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633" r:id="rId2"/>
    <p:sldId id="732" r:id="rId3"/>
    <p:sldId id="733" r:id="rId4"/>
    <p:sldId id="721" r:id="rId5"/>
    <p:sldId id="715" r:id="rId6"/>
    <p:sldId id="724" r:id="rId7"/>
    <p:sldId id="722" r:id="rId8"/>
    <p:sldId id="723" r:id="rId9"/>
    <p:sldId id="693" r:id="rId10"/>
    <p:sldId id="694" r:id="rId11"/>
    <p:sldId id="729" r:id="rId12"/>
    <p:sldId id="730" r:id="rId13"/>
    <p:sldId id="519" r:id="rId14"/>
    <p:sldId id="650" r:id="rId15"/>
    <p:sldId id="546" r:id="rId16"/>
    <p:sldId id="706" r:id="rId17"/>
    <p:sldId id="707" r:id="rId18"/>
    <p:sldId id="708" r:id="rId19"/>
    <p:sldId id="714" r:id="rId20"/>
    <p:sldId id="710" r:id="rId21"/>
    <p:sldId id="711" r:id="rId22"/>
    <p:sldId id="712" r:id="rId23"/>
    <p:sldId id="713" r:id="rId24"/>
    <p:sldId id="683" r:id="rId25"/>
    <p:sldId id="684" r:id="rId26"/>
    <p:sldId id="685" r:id="rId27"/>
    <p:sldId id="726" r:id="rId28"/>
    <p:sldId id="728" r:id="rId29"/>
    <p:sldId id="688" r:id="rId30"/>
  </p:sldIdLst>
  <p:sldSz cx="9144000" cy="6858000" type="screen4x3"/>
  <p:notesSz cx="6797675" cy="9874250"/>
  <p:defaultTextStyle>
    <a:defPPr>
      <a:defRPr lang="es-ES_tradnl"/>
    </a:defPPr>
    <a:lvl1pPr algn="l" rtl="0" eaLnBrk="0" fontAlgn="base" hangingPunct="0">
      <a:spcBef>
        <a:spcPct val="20000"/>
      </a:spcBef>
      <a:spcAft>
        <a:spcPct val="0"/>
      </a:spcAft>
      <a:buClr>
        <a:srgbClr val="3333CC"/>
      </a:buClr>
      <a:defRPr sz="2000" b="1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rgbClr val="3333CC"/>
      </a:buClr>
      <a:defRPr sz="2000" b="1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rgbClr val="3333CC"/>
      </a:buClr>
      <a:defRPr sz="2000" b="1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rgbClr val="3333CC"/>
      </a:buClr>
      <a:defRPr sz="2000" b="1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rgbClr val="3333CC"/>
      </a:buClr>
      <a:defRPr sz="2000" b="1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  <a:srgbClr val="FF3300"/>
    <a:srgbClr val="000000"/>
    <a:srgbClr val="FF9900"/>
    <a:srgbClr val="CCFFCC"/>
    <a:srgbClr val="FFFFCC"/>
    <a:srgbClr val="66CCFF"/>
    <a:srgbClr val="FF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91" autoAdjust="0"/>
    <p:restoredTop sz="88288" autoAdjust="0"/>
  </p:normalViewPr>
  <p:slideViewPr>
    <p:cSldViewPr snapToGrid="0">
      <p:cViewPr varScale="1">
        <p:scale>
          <a:sx n="44" d="100"/>
          <a:sy n="44" d="100"/>
        </p:scale>
        <p:origin x="-1212" y="-102"/>
      </p:cViewPr>
      <p:guideLst>
        <p:guide orient="horz" pos="2160"/>
        <p:guide pos="28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870" y="648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4338" cy="45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4" tIns="46058" rIns="92114" bIns="46058" numCol="1" anchor="t" anchorCtr="0" compatLnSpc="1">
            <a:prstTxWarp prst="textNoShape">
              <a:avLst/>
            </a:prstTxWarp>
          </a:bodyPr>
          <a:lstStyle>
            <a:lvl1pPr defTabSz="920977">
              <a:spcBef>
                <a:spcPct val="0"/>
              </a:spcBef>
              <a:buClrTx/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1"/>
            <a:ext cx="2876550" cy="45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4" tIns="46058" rIns="92114" bIns="46058" numCol="1" anchor="t" anchorCtr="0" compatLnSpc="1">
            <a:prstTxWarp prst="textNoShape">
              <a:avLst/>
            </a:prstTxWarp>
          </a:bodyPr>
          <a:lstStyle>
            <a:lvl1pPr algn="r" defTabSz="920977">
              <a:spcBef>
                <a:spcPct val="0"/>
              </a:spcBef>
              <a:buClrTx/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1568"/>
            <a:ext cx="2954338" cy="45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4" tIns="46058" rIns="92114" bIns="46058" numCol="1" anchor="b" anchorCtr="0" compatLnSpc="1">
            <a:prstTxWarp prst="textNoShape">
              <a:avLst/>
            </a:prstTxWarp>
          </a:bodyPr>
          <a:lstStyle>
            <a:lvl1pPr defTabSz="920977">
              <a:spcBef>
                <a:spcPct val="0"/>
              </a:spcBef>
              <a:buClrTx/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411568"/>
            <a:ext cx="2876550" cy="45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4" tIns="46058" rIns="92114" bIns="46058" numCol="1" anchor="b" anchorCtr="0" compatLnSpc="1">
            <a:prstTxWarp prst="textNoShape">
              <a:avLst/>
            </a:prstTxWarp>
          </a:bodyPr>
          <a:lstStyle>
            <a:lvl1pPr algn="r" defTabSz="920977">
              <a:spcBef>
                <a:spcPct val="0"/>
              </a:spcBef>
              <a:buClrTx/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1ED5470C-77FE-45D8-BE40-7241CDFF0F9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40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4" tIns="46058" rIns="92114" bIns="46058" numCol="1" anchor="t" anchorCtr="0" compatLnSpc="1">
            <a:prstTxWarp prst="textNoShape">
              <a:avLst/>
            </a:prstTxWarp>
          </a:bodyPr>
          <a:lstStyle>
            <a:lvl1pPr defTabSz="920977">
              <a:spcBef>
                <a:spcPct val="0"/>
              </a:spcBef>
              <a:buClrTx/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4" tIns="46058" rIns="92114" bIns="46058" numCol="1" anchor="t" anchorCtr="0" compatLnSpc="1">
            <a:prstTxWarp prst="textNoShape">
              <a:avLst/>
            </a:prstTxWarp>
          </a:bodyPr>
          <a:lstStyle>
            <a:lvl1pPr algn="r" defTabSz="920977">
              <a:spcBef>
                <a:spcPct val="0"/>
              </a:spcBef>
              <a:buClrTx/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2950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992"/>
            <a:ext cx="4984750" cy="4442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4" tIns="46058" rIns="92114" bIns="460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Haga clic para modificar el estilo de texto del patrón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4" tIns="46058" rIns="92114" bIns="46058" numCol="1" anchor="b" anchorCtr="0" compatLnSpc="1">
            <a:prstTxWarp prst="textNoShape">
              <a:avLst/>
            </a:prstTxWarp>
          </a:bodyPr>
          <a:lstStyle>
            <a:lvl1pPr defTabSz="920977">
              <a:spcBef>
                <a:spcPct val="0"/>
              </a:spcBef>
              <a:buClrTx/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4" tIns="46058" rIns="92114" bIns="46058" numCol="1" anchor="b" anchorCtr="0" compatLnSpc="1">
            <a:prstTxWarp prst="textNoShape">
              <a:avLst/>
            </a:prstTxWarp>
          </a:bodyPr>
          <a:lstStyle>
            <a:lvl1pPr algn="r" defTabSz="920977">
              <a:spcBef>
                <a:spcPct val="0"/>
              </a:spcBef>
              <a:buClrTx/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F096DA86-7F9E-4DD3-B3F7-A03AF0DB771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52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0" tIns="46441" rIns="92880" bIns="46441"/>
          <a:lstStyle/>
          <a:p>
            <a:pPr defTabSz="928890">
              <a:spcBef>
                <a:spcPct val="0"/>
              </a:spcBef>
              <a:buClrTx/>
            </a:pPr>
            <a:r>
              <a:rPr lang="en-US" sz="1200" b="0" dirty="0">
                <a:latin typeface="Arial" charset="0"/>
              </a:rPr>
              <a:t>Vulnerability Assessment and Secure Coding Practices</a:t>
            </a:r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3851275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0" tIns="46441" rIns="92880" bIns="46441" anchor="b"/>
          <a:lstStyle/>
          <a:p>
            <a:pPr algn="r" defTabSz="928890">
              <a:spcBef>
                <a:spcPct val="0"/>
              </a:spcBef>
              <a:buClrTx/>
            </a:pPr>
            <a:fld id="{434959D1-7CCE-4C22-8EDD-AC1346E09C9E}" type="slidenum">
              <a:rPr lang="en-US" sz="1200" b="0">
                <a:latin typeface="Arial" charset="0"/>
              </a:rPr>
              <a:pPr algn="r" defTabSz="928890">
                <a:spcBef>
                  <a:spcPct val="0"/>
                </a:spcBef>
                <a:buClrTx/>
              </a:pPr>
              <a:t>1</a:t>
            </a:fld>
            <a:endParaRPr lang="en-US" sz="1200" b="0" dirty="0">
              <a:latin typeface="Arial" charset="0"/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5537" cy="3702050"/>
          </a:xfrm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572"/>
            <a:ext cx="4984750" cy="4442070"/>
          </a:xfrm>
          <a:noFill/>
          <a:ln/>
        </p:spPr>
        <p:txBody>
          <a:bodyPr lIns="92880" tIns="46441" rIns="92880" bIns="46441"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59F42E-E9B8-4F99-A3DE-F25F99E9A930}" type="slidenum">
              <a:rPr lang="en-US" smtClean="0">
                <a:latin typeface="Times New Roman" charset="0"/>
                <a:cs typeface="Times New Roman" charset="0"/>
              </a:rPr>
              <a:pPr/>
              <a:t>12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572"/>
            <a:ext cx="4984750" cy="4442070"/>
          </a:xfrm>
          <a:noFill/>
          <a:ln/>
        </p:spPr>
        <p:txBody>
          <a:bodyPr/>
          <a:lstStyle/>
          <a:p>
            <a:r>
              <a:rPr lang="es-ES" dirty="0" smtClean="0">
                <a:latin typeface="Times New Roman" charset="0"/>
              </a:rPr>
              <a:t>Field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with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user</a:t>
            </a:r>
            <a:r>
              <a:rPr lang="es-ES" baseline="0" dirty="0" smtClean="0">
                <a:latin typeface="Times New Roman" charset="0"/>
              </a:rPr>
              <a:t> input.  </a:t>
            </a:r>
            <a:r>
              <a:rPr lang="es-ES" baseline="0" dirty="0" err="1" smtClean="0">
                <a:latin typeface="Times New Roman" charset="0"/>
              </a:rPr>
              <a:t>Command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turned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into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something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different</a:t>
            </a:r>
            <a:r>
              <a:rPr lang="es-ES" baseline="0" dirty="0" smtClean="0">
                <a:latin typeface="Times New Roman" charset="0"/>
              </a:rPr>
              <a:t>.</a:t>
            </a:r>
          </a:p>
          <a:p>
            <a:r>
              <a:rPr lang="es-ES" baseline="0" dirty="0" err="1" smtClean="0">
                <a:latin typeface="Times New Roman" charset="0"/>
              </a:rPr>
              <a:t>But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programers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sometimes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don’t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check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that</a:t>
            </a:r>
            <a:r>
              <a:rPr lang="es-ES" baseline="0" dirty="0" smtClean="0">
                <a:latin typeface="Times New Roman" charset="0"/>
              </a:rPr>
              <a:t>.</a:t>
            </a:r>
          </a:p>
          <a:p>
            <a:r>
              <a:rPr lang="es-ES" baseline="0" dirty="0" err="1" smtClean="0">
                <a:latin typeface="Times New Roman" charset="0"/>
              </a:rPr>
              <a:t>Example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user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logging</a:t>
            </a:r>
            <a:r>
              <a:rPr lang="es-ES" baseline="0" dirty="0" smtClean="0">
                <a:latin typeface="Times New Roman" charset="0"/>
              </a:rPr>
              <a:t>.</a:t>
            </a:r>
            <a:endParaRPr lang="es-E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6CDEA-C95D-4D28-B623-2EFDD81FD360}" type="slidenum">
              <a:rPr lang="en-US" smtClean="0">
                <a:latin typeface="Times New Roman" charset="0"/>
                <a:cs typeface="Times New Roman" charset="0"/>
              </a:rPr>
              <a:pPr/>
              <a:t>13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572"/>
            <a:ext cx="4984750" cy="4442070"/>
          </a:xfrm>
          <a:noFill/>
          <a:ln/>
        </p:spPr>
        <p:txBody>
          <a:bodyPr/>
          <a:lstStyle/>
          <a:p>
            <a:endParaRPr lang="es-E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6CDEA-C95D-4D28-B623-2EFDD81FD360}" type="slidenum">
              <a:rPr lang="en-US" smtClean="0">
                <a:latin typeface="Times New Roman" charset="0"/>
                <a:cs typeface="Times New Roman" charset="0"/>
              </a:rPr>
              <a:pPr/>
              <a:t>14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572"/>
            <a:ext cx="4984750" cy="4442070"/>
          </a:xfrm>
          <a:noFill/>
          <a:ln/>
        </p:spPr>
        <p:txBody>
          <a:bodyPr/>
          <a:lstStyle/>
          <a:p>
            <a:endParaRPr lang="es-E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E13E02-5C98-4A7D-8004-606C45C2162C}" type="slidenum">
              <a:rPr lang="en-US" smtClean="0">
                <a:latin typeface="Times New Roman" charset="0"/>
                <a:cs typeface="Times New Roman" charset="0"/>
              </a:rPr>
              <a:pPr/>
              <a:t>15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572"/>
            <a:ext cx="4984750" cy="4442070"/>
          </a:xfrm>
          <a:noFill/>
          <a:ln/>
        </p:spPr>
        <p:txBody>
          <a:bodyPr/>
          <a:lstStyle/>
          <a:p>
            <a:endParaRPr lang="es-E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6CDEA-C95D-4D28-B623-2EFDD81FD360}" type="slidenum">
              <a:rPr lang="en-US" smtClean="0">
                <a:latin typeface="Times New Roman" charset="0"/>
                <a:cs typeface="Times New Roman" charset="0"/>
              </a:rPr>
              <a:pPr/>
              <a:t>16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572"/>
            <a:ext cx="4984750" cy="4442069"/>
          </a:xfrm>
          <a:noFill/>
          <a:ln/>
        </p:spPr>
        <p:txBody>
          <a:bodyPr/>
          <a:lstStyle/>
          <a:p>
            <a:r>
              <a:rPr lang="en-US" b="1" smtClean="0">
                <a:solidFill>
                  <a:schemeClr val="accent2"/>
                </a:solidFill>
                <a:latin typeface="Times New Roman" charset="0"/>
              </a:rPr>
              <a:t>Street light story</a:t>
            </a:r>
          </a:p>
          <a:p>
            <a:r>
              <a:rPr lang="es-ES" smtClean="0">
                <a:latin typeface="Times New Roman" charset="0"/>
              </a:rPr>
              <a:t>Everyone with a computer knows this.</a:t>
            </a:r>
          </a:p>
          <a:p>
            <a:endParaRPr lang="es-ES" smtClean="0">
              <a:latin typeface="Times New Roman" charset="0"/>
            </a:endParaRPr>
          </a:p>
          <a:p>
            <a:r>
              <a:rPr lang="es-ES" smtClean="0">
                <a:latin typeface="Times New Roman" charset="0"/>
              </a:rPr>
              <a:t>If you’re not seeing vulnerability reports and fixes for a piece of software, it </a:t>
            </a:r>
            <a:r>
              <a:rPr lang="es-ES" smtClean="0">
                <a:solidFill>
                  <a:schemeClr val="accent2"/>
                </a:solidFill>
                <a:latin typeface="Times New Roman" charset="0"/>
              </a:rPr>
              <a:t>doesn’t</a:t>
            </a:r>
            <a:r>
              <a:rPr lang="es-ES" smtClean="0">
                <a:latin typeface="Times New Roman" charset="0"/>
              </a:rPr>
              <a:t> mean that it is secure. It probably means the opposite; they aren’t looking or aren’t telling</a:t>
            </a:r>
            <a:r>
              <a:rPr lang="es-ES" b="1" smtClean="0">
                <a:latin typeface="Times New Roman" charset="0"/>
              </a:rPr>
              <a:t>.</a:t>
            </a:r>
          </a:p>
          <a:p>
            <a:endParaRPr lang="es-ES" b="1" smtClean="0">
              <a:latin typeface="Times New Roman" charset="0"/>
            </a:endParaRPr>
          </a:p>
          <a:p>
            <a:r>
              <a:rPr lang="es-ES" smtClean="0">
                <a:latin typeface="Times New Roman" charset="0"/>
              </a:rPr>
              <a:t>The grid community has been largely lucky (security through obscurity).</a:t>
            </a:r>
          </a:p>
          <a:p>
            <a:endParaRPr lang="en-US" b="1" smtClean="0">
              <a:solidFill>
                <a:schemeClr val="accent2"/>
              </a:solidFill>
              <a:latin typeface="Times New Roman" charset="0"/>
            </a:endParaRPr>
          </a:p>
          <a:p>
            <a:r>
              <a:rPr lang="en-US" b="1" smtClean="0">
                <a:solidFill>
                  <a:schemeClr val="accent2"/>
                </a:solidFill>
                <a:latin typeface="Times New Roman" charset="0"/>
              </a:rPr>
              <a:t>Fact #1:</a:t>
            </a:r>
            <a:r>
              <a:rPr lang="en-US" smtClean="0">
                <a:latin typeface="Times New Roman" charset="0"/>
              </a:rPr>
              <a:t/>
            </a:r>
            <a:br>
              <a:rPr lang="en-US" smtClean="0">
                <a:latin typeface="Times New Roman" charset="0"/>
              </a:rPr>
            </a:br>
            <a:r>
              <a:rPr lang="en-US" smtClean="0">
                <a:latin typeface="Times New Roman" charset="0"/>
              </a:rPr>
              <a:t>Software engineers have long known that testing groups must be independent of development groups</a:t>
            </a:r>
          </a:p>
          <a:p>
            <a:r>
              <a:rPr lang="en-US" b="1" smtClean="0">
                <a:solidFill>
                  <a:schemeClr val="accent2"/>
                </a:solidFill>
                <a:latin typeface="Times New Roman" charset="0"/>
              </a:rPr>
              <a:t>Fact #2:</a:t>
            </a:r>
            <a:r>
              <a:rPr lang="en-US" smtClean="0">
                <a:latin typeface="Times New Roman" charset="0"/>
              </a:rPr>
              <a:t/>
            </a:r>
            <a:br>
              <a:rPr lang="en-US" smtClean="0">
                <a:latin typeface="Times New Roman" charset="0"/>
              </a:rPr>
            </a:br>
            <a:r>
              <a:rPr lang="en-US" smtClean="0">
                <a:latin typeface="Times New Roman" charset="0"/>
              </a:rPr>
              <a:t>Designing for security and the use of secure practices and standards does not guarantee security</a:t>
            </a:r>
          </a:p>
          <a:p>
            <a:r>
              <a:rPr lang="en-US" smtClean="0">
                <a:latin typeface="Times New Roman" charset="0"/>
              </a:rPr>
              <a:t>Independent vulnerability assessment is crucial…</a:t>
            </a:r>
          </a:p>
          <a:p>
            <a:r>
              <a:rPr lang="en-US" smtClean="0">
                <a:latin typeface="Times New Roman" charset="0"/>
              </a:rPr>
              <a:t>…but it’s usually not done</a:t>
            </a:r>
            <a:endParaRPr lang="es-E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64" tIns="47632" rIns="95264" bIns="47632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300" dirty="0">
                <a:latin typeface="Arial" charset="0"/>
              </a:rPr>
              <a:t>Vulnerability Assessment and Secure Coding Practices</a:t>
            </a:r>
          </a:p>
        </p:txBody>
      </p:sp>
      <p:sp>
        <p:nvSpPr>
          <p:cNvPr id="78851" name="Rectangle 7"/>
          <p:cNvSpPr txBox="1">
            <a:spLocks noGrp="1" noChangeArrowheads="1"/>
          </p:cNvSpPr>
          <p:nvPr/>
        </p:nvSpPr>
        <p:spPr bwMode="auto">
          <a:xfrm>
            <a:off x="3852017" y="9380538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64" tIns="47632" rIns="95264" bIns="47632" anchor="b"/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fld id="{5FA195CB-7C39-4217-8EEA-576E0F5B22B7}" type="slidenum">
              <a:rPr lang="en-US" sz="1300">
                <a:latin typeface="Arial" charset="0"/>
              </a:rPr>
              <a:pPr algn="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17</a:t>
            </a:fld>
            <a:endParaRPr lang="en-US" sz="1300" dirty="0">
              <a:latin typeface="Arial" charset="0"/>
            </a:endParaRPr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7987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Vulnerability Assessment and Secure Coding Practices</a:t>
            </a:r>
          </a:p>
        </p:txBody>
      </p:sp>
      <p:sp>
        <p:nvSpPr>
          <p:cNvPr id="798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C718D8-8C82-41CC-86D5-4A0DCC15A270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8090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Vulnerability Assessment and Secure Coding Practices</a:t>
            </a:r>
          </a:p>
        </p:txBody>
      </p:sp>
      <p:sp>
        <p:nvSpPr>
          <p:cNvPr id="8090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A1877E-5E7F-4F84-94EF-CDEEF3CF6D71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2950"/>
            <a:ext cx="4932363" cy="3700463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8" y="4688555"/>
            <a:ext cx="4984961" cy="4443413"/>
          </a:xfrm>
          <a:noFill/>
          <a:ln/>
        </p:spPr>
        <p:txBody>
          <a:bodyPr/>
          <a:lstStyle/>
          <a:p>
            <a:r>
              <a:rPr lang="es-ES" smtClean="0"/>
              <a:t>How are the component protected?  Who can access them?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8397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Vulnerability Assessment and Secure Coding Practices</a:t>
            </a:r>
          </a:p>
        </p:txBody>
      </p:sp>
      <p:sp>
        <p:nvSpPr>
          <p:cNvPr id="839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9FF07C-CBAB-4EC2-917A-FBF441C0201B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characterize message passing parallel applications, which are instrumented and executed on a parallel machine, producing a trace log from which we proceed to collect the data to characterize computation and communication. Then, to obtain the machine independent application model, we sort the information by means of a logical clock. In this way, we obtain a single unified trace, logically ordered. Once we have the logical trace of the application, we identify and extract the most relevant parts (phases) and a weight vector given by the number of times a phase occurs. Afterwards, we create a Parallel Application Signature defined by a set of phases which are selected taking into account how many times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occurs as well as its execution time,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2C726-2127-418B-8DD6-46183CC6B8BC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8602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Vulnerability Assessment and Secure Coding Practices</a:t>
            </a:r>
          </a:p>
        </p:txBody>
      </p:sp>
      <p:sp>
        <p:nvSpPr>
          <p:cNvPr id="8602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1D2C8D-6421-4709-B183-C32E0DB4EF48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8704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Vulnerability Assessment and Secure Coding Practices</a:t>
            </a:r>
          </a:p>
        </p:txBody>
      </p:sp>
      <p:sp>
        <p:nvSpPr>
          <p:cNvPr id="870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741A2A-9F4D-4689-9382-0973E99EB291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 txBox="1">
            <a:spLocks noGrp="1" noChangeArrowheads="1"/>
          </p:cNvSpPr>
          <p:nvPr/>
        </p:nvSpPr>
        <p:spPr bwMode="auto">
          <a:xfrm>
            <a:off x="3852017" y="9380538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64" tIns="47632" rIns="95264" bIns="47632" anchor="b"/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fld id="{4779A2C8-6493-4B4B-8184-C4097CB6321B}" type="slidenum">
              <a:rPr lang="en-US" sz="1300">
                <a:latin typeface="Arial" charset="0"/>
                <a:ea typeface="MS PGothic" pitchFamily="34" charset="-128"/>
              </a:rPr>
              <a:pPr algn="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24</a:t>
            </a:fld>
            <a:endParaRPr lang="en-US" sz="1300" dirty="0">
              <a:latin typeface="Arial" charset="0"/>
              <a:ea typeface="MS PGothic" pitchFamily="34" charset="-128"/>
            </a:endParaRPr>
          </a:p>
        </p:txBody>
      </p:sp>
      <p:sp>
        <p:nvSpPr>
          <p:cNvPr id="92163" name="Rectangle 7"/>
          <p:cNvSpPr txBox="1">
            <a:spLocks noGrp="1" noChangeArrowheads="1"/>
          </p:cNvSpPr>
          <p:nvPr/>
        </p:nvSpPr>
        <p:spPr bwMode="auto">
          <a:xfrm>
            <a:off x="3850443" y="9380538"/>
            <a:ext cx="294723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273" tIns="48137" rIns="96273" bIns="48137" anchor="b"/>
          <a:lstStyle/>
          <a:p>
            <a:pPr algn="r" defTabSz="962566">
              <a:spcBef>
                <a:spcPct val="0"/>
              </a:spcBef>
            </a:pPr>
            <a:fld id="{6C489EA9-1CAB-4910-9B94-1A2B42B3ADDA}" type="slidenum">
              <a:rPr lang="en-US" sz="1300">
                <a:latin typeface="Times New Roman" pitchFamily="18" charset="0"/>
                <a:cs typeface="Times New Roman" pitchFamily="18" charset="0"/>
              </a:rPr>
              <a:pPr algn="r" defTabSz="962566">
                <a:spcBef>
                  <a:spcPct val="0"/>
                </a:spcBef>
              </a:pPr>
              <a:t>24</a:t>
            </a:fld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 lIns="96273" tIns="48137" rIns="96273" bIns="48137"/>
          <a:lstStyle/>
          <a:p>
            <a:pPr eaLnBrk="1" hangingPunct="1"/>
            <a:r>
              <a:rPr lang="es-ES" smtClean="0"/>
              <a:t>Note some just “admin” software.  Assessed and remediated.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 txBox="1">
            <a:spLocks noGrp="1" noChangeArrowheads="1"/>
          </p:cNvSpPr>
          <p:nvPr/>
        </p:nvSpPr>
        <p:spPr bwMode="auto">
          <a:xfrm>
            <a:off x="3852017" y="9380538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64" tIns="47632" rIns="95264" bIns="47632" anchor="b"/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fld id="{B00A406E-0EBF-4A57-9932-7F58E257C823}" type="slidenum">
              <a:rPr lang="en-US" sz="1300">
                <a:latin typeface="Arial" charset="0"/>
                <a:ea typeface="MS PGothic" pitchFamily="34" charset="-128"/>
              </a:rPr>
              <a:pPr algn="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25</a:t>
            </a:fld>
            <a:endParaRPr lang="en-US" sz="1300" dirty="0">
              <a:latin typeface="Arial" charset="0"/>
              <a:ea typeface="MS PGothic" pitchFamily="34" charset="-128"/>
            </a:endParaRPr>
          </a:p>
        </p:txBody>
      </p:sp>
      <p:sp>
        <p:nvSpPr>
          <p:cNvPr id="93187" name="Rectangle 7"/>
          <p:cNvSpPr txBox="1">
            <a:spLocks noGrp="1" noChangeArrowheads="1"/>
          </p:cNvSpPr>
          <p:nvPr/>
        </p:nvSpPr>
        <p:spPr bwMode="auto">
          <a:xfrm>
            <a:off x="3850443" y="9380538"/>
            <a:ext cx="294723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273" tIns="48137" rIns="96273" bIns="48137" anchor="b"/>
          <a:lstStyle/>
          <a:p>
            <a:pPr algn="r" defTabSz="962566">
              <a:spcBef>
                <a:spcPct val="0"/>
              </a:spcBef>
            </a:pPr>
            <a:fld id="{9C55BCD5-4750-428D-ABF9-5FA0BAB5961B}" type="slidenum">
              <a:rPr lang="en-US" sz="1300">
                <a:latin typeface="Times New Roman" pitchFamily="18" charset="0"/>
                <a:cs typeface="Times New Roman" pitchFamily="18" charset="0"/>
              </a:rPr>
              <a:pPr algn="r" defTabSz="962566">
                <a:spcBef>
                  <a:spcPct val="0"/>
                </a:spcBef>
              </a:pPr>
              <a:t>25</a:t>
            </a:fld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 lIns="96273" tIns="48137" rIns="96273" bIns="48137"/>
          <a:lstStyle/>
          <a:p>
            <a:pPr eaLnBrk="1" hangingPunct="1"/>
            <a:endParaRPr lang="es-E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 txBox="1">
            <a:spLocks noGrp="1" noChangeArrowheads="1"/>
          </p:cNvSpPr>
          <p:nvPr/>
        </p:nvSpPr>
        <p:spPr bwMode="auto">
          <a:xfrm>
            <a:off x="3852017" y="9380538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64" tIns="47632" rIns="95264" bIns="47632" anchor="b"/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fld id="{B00A406E-0EBF-4A57-9932-7F58E257C823}" type="slidenum">
              <a:rPr lang="en-US" sz="1300">
                <a:latin typeface="Arial" charset="0"/>
                <a:ea typeface="MS PGothic" pitchFamily="34" charset="-128"/>
              </a:rPr>
              <a:pPr algn="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26</a:t>
            </a:fld>
            <a:endParaRPr lang="en-US" sz="1300" dirty="0">
              <a:latin typeface="Arial" charset="0"/>
              <a:ea typeface="MS PGothic" pitchFamily="34" charset="-128"/>
            </a:endParaRPr>
          </a:p>
        </p:txBody>
      </p:sp>
      <p:sp>
        <p:nvSpPr>
          <p:cNvPr id="93187" name="Rectangle 7"/>
          <p:cNvSpPr txBox="1">
            <a:spLocks noGrp="1" noChangeArrowheads="1"/>
          </p:cNvSpPr>
          <p:nvPr/>
        </p:nvSpPr>
        <p:spPr bwMode="auto">
          <a:xfrm>
            <a:off x="3850443" y="9380538"/>
            <a:ext cx="294723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273" tIns="48137" rIns="96273" bIns="48137" anchor="b"/>
          <a:lstStyle/>
          <a:p>
            <a:pPr algn="r" defTabSz="962566">
              <a:spcBef>
                <a:spcPct val="0"/>
              </a:spcBef>
            </a:pPr>
            <a:fld id="{9C55BCD5-4750-428D-ABF9-5FA0BAB5961B}" type="slidenum">
              <a:rPr lang="en-US" sz="1300">
                <a:latin typeface="Times New Roman" pitchFamily="18" charset="0"/>
                <a:cs typeface="Times New Roman" pitchFamily="18" charset="0"/>
              </a:rPr>
              <a:pPr algn="r" defTabSz="962566">
                <a:spcBef>
                  <a:spcPct val="0"/>
                </a:spcBef>
              </a:pPr>
              <a:t>26</a:t>
            </a:fld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 lIns="96273" tIns="48137" rIns="96273" bIns="48137"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5FBE48-7A98-4694-B810-1FA18070DD2F}" type="slidenum">
              <a:rPr lang="en-US" smtClean="0">
                <a:latin typeface="Times New Roman" charset="0"/>
                <a:cs typeface="Times New Roman" charset="0"/>
              </a:rPr>
              <a:pPr/>
              <a:t>27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5FBE48-7A98-4694-B810-1FA18070DD2F}" type="slidenum">
              <a:rPr lang="en-US" smtClean="0">
                <a:latin typeface="Times New Roman" charset="0"/>
                <a:cs typeface="Times New Roman" charset="0"/>
              </a:rPr>
              <a:pPr/>
              <a:t>28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0" tIns="46441" rIns="92880" bIns="46441"/>
          <a:lstStyle/>
          <a:p>
            <a:pPr defTabSz="928890">
              <a:spcBef>
                <a:spcPct val="0"/>
              </a:spcBef>
              <a:buClrTx/>
            </a:pPr>
            <a:r>
              <a:rPr lang="en-US" sz="1200" b="0" dirty="0">
                <a:latin typeface="Arial" charset="0"/>
              </a:rPr>
              <a:t>Vulnerability Assessment and Secure Coding Practices</a:t>
            </a:r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3851275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0" tIns="46441" rIns="92880" bIns="46441" anchor="b"/>
          <a:lstStyle/>
          <a:p>
            <a:pPr algn="r" defTabSz="928890">
              <a:spcBef>
                <a:spcPct val="0"/>
              </a:spcBef>
              <a:buClrTx/>
            </a:pPr>
            <a:fld id="{434959D1-7CCE-4C22-8EDD-AC1346E09C9E}" type="slidenum">
              <a:rPr lang="en-US" sz="1200" b="0">
                <a:latin typeface="Arial" charset="0"/>
              </a:rPr>
              <a:pPr algn="r" defTabSz="928890">
                <a:spcBef>
                  <a:spcPct val="0"/>
                </a:spcBef>
                <a:buClrTx/>
              </a:pPr>
              <a:t>29</a:t>
            </a:fld>
            <a:endParaRPr lang="en-US" sz="1200" b="0" dirty="0">
              <a:latin typeface="Arial" charset="0"/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5537" cy="3702050"/>
          </a:xfrm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572"/>
            <a:ext cx="4984750" cy="4442070"/>
          </a:xfrm>
          <a:noFill/>
          <a:ln/>
        </p:spPr>
        <p:txBody>
          <a:bodyPr lIns="92880" tIns="46441" rIns="92880" bIns="46441"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879470">
              <a:defRPr/>
            </a:pPr>
            <a:r>
              <a:rPr lang="es-ES" sz="2300" dirty="0" err="1" smtClean="0">
                <a:solidFill>
                  <a:srgbClr val="FF0000"/>
                </a:solidFill>
                <a:latin typeface="Consolas" pitchFamily="49" charset="0"/>
              </a:rPr>
              <a:t>Condor</a:t>
            </a:r>
            <a:r>
              <a:rPr lang="es-ES" sz="2300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s-ES" sz="2300" dirty="0" err="1" smtClean="0">
                <a:solidFill>
                  <a:srgbClr val="FF0000"/>
                </a:solidFill>
                <a:latin typeface="Consolas" pitchFamily="49" charset="0"/>
              </a:rPr>
              <a:t>Quill</a:t>
            </a:r>
            <a:r>
              <a:rPr lang="es-ES" sz="2300" dirty="0" smtClean="0">
                <a:solidFill>
                  <a:srgbClr val="FF0000"/>
                </a:solidFill>
                <a:latin typeface="Consolas" pitchFamily="49" charset="0"/>
              </a:rPr>
              <a:t>:  A </a:t>
            </a:r>
            <a:r>
              <a:rPr lang="es-ES" sz="2300" dirty="0" err="1" smtClean="0">
                <a:solidFill>
                  <a:srgbClr val="FF0000"/>
                </a:solidFill>
                <a:latin typeface="Consolas" pitchFamily="49" charset="0"/>
              </a:rPr>
              <a:t>mirror</a:t>
            </a:r>
            <a:r>
              <a:rPr lang="es-ES" sz="2300" dirty="0" smtClean="0">
                <a:solidFill>
                  <a:srgbClr val="FF0000"/>
                </a:solidFill>
                <a:latin typeface="Consolas" pitchFamily="49" charset="0"/>
              </a:rPr>
              <a:t> of </a:t>
            </a:r>
            <a:r>
              <a:rPr lang="es-ES" sz="2300" dirty="0" err="1" smtClean="0">
                <a:solidFill>
                  <a:srgbClr val="FF0000"/>
                </a:solidFill>
                <a:latin typeface="Consolas" pitchFamily="49" charset="0"/>
              </a:rPr>
              <a:t>Condor</a:t>
            </a:r>
            <a:r>
              <a:rPr lang="es-ES" sz="2300" dirty="0" smtClean="0">
                <a:solidFill>
                  <a:srgbClr val="FF0000"/>
                </a:solidFill>
                <a:latin typeface="Consolas" pitchFamily="49" charset="0"/>
              </a:rPr>
              <a:t> data in a </a:t>
            </a:r>
            <a:r>
              <a:rPr lang="es-ES" sz="2300" dirty="0" err="1" smtClean="0">
                <a:solidFill>
                  <a:srgbClr val="FF0000"/>
                </a:solidFill>
                <a:latin typeface="Consolas" pitchFamily="49" charset="0"/>
              </a:rPr>
              <a:t>database</a:t>
            </a:r>
            <a:r>
              <a:rPr lang="es-ES" sz="2300" dirty="0" smtClean="0">
                <a:solidFill>
                  <a:srgbClr val="FF0000"/>
                </a:solidFill>
                <a:latin typeface="Consolas" pitchFamily="49" charset="0"/>
              </a:rPr>
              <a:t>.</a:t>
            </a:r>
          </a:p>
          <a:p>
            <a:pPr marL="0" lvl="1" defTabSz="879470">
              <a:defRPr/>
            </a:pPr>
            <a:r>
              <a:rPr lang="es-ES" sz="2300" dirty="0" err="1" smtClean="0">
                <a:solidFill>
                  <a:srgbClr val="FF0000"/>
                </a:solidFill>
                <a:latin typeface="Consolas" pitchFamily="49" charset="0"/>
              </a:rPr>
              <a:t>condor_qedit</a:t>
            </a:r>
            <a:r>
              <a:rPr lang="es-ES" sz="2300" dirty="0" smtClean="0">
                <a:latin typeface="Consolas" pitchFamily="49" charset="0"/>
              </a:rPr>
              <a:t> 1.0 `</a:t>
            </a:r>
            <a:r>
              <a:rPr lang="es-ES" sz="2300" dirty="0" err="1" smtClean="0">
                <a:latin typeface="Consolas" pitchFamily="49" charset="0"/>
              </a:rPr>
              <a:t>perl</a:t>
            </a:r>
            <a:r>
              <a:rPr lang="es-ES" sz="2300" dirty="0" smtClean="0">
                <a:latin typeface="Consolas" pitchFamily="49" charset="0"/>
              </a:rPr>
              <a:t> –e ‘</a:t>
            </a:r>
            <a:r>
              <a:rPr lang="es-ES" sz="2300" dirty="0" err="1" smtClean="0">
                <a:latin typeface="Consolas" pitchFamily="49" charset="0"/>
              </a:rPr>
              <a:t>print</a:t>
            </a:r>
            <a:r>
              <a:rPr lang="es-ES" sz="2300" dirty="0" smtClean="0">
                <a:latin typeface="Consolas" pitchFamily="49" charset="0"/>
              </a:rPr>
              <a:t> “x”x2001’` </a:t>
            </a:r>
            <a:r>
              <a:rPr lang="es-ES" sz="2300" dirty="0" err="1" smtClean="0">
                <a:latin typeface="Consolas" pitchFamily="49" charset="0"/>
              </a:rPr>
              <a:t>foo</a:t>
            </a:r>
            <a:endParaRPr lang="es-ES" sz="2300" dirty="0" smtClean="0">
              <a:latin typeface="Consolas" pitchFamily="49" charset="0"/>
            </a:endParaRPr>
          </a:p>
          <a:p>
            <a:endParaRPr lang="es-ES" dirty="0" smtClean="0"/>
          </a:p>
          <a:p>
            <a:r>
              <a:rPr lang="es-ES" dirty="0" err="1" smtClean="0"/>
              <a:t>Atributtes</a:t>
            </a:r>
            <a:r>
              <a:rPr lang="es-ES" dirty="0" smtClean="0"/>
              <a:t> are </a:t>
            </a:r>
            <a:r>
              <a:rPr lang="es-ES" dirty="0" err="1" smtClean="0"/>
              <a:t>assumed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2000 </a:t>
            </a:r>
            <a:r>
              <a:rPr lang="es-ES" dirty="0" err="1" smtClean="0"/>
              <a:t>characters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long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less</a:t>
            </a:r>
            <a:r>
              <a:rPr lang="es-ES" baseline="0" dirty="0" smtClean="0"/>
              <a:t>.  </a:t>
            </a:r>
            <a:r>
              <a:rPr lang="es-ES" baseline="0" dirty="0" err="1" smtClean="0"/>
              <a:t>Condor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doesn’t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check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that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limit</a:t>
            </a:r>
            <a:r>
              <a:rPr lang="es-ES" baseline="0" dirty="0" smtClean="0"/>
              <a:t>.</a:t>
            </a:r>
          </a:p>
          <a:p>
            <a:r>
              <a:rPr lang="es-ES" baseline="0" dirty="0" err="1" smtClean="0"/>
              <a:t>Quill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gets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an</a:t>
            </a:r>
            <a:r>
              <a:rPr lang="es-ES" baseline="0" dirty="0" smtClean="0"/>
              <a:t> error </a:t>
            </a:r>
            <a:r>
              <a:rPr lang="es-ES" baseline="0" dirty="0" err="1" smtClean="0"/>
              <a:t>submitting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query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to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database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then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stops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reading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log </a:t>
            </a:r>
            <a:r>
              <a:rPr lang="es-ES" baseline="0" dirty="0" err="1" smtClean="0"/>
              <a:t>file</a:t>
            </a:r>
            <a:r>
              <a:rPr lang="es-ES" baseline="0" dirty="0" smtClean="0"/>
              <a:t> and </a:t>
            </a:r>
            <a:r>
              <a:rPr lang="es-ES" baseline="0" dirty="0" err="1" smtClean="0"/>
              <a:t>updating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database</a:t>
            </a:r>
            <a:r>
              <a:rPr lang="es-ES" baseline="0" dirty="0" smtClean="0"/>
              <a:t>.</a:t>
            </a:r>
          </a:p>
          <a:p>
            <a:r>
              <a:rPr lang="es-ES" baseline="0" dirty="0" err="1" smtClean="0"/>
              <a:t>Condor_qedit</a:t>
            </a:r>
            <a:r>
              <a:rPr lang="es-ES" baseline="0" dirty="0" smtClean="0"/>
              <a:t>: </a:t>
            </a:r>
            <a:r>
              <a:rPr lang="es-ES" baseline="0" dirty="0" err="1" smtClean="0"/>
              <a:t>modifies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job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attributes</a:t>
            </a:r>
            <a:r>
              <a:rPr lang="es-ES" baseline="0" dirty="0" smtClean="0"/>
              <a:t> in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Condor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job</a:t>
            </a:r>
            <a:r>
              <a:rPr lang="es-ES" baseline="0" dirty="0" smtClean="0"/>
              <a:t> </a:t>
            </a:r>
            <a:r>
              <a:rPr lang="es-ES" baseline="0" dirty="0" err="1" smtClean="0"/>
              <a:t>queue</a:t>
            </a:r>
            <a:r>
              <a:rPr lang="es-ES" baseline="0" dirty="0" smtClean="0"/>
              <a:t>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96DA86-7F9E-4DD3-B3F7-A03AF0DB771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E13E02-5C98-4A7D-8004-606C45C2162C}" type="slidenum">
              <a:rPr lang="en-US" smtClean="0">
                <a:latin typeface="Times New Roman" charset="0"/>
                <a:cs typeface="Times New Roman" charset="0"/>
              </a:rPr>
              <a:pPr/>
              <a:t>6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572"/>
            <a:ext cx="4984750" cy="4442070"/>
          </a:xfrm>
          <a:noFill/>
          <a:ln/>
        </p:spPr>
        <p:txBody>
          <a:bodyPr/>
          <a:lstStyle/>
          <a:p>
            <a:r>
              <a:rPr lang="es-ES" dirty="0" smtClean="0">
                <a:latin typeface="Times New Roman" charset="0"/>
              </a:rPr>
              <a:t>GRATIA: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dirty="0" smtClean="0">
                <a:latin typeface="Times New Roman" charset="0"/>
              </a:rPr>
              <a:t>OSG </a:t>
            </a:r>
            <a:r>
              <a:rPr lang="es-ES" dirty="0" err="1" smtClean="0">
                <a:latin typeface="Times New Roman" charset="0"/>
              </a:rPr>
              <a:t>Accountig</a:t>
            </a:r>
            <a:r>
              <a:rPr lang="es-ES" dirty="0" smtClean="0">
                <a:latin typeface="Times New Roman" charset="0"/>
              </a:rPr>
              <a:t> </a:t>
            </a:r>
            <a:r>
              <a:rPr lang="es-ES" dirty="0" err="1" smtClean="0">
                <a:latin typeface="Times New Roman" charset="0"/>
              </a:rPr>
              <a:t>System</a:t>
            </a:r>
            <a:endParaRPr lang="es-E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E13E02-5C98-4A7D-8004-606C45C2162C}" type="slidenum">
              <a:rPr lang="en-US" smtClean="0">
                <a:latin typeface="Times New Roman" charset="0"/>
                <a:cs typeface="Times New Roman" charset="0"/>
              </a:rPr>
              <a:pPr/>
              <a:t>7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572"/>
            <a:ext cx="4984750" cy="4442070"/>
          </a:xfrm>
          <a:noFill/>
          <a:ln/>
        </p:spPr>
        <p:txBody>
          <a:bodyPr/>
          <a:lstStyle/>
          <a:p>
            <a:endParaRPr lang="es-E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6CDEA-C95D-4D28-B623-2EFDD81FD360}" type="slidenum">
              <a:rPr lang="en-US" smtClean="0">
                <a:latin typeface="Times New Roman" charset="0"/>
                <a:cs typeface="Times New Roman" charset="0"/>
              </a:rPr>
              <a:pPr/>
              <a:t>8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572"/>
            <a:ext cx="4984750" cy="4442070"/>
          </a:xfrm>
          <a:noFill/>
          <a:ln/>
        </p:spPr>
        <p:txBody>
          <a:bodyPr/>
          <a:lstStyle/>
          <a:p>
            <a:endParaRPr lang="es-E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59F42E-E9B8-4F99-A3DE-F25F99E9A930}" type="slidenum">
              <a:rPr lang="en-US" smtClean="0">
                <a:latin typeface="Times New Roman" charset="0"/>
                <a:cs typeface="Times New Roman" charset="0"/>
              </a:rPr>
              <a:pPr/>
              <a:t>9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572"/>
            <a:ext cx="4984750" cy="4442070"/>
          </a:xfrm>
          <a:noFill/>
          <a:ln/>
        </p:spPr>
        <p:txBody>
          <a:bodyPr/>
          <a:lstStyle/>
          <a:p>
            <a:r>
              <a:rPr lang="es-ES" dirty="0" err="1" smtClean="0">
                <a:latin typeface="Times New Roman" charset="0"/>
              </a:rPr>
              <a:t>This</a:t>
            </a:r>
            <a:r>
              <a:rPr lang="es-ES" dirty="0" smtClean="0">
                <a:latin typeface="Times New Roman" charset="0"/>
              </a:rPr>
              <a:t> </a:t>
            </a:r>
            <a:r>
              <a:rPr lang="es-ES" dirty="0" err="1" smtClean="0">
                <a:latin typeface="Times New Roman" charset="0"/>
              </a:rPr>
              <a:t>is</a:t>
            </a:r>
            <a:r>
              <a:rPr lang="es-ES" dirty="0" smtClean="0">
                <a:latin typeface="Times New Roman" charset="0"/>
              </a:rPr>
              <a:t> </a:t>
            </a:r>
            <a:r>
              <a:rPr lang="es-ES" dirty="0" err="1" smtClean="0">
                <a:latin typeface="Times New Roman" charset="0"/>
              </a:rPr>
              <a:t>the</a:t>
            </a:r>
            <a:r>
              <a:rPr lang="es-ES" dirty="0" smtClean="0">
                <a:latin typeface="Times New Roman" charset="0"/>
              </a:rPr>
              <a:t> </a:t>
            </a:r>
            <a:r>
              <a:rPr lang="es-ES" dirty="0" err="1" smtClean="0">
                <a:latin typeface="Times New Roman" charset="0"/>
              </a:rPr>
              <a:t>user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perspective</a:t>
            </a:r>
            <a:r>
              <a:rPr lang="es-ES" baseline="0" dirty="0" smtClean="0">
                <a:latin typeface="Times New Roman" charset="0"/>
              </a:rPr>
              <a:t>.</a:t>
            </a:r>
            <a:endParaRPr lang="es-E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59F42E-E9B8-4F99-A3DE-F25F99E9A930}" type="slidenum">
              <a:rPr lang="en-US" smtClean="0">
                <a:latin typeface="Times New Roman" charset="0"/>
                <a:cs typeface="Times New Roman" charset="0"/>
              </a:rPr>
              <a:pPr/>
              <a:t>10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572"/>
            <a:ext cx="4984750" cy="4442070"/>
          </a:xfrm>
          <a:noFill/>
          <a:ln/>
        </p:spPr>
        <p:txBody>
          <a:bodyPr/>
          <a:lstStyle/>
          <a:p>
            <a:r>
              <a:rPr lang="es-ES" dirty="0" smtClean="0">
                <a:latin typeface="Times New Roman" charset="0"/>
              </a:rPr>
              <a:t>Field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with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user</a:t>
            </a:r>
            <a:r>
              <a:rPr lang="es-ES" baseline="0" dirty="0" smtClean="0">
                <a:latin typeface="Times New Roman" charset="0"/>
              </a:rPr>
              <a:t> input.  </a:t>
            </a:r>
            <a:r>
              <a:rPr lang="es-ES" baseline="0" dirty="0" err="1" smtClean="0">
                <a:latin typeface="Times New Roman" charset="0"/>
              </a:rPr>
              <a:t>Command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turned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into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something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different</a:t>
            </a:r>
            <a:r>
              <a:rPr lang="es-ES" baseline="0" dirty="0" smtClean="0">
                <a:latin typeface="Times New Roman" charset="0"/>
              </a:rPr>
              <a:t>.</a:t>
            </a:r>
          </a:p>
          <a:p>
            <a:r>
              <a:rPr lang="es-ES" baseline="0" dirty="0" err="1" smtClean="0">
                <a:latin typeface="Times New Roman" charset="0"/>
              </a:rPr>
              <a:t>But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programers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sometimes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don’t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check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that</a:t>
            </a:r>
            <a:r>
              <a:rPr lang="es-ES" baseline="0" dirty="0" smtClean="0">
                <a:latin typeface="Times New Roman" charset="0"/>
              </a:rPr>
              <a:t>.</a:t>
            </a:r>
          </a:p>
          <a:p>
            <a:r>
              <a:rPr lang="es-ES" baseline="0" dirty="0" err="1" smtClean="0">
                <a:latin typeface="Times New Roman" charset="0"/>
              </a:rPr>
              <a:t>Example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user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logging</a:t>
            </a:r>
            <a:r>
              <a:rPr lang="es-ES" baseline="0" dirty="0" smtClean="0">
                <a:latin typeface="Times New Roman" charset="0"/>
              </a:rPr>
              <a:t>.</a:t>
            </a:r>
            <a:endParaRPr lang="es-E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59F42E-E9B8-4F99-A3DE-F25F99E9A930}" type="slidenum">
              <a:rPr lang="en-US" smtClean="0">
                <a:latin typeface="Times New Roman" charset="0"/>
                <a:cs typeface="Times New Roman" charset="0"/>
              </a:rPr>
              <a:pPr/>
              <a:t>11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572"/>
            <a:ext cx="4984750" cy="4442070"/>
          </a:xfrm>
          <a:noFill/>
          <a:ln/>
        </p:spPr>
        <p:txBody>
          <a:bodyPr/>
          <a:lstStyle/>
          <a:p>
            <a:r>
              <a:rPr lang="es-ES" dirty="0" err="1" smtClean="0">
                <a:latin typeface="Times New Roman" charset="0"/>
              </a:rPr>
              <a:t>It’s</a:t>
            </a:r>
            <a:r>
              <a:rPr lang="es-ES" dirty="0" smtClean="0">
                <a:latin typeface="Times New Roman" charset="0"/>
              </a:rPr>
              <a:t> </a:t>
            </a:r>
            <a:r>
              <a:rPr lang="es-ES" dirty="0" err="1" smtClean="0">
                <a:latin typeface="Times New Roman" charset="0"/>
              </a:rPr>
              <a:t>expected</a:t>
            </a:r>
            <a:r>
              <a:rPr lang="es-ES" dirty="0" smtClean="0">
                <a:latin typeface="Times New Roman" charset="0"/>
              </a:rPr>
              <a:t> </a:t>
            </a:r>
            <a:r>
              <a:rPr lang="es-ES" dirty="0" err="1" smtClean="0">
                <a:latin typeface="Times New Roman" charset="0"/>
              </a:rPr>
              <a:t>tht</a:t>
            </a:r>
            <a:r>
              <a:rPr lang="es-ES" dirty="0" smtClean="0">
                <a:latin typeface="Times New Roman" charset="0"/>
              </a:rPr>
              <a:t> </a:t>
            </a:r>
            <a:r>
              <a:rPr lang="es-ES" dirty="0" err="1" smtClean="0">
                <a:latin typeface="Times New Roman" charset="0"/>
              </a:rPr>
              <a:t>programers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take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care</a:t>
            </a:r>
            <a:r>
              <a:rPr lang="es-ES" baseline="0" dirty="0" smtClean="0">
                <a:latin typeface="Times New Roman" charset="0"/>
              </a:rPr>
              <a:t> of input </a:t>
            </a:r>
            <a:r>
              <a:rPr lang="es-ES" baseline="0" dirty="0" err="1" smtClean="0">
                <a:latin typeface="Times New Roman" charset="0"/>
              </a:rPr>
              <a:t>validation</a:t>
            </a:r>
            <a:r>
              <a:rPr lang="es-ES" baseline="0" dirty="0" smtClean="0">
                <a:latin typeface="Times New Roman" charset="0"/>
              </a:rPr>
              <a:t>.  </a:t>
            </a:r>
            <a:r>
              <a:rPr lang="es-ES" baseline="0" dirty="0" err="1" smtClean="0">
                <a:latin typeface="Times New Roman" charset="0"/>
              </a:rPr>
              <a:t>But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they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don’t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to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that</a:t>
            </a:r>
            <a:r>
              <a:rPr lang="es-ES" baseline="0" dirty="0" smtClean="0">
                <a:latin typeface="Times New Roman" charset="0"/>
              </a:rPr>
              <a:t>.  </a:t>
            </a:r>
            <a:r>
              <a:rPr lang="es-ES" baseline="0" dirty="0" err="1" smtClean="0">
                <a:latin typeface="Times New Roman" charset="0"/>
              </a:rPr>
              <a:t>Like</a:t>
            </a:r>
            <a:r>
              <a:rPr lang="es-ES" baseline="0" dirty="0" smtClean="0">
                <a:latin typeface="Times New Roman" charset="0"/>
              </a:rPr>
              <a:t> </a:t>
            </a:r>
            <a:r>
              <a:rPr lang="es-ES" baseline="0" dirty="0" err="1" smtClean="0">
                <a:latin typeface="Times New Roman" charset="0"/>
              </a:rPr>
              <a:t>here</a:t>
            </a:r>
            <a:r>
              <a:rPr lang="es-ES" baseline="0" dirty="0" smtClean="0">
                <a:latin typeface="Times New Roman" charset="0"/>
              </a:rPr>
              <a:t>:</a:t>
            </a:r>
            <a:endParaRPr lang="es-E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73813"/>
            <a:ext cx="134461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nsf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89963" y="6300788"/>
            <a:ext cx="554037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natootan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400800"/>
            <a:ext cx="792163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C:\Users\Elisa\Tesis\Graficos ParadynCondor Marzo 2000\uab.gif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7950" y="6316663"/>
            <a:ext cx="1177925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DHS_Logo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6362700"/>
            <a:ext cx="5048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0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590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defRPr sz="1400" b="0">
                <a:cs typeface="Times New Roman" pitchFamily="18" charset="0"/>
              </a:defRPr>
            </a:lvl1pPr>
          </a:lstStyle>
          <a:p>
            <a:pPr>
              <a:defRPr/>
            </a:pPr>
            <a:fld id="{FF963039-0BD3-4A3A-9E2F-837D9C1BA3D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E4285-8BF0-419A-8E7D-AC0EDC1B525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4A146-6F7D-4922-8049-779AFCFB452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1981200" cy="5867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7912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5404B-4E6C-4A20-9F57-46CC2E26A11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172328"/>
            <a:ext cx="7772400" cy="1143000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94B77-E76B-41F5-8B75-7114BC1CC2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11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73813"/>
            <a:ext cx="134461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nsf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89963" y="6300788"/>
            <a:ext cx="554037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 descr="natootan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400800"/>
            <a:ext cx="792163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5" descr="C:\Users\Elisa\Tesis\Graficos ParadynCondor Marzo 2000\uab.gif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7950" y="6316663"/>
            <a:ext cx="1177925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2" descr="DHS_Logo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6362700"/>
            <a:ext cx="5048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75312-1B8A-42CD-8F4C-09D963E9F7D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5D7B0-5A5B-45B5-9D64-2D5ADA70E53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B2FAE-AAE3-4933-98B2-E8A05796BF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C1EBB-471F-4D74-B90F-5029A7DC766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26BBA-638B-4507-8E77-7C6127BE517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B1C3A-8012-4C5C-9850-6FFC52E021C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9EF21-B2F8-4DF0-A65D-BE1EAD2A63B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241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C537170A-5D1C-42DD-86AA-EF22B9A611C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›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jpeg"/><Relationship Id="rId4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9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microsoft.com/office/2007/relationships/hdphoto" Target="../media/hdphoto1.wdp"/><Relationship Id="rId4" Type="http://schemas.openxmlformats.org/officeDocument/2006/relationships/image" Target="../media/image10.jpe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 txBox="1">
            <a:spLocks noGrp="1"/>
          </p:cNvSpPr>
          <p:nvPr/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9E197659-C74E-4B70-8CD4-6234C296D7F5}" type="slidenum">
              <a:rPr lang="en-US" sz="1400" b="0">
                <a:latin typeface="Arial" charset="0"/>
              </a:rPr>
              <a:pPr algn="ctr">
                <a:spcBef>
                  <a:spcPct val="0"/>
                </a:spcBef>
                <a:buClrTx/>
              </a:pPr>
              <a:t>1</a:t>
            </a:fld>
            <a:endParaRPr lang="en-US" sz="1400" b="0">
              <a:latin typeface="Arial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685800"/>
            <a:ext cx="8382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Security Risks in Clouds and Grids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85938" y="5410200"/>
            <a:ext cx="5494337" cy="685800"/>
          </a:xfrm>
        </p:spPr>
        <p:txBody>
          <a:bodyPr/>
          <a:lstStyle/>
          <a:p>
            <a:pPr marL="0" indent="0" algn="ctr" eaLnBrk="1" hangingPunct="1">
              <a:lnSpc>
                <a:spcPct val="70000"/>
              </a:lnSpc>
              <a:buFontTx/>
              <a:buNone/>
            </a:pPr>
            <a:r>
              <a:rPr lang="en-US" sz="2000" dirty="0" smtClean="0"/>
              <a:t>Condor Week </a:t>
            </a:r>
            <a:endParaRPr lang="en-US" sz="2000" dirty="0" smtClean="0">
              <a:latin typeface="Arial" charset="0"/>
            </a:endParaRPr>
          </a:p>
          <a:p>
            <a:pPr marL="0" indent="0" algn="ctr" eaLnBrk="1" hangingPunct="1"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Arial" charset="0"/>
              </a:rPr>
              <a:t>May </a:t>
            </a:r>
            <a:r>
              <a:rPr lang="en-US" sz="2000" dirty="0">
                <a:latin typeface="Arial" charset="0"/>
              </a:rPr>
              <a:t>5</a:t>
            </a:r>
            <a:r>
              <a:rPr lang="en-US" sz="2000" dirty="0" smtClean="0">
                <a:latin typeface="Arial" charset="0"/>
              </a:rPr>
              <a:t>, 2011</a:t>
            </a:r>
            <a:endParaRPr lang="en-US" dirty="0" smtClean="0"/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191000" y="6324600"/>
            <a:ext cx="6858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buClrTx/>
              <a:buFontTx/>
              <a:buChar char="•"/>
            </a:pPr>
            <a:endParaRPr lang="en-US" sz="2800" b="0" i="1">
              <a:latin typeface="Arial Rounded MT Bold" charset="0"/>
            </a:endParaRPr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4327602" y="2667000"/>
            <a:ext cx="45704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Tx/>
            </a:pPr>
            <a:r>
              <a:rPr lang="en-US" sz="3200" b="0" dirty="0">
                <a:latin typeface="Arial Rounded MT Bold" charset="0"/>
              </a:rPr>
              <a:t>Barton P. Miller</a:t>
            </a:r>
          </a:p>
          <a:p>
            <a:pPr algn="ctr" eaLnBrk="1" hangingPunct="1">
              <a:lnSpc>
                <a:spcPct val="80000"/>
              </a:lnSpc>
              <a:buClrTx/>
            </a:pPr>
            <a:r>
              <a:rPr lang="en-US" sz="3200" b="0" dirty="0">
                <a:latin typeface="Arial Rounded MT Bold" charset="0"/>
              </a:rPr>
              <a:t>James A. </a:t>
            </a:r>
            <a:r>
              <a:rPr lang="en-US" sz="3200" b="0" dirty="0" err="1">
                <a:latin typeface="Arial Rounded MT Bold" charset="0"/>
              </a:rPr>
              <a:t>Kupsch</a:t>
            </a:r>
            <a:endParaRPr lang="en-US" sz="3200" b="0" dirty="0">
              <a:latin typeface="Arial Rounded MT Bold" charset="0"/>
            </a:endParaRPr>
          </a:p>
          <a:p>
            <a:pPr algn="ctr" eaLnBrk="1" hangingPunct="1">
              <a:lnSpc>
                <a:spcPct val="90000"/>
              </a:lnSpc>
              <a:buClrTx/>
            </a:pPr>
            <a:r>
              <a:rPr lang="en-US" b="0" dirty="0">
                <a:latin typeface="Arial" charset="0"/>
              </a:rPr>
              <a:t>Computer Sciences Department</a:t>
            </a:r>
          </a:p>
          <a:p>
            <a:pPr algn="ctr" eaLnBrk="1" hangingPunct="1">
              <a:lnSpc>
                <a:spcPct val="70000"/>
              </a:lnSpc>
              <a:buClrTx/>
            </a:pPr>
            <a:r>
              <a:rPr lang="en-US" b="0" dirty="0">
                <a:latin typeface="Arial" charset="0"/>
              </a:rPr>
              <a:t>University of </a:t>
            </a:r>
            <a:r>
              <a:rPr lang="en-US" b="0" dirty="0" smtClean="0">
                <a:latin typeface="Arial" charset="0"/>
              </a:rPr>
              <a:t>Wisconsin</a:t>
            </a:r>
          </a:p>
          <a:p>
            <a:pPr algn="ctr" eaLnBrk="1" hangingPunct="1">
              <a:lnSpc>
                <a:spcPct val="70000"/>
              </a:lnSpc>
              <a:buClrTx/>
            </a:pPr>
            <a:endParaRPr lang="en-US" b="0" dirty="0" smtClean="0">
              <a:latin typeface="Arial" charset="0"/>
            </a:endParaRPr>
          </a:p>
          <a:p>
            <a:pPr algn="ctr" eaLnBrk="1" hangingPunct="1">
              <a:lnSpc>
                <a:spcPct val="70000"/>
              </a:lnSpc>
              <a:buClrTx/>
            </a:pPr>
            <a:r>
              <a:rPr lang="en-US" dirty="0" smtClean="0">
                <a:solidFill>
                  <a:srgbClr val="0070C0"/>
                </a:solidFill>
                <a:latin typeface="Arial" charset="0"/>
              </a:rPr>
              <a:t>bart@cs.wisc.edu</a:t>
            </a:r>
            <a:endParaRPr lang="en-US" dirty="0">
              <a:solidFill>
                <a:srgbClr val="0070C0"/>
              </a:solidFill>
              <a:latin typeface="Arial Rounded MT Bold" charset="0"/>
            </a:endParaRPr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150922" y="2667000"/>
            <a:ext cx="45704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Tx/>
            </a:pPr>
            <a:r>
              <a:rPr lang="en-US" sz="3200" b="0" dirty="0">
                <a:latin typeface="Arial Rounded MT Bold" charset="0"/>
              </a:rPr>
              <a:t>Elisa </a:t>
            </a:r>
            <a:r>
              <a:rPr lang="en-US" sz="3200" b="0" dirty="0" err="1">
                <a:latin typeface="Arial Rounded MT Bold" charset="0"/>
              </a:rPr>
              <a:t>Heymann</a:t>
            </a:r>
            <a:endParaRPr lang="en-US" sz="3600" b="0" dirty="0">
              <a:latin typeface="Arial Rounded MT Bold" charset="0"/>
            </a:endParaRPr>
          </a:p>
          <a:p>
            <a:pPr algn="ctr" eaLnBrk="1" hangingPunct="1">
              <a:lnSpc>
                <a:spcPct val="80000"/>
              </a:lnSpc>
              <a:buClrTx/>
            </a:pPr>
            <a:endParaRPr lang="en-US" sz="1600" b="0" dirty="0">
              <a:latin typeface="Arial Rounded MT Bold" charset="0"/>
            </a:endParaRPr>
          </a:p>
          <a:p>
            <a:pPr algn="ctr" eaLnBrk="1" hangingPunct="1">
              <a:lnSpc>
                <a:spcPct val="90000"/>
              </a:lnSpc>
              <a:buClrTx/>
            </a:pPr>
            <a:r>
              <a:rPr lang="en-US" b="0" dirty="0">
                <a:latin typeface="Arial" charset="0"/>
              </a:rPr>
              <a:t>Computer Architecture and</a:t>
            </a:r>
            <a:br>
              <a:rPr lang="en-US" b="0" dirty="0">
                <a:latin typeface="Arial" charset="0"/>
              </a:rPr>
            </a:br>
            <a:r>
              <a:rPr lang="en-US" b="0" dirty="0">
                <a:latin typeface="Arial" charset="0"/>
              </a:rPr>
              <a:t>Operating Systems Department</a:t>
            </a:r>
          </a:p>
          <a:p>
            <a:pPr algn="ctr" eaLnBrk="1" hangingPunct="1">
              <a:lnSpc>
                <a:spcPct val="70000"/>
              </a:lnSpc>
              <a:buClrTx/>
            </a:pPr>
            <a:r>
              <a:rPr lang="en-US" b="0" dirty="0" err="1">
                <a:latin typeface="Arial" charset="0"/>
              </a:rPr>
              <a:t>Universitat</a:t>
            </a:r>
            <a:r>
              <a:rPr lang="en-US" b="0" dirty="0">
                <a:latin typeface="Arial" charset="0"/>
              </a:rPr>
              <a:t> </a:t>
            </a:r>
            <a:r>
              <a:rPr lang="en-US" b="0" dirty="0" err="1">
                <a:latin typeface="Arial" charset="0"/>
              </a:rPr>
              <a:t>Aut</a:t>
            </a:r>
            <a:r>
              <a:rPr lang="en-US" altLang="ja-JP" b="0" dirty="0" err="1">
                <a:latin typeface="Arial" charset="0"/>
                <a:ea typeface="MS PGothic" pitchFamily="34" charset="-128"/>
              </a:rPr>
              <a:t>ònoma</a:t>
            </a:r>
            <a:r>
              <a:rPr lang="en-US" altLang="ja-JP" b="0" dirty="0">
                <a:latin typeface="Arial" charset="0"/>
                <a:ea typeface="MS PGothic" pitchFamily="34" charset="-128"/>
              </a:rPr>
              <a:t> de </a:t>
            </a:r>
            <a:r>
              <a:rPr lang="en-US" altLang="ja-JP" b="0" dirty="0" smtClean="0">
                <a:latin typeface="Arial" charset="0"/>
                <a:ea typeface="MS PGothic" pitchFamily="34" charset="-128"/>
              </a:rPr>
              <a:t>Barcelona</a:t>
            </a:r>
          </a:p>
          <a:p>
            <a:pPr algn="ctr" eaLnBrk="1" hangingPunct="1">
              <a:lnSpc>
                <a:spcPct val="70000"/>
              </a:lnSpc>
              <a:buClrTx/>
            </a:pPr>
            <a:endParaRPr lang="en-US" altLang="ja-JP" b="0" dirty="0" smtClean="0">
              <a:latin typeface="Arial" charset="0"/>
              <a:ea typeface="MS PGothic" pitchFamily="34" charset="-128"/>
            </a:endParaRPr>
          </a:p>
          <a:p>
            <a:pPr algn="ctr" eaLnBrk="1" hangingPunct="1">
              <a:lnSpc>
                <a:spcPct val="70000"/>
              </a:lnSpc>
              <a:buClrTx/>
            </a:pPr>
            <a:r>
              <a:rPr lang="en-US" dirty="0" smtClean="0">
                <a:solidFill>
                  <a:srgbClr val="0070C0"/>
                </a:solidFill>
                <a:latin typeface="Arial" charset="0"/>
              </a:rPr>
              <a:t>Elisa.Heymann@uab.es</a:t>
            </a:r>
          </a:p>
          <a:p>
            <a:pPr algn="ctr" eaLnBrk="1" hangingPunct="1">
              <a:lnSpc>
                <a:spcPct val="70000"/>
              </a:lnSpc>
              <a:buClrTx/>
            </a:pPr>
            <a:endParaRPr lang="en-US" sz="2400" b="0" dirty="0">
              <a:latin typeface="Arial" charset="0"/>
              <a:ea typeface="MS PGothic" pitchFamily="34" charset="-128"/>
            </a:endParaRPr>
          </a:p>
          <a:p>
            <a:pPr algn="ctr" eaLnBrk="1" hangingPunct="1">
              <a:lnSpc>
                <a:spcPct val="70000"/>
              </a:lnSpc>
              <a:buClrTx/>
            </a:pPr>
            <a:endParaRPr lang="en-US" sz="3200" b="0" dirty="0">
              <a:latin typeface="Arial Rounded MT Bold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F0F7DA20-DE3D-4F93-87A1-707615D6E01E}" type="slidenum">
              <a:rPr lang="en-US" sz="1400" b="0"/>
              <a:pPr algn="ctr">
                <a:spcBef>
                  <a:spcPct val="0"/>
                </a:spcBef>
                <a:buClrTx/>
              </a:pPr>
              <a:t>10</a:t>
            </a:fld>
            <a:endParaRPr lang="en-US" sz="1400" b="0" dirty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bad guys can do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60314"/>
            <a:ext cx="8245475" cy="3863975"/>
          </a:xfrm>
        </p:spPr>
        <p:txBody>
          <a:bodyPr/>
          <a:lstStyle/>
          <a:p>
            <a:r>
              <a:rPr lang="en-US" sz="2600" dirty="0" smtClean="0"/>
              <a:t>Injections </a:t>
            </a:r>
          </a:p>
          <a:p>
            <a:pPr lvl="1"/>
            <a:r>
              <a:rPr lang="en-US" sz="2600" dirty="0" smtClean="0"/>
              <a:t>Command</a:t>
            </a:r>
          </a:p>
          <a:p>
            <a:pPr lvl="1"/>
            <a:r>
              <a:rPr lang="en-US" sz="2600" dirty="0" smtClean="0"/>
              <a:t>SQL</a:t>
            </a:r>
          </a:p>
          <a:p>
            <a:pPr lvl="1"/>
            <a:r>
              <a:rPr lang="en-US" sz="2600" dirty="0" smtClean="0"/>
              <a:t>Directory traversal</a:t>
            </a:r>
          </a:p>
          <a:p>
            <a:pPr lvl="1"/>
            <a:r>
              <a:rPr lang="en-US" sz="2600" dirty="0" smtClean="0"/>
              <a:t>Log</a:t>
            </a:r>
          </a:p>
          <a:p>
            <a:endParaRPr lang="en-US" sz="2600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478971" y="2971773"/>
            <a:ext cx="8435975" cy="4525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›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Calibri" pitchFamily="34" charset="0"/>
              <a:buAutoNum type="arabicPeriod"/>
              <a:tabLst>
                <a:tab pos="2692400" algn="l"/>
              </a:tabLst>
            </a:pPr>
            <a:r>
              <a:rPr lang="es-ES" dirty="0" err="1" smtClean="0">
                <a:latin typeface="Calibri" pitchFamily="34" charset="0"/>
                <a:cs typeface="Calibri" pitchFamily="34" charset="0"/>
              </a:rPr>
              <a:t>String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user</a:t>
            </a:r>
            <a:r>
              <a:rPr lang="es-E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= </a:t>
            </a:r>
            <a:r>
              <a:rPr lang="es-ES" dirty="0" err="1" smtClean="0">
                <a:latin typeface="Calibri" pitchFamily="34" charset="0"/>
                <a:cs typeface="Calibri" pitchFamily="34" charset="0"/>
              </a:rPr>
              <a:t>request.getParameter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s-E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"</a:t>
            </a:r>
            <a:r>
              <a:rPr lang="es-ES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user</a:t>
            </a:r>
            <a:r>
              <a:rPr lang="es-E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"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);</a:t>
            </a:r>
          </a:p>
          <a:p>
            <a:pPr marL="514350" indent="-514350">
              <a:buFont typeface="Calibri" pitchFamily="34" charset="0"/>
              <a:buAutoNum type="arabicPeriod"/>
              <a:tabLst>
                <a:tab pos="2692400" algn="l"/>
              </a:tabLst>
            </a:pPr>
            <a:r>
              <a:rPr lang="es-ES" dirty="0" err="1" smtClean="0">
                <a:latin typeface="Calibri" pitchFamily="34" charset="0"/>
                <a:cs typeface="Calibri" pitchFamily="34" charset="0"/>
              </a:rPr>
              <a:t>String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password</a:t>
            </a:r>
            <a:r>
              <a:rPr lang="es-E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= </a:t>
            </a:r>
            <a:r>
              <a:rPr lang="es-ES" dirty="0" err="1" smtClean="0">
                <a:latin typeface="Calibri" pitchFamily="34" charset="0"/>
                <a:cs typeface="Calibri" pitchFamily="34" charset="0"/>
              </a:rPr>
              <a:t>request.getParameter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s-E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"</a:t>
            </a:r>
            <a:r>
              <a:rPr lang="es-ES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password</a:t>
            </a:r>
            <a:r>
              <a:rPr lang="es-E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"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);</a:t>
            </a:r>
          </a:p>
          <a:p>
            <a:pPr marL="514350" indent="-514350">
              <a:buFont typeface="Calibri" pitchFamily="34" charset="0"/>
              <a:buAutoNum type="arabicPeriod"/>
              <a:tabLst>
                <a:tab pos="2692400" algn="l"/>
              </a:tabLst>
            </a:pPr>
            <a:r>
              <a:rPr lang="es-ES" dirty="0" err="1" smtClean="0">
                <a:latin typeface="Calibri" pitchFamily="34" charset="0"/>
                <a:cs typeface="Calibri" pitchFamily="34" charset="0"/>
              </a:rPr>
              <a:t>String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sql</a:t>
            </a:r>
            <a:r>
              <a:rPr lang="es-E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= </a:t>
            </a:r>
            <a:r>
              <a:rPr lang="es-E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"</a:t>
            </a:r>
            <a:r>
              <a:rPr lang="es-ES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select</a:t>
            </a:r>
            <a:r>
              <a:rPr lang="es-E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* </a:t>
            </a:r>
            <a:r>
              <a:rPr lang="es-ES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from</a:t>
            </a:r>
            <a:r>
              <a:rPr lang="es-E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user</a:t>
            </a:r>
            <a:r>
              <a:rPr lang="es-E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where</a:t>
            </a:r>
            <a:r>
              <a:rPr lang="es-E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username</a:t>
            </a:r>
            <a:r>
              <a:rPr lang="es-E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=' "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 + </a:t>
            </a:r>
            <a:r>
              <a:rPr lang="es-ES" dirty="0" err="1" smtClean="0">
                <a:latin typeface="Calibri" pitchFamily="34" charset="0"/>
                <a:cs typeface="Calibri" pitchFamily="34" charset="0"/>
              </a:rPr>
              <a:t>user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 + </a:t>
            </a:r>
            <a:r>
              <a:rPr lang="es-E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" ' and </a:t>
            </a:r>
            <a:r>
              <a:rPr lang="es-ES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password</a:t>
            </a:r>
            <a:r>
              <a:rPr lang="es-E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=' " </a:t>
            </a:r>
            <a:r>
              <a:rPr lang="es-ES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+ </a:t>
            </a:r>
            <a:r>
              <a:rPr lang="es-ES" dirty="0" err="1" smtClean="0">
                <a:latin typeface="Calibri" pitchFamily="34" charset="0"/>
                <a:cs typeface="Calibri" pitchFamily="34" charset="0"/>
              </a:rPr>
              <a:t>password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+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" ' "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;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5559645" y="6308698"/>
            <a:ext cx="1562100" cy="436563"/>
          </a:xfrm>
          <a:prstGeom prst="rect">
            <a:avLst/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es-ES" sz="2000">
                <a:latin typeface="Calibri" pitchFamily="34" charset="0"/>
                <a:cs typeface="Calibri" pitchFamily="34" charset="0"/>
              </a:rPr>
              <a:t> '</a:t>
            </a:r>
            <a:r>
              <a:rPr lang="en-US" sz="200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 or </a:t>
            </a:r>
            <a:r>
              <a:rPr lang="es-ES" sz="2000">
                <a:latin typeface="Calibri" pitchFamily="34" charset="0"/>
                <a:cs typeface="Calibri" pitchFamily="34" charset="0"/>
              </a:rPr>
              <a:t>'</a:t>
            </a:r>
            <a:r>
              <a:rPr lang="en-US" sz="200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</a:t>
            </a:r>
            <a:r>
              <a:rPr lang="es-ES" sz="2000">
                <a:latin typeface="Calibri" pitchFamily="34" charset="0"/>
                <a:cs typeface="Calibri" pitchFamily="34" charset="0"/>
              </a:rPr>
              <a:t>'</a:t>
            </a:r>
            <a:r>
              <a:rPr lang="en-US" sz="200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=</a:t>
            </a:r>
            <a:r>
              <a:rPr lang="es-ES" sz="2000">
                <a:latin typeface="Calibri" pitchFamily="34" charset="0"/>
                <a:cs typeface="Calibri" pitchFamily="34" charset="0"/>
              </a:rPr>
              <a:t>'</a:t>
            </a:r>
            <a:r>
              <a:rPr lang="en-US" sz="200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</a:t>
            </a:r>
            <a:r>
              <a:rPr lang="es-ES" sz="2000">
                <a:latin typeface="Calibri" pitchFamily="34" charset="0"/>
                <a:cs typeface="Calibri" pitchFamily="34" charset="0"/>
              </a:rPr>
              <a:t>'</a:t>
            </a:r>
            <a:r>
              <a:rPr lang="en-US" sz="200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--</a:t>
            </a:r>
          </a:p>
        </p:txBody>
      </p:sp>
      <p:cxnSp>
        <p:nvCxnSpPr>
          <p:cNvPr id="12" name="Straight Arrow Connector 3"/>
          <p:cNvCxnSpPr>
            <a:cxnSpLocks noChangeShapeType="1"/>
            <a:stCxn id="11" idx="0"/>
            <a:endCxn id="13" idx="2"/>
          </p:cNvCxnSpPr>
          <p:nvPr/>
        </p:nvCxnSpPr>
        <p:spPr bwMode="auto">
          <a:xfrm flipH="1" flipV="1">
            <a:off x="6310532" y="5305398"/>
            <a:ext cx="30163" cy="10033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12 Rectángulo redondeado"/>
          <p:cNvSpPr/>
          <p:nvPr/>
        </p:nvSpPr>
        <p:spPr>
          <a:xfrm>
            <a:off x="5589807" y="4945036"/>
            <a:ext cx="1439863" cy="360362"/>
          </a:xfrm>
          <a:prstGeom prst="roundRect">
            <a:avLst/>
          </a:prstGeom>
          <a:solidFill>
            <a:srgbClr val="FF0000">
              <a:alpha val="30000"/>
            </a:srgbClr>
          </a:solidFill>
          <a:ln>
            <a:solidFill>
              <a:srgbClr val="FF0000">
                <a:alpha val="3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10" grpId="0" animBg="1"/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F0F7DA20-DE3D-4F93-87A1-707615D6E01E}" type="slidenum">
              <a:rPr lang="en-US" sz="1400" b="0"/>
              <a:pPr algn="ctr">
                <a:spcBef>
                  <a:spcPct val="0"/>
                </a:spcBef>
                <a:buClrTx/>
              </a:pPr>
              <a:t>11</a:t>
            </a:fld>
            <a:endParaRPr lang="en-US" sz="1400" b="0" dirty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bad guys can do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60314"/>
            <a:ext cx="8245475" cy="3863975"/>
          </a:xfrm>
        </p:spPr>
        <p:txBody>
          <a:bodyPr/>
          <a:lstStyle/>
          <a:p>
            <a:r>
              <a:rPr lang="en-US" sz="2600" dirty="0" smtClean="0"/>
              <a:t>Injections </a:t>
            </a:r>
          </a:p>
          <a:p>
            <a:pPr lvl="1"/>
            <a:r>
              <a:rPr lang="en-US" sz="2600" dirty="0" smtClean="0"/>
              <a:t>Command</a:t>
            </a:r>
          </a:p>
          <a:p>
            <a:pPr lvl="1"/>
            <a:r>
              <a:rPr lang="en-US" sz="2600" dirty="0" smtClean="0"/>
              <a:t>SQL</a:t>
            </a:r>
          </a:p>
          <a:p>
            <a:pPr lvl="1"/>
            <a:r>
              <a:rPr lang="en-US" sz="2600" dirty="0" smtClean="0"/>
              <a:t>Directory traversal</a:t>
            </a:r>
          </a:p>
          <a:p>
            <a:pPr lvl="1"/>
            <a:r>
              <a:rPr lang="en-US" sz="2600" dirty="0" smtClean="0"/>
              <a:t>Log</a:t>
            </a:r>
          </a:p>
          <a:p>
            <a:r>
              <a:rPr lang="en-US" sz="2600" dirty="0" smtClean="0"/>
              <a:t>Denial of Service (</a:t>
            </a:r>
            <a:r>
              <a:rPr lang="en-US" sz="2600" dirty="0" err="1" smtClean="0"/>
              <a:t>DoS</a:t>
            </a:r>
            <a:r>
              <a:rPr lang="en-US" sz="2600" dirty="0" smtClean="0"/>
              <a:t>)</a:t>
            </a:r>
          </a:p>
          <a:p>
            <a:endParaRPr lang="en-US" sz="2600" dirty="0"/>
          </a:p>
        </p:txBody>
      </p:sp>
      <p:pic>
        <p:nvPicPr>
          <p:cNvPr id="1026" name="Picture 2" descr="C:\Users\ASUS\AppData\Local\Temp\drop_tabl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14" y="2954737"/>
            <a:ext cx="8457143" cy="260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55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F0F7DA20-DE3D-4F93-87A1-707615D6E01E}" type="slidenum">
              <a:rPr lang="en-US" sz="1400" b="0"/>
              <a:pPr algn="ctr">
                <a:spcBef>
                  <a:spcPct val="0"/>
                </a:spcBef>
                <a:buClrTx/>
              </a:pPr>
              <a:t>12</a:t>
            </a:fld>
            <a:endParaRPr lang="en-US" sz="1400" b="0" dirty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bad guys can do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60314"/>
            <a:ext cx="8245475" cy="3863975"/>
          </a:xfrm>
        </p:spPr>
        <p:txBody>
          <a:bodyPr/>
          <a:lstStyle/>
          <a:p>
            <a:r>
              <a:rPr lang="en-US" sz="2600" dirty="0" smtClean="0"/>
              <a:t>Injections </a:t>
            </a:r>
          </a:p>
          <a:p>
            <a:pPr lvl="1"/>
            <a:r>
              <a:rPr lang="en-US" sz="2600" dirty="0" smtClean="0"/>
              <a:t>Command</a:t>
            </a:r>
          </a:p>
          <a:p>
            <a:pPr lvl="1"/>
            <a:r>
              <a:rPr lang="en-US" sz="2600" dirty="0" smtClean="0"/>
              <a:t>SQL</a:t>
            </a:r>
          </a:p>
          <a:p>
            <a:pPr lvl="1"/>
            <a:r>
              <a:rPr lang="en-US" sz="2600" dirty="0" smtClean="0"/>
              <a:t>Directory traversal</a:t>
            </a:r>
          </a:p>
          <a:p>
            <a:pPr lvl="1"/>
            <a:r>
              <a:rPr lang="en-US" sz="2600" dirty="0" smtClean="0"/>
              <a:t>Log</a:t>
            </a:r>
          </a:p>
          <a:p>
            <a:r>
              <a:rPr lang="en-US" sz="2600" dirty="0" smtClean="0"/>
              <a:t>Denial of Service (</a:t>
            </a:r>
            <a:r>
              <a:rPr lang="en-US" sz="2600" dirty="0" err="1" smtClean="0"/>
              <a:t>DoS</a:t>
            </a:r>
            <a:r>
              <a:rPr lang="en-US" sz="2600" dirty="0" smtClean="0"/>
              <a:t>)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8907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0A8E8D7A-7131-428A-AFBF-FE60F675A590}" type="slidenum">
              <a:rPr lang="en-US" sz="1400" b="0"/>
              <a:pPr algn="ctr">
                <a:spcBef>
                  <a:spcPct val="0"/>
                </a:spcBef>
                <a:buClrTx/>
              </a:pPr>
              <a:t>13</a:t>
            </a:fld>
            <a:endParaRPr lang="en-US" sz="1400" b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care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9413"/>
            <a:ext cx="7772400" cy="4446587"/>
          </a:xfrm>
        </p:spPr>
        <p:txBody>
          <a:bodyPr/>
          <a:lstStyle/>
          <a:p>
            <a:r>
              <a:rPr lang="en-US" sz="2600" dirty="0" smtClean="0"/>
              <a:t>Machines belonging to a cloud/grid site are accessible from the Internet</a:t>
            </a:r>
          </a:p>
          <a:p>
            <a:pPr marL="342900" lvl="1" indent="-342900">
              <a:buClr>
                <a:srgbClr val="3333CC"/>
              </a:buClr>
              <a:buFontTx/>
              <a:buChar char="›"/>
            </a:pPr>
            <a:r>
              <a:rPr lang="en-US" sz="2600" dirty="0" smtClean="0"/>
              <a:t>Hundred of thousands of machines are appealing </a:t>
            </a:r>
          </a:p>
          <a:p>
            <a:r>
              <a:rPr lang="en-US" sz="2600" dirty="0" smtClean="0"/>
              <a:t>Those machines are continuously probed:</a:t>
            </a:r>
          </a:p>
          <a:p>
            <a:pPr lvl="1"/>
            <a:r>
              <a:rPr lang="en-GB" sz="2600" dirty="0" smtClean="0">
                <a:solidFill>
                  <a:schemeClr val="tx2"/>
                </a:solidFill>
              </a:rPr>
              <a:t>Attackers trying to</a:t>
            </a:r>
            <a:r>
              <a:rPr lang="en-GB" sz="2600" dirty="0" smtClean="0">
                <a:solidFill>
                  <a:srgbClr val="FF0000"/>
                </a:solidFill>
              </a:rPr>
              <a:t> brute-force passwords</a:t>
            </a:r>
          </a:p>
          <a:p>
            <a:pPr lvl="1"/>
            <a:r>
              <a:rPr lang="en-GB" sz="2600" dirty="0" smtClean="0">
                <a:solidFill>
                  <a:schemeClr val="tx2"/>
                </a:solidFill>
              </a:rPr>
              <a:t>Attackers trying to break </a:t>
            </a:r>
            <a:r>
              <a:rPr lang="en-GB" sz="2600" dirty="0" smtClean="0">
                <a:solidFill>
                  <a:srgbClr val="FF3300"/>
                </a:solidFill>
              </a:rPr>
              <a:t>Web applications</a:t>
            </a:r>
          </a:p>
          <a:p>
            <a:pPr lvl="1"/>
            <a:r>
              <a:rPr lang="en-GB" sz="2600" dirty="0" smtClean="0">
                <a:solidFill>
                  <a:schemeClr val="tx2"/>
                </a:solidFill>
              </a:rPr>
              <a:t>Attackers trying to break into servers and </a:t>
            </a:r>
            <a:r>
              <a:rPr lang="en-GB" sz="2600" dirty="0" smtClean="0">
                <a:solidFill>
                  <a:srgbClr val="FF3300"/>
                </a:solidFill>
              </a:rPr>
              <a:t>obtain administrator rights</a:t>
            </a:r>
            <a:endParaRPr lang="en-US" sz="2600" dirty="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0A8E8D7A-7131-428A-AFBF-FE60F675A590}" type="slidenum">
              <a:rPr lang="en-US" sz="1400" b="0"/>
              <a:pPr algn="ctr">
                <a:spcBef>
                  <a:spcPct val="0"/>
                </a:spcBef>
                <a:buClrTx/>
              </a:pPr>
              <a:t>14</a:t>
            </a:fld>
            <a:endParaRPr lang="en-US" sz="1400" b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do it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9413"/>
            <a:ext cx="7772400" cy="4446587"/>
          </a:xfrm>
        </p:spPr>
        <p:txBody>
          <a:bodyPr/>
          <a:lstStyle/>
          <a:p>
            <a:r>
              <a:rPr lang="en-US" dirty="0" smtClean="0"/>
              <a:t>SW has </a:t>
            </a:r>
            <a:r>
              <a:rPr lang="en-US" dirty="0" smtClean="0">
                <a:solidFill>
                  <a:srgbClr val="FF0000"/>
                </a:solidFill>
              </a:rPr>
              <a:t>vulnerabilities</a:t>
            </a:r>
          </a:p>
          <a:p>
            <a:r>
              <a:rPr lang="en-US" dirty="0" smtClean="0"/>
              <a:t>Cloud and Grid SW is </a:t>
            </a:r>
            <a:r>
              <a:rPr lang="en-US" dirty="0" smtClean="0">
                <a:solidFill>
                  <a:srgbClr val="FF0000"/>
                </a:solidFill>
              </a:rPr>
              <a:t>complex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large</a:t>
            </a:r>
          </a:p>
          <a:p>
            <a:r>
              <a:rPr lang="en-US" dirty="0" smtClean="0"/>
              <a:t>Vulnerabilities can be exploited by legal users or by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CCACAA11-567B-4555-B195-56953209B5CA}" type="slidenum">
              <a:rPr lang="en-US" sz="1400" b="0"/>
              <a:pPr algn="ctr">
                <a:spcBef>
                  <a:spcPct val="0"/>
                </a:spcBef>
                <a:buClrTx/>
              </a:pPr>
              <a:t>15</a:t>
            </a:fld>
            <a:endParaRPr lang="en-US" sz="1400" b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do it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20788"/>
            <a:ext cx="8108004" cy="5208587"/>
          </a:xfrm>
        </p:spPr>
        <p:txBody>
          <a:bodyPr/>
          <a:lstStyle/>
          <a:p>
            <a:pPr marL="265113" lvl="1" indent="-265113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Attacker</a:t>
            </a:r>
            <a:r>
              <a:rPr lang="en-US" dirty="0" smtClean="0"/>
              <a:t> chooses the time, place, method, …</a:t>
            </a:r>
            <a:endParaRPr lang="es-ES" dirty="0" smtClean="0"/>
          </a:p>
          <a:p>
            <a:endParaRPr lang="es-E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Defender</a:t>
            </a:r>
            <a:r>
              <a:rPr lang="en-US" dirty="0" smtClean="0"/>
              <a:t> needs to protect against all possible attacks (currently known, and those yet to be discovered)</a:t>
            </a:r>
            <a:endParaRPr lang="es-ES" dirty="0" smtClean="0"/>
          </a:p>
          <a:p>
            <a:endParaRPr lang="en-US" dirty="0" smtClean="0"/>
          </a:p>
          <a:p>
            <a:pPr marL="342900" lvl="1" indent="-342900">
              <a:lnSpc>
                <a:spcPct val="90000"/>
              </a:lnSpc>
              <a:buClr>
                <a:srgbClr val="3333CC"/>
              </a:buClr>
              <a:buFont typeface="Wingdings" pitchFamily="2" charset="2"/>
              <a:buChar char="›"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0A8E8D7A-7131-428A-AFBF-FE60F675A590}" type="slidenum">
              <a:rPr lang="en-US" sz="1400" b="0"/>
              <a:pPr algn="ctr">
                <a:spcBef>
                  <a:spcPct val="0"/>
                </a:spcBef>
                <a:buClrTx/>
              </a:pPr>
              <a:t>16</a:t>
            </a:fld>
            <a:endParaRPr lang="en-US" sz="1400" b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5596"/>
            <a:ext cx="9144000" cy="762000"/>
          </a:xfrm>
        </p:spPr>
        <p:txBody>
          <a:bodyPr/>
          <a:lstStyle/>
          <a:p>
            <a:r>
              <a:rPr lang="en-US" dirty="0" smtClean="0"/>
              <a:t>Key Issues for Security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9413"/>
            <a:ext cx="7772400" cy="4446587"/>
          </a:xfrm>
        </p:spPr>
        <p:txBody>
          <a:bodyPr/>
          <a:lstStyle/>
          <a:p>
            <a:r>
              <a:rPr lang="en-US" smtClean="0"/>
              <a:t>Need independent assessment</a:t>
            </a:r>
          </a:p>
          <a:p>
            <a:pPr lvl="1"/>
            <a:r>
              <a:rPr lang="en-US" smtClean="0"/>
              <a:t>Software engineers have long known that testing groups must be independent of development groups</a:t>
            </a:r>
          </a:p>
          <a:p>
            <a:r>
              <a:rPr lang="en-US" smtClean="0"/>
              <a:t>Need an assessment process that is NOT based solely on known vulnerabilities</a:t>
            </a:r>
          </a:p>
          <a:p>
            <a:pPr lvl="1"/>
            <a:r>
              <a:rPr lang="en-US" smtClean="0"/>
              <a:t>Such approaches will not find new types and variations of attacks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19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 txBox="1">
            <a:spLocks noGrp="1"/>
          </p:cNvSpPr>
          <p:nvPr/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fld id="{12D1DE8D-07EE-4863-B4E7-E6D2679B10FF}" type="slidenum">
              <a:rPr lang="en-US" sz="1400">
                <a:solidFill>
                  <a:schemeClr val="tx1"/>
                </a:solidFill>
                <a:latin typeface="Arial" charset="0"/>
              </a:rPr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17</a:t>
            </a:fld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Our Piece of the Solution Space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8900" y="857250"/>
            <a:ext cx="8966200" cy="4249738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dirty="0" smtClean="0"/>
              <a:t>First Principles Vulnerability Assessment: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An analyst-centric (manual) assessment process.</a:t>
            </a:r>
            <a:endParaRPr lang="en-US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You can’t look carefully at every line of code so:</a:t>
            </a:r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179159" y="4557938"/>
            <a:ext cx="89281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b="0" dirty="0"/>
              <a:t>then identify key resources and</a:t>
            </a:r>
            <a:br>
              <a:rPr lang="en-US" sz="2800" b="0" dirty="0"/>
            </a:br>
            <a:r>
              <a:rPr lang="en-US" sz="2800" b="0" dirty="0"/>
              <a:t>privilege levels, component interactions</a:t>
            </a:r>
            <a:br>
              <a:rPr lang="en-US" sz="2800" b="0" dirty="0"/>
            </a:br>
            <a:r>
              <a:rPr lang="en-US" sz="2800" b="0" dirty="0"/>
              <a:t>and trust delegation, then </a:t>
            </a:r>
            <a:r>
              <a:rPr lang="en-US" sz="2800" b="0" dirty="0">
                <a:solidFill>
                  <a:srgbClr val="004000"/>
                </a:solidFill>
              </a:rPr>
              <a:t>focused</a:t>
            </a:r>
            <a:r>
              <a:rPr lang="en-US" sz="2800" b="0" dirty="0"/>
              <a:t> component analysis</a:t>
            </a:r>
            <a:r>
              <a:rPr lang="en-US" sz="2800" dirty="0"/>
              <a:t>.</a:t>
            </a:r>
          </a:p>
        </p:txBody>
      </p:sp>
      <p:sp>
        <p:nvSpPr>
          <p:cNvPr id="21510" name="Rectangle 3"/>
          <p:cNvSpPr>
            <a:spLocks noChangeArrowheads="1"/>
          </p:cNvSpPr>
          <p:nvPr/>
        </p:nvSpPr>
        <p:spPr bwMode="auto">
          <a:xfrm>
            <a:off x="90488" y="2702151"/>
            <a:ext cx="6761162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>
              <a:lnSpc>
                <a:spcPct val="110000"/>
              </a:lnSpc>
              <a:buFontTx/>
              <a:buNone/>
            </a:pPr>
            <a:r>
              <a:rPr lang="en-US" sz="2400" b="0" dirty="0">
                <a:solidFill>
                  <a:srgbClr val="FF0000"/>
                </a:solidFill>
              </a:rPr>
              <a:t>Don’t start with known threats …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400" b="0" dirty="0">
                <a:solidFill>
                  <a:srgbClr val="FF0000"/>
                </a:solidFill>
              </a:rPr>
              <a:t>… instead, identify high value assets in the code and work outward to derive threats.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en-US" sz="2800" dirty="0"/>
              <a:t>  </a:t>
            </a:r>
            <a:r>
              <a:rPr lang="en-US" sz="2800" b="0" dirty="0"/>
              <a:t>Start with architectural analysis,   </a:t>
            </a:r>
            <a:endParaRPr lang="en-US" b="0" dirty="0">
              <a:solidFill>
                <a:srgbClr val="004000"/>
              </a:solidFill>
            </a:endParaRPr>
          </a:p>
        </p:txBody>
      </p:sp>
      <p:pic>
        <p:nvPicPr>
          <p:cNvPr id="9" name="Picture 8" descr="streetligh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37400" y="2465388"/>
            <a:ext cx="197485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5" y="400050"/>
            <a:ext cx="8904288" cy="1143000"/>
          </a:xfrm>
        </p:spPr>
        <p:txBody>
          <a:bodyPr/>
          <a:lstStyle/>
          <a:p>
            <a:r>
              <a:rPr lang="es-ES" sz="3400" smtClean="0"/>
              <a:t>First Principles Vulnerability Assessment</a:t>
            </a:r>
            <a:br>
              <a:rPr lang="es-ES" sz="3400" smtClean="0"/>
            </a:br>
            <a:r>
              <a:rPr lang="es-ES" sz="3400" smtClean="0"/>
              <a:t>Understanding the System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" y="2066925"/>
            <a:ext cx="8966200" cy="4105275"/>
          </a:xfrm>
        </p:spPr>
        <p:txBody>
          <a:bodyPr/>
          <a:lstStyle/>
          <a:p>
            <a:pPr marL="533400" indent="-533400">
              <a:buClr>
                <a:schemeClr val="tx1"/>
              </a:buClr>
              <a:buFontTx/>
              <a:buNone/>
            </a:pPr>
            <a:r>
              <a:rPr lang="en-US" smtClean="0">
                <a:solidFill>
                  <a:srgbClr val="0000FF"/>
                </a:solidFill>
              </a:rPr>
              <a:t>Step 1: Architectural Analysis</a:t>
            </a:r>
            <a:r>
              <a:rPr lang="en-US" smtClean="0"/>
              <a:t> </a:t>
            </a:r>
          </a:p>
          <a:p>
            <a:pPr marL="990600" lvl="1" indent="-533400">
              <a:buClr>
                <a:schemeClr val="tx1"/>
              </a:buClr>
            </a:pPr>
            <a:r>
              <a:rPr lang="en-US" smtClean="0"/>
              <a:t>Functionality and structure of the system, major components (modules, threads, processes), communication channels </a:t>
            </a:r>
          </a:p>
          <a:p>
            <a:pPr marL="990600" lvl="1" indent="-533400">
              <a:buClr>
                <a:schemeClr val="tx1"/>
              </a:buClr>
            </a:pPr>
            <a:r>
              <a:rPr lang="en-US" smtClean="0"/>
              <a:t>Interactions among components and with users</a:t>
            </a:r>
          </a:p>
          <a:p>
            <a:pPr marL="533400" indent="-533400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596900"/>
          </a:xfrm>
        </p:spPr>
        <p:txBody>
          <a:bodyPr/>
          <a:lstStyle/>
          <a:p>
            <a:r>
              <a:rPr lang="en-US" sz="3200" smtClean="0"/>
              <a:t>Architectural</a:t>
            </a:r>
            <a:r>
              <a:rPr lang="es-ES" sz="3200" smtClean="0"/>
              <a:t> </a:t>
            </a:r>
            <a:r>
              <a:rPr lang="en-US" sz="3200" smtClean="0"/>
              <a:t>Analysis</a:t>
            </a:r>
            <a:r>
              <a:rPr lang="es-ES" sz="3200" smtClean="0"/>
              <a:t>: </a:t>
            </a:r>
            <a:r>
              <a:rPr lang="en-US" sz="3200" smtClean="0"/>
              <a:t>Condor</a:t>
            </a:r>
          </a:p>
        </p:txBody>
      </p:sp>
      <p:grpSp>
        <p:nvGrpSpPr>
          <p:cNvPr id="2" name="Group 254"/>
          <p:cNvGrpSpPr>
            <a:grpSpLocks/>
          </p:cNvGrpSpPr>
          <p:nvPr/>
        </p:nvGrpSpPr>
        <p:grpSpPr bwMode="auto">
          <a:xfrm>
            <a:off x="6684963" y="785813"/>
            <a:ext cx="1309687" cy="777875"/>
            <a:chOff x="2635" y="451"/>
            <a:chExt cx="825" cy="490"/>
          </a:xfrm>
        </p:grpSpPr>
        <p:sp>
          <p:nvSpPr>
            <p:cNvPr id="23643" name="Rectangle 248"/>
            <p:cNvSpPr>
              <a:spLocks noChangeArrowheads="1"/>
            </p:cNvSpPr>
            <p:nvPr/>
          </p:nvSpPr>
          <p:spPr bwMode="auto">
            <a:xfrm>
              <a:off x="2635" y="663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s-ES" sz="1200">
                <a:solidFill>
                  <a:schemeClr val="tx1"/>
                </a:solidFill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644" name="Text Box 249"/>
            <p:cNvSpPr txBox="1">
              <a:spLocks noChangeArrowheads="1"/>
            </p:cNvSpPr>
            <p:nvPr/>
          </p:nvSpPr>
          <p:spPr bwMode="auto">
            <a:xfrm>
              <a:off x="2769" y="624"/>
              <a:ext cx="6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rPr>
                <a:t>condor &amp; root</a:t>
              </a:r>
            </a:p>
          </p:txBody>
        </p:sp>
        <p:sp>
          <p:nvSpPr>
            <p:cNvPr id="23645" name="Text Box 250"/>
            <p:cNvSpPr txBox="1">
              <a:spLocks noChangeArrowheads="1"/>
            </p:cNvSpPr>
            <p:nvPr/>
          </p:nvSpPr>
          <p:spPr bwMode="auto">
            <a:xfrm>
              <a:off x="2688" y="451"/>
              <a:ext cx="7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u="sng">
                  <a:solidFill>
                    <a:schemeClr val="tx1"/>
                  </a:solidFill>
                  <a:latin typeface="Arial" charset="0"/>
                  <a:ea typeface="MS PGothic" pitchFamily="34" charset="-128"/>
                </a:rPr>
                <a:t> OS privileges </a:t>
              </a:r>
            </a:p>
          </p:txBody>
        </p:sp>
        <p:sp>
          <p:nvSpPr>
            <p:cNvPr id="23646" name="Rectangle 251"/>
            <p:cNvSpPr>
              <a:spLocks noChangeArrowheads="1"/>
            </p:cNvSpPr>
            <p:nvPr/>
          </p:nvSpPr>
          <p:spPr bwMode="auto">
            <a:xfrm>
              <a:off x="2635" y="807"/>
              <a:ext cx="96" cy="96"/>
            </a:xfrm>
            <a:prstGeom prst="rect">
              <a:avLst/>
            </a:prstGeom>
            <a:solidFill>
              <a:srgbClr val="BEFF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s-ES" sz="1200">
                <a:solidFill>
                  <a:schemeClr val="tx1"/>
                </a:solidFill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647" name="Text Box 252"/>
            <p:cNvSpPr txBox="1">
              <a:spLocks noChangeArrowheads="1"/>
            </p:cNvSpPr>
            <p:nvPr/>
          </p:nvSpPr>
          <p:spPr bwMode="auto">
            <a:xfrm>
              <a:off x="2769" y="768"/>
              <a:ext cx="3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rPr>
                <a:t>user</a:t>
              </a:r>
            </a:p>
          </p:txBody>
        </p:sp>
      </p:grpSp>
      <p:grpSp>
        <p:nvGrpSpPr>
          <p:cNvPr id="3" name="Group 130"/>
          <p:cNvGrpSpPr>
            <a:grpSpLocks/>
          </p:cNvGrpSpPr>
          <p:nvPr/>
        </p:nvGrpSpPr>
        <p:grpSpPr bwMode="auto">
          <a:xfrm>
            <a:off x="368300" y="2536825"/>
            <a:ext cx="1752600" cy="4238625"/>
            <a:chOff x="152400" y="2390775"/>
            <a:chExt cx="1752600" cy="4238625"/>
          </a:xfrm>
        </p:grpSpPr>
        <p:sp>
          <p:nvSpPr>
            <p:cNvPr id="23622" name="Rectangle 3"/>
            <p:cNvSpPr>
              <a:spLocks noChangeArrowheads="1"/>
            </p:cNvSpPr>
            <p:nvPr/>
          </p:nvSpPr>
          <p:spPr bwMode="auto">
            <a:xfrm>
              <a:off x="381000" y="2667000"/>
              <a:ext cx="1524000" cy="3962400"/>
            </a:xfrm>
            <a:prstGeom prst="rect">
              <a:avLst/>
            </a:prstGeom>
            <a:solidFill>
              <a:srgbClr val="E6E6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s-ES" sz="1200">
                <a:solidFill>
                  <a:schemeClr val="tx1"/>
                </a:solidFill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623" name="Text Box 27"/>
            <p:cNvSpPr txBox="1">
              <a:spLocks noChangeArrowheads="1"/>
            </p:cNvSpPr>
            <p:nvPr/>
          </p:nvSpPr>
          <p:spPr bwMode="auto">
            <a:xfrm>
              <a:off x="1393825" y="4267200"/>
              <a:ext cx="184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s-ES" sz="1800">
                <a:solidFill>
                  <a:schemeClr val="tx1"/>
                </a:solidFill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" name="Group 39"/>
            <p:cNvGrpSpPr>
              <a:grpSpLocks/>
            </p:cNvGrpSpPr>
            <p:nvPr/>
          </p:nvGrpSpPr>
          <p:grpSpPr bwMode="auto">
            <a:xfrm>
              <a:off x="609600" y="2667000"/>
              <a:ext cx="990600" cy="762000"/>
              <a:chOff x="738779" y="3183469"/>
              <a:chExt cx="990600" cy="762000"/>
            </a:xfrm>
          </p:grpSpPr>
          <p:sp>
            <p:nvSpPr>
              <p:cNvPr id="23641" name="AutoShape 4"/>
              <p:cNvSpPr>
                <a:spLocks noChangeArrowheads="1"/>
              </p:cNvSpPr>
              <p:nvPr/>
            </p:nvSpPr>
            <p:spPr bwMode="auto">
              <a:xfrm>
                <a:off x="738779" y="3429000"/>
                <a:ext cx="990600" cy="516469"/>
              </a:xfrm>
              <a:prstGeom prst="roundRect">
                <a:avLst>
                  <a:gd name="adj" fmla="val 20444"/>
                </a:avLst>
              </a:prstGeom>
              <a:solidFill>
                <a:srgbClr val="FFCE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s-E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3642" name="Text Box 40"/>
              <p:cNvSpPr txBox="1">
                <a:spLocks noChangeArrowheads="1"/>
              </p:cNvSpPr>
              <p:nvPr/>
            </p:nvSpPr>
            <p:spPr bwMode="auto">
              <a:xfrm>
                <a:off x="913404" y="3183469"/>
                <a:ext cx="6413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rPr>
                  <a:t>master</a:t>
                </a:r>
              </a:p>
            </p:txBody>
          </p:sp>
        </p:grpSp>
        <p:sp>
          <p:nvSpPr>
            <p:cNvPr id="23625" name="TextBox 250"/>
            <p:cNvSpPr txBox="1">
              <a:spLocks noChangeArrowheads="1"/>
            </p:cNvSpPr>
            <p:nvPr/>
          </p:nvSpPr>
          <p:spPr bwMode="auto">
            <a:xfrm>
              <a:off x="392113" y="2390775"/>
              <a:ext cx="15017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rPr>
                <a:t>Condor submit host</a:t>
              </a:r>
            </a:p>
          </p:txBody>
        </p:sp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609600" y="3708400"/>
              <a:ext cx="990600" cy="762000"/>
              <a:chOff x="738779" y="3183469"/>
              <a:chExt cx="990600" cy="762000"/>
            </a:xfrm>
          </p:grpSpPr>
          <p:sp>
            <p:nvSpPr>
              <p:cNvPr id="23639" name="AutoShape 4"/>
              <p:cNvSpPr>
                <a:spLocks noChangeArrowheads="1"/>
              </p:cNvSpPr>
              <p:nvPr/>
            </p:nvSpPr>
            <p:spPr bwMode="auto">
              <a:xfrm>
                <a:off x="738779" y="3429000"/>
                <a:ext cx="990600" cy="516469"/>
              </a:xfrm>
              <a:prstGeom prst="roundRect">
                <a:avLst>
                  <a:gd name="adj" fmla="val 20444"/>
                </a:avLst>
              </a:prstGeom>
              <a:solidFill>
                <a:srgbClr val="FFCE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s-E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3640" name="Text Box 40"/>
              <p:cNvSpPr txBox="1">
                <a:spLocks noChangeArrowheads="1"/>
              </p:cNvSpPr>
              <p:nvPr/>
            </p:nvSpPr>
            <p:spPr bwMode="auto">
              <a:xfrm>
                <a:off x="913404" y="3183469"/>
                <a:ext cx="6413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rPr>
                  <a:t>schedd</a:t>
                </a:r>
              </a:p>
            </p:txBody>
          </p:sp>
        </p:grpSp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609600" y="4749800"/>
              <a:ext cx="990600" cy="762000"/>
              <a:chOff x="738779" y="3183469"/>
              <a:chExt cx="990600" cy="762000"/>
            </a:xfrm>
          </p:grpSpPr>
          <p:sp>
            <p:nvSpPr>
              <p:cNvPr id="23637" name="AutoShape 4"/>
              <p:cNvSpPr>
                <a:spLocks noChangeArrowheads="1"/>
              </p:cNvSpPr>
              <p:nvPr/>
            </p:nvSpPr>
            <p:spPr bwMode="auto">
              <a:xfrm>
                <a:off x="738779" y="3429000"/>
                <a:ext cx="990600" cy="516469"/>
              </a:xfrm>
              <a:prstGeom prst="roundRect">
                <a:avLst>
                  <a:gd name="adj" fmla="val 20444"/>
                </a:avLst>
              </a:prstGeom>
              <a:solidFill>
                <a:srgbClr val="FFCE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s-E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3638" name="Text Box 40"/>
              <p:cNvSpPr txBox="1">
                <a:spLocks noChangeArrowheads="1"/>
              </p:cNvSpPr>
              <p:nvPr/>
            </p:nvSpPr>
            <p:spPr bwMode="auto">
              <a:xfrm>
                <a:off x="913404" y="3183469"/>
                <a:ext cx="6413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rPr>
                  <a:t>shadow</a:t>
                </a:r>
              </a:p>
            </p:txBody>
          </p:sp>
        </p:grpSp>
        <p:sp>
          <p:nvSpPr>
            <p:cNvPr id="23628" name="Freeform 52"/>
            <p:cNvSpPr>
              <a:spLocks noChangeArrowheads="1"/>
            </p:cNvSpPr>
            <p:nvPr/>
          </p:nvSpPr>
          <p:spPr bwMode="auto">
            <a:xfrm>
              <a:off x="615245" y="3429000"/>
              <a:ext cx="146755" cy="520699"/>
            </a:xfrm>
            <a:custGeom>
              <a:avLst/>
              <a:gdLst>
                <a:gd name="T0" fmla="*/ 25575 w 163688"/>
                <a:gd name="T1" fmla="*/ 0 h 381000"/>
                <a:gd name="T2" fmla="*/ 440 w 163688"/>
                <a:gd name="T3" fmla="*/ 34276131 h 381000"/>
                <a:gd name="T4" fmla="*/ 22929 w 163688"/>
                <a:gd name="T5" fmla="*/ 77121264 h 381000"/>
                <a:gd name="T6" fmla="*/ 0 60000 65536"/>
                <a:gd name="T7" fmla="*/ 0 60000 65536"/>
                <a:gd name="T8" fmla="*/ 0 60000 65536"/>
                <a:gd name="T9" fmla="*/ 0 w 163688"/>
                <a:gd name="T10" fmla="*/ 0 h 381000"/>
                <a:gd name="T11" fmla="*/ 163688 w 163688"/>
                <a:gd name="T12" fmla="*/ 381000 h 381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688" h="381000">
                  <a:moveTo>
                    <a:pt x="163688" y="0"/>
                  </a:moveTo>
                  <a:cubicBezTo>
                    <a:pt x="84666" y="52916"/>
                    <a:pt x="5644" y="105833"/>
                    <a:pt x="2822" y="169333"/>
                  </a:cubicBezTo>
                  <a:cubicBezTo>
                    <a:pt x="0" y="232833"/>
                    <a:pt x="146755" y="381000"/>
                    <a:pt x="146755" y="381000"/>
                  </a:cubicBezTo>
                </a:path>
              </a:pathLst>
            </a:custGeom>
            <a:solidFill>
              <a:schemeClr val="accent1">
                <a:alpha val="0"/>
              </a:schemeClr>
            </a:solidFill>
            <a:ln w="12700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7" name="Group 55"/>
            <p:cNvGrpSpPr>
              <a:grpSpLocks/>
            </p:cNvGrpSpPr>
            <p:nvPr/>
          </p:nvGrpSpPr>
          <p:grpSpPr bwMode="auto">
            <a:xfrm>
              <a:off x="609600" y="5791200"/>
              <a:ext cx="990600" cy="762000"/>
              <a:chOff x="738779" y="3183469"/>
              <a:chExt cx="990600" cy="762000"/>
            </a:xfrm>
          </p:grpSpPr>
          <p:sp>
            <p:nvSpPr>
              <p:cNvPr id="23635" name="AutoShape 4"/>
              <p:cNvSpPr>
                <a:spLocks noChangeArrowheads="1"/>
              </p:cNvSpPr>
              <p:nvPr/>
            </p:nvSpPr>
            <p:spPr bwMode="auto">
              <a:xfrm>
                <a:off x="738779" y="3429000"/>
                <a:ext cx="990600" cy="516469"/>
              </a:xfrm>
              <a:prstGeom prst="roundRect">
                <a:avLst>
                  <a:gd name="adj" fmla="val 20444"/>
                </a:avLst>
              </a:prstGeom>
              <a:solidFill>
                <a:srgbClr val="BCFDB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s-E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3636" name="Text Box 40"/>
              <p:cNvSpPr txBox="1">
                <a:spLocks noChangeArrowheads="1"/>
              </p:cNvSpPr>
              <p:nvPr/>
            </p:nvSpPr>
            <p:spPr bwMode="auto">
              <a:xfrm>
                <a:off x="913404" y="3183469"/>
                <a:ext cx="6413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rPr>
                  <a:t>submit</a:t>
                </a:r>
              </a:p>
            </p:txBody>
          </p:sp>
        </p:grpSp>
        <p:sp>
          <p:nvSpPr>
            <p:cNvPr id="23630" name="TextBox 293"/>
            <p:cNvSpPr txBox="1">
              <a:spLocks noChangeArrowheads="1"/>
            </p:cNvSpPr>
            <p:nvPr/>
          </p:nvSpPr>
          <p:spPr bwMode="auto">
            <a:xfrm>
              <a:off x="609600" y="3505200"/>
              <a:ext cx="505385" cy="1569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9144" bIns="9144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900">
                  <a:solidFill>
                    <a:schemeClr val="tx1"/>
                  </a:solidFill>
                  <a:latin typeface="Arial" charset="0"/>
                  <a:ea typeface="MS PGothic" pitchFamily="34" charset="-128"/>
                </a:rPr>
                <a:t>1. fork</a:t>
              </a:r>
            </a:p>
          </p:txBody>
        </p:sp>
        <p:sp>
          <p:nvSpPr>
            <p:cNvPr id="23631" name="Freeform 59"/>
            <p:cNvSpPr>
              <a:spLocks noChangeArrowheads="1"/>
            </p:cNvSpPr>
            <p:nvPr/>
          </p:nvSpPr>
          <p:spPr bwMode="auto">
            <a:xfrm>
              <a:off x="609600" y="4478866"/>
              <a:ext cx="146755" cy="512234"/>
            </a:xfrm>
            <a:custGeom>
              <a:avLst/>
              <a:gdLst>
                <a:gd name="T0" fmla="*/ 25575 w 163688"/>
                <a:gd name="T1" fmla="*/ 0 h 381000"/>
                <a:gd name="T2" fmla="*/ 440 w 163688"/>
                <a:gd name="T3" fmla="*/ 25940478 h 381000"/>
                <a:gd name="T4" fmla="*/ 22929 w 163688"/>
                <a:gd name="T5" fmla="*/ 58366219 h 381000"/>
                <a:gd name="T6" fmla="*/ 0 60000 65536"/>
                <a:gd name="T7" fmla="*/ 0 60000 65536"/>
                <a:gd name="T8" fmla="*/ 0 60000 65536"/>
                <a:gd name="T9" fmla="*/ 0 w 163688"/>
                <a:gd name="T10" fmla="*/ 0 h 381000"/>
                <a:gd name="T11" fmla="*/ 163688 w 163688"/>
                <a:gd name="T12" fmla="*/ 381000 h 381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688" h="381000">
                  <a:moveTo>
                    <a:pt x="163688" y="0"/>
                  </a:moveTo>
                  <a:cubicBezTo>
                    <a:pt x="84666" y="52916"/>
                    <a:pt x="5644" y="105833"/>
                    <a:pt x="2822" y="169333"/>
                  </a:cubicBezTo>
                  <a:cubicBezTo>
                    <a:pt x="0" y="232833"/>
                    <a:pt x="146755" y="381000"/>
                    <a:pt x="146755" y="381000"/>
                  </a:cubicBezTo>
                </a:path>
              </a:pathLst>
            </a:custGeom>
            <a:solidFill>
              <a:schemeClr val="accent1">
                <a:alpha val="0"/>
              </a:schemeClr>
            </a:solidFill>
            <a:ln w="12700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632" name="Freeform 60"/>
            <p:cNvSpPr>
              <a:spLocks noChangeArrowheads="1"/>
            </p:cNvSpPr>
            <p:nvPr/>
          </p:nvSpPr>
          <p:spPr bwMode="auto">
            <a:xfrm>
              <a:off x="281516" y="4449233"/>
              <a:ext cx="366184" cy="1617134"/>
            </a:xfrm>
            <a:custGeom>
              <a:avLst/>
              <a:gdLst>
                <a:gd name="T0" fmla="*/ 353484 w 366184"/>
                <a:gd name="T1" fmla="*/ 1617134 h 1617134"/>
                <a:gd name="T2" fmla="*/ 2117 w 366184"/>
                <a:gd name="T3" fmla="*/ 787400 h 1617134"/>
                <a:gd name="T4" fmla="*/ 366184 w 366184"/>
                <a:gd name="T5" fmla="*/ 0 h 1617134"/>
                <a:gd name="T6" fmla="*/ 0 60000 65536"/>
                <a:gd name="T7" fmla="*/ 0 60000 65536"/>
                <a:gd name="T8" fmla="*/ 0 60000 65536"/>
                <a:gd name="T9" fmla="*/ 0 w 366184"/>
                <a:gd name="T10" fmla="*/ 0 h 1617134"/>
                <a:gd name="T11" fmla="*/ 366184 w 366184"/>
                <a:gd name="T12" fmla="*/ 1617134 h 16171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6184" h="1617134">
                  <a:moveTo>
                    <a:pt x="353484" y="1617134"/>
                  </a:moveTo>
                  <a:cubicBezTo>
                    <a:pt x="176742" y="1337028"/>
                    <a:pt x="0" y="1056922"/>
                    <a:pt x="2117" y="787400"/>
                  </a:cubicBezTo>
                  <a:cubicBezTo>
                    <a:pt x="4234" y="517878"/>
                    <a:pt x="366184" y="0"/>
                    <a:pt x="366184" y="0"/>
                  </a:cubicBezTo>
                </a:path>
              </a:pathLst>
            </a:custGeom>
            <a:solidFill>
              <a:schemeClr val="accent1">
                <a:alpha val="0"/>
              </a:schemeClr>
            </a:solidFill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633" name="TextBox 293"/>
            <p:cNvSpPr txBox="1">
              <a:spLocks noChangeArrowheads="1"/>
            </p:cNvSpPr>
            <p:nvPr/>
          </p:nvSpPr>
          <p:spPr bwMode="auto">
            <a:xfrm>
              <a:off x="152400" y="5562600"/>
              <a:ext cx="838200" cy="2954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9144" rIns="0" bIns="9144">
              <a:spAutoFit/>
            </a:bodyPr>
            <a:lstStyle/>
            <a:p>
              <a:pPr marL="114300" indent="-114300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900">
                  <a:solidFill>
                    <a:schemeClr val="tx1"/>
                  </a:solidFill>
                  <a:latin typeface="Arial" charset="0"/>
                  <a:ea typeface="MS PGothic" pitchFamily="34" charset="-128"/>
                </a:rPr>
                <a:t>3. submit job ClassAd</a:t>
              </a:r>
            </a:p>
          </p:txBody>
        </p:sp>
        <p:sp>
          <p:nvSpPr>
            <p:cNvPr id="23634" name="TextBox 293"/>
            <p:cNvSpPr txBox="1">
              <a:spLocks noChangeArrowheads="1"/>
            </p:cNvSpPr>
            <p:nvPr/>
          </p:nvSpPr>
          <p:spPr bwMode="auto">
            <a:xfrm>
              <a:off x="609600" y="4572000"/>
              <a:ext cx="505385" cy="1569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9144" bIns="9144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900">
                  <a:solidFill>
                    <a:schemeClr val="tx1"/>
                  </a:solidFill>
                  <a:latin typeface="Arial" charset="0"/>
                  <a:ea typeface="MS PGothic" pitchFamily="34" charset="-128"/>
                </a:rPr>
                <a:t>8. fork</a:t>
              </a:r>
            </a:p>
          </p:txBody>
        </p:sp>
      </p:grpSp>
      <p:grpSp>
        <p:nvGrpSpPr>
          <p:cNvPr id="8" name="Group 131"/>
          <p:cNvGrpSpPr>
            <a:grpSpLocks/>
          </p:cNvGrpSpPr>
          <p:nvPr/>
        </p:nvGrpSpPr>
        <p:grpSpPr bwMode="auto">
          <a:xfrm>
            <a:off x="4797425" y="2536825"/>
            <a:ext cx="1585913" cy="4238625"/>
            <a:chOff x="3398150" y="2390775"/>
            <a:chExt cx="1585703" cy="4238625"/>
          </a:xfrm>
        </p:grpSpPr>
        <p:sp>
          <p:nvSpPr>
            <p:cNvPr id="23601" name="Rectangle 3"/>
            <p:cNvSpPr>
              <a:spLocks noChangeArrowheads="1"/>
            </p:cNvSpPr>
            <p:nvPr/>
          </p:nvSpPr>
          <p:spPr bwMode="auto">
            <a:xfrm>
              <a:off x="3429000" y="2667000"/>
              <a:ext cx="1524000" cy="3962400"/>
            </a:xfrm>
            <a:prstGeom prst="rect">
              <a:avLst/>
            </a:prstGeom>
            <a:solidFill>
              <a:srgbClr val="E6E6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s-ES" sz="1200">
                <a:solidFill>
                  <a:schemeClr val="tx1"/>
                </a:solidFill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602" name="Text Box 27"/>
            <p:cNvSpPr txBox="1">
              <a:spLocks noChangeArrowheads="1"/>
            </p:cNvSpPr>
            <p:nvPr/>
          </p:nvSpPr>
          <p:spPr bwMode="auto">
            <a:xfrm>
              <a:off x="4441825" y="4267200"/>
              <a:ext cx="184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s-ES" sz="1800">
                <a:solidFill>
                  <a:schemeClr val="tx1"/>
                </a:solidFill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9" name="Group 86"/>
            <p:cNvGrpSpPr>
              <a:grpSpLocks/>
            </p:cNvGrpSpPr>
            <p:nvPr/>
          </p:nvGrpSpPr>
          <p:grpSpPr bwMode="auto">
            <a:xfrm>
              <a:off x="3657600" y="2667000"/>
              <a:ext cx="990600" cy="762000"/>
              <a:chOff x="738779" y="3183469"/>
              <a:chExt cx="990600" cy="762000"/>
            </a:xfrm>
          </p:grpSpPr>
          <p:sp>
            <p:nvSpPr>
              <p:cNvPr id="23620" name="AutoShape 4"/>
              <p:cNvSpPr>
                <a:spLocks noChangeArrowheads="1"/>
              </p:cNvSpPr>
              <p:nvPr/>
            </p:nvSpPr>
            <p:spPr bwMode="auto">
              <a:xfrm>
                <a:off x="738779" y="3429000"/>
                <a:ext cx="990600" cy="516469"/>
              </a:xfrm>
              <a:prstGeom prst="roundRect">
                <a:avLst>
                  <a:gd name="adj" fmla="val 20444"/>
                </a:avLst>
              </a:prstGeom>
              <a:solidFill>
                <a:srgbClr val="FFCE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s-E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3621" name="Text Box 40"/>
              <p:cNvSpPr txBox="1">
                <a:spLocks noChangeArrowheads="1"/>
              </p:cNvSpPr>
              <p:nvPr/>
            </p:nvSpPr>
            <p:spPr bwMode="auto">
              <a:xfrm>
                <a:off x="913125" y="3183469"/>
                <a:ext cx="64032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rPr>
                  <a:t>master</a:t>
                </a:r>
              </a:p>
            </p:txBody>
          </p:sp>
        </p:grpSp>
        <p:sp>
          <p:nvSpPr>
            <p:cNvPr id="23604" name="TextBox 250"/>
            <p:cNvSpPr txBox="1">
              <a:spLocks noChangeArrowheads="1"/>
            </p:cNvSpPr>
            <p:nvPr/>
          </p:nvSpPr>
          <p:spPr bwMode="auto">
            <a:xfrm>
              <a:off x="3398150" y="2390775"/>
              <a:ext cx="158570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rPr>
                <a:t>Condor execute host</a:t>
              </a:r>
            </a:p>
          </p:txBody>
        </p:sp>
        <p:grpSp>
          <p:nvGrpSpPr>
            <p:cNvPr id="10" name="Group 90"/>
            <p:cNvGrpSpPr>
              <a:grpSpLocks/>
            </p:cNvGrpSpPr>
            <p:nvPr/>
          </p:nvGrpSpPr>
          <p:grpSpPr bwMode="auto">
            <a:xfrm>
              <a:off x="3657600" y="3708400"/>
              <a:ext cx="990600" cy="762000"/>
              <a:chOff x="738779" y="3183469"/>
              <a:chExt cx="990600" cy="762000"/>
            </a:xfrm>
          </p:grpSpPr>
          <p:sp>
            <p:nvSpPr>
              <p:cNvPr id="23618" name="AutoShape 4"/>
              <p:cNvSpPr>
                <a:spLocks noChangeArrowheads="1"/>
              </p:cNvSpPr>
              <p:nvPr/>
            </p:nvSpPr>
            <p:spPr bwMode="auto">
              <a:xfrm>
                <a:off x="738779" y="3429000"/>
                <a:ext cx="990600" cy="516469"/>
              </a:xfrm>
              <a:prstGeom prst="roundRect">
                <a:avLst>
                  <a:gd name="adj" fmla="val 20444"/>
                </a:avLst>
              </a:prstGeom>
              <a:solidFill>
                <a:srgbClr val="FFCE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s-E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3619" name="Text Box 40"/>
              <p:cNvSpPr txBox="1">
                <a:spLocks noChangeArrowheads="1"/>
              </p:cNvSpPr>
              <p:nvPr/>
            </p:nvSpPr>
            <p:spPr bwMode="auto">
              <a:xfrm>
                <a:off x="875086" y="3183469"/>
                <a:ext cx="64624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00" b="1" dirty="0" err="1" smtClean="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rPr>
                  <a:t>startd</a:t>
                </a:r>
                <a:endParaRPr lang="en-US" sz="1000" b="1" dirty="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endParaRPr>
              </a:p>
            </p:txBody>
          </p:sp>
        </p:grpSp>
        <p:grpSp>
          <p:nvGrpSpPr>
            <p:cNvPr id="11" name="Group 93"/>
            <p:cNvGrpSpPr>
              <a:grpSpLocks/>
            </p:cNvGrpSpPr>
            <p:nvPr/>
          </p:nvGrpSpPr>
          <p:grpSpPr bwMode="auto">
            <a:xfrm>
              <a:off x="3657600" y="4749800"/>
              <a:ext cx="990600" cy="762000"/>
              <a:chOff x="738779" y="3183469"/>
              <a:chExt cx="990600" cy="762000"/>
            </a:xfrm>
          </p:grpSpPr>
          <p:sp>
            <p:nvSpPr>
              <p:cNvPr id="23616" name="AutoShape 4"/>
              <p:cNvSpPr>
                <a:spLocks noChangeArrowheads="1"/>
              </p:cNvSpPr>
              <p:nvPr/>
            </p:nvSpPr>
            <p:spPr bwMode="auto">
              <a:xfrm>
                <a:off x="738779" y="3429000"/>
                <a:ext cx="990600" cy="516469"/>
              </a:xfrm>
              <a:prstGeom prst="roundRect">
                <a:avLst>
                  <a:gd name="adj" fmla="val 20444"/>
                </a:avLst>
              </a:prstGeom>
              <a:solidFill>
                <a:srgbClr val="FFCE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s-E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3617" name="Text Box 40"/>
              <p:cNvSpPr txBox="1">
                <a:spLocks noChangeArrowheads="1"/>
              </p:cNvSpPr>
              <p:nvPr/>
            </p:nvSpPr>
            <p:spPr bwMode="auto">
              <a:xfrm>
                <a:off x="913125" y="3183469"/>
                <a:ext cx="723179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00" b="1" dirty="0" smtClean="0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rPr>
                  <a:t>starter</a:t>
                </a:r>
                <a:endParaRPr lang="en-US" sz="1000" b="1" dirty="0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endParaRPr>
              </a:p>
            </p:txBody>
          </p:sp>
        </p:grpSp>
        <p:sp>
          <p:nvSpPr>
            <p:cNvPr id="23607" name="Freeform 96"/>
            <p:cNvSpPr>
              <a:spLocks noChangeArrowheads="1"/>
            </p:cNvSpPr>
            <p:nvPr/>
          </p:nvSpPr>
          <p:spPr bwMode="auto">
            <a:xfrm flipH="1">
              <a:off x="4501445" y="3429000"/>
              <a:ext cx="146755" cy="520699"/>
            </a:xfrm>
            <a:custGeom>
              <a:avLst/>
              <a:gdLst>
                <a:gd name="T0" fmla="*/ 25575 w 163688"/>
                <a:gd name="T1" fmla="*/ 0 h 381000"/>
                <a:gd name="T2" fmla="*/ 440 w 163688"/>
                <a:gd name="T3" fmla="*/ 34276131 h 381000"/>
                <a:gd name="T4" fmla="*/ 22929 w 163688"/>
                <a:gd name="T5" fmla="*/ 77121264 h 381000"/>
                <a:gd name="T6" fmla="*/ 0 60000 65536"/>
                <a:gd name="T7" fmla="*/ 0 60000 65536"/>
                <a:gd name="T8" fmla="*/ 0 60000 65536"/>
                <a:gd name="T9" fmla="*/ 0 w 163688"/>
                <a:gd name="T10" fmla="*/ 0 h 381000"/>
                <a:gd name="T11" fmla="*/ 163688 w 163688"/>
                <a:gd name="T12" fmla="*/ 381000 h 381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688" h="381000">
                  <a:moveTo>
                    <a:pt x="163688" y="0"/>
                  </a:moveTo>
                  <a:cubicBezTo>
                    <a:pt x="84666" y="52916"/>
                    <a:pt x="5644" y="105833"/>
                    <a:pt x="2822" y="169333"/>
                  </a:cubicBezTo>
                  <a:cubicBezTo>
                    <a:pt x="0" y="232833"/>
                    <a:pt x="146755" y="381000"/>
                    <a:pt x="146755" y="381000"/>
                  </a:cubicBezTo>
                </a:path>
              </a:pathLst>
            </a:custGeom>
            <a:solidFill>
              <a:schemeClr val="accent1">
                <a:alpha val="0"/>
              </a:schemeClr>
            </a:solidFill>
            <a:ln w="12700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12" name="Group 97"/>
            <p:cNvGrpSpPr>
              <a:grpSpLocks/>
            </p:cNvGrpSpPr>
            <p:nvPr/>
          </p:nvGrpSpPr>
          <p:grpSpPr bwMode="auto">
            <a:xfrm>
              <a:off x="3657600" y="5791200"/>
              <a:ext cx="990600" cy="762000"/>
              <a:chOff x="738779" y="3183469"/>
              <a:chExt cx="990600" cy="762000"/>
            </a:xfrm>
          </p:grpSpPr>
          <p:sp>
            <p:nvSpPr>
              <p:cNvPr id="23614" name="AutoShape 4"/>
              <p:cNvSpPr>
                <a:spLocks noChangeArrowheads="1"/>
              </p:cNvSpPr>
              <p:nvPr/>
            </p:nvSpPr>
            <p:spPr bwMode="auto">
              <a:xfrm>
                <a:off x="738779" y="3429000"/>
                <a:ext cx="990600" cy="516469"/>
              </a:xfrm>
              <a:prstGeom prst="roundRect">
                <a:avLst>
                  <a:gd name="adj" fmla="val 20444"/>
                </a:avLst>
              </a:prstGeom>
              <a:solidFill>
                <a:srgbClr val="BCFDB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s-E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3615" name="Text Box 40"/>
              <p:cNvSpPr txBox="1">
                <a:spLocks noChangeArrowheads="1"/>
              </p:cNvSpPr>
              <p:nvPr/>
            </p:nvSpPr>
            <p:spPr bwMode="auto">
              <a:xfrm>
                <a:off x="1027242" y="3183469"/>
                <a:ext cx="412089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rPr>
                  <a:t>job</a:t>
                </a:r>
              </a:p>
            </p:txBody>
          </p:sp>
        </p:grpSp>
        <p:sp>
          <p:nvSpPr>
            <p:cNvPr id="23609" name="TextBox 293"/>
            <p:cNvSpPr txBox="1">
              <a:spLocks noChangeArrowheads="1"/>
            </p:cNvSpPr>
            <p:nvPr/>
          </p:nvSpPr>
          <p:spPr bwMode="auto">
            <a:xfrm>
              <a:off x="4142815" y="3505200"/>
              <a:ext cx="505385" cy="1569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9144" bIns="9144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900">
                  <a:solidFill>
                    <a:schemeClr val="tx1"/>
                  </a:solidFill>
                  <a:latin typeface="Arial" charset="0"/>
                  <a:ea typeface="MS PGothic" pitchFamily="34" charset="-128"/>
                </a:rPr>
                <a:t>1. fork</a:t>
              </a:r>
            </a:p>
          </p:txBody>
        </p:sp>
        <p:sp>
          <p:nvSpPr>
            <p:cNvPr id="23610" name="Freeform 105"/>
            <p:cNvSpPr>
              <a:spLocks noChangeArrowheads="1"/>
            </p:cNvSpPr>
            <p:nvPr/>
          </p:nvSpPr>
          <p:spPr bwMode="auto">
            <a:xfrm flipH="1">
              <a:off x="4495800" y="4470399"/>
              <a:ext cx="146755" cy="520699"/>
            </a:xfrm>
            <a:custGeom>
              <a:avLst/>
              <a:gdLst>
                <a:gd name="T0" fmla="*/ 25575 w 163688"/>
                <a:gd name="T1" fmla="*/ 0 h 381000"/>
                <a:gd name="T2" fmla="*/ 440 w 163688"/>
                <a:gd name="T3" fmla="*/ 34276131 h 381000"/>
                <a:gd name="T4" fmla="*/ 22929 w 163688"/>
                <a:gd name="T5" fmla="*/ 77121264 h 381000"/>
                <a:gd name="T6" fmla="*/ 0 60000 65536"/>
                <a:gd name="T7" fmla="*/ 0 60000 65536"/>
                <a:gd name="T8" fmla="*/ 0 60000 65536"/>
                <a:gd name="T9" fmla="*/ 0 w 163688"/>
                <a:gd name="T10" fmla="*/ 0 h 381000"/>
                <a:gd name="T11" fmla="*/ 163688 w 163688"/>
                <a:gd name="T12" fmla="*/ 381000 h 381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688" h="381000">
                  <a:moveTo>
                    <a:pt x="163688" y="0"/>
                  </a:moveTo>
                  <a:cubicBezTo>
                    <a:pt x="84666" y="52916"/>
                    <a:pt x="5644" y="105833"/>
                    <a:pt x="2822" y="169333"/>
                  </a:cubicBezTo>
                  <a:cubicBezTo>
                    <a:pt x="0" y="232833"/>
                    <a:pt x="146755" y="381000"/>
                    <a:pt x="146755" y="381000"/>
                  </a:cubicBezTo>
                </a:path>
              </a:pathLst>
            </a:custGeom>
            <a:solidFill>
              <a:schemeClr val="accent1">
                <a:alpha val="0"/>
              </a:schemeClr>
            </a:solidFill>
            <a:ln w="12700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611" name="Freeform 106"/>
            <p:cNvSpPr>
              <a:spLocks noChangeArrowheads="1"/>
            </p:cNvSpPr>
            <p:nvPr/>
          </p:nvSpPr>
          <p:spPr bwMode="auto">
            <a:xfrm flipH="1">
              <a:off x="4495800" y="5511801"/>
              <a:ext cx="146755" cy="520699"/>
            </a:xfrm>
            <a:custGeom>
              <a:avLst/>
              <a:gdLst>
                <a:gd name="T0" fmla="*/ 25575 w 163688"/>
                <a:gd name="T1" fmla="*/ 0 h 381000"/>
                <a:gd name="T2" fmla="*/ 440 w 163688"/>
                <a:gd name="T3" fmla="*/ 34276131 h 381000"/>
                <a:gd name="T4" fmla="*/ 22929 w 163688"/>
                <a:gd name="T5" fmla="*/ 77121264 h 381000"/>
                <a:gd name="T6" fmla="*/ 0 60000 65536"/>
                <a:gd name="T7" fmla="*/ 0 60000 65536"/>
                <a:gd name="T8" fmla="*/ 0 60000 65536"/>
                <a:gd name="T9" fmla="*/ 0 w 163688"/>
                <a:gd name="T10" fmla="*/ 0 h 381000"/>
                <a:gd name="T11" fmla="*/ 163688 w 163688"/>
                <a:gd name="T12" fmla="*/ 381000 h 381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688" h="381000">
                  <a:moveTo>
                    <a:pt x="163688" y="0"/>
                  </a:moveTo>
                  <a:cubicBezTo>
                    <a:pt x="84666" y="52916"/>
                    <a:pt x="5644" y="105833"/>
                    <a:pt x="2822" y="169333"/>
                  </a:cubicBezTo>
                  <a:cubicBezTo>
                    <a:pt x="0" y="232833"/>
                    <a:pt x="146755" y="381000"/>
                    <a:pt x="146755" y="381000"/>
                  </a:cubicBezTo>
                </a:path>
              </a:pathLst>
            </a:custGeom>
            <a:solidFill>
              <a:schemeClr val="accent1">
                <a:alpha val="0"/>
              </a:schemeClr>
            </a:solidFill>
            <a:ln w="12700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612" name="TextBox 293"/>
            <p:cNvSpPr txBox="1">
              <a:spLocks noChangeArrowheads="1"/>
            </p:cNvSpPr>
            <p:nvPr/>
          </p:nvSpPr>
          <p:spPr bwMode="auto">
            <a:xfrm>
              <a:off x="4114800" y="4567434"/>
              <a:ext cx="505385" cy="1569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9144" bIns="9144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900">
                  <a:solidFill>
                    <a:schemeClr val="tx1"/>
                  </a:solidFill>
                  <a:latin typeface="Arial" charset="0"/>
                  <a:ea typeface="MS PGothic" pitchFamily="34" charset="-128"/>
                </a:rPr>
                <a:t>8. fork</a:t>
              </a:r>
            </a:p>
          </p:txBody>
        </p:sp>
        <p:sp>
          <p:nvSpPr>
            <p:cNvPr id="23613" name="TextBox 293"/>
            <p:cNvSpPr txBox="1">
              <a:spLocks noChangeArrowheads="1"/>
            </p:cNvSpPr>
            <p:nvPr/>
          </p:nvSpPr>
          <p:spPr bwMode="auto">
            <a:xfrm>
              <a:off x="4087034" y="5588000"/>
              <a:ext cx="784121" cy="15875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9144" bIns="9144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900">
                  <a:solidFill>
                    <a:schemeClr val="tx1"/>
                  </a:solidFill>
                  <a:latin typeface="Arial" charset="0"/>
                  <a:ea typeface="MS PGothic" pitchFamily="34" charset="-128"/>
                </a:rPr>
                <a:t>10. start job</a:t>
              </a:r>
            </a:p>
          </p:txBody>
        </p:sp>
      </p:grpSp>
      <p:sp>
        <p:nvSpPr>
          <p:cNvPr id="23558" name="Text Box 27"/>
          <p:cNvSpPr txBox="1">
            <a:spLocks noChangeArrowheads="1"/>
          </p:cNvSpPr>
          <p:nvPr/>
        </p:nvSpPr>
        <p:spPr bwMode="auto">
          <a:xfrm>
            <a:off x="8010525" y="46466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sz="1800">
              <a:solidFill>
                <a:schemeClr val="tx1"/>
              </a:solidFill>
              <a:latin typeface="Arial" charset="0"/>
              <a:ea typeface="MS PGothic" pitchFamily="34" charset="-128"/>
            </a:endParaRPr>
          </a:p>
        </p:txBody>
      </p:sp>
      <p:grpSp>
        <p:nvGrpSpPr>
          <p:cNvPr id="13" name="Group 160"/>
          <p:cNvGrpSpPr>
            <a:grpSpLocks/>
          </p:cNvGrpSpPr>
          <p:nvPr/>
        </p:nvGrpSpPr>
        <p:grpSpPr bwMode="auto">
          <a:xfrm>
            <a:off x="7296150" y="4565650"/>
            <a:ext cx="1524000" cy="2243138"/>
            <a:chOff x="3429000" y="2390775"/>
            <a:chExt cx="1524000" cy="2243138"/>
          </a:xfrm>
        </p:grpSpPr>
        <p:sp>
          <p:nvSpPr>
            <p:cNvPr id="23590" name="Rectangle 3"/>
            <p:cNvSpPr>
              <a:spLocks noChangeArrowheads="1"/>
            </p:cNvSpPr>
            <p:nvPr/>
          </p:nvSpPr>
          <p:spPr bwMode="auto">
            <a:xfrm>
              <a:off x="3429000" y="2667000"/>
              <a:ext cx="1524000" cy="1933575"/>
            </a:xfrm>
            <a:prstGeom prst="rect">
              <a:avLst/>
            </a:prstGeom>
            <a:solidFill>
              <a:srgbClr val="E6E6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s-ES" sz="1200">
                <a:solidFill>
                  <a:schemeClr val="tx1"/>
                </a:solidFill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591" name="Text Box 27"/>
            <p:cNvSpPr txBox="1">
              <a:spLocks noChangeArrowheads="1"/>
            </p:cNvSpPr>
            <p:nvPr/>
          </p:nvSpPr>
          <p:spPr bwMode="auto">
            <a:xfrm>
              <a:off x="4441825" y="4267200"/>
              <a:ext cx="184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s-ES" sz="1800">
                <a:solidFill>
                  <a:schemeClr val="tx1"/>
                </a:solidFill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4" name="Group 163"/>
            <p:cNvGrpSpPr>
              <a:grpSpLocks/>
            </p:cNvGrpSpPr>
            <p:nvPr/>
          </p:nvGrpSpPr>
          <p:grpSpPr bwMode="auto">
            <a:xfrm>
              <a:off x="3657600" y="2667000"/>
              <a:ext cx="990600" cy="762000"/>
              <a:chOff x="738779" y="3183469"/>
              <a:chExt cx="990600" cy="762000"/>
            </a:xfrm>
          </p:grpSpPr>
          <p:sp>
            <p:nvSpPr>
              <p:cNvPr id="23599" name="AutoShape 4"/>
              <p:cNvSpPr>
                <a:spLocks noChangeArrowheads="1"/>
              </p:cNvSpPr>
              <p:nvPr/>
            </p:nvSpPr>
            <p:spPr bwMode="auto">
              <a:xfrm>
                <a:off x="738779" y="3429000"/>
                <a:ext cx="990600" cy="516469"/>
              </a:xfrm>
              <a:prstGeom prst="roundRect">
                <a:avLst>
                  <a:gd name="adj" fmla="val 20444"/>
                </a:avLst>
              </a:prstGeom>
              <a:solidFill>
                <a:srgbClr val="FFCE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s-E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3600" name="Text Box 40"/>
              <p:cNvSpPr txBox="1">
                <a:spLocks noChangeArrowheads="1"/>
              </p:cNvSpPr>
              <p:nvPr/>
            </p:nvSpPr>
            <p:spPr bwMode="auto">
              <a:xfrm>
                <a:off x="913404" y="3183469"/>
                <a:ext cx="6413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rPr>
                  <a:t>master</a:t>
                </a:r>
              </a:p>
            </p:txBody>
          </p:sp>
        </p:grpSp>
        <p:sp>
          <p:nvSpPr>
            <p:cNvPr id="23593" name="TextBox 250"/>
            <p:cNvSpPr txBox="1">
              <a:spLocks noChangeArrowheads="1"/>
            </p:cNvSpPr>
            <p:nvPr/>
          </p:nvSpPr>
          <p:spPr bwMode="auto">
            <a:xfrm>
              <a:off x="3522663" y="2390775"/>
              <a:ext cx="1335087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rPr>
                <a:t>Stork server host</a:t>
              </a:r>
            </a:p>
          </p:txBody>
        </p:sp>
        <p:grpSp>
          <p:nvGrpSpPr>
            <p:cNvPr id="15" name="Group 165"/>
            <p:cNvGrpSpPr>
              <a:grpSpLocks/>
            </p:cNvGrpSpPr>
            <p:nvPr/>
          </p:nvGrpSpPr>
          <p:grpSpPr bwMode="auto">
            <a:xfrm>
              <a:off x="3603600" y="3708400"/>
              <a:ext cx="1098620" cy="762000"/>
              <a:chOff x="684779" y="3183469"/>
              <a:chExt cx="1098620" cy="762000"/>
            </a:xfrm>
          </p:grpSpPr>
          <p:sp>
            <p:nvSpPr>
              <p:cNvPr id="23597" name="AutoShape 4"/>
              <p:cNvSpPr>
                <a:spLocks noChangeArrowheads="1"/>
              </p:cNvSpPr>
              <p:nvPr/>
            </p:nvSpPr>
            <p:spPr bwMode="auto">
              <a:xfrm>
                <a:off x="738779" y="3429000"/>
                <a:ext cx="990600" cy="516469"/>
              </a:xfrm>
              <a:prstGeom prst="roundRect">
                <a:avLst>
                  <a:gd name="adj" fmla="val 20444"/>
                </a:avLst>
              </a:prstGeom>
              <a:solidFill>
                <a:srgbClr val="FFCE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s-E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3598" name="Text Box 40"/>
              <p:cNvSpPr txBox="1">
                <a:spLocks noChangeArrowheads="1"/>
              </p:cNvSpPr>
              <p:nvPr/>
            </p:nvSpPr>
            <p:spPr bwMode="auto">
              <a:xfrm>
                <a:off x="684779" y="3183469"/>
                <a:ext cx="109862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rPr>
                  <a:t>stork_server</a:t>
                </a:r>
              </a:p>
            </p:txBody>
          </p:sp>
        </p:grpSp>
        <p:sp>
          <p:nvSpPr>
            <p:cNvPr id="23595" name="Freeform 166"/>
            <p:cNvSpPr>
              <a:spLocks noChangeArrowheads="1"/>
            </p:cNvSpPr>
            <p:nvPr/>
          </p:nvSpPr>
          <p:spPr bwMode="auto">
            <a:xfrm flipH="1">
              <a:off x="4501445" y="3429000"/>
              <a:ext cx="146755" cy="520699"/>
            </a:xfrm>
            <a:custGeom>
              <a:avLst/>
              <a:gdLst>
                <a:gd name="T0" fmla="*/ 25575 w 163688"/>
                <a:gd name="T1" fmla="*/ 0 h 381000"/>
                <a:gd name="T2" fmla="*/ 440 w 163688"/>
                <a:gd name="T3" fmla="*/ 34276131 h 381000"/>
                <a:gd name="T4" fmla="*/ 22929 w 163688"/>
                <a:gd name="T5" fmla="*/ 77121264 h 381000"/>
                <a:gd name="T6" fmla="*/ 0 60000 65536"/>
                <a:gd name="T7" fmla="*/ 0 60000 65536"/>
                <a:gd name="T8" fmla="*/ 0 60000 65536"/>
                <a:gd name="T9" fmla="*/ 0 w 163688"/>
                <a:gd name="T10" fmla="*/ 0 h 381000"/>
                <a:gd name="T11" fmla="*/ 163688 w 163688"/>
                <a:gd name="T12" fmla="*/ 381000 h 381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688" h="381000">
                  <a:moveTo>
                    <a:pt x="163688" y="0"/>
                  </a:moveTo>
                  <a:cubicBezTo>
                    <a:pt x="84666" y="52916"/>
                    <a:pt x="5644" y="105833"/>
                    <a:pt x="2822" y="169333"/>
                  </a:cubicBezTo>
                  <a:cubicBezTo>
                    <a:pt x="0" y="232833"/>
                    <a:pt x="146755" y="381000"/>
                    <a:pt x="146755" y="381000"/>
                  </a:cubicBezTo>
                </a:path>
              </a:pathLst>
            </a:custGeom>
            <a:solidFill>
              <a:schemeClr val="accent1">
                <a:alpha val="0"/>
              </a:schemeClr>
            </a:solidFill>
            <a:ln w="12700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596" name="TextBox 293"/>
            <p:cNvSpPr txBox="1">
              <a:spLocks noChangeArrowheads="1"/>
            </p:cNvSpPr>
            <p:nvPr/>
          </p:nvSpPr>
          <p:spPr bwMode="auto">
            <a:xfrm>
              <a:off x="4142815" y="3505200"/>
              <a:ext cx="505385" cy="1569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9144" bIns="9144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900">
                  <a:solidFill>
                    <a:schemeClr val="tx1"/>
                  </a:solidFill>
                  <a:latin typeface="Arial" charset="0"/>
                  <a:ea typeface="MS PGothic" pitchFamily="34" charset="-128"/>
                </a:rPr>
                <a:t>1. fork</a:t>
              </a:r>
            </a:p>
          </p:txBody>
        </p:sp>
      </p:grpSp>
      <p:grpSp>
        <p:nvGrpSpPr>
          <p:cNvPr id="16" name="Group 103"/>
          <p:cNvGrpSpPr>
            <a:grpSpLocks/>
          </p:cNvGrpSpPr>
          <p:nvPr/>
        </p:nvGrpSpPr>
        <p:grpSpPr bwMode="auto">
          <a:xfrm>
            <a:off x="1816100" y="450850"/>
            <a:ext cx="3276600" cy="1952625"/>
            <a:chOff x="1600200" y="457200"/>
            <a:chExt cx="3276600" cy="1952625"/>
          </a:xfrm>
        </p:grpSpPr>
        <p:sp>
          <p:nvSpPr>
            <p:cNvPr id="23573" name="TextBox 250"/>
            <p:cNvSpPr txBox="1">
              <a:spLocks noChangeArrowheads="1"/>
            </p:cNvSpPr>
            <p:nvPr/>
          </p:nvSpPr>
          <p:spPr bwMode="auto">
            <a:xfrm>
              <a:off x="2443163" y="457200"/>
              <a:ext cx="1585912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rPr>
                <a:t>Condor execute host</a:t>
              </a:r>
            </a:p>
          </p:txBody>
        </p:sp>
        <p:sp>
          <p:nvSpPr>
            <p:cNvPr id="23574" name="Rectangle 3"/>
            <p:cNvSpPr>
              <a:spLocks noChangeArrowheads="1"/>
            </p:cNvSpPr>
            <p:nvPr/>
          </p:nvSpPr>
          <p:spPr bwMode="auto">
            <a:xfrm>
              <a:off x="1600200" y="733425"/>
              <a:ext cx="3276600" cy="1676400"/>
            </a:xfrm>
            <a:prstGeom prst="rect">
              <a:avLst/>
            </a:prstGeom>
            <a:solidFill>
              <a:srgbClr val="E6E6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s-ES" sz="1200">
                <a:solidFill>
                  <a:schemeClr val="tx1"/>
                </a:solidFill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7" name="Group 111"/>
            <p:cNvGrpSpPr>
              <a:grpSpLocks/>
            </p:cNvGrpSpPr>
            <p:nvPr/>
          </p:nvGrpSpPr>
          <p:grpSpPr bwMode="auto">
            <a:xfrm>
              <a:off x="2743200" y="733425"/>
              <a:ext cx="990600" cy="762000"/>
              <a:chOff x="738779" y="3183469"/>
              <a:chExt cx="990600" cy="762000"/>
            </a:xfrm>
          </p:grpSpPr>
          <p:sp>
            <p:nvSpPr>
              <p:cNvPr id="23588" name="AutoShape 4"/>
              <p:cNvSpPr>
                <a:spLocks noChangeArrowheads="1"/>
              </p:cNvSpPr>
              <p:nvPr/>
            </p:nvSpPr>
            <p:spPr bwMode="auto">
              <a:xfrm>
                <a:off x="738779" y="3429000"/>
                <a:ext cx="990600" cy="516469"/>
              </a:xfrm>
              <a:prstGeom prst="roundRect">
                <a:avLst>
                  <a:gd name="adj" fmla="val 20444"/>
                </a:avLst>
              </a:prstGeom>
              <a:solidFill>
                <a:srgbClr val="FFCE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s-E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3589" name="Text Box 40"/>
              <p:cNvSpPr txBox="1">
                <a:spLocks noChangeArrowheads="1"/>
              </p:cNvSpPr>
              <p:nvPr/>
            </p:nvSpPr>
            <p:spPr bwMode="auto">
              <a:xfrm>
                <a:off x="913404" y="3183469"/>
                <a:ext cx="6413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rPr>
                  <a:t>master</a:t>
                </a:r>
              </a:p>
            </p:txBody>
          </p:sp>
        </p:grpSp>
        <p:grpSp>
          <p:nvGrpSpPr>
            <p:cNvPr id="18" name="Group 115"/>
            <p:cNvGrpSpPr>
              <a:grpSpLocks/>
            </p:cNvGrpSpPr>
            <p:nvPr/>
          </p:nvGrpSpPr>
          <p:grpSpPr bwMode="auto">
            <a:xfrm>
              <a:off x="1676400" y="1495425"/>
              <a:ext cx="990600" cy="762000"/>
              <a:chOff x="738779" y="3183469"/>
              <a:chExt cx="990600" cy="762000"/>
            </a:xfrm>
          </p:grpSpPr>
          <p:sp>
            <p:nvSpPr>
              <p:cNvPr id="23586" name="AutoShape 4"/>
              <p:cNvSpPr>
                <a:spLocks noChangeArrowheads="1"/>
              </p:cNvSpPr>
              <p:nvPr/>
            </p:nvSpPr>
            <p:spPr bwMode="auto">
              <a:xfrm>
                <a:off x="738779" y="3429000"/>
                <a:ext cx="990600" cy="516469"/>
              </a:xfrm>
              <a:prstGeom prst="roundRect">
                <a:avLst>
                  <a:gd name="adj" fmla="val 20444"/>
                </a:avLst>
              </a:prstGeom>
              <a:solidFill>
                <a:srgbClr val="FFCE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s-E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3587" name="Text Box 40"/>
              <p:cNvSpPr txBox="1">
                <a:spLocks noChangeArrowheads="1"/>
              </p:cNvSpPr>
              <p:nvPr/>
            </p:nvSpPr>
            <p:spPr bwMode="auto">
              <a:xfrm>
                <a:off x="761004" y="3183469"/>
                <a:ext cx="9461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rPr>
                  <a:t>negotiator</a:t>
                </a:r>
              </a:p>
            </p:txBody>
          </p:sp>
        </p:grpSp>
        <p:grpSp>
          <p:nvGrpSpPr>
            <p:cNvPr id="19" name="Group 118"/>
            <p:cNvGrpSpPr>
              <a:grpSpLocks/>
            </p:cNvGrpSpPr>
            <p:nvPr/>
          </p:nvGrpSpPr>
          <p:grpSpPr bwMode="auto">
            <a:xfrm>
              <a:off x="3810000" y="1495425"/>
              <a:ext cx="990600" cy="762000"/>
              <a:chOff x="738779" y="3183469"/>
              <a:chExt cx="990600" cy="762000"/>
            </a:xfrm>
          </p:grpSpPr>
          <p:sp>
            <p:nvSpPr>
              <p:cNvPr id="23584" name="AutoShape 4"/>
              <p:cNvSpPr>
                <a:spLocks noChangeArrowheads="1"/>
              </p:cNvSpPr>
              <p:nvPr/>
            </p:nvSpPr>
            <p:spPr bwMode="auto">
              <a:xfrm>
                <a:off x="738779" y="3429000"/>
                <a:ext cx="990600" cy="516469"/>
              </a:xfrm>
              <a:prstGeom prst="roundRect">
                <a:avLst>
                  <a:gd name="adj" fmla="val 20444"/>
                </a:avLst>
              </a:prstGeom>
              <a:solidFill>
                <a:srgbClr val="FFCE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s-E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3585" name="Text Box 40"/>
              <p:cNvSpPr txBox="1">
                <a:spLocks noChangeArrowheads="1"/>
              </p:cNvSpPr>
              <p:nvPr/>
            </p:nvSpPr>
            <p:spPr bwMode="auto">
              <a:xfrm>
                <a:off x="799104" y="3183469"/>
                <a:ext cx="869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rPr>
                  <a:t>collector</a:t>
                </a:r>
              </a:p>
            </p:txBody>
          </p:sp>
        </p:grpSp>
        <p:sp>
          <p:nvSpPr>
            <p:cNvPr id="23578" name="Freeform 133"/>
            <p:cNvSpPr>
              <a:spLocks noChangeArrowheads="1"/>
            </p:cNvSpPr>
            <p:nvPr/>
          </p:nvSpPr>
          <p:spPr bwMode="auto">
            <a:xfrm>
              <a:off x="3733800" y="1085497"/>
              <a:ext cx="434622" cy="452261"/>
            </a:xfrm>
            <a:custGeom>
              <a:avLst/>
              <a:gdLst>
                <a:gd name="T0" fmla="*/ 0 w 434622"/>
                <a:gd name="T1" fmla="*/ 28928 h 452261"/>
                <a:gd name="T2" fmla="*/ 364067 w 434622"/>
                <a:gd name="T3" fmla="*/ 105128 h 452261"/>
                <a:gd name="T4" fmla="*/ 423333 w 434622"/>
                <a:gd name="T5" fmla="*/ 452261 h 452261"/>
                <a:gd name="T6" fmla="*/ 0 60000 65536"/>
                <a:gd name="T7" fmla="*/ 0 60000 65536"/>
                <a:gd name="T8" fmla="*/ 0 60000 65536"/>
                <a:gd name="T9" fmla="*/ 0 w 434622"/>
                <a:gd name="T10" fmla="*/ 0 h 452261"/>
                <a:gd name="T11" fmla="*/ 434622 w 434622"/>
                <a:gd name="T12" fmla="*/ 452261 h 4522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4622" h="452261">
                  <a:moveTo>
                    <a:pt x="0" y="28928"/>
                  </a:moveTo>
                  <a:cubicBezTo>
                    <a:pt x="146756" y="0"/>
                    <a:pt x="293512" y="34573"/>
                    <a:pt x="364067" y="105128"/>
                  </a:cubicBezTo>
                  <a:cubicBezTo>
                    <a:pt x="434622" y="175683"/>
                    <a:pt x="423333" y="452261"/>
                    <a:pt x="423333" y="452261"/>
                  </a:cubicBezTo>
                </a:path>
              </a:pathLst>
            </a:custGeom>
            <a:solidFill>
              <a:schemeClr val="accent1">
                <a:alpha val="0"/>
              </a:schemeClr>
            </a:solidFill>
            <a:ln w="12700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579" name="Freeform 134"/>
            <p:cNvSpPr>
              <a:spLocks noChangeArrowheads="1"/>
            </p:cNvSpPr>
            <p:nvPr/>
          </p:nvSpPr>
          <p:spPr bwMode="auto">
            <a:xfrm flipH="1">
              <a:off x="2305050" y="1085850"/>
              <a:ext cx="434622" cy="452261"/>
            </a:xfrm>
            <a:custGeom>
              <a:avLst/>
              <a:gdLst>
                <a:gd name="T0" fmla="*/ 0 w 434622"/>
                <a:gd name="T1" fmla="*/ 28928 h 452261"/>
                <a:gd name="T2" fmla="*/ 364067 w 434622"/>
                <a:gd name="T3" fmla="*/ 105128 h 452261"/>
                <a:gd name="T4" fmla="*/ 423333 w 434622"/>
                <a:gd name="T5" fmla="*/ 452261 h 452261"/>
                <a:gd name="T6" fmla="*/ 0 60000 65536"/>
                <a:gd name="T7" fmla="*/ 0 60000 65536"/>
                <a:gd name="T8" fmla="*/ 0 60000 65536"/>
                <a:gd name="T9" fmla="*/ 0 w 434622"/>
                <a:gd name="T10" fmla="*/ 0 h 452261"/>
                <a:gd name="T11" fmla="*/ 434622 w 434622"/>
                <a:gd name="T12" fmla="*/ 452261 h 4522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4622" h="452261">
                  <a:moveTo>
                    <a:pt x="0" y="28928"/>
                  </a:moveTo>
                  <a:cubicBezTo>
                    <a:pt x="146756" y="0"/>
                    <a:pt x="293512" y="34573"/>
                    <a:pt x="364067" y="105128"/>
                  </a:cubicBezTo>
                  <a:cubicBezTo>
                    <a:pt x="434622" y="175683"/>
                    <a:pt x="423333" y="452261"/>
                    <a:pt x="423333" y="452261"/>
                  </a:cubicBezTo>
                </a:path>
              </a:pathLst>
            </a:custGeom>
            <a:solidFill>
              <a:schemeClr val="accent1">
                <a:alpha val="0"/>
              </a:schemeClr>
            </a:solidFill>
            <a:ln w="12700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580" name="TextBox 293"/>
            <p:cNvSpPr txBox="1">
              <a:spLocks noChangeArrowheads="1"/>
            </p:cNvSpPr>
            <p:nvPr/>
          </p:nvSpPr>
          <p:spPr bwMode="auto">
            <a:xfrm>
              <a:off x="1981200" y="1038225"/>
              <a:ext cx="505385" cy="1569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9144" bIns="9144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900">
                  <a:solidFill>
                    <a:schemeClr val="tx1"/>
                  </a:solidFill>
                  <a:latin typeface="Arial" charset="0"/>
                  <a:ea typeface="MS PGothic" pitchFamily="34" charset="-128"/>
                </a:rPr>
                <a:t>1. fork</a:t>
              </a:r>
            </a:p>
          </p:txBody>
        </p:sp>
        <p:sp>
          <p:nvSpPr>
            <p:cNvPr id="23581" name="TextBox 293"/>
            <p:cNvSpPr txBox="1">
              <a:spLocks noChangeArrowheads="1"/>
            </p:cNvSpPr>
            <p:nvPr/>
          </p:nvSpPr>
          <p:spPr bwMode="auto">
            <a:xfrm>
              <a:off x="3990415" y="1038225"/>
              <a:ext cx="505385" cy="1569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9144" bIns="9144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900">
                  <a:solidFill>
                    <a:schemeClr val="tx1"/>
                  </a:solidFill>
                  <a:latin typeface="Arial" charset="0"/>
                  <a:ea typeface="MS PGothic" pitchFamily="34" charset="-128"/>
                </a:rPr>
                <a:t>1. fork</a:t>
              </a:r>
            </a:p>
          </p:txBody>
        </p:sp>
        <p:sp>
          <p:nvSpPr>
            <p:cNvPr id="23582" name="Freeform 97"/>
            <p:cNvSpPr>
              <a:spLocks noChangeArrowheads="1"/>
            </p:cNvSpPr>
            <p:nvPr/>
          </p:nvSpPr>
          <p:spPr bwMode="auto">
            <a:xfrm flipH="1">
              <a:off x="2667000" y="1866900"/>
              <a:ext cx="1143000" cy="287867"/>
            </a:xfrm>
            <a:custGeom>
              <a:avLst/>
              <a:gdLst>
                <a:gd name="T0" fmla="*/ 134296030 w 831850"/>
                <a:gd name="T1" fmla="*/ 12700 h 287867"/>
                <a:gd name="T2" fmla="*/ 71761158 w 831850"/>
                <a:gd name="T3" fmla="*/ 285750 h 287867"/>
                <a:gd name="T4" fmla="*/ 0 w 831850"/>
                <a:gd name="T5" fmla="*/ 0 h 287867"/>
                <a:gd name="T6" fmla="*/ 0 60000 65536"/>
                <a:gd name="T7" fmla="*/ 0 60000 65536"/>
                <a:gd name="T8" fmla="*/ 0 60000 65536"/>
                <a:gd name="T9" fmla="*/ 0 w 831850"/>
                <a:gd name="T10" fmla="*/ 0 h 287867"/>
                <a:gd name="T11" fmla="*/ 831850 w 831850"/>
                <a:gd name="T12" fmla="*/ 287867 h 2878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1850" h="287867">
                  <a:moveTo>
                    <a:pt x="831850" y="12700"/>
                  </a:moveTo>
                  <a:cubicBezTo>
                    <a:pt x="745596" y="150283"/>
                    <a:pt x="583142" y="287867"/>
                    <a:pt x="444500" y="285750"/>
                  </a:cubicBezTo>
                  <a:cubicBezTo>
                    <a:pt x="305858" y="283633"/>
                    <a:pt x="0" y="0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3583" name="TextBox 293"/>
            <p:cNvSpPr txBox="1">
              <a:spLocks noChangeArrowheads="1"/>
            </p:cNvSpPr>
            <p:nvPr/>
          </p:nvSpPr>
          <p:spPr bwMode="auto">
            <a:xfrm>
              <a:off x="2853765" y="2041525"/>
              <a:ext cx="953695" cy="2954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tIns="9144" bIns="9144">
              <a:spAutoFit/>
            </a:bodyPr>
            <a:lstStyle/>
            <a:p>
              <a:pPr marL="114300" indent="-114300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900">
                  <a:solidFill>
                    <a:schemeClr val="tx1"/>
                  </a:solidFill>
                  <a:latin typeface="Arial" charset="0"/>
                  <a:ea typeface="MS PGothic" pitchFamily="34" charset="-128"/>
                </a:rPr>
                <a:t>5. Negotiator cycle</a:t>
              </a:r>
            </a:p>
          </p:txBody>
        </p:sp>
      </p:grpSp>
      <p:sp>
        <p:nvSpPr>
          <p:cNvPr id="23561" name="Freeform 96"/>
          <p:cNvSpPr>
            <a:spLocks noChangeArrowheads="1"/>
          </p:cNvSpPr>
          <p:nvPr/>
        </p:nvSpPr>
        <p:spPr bwMode="auto">
          <a:xfrm>
            <a:off x="1809750" y="2247900"/>
            <a:ext cx="2708275" cy="2165350"/>
          </a:xfrm>
          <a:custGeom>
            <a:avLst/>
            <a:gdLst>
              <a:gd name="T0" fmla="*/ 0 w 2708275"/>
              <a:gd name="T1" fmla="*/ 4717997 h 2051050"/>
              <a:gd name="T2" fmla="*/ 2393951 w 2708275"/>
              <a:gd name="T3" fmla="*/ 4098005 h 2051050"/>
              <a:gd name="T4" fmla="*/ 2571751 w 2708275"/>
              <a:gd name="T5" fmla="*/ 0 h 2051050"/>
              <a:gd name="T6" fmla="*/ 0 60000 65536"/>
              <a:gd name="T7" fmla="*/ 0 60000 65536"/>
              <a:gd name="T8" fmla="*/ 0 60000 65536"/>
              <a:gd name="T9" fmla="*/ 0 w 2708275"/>
              <a:gd name="T10" fmla="*/ 0 h 2051050"/>
              <a:gd name="T11" fmla="*/ 2708275 w 2708275"/>
              <a:gd name="T12" fmla="*/ 2051050 h 20510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08275" h="2051050">
                <a:moveTo>
                  <a:pt x="0" y="1981200"/>
                </a:moveTo>
                <a:cubicBezTo>
                  <a:pt x="1058862" y="1901825"/>
                  <a:pt x="1965325" y="2051050"/>
                  <a:pt x="2393950" y="1720850"/>
                </a:cubicBezTo>
                <a:cubicBezTo>
                  <a:pt x="2708275" y="1409700"/>
                  <a:pt x="2571750" y="0"/>
                  <a:pt x="257175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3562" name="Freeform 95"/>
          <p:cNvSpPr>
            <a:spLocks noChangeArrowheads="1"/>
          </p:cNvSpPr>
          <p:nvPr/>
        </p:nvSpPr>
        <p:spPr bwMode="auto">
          <a:xfrm>
            <a:off x="4529138" y="2254250"/>
            <a:ext cx="525462" cy="1993900"/>
          </a:xfrm>
          <a:custGeom>
            <a:avLst/>
            <a:gdLst>
              <a:gd name="T0" fmla="*/ 532925 w 524933"/>
              <a:gd name="T1" fmla="*/ 1993900 h 1993900"/>
              <a:gd name="T2" fmla="*/ 88105 w 524933"/>
              <a:gd name="T3" fmla="*/ 1441450 h 1993900"/>
              <a:gd name="T4" fmla="*/ 4293 w 524933"/>
              <a:gd name="T5" fmla="*/ 0 h 1993900"/>
              <a:gd name="T6" fmla="*/ 4293 w 524933"/>
              <a:gd name="T7" fmla="*/ 0 h 1993900"/>
              <a:gd name="T8" fmla="*/ 0 60000 65536"/>
              <a:gd name="T9" fmla="*/ 0 60000 65536"/>
              <a:gd name="T10" fmla="*/ 0 60000 65536"/>
              <a:gd name="T11" fmla="*/ 0 60000 65536"/>
              <a:gd name="T12" fmla="*/ 0 w 524933"/>
              <a:gd name="T13" fmla="*/ 0 h 1993900"/>
              <a:gd name="T14" fmla="*/ 524933 w 524933"/>
              <a:gd name="T15" fmla="*/ 1993900 h 19939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4933" h="1993900">
                <a:moveTo>
                  <a:pt x="524933" y="1993900"/>
                </a:moveTo>
                <a:cubicBezTo>
                  <a:pt x="349249" y="1883833"/>
                  <a:pt x="173566" y="1773767"/>
                  <a:pt x="86783" y="1441450"/>
                </a:cubicBezTo>
                <a:cubicBezTo>
                  <a:pt x="0" y="1109133"/>
                  <a:pt x="4233" y="0"/>
                  <a:pt x="4233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3563" name="TextBox 293"/>
          <p:cNvSpPr txBox="1">
            <a:spLocks noChangeArrowheads="1"/>
          </p:cNvSpPr>
          <p:nvPr/>
        </p:nvSpPr>
        <p:spPr bwMode="auto">
          <a:xfrm>
            <a:off x="4406900" y="3727451"/>
            <a:ext cx="882552" cy="29546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tIns="9144" bIns="9144">
            <a:spAutoFit/>
          </a:bodyPr>
          <a:lstStyle/>
          <a:p>
            <a:pPr marL="114300" indent="-114300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900">
                <a:solidFill>
                  <a:schemeClr val="tx1"/>
                </a:solidFill>
                <a:latin typeface="Arial" charset="0"/>
                <a:ea typeface="MS PGothic" pitchFamily="34" charset="-128"/>
              </a:rPr>
              <a:t>2. machine ClassAd</a:t>
            </a:r>
          </a:p>
        </p:txBody>
      </p:sp>
      <p:sp>
        <p:nvSpPr>
          <p:cNvPr id="23564" name="TextBox 293"/>
          <p:cNvSpPr txBox="1">
            <a:spLocks noChangeArrowheads="1"/>
          </p:cNvSpPr>
          <p:nvPr/>
        </p:nvSpPr>
        <p:spPr bwMode="auto">
          <a:xfrm>
            <a:off x="1892300" y="4117975"/>
            <a:ext cx="749300" cy="2952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tIns="9144" bIns="9144">
            <a:spAutoFit/>
          </a:bodyPr>
          <a:lstStyle/>
          <a:p>
            <a:pPr marL="114300" indent="-114300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900">
                <a:solidFill>
                  <a:schemeClr val="tx1"/>
                </a:solidFill>
                <a:latin typeface="Arial" charset="0"/>
                <a:ea typeface="MS PGothic" pitchFamily="34" charset="-128"/>
              </a:rPr>
              <a:t>4. job ClassAd</a:t>
            </a:r>
          </a:p>
        </p:txBody>
      </p:sp>
      <p:sp>
        <p:nvSpPr>
          <p:cNvPr id="23565" name="Freeform 107"/>
          <p:cNvSpPr>
            <a:spLocks noChangeArrowheads="1"/>
          </p:cNvSpPr>
          <p:nvPr/>
        </p:nvSpPr>
        <p:spPr bwMode="auto">
          <a:xfrm>
            <a:off x="1784350" y="2247900"/>
            <a:ext cx="696913" cy="1879600"/>
          </a:xfrm>
          <a:custGeom>
            <a:avLst/>
            <a:gdLst>
              <a:gd name="T0" fmla="*/ 603750 w 696383"/>
              <a:gd name="T1" fmla="*/ 0 h 1879600"/>
              <a:gd name="T2" fmla="*/ 603750 w 696383"/>
              <a:gd name="T3" fmla="*/ 1327150 h 1879600"/>
              <a:gd name="T4" fmla="*/ 0 w 696383"/>
              <a:gd name="T5" fmla="*/ 1879600 h 1879600"/>
              <a:gd name="T6" fmla="*/ 0 60000 65536"/>
              <a:gd name="T7" fmla="*/ 0 60000 65536"/>
              <a:gd name="T8" fmla="*/ 0 60000 65536"/>
              <a:gd name="T9" fmla="*/ 0 w 696383"/>
              <a:gd name="T10" fmla="*/ 0 h 1879600"/>
              <a:gd name="T11" fmla="*/ 696383 w 696383"/>
              <a:gd name="T12" fmla="*/ 1879600 h 1879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383" h="1879600">
                <a:moveTo>
                  <a:pt x="596900" y="0"/>
                </a:moveTo>
                <a:cubicBezTo>
                  <a:pt x="646641" y="506941"/>
                  <a:pt x="696383" y="1013883"/>
                  <a:pt x="596900" y="1327150"/>
                </a:cubicBezTo>
                <a:cubicBezTo>
                  <a:pt x="497417" y="1640417"/>
                  <a:pt x="0" y="1879600"/>
                  <a:pt x="0" y="187960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3566" name="TextBox 293"/>
          <p:cNvSpPr txBox="1">
            <a:spLocks noChangeArrowheads="1"/>
          </p:cNvSpPr>
          <p:nvPr/>
        </p:nvSpPr>
        <p:spPr bwMode="auto">
          <a:xfrm>
            <a:off x="2197099" y="3346450"/>
            <a:ext cx="966787" cy="5724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tIns="9144" bIns="9144">
            <a:spAutoFit/>
          </a:bodyPr>
          <a:lstStyle/>
          <a:p>
            <a:pPr marL="114300" indent="-114300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900">
                <a:solidFill>
                  <a:schemeClr val="tx1"/>
                </a:solidFill>
                <a:latin typeface="Arial" charset="0"/>
                <a:ea typeface="MS PGothic" pitchFamily="34" charset="-128"/>
              </a:rPr>
              <a:t>5. Negotiator cycle</a:t>
            </a:r>
          </a:p>
          <a:p>
            <a:pPr marL="114300" indent="-114300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900">
                <a:solidFill>
                  <a:schemeClr val="tx1"/>
                </a:solidFill>
                <a:latin typeface="Arial" charset="0"/>
                <a:ea typeface="MS PGothic" pitchFamily="34" charset="-128"/>
              </a:rPr>
              <a:t>6.	Report match</a:t>
            </a:r>
          </a:p>
        </p:txBody>
      </p:sp>
      <p:sp>
        <p:nvSpPr>
          <p:cNvPr id="23567" name="Freeform 114"/>
          <p:cNvSpPr>
            <a:spLocks noChangeArrowheads="1"/>
          </p:cNvSpPr>
          <p:nvPr/>
        </p:nvSpPr>
        <p:spPr bwMode="auto">
          <a:xfrm>
            <a:off x="2698750" y="2254250"/>
            <a:ext cx="2355850" cy="2120900"/>
          </a:xfrm>
          <a:custGeom>
            <a:avLst/>
            <a:gdLst>
              <a:gd name="T0" fmla="*/ 0 w 2355850"/>
              <a:gd name="T1" fmla="*/ 0 h 2120900"/>
              <a:gd name="T2" fmla="*/ 1181100 w 2355850"/>
              <a:gd name="T3" fmla="*/ 1644650 h 2120900"/>
              <a:gd name="T4" fmla="*/ 2355850 w 2355850"/>
              <a:gd name="T5" fmla="*/ 2120900 h 2120900"/>
              <a:gd name="T6" fmla="*/ 0 60000 65536"/>
              <a:gd name="T7" fmla="*/ 0 60000 65536"/>
              <a:gd name="T8" fmla="*/ 0 60000 65536"/>
              <a:gd name="T9" fmla="*/ 0 w 2355850"/>
              <a:gd name="T10" fmla="*/ 0 h 2120900"/>
              <a:gd name="T11" fmla="*/ 2355850 w 2355850"/>
              <a:gd name="T12" fmla="*/ 2120900 h 21209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5850" h="2120900">
                <a:moveTo>
                  <a:pt x="0" y="0"/>
                </a:moveTo>
                <a:cubicBezTo>
                  <a:pt x="508529" y="836083"/>
                  <a:pt x="788458" y="1291167"/>
                  <a:pt x="1181100" y="1644650"/>
                </a:cubicBezTo>
                <a:cubicBezTo>
                  <a:pt x="1573742" y="1998133"/>
                  <a:pt x="2355850" y="2120900"/>
                  <a:pt x="2355850" y="212090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3568" name="TextBox 293"/>
          <p:cNvSpPr txBox="1">
            <a:spLocks noChangeArrowheads="1"/>
          </p:cNvSpPr>
          <p:nvPr/>
        </p:nvSpPr>
        <p:spPr bwMode="auto">
          <a:xfrm>
            <a:off x="3340100" y="3622675"/>
            <a:ext cx="838200" cy="2968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tIns="9144" bIns="9144">
            <a:spAutoFit/>
          </a:bodyPr>
          <a:lstStyle/>
          <a:p>
            <a:pPr marL="114300" indent="-114300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900">
                <a:solidFill>
                  <a:schemeClr val="tx1"/>
                </a:solidFill>
                <a:latin typeface="Arial" charset="0"/>
                <a:ea typeface="MS PGothic" pitchFamily="34" charset="-128"/>
              </a:rPr>
              <a:t>6.	Report match</a:t>
            </a:r>
          </a:p>
        </p:txBody>
      </p:sp>
      <p:sp>
        <p:nvSpPr>
          <p:cNvPr id="23569" name="Freeform 116"/>
          <p:cNvSpPr>
            <a:spLocks noChangeArrowheads="1"/>
          </p:cNvSpPr>
          <p:nvPr/>
        </p:nvSpPr>
        <p:spPr bwMode="auto">
          <a:xfrm>
            <a:off x="1809750" y="4495800"/>
            <a:ext cx="3238500" cy="446088"/>
          </a:xfrm>
          <a:custGeom>
            <a:avLst/>
            <a:gdLst>
              <a:gd name="T0" fmla="*/ 0 w 3238500"/>
              <a:gd name="T1" fmla="*/ 0 h 446617"/>
              <a:gd name="T2" fmla="*/ 1676400 w 3238500"/>
              <a:gd name="T3" fmla="*/ 436668 h 446617"/>
              <a:gd name="T4" fmla="*/ 3238500 w 3238500"/>
              <a:gd name="T5" fmla="*/ 12475 h 446617"/>
              <a:gd name="T6" fmla="*/ 0 60000 65536"/>
              <a:gd name="T7" fmla="*/ 0 60000 65536"/>
              <a:gd name="T8" fmla="*/ 0 60000 65536"/>
              <a:gd name="T9" fmla="*/ 0 w 3238500"/>
              <a:gd name="T10" fmla="*/ 0 h 446617"/>
              <a:gd name="T11" fmla="*/ 3238500 w 3238500"/>
              <a:gd name="T12" fmla="*/ 446617 h 4466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38500" h="446617">
                <a:moveTo>
                  <a:pt x="0" y="0"/>
                </a:moveTo>
                <a:cubicBezTo>
                  <a:pt x="606425" y="221191"/>
                  <a:pt x="1136650" y="442383"/>
                  <a:pt x="1676400" y="444500"/>
                </a:cubicBezTo>
                <a:cubicBezTo>
                  <a:pt x="2216150" y="446617"/>
                  <a:pt x="3238500" y="12700"/>
                  <a:pt x="3238500" y="1270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3570" name="TextBox 293"/>
          <p:cNvSpPr txBox="1">
            <a:spLocks noChangeArrowheads="1"/>
          </p:cNvSpPr>
          <p:nvPr/>
        </p:nvSpPr>
        <p:spPr bwMode="auto">
          <a:xfrm>
            <a:off x="2197100" y="4718050"/>
            <a:ext cx="925928" cy="15696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tIns="9144" bIns="9144">
            <a:spAutoFit/>
          </a:bodyPr>
          <a:lstStyle/>
          <a:p>
            <a:pPr marL="114300" indent="-114300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900">
                <a:solidFill>
                  <a:schemeClr val="tx1"/>
                </a:solidFill>
                <a:latin typeface="Arial" charset="0"/>
                <a:ea typeface="MS PGothic" pitchFamily="34" charset="-128"/>
              </a:rPr>
              <a:t>7.	claim host</a:t>
            </a:r>
          </a:p>
        </p:txBody>
      </p:sp>
      <p:sp>
        <p:nvSpPr>
          <p:cNvPr id="23571" name="Freeform 118"/>
          <p:cNvSpPr>
            <a:spLocks noChangeArrowheads="1"/>
          </p:cNvSpPr>
          <p:nvPr/>
        </p:nvSpPr>
        <p:spPr bwMode="auto">
          <a:xfrm>
            <a:off x="1816100" y="5414963"/>
            <a:ext cx="3238500" cy="446087"/>
          </a:xfrm>
          <a:custGeom>
            <a:avLst/>
            <a:gdLst>
              <a:gd name="T0" fmla="*/ 0 w 3238500"/>
              <a:gd name="T1" fmla="*/ 0 h 446617"/>
              <a:gd name="T2" fmla="*/ 1676400 w 3238500"/>
              <a:gd name="T3" fmla="*/ 436654 h 446617"/>
              <a:gd name="T4" fmla="*/ 3238500 w 3238500"/>
              <a:gd name="T5" fmla="*/ 12475 h 446617"/>
              <a:gd name="T6" fmla="*/ 0 60000 65536"/>
              <a:gd name="T7" fmla="*/ 0 60000 65536"/>
              <a:gd name="T8" fmla="*/ 0 60000 65536"/>
              <a:gd name="T9" fmla="*/ 0 w 3238500"/>
              <a:gd name="T10" fmla="*/ 0 h 446617"/>
              <a:gd name="T11" fmla="*/ 3238500 w 3238500"/>
              <a:gd name="T12" fmla="*/ 446617 h 4466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38500" h="446617">
                <a:moveTo>
                  <a:pt x="0" y="0"/>
                </a:moveTo>
                <a:cubicBezTo>
                  <a:pt x="606425" y="221191"/>
                  <a:pt x="1136650" y="442383"/>
                  <a:pt x="1676400" y="444500"/>
                </a:cubicBezTo>
                <a:cubicBezTo>
                  <a:pt x="2216150" y="446617"/>
                  <a:pt x="3238500" y="12700"/>
                  <a:pt x="3238500" y="1270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3572" name="TextBox 293"/>
          <p:cNvSpPr txBox="1">
            <a:spLocks noChangeArrowheads="1"/>
          </p:cNvSpPr>
          <p:nvPr/>
        </p:nvSpPr>
        <p:spPr bwMode="auto">
          <a:xfrm>
            <a:off x="3111500" y="5708650"/>
            <a:ext cx="925928" cy="29546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tIns="9144" bIns="9144">
            <a:spAutoFit/>
          </a:bodyPr>
          <a:lstStyle/>
          <a:p>
            <a:pPr marL="114300" indent="-114300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Arial" charset="0"/>
                <a:ea typeface="MS PGothic" pitchFamily="34" charset="-128"/>
              </a:rPr>
              <a:t>9. establish </a:t>
            </a:r>
            <a:r>
              <a:rPr lang="en-US" sz="900" dirty="0">
                <a:solidFill>
                  <a:schemeClr val="tx1"/>
                </a:solidFill>
                <a:latin typeface="Arial" charset="0"/>
                <a:ea typeface="MS PGothic" pitchFamily="34" charset="-128"/>
              </a:rPr>
              <a:t>channel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116632"/>
            <a:ext cx="9144000" cy="430887"/>
          </a:xfrm>
          <a:prstGeom prst="rect">
            <a:avLst/>
          </a:prstGeom>
          <a:effectLst>
            <a:outerShdw blurRad="635000" dist="38100" dir="2700000" sx="107000" sy="107000" algn="tl" rotWithShape="0">
              <a:prstClr val="black">
                <a:alpha val="8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s-ES" b="1" kern="0" noProof="1" smtClean="0">
                <a:latin typeface="+mn-lt"/>
                <a:ea typeface="+mn-ea"/>
                <a:cs typeface="+mn-cs"/>
              </a:rPr>
              <a:t>Efficient </a:t>
            </a:r>
            <a:r>
              <a:rPr lang="es-ES" b="1" kern="0" noProof="1">
                <a:latin typeface="+mn-lt"/>
                <a:ea typeface="+mn-ea"/>
                <a:cs typeface="+mn-cs"/>
              </a:rPr>
              <a:t>execution of SPMD Applications on Multicore  Environments</a:t>
            </a:r>
            <a:endParaRPr lang="es-ES" b="1" kern="0" noProof="1"/>
          </a:p>
        </p:txBody>
      </p:sp>
      <p:grpSp>
        <p:nvGrpSpPr>
          <p:cNvPr id="2" name="154 Grupo"/>
          <p:cNvGrpSpPr/>
          <p:nvPr/>
        </p:nvGrpSpPr>
        <p:grpSpPr>
          <a:xfrm>
            <a:off x="42383" y="692696"/>
            <a:ext cx="3867091" cy="1800311"/>
            <a:chOff x="42383" y="692696"/>
            <a:chExt cx="3867091" cy="1800311"/>
          </a:xfrm>
        </p:grpSpPr>
        <p:grpSp>
          <p:nvGrpSpPr>
            <p:cNvPr id="3" name="3 Grupo"/>
            <p:cNvGrpSpPr/>
            <p:nvPr/>
          </p:nvGrpSpPr>
          <p:grpSpPr>
            <a:xfrm>
              <a:off x="42383" y="692696"/>
              <a:ext cx="2216248" cy="1800311"/>
              <a:chOff x="-215287" y="320133"/>
              <a:chExt cx="2751201" cy="2113409"/>
            </a:xfrm>
          </p:grpSpPr>
          <p:grpSp>
            <p:nvGrpSpPr>
              <p:cNvPr id="4" name="259 Grupo"/>
              <p:cNvGrpSpPr/>
              <p:nvPr/>
            </p:nvGrpSpPr>
            <p:grpSpPr>
              <a:xfrm>
                <a:off x="231658" y="320133"/>
                <a:ext cx="2304256" cy="2113409"/>
                <a:chOff x="82676" y="261917"/>
                <a:chExt cx="2880320" cy="2693575"/>
              </a:xfrm>
            </p:grpSpPr>
            <p:pic>
              <p:nvPicPr>
                <p:cNvPr id="7" name="6 Imagen" descr="multicore1.PNG"/>
                <p:cNvPicPr>
                  <a:picLocks noChangeAspect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82676" y="800599"/>
                  <a:ext cx="2880320" cy="215489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8" name="365 CuadroTexto"/>
                <p:cNvSpPr txBox="1">
                  <a:spLocks noChangeArrowheads="1"/>
                </p:cNvSpPr>
                <p:nvPr/>
              </p:nvSpPr>
              <p:spPr bwMode="auto">
                <a:xfrm>
                  <a:off x="306149" y="261917"/>
                  <a:ext cx="1944634" cy="3077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s-ES_tradnl" sz="1400" dirty="0" smtClean="0"/>
                    <a:t>Multicore Environment</a:t>
                  </a:r>
                  <a:endParaRPr lang="es-ES" sz="1400" dirty="0"/>
                </a:p>
              </p:txBody>
            </p:sp>
          </p:grpSp>
          <p:sp>
            <p:nvSpPr>
              <p:cNvPr id="6" name="5 Rectángulo"/>
              <p:cNvSpPr/>
              <p:nvPr/>
            </p:nvSpPr>
            <p:spPr>
              <a:xfrm rot="16200000">
                <a:off x="-528514" y="1140546"/>
                <a:ext cx="9957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ES" b="1" kern="0" noProof="1" smtClean="0"/>
                  <a:t>Problem</a:t>
                </a:r>
                <a:endParaRPr lang="es-ES" dirty="0"/>
              </a:p>
            </p:txBody>
          </p:sp>
        </p:grpSp>
        <p:sp>
          <p:nvSpPr>
            <p:cNvPr id="89" name="88 CuadroTexto"/>
            <p:cNvSpPr txBox="1"/>
            <p:nvPr/>
          </p:nvSpPr>
          <p:spPr>
            <a:xfrm>
              <a:off x="2059288" y="1052736"/>
              <a:ext cx="1850186" cy="10341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Hierarchical </a:t>
              </a:r>
            </a:p>
            <a:p>
              <a:pPr algn="ctr"/>
              <a:r>
                <a:rPr lang="en-US" sz="1800" dirty="0" smtClean="0"/>
                <a:t>communication </a:t>
              </a:r>
            </a:p>
            <a:p>
              <a:pPr algn="ctr"/>
              <a:r>
                <a:rPr lang="en-US" sz="1800" dirty="0" smtClean="0"/>
                <a:t>architecture</a:t>
              </a:r>
              <a:endParaRPr lang="en-US" sz="1800" dirty="0"/>
            </a:p>
          </p:txBody>
        </p:sp>
      </p:grpSp>
      <p:grpSp>
        <p:nvGrpSpPr>
          <p:cNvPr id="5" name="155 Grupo"/>
          <p:cNvGrpSpPr/>
          <p:nvPr/>
        </p:nvGrpSpPr>
        <p:grpSpPr>
          <a:xfrm>
            <a:off x="323528" y="3573016"/>
            <a:ext cx="3526816" cy="1903311"/>
            <a:chOff x="323528" y="3573016"/>
            <a:chExt cx="3526816" cy="1903311"/>
          </a:xfrm>
        </p:grpSpPr>
        <p:grpSp>
          <p:nvGrpSpPr>
            <p:cNvPr id="10" name="10 Grupo"/>
            <p:cNvGrpSpPr/>
            <p:nvPr/>
          </p:nvGrpSpPr>
          <p:grpSpPr>
            <a:xfrm>
              <a:off x="323528" y="3573016"/>
              <a:ext cx="1334789" cy="1903311"/>
              <a:chOff x="2661147" y="502072"/>
              <a:chExt cx="1334789" cy="1903311"/>
            </a:xfrm>
          </p:grpSpPr>
          <p:grpSp>
            <p:nvGrpSpPr>
              <p:cNvPr id="11" name="630 Grupo"/>
              <p:cNvGrpSpPr>
                <a:grpSpLocks/>
              </p:cNvGrpSpPr>
              <p:nvPr/>
            </p:nvGrpSpPr>
            <p:grpSpPr bwMode="auto">
              <a:xfrm>
                <a:off x="2661151" y="502072"/>
                <a:ext cx="1334790" cy="914524"/>
                <a:chOff x="6468434" y="2413002"/>
                <a:chExt cx="2396166" cy="1689097"/>
              </a:xfrm>
            </p:grpSpPr>
            <p:grpSp>
              <p:nvGrpSpPr>
                <p:cNvPr id="12" name="620 Grupo"/>
                <p:cNvGrpSpPr>
                  <a:grpSpLocks/>
                </p:cNvGrpSpPr>
                <p:nvPr/>
              </p:nvGrpSpPr>
              <p:grpSpPr bwMode="auto">
                <a:xfrm>
                  <a:off x="6468434" y="2413002"/>
                  <a:ext cx="2396166" cy="1689097"/>
                  <a:chOff x="6468434" y="2413002"/>
                  <a:chExt cx="2396166" cy="1689097"/>
                </a:xfrm>
              </p:grpSpPr>
              <p:grpSp>
                <p:nvGrpSpPr>
                  <p:cNvPr id="13" name="342 Grupo"/>
                  <p:cNvGrpSpPr>
                    <a:grpSpLocks/>
                  </p:cNvGrpSpPr>
                  <p:nvPr/>
                </p:nvGrpSpPr>
                <p:grpSpPr bwMode="auto">
                  <a:xfrm>
                    <a:off x="6469073" y="2420939"/>
                    <a:ext cx="960440" cy="741361"/>
                    <a:chOff x="6677342" y="2623820"/>
                    <a:chExt cx="1349058" cy="1042670"/>
                  </a:xfrm>
                </p:grpSpPr>
                <p:sp>
                  <p:nvSpPr>
                    <p:cNvPr id="78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682884" y="262509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79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48422" y="262509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80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13960" y="2625090"/>
                      <a:ext cx="166231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81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180191" y="262509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82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345729" y="262509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83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11267" y="262509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84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0177" y="262382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85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51627" y="262382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86" name="Line 9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6682884" y="2889250"/>
                      <a:ext cx="1337166" cy="2457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87" name="Line 10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6677342" y="3143250"/>
                      <a:ext cx="1342707" cy="83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88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82884" y="3395856"/>
                      <a:ext cx="1343516" cy="139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</p:grpSp>
              <p:grpSp>
                <p:nvGrpSpPr>
                  <p:cNvPr id="14" name="342 Grupo"/>
                  <p:cNvGrpSpPr>
                    <a:grpSpLocks/>
                  </p:cNvGrpSpPr>
                  <p:nvPr/>
                </p:nvGrpSpPr>
                <p:grpSpPr bwMode="auto">
                  <a:xfrm>
                    <a:off x="7878773" y="2420939"/>
                    <a:ext cx="960440" cy="741361"/>
                    <a:chOff x="6677342" y="2623820"/>
                    <a:chExt cx="1349058" cy="1042670"/>
                  </a:xfrm>
                </p:grpSpPr>
                <p:sp>
                  <p:nvSpPr>
                    <p:cNvPr id="67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682884" y="262509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68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48422" y="262509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69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13960" y="2625090"/>
                      <a:ext cx="166231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70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180191" y="262509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71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345729" y="262509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72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11267" y="262509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73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0177" y="262382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74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51627" y="262382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75" name="Line 9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6682884" y="2889250"/>
                      <a:ext cx="1337166" cy="2457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76" name="Line 10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6677342" y="3143250"/>
                      <a:ext cx="1342707" cy="83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77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82884" y="3395856"/>
                      <a:ext cx="1343516" cy="139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</p:grpSp>
              <p:grpSp>
                <p:nvGrpSpPr>
                  <p:cNvPr id="22" name="342 Grupo"/>
                  <p:cNvGrpSpPr>
                    <a:grpSpLocks/>
                  </p:cNvGrpSpPr>
                  <p:nvPr/>
                </p:nvGrpSpPr>
                <p:grpSpPr bwMode="auto">
                  <a:xfrm>
                    <a:off x="6481773" y="3348039"/>
                    <a:ext cx="960440" cy="741361"/>
                    <a:chOff x="6677342" y="2623820"/>
                    <a:chExt cx="1349058" cy="1042670"/>
                  </a:xfrm>
                </p:grpSpPr>
                <p:sp>
                  <p:nvSpPr>
                    <p:cNvPr id="56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682884" y="262509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57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48422" y="262509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58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13960" y="2625090"/>
                      <a:ext cx="166231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59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180191" y="262509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60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345729" y="262509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61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11267" y="262509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62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0177" y="262382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63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51627" y="262382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64" name="Line 9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6682884" y="2889250"/>
                      <a:ext cx="1337166" cy="2457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65" name="Line 10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6677342" y="3143250"/>
                      <a:ext cx="1342707" cy="83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66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82884" y="3395856"/>
                      <a:ext cx="1343516" cy="139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</p:grpSp>
              <p:grpSp>
                <p:nvGrpSpPr>
                  <p:cNvPr id="23" name="342 Grupo"/>
                  <p:cNvGrpSpPr>
                    <a:grpSpLocks/>
                  </p:cNvGrpSpPr>
                  <p:nvPr/>
                </p:nvGrpSpPr>
                <p:grpSpPr bwMode="auto">
                  <a:xfrm>
                    <a:off x="7866073" y="3348039"/>
                    <a:ext cx="960440" cy="741361"/>
                    <a:chOff x="6677342" y="2623820"/>
                    <a:chExt cx="1349058" cy="1042670"/>
                  </a:xfrm>
                </p:grpSpPr>
                <p:sp>
                  <p:nvSpPr>
                    <p:cNvPr id="45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682884" y="262509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46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48422" y="262509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47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13960" y="2625090"/>
                      <a:ext cx="166231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48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180191" y="262509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49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345729" y="262509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50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11267" y="262509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51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0177" y="262382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52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51627" y="2623820"/>
                      <a:ext cx="165538" cy="1041400"/>
                    </a:xfrm>
                    <a:prstGeom prst="rect">
                      <a:avLst/>
                    </a:prstGeom>
                    <a:solidFill>
                      <a:srgbClr val="FFCC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sz="1800"/>
                    </a:p>
                  </p:txBody>
                </p:sp>
                <p:sp>
                  <p:nvSpPr>
                    <p:cNvPr id="53" name="Line 9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6682884" y="2889250"/>
                      <a:ext cx="1337166" cy="2457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54" name="Line 10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6677342" y="3143250"/>
                      <a:ext cx="1342707" cy="83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55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82884" y="3395856"/>
                      <a:ext cx="1343516" cy="139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</p:grpSp>
              <p:cxnSp>
                <p:nvCxnSpPr>
                  <p:cNvPr id="39" name="599 Conector recto"/>
                  <p:cNvCxnSpPr>
                    <a:cxnSpLocks noChangeShapeType="1"/>
                    <a:stCxn id="85" idx="3"/>
                    <a:endCxn id="76" idx="0"/>
                  </p:cNvCxnSpPr>
                  <p:nvPr/>
                </p:nvCxnSpPr>
                <p:spPr bwMode="auto">
                  <a:xfrm flipV="1">
                    <a:off x="7422926" y="2790858"/>
                    <a:ext cx="455837" cy="31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</p:spPr>
              </p:cxnSp>
              <p:cxnSp>
                <p:nvCxnSpPr>
                  <p:cNvPr id="40" name="606 Conector recto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6493834" y="4089400"/>
                    <a:ext cx="2370766" cy="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" name="607 Conector recto"/>
                  <p:cNvCxnSpPr>
                    <a:cxnSpLocks noChangeShapeType="1"/>
                  </p:cNvCxnSpPr>
                  <p:nvPr/>
                </p:nvCxnSpPr>
                <p:spPr bwMode="auto">
                  <a:xfrm rot="16200000" flipH="1">
                    <a:off x="7994655" y="3244854"/>
                    <a:ext cx="1676397" cy="1269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" name="608 Conector recto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7422926" y="3705258"/>
                    <a:ext cx="455837" cy="31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</p:spPr>
              </p:cxnSp>
              <p:cxnSp>
                <p:nvCxnSpPr>
                  <p:cNvPr id="43" name="615 Conector recto"/>
                  <p:cNvCxnSpPr>
                    <a:cxnSpLocks noChangeShapeType="1"/>
                  </p:cNvCxnSpPr>
                  <p:nvPr/>
                </p:nvCxnSpPr>
                <p:spPr bwMode="auto">
                  <a:xfrm rot="16200000" flipH="1">
                    <a:off x="5645155" y="3257554"/>
                    <a:ext cx="1676397" cy="1269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4" name="619 Conector recto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6468434" y="2438400"/>
                    <a:ext cx="2370766" cy="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33" name="628 Conector recto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6683772" y="3292078"/>
                  <a:ext cx="431800" cy="79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sysDash"/>
                  <a:round/>
                  <a:headEnd/>
                  <a:tailEnd/>
                </a:ln>
              </p:spPr>
            </p:cxnSp>
            <p:cxnSp>
              <p:nvCxnSpPr>
                <p:cNvPr id="34" name="629 Conector recto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8080772" y="3253978"/>
                  <a:ext cx="431800" cy="79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sysDash"/>
                  <a:round/>
                  <a:headEnd/>
                  <a:tailEnd/>
                </a:ln>
              </p:spPr>
            </p:cxnSp>
          </p:grpSp>
          <p:grpSp>
            <p:nvGrpSpPr>
              <p:cNvPr id="32" name="Group 106"/>
              <p:cNvGrpSpPr>
                <a:grpSpLocks/>
              </p:cNvGrpSpPr>
              <p:nvPr/>
            </p:nvGrpSpPr>
            <p:grpSpPr bwMode="auto">
              <a:xfrm>
                <a:off x="2880791" y="1484783"/>
                <a:ext cx="939022" cy="920597"/>
                <a:chOff x="4425" y="2430"/>
                <a:chExt cx="1153" cy="1222"/>
              </a:xfrm>
            </p:grpSpPr>
            <p:grpSp>
              <p:nvGrpSpPr>
                <p:cNvPr id="35" name="Group 250"/>
                <p:cNvGrpSpPr>
                  <a:grpSpLocks/>
                </p:cNvGrpSpPr>
                <p:nvPr/>
              </p:nvGrpSpPr>
              <p:grpSpPr bwMode="auto">
                <a:xfrm>
                  <a:off x="4425" y="2430"/>
                  <a:ext cx="1061" cy="1130"/>
                  <a:chOff x="3152" y="1836"/>
                  <a:chExt cx="1815" cy="1730"/>
                </a:xfrm>
              </p:grpSpPr>
              <p:sp>
                <p:nvSpPr>
                  <p:cNvPr id="17" name="Rectangle 251"/>
                  <p:cNvSpPr>
                    <a:spLocks noChangeArrowheads="1"/>
                  </p:cNvSpPr>
                  <p:nvPr/>
                </p:nvSpPr>
                <p:spPr bwMode="auto">
                  <a:xfrm>
                    <a:off x="3878" y="2523"/>
                    <a:ext cx="363" cy="317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s-ES" sz="900" dirty="0"/>
                      <a:t>5</a:t>
                    </a:r>
                  </a:p>
                </p:txBody>
              </p:sp>
              <p:sp>
                <p:nvSpPr>
                  <p:cNvPr id="18" name="Rectangle 252"/>
                  <p:cNvSpPr>
                    <a:spLocks noChangeArrowheads="1"/>
                  </p:cNvSpPr>
                  <p:nvPr/>
                </p:nvSpPr>
                <p:spPr bwMode="auto">
                  <a:xfrm>
                    <a:off x="3857" y="1836"/>
                    <a:ext cx="363" cy="317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s-ES" sz="900"/>
                      <a:t>1</a:t>
                    </a:r>
                  </a:p>
                </p:txBody>
              </p:sp>
              <p:sp>
                <p:nvSpPr>
                  <p:cNvPr id="19" name="Rectangle 253"/>
                  <p:cNvSpPr>
                    <a:spLocks noChangeArrowheads="1"/>
                  </p:cNvSpPr>
                  <p:nvPr/>
                </p:nvSpPr>
                <p:spPr bwMode="auto">
                  <a:xfrm>
                    <a:off x="3884" y="3249"/>
                    <a:ext cx="363" cy="317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ES" sz="900"/>
                  </a:p>
                </p:txBody>
              </p:sp>
              <p:sp>
                <p:nvSpPr>
                  <p:cNvPr id="20" name="Rectangle 254"/>
                  <p:cNvSpPr>
                    <a:spLocks noChangeArrowheads="1"/>
                  </p:cNvSpPr>
                  <p:nvPr/>
                </p:nvSpPr>
                <p:spPr bwMode="auto">
                  <a:xfrm>
                    <a:off x="3152" y="2523"/>
                    <a:ext cx="363" cy="317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s-ES" sz="900"/>
                      <a:t>4</a:t>
                    </a:r>
                  </a:p>
                </p:txBody>
              </p:sp>
              <p:sp>
                <p:nvSpPr>
                  <p:cNvPr id="21" name="Rectangle 255"/>
                  <p:cNvSpPr>
                    <a:spLocks noChangeArrowheads="1"/>
                  </p:cNvSpPr>
                  <p:nvPr/>
                </p:nvSpPr>
                <p:spPr bwMode="auto">
                  <a:xfrm>
                    <a:off x="4604" y="2523"/>
                    <a:ext cx="363" cy="317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ES" sz="900"/>
                  </a:p>
                </p:txBody>
              </p:sp>
              <p:grpSp>
                <p:nvGrpSpPr>
                  <p:cNvPr id="36" name="Group 256"/>
                  <p:cNvGrpSpPr>
                    <a:grpSpLocks/>
                  </p:cNvGrpSpPr>
                  <p:nvPr/>
                </p:nvGrpSpPr>
                <p:grpSpPr bwMode="auto">
                  <a:xfrm>
                    <a:off x="3515" y="2614"/>
                    <a:ext cx="1089" cy="136"/>
                    <a:chOff x="3515" y="2614"/>
                    <a:chExt cx="1089" cy="136"/>
                  </a:xfrm>
                </p:grpSpPr>
                <p:sp>
                  <p:nvSpPr>
                    <p:cNvPr id="28" name="Line 2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15" y="2614"/>
                      <a:ext cx="36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s-ES" sz="900"/>
                    </a:p>
                  </p:txBody>
                </p:sp>
                <p:sp>
                  <p:nvSpPr>
                    <p:cNvPr id="29" name="Line 2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1" y="2614"/>
                      <a:ext cx="36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s-ES" sz="900"/>
                    </a:p>
                  </p:txBody>
                </p:sp>
                <p:sp>
                  <p:nvSpPr>
                    <p:cNvPr id="30" name="Line 259"/>
                    <p:cNvSpPr>
                      <a:spLocks noChangeShapeType="1"/>
                    </p:cNvSpPr>
                    <p:nvPr/>
                  </p:nvSpPr>
                  <p:spPr bwMode="auto">
                    <a:xfrm rot="10800000">
                      <a:off x="3515" y="2750"/>
                      <a:ext cx="36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s-ES" sz="900"/>
                    </a:p>
                  </p:txBody>
                </p:sp>
                <p:sp>
                  <p:nvSpPr>
                    <p:cNvPr id="31" name="Line 260"/>
                    <p:cNvSpPr>
                      <a:spLocks noChangeShapeType="1"/>
                    </p:cNvSpPr>
                    <p:nvPr/>
                  </p:nvSpPr>
                  <p:spPr bwMode="auto">
                    <a:xfrm rot="10800000">
                      <a:off x="4241" y="2750"/>
                      <a:ext cx="36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s-ES" sz="900"/>
                    </a:p>
                  </p:txBody>
                </p:sp>
              </p:grpSp>
              <p:grpSp>
                <p:nvGrpSpPr>
                  <p:cNvPr id="37" name="Group 261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519" y="2637"/>
                    <a:ext cx="1089" cy="136"/>
                    <a:chOff x="3515" y="2614"/>
                    <a:chExt cx="1089" cy="136"/>
                  </a:xfrm>
                </p:grpSpPr>
                <p:sp>
                  <p:nvSpPr>
                    <p:cNvPr id="24" name="Line 2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15" y="2614"/>
                      <a:ext cx="36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s-ES" sz="900"/>
                    </a:p>
                  </p:txBody>
                </p:sp>
                <p:sp>
                  <p:nvSpPr>
                    <p:cNvPr id="25" name="Line 2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1" y="2614"/>
                      <a:ext cx="36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s-ES" sz="900"/>
                    </a:p>
                  </p:txBody>
                </p:sp>
                <p:sp>
                  <p:nvSpPr>
                    <p:cNvPr id="26" name="Line 264"/>
                    <p:cNvSpPr>
                      <a:spLocks noChangeShapeType="1"/>
                    </p:cNvSpPr>
                    <p:nvPr/>
                  </p:nvSpPr>
                  <p:spPr bwMode="auto">
                    <a:xfrm rot="10800000">
                      <a:off x="3515" y="2750"/>
                      <a:ext cx="36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s-ES" sz="900"/>
                    </a:p>
                  </p:txBody>
                </p:sp>
                <p:sp>
                  <p:nvSpPr>
                    <p:cNvPr id="27" name="Line 265"/>
                    <p:cNvSpPr>
                      <a:spLocks noChangeShapeType="1"/>
                    </p:cNvSpPr>
                    <p:nvPr/>
                  </p:nvSpPr>
                  <p:spPr bwMode="auto">
                    <a:xfrm rot="10800000">
                      <a:off x="4241" y="2750"/>
                      <a:ext cx="36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s-ES" sz="900"/>
                    </a:p>
                  </p:txBody>
                </p:sp>
              </p:grpSp>
            </p:grpSp>
            <p:sp>
              <p:nvSpPr>
                <p:cNvPr id="15" name="Text Box 268"/>
                <p:cNvSpPr txBox="1">
                  <a:spLocks noChangeArrowheads="1"/>
                </p:cNvSpPr>
                <p:nvPr/>
              </p:nvSpPr>
              <p:spPr bwMode="auto">
                <a:xfrm>
                  <a:off x="5280" y="2873"/>
                  <a:ext cx="298" cy="3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s-ES" sz="900" dirty="0"/>
                    <a:t>2</a:t>
                  </a:r>
                </a:p>
              </p:txBody>
            </p:sp>
            <p:sp>
              <p:nvSpPr>
                <p:cNvPr id="16" name="Text Box 269"/>
                <p:cNvSpPr txBox="1">
                  <a:spLocks noChangeArrowheads="1"/>
                </p:cNvSpPr>
                <p:nvPr/>
              </p:nvSpPr>
              <p:spPr bwMode="auto">
                <a:xfrm>
                  <a:off x="4865" y="3346"/>
                  <a:ext cx="146" cy="3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s-ES" sz="900"/>
                    <a:t>3</a:t>
                  </a:r>
                </a:p>
              </p:txBody>
            </p:sp>
          </p:grpSp>
        </p:grpSp>
        <p:sp>
          <p:nvSpPr>
            <p:cNvPr id="90" name="89 CuadroTexto"/>
            <p:cNvSpPr txBox="1"/>
            <p:nvPr/>
          </p:nvSpPr>
          <p:spPr>
            <a:xfrm>
              <a:off x="1835696" y="3573016"/>
              <a:ext cx="2014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SPMD Application</a:t>
              </a:r>
            </a:p>
          </p:txBody>
        </p:sp>
        <p:sp>
          <p:nvSpPr>
            <p:cNvPr id="92" name="91 CuadroTexto"/>
            <p:cNvSpPr txBox="1"/>
            <p:nvPr/>
          </p:nvSpPr>
          <p:spPr>
            <a:xfrm>
              <a:off x="1979712" y="4221088"/>
              <a:ext cx="17503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Message Passing</a:t>
              </a:r>
            </a:p>
            <a:p>
              <a:pPr algn="ctr"/>
              <a:r>
                <a:rPr lang="en-US" dirty="0" smtClean="0"/>
                <a:t> Interface</a:t>
              </a:r>
              <a:endParaRPr lang="en-US" dirty="0"/>
            </a:p>
          </p:txBody>
        </p:sp>
      </p:grpSp>
      <p:grpSp>
        <p:nvGrpSpPr>
          <p:cNvPr id="38" name="94 Grupo"/>
          <p:cNvGrpSpPr/>
          <p:nvPr/>
        </p:nvGrpSpPr>
        <p:grpSpPr>
          <a:xfrm>
            <a:off x="3851920" y="2420888"/>
            <a:ext cx="2511147" cy="1670551"/>
            <a:chOff x="4136385" y="476672"/>
            <a:chExt cx="2511147" cy="1670551"/>
          </a:xfrm>
        </p:grpSpPr>
        <p:pic>
          <p:nvPicPr>
            <p:cNvPr id="9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36385" y="476672"/>
              <a:ext cx="2376264" cy="1656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" name="96 CuadroTexto"/>
            <p:cNvSpPr txBox="1"/>
            <p:nvPr/>
          </p:nvSpPr>
          <p:spPr>
            <a:xfrm>
              <a:off x="4568433" y="1700808"/>
              <a:ext cx="8194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 smtClean="0"/>
                <a:t>SPMD Tile</a:t>
              </a:r>
              <a:endParaRPr lang="es-ES" sz="1200" dirty="0"/>
            </a:p>
          </p:txBody>
        </p:sp>
        <p:sp>
          <p:nvSpPr>
            <p:cNvPr id="98" name="97 CuadroTexto"/>
            <p:cNvSpPr txBox="1"/>
            <p:nvPr/>
          </p:nvSpPr>
          <p:spPr>
            <a:xfrm>
              <a:off x="4509212" y="1870224"/>
              <a:ext cx="12367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 smtClean="0"/>
                <a:t>Communications</a:t>
              </a:r>
              <a:endParaRPr lang="es-ES" sz="1200" dirty="0"/>
            </a:p>
          </p:txBody>
        </p:sp>
        <p:sp>
          <p:nvSpPr>
            <p:cNvPr id="99" name="98 CuadroTexto"/>
            <p:cNvSpPr txBox="1"/>
            <p:nvPr/>
          </p:nvSpPr>
          <p:spPr>
            <a:xfrm>
              <a:off x="5864577" y="1857524"/>
              <a:ext cx="4759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 smtClean="0"/>
                <a:t>Core</a:t>
              </a:r>
              <a:endParaRPr lang="es-ES" sz="1200" dirty="0"/>
            </a:p>
          </p:txBody>
        </p:sp>
        <p:sp>
          <p:nvSpPr>
            <p:cNvPr id="100" name="99 CuadroTexto"/>
            <p:cNvSpPr txBox="1"/>
            <p:nvPr/>
          </p:nvSpPr>
          <p:spPr>
            <a:xfrm>
              <a:off x="5885785" y="1679600"/>
              <a:ext cx="7617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 smtClean="0"/>
                <a:t>Idle Time</a:t>
              </a:r>
              <a:endParaRPr lang="es-ES" sz="1200" dirty="0"/>
            </a:p>
          </p:txBody>
        </p:sp>
      </p:grpSp>
      <p:sp>
        <p:nvSpPr>
          <p:cNvPr id="111" name="110 Rectángulo"/>
          <p:cNvSpPr/>
          <p:nvPr/>
        </p:nvSpPr>
        <p:spPr>
          <a:xfrm>
            <a:off x="107504" y="548680"/>
            <a:ext cx="8928992" cy="6079660"/>
          </a:xfrm>
          <a:prstGeom prst="rect">
            <a:avLst/>
          </a:prstGeom>
          <a:noFill/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2" name="111 Conector recto"/>
          <p:cNvCxnSpPr/>
          <p:nvPr/>
        </p:nvCxnSpPr>
        <p:spPr>
          <a:xfrm rot="16200000" flipH="1">
            <a:off x="791579" y="3537014"/>
            <a:ext cx="6048672" cy="72007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156 Grupo"/>
          <p:cNvGrpSpPr/>
          <p:nvPr/>
        </p:nvGrpSpPr>
        <p:grpSpPr>
          <a:xfrm>
            <a:off x="1259632" y="2852936"/>
            <a:ext cx="2664296" cy="576064"/>
            <a:chOff x="1259632" y="2852936"/>
            <a:chExt cx="2664296" cy="576064"/>
          </a:xfrm>
        </p:grpSpPr>
        <p:sp>
          <p:nvSpPr>
            <p:cNvPr id="93" name="92 Cruz"/>
            <p:cNvSpPr/>
            <p:nvPr/>
          </p:nvSpPr>
          <p:spPr>
            <a:xfrm>
              <a:off x="1259632" y="2852936"/>
              <a:ext cx="432048" cy="360040"/>
            </a:xfrm>
            <a:prstGeom prst="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4" name="123 Flecha derecha"/>
            <p:cNvSpPr/>
            <p:nvPr/>
          </p:nvSpPr>
          <p:spPr>
            <a:xfrm>
              <a:off x="3491880" y="3140968"/>
              <a:ext cx="432048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cxnSp>
        <p:nvCxnSpPr>
          <p:cNvPr id="126" name="125 Conector recto"/>
          <p:cNvCxnSpPr/>
          <p:nvPr/>
        </p:nvCxnSpPr>
        <p:spPr>
          <a:xfrm rot="16200000" flipH="1">
            <a:off x="3433564" y="3703341"/>
            <a:ext cx="6237311" cy="72007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161 Grupo"/>
          <p:cNvGrpSpPr/>
          <p:nvPr/>
        </p:nvGrpSpPr>
        <p:grpSpPr>
          <a:xfrm>
            <a:off x="6876256" y="3265346"/>
            <a:ext cx="2016224" cy="3004697"/>
            <a:chOff x="6876256" y="3265346"/>
            <a:chExt cx="2016224" cy="3004697"/>
          </a:xfrm>
        </p:grpSpPr>
        <p:sp>
          <p:nvSpPr>
            <p:cNvPr id="141" name="140 Rectángulo"/>
            <p:cNvSpPr/>
            <p:nvPr/>
          </p:nvSpPr>
          <p:spPr>
            <a:xfrm>
              <a:off x="6876256" y="5229200"/>
              <a:ext cx="2016224" cy="39277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Ideal Size of Supertile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141 Rectángulo"/>
            <p:cNvSpPr/>
            <p:nvPr/>
          </p:nvSpPr>
          <p:spPr>
            <a:xfrm>
              <a:off x="6876256" y="5877272"/>
              <a:ext cx="2016224" cy="39277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Ideal Number of Core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5" name="160 Grupo"/>
            <p:cNvGrpSpPr/>
            <p:nvPr/>
          </p:nvGrpSpPr>
          <p:grpSpPr>
            <a:xfrm>
              <a:off x="6876256" y="3265346"/>
              <a:ext cx="1588" cy="2808312"/>
              <a:chOff x="6876256" y="3265346"/>
              <a:chExt cx="1588" cy="2808312"/>
            </a:xfrm>
          </p:grpSpPr>
          <p:cxnSp>
            <p:nvCxnSpPr>
              <p:cNvPr id="146" name="145 Conector angular"/>
              <p:cNvCxnSpPr>
                <a:stCxn id="131" idx="1"/>
                <a:endCxn id="141" idx="1"/>
              </p:cNvCxnSpPr>
              <p:nvPr/>
            </p:nvCxnSpPr>
            <p:spPr>
              <a:xfrm rot="10800000" flipV="1">
                <a:off x="6876256" y="3265346"/>
                <a:ext cx="1588" cy="2160240"/>
              </a:xfrm>
              <a:prstGeom prst="bentConnector3">
                <a:avLst>
                  <a:gd name="adj1" fmla="val 14395466"/>
                </a:avLst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147 Conector angular"/>
              <p:cNvCxnSpPr>
                <a:stCxn id="131" idx="1"/>
                <a:endCxn id="142" idx="1"/>
              </p:cNvCxnSpPr>
              <p:nvPr/>
            </p:nvCxnSpPr>
            <p:spPr>
              <a:xfrm rot="10800000" flipV="1">
                <a:off x="6876256" y="3265346"/>
                <a:ext cx="1588" cy="2808312"/>
              </a:xfrm>
              <a:prstGeom prst="bentConnector3">
                <a:avLst>
                  <a:gd name="adj1" fmla="val 14395466"/>
                </a:avLst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1" name="159 Grupo"/>
          <p:cNvGrpSpPr/>
          <p:nvPr/>
        </p:nvGrpSpPr>
        <p:grpSpPr>
          <a:xfrm>
            <a:off x="6732240" y="2636912"/>
            <a:ext cx="2411760" cy="2376264"/>
            <a:chOff x="6732240" y="2636912"/>
            <a:chExt cx="2411760" cy="2376264"/>
          </a:xfrm>
        </p:grpSpPr>
        <p:grpSp>
          <p:nvGrpSpPr>
            <p:cNvPr id="102" name="133 Grupo"/>
            <p:cNvGrpSpPr/>
            <p:nvPr/>
          </p:nvGrpSpPr>
          <p:grpSpPr>
            <a:xfrm>
              <a:off x="6732240" y="3717032"/>
              <a:ext cx="2411760" cy="1296144"/>
              <a:chOff x="6791198" y="1196752"/>
              <a:chExt cx="2411760" cy="1296144"/>
            </a:xfrm>
          </p:grpSpPr>
          <p:grpSp>
            <p:nvGrpSpPr>
              <p:cNvPr id="104" name="Group 430"/>
              <p:cNvGrpSpPr>
                <a:grpSpLocks/>
              </p:cNvGrpSpPr>
              <p:nvPr/>
            </p:nvGrpSpPr>
            <p:grpSpPr bwMode="auto">
              <a:xfrm>
                <a:off x="6876256" y="1196752"/>
                <a:ext cx="2326702" cy="792089"/>
                <a:chOff x="1976177" y="1063624"/>
                <a:chExt cx="3528132" cy="1066801"/>
              </a:xfrm>
            </p:grpSpPr>
            <p:pic>
              <p:nvPicPr>
                <p:cNvPr id="138" name="Picture 432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1976177" y="1063625"/>
                  <a:ext cx="2970540" cy="10668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39" name="Rectangle 447"/>
                <p:cNvSpPr/>
                <p:nvPr/>
              </p:nvSpPr>
              <p:spPr>
                <a:xfrm>
                  <a:off x="3723225" y="1063624"/>
                  <a:ext cx="1781084" cy="10668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40" name="TextBox 451"/>
                <p:cNvSpPr txBox="1">
                  <a:spLocks noChangeArrowheads="1"/>
                </p:cNvSpPr>
                <p:nvPr/>
              </p:nvSpPr>
              <p:spPr bwMode="auto">
                <a:xfrm>
                  <a:off x="3614034" y="1679723"/>
                  <a:ext cx="1562868" cy="4145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/>
                    <a:t>Internal tile</a:t>
                  </a:r>
                </a:p>
              </p:txBody>
            </p:sp>
          </p:grpSp>
          <p:sp>
            <p:nvSpPr>
              <p:cNvPr id="136" name="TextBox 451"/>
              <p:cNvSpPr txBox="1">
                <a:spLocks noChangeArrowheads="1"/>
              </p:cNvSpPr>
              <p:nvPr/>
            </p:nvSpPr>
            <p:spPr bwMode="auto">
              <a:xfrm>
                <a:off x="7909768" y="1257166"/>
                <a:ext cx="812145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/>
                  <a:t>Edge </a:t>
                </a:r>
                <a:r>
                  <a:rPr lang="en-US" sz="1400" dirty="0"/>
                  <a:t>tile</a:t>
                </a:r>
              </a:p>
            </p:txBody>
          </p:sp>
          <p:sp>
            <p:nvSpPr>
              <p:cNvPr id="137" name="136 Rectángulo"/>
              <p:cNvSpPr/>
              <p:nvPr/>
            </p:nvSpPr>
            <p:spPr>
              <a:xfrm>
                <a:off x="6791198" y="2048149"/>
                <a:ext cx="2160240" cy="44474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 smtClean="0">
                    <a:latin typeface="Arial" pitchFamily="34" charset="0"/>
                    <a:cs typeface="Arial" pitchFamily="34" charset="0"/>
                  </a:rPr>
                  <a:t>SuperTile  allows to overlap the internal computation with edge communication </a:t>
                </a:r>
                <a:endParaRPr lang="en-US" sz="9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31" name="130 Rectángulo"/>
            <p:cNvSpPr/>
            <p:nvPr/>
          </p:nvSpPr>
          <p:spPr>
            <a:xfrm>
              <a:off x="6876256" y="3068960"/>
              <a:ext cx="2016224" cy="39277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Methodology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" name="150 Flecha abajo"/>
            <p:cNvSpPr/>
            <p:nvPr/>
          </p:nvSpPr>
          <p:spPr>
            <a:xfrm>
              <a:off x="7668344" y="2636912"/>
              <a:ext cx="216024" cy="36004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05" name="158 Grupo"/>
          <p:cNvGrpSpPr/>
          <p:nvPr/>
        </p:nvGrpSpPr>
        <p:grpSpPr>
          <a:xfrm>
            <a:off x="6362675" y="620688"/>
            <a:ext cx="2481948" cy="2088232"/>
            <a:chOff x="6362675" y="620688"/>
            <a:chExt cx="2481948" cy="2088232"/>
          </a:xfrm>
        </p:grpSpPr>
        <p:sp>
          <p:nvSpPr>
            <p:cNvPr id="128" name="127 Flecha abajo"/>
            <p:cNvSpPr/>
            <p:nvPr/>
          </p:nvSpPr>
          <p:spPr>
            <a:xfrm>
              <a:off x="7668344" y="1772816"/>
              <a:ext cx="216024" cy="36004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9" name="128 Rectángulo"/>
            <p:cNvSpPr/>
            <p:nvPr/>
          </p:nvSpPr>
          <p:spPr>
            <a:xfrm>
              <a:off x="7236296" y="2204864"/>
              <a:ext cx="1224136" cy="39277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How?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7" name="157 Grupo"/>
            <p:cNvGrpSpPr/>
            <p:nvPr/>
          </p:nvGrpSpPr>
          <p:grpSpPr>
            <a:xfrm>
              <a:off x="6362675" y="620688"/>
              <a:ext cx="2481948" cy="2088232"/>
              <a:chOff x="6362675" y="620688"/>
              <a:chExt cx="2481948" cy="2088232"/>
            </a:xfrm>
          </p:grpSpPr>
          <p:sp>
            <p:nvSpPr>
              <p:cNvPr id="103" name="102 CuadroTexto"/>
              <p:cNvSpPr txBox="1"/>
              <p:nvPr/>
            </p:nvSpPr>
            <p:spPr>
              <a:xfrm>
                <a:off x="6736610" y="1052736"/>
                <a:ext cx="2108013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buFont typeface="Wingdings" pitchFamily="2" charset="2"/>
                  <a:buChar char="Ø"/>
                </a:pPr>
                <a:r>
                  <a:rPr lang="en-US" sz="1400" dirty="0" smtClean="0"/>
                  <a:t>Maximum Speedup </a:t>
                </a:r>
              </a:p>
              <a:p>
                <a:pPr algn="ctr">
                  <a:buFont typeface="Wingdings" pitchFamily="2" charset="2"/>
                  <a:buChar char="Ø"/>
                </a:pPr>
                <a:r>
                  <a:rPr lang="en-US" sz="1400" dirty="0" smtClean="0"/>
                  <a:t>Efficiency over a defined</a:t>
                </a:r>
              </a:p>
              <a:p>
                <a:pPr algn="ctr"/>
                <a:r>
                  <a:rPr lang="en-US" sz="1400" dirty="0" smtClean="0"/>
                  <a:t> threshold</a:t>
                </a:r>
                <a:endParaRPr lang="en-US" sz="1400" dirty="0"/>
              </a:p>
            </p:txBody>
          </p:sp>
          <p:sp>
            <p:nvSpPr>
              <p:cNvPr id="106" name="105 Rectángulo"/>
              <p:cNvSpPr/>
              <p:nvPr/>
            </p:nvSpPr>
            <p:spPr>
              <a:xfrm>
                <a:off x="7164288" y="620688"/>
                <a:ext cx="1224136" cy="392771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Objective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153 Flecha derecha"/>
              <p:cNvSpPr/>
              <p:nvPr/>
            </p:nvSpPr>
            <p:spPr>
              <a:xfrm>
                <a:off x="6362675" y="2420888"/>
                <a:ext cx="432048" cy="28803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" y="400050"/>
            <a:ext cx="8894763" cy="1143000"/>
          </a:xfrm>
        </p:spPr>
        <p:txBody>
          <a:bodyPr/>
          <a:lstStyle/>
          <a:p>
            <a:r>
              <a:rPr lang="es-ES" sz="3400" smtClean="0"/>
              <a:t>First Principles Vulnerability Assessment</a:t>
            </a:r>
            <a:br>
              <a:rPr lang="es-ES" sz="3400" smtClean="0"/>
            </a:br>
            <a:r>
              <a:rPr lang="es-ES" sz="3400" smtClean="0"/>
              <a:t>Understanding the System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" y="1857375"/>
            <a:ext cx="8966200" cy="4314825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None/>
            </a:pPr>
            <a:r>
              <a:rPr lang="en-US" smtClean="0">
                <a:solidFill>
                  <a:srgbClr val="0000FF"/>
                </a:solidFill>
              </a:rPr>
              <a:t>Step 2: Resource Identification</a:t>
            </a:r>
            <a:r>
              <a:rPr lang="en-US" smtClean="0"/>
              <a:t> </a:t>
            </a:r>
          </a:p>
          <a:p>
            <a:pPr lvl="1">
              <a:buClr>
                <a:schemeClr val="tx1"/>
              </a:buClr>
            </a:pPr>
            <a:r>
              <a:rPr lang="en-US" smtClean="0"/>
              <a:t>Key resources accessed by each component</a:t>
            </a:r>
          </a:p>
          <a:p>
            <a:pPr lvl="1">
              <a:buClr>
                <a:schemeClr val="tx1"/>
              </a:buClr>
            </a:pPr>
            <a:r>
              <a:rPr lang="en-US" smtClean="0"/>
              <a:t>Operations allowed on those resources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en-US" smtClean="0">
                <a:solidFill>
                  <a:srgbClr val="0000FF"/>
                </a:solidFill>
              </a:rPr>
              <a:t>Step 3: Trust &amp; Privilege Analysis</a:t>
            </a:r>
            <a:r>
              <a:rPr lang="en-US" smtClean="0"/>
              <a:t> </a:t>
            </a:r>
          </a:p>
          <a:p>
            <a:pPr lvl="1">
              <a:buClr>
                <a:schemeClr val="tx1"/>
              </a:buClr>
            </a:pPr>
            <a:r>
              <a:rPr lang="en-US" smtClean="0"/>
              <a:t>How components are protected and who can access them</a:t>
            </a:r>
          </a:p>
          <a:p>
            <a:pPr lvl="1">
              <a:buClr>
                <a:schemeClr val="tx1"/>
              </a:buClr>
            </a:pPr>
            <a:r>
              <a:rPr lang="en-US" smtClean="0"/>
              <a:t>Privilege level at which each component runs</a:t>
            </a:r>
          </a:p>
          <a:p>
            <a:pPr lvl="1">
              <a:buClr>
                <a:schemeClr val="tx1"/>
              </a:buClr>
            </a:pPr>
            <a:r>
              <a:rPr lang="en-US" smtClean="0"/>
              <a:t>Trust delegation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>
            <a:grpSpLocks/>
          </p:cNvGrpSpPr>
          <p:nvPr/>
        </p:nvGrpSpPr>
        <p:grpSpPr bwMode="auto">
          <a:xfrm>
            <a:off x="3937000" y="914400"/>
            <a:ext cx="1174750" cy="1006475"/>
            <a:chOff x="6553201" y="792163"/>
            <a:chExt cx="1174750" cy="1006475"/>
          </a:xfrm>
        </p:grpSpPr>
        <p:sp>
          <p:nvSpPr>
            <p:cNvPr id="26698" name="Rectangle 248"/>
            <p:cNvSpPr>
              <a:spLocks noChangeArrowheads="1"/>
            </p:cNvSpPr>
            <p:nvPr/>
          </p:nvSpPr>
          <p:spPr bwMode="auto">
            <a:xfrm>
              <a:off x="6748120" y="1128713"/>
              <a:ext cx="152400" cy="152400"/>
            </a:xfrm>
            <a:prstGeom prst="rect">
              <a:avLst/>
            </a:prstGeom>
            <a:solidFill>
              <a:srgbClr val="C8F0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s-ES" sz="1200">
                <a:solidFill>
                  <a:schemeClr val="tx1"/>
                </a:solidFill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699" name="Text Box 249"/>
            <p:cNvSpPr txBox="1">
              <a:spLocks noChangeArrowheads="1"/>
            </p:cNvSpPr>
            <p:nvPr/>
          </p:nvSpPr>
          <p:spPr bwMode="auto">
            <a:xfrm>
              <a:off x="6961189" y="1066801"/>
              <a:ext cx="6477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rPr>
                <a:t>condor</a:t>
              </a:r>
            </a:p>
          </p:txBody>
        </p:sp>
        <p:sp>
          <p:nvSpPr>
            <p:cNvPr id="26700" name="Text Box 250"/>
            <p:cNvSpPr txBox="1">
              <a:spLocks noChangeArrowheads="1"/>
            </p:cNvSpPr>
            <p:nvPr/>
          </p:nvSpPr>
          <p:spPr bwMode="auto">
            <a:xfrm>
              <a:off x="6553201" y="792163"/>
              <a:ext cx="11747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u="sng">
                  <a:solidFill>
                    <a:schemeClr val="tx1"/>
                  </a:solidFill>
                  <a:latin typeface="Arial" charset="0"/>
                  <a:ea typeface="MS PGothic" pitchFamily="34" charset="-128"/>
                </a:rPr>
                <a:t> OS privileges </a:t>
              </a:r>
            </a:p>
          </p:txBody>
        </p:sp>
        <p:sp>
          <p:nvSpPr>
            <p:cNvPr id="26701" name="Rectangle 251"/>
            <p:cNvSpPr>
              <a:spLocks noChangeArrowheads="1"/>
            </p:cNvSpPr>
            <p:nvPr/>
          </p:nvSpPr>
          <p:spPr bwMode="auto">
            <a:xfrm>
              <a:off x="6748120" y="1357313"/>
              <a:ext cx="152400" cy="152400"/>
            </a:xfrm>
            <a:prstGeom prst="rect">
              <a:avLst/>
            </a:prstGeom>
            <a:solidFill>
              <a:srgbClr val="FFCE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s-ES" sz="1200">
                <a:solidFill>
                  <a:schemeClr val="tx1"/>
                </a:solidFill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702" name="Text Box 252"/>
            <p:cNvSpPr txBox="1">
              <a:spLocks noChangeArrowheads="1"/>
            </p:cNvSpPr>
            <p:nvPr/>
          </p:nvSpPr>
          <p:spPr bwMode="auto">
            <a:xfrm>
              <a:off x="6961189" y="1295401"/>
              <a:ext cx="4460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rPr>
                <a:t>root</a:t>
              </a:r>
            </a:p>
          </p:txBody>
        </p:sp>
        <p:sp>
          <p:nvSpPr>
            <p:cNvPr id="26703" name="Rectangle 251"/>
            <p:cNvSpPr>
              <a:spLocks noChangeArrowheads="1"/>
            </p:cNvSpPr>
            <p:nvPr/>
          </p:nvSpPr>
          <p:spPr bwMode="auto">
            <a:xfrm>
              <a:off x="6748119" y="1585912"/>
              <a:ext cx="152400" cy="152400"/>
            </a:xfrm>
            <a:prstGeom prst="rect">
              <a:avLst/>
            </a:prstGeom>
            <a:solidFill>
              <a:srgbClr val="BEFF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s-ES" sz="1200">
                <a:solidFill>
                  <a:schemeClr val="tx1"/>
                </a:solidFill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704" name="Text Box 252"/>
            <p:cNvSpPr txBox="1">
              <a:spLocks noChangeArrowheads="1"/>
            </p:cNvSpPr>
            <p:nvPr/>
          </p:nvSpPr>
          <p:spPr bwMode="auto">
            <a:xfrm>
              <a:off x="6960844" y="1524000"/>
              <a:ext cx="4810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rPr>
                <a:t>user</a:t>
              </a:r>
            </a:p>
          </p:txBody>
        </p:sp>
      </p:grpSp>
      <p:grpSp>
        <p:nvGrpSpPr>
          <p:cNvPr id="3" name="Group 151"/>
          <p:cNvGrpSpPr>
            <a:grpSpLocks/>
          </p:cNvGrpSpPr>
          <p:nvPr/>
        </p:nvGrpSpPr>
        <p:grpSpPr bwMode="auto">
          <a:xfrm>
            <a:off x="127000" y="701675"/>
            <a:ext cx="3276600" cy="2867025"/>
            <a:chOff x="381000" y="2543175"/>
            <a:chExt cx="3276600" cy="2867025"/>
          </a:xfrm>
        </p:grpSpPr>
        <p:sp>
          <p:nvSpPr>
            <p:cNvPr id="26672" name="Rectangle 3"/>
            <p:cNvSpPr>
              <a:spLocks noChangeArrowheads="1"/>
            </p:cNvSpPr>
            <p:nvPr/>
          </p:nvSpPr>
          <p:spPr bwMode="auto">
            <a:xfrm>
              <a:off x="381000" y="2819400"/>
              <a:ext cx="3276600" cy="2590800"/>
            </a:xfrm>
            <a:prstGeom prst="rect">
              <a:avLst/>
            </a:prstGeom>
            <a:solidFill>
              <a:srgbClr val="E6E6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s-ES" sz="1200">
                <a:solidFill>
                  <a:schemeClr val="tx1"/>
                </a:solidFill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4" name="Group 39"/>
            <p:cNvGrpSpPr>
              <a:grpSpLocks/>
            </p:cNvGrpSpPr>
            <p:nvPr/>
          </p:nvGrpSpPr>
          <p:grpSpPr bwMode="auto">
            <a:xfrm>
              <a:off x="1126862" y="2895600"/>
              <a:ext cx="1784876" cy="762000"/>
              <a:chOff x="341650" y="3183469"/>
              <a:chExt cx="1784876" cy="762000"/>
            </a:xfrm>
          </p:grpSpPr>
          <p:sp>
            <p:nvSpPr>
              <p:cNvPr id="26696" name="AutoShape 4"/>
              <p:cNvSpPr>
                <a:spLocks noChangeArrowheads="1"/>
              </p:cNvSpPr>
              <p:nvPr/>
            </p:nvSpPr>
            <p:spPr bwMode="auto">
              <a:xfrm>
                <a:off x="738779" y="3429000"/>
                <a:ext cx="990600" cy="516469"/>
              </a:xfrm>
              <a:prstGeom prst="roundRect">
                <a:avLst>
                  <a:gd name="adj" fmla="val 20444"/>
                </a:avLst>
              </a:prstGeom>
              <a:solidFill>
                <a:srgbClr val="FFCE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s-E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697" name="Text Box 40"/>
              <p:cNvSpPr txBox="1">
                <a:spLocks noChangeArrowheads="1"/>
              </p:cNvSpPr>
              <p:nvPr/>
            </p:nvSpPr>
            <p:spPr bwMode="auto">
              <a:xfrm>
                <a:off x="341650" y="3183469"/>
                <a:ext cx="1784876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rPr>
                  <a:t>generic Condor daemon</a:t>
                </a:r>
              </a:p>
            </p:txBody>
          </p:sp>
        </p:grpSp>
        <p:sp>
          <p:nvSpPr>
            <p:cNvPr id="26674" name="TextBox 250"/>
            <p:cNvSpPr txBox="1">
              <a:spLocks noChangeArrowheads="1"/>
            </p:cNvSpPr>
            <p:nvPr/>
          </p:nvSpPr>
          <p:spPr bwMode="auto">
            <a:xfrm>
              <a:off x="423863" y="2543175"/>
              <a:ext cx="31908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rPr>
                <a:t>(a) Common Resources on All Condor Hosts</a:t>
              </a:r>
            </a:p>
          </p:txBody>
        </p:sp>
        <p:grpSp>
          <p:nvGrpSpPr>
            <p:cNvPr id="5" name="Group 134"/>
            <p:cNvGrpSpPr>
              <a:grpSpLocks/>
            </p:cNvGrpSpPr>
            <p:nvPr/>
          </p:nvGrpSpPr>
          <p:grpSpPr bwMode="auto">
            <a:xfrm>
              <a:off x="488794" y="4111940"/>
              <a:ext cx="3061010" cy="1214125"/>
              <a:chOff x="460373" y="3733800"/>
              <a:chExt cx="3061010" cy="1214125"/>
            </a:xfrm>
          </p:grpSpPr>
          <p:grpSp>
            <p:nvGrpSpPr>
              <p:cNvPr id="6" name="Group 114"/>
              <p:cNvGrpSpPr>
                <a:grpSpLocks/>
              </p:cNvGrpSpPr>
              <p:nvPr/>
            </p:nvGrpSpPr>
            <p:grpSpPr bwMode="auto">
              <a:xfrm>
                <a:off x="460373" y="3733800"/>
                <a:ext cx="704343" cy="1077214"/>
                <a:chOff x="524135" y="3886200"/>
                <a:chExt cx="704343" cy="1077214"/>
              </a:xfrm>
            </p:grpSpPr>
            <p:sp>
              <p:nvSpPr>
                <p:cNvPr id="26693" name="Isosceles Triangle 115"/>
                <p:cNvSpPr>
                  <a:spLocks noChangeArrowheads="1"/>
                </p:cNvSpPr>
                <p:nvPr/>
              </p:nvSpPr>
              <p:spPr bwMode="auto">
                <a:xfrm>
                  <a:off x="609600" y="3886200"/>
                  <a:ext cx="533400" cy="60960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ECE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s-ES" sz="12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endParaRPr>
                </a:p>
              </p:txBody>
            </p:sp>
            <p:sp>
              <p:nvSpPr>
                <p:cNvPr id="26694" name="TextBox 116"/>
                <p:cNvSpPr txBox="1">
                  <a:spLocks noChangeArrowheads="1"/>
                </p:cNvSpPr>
                <p:nvPr/>
              </p:nvSpPr>
              <p:spPr bwMode="auto">
                <a:xfrm>
                  <a:off x="524135" y="4462089"/>
                  <a:ext cx="704343" cy="501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9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rPr>
                    <a:t>Condor</a:t>
                  </a:r>
                </a:p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9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rPr>
                    <a:t>Binaries &amp;</a:t>
                  </a:r>
                </a:p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9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rPr>
                    <a:t>Libraries</a:t>
                  </a:r>
                </a:p>
              </p:txBody>
            </p:sp>
            <p:sp>
              <p:nvSpPr>
                <p:cNvPr id="26695" name="TextBox 117"/>
                <p:cNvSpPr txBox="1">
                  <a:spLocks noChangeArrowheads="1"/>
                </p:cNvSpPr>
                <p:nvPr/>
              </p:nvSpPr>
              <p:spPr bwMode="auto">
                <a:xfrm>
                  <a:off x="783968" y="4315767"/>
                  <a:ext cx="184666" cy="2308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s-ES" sz="9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endParaRPr>
                </a:p>
              </p:txBody>
            </p:sp>
          </p:grpSp>
          <p:grpSp>
            <p:nvGrpSpPr>
              <p:cNvPr id="7" name="Group 118"/>
              <p:cNvGrpSpPr>
                <a:grpSpLocks/>
              </p:cNvGrpSpPr>
              <p:nvPr/>
            </p:nvGrpSpPr>
            <p:grpSpPr bwMode="auto">
              <a:xfrm>
                <a:off x="1240930" y="3733800"/>
                <a:ext cx="562975" cy="944310"/>
                <a:chOff x="594026" y="3886200"/>
                <a:chExt cx="562975" cy="944310"/>
              </a:xfrm>
            </p:grpSpPr>
            <p:sp>
              <p:nvSpPr>
                <p:cNvPr id="26690" name="Isosceles Triangle 119"/>
                <p:cNvSpPr>
                  <a:spLocks noChangeArrowheads="1"/>
                </p:cNvSpPr>
                <p:nvPr/>
              </p:nvSpPr>
              <p:spPr bwMode="auto">
                <a:xfrm>
                  <a:off x="609600" y="3886200"/>
                  <a:ext cx="533400" cy="60960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ECE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s-ES" sz="12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endParaRPr>
                </a:p>
              </p:txBody>
            </p:sp>
            <p:sp>
              <p:nvSpPr>
                <p:cNvPr id="26691" name="TextBox 120"/>
                <p:cNvSpPr txBox="1">
                  <a:spLocks noChangeArrowheads="1"/>
                </p:cNvSpPr>
                <p:nvPr/>
              </p:nvSpPr>
              <p:spPr bwMode="auto">
                <a:xfrm>
                  <a:off x="594026" y="4461178"/>
                  <a:ext cx="562975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9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rPr>
                    <a:t>Condor</a:t>
                  </a:r>
                </a:p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9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rPr>
                    <a:t>Config</a:t>
                  </a:r>
                </a:p>
              </p:txBody>
            </p:sp>
            <p:sp>
              <p:nvSpPr>
                <p:cNvPr id="26692" name="TextBox 121"/>
                <p:cNvSpPr txBox="1">
                  <a:spLocks noChangeArrowheads="1"/>
                </p:cNvSpPr>
                <p:nvPr/>
              </p:nvSpPr>
              <p:spPr bwMode="auto">
                <a:xfrm>
                  <a:off x="682017" y="4315051"/>
                  <a:ext cx="388579" cy="2287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900" b="1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rPr>
                    <a:t>etc</a:t>
                  </a:r>
                </a:p>
              </p:txBody>
            </p:sp>
          </p:grpSp>
          <p:grpSp>
            <p:nvGrpSpPr>
              <p:cNvPr id="8" name="Group 122"/>
              <p:cNvGrpSpPr>
                <a:grpSpLocks/>
              </p:cNvGrpSpPr>
              <p:nvPr/>
            </p:nvGrpSpPr>
            <p:grpSpPr bwMode="auto">
              <a:xfrm>
                <a:off x="1881708" y="3733800"/>
                <a:ext cx="787687" cy="1214125"/>
                <a:chOff x="482466" y="3886200"/>
                <a:chExt cx="787687" cy="1214125"/>
              </a:xfrm>
            </p:grpSpPr>
            <p:sp>
              <p:nvSpPr>
                <p:cNvPr id="26687" name="Isosceles Triangle 123"/>
                <p:cNvSpPr>
                  <a:spLocks noChangeArrowheads="1"/>
                </p:cNvSpPr>
                <p:nvPr/>
              </p:nvSpPr>
              <p:spPr bwMode="auto">
                <a:xfrm>
                  <a:off x="609600" y="3886200"/>
                  <a:ext cx="533400" cy="60960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BADFE3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s-ES" sz="12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endParaRPr>
                </a:p>
              </p:txBody>
            </p:sp>
            <p:sp>
              <p:nvSpPr>
                <p:cNvPr id="26688" name="TextBox 124"/>
                <p:cNvSpPr txBox="1">
                  <a:spLocks noChangeArrowheads="1"/>
                </p:cNvSpPr>
                <p:nvPr/>
              </p:nvSpPr>
              <p:spPr bwMode="auto">
                <a:xfrm>
                  <a:off x="482466" y="4462314"/>
                  <a:ext cx="787687" cy="6380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9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rPr>
                    <a:t>Operational</a:t>
                  </a:r>
                </a:p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9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rPr>
                    <a:t>Data &amp;</a:t>
                  </a:r>
                </a:p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9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rPr>
                    <a:t>Run-time</a:t>
                  </a:r>
                </a:p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9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rPr>
                    <a:t>Config Files</a:t>
                  </a:r>
                </a:p>
              </p:txBody>
            </p:sp>
            <p:sp>
              <p:nvSpPr>
                <p:cNvPr id="26689" name="TextBox 125"/>
                <p:cNvSpPr txBox="1">
                  <a:spLocks noChangeArrowheads="1"/>
                </p:cNvSpPr>
                <p:nvPr/>
              </p:nvSpPr>
              <p:spPr bwMode="auto">
                <a:xfrm>
                  <a:off x="612689" y="4316302"/>
                  <a:ext cx="525653" cy="2285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900" b="1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rPr>
                    <a:t>spool</a:t>
                  </a:r>
                </a:p>
              </p:txBody>
            </p:sp>
          </p:grpSp>
          <p:grpSp>
            <p:nvGrpSpPr>
              <p:cNvPr id="9" name="Group 126"/>
              <p:cNvGrpSpPr>
                <a:grpSpLocks/>
              </p:cNvGrpSpPr>
              <p:nvPr/>
            </p:nvGrpSpPr>
            <p:grpSpPr bwMode="auto">
              <a:xfrm>
                <a:off x="2746376" y="3733800"/>
                <a:ext cx="775007" cy="940296"/>
                <a:chOff x="488804" y="3886200"/>
                <a:chExt cx="775007" cy="940296"/>
              </a:xfrm>
            </p:grpSpPr>
            <p:sp>
              <p:nvSpPr>
                <p:cNvPr id="26684" name="Isosceles Triangle 127"/>
                <p:cNvSpPr>
                  <a:spLocks noChangeArrowheads="1"/>
                </p:cNvSpPr>
                <p:nvPr/>
              </p:nvSpPr>
              <p:spPr bwMode="auto">
                <a:xfrm>
                  <a:off x="609600" y="3886200"/>
                  <a:ext cx="533400" cy="60960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s-ES" sz="12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endParaRPr>
                </a:p>
              </p:txBody>
            </p:sp>
            <p:sp>
              <p:nvSpPr>
                <p:cNvPr id="26685" name="TextBox 128"/>
                <p:cNvSpPr txBox="1">
                  <a:spLocks noChangeArrowheads="1"/>
                </p:cNvSpPr>
                <p:nvPr/>
              </p:nvSpPr>
              <p:spPr bwMode="auto">
                <a:xfrm>
                  <a:off x="488804" y="4461178"/>
                  <a:ext cx="775007" cy="3653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9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rPr>
                    <a:t>Operational</a:t>
                  </a:r>
                </a:p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9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rPr>
                    <a:t>Log Files</a:t>
                  </a:r>
                </a:p>
              </p:txBody>
            </p:sp>
            <p:sp>
              <p:nvSpPr>
                <p:cNvPr id="26686" name="TextBox 129"/>
                <p:cNvSpPr txBox="1">
                  <a:spLocks noChangeArrowheads="1"/>
                </p:cNvSpPr>
                <p:nvPr/>
              </p:nvSpPr>
              <p:spPr bwMode="auto">
                <a:xfrm>
                  <a:off x="680968" y="4315051"/>
                  <a:ext cx="389091" cy="2287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900" b="1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rPr>
                    <a:t>log</a:t>
                  </a:r>
                </a:p>
              </p:txBody>
            </p:sp>
          </p:grpSp>
        </p:grpSp>
        <p:cxnSp>
          <p:nvCxnSpPr>
            <p:cNvPr id="26676" name="Straight Arrow Connector 136"/>
            <p:cNvCxnSpPr>
              <a:cxnSpLocks noChangeShapeType="1"/>
              <a:stCxn id="26693" idx="0"/>
            </p:cNvCxnSpPr>
            <p:nvPr/>
          </p:nvCxnSpPr>
          <p:spPr bwMode="auto">
            <a:xfrm rot="5400000" flipH="1" flipV="1">
              <a:off x="993410" y="3505149"/>
              <a:ext cx="454340" cy="7592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6677" name="Straight Arrow Connector 138"/>
            <p:cNvCxnSpPr>
              <a:cxnSpLocks noChangeShapeType="1"/>
              <a:stCxn id="26690" idx="0"/>
            </p:cNvCxnSpPr>
            <p:nvPr/>
          </p:nvCxnSpPr>
          <p:spPr bwMode="auto">
            <a:xfrm rot="5400000" flipH="1" flipV="1">
              <a:off x="1501143" y="3708082"/>
              <a:ext cx="454340" cy="35337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6678" name="Straight Arrow Connector 144"/>
            <p:cNvCxnSpPr>
              <a:cxnSpLocks noChangeShapeType="1"/>
              <a:endCxn id="26687" idx="0"/>
            </p:cNvCxnSpPr>
            <p:nvPr/>
          </p:nvCxnSpPr>
          <p:spPr bwMode="auto">
            <a:xfrm rot="16200000" flipH="1">
              <a:off x="1991613" y="3799590"/>
              <a:ext cx="454338" cy="1703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cxnSp>
          <p:nvCxnSpPr>
            <p:cNvPr id="26679" name="Straight Arrow Connector 146"/>
            <p:cNvCxnSpPr>
              <a:cxnSpLocks noChangeShapeType="1"/>
            </p:cNvCxnSpPr>
            <p:nvPr/>
          </p:nvCxnSpPr>
          <p:spPr bwMode="auto">
            <a:xfrm>
              <a:off x="2438400" y="3657600"/>
              <a:ext cx="762000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0" name="Group 235"/>
          <p:cNvGrpSpPr>
            <a:grpSpLocks/>
          </p:cNvGrpSpPr>
          <p:nvPr/>
        </p:nvGrpSpPr>
        <p:grpSpPr bwMode="auto">
          <a:xfrm>
            <a:off x="5427663" y="701675"/>
            <a:ext cx="3492500" cy="2863850"/>
            <a:chOff x="5529013" y="533400"/>
            <a:chExt cx="3493139" cy="2863977"/>
          </a:xfrm>
        </p:grpSpPr>
        <p:sp>
          <p:nvSpPr>
            <p:cNvPr id="26661" name="Rectangle 3"/>
            <p:cNvSpPr>
              <a:spLocks noChangeArrowheads="1"/>
            </p:cNvSpPr>
            <p:nvPr/>
          </p:nvSpPr>
          <p:spPr bwMode="auto">
            <a:xfrm>
              <a:off x="5638800" y="809625"/>
              <a:ext cx="3273552" cy="2587752"/>
            </a:xfrm>
            <a:prstGeom prst="rect">
              <a:avLst/>
            </a:prstGeom>
            <a:solidFill>
              <a:srgbClr val="E6E6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s-ES" sz="1200">
                <a:solidFill>
                  <a:schemeClr val="tx1"/>
                </a:solidFill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662" name="Text Box 27"/>
            <p:cNvSpPr txBox="1">
              <a:spLocks noChangeArrowheads="1"/>
            </p:cNvSpPr>
            <p:nvPr/>
          </p:nvSpPr>
          <p:spPr bwMode="auto">
            <a:xfrm>
              <a:off x="7183504" y="2409824"/>
              <a:ext cx="18414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s-ES" sz="1800">
                <a:solidFill>
                  <a:schemeClr val="tx1"/>
                </a:solidFill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1" name="Group 141"/>
            <p:cNvGrpSpPr>
              <a:grpSpLocks/>
            </p:cNvGrpSpPr>
            <p:nvPr/>
          </p:nvGrpSpPr>
          <p:grpSpPr bwMode="auto">
            <a:xfrm>
              <a:off x="6764741" y="795337"/>
              <a:ext cx="1021670" cy="762000"/>
              <a:chOff x="723235" y="3183469"/>
              <a:chExt cx="1021699" cy="762000"/>
            </a:xfrm>
          </p:grpSpPr>
          <p:sp>
            <p:nvSpPr>
              <p:cNvPr id="26670" name="AutoShape 4"/>
              <p:cNvSpPr>
                <a:spLocks noChangeArrowheads="1"/>
              </p:cNvSpPr>
              <p:nvPr/>
            </p:nvSpPr>
            <p:spPr bwMode="auto">
              <a:xfrm>
                <a:off x="738779" y="3429000"/>
                <a:ext cx="990600" cy="516469"/>
              </a:xfrm>
              <a:prstGeom prst="roundRect">
                <a:avLst>
                  <a:gd name="adj" fmla="val 20444"/>
                </a:avLst>
              </a:prstGeom>
              <a:solidFill>
                <a:srgbClr val="FFCE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s-E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671" name="Text Box 40"/>
              <p:cNvSpPr txBox="1">
                <a:spLocks noChangeArrowheads="1"/>
              </p:cNvSpPr>
              <p:nvPr/>
            </p:nvSpPr>
            <p:spPr bwMode="auto">
              <a:xfrm>
                <a:off x="723235" y="3183469"/>
                <a:ext cx="1021699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rPr>
                  <a:t>ckpt_server</a:t>
                </a:r>
              </a:p>
            </p:txBody>
          </p:sp>
        </p:grpSp>
        <p:sp>
          <p:nvSpPr>
            <p:cNvPr id="26664" name="TextBox 250"/>
            <p:cNvSpPr txBox="1">
              <a:spLocks noChangeArrowheads="1"/>
            </p:cNvSpPr>
            <p:nvPr/>
          </p:nvSpPr>
          <p:spPr bwMode="auto">
            <a:xfrm>
              <a:off x="5529013" y="533400"/>
              <a:ext cx="3493139" cy="274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rPr>
                <a:t>(b) Unique Condor Checkpoint Server Resources</a:t>
              </a:r>
            </a:p>
          </p:txBody>
        </p:sp>
        <p:grpSp>
          <p:nvGrpSpPr>
            <p:cNvPr id="12" name="Group 202"/>
            <p:cNvGrpSpPr>
              <a:grpSpLocks/>
            </p:cNvGrpSpPr>
            <p:nvPr/>
          </p:nvGrpSpPr>
          <p:grpSpPr bwMode="auto">
            <a:xfrm>
              <a:off x="6652580" y="2241439"/>
              <a:ext cx="1245992" cy="804973"/>
              <a:chOff x="2956047" y="4419600"/>
              <a:chExt cx="1245992" cy="804973"/>
            </a:xfrm>
          </p:grpSpPr>
          <p:sp>
            <p:nvSpPr>
              <p:cNvPr id="26667" name="Isosceles Triangle 203"/>
              <p:cNvSpPr>
                <a:spLocks noChangeArrowheads="1"/>
              </p:cNvSpPr>
              <p:nvPr/>
            </p:nvSpPr>
            <p:spPr bwMode="auto">
              <a:xfrm>
                <a:off x="3312340" y="4419600"/>
                <a:ext cx="533400" cy="609600"/>
              </a:xfrm>
              <a:prstGeom prst="triangle">
                <a:avLst>
                  <a:gd name="adj" fmla="val 50000"/>
                </a:avLst>
              </a:prstGeom>
              <a:solidFill>
                <a:srgbClr val="FFD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s-E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668" name="TextBox 204"/>
              <p:cNvSpPr txBox="1">
                <a:spLocks noChangeArrowheads="1"/>
              </p:cNvSpPr>
              <p:nvPr/>
            </p:nvSpPr>
            <p:spPr bwMode="auto">
              <a:xfrm>
                <a:off x="2956047" y="4995942"/>
                <a:ext cx="1245992" cy="2286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9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rPr>
                  <a:t>Checkpoint Directory</a:t>
                </a:r>
              </a:p>
            </p:txBody>
          </p:sp>
          <p:sp>
            <p:nvSpPr>
              <p:cNvPr id="26669" name="TextBox 205"/>
              <p:cNvSpPr txBox="1">
                <a:spLocks noChangeArrowheads="1"/>
              </p:cNvSpPr>
              <p:nvPr/>
            </p:nvSpPr>
            <p:spPr bwMode="auto">
              <a:xfrm>
                <a:off x="3348187" y="4849167"/>
                <a:ext cx="461710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9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rPr>
                  <a:t>ckpt</a:t>
                </a:r>
              </a:p>
            </p:txBody>
          </p:sp>
        </p:grpSp>
        <p:cxnSp>
          <p:nvCxnSpPr>
            <p:cNvPr id="26666" name="Straight Arrow Connector 208"/>
            <p:cNvCxnSpPr>
              <a:cxnSpLocks noChangeShapeType="1"/>
              <a:endCxn id="26667" idx="0"/>
            </p:cNvCxnSpPr>
            <p:nvPr/>
          </p:nvCxnSpPr>
          <p:spPr bwMode="auto">
            <a:xfrm rot="5400000">
              <a:off x="6933523" y="1899386"/>
              <a:ext cx="684103" cy="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</p:grpSp>
      <p:grpSp>
        <p:nvGrpSpPr>
          <p:cNvPr id="13" name="Group 228"/>
          <p:cNvGrpSpPr>
            <a:grpSpLocks/>
          </p:cNvGrpSpPr>
          <p:nvPr/>
        </p:nvGrpSpPr>
        <p:grpSpPr bwMode="auto">
          <a:xfrm>
            <a:off x="5537200" y="3930650"/>
            <a:ext cx="3273425" cy="2867025"/>
            <a:chOff x="5638800" y="3762375"/>
            <a:chExt cx="3273552" cy="2867025"/>
          </a:xfrm>
        </p:grpSpPr>
        <p:sp>
          <p:nvSpPr>
            <p:cNvPr id="26651" name="Rectangle 3"/>
            <p:cNvSpPr>
              <a:spLocks noChangeArrowheads="1"/>
            </p:cNvSpPr>
            <p:nvPr/>
          </p:nvSpPr>
          <p:spPr bwMode="auto">
            <a:xfrm>
              <a:off x="5638800" y="4038600"/>
              <a:ext cx="3273552" cy="2590800"/>
            </a:xfrm>
            <a:prstGeom prst="rect">
              <a:avLst/>
            </a:prstGeom>
            <a:solidFill>
              <a:srgbClr val="E6E6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s-ES" sz="1200">
                <a:solidFill>
                  <a:schemeClr val="tx1"/>
                </a:solidFill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652" name="TextBox 250"/>
            <p:cNvSpPr txBox="1">
              <a:spLocks noChangeArrowheads="1"/>
            </p:cNvSpPr>
            <p:nvPr/>
          </p:nvSpPr>
          <p:spPr bwMode="auto">
            <a:xfrm>
              <a:off x="5916623" y="3762375"/>
              <a:ext cx="271631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rPr>
                <a:t>(d) Unique Condor Submit Resources</a:t>
              </a:r>
            </a:p>
          </p:txBody>
        </p:sp>
        <p:cxnSp>
          <p:nvCxnSpPr>
            <p:cNvPr id="26653" name="Straight Arrow Connector 215"/>
            <p:cNvCxnSpPr>
              <a:cxnSpLocks noChangeShapeType="1"/>
              <a:stCxn id="26659" idx="2"/>
              <a:endCxn id="26656" idx="0"/>
            </p:cNvCxnSpPr>
            <p:nvPr/>
          </p:nvCxnSpPr>
          <p:spPr bwMode="auto">
            <a:xfrm rot="5400000">
              <a:off x="6986107" y="5194844"/>
              <a:ext cx="578939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grpSp>
          <p:nvGrpSpPr>
            <p:cNvPr id="14" name="Group 39"/>
            <p:cNvGrpSpPr>
              <a:grpSpLocks/>
            </p:cNvGrpSpPr>
            <p:nvPr/>
          </p:nvGrpSpPr>
          <p:grpSpPr bwMode="auto">
            <a:xfrm>
              <a:off x="6780276" y="4143375"/>
              <a:ext cx="990600" cy="762000"/>
              <a:chOff x="738779" y="3183469"/>
              <a:chExt cx="990600" cy="762000"/>
            </a:xfrm>
          </p:grpSpPr>
          <p:sp>
            <p:nvSpPr>
              <p:cNvPr id="26659" name="AutoShape 4"/>
              <p:cNvSpPr>
                <a:spLocks noChangeArrowheads="1"/>
              </p:cNvSpPr>
              <p:nvPr/>
            </p:nvSpPr>
            <p:spPr bwMode="auto">
              <a:xfrm>
                <a:off x="738779" y="3429000"/>
                <a:ext cx="990600" cy="516469"/>
              </a:xfrm>
              <a:prstGeom prst="roundRect">
                <a:avLst>
                  <a:gd name="adj" fmla="val 20444"/>
                </a:avLst>
              </a:prstGeom>
              <a:solidFill>
                <a:srgbClr val="FFCE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s-E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660" name="Text Box 40"/>
              <p:cNvSpPr txBox="1">
                <a:spLocks noChangeArrowheads="1"/>
              </p:cNvSpPr>
              <p:nvPr/>
            </p:nvSpPr>
            <p:spPr bwMode="auto">
              <a:xfrm>
                <a:off x="913404" y="3183469"/>
                <a:ext cx="6413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rPr>
                  <a:t>shadow</a:t>
                </a:r>
              </a:p>
            </p:txBody>
          </p:sp>
        </p:grpSp>
        <p:grpSp>
          <p:nvGrpSpPr>
            <p:cNvPr id="15" name="Group 217"/>
            <p:cNvGrpSpPr>
              <a:grpSpLocks/>
            </p:cNvGrpSpPr>
            <p:nvPr/>
          </p:nvGrpSpPr>
          <p:grpSpPr bwMode="auto">
            <a:xfrm>
              <a:off x="6885514" y="5484314"/>
              <a:ext cx="780129" cy="804973"/>
              <a:chOff x="3188978" y="4419600"/>
              <a:chExt cx="780129" cy="804973"/>
            </a:xfrm>
          </p:grpSpPr>
          <p:sp>
            <p:nvSpPr>
              <p:cNvPr id="26656" name="Isosceles Triangle 218"/>
              <p:cNvSpPr>
                <a:spLocks noChangeArrowheads="1"/>
              </p:cNvSpPr>
              <p:nvPr/>
            </p:nvSpPr>
            <p:spPr bwMode="auto">
              <a:xfrm>
                <a:off x="3312340" y="4419600"/>
                <a:ext cx="533400" cy="609600"/>
              </a:xfrm>
              <a:prstGeom prst="triangle">
                <a:avLst>
                  <a:gd name="adj" fmla="val 50000"/>
                </a:avLst>
              </a:prstGeom>
              <a:solidFill>
                <a:srgbClr val="BAFBB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s-E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657" name="TextBox 219"/>
              <p:cNvSpPr txBox="1">
                <a:spLocks noChangeArrowheads="1"/>
              </p:cNvSpPr>
              <p:nvPr/>
            </p:nvSpPr>
            <p:spPr bwMode="auto">
              <a:xfrm>
                <a:off x="3188978" y="4995942"/>
                <a:ext cx="780129" cy="2286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9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rPr>
                  <a:t>User’s Files</a:t>
                </a:r>
              </a:p>
            </p:txBody>
          </p:sp>
          <p:sp>
            <p:nvSpPr>
              <p:cNvPr id="26658" name="TextBox 220"/>
              <p:cNvSpPr txBox="1">
                <a:spLocks noChangeArrowheads="1"/>
              </p:cNvSpPr>
              <p:nvPr/>
            </p:nvSpPr>
            <p:spPr bwMode="auto">
              <a:xfrm>
                <a:off x="3350712" y="4849872"/>
                <a:ext cx="456661" cy="2286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9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rPr>
                  <a:t>user</a:t>
                </a:r>
              </a:p>
            </p:txBody>
          </p:sp>
        </p:grpSp>
      </p:grpSp>
      <p:grpSp>
        <p:nvGrpSpPr>
          <p:cNvPr id="16" name="Group 240"/>
          <p:cNvGrpSpPr>
            <a:grpSpLocks/>
          </p:cNvGrpSpPr>
          <p:nvPr/>
        </p:nvGrpSpPr>
        <p:grpSpPr bwMode="auto">
          <a:xfrm>
            <a:off x="127000" y="3930650"/>
            <a:ext cx="3276600" cy="2867025"/>
            <a:chOff x="228600" y="3762375"/>
            <a:chExt cx="3276600" cy="2867025"/>
          </a:xfrm>
        </p:grpSpPr>
        <p:sp>
          <p:nvSpPr>
            <p:cNvPr id="26636" name="Rectangle 3"/>
            <p:cNvSpPr>
              <a:spLocks noChangeArrowheads="1"/>
            </p:cNvSpPr>
            <p:nvPr/>
          </p:nvSpPr>
          <p:spPr bwMode="auto">
            <a:xfrm>
              <a:off x="228600" y="4038600"/>
              <a:ext cx="3276600" cy="2590800"/>
            </a:xfrm>
            <a:prstGeom prst="rect">
              <a:avLst/>
            </a:prstGeom>
            <a:solidFill>
              <a:srgbClr val="E6E6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s-ES" sz="1200">
                <a:solidFill>
                  <a:schemeClr val="tx1"/>
                </a:solidFill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637" name="TextBox 250"/>
            <p:cNvSpPr txBox="1">
              <a:spLocks noChangeArrowheads="1"/>
            </p:cNvSpPr>
            <p:nvPr/>
          </p:nvSpPr>
          <p:spPr bwMode="auto">
            <a:xfrm>
              <a:off x="474663" y="3762375"/>
              <a:ext cx="27844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rPr>
                <a:t>(c) Unique Condor Execute Resources</a:t>
              </a:r>
            </a:p>
          </p:txBody>
        </p:sp>
        <p:cxnSp>
          <p:nvCxnSpPr>
            <p:cNvPr id="26638" name="Straight Arrow Connector 159"/>
            <p:cNvCxnSpPr>
              <a:cxnSpLocks noChangeShapeType="1"/>
              <a:stCxn id="26649" idx="2"/>
              <a:endCxn id="26642" idx="0"/>
            </p:cNvCxnSpPr>
            <p:nvPr/>
          </p:nvCxnSpPr>
          <p:spPr bwMode="auto">
            <a:xfrm rot="16200000" flipH="1">
              <a:off x="1120231" y="4737644"/>
              <a:ext cx="578939" cy="914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grpSp>
          <p:nvGrpSpPr>
            <p:cNvPr id="17" name="Group 238"/>
            <p:cNvGrpSpPr>
              <a:grpSpLocks/>
            </p:cNvGrpSpPr>
            <p:nvPr/>
          </p:nvGrpSpPr>
          <p:grpSpPr bwMode="auto">
            <a:xfrm>
              <a:off x="457200" y="4143375"/>
              <a:ext cx="2819400" cy="762000"/>
              <a:chOff x="457200" y="4143375"/>
              <a:chExt cx="2819400" cy="762000"/>
            </a:xfrm>
          </p:grpSpPr>
          <p:grpSp>
            <p:nvGrpSpPr>
              <p:cNvPr id="18" name="Group 39"/>
              <p:cNvGrpSpPr>
                <a:grpSpLocks/>
              </p:cNvGrpSpPr>
              <p:nvPr/>
            </p:nvGrpSpPr>
            <p:grpSpPr bwMode="auto">
              <a:xfrm>
                <a:off x="457200" y="4143375"/>
                <a:ext cx="990600" cy="762000"/>
                <a:chOff x="738779" y="3183469"/>
                <a:chExt cx="990600" cy="762000"/>
              </a:xfrm>
            </p:grpSpPr>
            <p:sp>
              <p:nvSpPr>
                <p:cNvPr id="26649" name="AutoShape 4"/>
                <p:cNvSpPr>
                  <a:spLocks noChangeArrowheads="1"/>
                </p:cNvSpPr>
                <p:nvPr/>
              </p:nvSpPr>
              <p:spPr bwMode="auto">
                <a:xfrm>
                  <a:off x="738779" y="3429000"/>
                  <a:ext cx="990600" cy="516469"/>
                </a:xfrm>
                <a:prstGeom prst="roundRect">
                  <a:avLst>
                    <a:gd name="adj" fmla="val 20444"/>
                  </a:avLst>
                </a:prstGeom>
                <a:solidFill>
                  <a:srgbClr val="BCFDBE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s-ES" sz="12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endParaRPr>
                </a:p>
              </p:txBody>
            </p:sp>
            <p:sp>
              <p:nvSpPr>
                <p:cNvPr id="26650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837204" y="3183469"/>
                  <a:ext cx="79375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000" b="1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rPr>
                    <a:t>User Job</a:t>
                  </a:r>
                </a:p>
              </p:txBody>
            </p:sp>
          </p:grpSp>
          <p:grpSp>
            <p:nvGrpSpPr>
              <p:cNvPr id="19" name="Group 39"/>
              <p:cNvGrpSpPr>
                <a:grpSpLocks/>
              </p:cNvGrpSpPr>
              <p:nvPr/>
            </p:nvGrpSpPr>
            <p:grpSpPr bwMode="auto">
              <a:xfrm>
                <a:off x="2286000" y="4143375"/>
                <a:ext cx="990600" cy="762000"/>
                <a:chOff x="738779" y="3183469"/>
                <a:chExt cx="990600" cy="762000"/>
              </a:xfrm>
            </p:grpSpPr>
            <p:sp>
              <p:nvSpPr>
                <p:cNvPr id="26647" name="AutoShape 4"/>
                <p:cNvSpPr>
                  <a:spLocks noChangeArrowheads="1"/>
                </p:cNvSpPr>
                <p:nvPr/>
              </p:nvSpPr>
              <p:spPr bwMode="auto">
                <a:xfrm>
                  <a:off x="738779" y="3429000"/>
                  <a:ext cx="990600" cy="516469"/>
                </a:xfrm>
                <a:prstGeom prst="roundRect">
                  <a:avLst>
                    <a:gd name="adj" fmla="val 20444"/>
                  </a:avLst>
                </a:prstGeom>
                <a:solidFill>
                  <a:srgbClr val="FFCE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s-ES" sz="12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endParaRPr>
                </a:p>
              </p:txBody>
            </p:sp>
            <p:sp>
              <p:nvSpPr>
                <p:cNvPr id="26648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875304" y="3183469"/>
                  <a:ext cx="717550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000" b="1">
                      <a:solidFill>
                        <a:schemeClr val="tx1"/>
                      </a:solidFill>
                      <a:latin typeface="Courier New" pitchFamily="49" charset="0"/>
                      <a:ea typeface="MS PGothic" pitchFamily="34" charset="-128"/>
                    </a:rPr>
                    <a:t>starter</a:t>
                  </a:r>
                </a:p>
              </p:txBody>
            </p:sp>
          </p:grpSp>
        </p:grpSp>
        <p:grpSp>
          <p:nvGrpSpPr>
            <p:cNvPr id="20" name="Group 133"/>
            <p:cNvGrpSpPr>
              <a:grpSpLocks/>
            </p:cNvGrpSpPr>
            <p:nvPr/>
          </p:nvGrpSpPr>
          <p:grpSpPr bwMode="auto">
            <a:xfrm>
              <a:off x="1416814" y="5484314"/>
              <a:ext cx="900172" cy="940296"/>
              <a:chOff x="3128954" y="4419600"/>
              <a:chExt cx="900172" cy="940296"/>
            </a:xfrm>
          </p:grpSpPr>
          <p:sp>
            <p:nvSpPr>
              <p:cNvPr id="26642" name="Isosceles Triangle 110"/>
              <p:cNvSpPr>
                <a:spLocks noChangeArrowheads="1"/>
              </p:cNvSpPr>
              <p:nvPr/>
            </p:nvSpPr>
            <p:spPr bwMode="auto">
              <a:xfrm>
                <a:off x="3312340" y="4419600"/>
                <a:ext cx="533400" cy="609600"/>
              </a:xfrm>
              <a:prstGeom prst="triangle">
                <a:avLst>
                  <a:gd name="adj" fmla="val 50000"/>
                </a:avLst>
              </a:prstGeom>
              <a:solidFill>
                <a:srgbClr val="BAFBB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s-ES" sz="1200">
                  <a:solidFill>
                    <a:schemeClr val="tx1"/>
                  </a:solidFill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6643" name="TextBox 111"/>
              <p:cNvSpPr txBox="1">
                <a:spLocks noChangeArrowheads="1"/>
              </p:cNvSpPr>
              <p:nvPr/>
            </p:nvSpPr>
            <p:spPr bwMode="auto">
              <a:xfrm>
                <a:off x="3128954" y="4994578"/>
                <a:ext cx="900172" cy="365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9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rPr>
                  <a:t>Job Execution</a:t>
                </a:r>
              </a:p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9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rPr>
                  <a:t>Directories</a:t>
                </a:r>
              </a:p>
            </p:txBody>
          </p:sp>
          <p:sp>
            <p:nvSpPr>
              <p:cNvPr id="26644" name="TextBox 112"/>
              <p:cNvSpPr txBox="1">
                <a:spLocks noChangeArrowheads="1"/>
              </p:cNvSpPr>
              <p:nvPr/>
            </p:nvSpPr>
            <p:spPr bwMode="auto">
              <a:xfrm>
                <a:off x="3247815" y="4848451"/>
                <a:ext cx="660865" cy="2287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9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rPr>
                  <a:t>execute</a:t>
                </a:r>
              </a:p>
            </p:txBody>
          </p:sp>
        </p:grpSp>
        <p:cxnSp>
          <p:nvCxnSpPr>
            <p:cNvPr id="26641" name="Straight Arrow Connector 234"/>
            <p:cNvCxnSpPr>
              <a:cxnSpLocks noChangeShapeType="1"/>
              <a:stCxn id="26649" idx="3"/>
              <a:endCxn id="26647" idx="1"/>
            </p:cNvCxnSpPr>
            <p:nvPr/>
          </p:nvCxnSpPr>
          <p:spPr bwMode="auto">
            <a:xfrm>
              <a:off x="1447800" y="4647141"/>
              <a:ext cx="8382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</p:grpSp>
      <p:cxnSp>
        <p:nvCxnSpPr>
          <p:cNvPr id="26631" name="Straight Arrow Connector 242"/>
          <p:cNvCxnSpPr>
            <a:cxnSpLocks noChangeShapeType="1"/>
            <a:stCxn id="26647" idx="3"/>
            <a:endCxn id="26659" idx="1"/>
          </p:cNvCxnSpPr>
          <p:nvPr/>
        </p:nvCxnSpPr>
        <p:spPr bwMode="auto">
          <a:xfrm>
            <a:off x="3175000" y="4816475"/>
            <a:ext cx="35036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26632" name="TextBox 293"/>
          <p:cNvSpPr txBox="1">
            <a:spLocks noChangeArrowheads="1"/>
          </p:cNvSpPr>
          <p:nvPr/>
        </p:nvSpPr>
        <p:spPr bwMode="auto">
          <a:xfrm>
            <a:off x="3937000" y="4670425"/>
            <a:ext cx="1143000" cy="6762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tIns="9144" bIns="9144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900">
                <a:solidFill>
                  <a:schemeClr val="tx1"/>
                </a:solidFill>
                <a:latin typeface="Arial" charset="0"/>
                <a:ea typeface="MS PGothic" pitchFamily="34" charset="-128"/>
              </a:rPr>
              <a:t>System Call Forwarding and Remove I/O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800">
                <a:solidFill>
                  <a:schemeClr val="tx1"/>
                </a:solidFill>
                <a:latin typeface="Arial" charset="0"/>
                <a:ea typeface="MS PGothic" pitchFamily="34" charset="-128"/>
              </a:rPr>
              <a:t>(with Standard Universe Jobs)</a:t>
            </a:r>
          </a:p>
        </p:txBody>
      </p:sp>
      <p:cxnSp>
        <p:nvCxnSpPr>
          <p:cNvPr id="26633" name="Curved Connector 245"/>
          <p:cNvCxnSpPr>
            <a:cxnSpLocks noChangeShapeType="1"/>
            <a:endCxn id="26670" idx="1"/>
          </p:cNvCxnSpPr>
          <p:nvPr/>
        </p:nvCxnSpPr>
        <p:spPr bwMode="auto">
          <a:xfrm flipV="1">
            <a:off x="3175000" y="1468438"/>
            <a:ext cx="3503613" cy="31972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26634" name="TextBox 293"/>
          <p:cNvSpPr txBox="1">
            <a:spLocks noChangeArrowheads="1"/>
          </p:cNvSpPr>
          <p:nvPr/>
        </p:nvSpPr>
        <p:spPr bwMode="auto">
          <a:xfrm>
            <a:off x="3937000" y="2827338"/>
            <a:ext cx="1143000" cy="5413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tIns="9144" bIns="9144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900">
                <a:solidFill>
                  <a:schemeClr val="tx1"/>
                </a:solidFill>
                <a:latin typeface="Arial" charset="0"/>
                <a:ea typeface="MS PGothic" pitchFamily="34" charset="-128"/>
              </a:rPr>
              <a:t>Send and Receive Checkpoints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800">
                <a:solidFill>
                  <a:schemeClr val="tx1"/>
                </a:solidFill>
                <a:latin typeface="Arial" charset="0"/>
                <a:ea typeface="MS PGothic" pitchFamily="34" charset="-128"/>
              </a:rPr>
              <a:t>(with Standard Universe Jobs)</a:t>
            </a:r>
          </a:p>
        </p:txBody>
      </p:sp>
      <p:sp>
        <p:nvSpPr>
          <p:cNvPr id="26635" name="Rectangle 80"/>
          <p:cNvSpPr>
            <a:spLocks noChangeArrowheads="1"/>
          </p:cNvSpPr>
          <p:nvPr/>
        </p:nvSpPr>
        <p:spPr bwMode="auto">
          <a:xfrm>
            <a:off x="838200" y="0"/>
            <a:ext cx="77724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s-ES" sz="3200" b="0" noProof="1">
                <a:solidFill>
                  <a:schemeClr val="accent2"/>
                </a:solidFill>
              </a:rPr>
              <a:t>Resource</a:t>
            </a:r>
            <a:r>
              <a:rPr lang="en-US" sz="3200" b="0" dirty="0">
                <a:solidFill>
                  <a:schemeClr val="accent2"/>
                </a:solidFill>
              </a:rPr>
              <a:t> Analysis: Condor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390525"/>
            <a:ext cx="8913813" cy="1143000"/>
          </a:xfrm>
        </p:spPr>
        <p:txBody>
          <a:bodyPr/>
          <a:lstStyle/>
          <a:p>
            <a:r>
              <a:rPr lang="es-ES" sz="3400" smtClean="0"/>
              <a:t>First Principles Vulnerability Assessment</a:t>
            </a:r>
            <a:br>
              <a:rPr lang="es-ES" sz="3400" smtClean="0"/>
            </a:br>
            <a:r>
              <a:rPr lang="es-ES" sz="3400" smtClean="0"/>
              <a:t> </a:t>
            </a:r>
            <a:r>
              <a:rPr lang="en-US" sz="3400" smtClean="0"/>
              <a:t>Search for Vulnerabilities</a:t>
            </a:r>
            <a:endParaRPr lang="es-ES" sz="3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" y="1689100"/>
            <a:ext cx="8810625" cy="44450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s-ES" smtClean="0">
                <a:solidFill>
                  <a:srgbClr val="0000FF"/>
                </a:solidFill>
              </a:rPr>
              <a:t>Step 4: Component Evaluation</a:t>
            </a:r>
          </a:p>
          <a:p>
            <a:pPr marL="990600" lvl="1" indent="-533400"/>
            <a:r>
              <a:rPr lang="es-ES" smtClean="0"/>
              <a:t>Examine critical components in depth</a:t>
            </a:r>
          </a:p>
          <a:p>
            <a:pPr marL="990600" lvl="1" indent="-533400"/>
            <a:r>
              <a:rPr lang="en-US" smtClean="0"/>
              <a:t>Guide search using:</a:t>
            </a:r>
          </a:p>
          <a:p>
            <a:pPr marL="1752600" lvl="3" indent="-381000">
              <a:buFontTx/>
              <a:buNone/>
            </a:pPr>
            <a:r>
              <a:rPr lang="en-US" sz="2400" smtClean="0"/>
              <a:t>Diagrams from steps 1-3</a:t>
            </a:r>
          </a:p>
          <a:p>
            <a:pPr marL="1752600" lvl="3" indent="-381000">
              <a:buFontTx/>
              <a:buNone/>
            </a:pPr>
            <a:r>
              <a:rPr lang="en-US" sz="2400" smtClean="0"/>
              <a:t>Knowledge of vulnerabilities</a:t>
            </a:r>
          </a:p>
          <a:p>
            <a:pPr marL="990600" lvl="1" indent="-533400"/>
            <a:r>
              <a:rPr lang="en-US" smtClean="0"/>
              <a:t>Helped by Automated scanning tools</a:t>
            </a:r>
          </a:p>
          <a:p>
            <a:pPr marL="990600" lvl="1" indent="-533400"/>
            <a:endParaRPr lang="es-ES" smtClean="0"/>
          </a:p>
          <a:p>
            <a:pPr marL="533400" indent="-533400">
              <a:buFontTx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381000"/>
            <a:ext cx="8913813" cy="1143000"/>
          </a:xfrm>
        </p:spPr>
        <p:txBody>
          <a:bodyPr/>
          <a:lstStyle/>
          <a:p>
            <a:r>
              <a:rPr lang="es-ES" sz="3400" smtClean="0"/>
              <a:t>First Principles Vulnerability Assessment</a:t>
            </a:r>
            <a:br>
              <a:rPr lang="es-ES" sz="3400" smtClean="0"/>
            </a:br>
            <a:r>
              <a:rPr lang="es-ES" sz="3400" smtClean="0"/>
              <a:t> </a:t>
            </a:r>
            <a:r>
              <a:rPr lang="en-US" sz="3400" smtClean="0"/>
              <a:t>Taking Actions</a:t>
            </a:r>
            <a:endParaRPr lang="es-ES" sz="3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" y="2051050"/>
            <a:ext cx="8886825" cy="404495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s-ES" smtClean="0">
                <a:solidFill>
                  <a:srgbClr val="0000FF"/>
                </a:solidFill>
              </a:rPr>
              <a:t>Step 5:  Dissemination of Results</a:t>
            </a:r>
          </a:p>
          <a:p>
            <a:pPr marL="990600" lvl="1" indent="-533400"/>
            <a:r>
              <a:rPr lang="en-US" smtClean="0"/>
              <a:t>Report vulnerabilities</a:t>
            </a:r>
          </a:p>
          <a:p>
            <a:pPr marL="990600" lvl="1" indent="-533400"/>
            <a:r>
              <a:rPr lang="en-US" smtClean="0"/>
              <a:t>Interaction with developers</a:t>
            </a:r>
          </a:p>
          <a:p>
            <a:pPr marL="990600" lvl="1" indent="-533400"/>
            <a:r>
              <a:rPr lang="en-US" smtClean="0"/>
              <a:t>Disclosure of vulnerabilities</a:t>
            </a:r>
          </a:p>
          <a:p>
            <a:pPr marL="533400" indent="-533400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3 Marcador de pie de página"/>
          <p:cNvSpPr txBox="1">
            <a:spLocks noGrp="1"/>
          </p:cNvSpPr>
          <p:nvPr/>
        </p:nvSpPr>
        <p:spPr bwMode="auto">
          <a:xfrm>
            <a:off x="3124200" y="6543675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fld id="{220A39E3-CDAA-4349-A14C-9E7C85C810C8}" type="slidenum">
              <a:rPr lang="en-US" sz="1400">
                <a:solidFill>
                  <a:schemeClr val="tx1"/>
                </a:solidFill>
                <a:cs typeface="Times New Roman" pitchFamily="18" charset="0"/>
              </a:rPr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24</a:t>
            </a:fld>
            <a:endParaRPr lang="en-US" sz="14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-141507"/>
            <a:ext cx="7772400" cy="1143000"/>
          </a:xfrm>
        </p:spPr>
        <p:txBody>
          <a:bodyPr/>
          <a:lstStyle/>
          <a:p>
            <a:r>
              <a:rPr lang="en-US" sz="4000" dirty="0" smtClean="0"/>
              <a:t>Our Experience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432" y="774024"/>
            <a:ext cx="9089568" cy="5280025"/>
          </a:xfrm>
        </p:spPr>
        <p:txBody>
          <a:bodyPr/>
          <a:lstStyle/>
          <a:p>
            <a:pPr defTabSz="912813">
              <a:lnSpc>
                <a:spcPct val="80000"/>
              </a:lnSpc>
              <a:buFontTx/>
              <a:buNone/>
              <a:tabLst>
                <a:tab pos="2397125" algn="l"/>
              </a:tabLst>
            </a:pPr>
            <a:r>
              <a:rPr lang="en-US" sz="800" dirty="0" smtClean="0">
                <a:solidFill>
                  <a:srgbClr val="0000FF"/>
                </a:solidFill>
                <a:latin typeface="Arial Rounded MT Bold" pitchFamily="-110" charset="0"/>
              </a:rPr>
              <a:t>		</a:t>
            </a:r>
          </a:p>
          <a:p>
            <a:pPr defTabSz="912813">
              <a:lnSpc>
                <a:spcPct val="80000"/>
              </a:lnSpc>
              <a:spcAft>
                <a:spcPct val="40000"/>
              </a:spcAft>
              <a:buFontTx/>
              <a:buNone/>
              <a:tabLst>
                <a:tab pos="2397125" algn="l"/>
              </a:tabLst>
            </a:pPr>
            <a:r>
              <a:rPr lang="en-US" sz="1600" dirty="0" smtClean="0">
                <a:solidFill>
                  <a:srgbClr val="0000FF"/>
                </a:solidFill>
                <a:latin typeface="Arial Rounded MT Bold" pitchFamily="-110" charset="0"/>
              </a:rPr>
              <a:t>		</a:t>
            </a:r>
            <a:r>
              <a:rPr lang="en-US" sz="2000" b="1" dirty="0" smtClean="0">
                <a:solidFill>
                  <a:srgbClr val="0000FF"/>
                </a:solidFill>
                <a:latin typeface="Arial Rounded MT Bold" pitchFamily="-110" charset="0"/>
              </a:rPr>
              <a:t>Condor</a:t>
            </a:r>
            <a:r>
              <a:rPr lang="en-US" sz="2000" b="1" dirty="0" smtClean="0">
                <a:latin typeface="Arial Rounded MT Bold" pitchFamily="-110" charset="0"/>
              </a:rPr>
              <a:t>, </a:t>
            </a:r>
            <a:r>
              <a:rPr lang="en-US" sz="2000" dirty="0" smtClean="0">
                <a:latin typeface="Arial Rounded MT Bold" pitchFamily="-110" charset="0"/>
              </a:rPr>
              <a:t>University of Wisconsin</a:t>
            </a:r>
            <a:br>
              <a:rPr lang="en-US" sz="2000" dirty="0" smtClean="0">
                <a:latin typeface="Arial Rounded MT Bold" pitchFamily="-110" charset="0"/>
              </a:rPr>
            </a:br>
            <a:r>
              <a:rPr lang="en-US" sz="1600" dirty="0" smtClean="0">
                <a:latin typeface="Arial Rounded MT Bold" pitchFamily="-110" charset="0"/>
              </a:rPr>
              <a:t>		Batch queuing workload management system</a:t>
            </a:r>
            <a:br>
              <a:rPr lang="en-US" sz="1600" dirty="0" smtClean="0">
                <a:latin typeface="Arial Rounded MT Bold" pitchFamily="-110" charset="0"/>
              </a:rPr>
            </a:br>
            <a:r>
              <a:rPr lang="en-US" sz="1600" dirty="0" smtClean="0">
                <a:latin typeface="Arial Rounded MT Bold" pitchFamily="-110" charset="0"/>
              </a:rPr>
              <a:t>		</a:t>
            </a:r>
            <a:r>
              <a:rPr lang="en-US" sz="2000" dirty="0" smtClean="0">
                <a:solidFill>
                  <a:srgbClr val="FF0000"/>
                </a:solidFill>
                <a:latin typeface="Arial Rounded MT Bold" pitchFamily="-110" charset="0"/>
              </a:rPr>
              <a:t>15 </a:t>
            </a:r>
            <a:r>
              <a:rPr lang="en-US" sz="1600" dirty="0" smtClean="0">
                <a:solidFill>
                  <a:srgbClr val="FF0000"/>
                </a:solidFill>
                <a:latin typeface="Arial Rounded MT Bold" pitchFamily="-110" charset="0"/>
              </a:rPr>
              <a:t>vulnerabilities</a:t>
            </a:r>
            <a:r>
              <a:rPr lang="en-US" sz="1600" dirty="0" smtClean="0">
                <a:solidFill>
                  <a:srgbClr val="404040"/>
                </a:solidFill>
                <a:latin typeface="Arial Rounded MT Bold" pitchFamily="-110" charset="0"/>
              </a:rPr>
              <a:t>	                         </a:t>
            </a:r>
            <a:r>
              <a:rPr lang="en-US" sz="1600" dirty="0" smtClean="0">
                <a:latin typeface="Arial Rounded MT Bold" pitchFamily="-110" charset="0"/>
              </a:rPr>
              <a:t>600 KL</a:t>
            </a:r>
            <a:r>
              <a:rPr lang="en-US" sz="1600" dirty="0" smtClean="0">
                <a:solidFill>
                  <a:srgbClr val="404040"/>
                </a:solidFill>
                <a:latin typeface="Arial Rounded MT Bold" pitchFamily="-110" charset="0"/>
              </a:rPr>
              <a:t>OC of </a:t>
            </a:r>
            <a:r>
              <a:rPr lang="en-US" sz="1600" dirty="0" smtClean="0">
                <a:latin typeface="Arial Rounded MT Bold" pitchFamily="-110" charset="0"/>
              </a:rPr>
              <a:t>C</a:t>
            </a:r>
            <a:r>
              <a:rPr lang="en-US" sz="1600" dirty="0" smtClean="0">
                <a:solidFill>
                  <a:srgbClr val="404040"/>
                </a:solidFill>
                <a:latin typeface="Arial Rounded MT Bold" pitchFamily="-110" charset="0"/>
              </a:rPr>
              <a:t> and </a:t>
            </a:r>
            <a:r>
              <a:rPr lang="en-US" sz="1600" dirty="0" smtClean="0">
                <a:latin typeface="Arial Rounded MT Bold" pitchFamily="-110" charset="0"/>
              </a:rPr>
              <a:t>C++</a:t>
            </a:r>
          </a:p>
          <a:p>
            <a:pPr defTabSz="912813">
              <a:lnSpc>
                <a:spcPct val="80000"/>
              </a:lnSpc>
              <a:spcAft>
                <a:spcPct val="40000"/>
              </a:spcAft>
              <a:buFontTx/>
              <a:buNone/>
              <a:tabLst>
                <a:tab pos="2397125" algn="l"/>
              </a:tabLst>
            </a:pPr>
            <a:r>
              <a:rPr lang="en-US" sz="1600" dirty="0" smtClean="0">
                <a:solidFill>
                  <a:srgbClr val="0000FF"/>
                </a:solidFill>
                <a:latin typeface="Arial Rounded MT Bold" pitchFamily="-110" charset="0"/>
              </a:rPr>
              <a:t>		</a:t>
            </a:r>
            <a:r>
              <a:rPr lang="en-US" sz="2000" b="1" dirty="0" smtClean="0">
                <a:solidFill>
                  <a:srgbClr val="0000FF"/>
                </a:solidFill>
                <a:latin typeface="Arial Rounded MT Bold" pitchFamily="-110" charset="0"/>
              </a:rPr>
              <a:t>SRB</a:t>
            </a:r>
            <a:r>
              <a:rPr lang="en-US" sz="2000" b="1" dirty="0" smtClean="0">
                <a:latin typeface="Arial Rounded MT Bold" pitchFamily="-110" charset="0"/>
              </a:rPr>
              <a:t>, </a:t>
            </a:r>
            <a:r>
              <a:rPr lang="en-US" sz="2000" dirty="0" smtClean="0">
                <a:latin typeface="Arial Rounded MT Bold" pitchFamily="-110" charset="0"/>
              </a:rPr>
              <a:t>SDSC</a:t>
            </a:r>
            <a:br>
              <a:rPr lang="en-US" sz="2000" dirty="0" smtClean="0">
                <a:latin typeface="Arial Rounded MT Bold" pitchFamily="-110" charset="0"/>
              </a:rPr>
            </a:br>
            <a:r>
              <a:rPr lang="en-US" sz="1600" dirty="0" smtClean="0">
                <a:latin typeface="Arial Rounded MT Bold" pitchFamily="-110" charset="0"/>
              </a:rPr>
              <a:t>		Storage Resource Broker - data grid</a:t>
            </a:r>
            <a:br>
              <a:rPr lang="en-US" sz="1600" dirty="0" smtClean="0">
                <a:latin typeface="Arial Rounded MT Bold" pitchFamily="-110" charset="0"/>
              </a:rPr>
            </a:br>
            <a:r>
              <a:rPr lang="en-US" sz="1600" dirty="0" smtClean="0">
                <a:latin typeface="Arial Rounded MT Bold" pitchFamily="-110" charset="0"/>
              </a:rPr>
              <a:t>		</a:t>
            </a:r>
            <a:r>
              <a:rPr lang="en-US" sz="2000" dirty="0" smtClean="0">
                <a:solidFill>
                  <a:srgbClr val="FF0000"/>
                </a:solidFill>
                <a:latin typeface="Arial Rounded MT Bold" pitchFamily="-110" charset="0"/>
              </a:rPr>
              <a:t>5</a:t>
            </a:r>
            <a:r>
              <a:rPr lang="en-US" sz="1600" dirty="0" smtClean="0">
                <a:solidFill>
                  <a:srgbClr val="FF0000"/>
                </a:solidFill>
                <a:latin typeface="Arial Rounded MT Bold" pitchFamily="-110" charset="0"/>
              </a:rPr>
              <a:t> vulnerabilities</a:t>
            </a:r>
            <a:r>
              <a:rPr lang="en-US" sz="1600" dirty="0" smtClean="0">
                <a:solidFill>
                  <a:srgbClr val="404040"/>
                </a:solidFill>
                <a:latin typeface="Arial Rounded MT Bold" pitchFamily="-110" charset="0"/>
              </a:rPr>
              <a:t>	</a:t>
            </a:r>
            <a:r>
              <a:rPr lang="en-US" sz="1600" dirty="0">
                <a:solidFill>
                  <a:srgbClr val="404040"/>
                </a:solidFill>
                <a:latin typeface="Arial Rounded MT Bold" pitchFamily="-110" charset="0"/>
              </a:rPr>
              <a:t> </a:t>
            </a:r>
            <a:r>
              <a:rPr lang="en-US" sz="1600" dirty="0" smtClean="0">
                <a:solidFill>
                  <a:srgbClr val="404040"/>
                </a:solidFill>
                <a:latin typeface="Arial Rounded MT Bold" pitchFamily="-110" charset="0"/>
              </a:rPr>
              <a:t>                        </a:t>
            </a:r>
            <a:r>
              <a:rPr lang="en-US" sz="1600" dirty="0" smtClean="0">
                <a:latin typeface="Arial Rounded MT Bold" pitchFamily="-110" charset="0"/>
              </a:rPr>
              <a:t>280 K</a:t>
            </a:r>
            <a:r>
              <a:rPr lang="en-US" sz="1600" dirty="0" smtClean="0">
                <a:solidFill>
                  <a:srgbClr val="404040"/>
                </a:solidFill>
                <a:latin typeface="Arial Rounded MT Bold" pitchFamily="-110" charset="0"/>
              </a:rPr>
              <a:t>LOC of </a:t>
            </a:r>
            <a:r>
              <a:rPr lang="en-US" sz="1600" dirty="0" smtClean="0">
                <a:latin typeface="Arial Rounded MT Bold" pitchFamily="-110" charset="0"/>
              </a:rPr>
              <a:t>C</a:t>
            </a:r>
            <a:endParaRPr lang="en-US" sz="1600" dirty="0" smtClean="0">
              <a:solidFill>
                <a:srgbClr val="404040"/>
              </a:solidFill>
              <a:latin typeface="Arial Rounded MT Bold" pitchFamily="-110" charset="0"/>
            </a:endParaRPr>
          </a:p>
          <a:p>
            <a:pPr defTabSz="912813">
              <a:lnSpc>
                <a:spcPct val="80000"/>
              </a:lnSpc>
              <a:spcAft>
                <a:spcPct val="40000"/>
              </a:spcAft>
              <a:buFontTx/>
              <a:buNone/>
              <a:tabLst>
                <a:tab pos="2397125" algn="l"/>
              </a:tabLst>
            </a:pPr>
            <a:r>
              <a:rPr lang="en-US" sz="1600" dirty="0" smtClean="0">
                <a:solidFill>
                  <a:srgbClr val="0000FF"/>
                </a:solidFill>
                <a:latin typeface="Arial Rounded MT Bold" pitchFamily="-110" charset="0"/>
              </a:rPr>
              <a:t>		</a:t>
            </a:r>
            <a:r>
              <a:rPr lang="en-US" sz="2000" b="1" dirty="0" err="1" smtClean="0">
                <a:solidFill>
                  <a:srgbClr val="0000FF"/>
                </a:solidFill>
                <a:latin typeface="Arial Rounded MT Bold" pitchFamily="-110" charset="0"/>
              </a:rPr>
              <a:t>MyProxy</a:t>
            </a:r>
            <a:r>
              <a:rPr lang="en-US" sz="2000" b="1" dirty="0" smtClean="0">
                <a:latin typeface="Arial Rounded MT Bold" pitchFamily="-110" charset="0"/>
              </a:rPr>
              <a:t>, </a:t>
            </a:r>
            <a:r>
              <a:rPr lang="en-US" sz="2000" dirty="0" smtClean="0">
                <a:latin typeface="Arial Rounded MT Bold" pitchFamily="-110" charset="0"/>
              </a:rPr>
              <a:t>NCSA</a:t>
            </a:r>
            <a:br>
              <a:rPr lang="en-US" sz="2000" dirty="0" smtClean="0">
                <a:latin typeface="Arial Rounded MT Bold" pitchFamily="-110" charset="0"/>
              </a:rPr>
            </a:br>
            <a:r>
              <a:rPr lang="en-US" sz="1600" dirty="0" smtClean="0">
                <a:latin typeface="Arial Rounded MT Bold" pitchFamily="-110" charset="0"/>
              </a:rPr>
              <a:t>		Credential Management System</a:t>
            </a:r>
            <a:br>
              <a:rPr lang="en-US" sz="1600" dirty="0" smtClean="0">
                <a:latin typeface="Arial Rounded MT Bold" pitchFamily="-110" charset="0"/>
              </a:rPr>
            </a:br>
            <a:r>
              <a:rPr lang="en-US" sz="1600" dirty="0" smtClean="0">
                <a:latin typeface="Arial Rounded MT Bold" pitchFamily="-110" charset="0"/>
              </a:rPr>
              <a:t>		</a:t>
            </a:r>
            <a:r>
              <a:rPr lang="en-US" sz="2000" dirty="0" smtClean="0">
                <a:solidFill>
                  <a:srgbClr val="FF0000"/>
                </a:solidFill>
                <a:latin typeface="Arial Rounded MT Bold" pitchFamily="-110" charset="0"/>
              </a:rPr>
              <a:t>5 </a:t>
            </a:r>
            <a:r>
              <a:rPr lang="en-US" sz="1600" dirty="0" smtClean="0">
                <a:solidFill>
                  <a:srgbClr val="FF0000"/>
                </a:solidFill>
                <a:latin typeface="Arial Rounded MT Bold" pitchFamily="-110" charset="0"/>
              </a:rPr>
              <a:t>vulnerabilities</a:t>
            </a:r>
            <a:r>
              <a:rPr lang="en-US" sz="1600" dirty="0" smtClean="0">
                <a:solidFill>
                  <a:srgbClr val="404040"/>
                </a:solidFill>
                <a:latin typeface="Arial Rounded MT Bold" pitchFamily="-110" charset="0"/>
              </a:rPr>
              <a:t>	</a:t>
            </a:r>
            <a:r>
              <a:rPr lang="en-US" sz="1600" dirty="0">
                <a:solidFill>
                  <a:srgbClr val="404040"/>
                </a:solidFill>
                <a:latin typeface="Arial Rounded MT Bold" pitchFamily="-110" charset="0"/>
              </a:rPr>
              <a:t> </a:t>
            </a:r>
            <a:r>
              <a:rPr lang="en-US" sz="1600" dirty="0" smtClean="0">
                <a:solidFill>
                  <a:srgbClr val="404040"/>
                </a:solidFill>
                <a:latin typeface="Arial Rounded MT Bold" pitchFamily="-110" charset="0"/>
              </a:rPr>
              <a:t>                        </a:t>
            </a:r>
            <a:r>
              <a:rPr lang="en-US" sz="1600" dirty="0" smtClean="0">
                <a:latin typeface="Arial Rounded MT Bold" pitchFamily="-110" charset="0"/>
              </a:rPr>
              <a:t>25 KLOC of C</a:t>
            </a:r>
          </a:p>
          <a:p>
            <a:pPr defTabSz="912813">
              <a:lnSpc>
                <a:spcPct val="80000"/>
              </a:lnSpc>
              <a:spcAft>
                <a:spcPct val="40000"/>
              </a:spcAft>
              <a:buFontTx/>
              <a:buNone/>
              <a:tabLst>
                <a:tab pos="2397125" algn="l"/>
              </a:tabLst>
            </a:pPr>
            <a:r>
              <a:rPr lang="en-US" sz="1600" dirty="0" smtClean="0">
                <a:solidFill>
                  <a:srgbClr val="0000FF"/>
                </a:solidFill>
                <a:latin typeface="Arial Rounded MT Bold" pitchFamily="-110" charset="0"/>
              </a:rPr>
              <a:t>		</a:t>
            </a:r>
            <a:r>
              <a:rPr lang="en-US" sz="2000" b="1" dirty="0" err="1" smtClean="0">
                <a:solidFill>
                  <a:srgbClr val="0000FF"/>
                </a:solidFill>
                <a:latin typeface="Arial Rounded MT Bold" pitchFamily="-110" charset="0"/>
              </a:rPr>
              <a:t>glExec</a:t>
            </a:r>
            <a:r>
              <a:rPr lang="en-US" sz="2000" dirty="0" smtClean="0">
                <a:latin typeface="Arial Rounded MT Bold" pitchFamily="-110" charset="0"/>
              </a:rPr>
              <a:t>, </a:t>
            </a:r>
            <a:r>
              <a:rPr lang="en-US" sz="2000" dirty="0" err="1" smtClean="0">
                <a:latin typeface="Arial Rounded MT Bold" pitchFamily="-110" charset="0"/>
              </a:rPr>
              <a:t>Nikhef</a:t>
            </a:r>
            <a:r>
              <a:rPr lang="en-US" sz="2000" dirty="0" smtClean="0">
                <a:latin typeface="Arial Rounded MT Bold" pitchFamily="-110" charset="0"/>
              </a:rPr>
              <a:t/>
            </a:r>
            <a:br>
              <a:rPr lang="en-US" sz="2000" dirty="0" smtClean="0">
                <a:latin typeface="Arial Rounded MT Bold" pitchFamily="-110" charset="0"/>
              </a:rPr>
            </a:br>
            <a:r>
              <a:rPr lang="en-US" sz="1600" dirty="0" smtClean="0">
                <a:latin typeface="Arial Rounded MT Bold" pitchFamily="-110" charset="0"/>
              </a:rPr>
              <a:t>		Identity mapping service</a:t>
            </a:r>
            <a:br>
              <a:rPr lang="en-US" sz="1600" dirty="0" smtClean="0">
                <a:latin typeface="Arial Rounded MT Bold" pitchFamily="-110" charset="0"/>
              </a:rPr>
            </a:br>
            <a:r>
              <a:rPr lang="en-US" sz="1600" dirty="0" smtClean="0">
                <a:latin typeface="Arial Rounded MT Bold" pitchFamily="-110" charset="0"/>
              </a:rPr>
              <a:t>		</a:t>
            </a:r>
            <a:r>
              <a:rPr lang="en-US" sz="2000" dirty="0" smtClean="0">
                <a:solidFill>
                  <a:srgbClr val="FF0000"/>
                </a:solidFill>
                <a:latin typeface="Arial Rounded MT Bold" pitchFamily="-110" charset="0"/>
              </a:rPr>
              <a:t>5 </a:t>
            </a:r>
            <a:r>
              <a:rPr lang="en-US" sz="1600" dirty="0" smtClean="0">
                <a:solidFill>
                  <a:srgbClr val="FF0000"/>
                </a:solidFill>
                <a:latin typeface="Arial Rounded MT Bold" pitchFamily="-110" charset="0"/>
              </a:rPr>
              <a:t>vulnerabilities	</a:t>
            </a:r>
            <a:r>
              <a:rPr lang="en-US" sz="1600" dirty="0" smtClean="0">
                <a:solidFill>
                  <a:srgbClr val="404040"/>
                </a:solidFill>
                <a:latin typeface="Arial Rounded MT Bold" pitchFamily="-110" charset="0"/>
              </a:rPr>
              <a:t>                         </a:t>
            </a:r>
            <a:r>
              <a:rPr lang="en-US" sz="1600" dirty="0" smtClean="0">
                <a:latin typeface="Arial Rounded MT Bold" pitchFamily="-110" charset="0"/>
              </a:rPr>
              <a:t>48 KLOC of C</a:t>
            </a:r>
          </a:p>
          <a:p>
            <a:pPr defTabSz="912813">
              <a:lnSpc>
                <a:spcPct val="80000"/>
              </a:lnSpc>
              <a:spcAft>
                <a:spcPct val="40000"/>
              </a:spcAft>
              <a:buFontTx/>
              <a:buNone/>
              <a:tabLst>
                <a:tab pos="2397125" algn="l"/>
              </a:tabLst>
            </a:pPr>
            <a:r>
              <a:rPr lang="en-US" sz="1600" dirty="0" smtClean="0">
                <a:solidFill>
                  <a:srgbClr val="0000FF"/>
                </a:solidFill>
                <a:latin typeface="Arial Rounded MT Bold" pitchFamily="-110" charset="0"/>
              </a:rPr>
              <a:t>		</a:t>
            </a:r>
            <a:r>
              <a:rPr lang="en-US" sz="2000" b="1" dirty="0" smtClean="0">
                <a:solidFill>
                  <a:srgbClr val="0000FF"/>
                </a:solidFill>
                <a:latin typeface="Arial Rounded MT Bold" pitchFamily="-110" charset="0"/>
              </a:rPr>
              <a:t>Gratia Condor Probe</a:t>
            </a:r>
            <a:r>
              <a:rPr lang="en-US" sz="2000" b="1" dirty="0" smtClean="0">
                <a:latin typeface="Arial Rounded MT Bold" pitchFamily="-110" charset="0"/>
              </a:rPr>
              <a:t>, </a:t>
            </a:r>
            <a:r>
              <a:rPr lang="en-US" sz="2000" dirty="0" smtClean="0">
                <a:latin typeface="Arial Rounded MT Bold" pitchFamily="-110" charset="0"/>
              </a:rPr>
              <a:t>FNAL and Open Science Grid</a:t>
            </a:r>
            <a:br>
              <a:rPr lang="en-US" sz="2000" dirty="0" smtClean="0">
                <a:latin typeface="Arial Rounded MT Bold" pitchFamily="-110" charset="0"/>
              </a:rPr>
            </a:br>
            <a:r>
              <a:rPr lang="en-US" sz="1600" dirty="0" smtClean="0">
                <a:latin typeface="Arial Rounded MT Bold" pitchFamily="-110" charset="0"/>
              </a:rPr>
              <a:t>		Feeds Condor Usage into Gratia Accounting System</a:t>
            </a:r>
            <a:br>
              <a:rPr lang="en-US" sz="1600" dirty="0" smtClean="0">
                <a:latin typeface="Arial Rounded MT Bold" pitchFamily="-110" charset="0"/>
              </a:rPr>
            </a:br>
            <a:r>
              <a:rPr lang="en-US" sz="1600" dirty="0" smtClean="0">
                <a:latin typeface="Arial Rounded MT Bold" pitchFamily="-110" charset="0"/>
              </a:rPr>
              <a:t>		</a:t>
            </a:r>
            <a:r>
              <a:rPr lang="en-US" sz="2000" dirty="0" smtClean="0">
                <a:solidFill>
                  <a:srgbClr val="FF0000"/>
                </a:solidFill>
                <a:latin typeface="Arial Rounded MT Bold" pitchFamily="-110" charset="0"/>
              </a:rPr>
              <a:t>3 </a:t>
            </a:r>
            <a:r>
              <a:rPr lang="en-US" sz="1600" dirty="0" smtClean="0">
                <a:solidFill>
                  <a:srgbClr val="FF0000"/>
                </a:solidFill>
                <a:latin typeface="Arial Rounded MT Bold" pitchFamily="-110" charset="0"/>
              </a:rPr>
              <a:t>vulnerabilities</a:t>
            </a:r>
            <a:r>
              <a:rPr lang="en-US" sz="1600" dirty="0" smtClean="0">
                <a:solidFill>
                  <a:srgbClr val="404040"/>
                </a:solidFill>
                <a:latin typeface="Arial Rounded MT Bold" pitchFamily="-110" charset="0"/>
              </a:rPr>
              <a:t>	                         </a:t>
            </a:r>
            <a:r>
              <a:rPr lang="en-US" sz="1600" dirty="0" smtClean="0">
                <a:latin typeface="Arial Rounded MT Bold" pitchFamily="-110" charset="0"/>
              </a:rPr>
              <a:t>1.7 KLOC o</a:t>
            </a:r>
            <a:r>
              <a:rPr lang="en-US" sz="1600" dirty="0" smtClean="0">
                <a:solidFill>
                  <a:srgbClr val="404040"/>
                </a:solidFill>
                <a:latin typeface="Arial Rounded MT Bold" pitchFamily="-110" charset="0"/>
              </a:rPr>
              <a:t>f </a:t>
            </a:r>
            <a:r>
              <a:rPr lang="en-US" sz="1600" dirty="0" smtClean="0">
                <a:latin typeface="Arial Rounded MT Bold" pitchFamily="-110" charset="0"/>
              </a:rPr>
              <a:t>Perl</a:t>
            </a:r>
            <a:r>
              <a:rPr lang="en-US" sz="1600" dirty="0" smtClean="0">
                <a:solidFill>
                  <a:srgbClr val="404040"/>
                </a:solidFill>
                <a:latin typeface="Arial Rounded MT Bold" pitchFamily="-110" charset="0"/>
              </a:rPr>
              <a:t> and </a:t>
            </a:r>
            <a:r>
              <a:rPr lang="en-US" sz="1600" dirty="0" smtClean="0">
                <a:latin typeface="Arial Rounded MT Bold" pitchFamily="-110" charset="0"/>
              </a:rPr>
              <a:t>Bash</a:t>
            </a:r>
          </a:p>
          <a:p>
            <a:pPr defTabSz="912813">
              <a:lnSpc>
                <a:spcPct val="80000"/>
              </a:lnSpc>
              <a:spcAft>
                <a:spcPct val="40000"/>
              </a:spcAft>
              <a:buFontTx/>
              <a:buNone/>
              <a:tabLst>
                <a:tab pos="2397125" algn="l"/>
              </a:tabLst>
            </a:pPr>
            <a:r>
              <a:rPr lang="en-US" sz="1600" dirty="0" smtClean="0">
                <a:solidFill>
                  <a:srgbClr val="0000FF"/>
                </a:solidFill>
                <a:latin typeface="Arial Rounded MT Bold" pitchFamily="-110" charset="0"/>
              </a:rPr>
              <a:t>		</a:t>
            </a:r>
            <a:r>
              <a:rPr lang="en-US" sz="2000" b="1" dirty="0" smtClean="0">
                <a:solidFill>
                  <a:srgbClr val="0000FF"/>
                </a:solidFill>
                <a:latin typeface="Arial Rounded MT Bold" pitchFamily="-110" charset="0"/>
              </a:rPr>
              <a:t>Condor Quill</a:t>
            </a:r>
            <a:r>
              <a:rPr lang="en-US" sz="2000" dirty="0" smtClean="0">
                <a:latin typeface="Arial Rounded MT Bold" pitchFamily="-110" charset="0"/>
              </a:rPr>
              <a:t>, University of Wisconsin</a:t>
            </a:r>
            <a:br>
              <a:rPr lang="en-US" sz="2000" dirty="0" smtClean="0">
                <a:latin typeface="Arial Rounded MT Bold" pitchFamily="-110" charset="0"/>
              </a:rPr>
            </a:br>
            <a:r>
              <a:rPr lang="en-US" sz="1600" dirty="0" smtClean="0">
                <a:latin typeface="Arial Rounded MT Bold" pitchFamily="-110" charset="0"/>
              </a:rPr>
              <a:t>		DBMS Storage of Condor Operational and Historical Data</a:t>
            </a:r>
            <a:br>
              <a:rPr lang="en-US" sz="1600" dirty="0" smtClean="0">
                <a:latin typeface="Arial Rounded MT Bold" pitchFamily="-110" charset="0"/>
              </a:rPr>
            </a:br>
            <a:r>
              <a:rPr lang="en-US" sz="1600" dirty="0" smtClean="0">
                <a:latin typeface="Arial Rounded MT Bold" pitchFamily="-110" charset="0"/>
              </a:rPr>
              <a:t>		</a:t>
            </a:r>
            <a:r>
              <a:rPr lang="en-US" sz="2000" dirty="0" smtClean="0">
                <a:solidFill>
                  <a:srgbClr val="FF0000"/>
                </a:solidFill>
                <a:latin typeface="Arial Rounded MT Bold" pitchFamily="-110" charset="0"/>
              </a:rPr>
              <a:t>6 </a:t>
            </a:r>
            <a:r>
              <a:rPr lang="en-US" sz="1600" dirty="0" smtClean="0">
                <a:solidFill>
                  <a:srgbClr val="FF0000"/>
                </a:solidFill>
                <a:latin typeface="Arial Rounded MT Bold" pitchFamily="-110" charset="0"/>
              </a:rPr>
              <a:t>vulnerabilities</a:t>
            </a:r>
            <a:r>
              <a:rPr lang="en-US" sz="1600" dirty="0" smtClean="0">
                <a:solidFill>
                  <a:srgbClr val="404040"/>
                </a:solidFill>
                <a:latin typeface="Arial Rounded MT Bold" pitchFamily="-110" charset="0"/>
              </a:rPr>
              <a:t>	                         </a:t>
            </a:r>
            <a:r>
              <a:rPr lang="en-US" sz="1600" dirty="0" smtClean="0">
                <a:latin typeface="Arial Rounded MT Bold" pitchFamily="-110" charset="0"/>
              </a:rPr>
              <a:t>7.9 KLO</a:t>
            </a:r>
            <a:r>
              <a:rPr lang="en-US" sz="1600" dirty="0" smtClean="0">
                <a:solidFill>
                  <a:srgbClr val="404040"/>
                </a:solidFill>
                <a:latin typeface="Arial Rounded MT Bold" pitchFamily="-110" charset="0"/>
              </a:rPr>
              <a:t>C of </a:t>
            </a:r>
            <a:r>
              <a:rPr lang="en-US" sz="1600" dirty="0" smtClean="0">
                <a:latin typeface="Arial Rounded MT Bold" pitchFamily="-110" charset="0"/>
              </a:rPr>
              <a:t>C</a:t>
            </a:r>
            <a:r>
              <a:rPr lang="en-US" sz="1600" dirty="0" smtClean="0">
                <a:solidFill>
                  <a:srgbClr val="404040"/>
                </a:solidFill>
                <a:latin typeface="Arial Rounded MT Bold" pitchFamily="-110" charset="0"/>
              </a:rPr>
              <a:t> and </a:t>
            </a:r>
            <a:r>
              <a:rPr lang="en-US" sz="1600" dirty="0" smtClean="0">
                <a:latin typeface="Arial Rounded MT Bold" pitchFamily="-110" charset="0"/>
              </a:rPr>
              <a:t>C++</a:t>
            </a:r>
          </a:p>
        </p:txBody>
      </p:sp>
      <p:pic>
        <p:nvPicPr>
          <p:cNvPr id="38917" name="Picture 4" descr="nikhef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937" y="3556460"/>
            <a:ext cx="8953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112" y="959310"/>
            <a:ext cx="2411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55450" y="1718135"/>
            <a:ext cx="56673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0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6000" y="2740485"/>
            <a:ext cx="1925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65313" y="5283660"/>
            <a:ext cx="2411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2" name="Picture 10" descr="Fermilab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68137" y="4359735"/>
            <a:ext cx="165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3" name="Picture 11" descr="osg_log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5187" y="4378785"/>
            <a:ext cx="8048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3 Marcador de pie de página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fld id="{9E9001ED-E81C-4B28-8F27-C8231C7DEADB}" type="slidenum">
              <a:rPr lang="en-US" sz="1400">
                <a:solidFill>
                  <a:schemeClr val="tx1"/>
                </a:solidFill>
                <a:cs typeface="Times New Roman" pitchFamily="18" charset="0"/>
              </a:rPr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25</a:t>
            </a:fld>
            <a:endParaRPr lang="en-US" sz="14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/>
              <a:t>Our Experience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122363"/>
            <a:ext cx="8802688" cy="4879975"/>
          </a:xfrm>
        </p:spPr>
        <p:txBody>
          <a:bodyPr/>
          <a:lstStyle/>
          <a:p>
            <a:pPr defTabSz="912813">
              <a:lnSpc>
                <a:spcPct val="80000"/>
              </a:lnSpc>
              <a:spcAft>
                <a:spcPct val="40000"/>
              </a:spcAft>
              <a:buFontTx/>
              <a:buNone/>
              <a:tabLst>
                <a:tab pos="2397125" algn="l"/>
              </a:tabLst>
            </a:pPr>
            <a:endParaRPr lang="en-US" sz="1800" b="1" dirty="0" smtClean="0">
              <a:solidFill>
                <a:srgbClr val="0000FF"/>
              </a:solidFill>
              <a:latin typeface="Arial Rounded MT Bold" pitchFamily="-110" charset="0"/>
            </a:endParaRPr>
          </a:p>
          <a:p>
            <a:pPr defTabSz="912813">
              <a:lnSpc>
                <a:spcPct val="80000"/>
              </a:lnSpc>
              <a:spcAft>
                <a:spcPct val="40000"/>
              </a:spcAft>
              <a:buFontTx/>
              <a:buNone/>
              <a:tabLst>
                <a:tab pos="2397125" algn="l"/>
              </a:tabLst>
            </a:pPr>
            <a:r>
              <a:rPr lang="en-US" sz="2000" b="1" dirty="0" smtClean="0">
                <a:solidFill>
                  <a:srgbClr val="0000FF"/>
                </a:solidFill>
                <a:latin typeface="Arial Rounded MT Bold" pitchFamily="-110" charset="0"/>
              </a:rPr>
              <a:t>		</a:t>
            </a:r>
            <a:r>
              <a:rPr lang="en-US" sz="2000" b="1" dirty="0" err="1" smtClean="0">
                <a:solidFill>
                  <a:srgbClr val="0000FF"/>
                </a:solidFill>
                <a:latin typeface="Arial Rounded MT Bold" pitchFamily="-110" charset="0"/>
              </a:rPr>
              <a:t>Wireshark</a:t>
            </a:r>
            <a:r>
              <a:rPr lang="en-US" sz="2000" b="1" dirty="0" smtClean="0">
                <a:solidFill>
                  <a:srgbClr val="0000FF"/>
                </a:solidFill>
                <a:latin typeface="Arial Rounded MT Bold" pitchFamily="-110" charset="0"/>
              </a:rPr>
              <a:t>, </a:t>
            </a:r>
            <a:r>
              <a:rPr lang="en-US" sz="2000" dirty="0" smtClean="0">
                <a:latin typeface="Arial Rounded MT Bold" pitchFamily="-110" charset="0"/>
              </a:rPr>
              <a:t>wireshark.org</a:t>
            </a:r>
            <a:br>
              <a:rPr lang="en-US" sz="2000" dirty="0" smtClean="0">
                <a:latin typeface="Arial Rounded MT Bold" pitchFamily="-110" charset="0"/>
              </a:rPr>
            </a:br>
            <a:r>
              <a:rPr lang="en-US" sz="1800" b="1" dirty="0" smtClean="0">
                <a:solidFill>
                  <a:srgbClr val="0000FF"/>
                </a:solidFill>
                <a:latin typeface="Arial Rounded MT Bold" pitchFamily="-110" charset="0"/>
              </a:rPr>
              <a:t>		</a:t>
            </a:r>
            <a:r>
              <a:rPr lang="en-US" sz="1800" dirty="0" smtClean="0">
                <a:latin typeface="Arial Rounded MT Bold" pitchFamily="-110" charset="0"/>
              </a:rPr>
              <a:t>Network Protocol Analyzer </a:t>
            </a:r>
            <a:br>
              <a:rPr lang="en-US" sz="1800" dirty="0" smtClean="0">
                <a:latin typeface="Arial Rounded MT Bold" pitchFamily="-110" charset="0"/>
              </a:rPr>
            </a:br>
            <a:r>
              <a:rPr lang="en-US" sz="1800" dirty="0" smtClean="0">
                <a:latin typeface="Arial Rounded MT Bold" pitchFamily="-110" charset="0"/>
              </a:rPr>
              <a:t>		</a:t>
            </a:r>
            <a:r>
              <a:rPr lang="en-US" sz="1800" dirty="0" smtClean="0">
                <a:solidFill>
                  <a:srgbClr val="404040"/>
                </a:solidFill>
                <a:latin typeface="Arial Rounded MT Bold" pitchFamily="-110" charset="0"/>
              </a:rPr>
              <a:t>in progress	             </a:t>
            </a:r>
            <a:r>
              <a:rPr lang="en-US" sz="1800" dirty="0" smtClean="0">
                <a:solidFill>
                  <a:srgbClr val="FF0000"/>
                </a:solidFill>
                <a:latin typeface="Arial Rounded MT Bold" pitchFamily="-110" charset="0"/>
              </a:rPr>
              <a:t>2400</a:t>
            </a:r>
            <a:r>
              <a:rPr lang="en-US" sz="1800" dirty="0" smtClean="0">
                <a:solidFill>
                  <a:srgbClr val="404040"/>
                </a:solidFill>
                <a:latin typeface="Arial Rounded MT Bold" pitchFamily="-110" charset="0"/>
              </a:rPr>
              <a:t> KLOC of </a:t>
            </a:r>
            <a:r>
              <a:rPr lang="en-US" sz="1800" dirty="0" smtClean="0">
                <a:latin typeface="Arial Rounded MT Bold" pitchFamily="-110" charset="0"/>
              </a:rPr>
              <a:t>C</a:t>
            </a:r>
          </a:p>
          <a:p>
            <a:pPr defTabSz="912813">
              <a:lnSpc>
                <a:spcPct val="80000"/>
              </a:lnSpc>
              <a:spcAft>
                <a:spcPct val="40000"/>
              </a:spcAft>
              <a:buFontTx/>
              <a:buNone/>
              <a:tabLst>
                <a:tab pos="2397125" algn="l"/>
              </a:tabLst>
            </a:pPr>
            <a:r>
              <a:rPr lang="en-US" sz="2000" dirty="0" smtClean="0">
                <a:solidFill>
                  <a:srgbClr val="0000FF"/>
                </a:solidFill>
                <a:latin typeface="Arial Rounded MT Bold" pitchFamily="-110" charset="0"/>
              </a:rPr>
              <a:t>		</a:t>
            </a:r>
            <a:r>
              <a:rPr lang="en-US" sz="2000" b="1" dirty="0" smtClean="0">
                <a:solidFill>
                  <a:srgbClr val="0000FF"/>
                </a:solidFill>
                <a:latin typeface="Arial Rounded MT Bold" pitchFamily="-110" charset="0"/>
              </a:rPr>
              <a:t>Condor Privilege Separation</a:t>
            </a:r>
            <a:r>
              <a:rPr lang="en-US" sz="2000" dirty="0" smtClean="0">
                <a:latin typeface="Arial Rounded MT Bold" pitchFamily="-110" charset="0"/>
              </a:rPr>
              <a:t>, Univ. of Wisconsin</a:t>
            </a:r>
            <a:br>
              <a:rPr lang="en-US" sz="2000" dirty="0" smtClean="0">
                <a:latin typeface="Arial Rounded MT Bold" pitchFamily="-110" charset="0"/>
              </a:rPr>
            </a:br>
            <a:r>
              <a:rPr lang="en-US" sz="1800" dirty="0" smtClean="0">
                <a:latin typeface="Arial Rounded MT Bold" pitchFamily="-110" charset="0"/>
              </a:rPr>
              <a:t>		Restricted Identity Switching Module</a:t>
            </a:r>
            <a:br>
              <a:rPr lang="en-US" sz="1800" dirty="0" smtClean="0">
                <a:latin typeface="Arial Rounded MT Bold" pitchFamily="-110" charset="0"/>
              </a:rPr>
            </a:br>
            <a:r>
              <a:rPr lang="en-US" sz="1800" dirty="0" smtClean="0">
                <a:latin typeface="Arial Rounded MT Bold" pitchFamily="-110" charset="0"/>
              </a:rPr>
              <a:t>		</a:t>
            </a:r>
            <a:r>
              <a:rPr lang="en-US" sz="1800" dirty="0" smtClean="0">
                <a:solidFill>
                  <a:srgbClr val="404040"/>
                </a:solidFill>
                <a:latin typeface="Arial Rounded MT Bold" pitchFamily="-110" charset="0"/>
              </a:rPr>
              <a:t>	             </a:t>
            </a:r>
            <a:r>
              <a:rPr lang="en-US" sz="1800" dirty="0" smtClean="0">
                <a:solidFill>
                  <a:srgbClr val="FF0000"/>
                </a:solidFill>
                <a:latin typeface="Arial Rounded MT Bold" pitchFamily="-110" charset="0"/>
              </a:rPr>
              <a:t>21</a:t>
            </a:r>
            <a:r>
              <a:rPr lang="en-US" sz="1800" dirty="0" smtClean="0">
                <a:solidFill>
                  <a:srgbClr val="404040"/>
                </a:solidFill>
                <a:latin typeface="Arial Rounded MT Bold" pitchFamily="-110" charset="0"/>
              </a:rPr>
              <a:t> KLOC of </a:t>
            </a:r>
            <a:r>
              <a:rPr lang="en-US" sz="1800" dirty="0" smtClean="0">
                <a:latin typeface="Arial Rounded MT Bold" pitchFamily="-110" charset="0"/>
              </a:rPr>
              <a:t>C</a:t>
            </a:r>
            <a:r>
              <a:rPr lang="en-US" sz="1800" dirty="0" smtClean="0">
                <a:solidFill>
                  <a:srgbClr val="404040"/>
                </a:solidFill>
                <a:latin typeface="Arial Rounded MT Bold" pitchFamily="-110" charset="0"/>
              </a:rPr>
              <a:t> and </a:t>
            </a:r>
            <a:r>
              <a:rPr lang="en-US" sz="1800" dirty="0" smtClean="0">
                <a:latin typeface="Arial Rounded MT Bold" pitchFamily="-110" charset="0"/>
              </a:rPr>
              <a:t>C++</a:t>
            </a:r>
          </a:p>
          <a:p>
            <a:pPr defTabSz="912813">
              <a:lnSpc>
                <a:spcPct val="80000"/>
              </a:lnSpc>
              <a:spcAft>
                <a:spcPct val="40000"/>
              </a:spcAft>
              <a:buFontTx/>
              <a:buNone/>
              <a:tabLst>
                <a:tab pos="2397125" algn="l"/>
              </a:tabLst>
            </a:pPr>
            <a:r>
              <a:rPr lang="en-US" sz="1800" dirty="0" smtClean="0">
                <a:latin typeface="Arial Rounded MT Bold" pitchFamily="-110" charset="0"/>
              </a:rPr>
              <a:t>	</a:t>
            </a:r>
            <a:r>
              <a:rPr lang="en-US" sz="2000" dirty="0" smtClean="0">
                <a:latin typeface="Arial Rounded MT Bold" pitchFamily="-110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Arial Rounded MT Bold" pitchFamily="-110" charset="0"/>
              </a:rPr>
              <a:t>VOMS Admin, INFN</a:t>
            </a:r>
            <a:r>
              <a:rPr lang="en-US" sz="2000" dirty="0" smtClean="0">
                <a:latin typeface="Arial Rounded MT Bold" pitchFamily="-110" charset="0"/>
              </a:rPr>
              <a:t/>
            </a:r>
            <a:br>
              <a:rPr lang="en-US" sz="2000" dirty="0" smtClean="0">
                <a:latin typeface="Arial Rounded MT Bold" pitchFamily="-110" charset="0"/>
              </a:rPr>
            </a:br>
            <a:r>
              <a:rPr lang="en-US" sz="1800" dirty="0" smtClean="0">
                <a:latin typeface="Arial Rounded MT Bold" pitchFamily="-110" charset="0"/>
              </a:rPr>
              <a:t>		Web management interface to VOMS data   			</a:t>
            </a:r>
            <a:r>
              <a:rPr lang="en-US" sz="1800" dirty="0">
                <a:latin typeface="Arial Rounded MT Bold" pitchFamily="-110" charset="0"/>
              </a:rPr>
              <a:t> </a:t>
            </a:r>
            <a:r>
              <a:rPr lang="en-US" sz="1800" dirty="0" smtClean="0">
                <a:latin typeface="Arial Rounded MT Bold" pitchFamily="-110" charset="0"/>
              </a:rPr>
              <a:t>            </a:t>
            </a:r>
            <a:r>
              <a:rPr lang="en-US" sz="1800" dirty="0" smtClean="0">
                <a:solidFill>
                  <a:srgbClr val="FF0000"/>
                </a:solidFill>
                <a:latin typeface="Arial Rounded MT Bold" pitchFamily="-110" charset="0"/>
              </a:rPr>
              <a:t>35</a:t>
            </a:r>
            <a:r>
              <a:rPr lang="en-US" sz="1800" dirty="0" smtClean="0">
                <a:solidFill>
                  <a:srgbClr val="404040"/>
                </a:solidFill>
                <a:latin typeface="Arial Rounded MT Bold" pitchFamily="-110" charset="0"/>
              </a:rPr>
              <a:t> KLOC of </a:t>
            </a:r>
            <a:r>
              <a:rPr lang="en-US" sz="1800" dirty="0" smtClean="0">
                <a:latin typeface="Arial Rounded MT Bold" pitchFamily="-110" charset="0"/>
              </a:rPr>
              <a:t>Java </a:t>
            </a:r>
            <a:r>
              <a:rPr lang="en-US" sz="1800" dirty="0" smtClean="0">
                <a:solidFill>
                  <a:srgbClr val="404040"/>
                </a:solidFill>
                <a:latin typeface="Arial Rounded MT Bold" pitchFamily="-110" charset="0"/>
              </a:rPr>
              <a:t>and</a:t>
            </a:r>
            <a:r>
              <a:rPr lang="en-US" sz="1800" dirty="0" smtClean="0">
                <a:latin typeface="Arial Rounded MT Bold" pitchFamily="-110" charset="0"/>
              </a:rPr>
              <a:t> PHP</a:t>
            </a:r>
          </a:p>
          <a:p>
            <a:pPr defTabSz="912813">
              <a:lnSpc>
                <a:spcPct val="80000"/>
              </a:lnSpc>
              <a:spcAft>
                <a:spcPct val="40000"/>
              </a:spcAft>
              <a:buFontTx/>
              <a:buNone/>
              <a:tabLst>
                <a:tab pos="2397125" algn="l"/>
              </a:tabLst>
            </a:pPr>
            <a:r>
              <a:rPr lang="en-US" sz="1800" dirty="0" smtClean="0">
                <a:latin typeface="Arial Rounded MT Bold" pitchFamily="-110" charset="0"/>
              </a:rPr>
              <a:t>		</a:t>
            </a:r>
            <a:r>
              <a:rPr lang="en-US" sz="2000" b="1" dirty="0" err="1" smtClean="0">
                <a:solidFill>
                  <a:srgbClr val="0000FF"/>
                </a:solidFill>
                <a:latin typeface="Arial Rounded MT Bold" pitchFamily="-110" charset="0"/>
              </a:rPr>
              <a:t>CrossBroker</a:t>
            </a:r>
            <a:r>
              <a:rPr lang="en-US" sz="2000" dirty="0" smtClean="0">
                <a:latin typeface="Arial Rounded MT Bold" pitchFamily="-110" charset="0"/>
              </a:rPr>
              <a:t>, </a:t>
            </a:r>
            <a:r>
              <a:rPr lang="en-US" sz="2000" dirty="0" err="1" smtClean="0">
                <a:latin typeface="Arial Rounded MT Bold" pitchFamily="-110" charset="0"/>
              </a:rPr>
              <a:t>Universitat</a:t>
            </a:r>
            <a:r>
              <a:rPr lang="en-US" sz="2000" dirty="0" smtClean="0">
                <a:latin typeface="Arial Rounded MT Bold" pitchFamily="-110" charset="0"/>
              </a:rPr>
              <a:t> </a:t>
            </a:r>
            <a:r>
              <a:rPr lang="en-US" sz="2000" dirty="0" err="1" smtClean="0">
                <a:latin typeface="Arial Rounded MT Bold" pitchFamily="-110" charset="0"/>
              </a:rPr>
              <a:t>Autònoma</a:t>
            </a:r>
            <a:r>
              <a:rPr lang="en-US" sz="2000" dirty="0" smtClean="0">
                <a:latin typeface="Arial Rounded MT Bold" pitchFamily="-110" charset="0"/>
              </a:rPr>
              <a:t> de Barcelona</a:t>
            </a:r>
            <a:br>
              <a:rPr lang="en-US" sz="2000" dirty="0" smtClean="0">
                <a:latin typeface="Arial Rounded MT Bold" pitchFamily="-110" charset="0"/>
              </a:rPr>
            </a:br>
            <a:r>
              <a:rPr lang="en-US" sz="1800" dirty="0" smtClean="0">
                <a:latin typeface="Arial Rounded MT Bold" pitchFamily="-110" charset="0"/>
              </a:rPr>
              <a:t>		Resource Mgr for Parallel &amp; Interactive Applications</a:t>
            </a:r>
            <a:br>
              <a:rPr lang="en-US" sz="1800" dirty="0" smtClean="0">
                <a:latin typeface="Arial Rounded MT Bold" pitchFamily="-110" charset="0"/>
              </a:rPr>
            </a:br>
            <a:r>
              <a:rPr lang="en-US" sz="1800" dirty="0" smtClean="0">
                <a:latin typeface="Arial Rounded MT Bold" pitchFamily="-110" charset="0"/>
              </a:rPr>
              <a:t>		</a:t>
            </a:r>
            <a:r>
              <a:rPr lang="en-US" sz="1800" dirty="0" smtClean="0">
                <a:solidFill>
                  <a:srgbClr val="404040"/>
                </a:solidFill>
                <a:latin typeface="Arial Rounded MT Bold" pitchFamily="-110" charset="0"/>
              </a:rPr>
              <a:t>   	              </a:t>
            </a:r>
            <a:r>
              <a:rPr lang="en-US" sz="1800" dirty="0" smtClean="0">
                <a:solidFill>
                  <a:srgbClr val="FF0000"/>
                </a:solidFill>
                <a:latin typeface="Arial Rounded MT Bold" pitchFamily="-110" charset="0"/>
              </a:rPr>
              <a:t>97</a:t>
            </a:r>
            <a:r>
              <a:rPr lang="en-US" sz="1800" dirty="0" smtClean="0">
                <a:solidFill>
                  <a:srgbClr val="404040"/>
                </a:solidFill>
                <a:latin typeface="Arial Rounded MT Bold" pitchFamily="-110" charset="0"/>
              </a:rPr>
              <a:t> KLOC of </a:t>
            </a:r>
            <a:r>
              <a:rPr lang="en-US" sz="1800" dirty="0" smtClean="0">
                <a:latin typeface="Arial Rounded MT Bold" pitchFamily="-110" charset="0"/>
              </a:rPr>
              <a:t>C++</a:t>
            </a:r>
          </a:p>
          <a:p>
            <a:pPr defTabSz="912813">
              <a:lnSpc>
                <a:spcPct val="80000"/>
              </a:lnSpc>
              <a:buFontTx/>
              <a:buNone/>
              <a:tabLst>
                <a:tab pos="2397125" algn="l"/>
              </a:tabLst>
            </a:pPr>
            <a:endParaRPr lang="en-US" sz="1800" dirty="0" smtClean="0">
              <a:latin typeface="Arial Rounded MT Bold" pitchFamily="-110" charset="0"/>
            </a:endParaRPr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425" y="2488295"/>
            <a:ext cx="2411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12" descr="C:\Users\Elisa\Tesis\Graficos ParadynCondor Marzo 2000\uab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5963" y="4108679"/>
            <a:ext cx="1177925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1663700"/>
            <a:ext cx="14398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4" name="Picture 15" descr="infn_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3129191"/>
            <a:ext cx="7524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3 Marcador de pie de página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fld id="{9E9001ED-E81C-4B28-8F27-C8231C7DEADB}" type="slidenum">
              <a:rPr lang="en-US" sz="1400">
                <a:solidFill>
                  <a:schemeClr val="tx1"/>
                </a:solidFill>
                <a:cs typeface="Times New Roman" pitchFamily="18" charset="0"/>
              </a:rPr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26</a:t>
            </a:fld>
            <a:endParaRPr lang="en-US" sz="14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/>
              <a:t>Our Experience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420837"/>
            <a:ext cx="8802688" cy="4581501"/>
          </a:xfrm>
        </p:spPr>
        <p:txBody>
          <a:bodyPr/>
          <a:lstStyle/>
          <a:p>
            <a:pPr defTabSz="912813">
              <a:lnSpc>
                <a:spcPct val="80000"/>
              </a:lnSpc>
              <a:spcAft>
                <a:spcPct val="40000"/>
              </a:spcAft>
              <a:buFontTx/>
              <a:buNone/>
              <a:tabLst>
                <a:tab pos="2397125" algn="l"/>
              </a:tabLst>
            </a:pPr>
            <a:endParaRPr lang="en-US" sz="1800" b="1" dirty="0" smtClean="0">
              <a:solidFill>
                <a:srgbClr val="0000FF"/>
              </a:solidFill>
              <a:latin typeface="Arial Rounded MT Bold" pitchFamily="-110" charset="0"/>
            </a:endParaRPr>
          </a:p>
          <a:p>
            <a:pPr defTabSz="912813">
              <a:lnSpc>
                <a:spcPct val="80000"/>
              </a:lnSpc>
              <a:spcAft>
                <a:spcPct val="40000"/>
              </a:spcAft>
              <a:buFontTx/>
              <a:buNone/>
              <a:tabLst>
                <a:tab pos="2397125" algn="l"/>
              </a:tabLst>
            </a:pPr>
            <a:r>
              <a:rPr lang="en-US" sz="2000" b="1" dirty="0" smtClean="0">
                <a:solidFill>
                  <a:srgbClr val="0000FF"/>
                </a:solidFill>
                <a:latin typeface="Arial Rounded MT Bold" pitchFamily="-110" charset="0"/>
              </a:rPr>
              <a:t>		ARGUS 1.2, </a:t>
            </a:r>
            <a:r>
              <a:rPr lang="en-US" sz="2000" dirty="0" smtClean="0">
                <a:latin typeface="Arial Rounded MT Bold" pitchFamily="-110" charset="0"/>
              </a:rPr>
              <a:t>HIP, INFN, NIKHEF, SWITCH </a:t>
            </a:r>
            <a:br>
              <a:rPr lang="en-US" sz="2000" dirty="0" smtClean="0">
                <a:latin typeface="Arial Rounded MT Bold" pitchFamily="-110" charset="0"/>
              </a:rPr>
            </a:br>
            <a:r>
              <a:rPr lang="en-US" sz="1800" b="1" dirty="0" smtClean="0">
                <a:solidFill>
                  <a:srgbClr val="0000FF"/>
                </a:solidFill>
                <a:latin typeface="Arial Rounded MT Bold" pitchFamily="-110" charset="0"/>
              </a:rPr>
              <a:t>		</a:t>
            </a:r>
            <a:r>
              <a:rPr lang="es-ES" sz="1800" dirty="0" err="1" smtClean="0">
                <a:latin typeface="Arial Rounded MT Bold" pitchFamily="-110" charset="0"/>
              </a:rPr>
              <a:t>gLite</a:t>
            </a:r>
            <a:r>
              <a:rPr lang="es-ES" sz="1800" dirty="0" smtClean="0">
                <a:latin typeface="Arial Rounded MT Bold" pitchFamily="-110" charset="0"/>
              </a:rPr>
              <a:t> </a:t>
            </a:r>
            <a:r>
              <a:rPr lang="es-ES" sz="1800" dirty="0" err="1" smtClean="0">
                <a:latin typeface="Arial Rounded MT Bold" pitchFamily="-110" charset="0"/>
              </a:rPr>
              <a:t>Authorization</a:t>
            </a:r>
            <a:r>
              <a:rPr lang="es-ES" sz="1800" dirty="0" smtClean="0">
                <a:latin typeface="Arial Rounded MT Bold" pitchFamily="-110" charset="0"/>
              </a:rPr>
              <a:t> </a:t>
            </a:r>
            <a:r>
              <a:rPr lang="es-ES" sz="1800" dirty="0" err="1" smtClean="0">
                <a:latin typeface="Arial Rounded MT Bold" pitchFamily="-110" charset="0"/>
              </a:rPr>
              <a:t>Service</a:t>
            </a:r>
            <a:r>
              <a:rPr lang="en-US" sz="1800" dirty="0" smtClean="0">
                <a:latin typeface="Arial Rounded MT Bold" pitchFamily="-110" charset="0"/>
              </a:rPr>
              <a:t/>
            </a:r>
            <a:br>
              <a:rPr lang="en-US" sz="1800" dirty="0" smtClean="0">
                <a:latin typeface="Arial Rounded MT Bold" pitchFamily="-110" charset="0"/>
              </a:rPr>
            </a:br>
            <a:r>
              <a:rPr lang="en-US" sz="1800" dirty="0" smtClean="0">
                <a:latin typeface="Arial Rounded MT Bold" pitchFamily="-110" charset="0"/>
              </a:rPr>
              <a:t>		</a:t>
            </a:r>
            <a:r>
              <a:rPr lang="en-US" sz="1800" dirty="0" smtClean="0">
                <a:solidFill>
                  <a:srgbClr val="404040"/>
                </a:solidFill>
                <a:latin typeface="Arial Rounded MT Bold" pitchFamily="-110" charset="0"/>
              </a:rPr>
              <a:t>in progress		</a:t>
            </a:r>
            <a:endParaRPr lang="en-US" sz="1800" dirty="0" smtClean="0">
              <a:latin typeface="Arial Rounded MT Bold" pitchFamily="-110" charset="0"/>
            </a:endParaRPr>
          </a:p>
          <a:p>
            <a:pPr defTabSz="912813">
              <a:lnSpc>
                <a:spcPct val="80000"/>
              </a:lnSpc>
              <a:spcAft>
                <a:spcPct val="40000"/>
              </a:spcAft>
              <a:buFontTx/>
              <a:buNone/>
              <a:tabLst>
                <a:tab pos="2397125" algn="l"/>
              </a:tabLst>
            </a:pPr>
            <a:r>
              <a:rPr lang="en-US" sz="2000" dirty="0" smtClean="0">
                <a:solidFill>
                  <a:srgbClr val="0000FF"/>
                </a:solidFill>
                <a:latin typeface="Arial Rounded MT Bold" pitchFamily="-110" charset="0"/>
              </a:rPr>
              <a:t>		</a:t>
            </a:r>
            <a:r>
              <a:rPr lang="en-US" sz="2000" b="1" dirty="0" err="1" smtClean="0">
                <a:solidFill>
                  <a:srgbClr val="0000FF"/>
                </a:solidFill>
                <a:latin typeface="Arial Rounded MT Bold" pitchFamily="-110" charset="0"/>
              </a:rPr>
              <a:t>glExec</a:t>
            </a:r>
            <a:r>
              <a:rPr lang="en-US" sz="2000" b="1" dirty="0" smtClean="0">
                <a:solidFill>
                  <a:srgbClr val="0000FF"/>
                </a:solidFill>
                <a:latin typeface="Arial Rounded MT Bold" pitchFamily="-110" charset="0"/>
              </a:rPr>
              <a:t> 0.8,</a:t>
            </a:r>
            <a:r>
              <a:rPr lang="en-US" sz="2000" dirty="0" smtClean="0">
                <a:latin typeface="Arial Rounded MT Bold" pitchFamily="-110" charset="0"/>
              </a:rPr>
              <a:t> </a:t>
            </a:r>
            <a:r>
              <a:rPr lang="en-US" sz="2000" dirty="0" err="1" smtClean="0">
                <a:latin typeface="Arial Rounded MT Bold" pitchFamily="-110" charset="0"/>
              </a:rPr>
              <a:t>Nikhef</a:t>
            </a:r>
            <a:r>
              <a:rPr lang="en-US" sz="2000" dirty="0" smtClean="0">
                <a:latin typeface="Arial Rounded MT Bold" pitchFamily="-110" charset="0"/>
              </a:rPr>
              <a:t/>
            </a:r>
            <a:br>
              <a:rPr lang="en-US" sz="2000" dirty="0" smtClean="0">
                <a:latin typeface="Arial Rounded MT Bold" pitchFamily="-110" charset="0"/>
              </a:rPr>
            </a:br>
            <a:r>
              <a:rPr lang="en-US" sz="1800" dirty="0" smtClean="0">
                <a:latin typeface="Arial Rounded MT Bold" pitchFamily="-110" charset="0"/>
              </a:rPr>
              <a:t>		Identity mapping service</a:t>
            </a:r>
          </a:p>
        </p:txBody>
      </p:sp>
      <p:pic>
        <p:nvPicPr>
          <p:cNvPr id="7" name="6 Imagen" descr="peaco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8116" y="1518266"/>
            <a:ext cx="1123542" cy="943775"/>
          </a:xfrm>
          <a:prstGeom prst="rect">
            <a:avLst/>
          </a:prstGeom>
        </p:spPr>
      </p:pic>
      <p:pic>
        <p:nvPicPr>
          <p:cNvPr id="8" name="Picture 4" descr="nikhef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9136" y="2613591"/>
            <a:ext cx="8953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54DDE62C-2077-428B-B199-60DC1BE398C3}" type="slidenum">
              <a:rPr lang="en-US" sz="1400" b="0"/>
              <a:pPr algn="ctr">
                <a:spcBef>
                  <a:spcPct val="0"/>
                </a:spcBef>
                <a:buClrTx/>
              </a:pPr>
              <a:t>27</a:t>
            </a:fld>
            <a:endParaRPr lang="en-US" sz="1400" b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4838"/>
            <a:ext cx="7772400" cy="1143000"/>
          </a:xfrm>
        </p:spPr>
        <p:txBody>
          <a:bodyPr/>
          <a:lstStyle/>
          <a:p>
            <a:r>
              <a:rPr lang="en-US" dirty="0" smtClean="0"/>
              <a:t>What do we do</a:t>
            </a:r>
            <a:endParaRPr lang="es-ES" dirty="0" smtClean="0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96875" y="2001838"/>
            <a:ext cx="8333468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Tx/>
              <a:buChar char="›"/>
            </a:pPr>
            <a:r>
              <a:rPr lang="en-US" sz="3000" b="0" dirty="0" smtClean="0"/>
              <a:t>Make cloud/grid software more secure</a:t>
            </a:r>
          </a:p>
          <a:p>
            <a:pPr marL="342900" indent="-342900">
              <a:buFontTx/>
              <a:buChar char="›"/>
            </a:pPr>
            <a:r>
              <a:rPr lang="en-US" sz="3000" b="0" dirty="0" smtClean="0"/>
              <a:t>Make in-depth assessments more automated</a:t>
            </a:r>
            <a:endParaRPr lang="en-US" sz="3000" b="0" dirty="0"/>
          </a:p>
          <a:p>
            <a:pPr marL="342900" indent="-342900">
              <a:buFontTx/>
              <a:buChar char="›"/>
            </a:pPr>
            <a:r>
              <a:rPr lang="en-US" sz="3000" b="0" dirty="0" smtClean="0"/>
              <a:t>Teach tutorials for users, developers, admin, managers:</a:t>
            </a:r>
          </a:p>
          <a:p>
            <a:pPr marL="800100" lvl="1" indent="-342900">
              <a:buFont typeface="Comic Sans MS" pitchFamily="66" charset="0"/>
              <a:buChar char="–"/>
            </a:pPr>
            <a:r>
              <a:rPr lang="en-US" sz="3000" b="0" dirty="0" smtClean="0"/>
              <a:t>Security risks</a:t>
            </a:r>
          </a:p>
          <a:p>
            <a:pPr marL="800100" lvl="1" indent="-342900">
              <a:buFont typeface="Comic Sans MS" pitchFamily="66" charset="0"/>
              <a:buChar char="–"/>
            </a:pPr>
            <a:r>
              <a:rPr lang="en-US" sz="3000" b="0" dirty="0" smtClean="0"/>
              <a:t>Vulnerability assessment</a:t>
            </a:r>
          </a:p>
          <a:p>
            <a:pPr marL="800100" lvl="1" indent="-342900">
              <a:buFont typeface="Comic Sans MS" pitchFamily="66" charset="0"/>
              <a:buChar char="–"/>
            </a:pPr>
            <a:r>
              <a:rPr lang="en-US" sz="3000" b="0" dirty="0" smtClean="0"/>
              <a:t>Secure programming</a:t>
            </a:r>
          </a:p>
          <a:p>
            <a:pPr marL="342900" indent="-342900">
              <a:buFontTx/>
              <a:buChar char="›"/>
            </a:pPr>
            <a:endParaRPr lang="en-US" sz="3000" b="0" dirty="0" smtClean="0"/>
          </a:p>
          <a:p>
            <a:pPr marL="342900" indent="-342900">
              <a:buFontTx/>
              <a:buChar char="›"/>
            </a:pPr>
            <a:endParaRPr lang="en-US" sz="3000" b="0" dirty="0" smtClean="0"/>
          </a:p>
          <a:p>
            <a:pPr marL="342900" indent="-342900">
              <a:buFontTx/>
              <a:buChar char="›"/>
            </a:pPr>
            <a:endParaRPr lang="en-US" sz="3000" b="0" dirty="0"/>
          </a:p>
          <a:p>
            <a:pPr marL="342900" indent="-342900">
              <a:buFontTx/>
              <a:buChar char="›"/>
            </a:pPr>
            <a:endParaRPr lang="es-ES" sz="3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54DDE62C-2077-428B-B199-60DC1BE398C3}" type="slidenum">
              <a:rPr lang="en-US" sz="1400" b="0"/>
              <a:pPr algn="ctr">
                <a:spcBef>
                  <a:spcPct val="0"/>
                </a:spcBef>
                <a:buClrTx/>
              </a:pPr>
              <a:t>28</a:t>
            </a:fld>
            <a:endParaRPr lang="en-US" sz="1400" b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4838"/>
            <a:ext cx="7772400" cy="1143000"/>
          </a:xfrm>
        </p:spPr>
        <p:txBody>
          <a:bodyPr/>
          <a:lstStyle/>
          <a:p>
            <a:r>
              <a:rPr lang="en-US" dirty="0" smtClean="0"/>
              <a:t>Who we are</a:t>
            </a:r>
            <a:endParaRPr lang="es-ES" dirty="0" smtClean="0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96874" y="1600201"/>
            <a:ext cx="8518525" cy="44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Tx/>
              <a:buChar char="›"/>
            </a:pPr>
            <a:endParaRPr lang="es-ES" sz="3000" b="0" dirty="0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4107892" y="3058898"/>
            <a:ext cx="45704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2" eaLnBrk="1" hangingPunct="1">
              <a:lnSpc>
                <a:spcPct val="70000"/>
              </a:lnSpc>
              <a:buClrTx/>
            </a:pPr>
            <a:r>
              <a:rPr lang="en-US" sz="3200" b="0" dirty="0" smtClean="0">
                <a:latin typeface="Arial Rounded MT Bold" charset="0"/>
              </a:rPr>
              <a:t>Elisa </a:t>
            </a:r>
            <a:r>
              <a:rPr lang="en-US" sz="3200" b="0" dirty="0" err="1" smtClean="0">
                <a:latin typeface="Arial Rounded MT Bold" charset="0"/>
              </a:rPr>
              <a:t>Heymann</a:t>
            </a:r>
            <a:endParaRPr lang="en-US" sz="3200" b="0" dirty="0" smtClean="0">
              <a:latin typeface="Arial Rounded MT Bold" charset="0"/>
            </a:endParaRPr>
          </a:p>
          <a:p>
            <a:pPr lvl="2" eaLnBrk="1" hangingPunct="1">
              <a:lnSpc>
                <a:spcPct val="70000"/>
              </a:lnSpc>
              <a:buClrTx/>
            </a:pPr>
            <a:r>
              <a:rPr lang="en-US" sz="3200" b="0" dirty="0" smtClean="0">
                <a:latin typeface="Arial Rounded MT Bold" charset="0"/>
              </a:rPr>
              <a:t>Eduardo Cesar</a:t>
            </a:r>
          </a:p>
          <a:p>
            <a:pPr lvl="2" eaLnBrk="1" hangingPunct="1">
              <a:lnSpc>
                <a:spcPct val="70000"/>
              </a:lnSpc>
              <a:buClrTx/>
            </a:pPr>
            <a:r>
              <a:rPr lang="en-US" sz="3200" b="0" dirty="0" err="1" smtClean="0">
                <a:latin typeface="Arial Rounded MT Bold" charset="0"/>
              </a:rPr>
              <a:t>Jairo</a:t>
            </a:r>
            <a:r>
              <a:rPr lang="en-US" sz="3200" b="0" dirty="0" smtClean="0">
                <a:latin typeface="Arial Rounded MT Bold" charset="0"/>
              </a:rPr>
              <a:t> Serrano</a:t>
            </a:r>
          </a:p>
          <a:p>
            <a:pPr lvl="2" eaLnBrk="1" hangingPunct="1">
              <a:lnSpc>
                <a:spcPct val="70000"/>
              </a:lnSpc>
              <a:buClrTx/>
            </a:pPr>
            <a:r>
              <a:rPr lang="en-US" sz="3200" b="0" dirty="0" err="1" smtClean="0">
                <a:latin typeface="Arial Rounded MT Bold" charset="0"/>
              </a:rPr>
              <a:t>Guifré</a:t>
            </a:r>
            <a:r>
              <a:rPr lang="en-US" sz="3200" b="0" dirty="0" smtClean="0">
                <a:latin typeface="Arial Rounded MT Bold" charset="0"/>
              </a:rPr>
              <a:t> Ruiz</a:t>
            </a:r>
          </a:p>
          <a:p>
            <a:pPr lvl="2" eaLnBrk="1" hangingPunct="1">
              <a:lnSpc>
                <a:spcPct val="70000"/>
              </a:lnSpc>
              <a:buClrTx/>
            </a:pPr>
            <a:r>
              <a:rPr lang="en-US" sz="3200" b="0" dirty="0" smtClean="0">
                <a:latin typeface="Arial Rounded MT Bold" charset="0"/>
              </a:rPr>
              <a:t>Manuel </a:t>
            </a:r>
            <a:r>
              <a:rPr lang="en-US" sz="3200" b="0" dirty="0" err="1" smtClean="0">
                <a:latin typeface="Arial Rounded MT Bold" charset="0"/>
              </a:rPr>
              <a:t>Brugnoli</a:t>
            </a:r>
            <a:endParaRPr lang="en-US" sz="3200" b="0" dirty="0">
              <a:latin typeface="Arial Rounded MT Bold" charset="0"/>
            </a:endParaRPr>
          </a:p>
          <a:p>
            <a:pPr algn="ctr" eaLnBrk="1" hangingPunct="1">
              <a:lnSpc>
                <a:spcPct val="70000"/>
              </a:lnSpc>
              <a:buClrTx/>
            </a:pPr>
            <a:endParaRPr lang="en-US" sz="3200" b="0" dirty="0">
              <a:latin typeface="Arial Rounded MT Bold" charset="0"/>
              <a:ea typeface="MS PGothic" pitchFamily="34" charset="-128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-115816" y="3064343"/>
            <a:ext cx="45704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2" eaLnBrk="1" hangingPunct="1">
              <a:lnSpc>
                <a:spcPct val="70000"/>
              </a:lnSpc>
              <a:buClrTx/>
            </a:pPr>
            <a:r>
              <a:rPr lang="en-US" sz="3200" b="0" dirty="0" smtClean="0">
                <a:latin typeface="Arial Rounded MT Bold" charset="0"/>
              </a:rPr>
              <a:t>Bart Miller</a:t>
            </a:r>
          </a:p>
          <a:p>
            <a:pPr lvl="2" eaLnBrk="1" hangingPunct="1">
              <a:lnSpc>
                <a:spcPct val="70000"/>
              </a:lnSpc>
              <a:buClrTx/>
            </a:pPr>
            <a:r>
              <a:rPr lang="en-US" sz="3200" b="0" dirty="0" smtClean="0">
                <a:latin typeface="Arial Rounded MT Bold" charset="0"/>
              </a:rPr>
              <a:t>Jim </a:t>
            </a:r>
            <a:r>
              <a:rPr lang="en-US" sz="3200" b="0" dirty="0" err="1" smtClean="0">
                <a:latin typeface="Arial Rounded MT Bold" charset="0"/>
              </a:rPr>
              <a:t>Kupsch</a:t>
            </a:r>
            <a:endParaRPr lang="en-US" sz="3200" b="0" dirty="0" smtClean="0">
              <a:latin typeface="Arial Rounded MT Bold" charset="0"/>
            </a:endParaRPr>
          </a:p>
          <a:p>
            <a:pPr lvl="2" eaLnBrk="1" hangingPunct="1">
              <a:lnSpc>
                <a:spcPct val="70000"/>
              </a:lnSpc>
              <a:buClrTx/>
            </a:pPr>
            <a:r>
              <a:rPr lang="en-US" sz="3200" b="0" dirty="0" smtClean="0">
                <a:latin typeface="Arial Rounded MT Bold" charset="0"/>
              </a:rPr>
              <a:t>Karl </a:t>
            </a:r>
            <a:r>
              <a:rPr lang="en-US" sz="3200" b="0" dirty="0" err="1" smtClean="0">
                <a:latin typeface="Arial Rounded MT Bold" charset="0"/>
              </a:rPr>
              <a:t>Mazurak</a:t>
            </a:r>
            <a:endParaRPr lang="en-US" sz="3200" b="0" dirty="0" smtClean="0">
              <a:latin typeface="Arial Rounded MT Bold" charset="0"/>
            </a:endParaRPr>
          </a:p>
          <a:p>
            <a:pPr lvl="2" eaLnBrk="1" hangingPunct="1">
              <a:lnSpc>
                <a:spcPct val="70000"/>
              </a:lnSpc>
              <a:buClrTx/>
            </a:pPr>
            <a:r>
              <a:rPr lang="en-US" sz="3200" b="0" dirty="0" err="1" smtClean="0">
                <a:latin typeface="Arial Rounded MT Bold" charset="0"/>
              </a:rPr>
              <a:t>Rohit</a:t>
            </a:r>
            <a:r>
              <a:rPr lang="en-US" sz="3200" b="0" dirty="0" smtClean="0">
                <a:latin typeface="Arial Rounded MT Bold" charset="0"/>
              </a:rPr>
              <a:t> </a:t>
            </a:r>
            <a:r>
              <a:rPr lang="en-US" sz="3200" b="0" dirty="0" err="1" smtClean="0">
                <a:latin typeface="Arial Rounded MT Bold" charset="0"/>
              </a:rPr>
              <a:t>Koul</a:t>
            </a:r>
            <a:endParaRPr lang="en-US" sz="3200" b="0" dirty="0" smtClean="0">
              <a:latin typeface="Arial Rounded MT Bold" charset="0"/>
            </a:endParaRPr>
          </a:p>
          <a:p>
            <a:pPr lvl="2" eaLnBrk="1" hangingPunct="1">
              <a:lnSpc>
                <a:spcPct val="70000"/>
              </a:lnSpc>
              <a:buClrTx/>
            </a:pPr>
            <a:r>
              <a:rPr lang="en-US" sz="3200" b="0" dirty="0" smtClean="0">
                <a:latin typeface="Arial Rounded MT Bold" charset="0"/>
              </a:rPr>
              <a:t>Daniel Crowell</a:t>
            </a:r>
          </a:p>
          <a:p>
            <a:pPr lvl="2" eaLnBrk="1" hangingPunct="1">
              <a:lnSpc>
                <a:spcPct val="70000"/>
              </a:lnSpc>
              <a:buClrTx/>
            </a:pPr>
            <a:r>
              <a:rPr lang="en-US" sz="3200" b="0" dirty="0" err="1" smtClean="0">
                <a:latin typeface="Arial Rounded MT Bold" charset="0"/>
              </a:rPr>
              <a:t>Wenbin</a:t>
            </a:r>
            <a:r>
              <a:rPr lang="en-US" sz="3200" b="0" dirty="0" smtClean="0">
                <a:latin typeface="Arial Rounded MT Bold" charset="0"/>
              </a:rPr>
              <a:t> Fang</a:t>
            </a:r>
            <a:endParaRPr lang="en-US" sz="3200" b="0" dirty="0">
              <a:latin typeface="Arial Rounded MT Bold" charset="0"/>
            </a:endParaRPr>
          </a:p>
          <a:p>
            <a:pPr algn="ctr" eaLnBrk="1" hangingPunct="1">
              <a:lnSpc>
                <a:spcPct val="70000"/>
              </a:lnSpc>
              <a:buClrTx/>
            </a:pPr>
            <a:endParaRPr lang="en-US" sz="3200" b="0" dirty="0">
              <a:latin typeface="Arial Rounded MT Bold" charset="0"/>
              <a:ea typeface="MS PGothic" pitchFamily="34" charset="-128"/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3521" y="1916113"/>
            <a:ext cx="2115484" cy="76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C:\Users\Elisa\Tesis\Graficos ParadynCondor Marzo 2000\uab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1955" y="1858963"/>
            <a:ext cx="1887681" cy="862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902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 txBox="1">
            <a:spLocks noGrp="1"/>
          </p:cNvSpPr>
          <p:nvPr/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9E197659-C74E-4B70-8CD4-6234C296D7F5}" type="slidenum">
              <a:rPr lang="en-US" sz="1400" b="0">
                <a:latin typeface="Arial" charset="0"/>
              </a:rPr>
              <a:pPr algn="ctr">
                <a:spcBef>
                  <a:spcPct val="0"/>
                </a:spcBef>
                <a:buClrTx/>
              </a:pPr>
              <a:t>29</a:t>
            </a:fld>
            <a:endParaRPr lang="en-US" sz="1400" b="0">
              <a:latin typeface="Arial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685800"/>
            <a:ext cx="8382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Security Risks in Clouds and Grids</a:t>
            </a: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191000" y="6324600"/>
            <a:ext cx="6858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buClrTx/>
              <a:buFontTx/>
              <a:buChar char="•"/>
            </a:pPr>
            <a:endParaRPr lang="en-US" sz="2800" b="0" i="1">
              <a:latin typeface="Arial Rounded MT Bold" charset="0"/>
            </a:endParaRPr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4327602" y="2667000"/>
            <a:ext cx="45704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Tx/>
            </a:pPr>
            <a:r>
              <a:rPr lang="en-US" sz="3200" b="0" dirty="0">
                <a:latin typeface="Arial Rounded MT Bold" charset="0"/>
              </a:rPr>
              <a:t>Barton P. Miller</a:t>
            </a:r>
          </a:p>
          <a:p>
            <a:pPr algn="ctr" eaLnBrk="1" hangingPunct="1">
              <a:lnSpc>
                <a:spcPct val="80000"/>
              </a:lnSpc>
              <a:buClrTx/>
            </a:pPr>
            <a:r>
              <a:rPr lang="en-US" sz="3200" b="0" dirty="0">
                <a:latin typeface="Arial Rounded MT Bold" charset="0"/>
              </a:rPr>
              <a:t>James A. </a:t>
            </a:r>
            <a:r>
              <a:rPr lang="en-US" sz="3200" b="0" dirty="0" err="1">
                <a:latin typeface="Arial Rounded MT Bold" charset="0"/>
              </a:rPr>
              <a:t>Kupsch</a:t>
            </a:r>
            <a:endParaRPr lang="en-US" sz="3200" b="0" dirty="0">
              <a:latin typeface="Arial Rounded MT Bold" charset="0"/>
            </a:endParaRPr>
          </a:p>
          <a:p>
            <a:pPr algn="ctr" eaLnBrk="1" hangingPunct="1">
              <a:lnSpc>
                <a:spcPct val="70000"/>
              </a:lnSpc>
              <a:buClrTx/>
            </a:pPr>
            <a:endParaRPr lang="en-US" b="0" dirty="0" smtClean="0">
              <a:latin typeface="Arial" charset="0"/>
            </a:endParaRPr>
          </a:p>
          <a:p>
            <a:pPr algn="ctr" eaLnBrk="1" hangingPunct="1">
              <a:lnSpc>
                <a:spcPct val="70000"/>
              </a:lnSpc>
              <a:buClrTx/>
            </a:pPr>
            <a:r>
              <a:rPr lang="en-US" dirty="0" smtClean="0">
                <a:solidFill>
                  <a:srgbClr val="0070C0"/>
                </a:solidFill>
                <a:latin typeface="Arial" charset="0"/>
              </a:rPr>
              <a:t>bart@cs.wisc.edu</a:t>
            </a:r>
            <a:endParaRPr lang="en-US" dirty="0">
              <a:solidFill>
                <a:srgbClr val="0070C0"/>
              </a:solidFill>
              <a:latin typeface="Arial Rounded MT Bold" charset="0"/>
            </a:endParaRPr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150922" y="2667000"/>
            <a:ext cx="4570413" cy="1876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Tx/>
            </a:pPr>
            <a:r>
              <a:rPr lang="en-US" sz="3200" b="0" dirty="0">
                <a:latin typeface="Arial Rounded MT Bold" charset="0"/>
              </a:rPr>
              <a:t>Elisa </a:t>
            </a:r>
            <a:r>
              <a:rPr lang="en-US" sz="3200" b="0" dirty="0" err="1">
                <a:latin typeface="Arial Rounded MT Bold" charset="0"/>
              </a:rPr>
              <a:t>Heymann</a:t>
            </a:r>
            <a:endParaRPr lang="en-US" sz="3600" b="0" dirty="0">
              <a:latin typeface="Arial Rounded MT Bold" charset="0"/>
            </a:endParaRPr>
          </a:p>
          <a:p>
            <a:pPr algn="ctr" eaLnBrk="1" hangingPunct="1">
              <a:lnSpc>
                <a:spcPct val="80000"/>
              </a:lnSpc>
              <a:buClrTx/>
            </a:pPr>
            <a:endParaRPr lang="en-US" sz="1600" b="0" dirty="0">
              <a:latin typeface="Arial Rounded MT Bold" charset="0"/>
            </a:endParaRPr>
          </a:p>
          <a:p>
            <a:pPr algn="ctr" eaLnBrk="1" hangingPunct="1">
              <a:lnSpc>
                <a:spcPct val="70000"/>
              </a:lnSpc>
              <a:buClrTx/>
            </a:pPr>
            <a:endParaRPr lang="en-US" altLang="ja-JP" b="0" dirty="0" smtClean="0">
              <a:latin typeface="Arial" charset="0"/>
              <a:ea typeface="MS PGothic" pitchFamily="34" charset="-128"/>
            </a:endParaRPr>
          </a:p>
          <a:p>
            <a:pPr algn="ctr" eaLnBrk="1" hangingPunct="1">
              <a:lnSpc>
                <a:spcPct val="70000"/>
              </a:lnSpc>
              <a:buClrTx/>
            </a:pPr>
            <a:endParaRPr lang="en-US" altLang="ja-JP" b="0" dirty="0" smtClean="0">
              <a:latin typeface="Arial" charset="0"/>
              <a:ea typeface="MS PGothic" pitchFamily="34" charset="-128"/>
            </a:endParaRPr>
          </a:p>
          <a:p>
            <a:pPr algn="ctr" eaLnBrk="1" hangingPunct="1">
              <a:lnSpc>
                <a:spcPct val="70000"/>
              </a:lnSpc>
              <a:buClrTx/>
            </a:pPr>
            <a:r>
              <a:rPr lang="en-US" dirty="0" smtClean="0">
                <a:solidFill>
                  <a:srgbClr val="0070C0"/>
                </a:solidFill>
                <a:latin typeface="Arial" charset="0"/>
              </a:rPr>
              <a:t>Elisa.Heymann@uab.es</a:t>
            </a:r>
            <a:endParaRPr lang="en-US" dirty="0">
              <a:solidFill>
                <a:srgbClr val="0070C0"/>
              </a:solidFill>
              <a:latin typeface="Arial" charset="0"/>
            </a:endParaRPr>
          </a:p>
          <a:p>
            <a:pPr algn="ctr" eaLnBrk="1" hangingPunct="1">
              <a:lnSpc>
                <a:spcPct val="70000"/>
              </a:lnSpc>
              <a:buClrTx/>
            </a:pPr>
            <a:endParaRPr lang="en-US" sz="2400" b="0" dirty="0">
              <a:latin typeface="Arial" charset="0"/>
              <a:ea typeface="MS PGothic" pitchFamily="34" charset="-128"/>
            </a:endParaRPr>
          </a:p>
          <a:p>
            <a:pPr algn="ctr" eaLnBrk="1" hangingPunct="1">
              <a:lnSpc>
                <a:spcPct val="70000"/>
              </a:lnSpc>
              <a:buClrTx/>
            </a:pPr>
            <a:endParaRPr lang="en-US" sz="3200" b="0" dirty="0">
              <a:latin typeface="Arial Rounded MT Bold" charset="0"/>
              <a:ea typeface="MS PGothic" pitchFamily="34" charset="-128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436886" y="4804049"/>
            <a:ext cx="5747658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100" b="0" dirty="0" smtClean="0">
                <a:solidFill>
                  <a:srgbClr val="FF0000"/>
                </a:solidFill>
              </a:rPr>
              <a:t>http://www.cs.wisc.edu/mist/</a:t>
            </a:r>
            <a:endParaRPr lang="es-ES" sz="3100" b="0" dirty="0">
              <a:solidFill>
                <a:srgbClr val="FF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-87082" y="5566037"/>
            <a:ext cx="9383151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100" b="0" dirty="0">
                <a:solidFill>
                  <a:srgbClr val="FF0000"/>
                </a:solidFill>
              </a:rPr>
              <a:t>http://www.cs.wisc.edu/mist/papers/VAshort.pdf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4644629" y="4144566"/>
            <a:ext cx="4450526" cy="2618154"/>
          </a:xfrm>
          <a:prstGeom prst="roundRect">
            <a:avLst>
              <a:gd name="adj" fmla="val 5129"/>
            </a:avLst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400" dirty="0"/>
          </a:p>
        </p:txBody>
      </p:sp>
      <p:sp>
        <p:nvSpPr>
          <p:cNvPr id="56" name="Rounded Rectangle 55"/>
          <p:cNvSpPr/>
          <p:nvPr/>
        </p:nvSpPr>
        <p:spPr>
          <a:xfrm>
            <a:off x="134677" y="4142154"/>
            <a:ext cx="4456863" cy="2618154"/>
          </a:xfrm>
          <a:prstGeom prst="roundRect">
            <a:avLst>
              <a:gd name="adj" fmla="val 5129"/>
            </a:avLst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400" dirty="0"/>
          </a:p>
        </p:txBody>
      </p:sp>
      <p:sp>
        <p:nvSpPr>
          <p:cNvPr id="54" name="Rounded Rectangle 53"/>
          <p:cNvSpPr/>
          <p:nvPr/>
        </p:nvSpPr>
        <p:spPr>
          <a:xfrm>
            <a:off x="133952" y="2518807"/>
            <a:ext cx="8941665" cy="1552807"/>
          </a:xfrm>
          <a:prstGeom prst="roundRect">
            <a:avLst>
              <a:gd name="adj" fmla="val 5129"/>
            </a:avLst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400" dirty="0"/>
          </a:p>
        </p:txBody>
      </p:sp>
      <p:sp>
        <p:nvSpPr>
          <p:cNvPr id="139" name="Rounded Rectangle 138"/>
          <p:cNvSpPr/>
          <p:nvPr/>
        </p:nvSpPr>
        <p:spPr>
          <a:xfrm>
            <a:off x="133952" y="93207"/>
            <a:ext cx="8941665" cy="2331397"/>
          </a:xfrm>
          <a:prstGeom prst="roundRect">
            <a:avLst>
              <a:gd name="adj" fmla="val 5129"/>
            </a:avLst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400" dirty="0"/>
          </a:p>
        </p:txBody>
      </p:sp>
      <p:sp>
        <p:nvSpPr>
          <p:cNvPr id="182" name="TextBox 181"/>
          <p:cNvSpPr txBox="1"/>
          <p:nvPr/>
        </p:nvSpPr>
        <p:spPr>
          <a:xfrm>
            <a:off x="6011907" y="2011044"/>
            <a:ext cx="1483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b="1" dirty="0" smtClean="0">
                <a:solidFill>
                  <a:srgbClr val="000000"/>
                </a:solidFill>
              </a:rPr>
              <a:t>Base Machine</a:t>
            </a:r>
            <a:endParaRPr lang="es-ES_tradnl" sz="1200" b="1" dirty="0">
              <a:solidFill>
                <a:srgbClr val="000000"/>
              </a:solidFill>
            </a:endParaRPr>
          </a:p>
        </p:txBody>
      </p:sp>
      <p:sp>
        <p:nvSpPr>
          <p:cNvPr id="201" name="Rounded Rectangle 200"/>
          <p:cNvSpPr/>
          <p:nvPr/>
        </p:nvSpPr>
        <p:spPr>
          <a:xfrm>
            <a:off x="6518015" y="2608337"/>
            <a:ext cx="1984299" cy="130358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00" b="1" dirty="0" smtClean="0"/>
          </a:p>
          <a:p>
            <a:pPr algn="ctr"/>
            <a:r>
              <a:rPr lang="es-ES_tradnl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11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Build</a:t>
            </a:r>
            <a:r>
              <a:rPr lang="es-ES_tradnl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11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Parallel</a:t>
            </a:r>
            <a:r>
              <a:rPr lang="es-ES_tradnl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11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Application</a:t>
            </a:r>
            <a:r>
              <a:rPr lang="es-ES_tradnl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11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Signature</a:t>
            </a:r>
            <a:endParaRPr lang="es-ES" sz="11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10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s-ES_tradnl" sz="105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Coordinated</a:t>
            </a:r>
            <a:r>
              <a:rPr lang="es-ES_tradnl" sz="10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105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Checkpoint</a:t>
            </a:r>
            <a:r>
              <a:rPr lang="es-ES_tradnl" sz="10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s-ES_tradnl" sz="105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Phases</a:t>
            </a:r>
            <a:r>
              <a:rPr lang="es-ES_tradnl" sz="10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s-ES" sz="105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Weights</a:t>
            </a:r>
            <a:r>
              <a:rPr lang="es-ES_tradnl" sz="10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1519266" y="144477"/>
            <a:ext cx="65006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Parallel</a:t>
            </a:r>
            <a:r>
              <a:rPr lang="es-ES_tradnl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_tradnl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Application</a:t>
            </a:r>
            <a:r>
              <a:rPr lang="es-ES_tradnl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_tradnl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Signature</a:t>
            </a:r>
            <a:r>
              <a:rPr lang="es-ES_tradnl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_tradnl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for</a:t>
            </a:r>
            <a:r>
              <a:rPr lang="es-ES_tradnl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performance </a:t>
            </a:r>
            <a:r>
              <a:rPr lang="es-ES_tradnl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prediction</a:t>
            </a:r>
            <a:endParaRPr lang="es-ES_tradnl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3791" y="630341"/>
            <a:ext cx="1119174" cy="13572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1" name="Rounded Rectangle 70"/>
          <p:cNvSpPr/>
          <p:nvPr/>
        </p:nvSpPr>
        <p:spPr>
          <a:xfrm>
            <a:off x="3263109" y="1126060"/>
            <a:ext cx="1857388" cy="5000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Instrumentation</a:t>
            </a:r>
            <a:endParaRPr lang="es-ES" sz="105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9095" y="756930"/>
            <a:ext cx="1486488" cy="14864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6" name="Rounded Rectangle 3"/>
          <p:cNvSpPr/>
          <p:nvPr/>
        </p:nvSpPr>
        <p:spPr>
          <a:xfrm>
            <a:off x="382529" y="1135203"/>
            <a:ext cx="1372192" cy="6429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400" b="1" dirty="0" err="1" smtClean="0"/>
              <a:t>Parallel</a:t>
            </a:r>
            <a:r>
              <a:rPr lang="es-ES_tradnl" sz="1400" b="1" dirty="0" smtClean="0"/>
              <a:t> </a:t>
            </a:r>
            <a:r>
              <a:rPr lang="es-ES_tradnl" sz="1400" b="1" dirty="0" err="1" smtClean="0"/>
              <a:t>Application</a:t>
            </a:r>
            <a:endParaRPr lang="es-ES_tradnl" sz="1400" b="1" dirty="0"/>
          </a:p>
        </p:txBody>
      </p:sp>
      <p:sp>
        <p:nvSpPr>
          <p:cNvPr id="11" name="Notched Right Arrow 10"/>
          <p:cNvSpPr/>
          <p:nvPr/>
        </p:nvSpPr>
        <p:spPr>
          <a:xfrm>
            <a:off x="1941446" y="1026726"/>
            <a:ext cx="1051905" cy="649436"/>
          </a:xfrm>
          <a:prstGeom prst="notch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/>
          </a:p>
        </p:txBody>
      </p:sp>
      <p:sp>
        <p:nvSpPr>
          <p:cNvPr id="83" name="Notched Right Arrow 82"/>
          <p:cNvSpPr/>
          <p:nvPr/>
        </p:nvSpPr>
        <p:spPr>
          <a:xfrm>
            <a:off x="2535339" y="2984900"/>
            <a:ext cx="828540" cy="649436"/>
          </a:xfrm>
          <a:prstGeom prst="notch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/>
          </a:p>
        </p:txBody>
      </p:sp>
      <p:sp>
        <p:nvSpPr>
          <p:cNvPr id="84" name="Notched Right Arrow 83"/>
          <p:cNvSpPr/>
          <p:nvPr/>
        </p:nvSpPr>
        <p:spPr>
          <a:xfrm>
            <a:off x="5268505" y="1006821"/>
            <a:ext cx="550415" cy="771324"/>
          </a:xfrm>
          <a:prstGeom prst="notch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/>
          </a:p>
        </p:txBody>
      </p:sp>
      <p:sp>
        <p:nvSpPr>
          <p:cNvPr id="85" name="Rounded Rectangle 84"/>
          <p:cNvSpPr/>
          <p:nvPr/>
        </p:nvSpPr>
        <p:spPr>
          <a:xfrm>
            <a:off x="336572" y="2845887"/>
            <a:ext cx="2050088" cy="5000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Collection</a:t>
            </a:r>
            <a:r>
              <a:rPr lang="es-ES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data</a:t>
            </a:r>
            <a:endParaRPr lang="es-ES" sz="105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348653" y="3355960"/>
            <a:ext cx="2049766" cy="5000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Parallel</a:t>
            </a:r>
            <a:r>
              <a:rPr lang="es-ES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Application</a:t>
            </a:r>
            <a:r>
              <a:rPr lang="es-ES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Model</a:t>
            </a:r>
            <a:endParaRPr lang="es-ES" sz="105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3452268" y="2780520"/>
            <a:ext cx="2052688" cy="5000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Patterns</a:t>
            </a:r>
            <a:r>
              <a:rPr lang="es-ES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Identification</a:t>
            </a:r>
            <a:r>
              <a:rPr lang="es-ES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" sz="105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3454868" y="3296079"/>
            <a:ext cx="2050088" cy="5000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Extract</a:t>
            </a:r>
            <a:r>
              <a:rPr lang="es-ES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Phases</a:t>
            </a:r>
            <a:r>
              <a:rPr lang="es-ES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s-ES" sz="1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Weights</a:t>
            </a:r>
            <a:endParaRPr lang="es-ES" sz="105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6956728" y="756930"/>
            <a:ext cx="825756" cy="1126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4041" name="Picture 9" descr="http://www.slac.stanford.edu/comp/unix/farm/myrinet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35390" y="4313097"/>
            <a:ext cx="636995" cy="8493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5477" y="4240585"/>
            <a:ext cx="656921" cy="926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9" name="TextBox 178"/>
          <p:cNvSpPr txBox="1"/>
          <p:nvPr/>
        </p:nvSpPr>
        <p:spPr>
          <a:xfrm>
            <a:off x="6543050" y="4182292"/>
            <a:ext cx="1476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 smtClean="0">
                <a:solidFill>
                  <a:srgbClr val="000000"/>
                </a:solidFill>
              </a:rPr>
              <a:t>Target Machine B</a:t>
            </a:r>
            <a:endParaRPr lang="es-ES_tradnl" sz="1100" b="1" dirty="0">
              <a:solidFill>
                <a:srgbClr val="000000"/>
              </a:solidFill>
            </a:endParaRPr>
          </a:p>
        </p:txBody>
      </p:sp>
      <p:grpSp>
        <p:nvGrpSpPr>
          <p:cNvPr id="2" name="Group 2"/>
          <p:cNvGrpSpPr/>
          <p:nvPr/>
        </p:nvGrpSpPr>
        <p:grpSpPr>
          <a:xfrm>
            <a:off x="5145500" y="4533326"/>
            <a:ext cx="459087" cy="428628"/>
            <a:chOff x="6933421" y="5363145"/>
            <a:chExt cx="459087" cy="428628"/>
          </a:xfrm>
        </p:grpSpPr>
        <p:sp>
          <p:nvSpPr>
            <p:cNvPr id="162" name="Oval 161"/>
            <p:cNvSpPr/>
            <p:nvPr/>
          </p:nvSpPr>
          <p:spPr>
            <a:xfrm rot="5400000">
              <a:off x="6948651" y="5347915"/>
              <a:ext cx="428628" cy="459087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100"/>
            </a:p>
          </p:txBody>
        </p:sp>
        <p:sp>
          <p:nvSpPr>
            <p:cNvPr id="163" name="Oval 162"/>
            <p:cNvSpPr/>
            <p:nvPr/>
          </p:nvSpPr>
          <p:spPr>
            <a:xfrm rot="5400000">
              <a:off x="7009882" y="5413499"/>
              <a:ext cx="306163" cy="32791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100"/>
            </a:p>
          </p:txBody>
        </p:sp>
        <p:sp>
          <p:nvSpPr>
            <p:cNvPr id="164" name="Oval 163"/>
            <p:cNvSpPr/>
            <p:nvPr/>
          </p:nvSpPr>
          <p:spPr>
            <a:xfrm rot="5400000">
              <a:off x="7071116" y="5479082"/>
              <a:ext cx="183698" cy="19675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100"/>
            </a:p>
          </p:txBody>
        </p:sp>
        <p:sp>
          <p:nvSpPr>
            <p:cNvPr id="165" name="Oval 164"/>
            <p:cNvSpPr/>
            <p:nvPr/>
          </p:nvSpPr>
          <p:spPr>
            <a:xfrm rot="5400000">
              <a:off x="7132347" y="5544666"/>
              <a:ext cx="61233" cy="65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100"/>
            </a:p>
          </p:txBody>
        </p:sp>
      </p:grpSp>
      <p:grpSp>
        <p:nvGrpSpPr>
          <p:cNvPr id="3" name="Group 3"/>
          <p:cNvGrpSpPr/>
          <p:nvPr/>
        </p:nvGrpSpPr>
        <p:grpSpPr>
          <a:xfrm>
            <a:off x="598509" y="4563944"/>
            <a:ext cx="459087" cy="428628"/>
            <a:chOff x="535980" y="5301912"/>
            <a:chExt cx="459087" cy="428628"/>
          </a:xfrm>
        </p:grpSpPr>
        <p:sp>
          <p:nvSpPr>
            <p:cNvPr id="158" name="Oval 157"/>
            <p:cNvSpPr/>
            <p:nvPr/>
          </p:nvSpPr>
          <p:spPr>
            <a:xfrm rot="5400000">
              <a:off x="551210" y="5286682"/>
              <a:ext cx="428628" cy="459087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100"/>
            </a:p>
          </p:txBody>
        </p:sp>
        <p:sp>
          <p:nvSpPr>
            <p:cNvPr id="159" name="Oval 158"/>
            <p:cNvSpPr/>
            <p:nvPr/>
          </p:nvSpPr>
          <p:spPr>
            <a:xfrm rot="5400000">
              <a:off x="612442" y="5352266"/>
              <a:ext cx="306163" cy="32791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100"/>
            </a:p>
          </p:txBody>
        </p:sp>
        <p:sp>
          <p:nvSpPr>
            <p:cNvPr id="160" name="Oval 159"/>
            <p:cNvSpPr/>
            <p:nvPr/>
          </p:nvSpPr>
          <p:spPr>
            <a:xfrm rot="5400000">
              <a:off x="673675" y="5417849"/>
              <a:ext cx="183698" cy="19675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100"/>
            </a:p>
          </p:txBody>
        </p:sp>
        <p:sp>
          <p:nvSpPr>
            <p:cNvPr id="161" name="Oval 160"/>
            <p:cNvSpPr/>
            <p:nvPr/>
          </p:nvSpPr>
          <p:spPr>
            <a:xfrm rot="5400000">
              <a:off x="734907" y="5483433"/>
              <a:ext cx="61233" cy="65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10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2217039" y="4223301"/>
            <a:ext cx="1476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 smtClean="0">
                <a:solidFill>
                  <a:srgbClr val="000000"/>
                </a:solidFill>
              </a:rPr>
              <a:t>Target Machine A</a:t>
            </a:r>
            <a:endParaRPr lang="es-ES_tradnl" sz="1100" b="1" dirty="0">
              <a:solidFill>
                <a:srgbClr val="000000"/>
              </a:solidFill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348432" y="5549112"/>
            <a:ext cx="959483" cy="43581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Time  of </a:t>
            </a:r>
            <a:r>
              <a:rPr lang="es-ES_tradnl" sz="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each</a:t>
            </a:r>
            <a:r>
              <a:rPr lang="es-ES_tradnl" sz="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Phase</a:t>
            </a:r>
            <a:r>
              <a:rPr lang="es-ES_tradnl" sz="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by</a:t>
            </a:r>
            <a:r>
              <a:rPr lang="es-ES_tradnl" sz="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weight</a:t>
            </a:r>
            <a:endParaRPr lang="es-ES_tradnl" sz="8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363191" y="6271500"/>
            <a:ext cx="961827" cy="41870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1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Prediction</a:t>
            </a:r>
            <a:r>
              <a:rPr lang="es-ES_tradnl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_tradnl" sz="105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Notched Right Arrow 104"/>
          <p:cNvSpPr/>
          <p:nvPr/>
        </p:nvSpPr>
        <p:spPr>
          <a:xfrm rot="5400000">
            <a:off x="714648" y="5948924"/>
            <a:ext cx="227050" cy="399261"/>
          </a:xfrm>
          <a:prstGeom prst="notch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/>
          </a:p>
        </p:txBody>
      </p:sp>
      <p:sp>
        <p:nvSpPr>
          <p:cNvPr id="107" name="Notched Right Arrow 106"/>
          <p:cNvSpPr/>
          <p:nvPr/>
        </p:nvSpPr>
        <p:spPr>
          <a:xfrm rot="5400000">
            <a:off x="690363" y="5160000"/>
            <a:ext cx="275620" cy="399261"/>
          </a:xfrm>
          <a:prstGeom prst="notch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/>
          </a:p>
        </p:txBody>
      </p:sp>
      <p:grpSp>
        <p:nvGrpSpPr>
          <p:cNvPr id="4" name="Group 14"/>
          <p:cNvGrpSpPr/>
          <p:nvPr/>
        </p:nvGrpSpPr>
        <p:grpSpPr>
          <a:xfrm>
            <a:off x="786576" y="1214413"/>
            <a:ext cx="667823" cy="563732"/>
            <a:chOff x="1079310" y="4918697"/>
            <a:chExt cx="667823" cy="56373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79310" y="4918697"/>
              <a:ext cx="563732" cy="563732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14" name="TextBox 13"/>
            <p:cNvSpPr txBox="1"/>
            <p:nvPr/>
          </p:nvSpPr>
          <p:spPr>
            <a:xfrm rot="242789">
              <a:off x="1203265" y="5010223"/>
              <a:ext cx="5438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dirty="0" smtClean="0">
                  <a:solidFill>
                    <a:srgbClr val="000000"/>
                  </a:solidFill>
                  <a:latin typeface="Arial Black"/>
                  <a:cs typeface="Arial Black"/>
                </a:rPr>
                <a:t>S</a:t>
              </a:r>
              <a:endParaRPr lang="es-ES_tradnl" dirty="0">
                <a:solidFill>
                  <a:srgbClr val="000000"/>
                </a:solidFill>
                <a:latin typeface="Arial Black"/>
                <a:cs typeface="Arial Black"/>
              </a:endParaRPr>
            </a:p>
          </p:txBody>
        </p:sp>
      </p:grp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589927"/>
              </p:ext>
            </p:extLst>
          </p:nvPr>
        </p:nvGraphicFramePr>
        <p:xfrm>
          <a:off x="1478614" y="4563941"/>
          <a:ext cx="3044539" cy="1945696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924676"/>
                <a:gridCol w="594389"/>
                <a:gridCol w="809119"/>
                <a:gridCol w="716355"/>
              </a:tblGrid>
              <a:tr h="418367">
                <a:tc>
                  <a:txBody>
                    <a:bodyPr/>
                    <a:lstStyle/>
                    <a:p>
                      <a:pPr algn="l"/>
                      <a:r>
                        <a:rPr lang="es-ES_tradnl" sz="600" dirty="0" err="1" smtClean="0">
                          <a:solidFill>
                            <a:srgbClr val="000000"/>
                          </a:solidFill>
                        </a:rPr>
                        <a:t>Program</a:t>
                      </a:r>
                      <a:endParaRPr lang="es-ES_tradnl" sz="600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600" dirty="0" err="1" smtClean="0">
                          <a:solidFill>
                            <a:srgbClr val="000000"/>
                          </a:solidFill>
                        </a:rPr>
                        <a:t>Cores</a:t>
                      </a:r>
                      <a:endParaRPr lang="es-ES_tradnl" sz="6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600" b="1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Application</a:t>
                      </a:r>
                      <a:r>
                        <a:rPr lang="es-ES_tradnl" sz="6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s-ES_tradnl" sz="600" b="1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Execution</a:t>
                      </a:r>
                      <a:r>
                        <a:rPr lang="es-ES_tradnl" sz="6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Time </a:t>
                      </a:r>
                      <a:r>
                        <a:rPr lang="es-ES_tradnl" sz="600" b="1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reduction</a:t>
                      </a:r>
                      <a:r>
                        <a:rPr lang="es-ES_tradnl" sz="6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(%)</a:t>
                      </a:r>
                    </a:p>
                    <a:p>
                      <a:pPr algn="ctr"/>
                      <a:endParaRPr lang="es-ES_tradnl" sz="6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6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s-ES_tradnl" sz="600" dirty="0" err="1" smtClean="0">
                          <a:solidFill>
                            <a:srgbClr val="000000"/>
                          </a:solidFill>
                        </a:rPr>
                        <a:t>Prediction</a:t>
                      </a:r>
                      <a:r>
                        <a:rPr lang="es-ES_tradnl" sz="600" dirty="0" smtClean="0">
                          <a:solidFill>
                            <a:srgbClr val="000000"/>
                          </a:solidFill>
                        </a:rPr>
                        <a:t> Error</a:t>
                      </a:r>
                    </a:p>
                    <a:p>
                      <a:pPr algn="ctr"/>
                      <a:r>
                        <a:rPr lang="es-ES_tradnl" sz="600" dirty="0" smtClean="0">
                          <a:solidFill>
                            <a:srgbClr val="000000"/>
                          </a:solidFill>
                        </a:rPr>
                        <a:t>(%)</a:t>
                      </a:r>
                      <a:endParaRPr lang="es-ES_tradnl" sz="6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2124">
                <a:tc>
                  <a:txBody>
                    <a:bodyPr/>
                    <a:lstStyle/>
                    <a:p>
                      <a:r>
                        <a:rPr lang="es-ES_tradnl" sz="600" dirty="0" smtClean="0">
                          <a:latin typeface="Arial"/>
                          <a:cs typeface="Arial"/>
                        </a:rPr>
                        <a:t>BT-256</a:t>
                      </a:r>
                      <a:endParaRPr lang="es-ES_tradnl" sz="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600" dirty="0" smtClean="0">
                          <a:latin typeface="Arial"/>
                          <a:cs typeface="Arial"/>
                        </a:rPr>
                        <a:t>128</a:t>
                      </a:r>
                      <a:endParaRPr lang="es-ES_tradnl" sz="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600" dirty="0" smtClean="0">
                          <a:latin typeface="Arial" pitchFamily="34" charset="0"/>
                          <a:cs typeface="Arial" pitchFamily="34" charset="0"/>
                        </a:rPr>
                        <a:t>98.52%</a:t>
                      </a:r>
                      <a:endParaRPr lang="es-ES_tradnl" sz="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600" dirty="0" smtClean="0">
                          <a:latin typeface="Arial"/>
                          <a:cs typeface="Arial"/>
                        </a:rPr>
                        <a:t>1.5%</a:t>
                      </a:r>
                      <a:endParaRPr lang="es-ES_tradnl" sz="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2124">
                <a:tc>
                  <a:txBody>
                    <a:bodyPr/>
                    <a:lstStyle/>
                    <a:p>
                      <a:r>
                        <a:rPr lang="es-ES_tradnl" sz="600" dirty="0" smtClean="0">
                          <a:latin typeface="Arial"/>
                          <a:cs typeface="Arial"/>
                        </a:rPr>
                        <a:t>SP-256</a:t>
                      </a:r>
                      <a:endParaRPr lang="es-ES_tradnl" sz="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600" dirty="0" smtClean="0">
                          <a:latin typeface="Arial"/>
                          <a:cs typeface="Arial"/>
                        </a:rPr>
                        <a:t>128</a:t>
                      </a:r>
                      <a:endParaRPr lang="es-ES_tradnl" sz="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600" dirty="0" smtClean="0">
                          <a:latin typeface="Arial" pitchFamily="34" charset="0"/>
                          <a:cs typeface="Arial" pitchFamily="34" charset="0"/>
                        </a:rPr>
                        <a:t>99.23%</a:t>
                      </a:r>
                      <a:endParaRPr lang="es-ES_tradnl" sz="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600" dirty="0" smtClean="0">
                          <a:latin typeface="Arial"/>
                          <a:cs typeface="Arial"/>
                        </a:rPr>
                        <a:t>6.4%</a:t>
                      </a:r>
                      <a:endParaRPr lang="es-ES_tradnl" sz="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2124">
                <a:tc>
                  <a:txBody>
                    <a:bodyPr/>
                    <a:lstStyle/>
                    <a:p>
                      <a:r>
                        <a:rPr lang="es-ES_tradnl" sz="600" dirty="0" smtClean="0">
                          <a:latin typeface="Arial"/>
                          <a:cs typeface="Arial"/>
                        </a:rPr>
                        <a:t>SMG2000-256</a:t>
                      </a:r>
                      <a:endParaRPr lang="es-ES_tradnl" sz="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600" dirty="0" smtClean="0">
                          <a:latin typeface="Arial"/>
                          <a:cs typeface="Arial"/>
                        </a:rPr>
                        <a:t>128</a:t>
                      </a:r>
                      <a:endParaRPr lang="es-ES_tradnl" sz="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600" dirty="0" smtClean="0">
                          <a:latin typeface="Arial" pitchFamily="34" charset="0"/>
                          <a:cs typeface="Arial" pitchFamily="34" charset="0"/>
                        </a:rPr>
                        <a:t>98.25%</a:t>
                      </a:r>
                      <a:endParaRPr lang="es-ES_tradnl" sz="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600" dirty="0" smtClean="0">
                          <a:latin typeface="Arial"/>
                          <a:cs typeface="Arial"/>
                        </a:rPr>
                        <a:t>3.8%</a:t>
                      </a:r>
                      <a:endParaRPr lang="es-ES_tradnl" sz="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2124">
                <a:tc>
                  <a:txBody>
                    <a:bodyPr/>
                    <a:lstStyle/>
                    <a:p>
                      <a:r>
                        <a:rPr lang="es-ES_tradnl" sz="600" dirty="0" smtClean="0">
                          <a:latin typeface="Arial"/>
                          <a:cs typeface="Arial"/>
                        </a:rPr>
                        <a:t>Sweep3D-256</a:t>
                      </a:r>
                      <a:endParaRPr lang="es-ES_tradnl" sz="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600" dirty="0" smtClean="0">
                          <a:latin typeface="Arial"/>
                          <a:cs typeface="Arial"/>
                        </a:rPr>
                        <a:t>128</a:t>
                      </a:r>
                      <a:endParaRPr lang="es-ES_tradnl" sz="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92.38%</a:t>
                      </a:r>
                      <a:endParaRPr lang="es-ES_tradnl" sz="6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600" dirty="0" smtClean="0">
                          <a:latin typeface="Arial"/>
                          <a:cs typeface="Arial"/>
                        </a:rPr>
                        <a:t>3.5%</a:t>
                      </a:r>
                      <a:endParaRPr lang="es-ES_tradnl" sz="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5" name="Notched Right Arrow 54"/>
          <p:cNvSpPr/>
          <p:nvPr/>
        </p:nvSpPr>
        <p:spPr>
          <a:xfrm>
            <a:off x="5607707" y="3037518"/>
            <a:ext cx="845630" cy="636883"/>
          </a:xfrm>
          <a:prstGeom prst="notch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/>
          </a:p>
        </p:txBody>
      </p:sp>
      <p:sp>
        <p:nvSpPr>
          <p:cNvPr id="60" name="Rounded Rectangle 59"/>
          <p:cNvSpPr/>
          <p:nvPr/>
        </p:nvSpPr>
        <p:spPr>
          <a:xfrm>
            <a:off x="4878679" y="5549111"/>
            <a:ext cx="959483" cy="43581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Time  of </a:t>
            </a:r>
            <a:r>
              <a:rPr lang="es-ES_tradnl" sz="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each</a:t>
            </a:r>
            <a:r>
              <a:rPr lang="es-ES_tradnl" sz="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Phase</a:t>
            </a:r>
            <a:r>
              <a:rPr lang="es-ES_tradnl" sz="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by</a:t>
            </a:r>
            <a:r>
              <a:rPr lang="es-ES_tradnl" sz="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weight</a:t>
            </a:r>
            <a:endParaRPr lang="es-ES_tradnl" sz="8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893438" y="6271499"/>
            <a:ext cx="961827" cy="41870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1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Prediction</a:t>
            </a:r>
            <a:r>
              <a:rPr lang="es-ES_tradnl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_tradnl" sz="105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Notched Right Arrow 61"/>
          <p:cNvSpPr/>
          <p:nvPr/>
        </p:nvSpPr>
        <p:spPr>
          <a:xfrm rot="5400000">
            <a:off x="5244895" y="5948923"/>
            <a:ext cx="227050" cy="399261"/>
          </a:xfrm>
          <a:prstGeom prst="notch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/>
          </a:p>
        </p:txBody>
      </p:sp>
      <p:sp>
        <p:nvSpPr>
          <p:cNvPr id="63" name="Notched Right Arrow 62"/>
          <p:cNvSpPr/>
          <p:nvPr/>
        </p:nvSpPr>
        <p:spPr>
          <a:xfrm rot="5400000">
            <a:off x="5220610" y="5159999"/>
            <a:ext cx="275620" cy="399261"/>
          </a:xfrm>
          <a:prstGeom prst="notch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400"/>
          </a:p>
        </p:txBody>
      </p:sp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292456"/>
              </p:ext>
            </p:extLst>
          </p:nvPr>
        </p:nvGraphicFramePr>
        <p:xfrm>
          <a:off x="5985175" y="4559195"/>
          <a:ext cx="2856506" cy="1967204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693870"/>
                <a:gridCol w="600910"/>
                <a:gridCol w="765671"/>
                <a:gridCol w="796055"/>
              </a:tblGrid>
              <a:tr h="423785">
                <a:tc>
                  <a:txBody>
                    <a:bodyPr/>
                    <a:lstStyle/>
                    <a:p>
                      <a:pPr algn="ctr"/>
                      <a:r>
                        <a:rPr lang="es-ES_tradnl" sz="60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Program</a:t>
                      </a:r>
                      <a:endParaRPr lang="es-ES_tradnl" sz="60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algn="ctr"/>
                      <a:endParaRPr lang="es-ES_tradnl" sz="600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60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Cores</a:t>
                      </a:r>
                      <a:endParaRPr lang="es-ES_tradnl" sz="600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600" b="1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Application</a:t>
                      </a:r>
                      <a:r>
                        <a:rPr lang="es-ES_tradnl" sz="6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s-ES_tradnl" sz="600" b="1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Execution</a:t>
                      </a:r>
                      <a:r>
                        <a:rPr lang="es-ES_tradnl" sz="6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Time </a:t>
                      </a:r>
                      <a:r>
                        <a:rPr lang="es-ES_tradnl" sz="600" b="1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reduction</a:t>
                      </a:r>
                      <a:r>
                        <a:rPr lang="es-ES_tradnl" sz="600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600" b="1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6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s-ES_tradnl" sz="60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Prediction</a:t>
                      </a:r>
                      <a:r>
                        <a:rPr lang="es-ES_tradnl" sz="6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Error</a:t>
                      </a:r>
                    </a:p>
                    <a:p>
                      <a:pPr algn="ctr"/>
                      <a:r>
                        <a:rPr lang="es-ES_tradnl" sz="6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lang="es-ES_tradnl" sz="600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7501">
                <a:tc>
                  <a:txBody>
                    <a:bodyPr/>
                    <a:lstStyle/>
                    <a:p>
                      <a:r>
                        <a:rPr lang="es-ES_tradnl" sz="600" dirty="0" smtClean="0">
                          <a:latin typeface="Arial"/>
                          <a:cs typeface="Arial"/>
                        </a:rPr>
                        <a:t>BT-256</a:t>
                      </a:r>
                      <a:endParaRPr lang="es-ES_tradnl" sz="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600" dirty="0" smtClean="0">
                          <a:latin typeface="Arial"/>
                          <a:cs typeface="Arial"/>
                        </a:rPr>
                        <a:t>256</a:t>
                      </a:r>
                      <a:endParaRPr lang="es-ES_tradnl" sz="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600" dirty="0" smtClean="0">
                          <a:latin typeface="Arial" pitchFamily="34" charset="0"/>
                          <a:cs typeface="Arial" pitchFamily="34" charset="0"/>
                        </a:rPr>
                        <a:t>98.63%</a:t>
                      </a:r>
                      <a:endParaRPr lang="es-ES_tradnl" sz="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600" dirty="0" smtClean="0">
                          <a:latin typeface="Arial"/>
                          <a:cs typeface="Arial"/>
                        </a:rPr>
                        <a:t>6.4%</a:t>
                      </a:r>
                      <a:endParaRPr lang="es-ES_tradnl" sz="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7501">
                <a:tc>
                  <a:txBody>
                    <a:bodyPr/>
                    <a:lstStyle/>
                    <a:p>
                      <a:r>
                        <a:rPr lang="es-ES_tradnl" sz="600" dirty="0" smtClean="0">
                          <a:latin typeface="Arial"/>
                          <a:cs typeface="Arial"/>
                        </a:rPr>
                        <a:t>SP-256</a:t>
                      </a:r>
                      <a:endParaRPr lang="es-ES_tradnl" sz="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600" dirty="0" smtClean="0">
                          <a:latin typeface="Arial"/>
                          <a:cs typeface="Arial"/>
                        </a:rPr>
                        <a:t>256</a:t>
                      </a:r>
                      <a:endParaRPr lang="es-ES_tradnl" sz="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600" dirty="0" smtClean="0">
                          <a:latin typeface="Arial" pitchFamily="34" charset="0"/>
                          <a:cs typeface="Arial" pitchFamily="34" charset="0"/>
                        </a:rPr>
                        <a:t>99.37%</a:t>
                      </a:r>
                      <a:endParaRPr lang="es-ES_tradnl" sz="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600" dirty="0" smtClean="0">
                          <a:latin typeface="Arial"/>
                          <a:cs typeface="Arial"/>
                        </a:rPr>
                        <a:t>3.4%</a:t>
                      </a:r>
                      <a:endParaRPr lang="es-ES_tradnl" sz="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7501">
                <a:tc>
                  <a:txBody>
                    <a:bodyPr/>
                    <a:lstStyle/>
                    <a:p>
                      <a:r>
                        <a:rPr lang="es-ES_tradnl" sz="600" dirty="0" smtClean="0">
                          <a:latin typeface="Arial"/>
                          <a:cs typeface="Arial"/>
                        </a:rPr>
                        <a:t>SMG2000-256</a:t>
                      </a:r>
                      <a:endParaRPr lang="es-ES_tradnl" sz="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600" dirty="0" smtClean="0">
                          <a:latin typeface="Arial"/>
                          <a:cs typeface="Arial"/>
                        </a:rPr>
                        <a:t>256</a:t>
                      </a:r>
                      <a:endParaRPr lang="es-ES_tradnl" sz="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600" dirty="0" smtClean="0">
                          <a:latin typeface="Arial" pitchFamily="34" charset="0"/>
                          <a:cs typeface="Arial" pitchFamily="34" charset="0"/>
                        </a:rPr>
                        <a:t>98.24%</a:t>
                      </a:r>
                      <a:endParaRPr lang="es-ES_tradnl" sz="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600" dirty="0" smtClean="0">
                          <a:latin typeface="Arial"/>
                          <a:cs typeface="Arial"/>
                        </a:rPr>
                        <a:t>3.8%</a:t>
                      </a:r>
                      <a:endParaRPr lang="es-ES_tradnl" sz="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7501">
                <a:tc>
                  <a:txBody>
                    <a:bodyPr/>
                    <a:lstStyle/>
                    <a:p>
                      <a:r>
                        <a:rPr lang="es-ES_tradnl" sz="600" dirty="0" smtClean="0">
                          <a:latin typeface="Arial"/>
                          <a:cs typeface="Arial"/>
                        </a:rPr>
                        <a:t>Sweep3D-256</a:t>
                      </a:r>
                      <a:endParaRPr lang="es-ES_tradnl" sz="6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600" dirty="0" smtClean="0">
                          <a:latin typeface="Arial"/>
                          <a:cs typeface="Arial"/>
                        </a:rPr>
                        <a:t>256</a:t>
                      </a:r>
                      <a:endParaRPr lang="es-ES_tradnl" sz="6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92.35%</a:t>
                      </a:r>
                      <a:endParaRPr lang="es-ES_tradnl" sz="6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600" dirty="0" smtClean="0">
                          <a:latin typeface="Arial"/>
                          <a:cs typeface="Arial"/>
                        </a:rPr>
                        <a:t>6.2%</a:t>
                      </a:r>
                      <a:endParaRPr lang="es-ES_tradnl" sz="6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65"/>
          <p:cNvGrpSpPr/>
          <p:nvPr/>
        </p:nvGrpSpPr>
        <p:grpSpPr>
          <a:xfrm>
            <a:off x="7259391" y="2424604"/>
            <a:ext cx="667823" cy="563732"/>
            <a:chOff x="1079310" y="4918697"/>
            <a:chExt cx="667823" cy="563732"/>
          </a:xfrm>
        </p:grpSpPr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79310" y="4918697"/>
              <a:ext cx="563732" cy="563732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68" name="TextBox 67"/>
            <p:cNvSpPr txBox="1"/>
            <p:nvPr/>
          </p:nvSpPr>
          <p:spPr>
            <a:xfrm rot="242789">
              <a:off x="1203265" y="5010223"/>
              <a:ext cx="5438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dirty="0" smtClean="0">
                  <a:solidFill>
                    <a:srgbClr val="000000"/>
                  </a:solidFill>
                  <a:latin typeface="Arial Black"/>
                  <a:cs typeface="Arial Black"/>
                </a:rPr>
                <a:t>S</a:t>
              </a:r>
              <a:endParaRPr lang="es-ES_tradnl" dirty="0">
                <a:solidFill>
                  <a:srgbClr val="000000"/>
                </a:solidFill>
                <a:latin typeface="Arial Black"/>
                <a:cs typeface="Arial Blac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173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6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68 0.0264 L -0.31355 0.19384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02" y="83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355 0.19384 L -0.65695 0.20195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9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4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" decel="100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500"/>
                            </p:stCondLst>
                            <p:childTnLst>
                              <p:par>
                                <p:cTn id="98" presetID="4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11869E-6 -0.0007 C 0.01284 -0.00672 0.05917 -0.01205 0.07566 -0.01205 C 0.17786 -0.01205 0.28284 0.07781 0.28284 0.16836 C 0.28284 0.12274 0.33524 0.07804 0.38487 0.07804 C 0.43745 0.07804 0.48707 0.12343 0.48707 0.16836 C 0.48707 0.14567 0.51328 0.12274 0.53948 0.12274 C 0.56585 0.12274 0.59205 0.14497 0.59205 0.16836 C 0.59205 0.15655 0.60507 0.14567 0.61826 0.14567 C 0.63127 0.14567 0.64446 0.15701 0.64446 0.16836 C 0.64446 0.16234 0.6514 0.15655 0.65765 0.15655 C 0.66112 0.15655 0.67083 0.16234 0.67083 0.16836 C 0.67083 0.16512 0.67413 0.16234 0.6776 0.16234 C 0.6776 0.16141 0.68454 0.16512 0.68454 0.16836 C 0.68454 0.16651 0.68454 0.16512 0.68784 0.16512 C 0.68784 0.16605 0.69148 0.16651 0.69148 0.16836 C 0.69148 0.16744 0.69148 0.16651 0.69148 0.16605 C 0.69478 0.16605 0.69478 0.16651 0.69478 0.16744 C 0.69808 0.16744 0.69808 0.16651 0.69808 0.16605 C 0.70189 0.16605 0.70189 0.16651 0.70189 0.16744 " pathEditMode="relative" rAng="0" ptsTypes="fffffffffffffffffff">
                                      <p:cBhvr>
                                        <p:cTn id="9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86" y="78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0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0189 0.16744 C 0.62797 0.25012 0.55405 0.33279 0.46295 0.36128 C 0.37185 0.38976 0.23755 0.3321 0.15565 0.33905 C 0.07375 0.34599 0.00278 0.37819 -0.02811 0.4025 C -0.059 0.42682 -0.02898 0.4553 -0.02933 0.48472 C -0.02967 0.51413 -0.03071 0.56346 -0.03071 0.5792 " pathEditMode="relative" ptsTypes="aaaaaA">
                                      <p:cBhvr>
                                        <p:cTn id="1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500"/>
                            </p:stCondLst>
                            <p:childTnLst>
                              <p:par>
                                <p:cTn id="130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4000"/>
                            </p:stCondLst>
                            <p:childTnLst>
                              <p:par>
                                <p:cTn id="1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6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23044E-6 -1.19963E-6 C -0.00173 0.03126 -0.00329 0.06253 -0.04372 0.08592 C -0.08415 0.10931 -0.21013 0.11278 -0.24293 0.1408 C -0.27572 0.16883 -0.2405 0.21514 -0.24032 0.25405 C -0.24015 0.29296 -0.24084 0.33349 -0.24154 0.37401 " pathEditMode="relative" ptsTypes="aaaaA">
                                      <p:cBhvr>
                                        <p:cTn id="1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000"/>
                            </p:stCondLst>
                            <p:childTnLst>
                              <p:par>
                                <p:cTn id="162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3500"/>
                            </p:stCondLst>
                            <p:childTnLst>
                              <p:par>
                                <p:cTn id="1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6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" grpId="0"/>
      <p:bldP spid="201" grpId="0" animBg="1"/>
      <p:bldP spid="141" grpId="0"/>
      <p:bldP spid="71" grpId="0" animBg="1"/>
      <p:bldP spid="166" grpId="0"/>
      <p:bldP spid="166" grpId="1"/>
      <p:bldP spid="11" grpId="0" animBg="1"/>
      <p:bldP spid="83" grpId="0" animBg="1"/>
      <p:bldP spid="84" grpId="0" animBg="1"/>
      <p:bldP spid="85" grpId="0" animBg="1"/>
      <p:bldP spid="87" grpId="0" animBg="1"/>
      <p:bldP spid="89" grpId="0" animBg="1"/>
      <p:bldP spid="91" grpId="0" animBg="1"/>
      <p:bldP spid="179" grpId="0"/>
      <p:bldP spid="98" grpId="0"/>
      <p:bldP spid="103" grpId="0" animBg="1"/>
      <p:bldP spid="104" grpId="0" animBg="1"/>
      <p:bldP spid="105" grpId="0" animBg="1"/>
      <p:bldP spid="107" grpId="0" animBg="1"/>
      <p:bldP spid="55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Threat?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114800"/>
          </a:xfrm>
        </p:spPr>
        <p:txBody>
          <a:bodyPr>
            <a:normAutofit/>
          </a:bodyPr>
          <a:lstStyle/>
          <a:p>
            <a:r>
              <a:rPr lang="es-ES" dirty="0" err="1" smtClean="0"/>
              <a:t>Clouds</a:t>
            </a:r>
            <a:r>
              <a:rPr lang="es-ES" dirty="0" smtClean="0"/>
              <a:t> and </a:t>
            </a:r>
            <a:r>
              <a:rPr lang="es-ES" dirty="0" err="1" smtClean="0"/>
              <a:t>Grids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databases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management</a:t>
            </a:r>
            <a:r>
              <a:rPr lang="es-ES" dirty="0" smtClean="0"/>
              <a:t> and </a:t>
            </a:r>
            <a:r>
              <a:rPr lang="es-ES" dirty="0" err="1" smtClean="0"/>
              <a:t>operational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 </a:t>
            </a:r>
          </a:p>
          <a:p>
            <a:r>
              <a:rPr lang="es-ES" dirty="0" err="1" smtClean="0">
                <a:solidFill>
                  <a:schemeClr val="accent2"/>
                </a:solidFill>
              </a:rPr>
              <a:t>Denial</a:t>
            </a:r>
            <a:r>
              <a:rPr lang="es-ES" dirty="0" smtClean="0">
                <a:solidFill>
                  <a:schemeClr val="accent2"/>
                </a:solidFill>
              </a:rPr>
              <a:t> of </a:t>
            </a:r>
            <a:r>
              <a:rPr lang="es-ES" dirty="0" err="1" smtClean="0">
                <a:solidFill>
                  <a:schemeClr val="accent2"/>
                </a:solidFill>
              </a:rPr>
              <a:t>Service</a:t>
            </a:r>
            <a:r>
              <a:rPr lang="es-ES" dirty="0" smtClean="0"/>
              <a:t>: </a:t>
            </a:r>
          </a:p>
          <a:p>
            <a:pPr lvl="1"/>
            <a:r>
              <a:rPr lang="es-ES" dirty="0" err="1" smtClean="0"/>
              <a:t>Prevent</a:t>
            </a:r>
            <a:r>
              <a:rPr lang="es-ES" dirty="0" smtClean="0"/>
              <a:t> </a:t>
            </a:r>
            <a:r>
              <a:rPr lang="es-ES" dirty="0" err="1" smtClean="0"/>
              <a:t>updates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database</a:t>
            </a:r>
            <a:endParaRPr lang="es-ES" dirty="0" smtClean="0"/>
          </a:p>
          <a:p>
            <a:pPr lvl="1"/>
            <a:endParaRPr lang="es-ES" dirty="0" smtClean="0"/>
          </a:p>
          <a:p>
            <a:pPr lvl="1"/>
            <a:endParaRPr lang="es-ES" dirty="0"/>
          </a:p>
          <a:p>
            <a:pPr lvl="1">
              <a:buNone/>
            </a:pPr>
            <a:endParaRPr lang="es-ES" dirty="0" smtClean="0">
              <a:latin typeface="Consolas" pitchFamily="49" charset="0"/>
            </a:endParaRPr>
          </a:p>
          <a:p>
            <a:pPr lvl="1">
              <a:buNone/>
            </a:pPr>
            <a:endParaRPr lang="es-ES" dirty="0" smtClean="0">
              <a:latin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0328" y="503978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F7DA20-DE3D-4F93-87A1-707615D6E01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art\Desktop\detect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3" y="2514600"/>
            <a:ext cx="2208583" cy="16002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179619"/>
            <a:ext cx="7772400" cy="838200"/>
          </a:xfrm>
        </p:spPr>
        <p:txBody>
          <a:bodyPr/>
          <a:lstStyle/>
          <a:p>
            <a:r>
              <a:rPr lang="en-US" dirty="0" smtClean="0"/>
              <a:t>Possible Threat?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1279083"/>
            <a:ext cx="8610600" cy="1524000"/>
          </a:xfrm>
        </p:spPr>
        <p:txBody>
          <a:bodyPr/>
          <a:lstStyle/>
          <a:p>
            <a:r>
              <a:rPr lang="en-US" dirty="0" smtClean="0"/>
              <a:t>Hijack machines</a:t>
            </a:r>
          </a:p>
          <a:p>
            <a:pPr lvl="1"/>
            <a:r>
              <a:rPr lang="es-ES" dirty="0" err="1" smtClean="0"/>
              <a:t>Process</a:t>
            </a:r>
            <a:r>
              <a:rPr lang="es-ES" dirty="0" smtClean="0"/>
              <a:t> escapes Cloud/</a:t>
            </a:r>
            <a:r>
              <a:rPr lang="es-ES" dirty="0" err="1" smtClean="0"/>
              <a:t>Grid</a:t>
            </a:r>
            <a:r>
              <a:rPr lang="es-ES" dirty="0" smtClean="0"/>
              <a:t>/control: </a:t>
            </a:r>
            <a:r>
              <a:rPr lang="es-ES" dirty="0" err="1" smtClean="0"/>
              <a:t>Keeps</a:t>
            </a:r>
            <a:r>
              <a:rPr lang="es-ES" dirty="0" smtClean="0"/>
              <a:t> </a:t>
            </a:r>
            <a:r>
              <a:rPr lang="es-ES" dirty="0" err="1" smtClean="0"/>
              <a:t>forking</a:t>
            </a:r>
            <a:r>
              <a:rPr lang="es-ES" dirty="0" smtClean="0"/>
              <a:t> and </a:t>
            </a:r>
            <a:r>
              <a:rPr lang="es-ES" dirty="0" err="1" smtClean="0"/>
              <a:t>exiting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escape </a:t>
            </a:r>
            <a:r>
              <a:rPr lang="es-ES" dirty="0" err="1" smtClean="0"/>
              <a:t>detection</a:t>
            </a:r>
            <a:r>
              <a:rPr lang="es-ES" dirty="0" smtClean="0"/>
              <a:t>.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6019800" y="3810000"/>
            <a:ext cx="1219200" cy="1219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t>Evil Job</a:t>
            </a:r>
            <a:br>
              <a:rPr lang="en-US" sz="2400" dirty="0" smtClean="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2400" dirty="0" smtClean="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t>PID 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495800" y="3810000"/>
            <a:ext cx="1219200" cy="1219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 smtClean="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t>Evil Job</a:t>
            </a:r>
            <a:br>
              <a:rPr lang="en-US" sz="2400" dirty="0" smtClean="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2400" dirty="0" smtClean="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t>PID 2</a:t>
            </a:r>
            <a:endParaRPr lang="en-US" sz="2400" dirty="0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971800" y="3810000"/>
            <a:ext cx="1219200" cy="1219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 smtClean="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t>Evil Job</a:t>
            </a:r>
            <a:br>
              <a:rPr lang="en-US" sz="2400" dirty="0" smtClean="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2400" dirty="0" smtClean="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t>PID 3</a:t>
            </a:r>
            <a:endParaRPr lang="en-US" sz="2400" dirty="0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grpSp>
        <p:nvGrpSpPr>
          <p:cNvPr id="5" name="Group 14"/>
          <p:cNvGrpSpPr/>
          <p:nvPr/>
        </p:nvGrpSpPr>
        <p:grpSpPr>
          <a:xfrm>
            <a:off x="5181602" y="5181600"/>
            <a:ext cx="1435100" cy="1066800"/>
            <a:chOff x="5181600" y="5257800"/>
            <a:chExt cx="1435100" cy="1066800"/>
          </a:xfrm>
        </p:grpSpPr>
        <p:sp>
          <p:nvSpPr>
            <p:cNvPr id="13" name="Freeform 12"/>
            <p:cNvSpPr/>
            <p:nvPr/>
          </p:nvSpPr>
          <p:spPr bwMode="auto">
            <a:xfrm>
              <a:off x="5181600" y="5257800"/>
              <a:ext cx="1435100" cy="501650"/>
            </a:xfrm>
            <a:custGeom>
              <a:avLst/>
              <a:gdLst>
                <a:gd name="connsiteX0" fmla="*/ 1435100 w 1435100"/>
                <a:gd name="connsiteY0" fmla="*/ 38100 h 501650"/>
                <a:gd name="connsiteX1" fmla="*/ 723900 w 1435100"/>
                <a:gd name="connsiteY1" fmla="*/ 495300 h 501650"/>
                <a:gd name="connsiteX2" fmla="*/ 0 w 1435100"/>
                <a:gd name="connsiteY2" fmla="*/ 0 h 501650"/>
                <a:gd name="connsiteX3" fmla="*/ 0 w 1435100"/>
                <a:gd name="connsiteY3" fmla="*/ 0 h 50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5100" h="501650">
                  <a:moveTo>
                    <a:pt x="1435100" y="38100"/>
                  </a:moveTo>
                  <a:cubicBezTo>
                    <a:pt x="1199091" y="269875"/>
                    <a:pt x="963083" y="501650"/>
                    <a:pt x="723900" y="495300"/>
                  </a:cubicBezTo>
                  <a:cubicBezTo>
                    <a:pt x="484717" y="488950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562600" y="5791200"/>
              <a:ext cx="762000" cy="5334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5" charset="0"/>
                  <a:ea typeface="ＭＳ Ｐゴシック" pitchFamily="-105" charset="-128"/>
                  <a:cs typeface="ＭＳ Ｐゴシック" pitchFamily="-105" charset="-128"/>
                </a:rPr>
                <a:t>fork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</p:grpSp>
      <p:grpSp>
        <p:nvGrpSpPr>
          <p:cNvPr id="6" name="Group 15"/>
          <p:cNvGrpSpPr/>
          <p:nvPr/>
        </p:nvGrpSpPr>
        <p:grpSpPr>
          <a:xfrm>
            <a:off x="3594102" y="5181600"/>
            <a:ext cx="1435100" cy="1066800"/>
            <a:chOff x="5181600" y="5257800"/>
            <a:chExt cx="1435100" cy="1066800"/>
          </a:xfrm>
        </p:grpSpPr>
        <p:sp>
          <p:nvSpPr>
            <p:cNvPr id="17" name="Freeform 16"/>
            <p:cNvSpPr/>
            <p:nvPr/>
          </p:nvSpPr>
          <p:spPr bwMode="auto">
            <a:xfrm>
              <a:off x="5181600" y="5257800"/>
              <a:ext cx="1435100" cy="501650"/>
            </a:xfrm>
            <a:custGeom>
              <a:avLst/>
              <a:gdLst>
                <a:gd name="connsiteX0" fmla="*/ 1435100 w 1435100"/>
                <a:gd name="connsiteY0" fmla="*/ 38100 h 501650"/>
                <a:gd name="connsiteX1" fmla="*/ 723900 w 1435100"/>
                <a:gd name="connsiteY1" fmla="*/ 495300 h 501650"/>
                <a:gd name="connsiteX2" fmla="*/ 0 w 1435100"/>
                <a:gd name="connsiteY2" fmla="*/ 0 h 501650"/>
                <a:gd name="connsiteX3" fmla="*/ 0 w 1435100"/>
                <a:gd name="connsiteY3" fmla="*/ 0 h 50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5100" h="501650">
                  <a:moveTo>
                    <a:pt x="1435100" y="38100"/>
                  </a:moveTo>
                  <a:cubicBezTo>
                    <a:pt x="1199091" y="269875"/>
                    <a:pt x="963083" y="501650"/>
                    <a:pt x="723900" y="495300"/>
                  </a:cubicBezTo>
                  <a:cubicBezTo>
                    <a:pt x="484717" y="488950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562600" y="5791200"/>
              <a:ext cx="762000" cy="5334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5" charset="0"/>
                  <a:ea typeface="ＭＳ Ｐゴシック" pitchFamily="-105" charset="-128"/>
                  <a:cs typeface="ＭＳ Ｐゴシック" pitchFamily="-105" charset="-128"/>
                </a:rPr>
                <a:t>fork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</p:grpSp>
      <p:grpSp>
        <p:nvGrpSpPr>
          <p:cNvPr id="10" name="Group 18"/>
          <p:cNvGrpSpPr/>
          <p:nvPr/>
        </p:nvGrpSpPr>
        <p:grpSpPr>
          <a:xfrm>
            <a:off x="838200" y="5181600"/>
            <a:ext cx="2667000" cy="1066800"/>
            <a:chOff x="5181600" y="5257800"/>
            <a:chExt cx="1435100" cy="1066800"/>
          </a:xfrm>
        </p:grpSpPr>
        <p:sp>
          <p:nvSpPr>
            <p:cNvPr id="20" name="Freeform 19"/>
            <p:cNvSpPr/>
            <p:nvPr/>
          </p:nvSpPr>
          <p:spPr bwMode="auto">
            <a:xfrm>
              <a:off x="5181600" y="5257800"/>
              <a:ext cx="1435100" cy="501650"/>
            </a:xfrm>
            <a:custGeom>
              <a:avLst/>
              <a:gdLst>
                <a:gd name="connsiteX0" fmla="*/ 1435100 w 1435100"/>
                <a:gd name="connsiteY0" fmla="*/ 38100 h 501650"/>
                <a:gd name="connsiteX1" fmla="*/ 723900 w 1435100"/>
                <a:gd name="connsiteY1" fmla="*/ 495300 h 501650"/>
                <a:gd name="connsiteX2" fmla="*/ 0 w 1435100"/>
                <a:gd name="connsiteY2" fmla="*/ 0 h 501650"/>
                <a:gd name="connsiteX3" fmla="*/ 0 w 1435100"/>
                <a:gd name="connsiteY3" fmla="*/ 0 h 50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5100" h="501650">
                  <a:moveTo>
                    <a:pt x="1435100" y="38100"/>
                  </a:moveTo>
                  <a:cubicBezTo>
                    <a:pt x="1199091" y="269875"/>
                    <a:pt x="963083" y="501650"/>
                    <a:pt x="723900" y="495300"/>
                  </a:cubicBezTo>
                  <a:cubicBezTo>
                    <a:pt x="484717" y="488950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562600" y="5791200"/>
              <a:ext cx="762000" cy="5334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5" charset="0"/>
                  <a:ea typeface="ＭＳ Ｐゴシック" pitchFamily="-105" charset="-128"/>
                  <a:cs typeface="ＭＳ Ｐゴシック" pitchFamily="-105" charset="-128"/>
                </a:rPr>
                <a:t>fork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</p:grpSp>
      <p:grpSp>
        <p:nvGrpSpPr>
          <p:cNvPr id="11" name="Group 22"/>
          <p:cNvGrpSpPr/>
          <p:nvPr/>
        </p:nvGrpSpPr>
        <p:grpSpPr>
          <a:xfrm>
            <a:off x="152400" y="3810000"/>
            <a:ext cx="2286000" cy="1219200"/>
            <a:chOff x="533400" y="3810000"/>
            <a:chExt cx="2286000" cy="1219200"/>
          </a:xfrm>
        </p:grpSpPr>
        <p:sp>
          <p:nvSpPr>
            <p:cNvPr id="9" name="Oval 8"/>
            <p:cNvSpPr/>
            <p:nvPr/>
          </p:nvSpPr>
          <p:spPr bwMode="auto">
            <a:xfrm>
              <a:off x="533400" y="3810000"/>
              <a:ext cx="1219200" cy="12192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5" charset="0"/>
                  <a:ea typeface="ＭＳ Ｐゴシック" pitchFamily="-105" charset="-128"/>
                  <a:cs typeface="ＭＳ Ｐゴシック" pitchFamily="-105" charset="-128"/>
                </a:rPr>
                <a:t>Evil Job</a:t>
              </a:r>
              <a:b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5" charset="0"/>
                  <a:ea typeface="ＭＳ Ｐゴシック" pitchFamily="-105" charset="-128"/>
                  <a:cs typeface="ＭＳ Ｐゴシック" pitchFamily="-105" charset="-128"/>
                </a:rPr>
              </a:b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5" charset="0"/>
                  <a:ea typeface="ＭＳ Ｐゴシック" pitchFamily="-105" charset="-128"/>
                  <a:cs typeface="ＭＳ Ｐゴシック" pitchFamily="-105" charset="-128"/>
                </a:rPr>
                <a:t>PID </a:t>
              </a: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5" charset="0"/>
                  <a:ea typeface="ＭＳ Ｐゴシック" pitchFamily="-105" charset="-128"/>
                  <a:cs typeface="ＭＳ Ｐゴシック" pitchFamily="-105" charset="-128"/>
                </a:rPr>
                <a:t>n</a:t>
              </a:r>
              <a:endPara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981200" y="4191000"/>
              <a:ext cx="838200" cy="4572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5" charset="0"/>
                  <a:ea typeface="ＭＳ Ｐゴシック" pitchFamily="-105" charset="-128"/>
                  <a:cs typeface="ＭＳ Ｐゴシック" pitchFamily="-105" charset="-128"/>
                </a:rPr>
                <a:t>. . .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</p:grpSp>
      <p:sp>
        <p:nvSpPr>
          <p:cNvPr id="27" name="Rectangle 26"/>
          <p:cNvSpPr/>
          <p:nvPr/>
        </p:nvSpPr>
        <p:spPr bwMode="auto">
          <a:xfrm>
            <a:off x="1905000" y="3657600"/>
            <a:ext cx="685800" cy="762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t>?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3" name="3 Marcador de pie de página"/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F7DA20-DE3D-4F93-87A1-707615D6E01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0.00556 L -0.179 0.0055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9 0.00556 L -0.36233 0.0055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233 0.00556 L -0.529 0.0055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  <p:bldP spid="7" grpId="1" animBg="1"/>
      <p:bldP spid="8" grpId="0" animBg="1"/>
      <p:bldP spid="8" grpId="1" animBg="1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Threat?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471" y="1812471"/>
            <a:ext cx="7772400" cy="4593771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Cloud/Grid Accounting System</a:t>
            </a:r>
          </a:p>
          <a:p>
            <a:pPr lvl="1"/>
            <a:r>
              <a:rPr lang="en-US" sz="3600" dirty="0" smtClean="0"/>
              <a:t>Maintains a Grid-wide view of resource utilization.</a:t>
            </a:r>
          </a:p>
          <a:p>
            <a:pPr lvl="2"/>
            <a:r>
              <a:rPr lang="en-US" sz="3600" dirty="0" smtClean="0"/>
              <a:t>Job Submission (Priority in the batch queue, CPU time, Memory usage)</a:t>
            </a:r>
          </a:p>
          <a:p>
            <a:pPr lvl="2"/>
            <a:r>
              <a:rPr lang="en-US" sz="3600" dirty="0" smtClean="0"/>
              <a:t>Storage (Disk usage, Tape storage)</a:t>
            </a:r>
          </a:p>
          <a:p>
            <a:pPr lvl="1"/>
            <a:r>
              <a:rPr lang="en-GB" sz="3600" dirty="0" smtClean="0"/>
              <a:t>Accounting Information </a:t>
            </a:r>
            <a:r>
              <a:rPr lang="en-GB" sz="3600" b="1" i="1" dirty="0" smtClean="0"/>
              <a:t>easily </a:t>
            </a:r>
            <a:r>
              <a:rPr lang="en-GB" sz="3600" dirty="0" smtClean="0"/>
              <a:t>available to people (web interface) and to applications (Web Services)</a:t>
            </a:r>
          </a:p>
          <a:p>
            <a:r>
              <a:rPr lang="en-GB" sz="3600" dirty="0" smtClean="0"/>
              <a:t>Use the Accounting System for bad purposes.</a:t>
            </a:r>
          </a:p>
          <a:p>
            <a:pPr lvl="1"/>
            <a:endParaRPr lang="en-US" sz="3600" dirty="0" smtClean="0"/>
          </a:p>
        </p:txBody>
      </p:sp>
      <p:sp>
        <p:nvSpPr>
          <p:cNvPr id="5" name="3 Marcador de pie de página"/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F7DA20-DE3D-4F93-87A1-707615D6E01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CCACAA11-567B-4555-B195-56953209B5CA}" type="slidenum">
              <a:rPr lang="en-US" sz="1400" b="0"/>
              <a:pPr algn="ctr">
                <a:spcBef>
                  <a:spcPct val="0"/>
                </a:spcBef>
                <a:buClrTx/>
              </a:pPr>
              <a:t>7</a:t>
            </a:fld>
            <a:endParaRPr lang="en-US" sz="1400" b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82881"/>
            <a:ext cx="7772400" cy="661182"/>
          </a:xfrm>
        </p:spPr>
        <p:txBody>
          <a:bodyPr>
            <a:normAutofit/>
          </a:bodyPr>
          <a:lstStyle/>
          <a:p>
            <a:r>
              <a:rPr lang="en-US" dirty="0" smtClean="0"/>
              <a:t>Possible Threat?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01861"/>
            <a:ext cx="7772400" cy="5401993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851" y="773723"/>
            <a:ext cx="873424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29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0A8E8D7A-7131-428A-AFBF-FE60F675A590}" type="slidenum">
              <a:rPr lang="en-US" sz="1400" b="0"/>
              <a:pPr algn="ctr">
                <a:spcBef>
                  <a:spcPct val="0"/>
                </a:spcBef>
                <a:buClrTx/>
              </a:pPr>
              <a:t>8</a:t>
            </a:fld>
            <a:endParaRPr lang="en-US" sz="1400" b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Threat!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67430"/>
            <a:ext cx="9144000" cy="3985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Group 3"/>
          <p:cNvGrpSpPr/>
          <p:nvPr/>
        </p:nvGrpSpPr>
        <p:grpSpPr>
          <a:xfrm>
            <a:off x="2434047" y="3124200"/>
            <a:ext cx="5411450" cy="3200400"/>
            <a:chOff x="2434047" y="3124200"/>
            <a:chExt cx="5411450" cy="3200400"/>
          </a:xfrm>
        </p:grpSpPr>
        <p:sp>
          <p:nvSpPr>
            <p:cNvPr id="6" name="TextBox 1"/>
            <p:cNvSpPr txBox="1"/>
            <p:nvPr/>
          </p:nvSpPr>
          <p:spPr>
            <a:xfrm rot="20380794">
              <a:off x="2858213" y="3944491"/>
              <a:ext cx="4386938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dirty="0" smtClean="0">
                  <a:solidFill>
                    <a:srgbClr val="2E0000">
                      <a:alpha val="66667"/>
                    </a:srgbClr>
                  </a:solidFill>
                  <a:effectLst>
                    <a:glow rad="50800">
                      <a:schemeClr val="accent2">
                        <a:satMod val="175000"/>
                        <a:alpha val="45000"/>
                      </a:schemeClr>
                    </a:glow>
                  </a:effectLst>
                  <a:latin typeface="Stencil" pitchFamily="82" charset="0"/>
                </a:rPr>
                <a:t>Found</a:t>
              </a:r>
            </a:p>
            <a:p>
              <a:pPr algn="ctr"/>
              <a:r>
                <a:rPr lang="en-US" sz="5000" dirty="0" smtClean="0">
                  <a:solidFill>
                    <a:srgbClr val="4C0000">
                      <a:alpha val="67000"/>
                    </a:srgbClr>
                  </a:solidFill>
                  <a:effectLst>
                    <a:glow rad="50800">
                      <a:schemeClr val="accent2">
                        <a:satMod val="175000"/>
                        <a:alpha val="45000"/>
                      </a:schemeClr>
                    </a:glow>
                  </a:effectLst>
                  <a:latin typeface="Stencil" pitchFamily="82" charset="0"/>
                </a:rPr>
                <a:t>and Fixed</a:t>
              </a:r>
              <a:endParaRPr lang="en-US" sz="5000" dirty="0">
                <a:solidFill>
                  <a:srgbClr val="4C0000">
                    <a:alpha val="67000"/>
                  </a:srgbClr>
                </a:solidFill>
                <a:effectLst>
                  <a:glow rad="50800">
                    <a:schemeClr val="accent2">
                      <a:satMod val="175000"/>
                      <a:alpha val="45000"/>
                    </a:schemeClr>
                  </a:glow>
                </a:effectLst>
                <a:latin typeface="Stencil" pitchFamily="82" charset="0"/>
              </a:endParaRPr>
            </a:p>
          </p:txBody>
        </p:sp>
        <p:pic>
          <p:nvPicPr>
            <p:cNvPr id="7" name="Picture 2" descr="C:\Users\bart\Desktop\moz-screenshot-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4047" y="3124200"/>
              <a:ext cx="5411450" cy="3200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F0F7DA20-DE3D-4F93-87A1-707615D6E01E}" type="slidenum">
              <a:rPr lang="en-US" sz="1400" b="0"/>
              <a:pPr algn="ctr">
                <a:spcBef>
                  <a:spcPct val="0"/>
                </a:spcBef>
                <a:buClrTx/>
              </a:pPr>
              <a:t>9</a:t>
            </a:fld>
            <a:endParaRPr lang="en-US" sz="1400" b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bad guys can do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30430"/>
            <a:ext cx="8245475" cy="3863975"/>
          </a:xfrm>
        </p:spPr>
        <p:txBody>
          <a:bodyPr/>
          <a:lstStyle/>
          <a:p>
            <a:r>
              <a:rPr lang="en-US" sz="2600" dirty="0" smtClean="0"/>
              <a:t>Gain root access</a:t>
            </a:r>
          </a:p>
          <a:p>
            <a:r>
              <a:rPr lang="en-US" sz="2600" dirty="0" smtClean="0"/>
              <a:t>Privilege escalation</a:t>
            </a:r>
          </a:p>
          <a:p>
            <a:pPr lvl="1"/>
            <a:r>
              <a:rPr lang="en-US" sz="2600" dirty="0" smtClean="0"/>
              <a:t>Gain higher privilege access (admin, condor)</a:t>
            </a:r>
          </a:p>
          <a:p>
            <a:r>
              <a:rPr lang="en-US" sz="2600" dirty="0" smtClean="0"/>
              <a:t>Hijack machines</a:t>
            </a:r>
          </a:p>
          <a:p>
            <a:pPr lvl="1"/>
            <a:r>
              <a:rPr lang="en-US" sz="2600" dirty="0" smtClean="0"/>
              <a:t>Attack the process running there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395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3333CC"/>
          </a:buClr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3333CC"/>
          </a:buClr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43763</TotalTime>
  <Words>1559</Words>
  <Application>Microsoft Office PowerPoint</Application>
  <PresentationFormat>Presentación en pantalla (4:3)</PresentationFormat>
  <Paragraphs>433</Paragraphs>
  <Slides>29</Slides>
  <Notes>27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Diseño predeterminado</vt:lpstr>
      <vt:lpstr>Security Risks in Clouds and Grids</vt:lpstr>
      <vt:lpstr>Presentación de PowerPoint</vt:lpstr>
      <vt:lpstr>Presentación de PowerPoint</vt:lpstr>
      <vt:lpstr>Possible Threat?</vt:lpstr>
      <vt:lpstr>Possible Threat?</vt:lpstr>
      <vt:lpstr>Possible Threat?</vt:lpstr>
      <vt:lpstr>Possible Threat?</vt:lpstr>
      <vt:lpstr>Real Threat!</vt:lpstr>
      <vt:lpstr>What the bad guys can do</vt:lpstr>
      <vt:lpstr>What the bad guys can do</vt:lpstr>
      <vt:lpstr>What the bad guys can do</vt:lpstr>
      <vt:lpstr>What the bad guys can do</vt:lpstr>
      <vt:lpstr>Why do we care</vt:lpstr>
      <vt:lpstr>Why do we do it</vt:lpstr>
      <vt:lpstr>Why do we do it</vt:lpstr>
      <vt:lpstr>Key Issues for Security</vt:lpstr>
      <vt:lpstr>Our Piece of the Solution Space</vt:lpstr>
      <vt:lpstr>First Principles Vulnerability Assessment Understanding the System</vt:lpstr>
      <vt:lpstr>Architectural Analysis: Condor</vt:lpstr>
      <vt:lpstr>First Principles Vulnerability Assessment Understanding the System</vt:lpstr>
      <vt:lpstr>Presentación de PowerPoint</vt:lpstr>
      <vt:lpstr>First Principles Vulnerability Assessment  Search for Vulnerabilities</vt:lpstr>
      <vt:lpstr>First Principles Vulnerability Assessment  Taking Actions</vt:lpstr>
      <vt:lpstr>Our Experience</vt:lpstr>
      <vt:lpstr>Our Experience</vt:lpstr>
      <vt:lpstr>Our Experience</vt:lpstr>
      <vt:lpstr>What do we do</vt:lpstr>
      <vt:lpstr>Who we are</vt:lpstr>
      <vt:lpstr>Security Risks in Clouds and Grids</vt:lpstr>
    </vt:vector>
  </TitlesOfParts>
  <Company>caos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Decentralized Scheduling for Grid Environments using IP Network Techniques</dc:title>
  <dc:creator>Eli</dc:creator>
  <cp:lastModifiedBy>ASUS</cp:lastModifiedBy>
  <cp:revision>1663</cp:revision>
  <cp:lastPrinted>2002-01-25T12:09:27Z</cp:lastPrinted>
  <dcterms:created xsi:type="dcterms:W3CDTF">2000-03-13T15:16:39Z</dcterms:created>
  <dcterms:modified xsi:type="dcterms:W3CDTF">2011-05-05T14:40:34Z</dcterms:modified>
</cp:coreProperties>
</file>