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3"/>
  </p:notesMasterIdLst>
  <p:sldIdLst>
    <p:sldId id="256" r:id="rId2"/>
    <p:sldId id="267" r:id="rId3"/>
    <p:sldId id="262" r:id="rId4"/>
    <p:sldId id="273" r:id="rId5"/>
    <p:sldId id="268" r:id="rId6"/>
    <p:sldId id="270" r:id="rId7"/>
    <p:sldId id="269" r:id="rId8"/>
    <p:sldId id="257" r:id="rId9"/>
    <p:sldId id="258" r:id="rId10"/>
    <p:sldId id="272" r:id="rId11"/>
    <p:sldId id="259" r:id="rId12"/>
    <p:sldId id="260" r:id="rId13"/>
    <p:sldId id="271" r:id="rId14"/>
    <p:sldId id="274" r:id="rId15"/>
    <p:sldId id="277" r:id="rId16"/>
    <p:sldId id="278" r:id="rId17"/>
    <p:sldId id="279" r:id="rId18"/>
    <p:sldId id="280" r:id="rId19"/>
    <p:sldId id="282" r:id="rId20"/>
    <p:sldId id="261" r:id="rId21"/>
    <p:sldId id="28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98AA"/>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E003B6-55DD-7D42-A1B9-6B8173732CC3}" type="datetimeFigureOut">
              <a:rPr lang="en-US" smtClean="0"/>
              <a:pPr/>
              <a:t>5/2/11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AF9E8E-3CD7-B84A-96BE-2F52B495800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224827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changed the capitalization.</a:t>
            </a:r>
            <a:endParaRPr lang="en-US" dirty="0"/>
          </a:p>
        </p:txBody>
      </p:sp>
      <p:sp>
        <p:nvSpPr>
          <p:cNvPr id="4" name="Slide Number Placeholder 3"/>
          <p:cNvSpPr>
            <a:spLocks noGrp="1"/>
          </p:cNvSpPr>
          <p:nvPr>
            <p:ph type="sldNum" sz="quarter" idx="10"/>
          </p:nvPr>
        </p:nvSpPr>
        <p:spPr/>
        <p:txBody>
          <a:bodyPr/>
          <a:lstStyle/>
          <a:p>
            <a:fld id="{1DAF9E8E-3CD7-B84A-96BE-2F52B495800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AF9E8E-3CD7-B84A-96BE-2F52B495800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rephrased</a:t>
            </a:r>
            <a:r>
              <a:rPr lang="en-US" baseline="0" dirty="0" smtClean="0"/>
              <a:t> several</a:t>
            </a:r>
            <a:r>
              <a:rPr lang="en-US" dirty="0" smtClean="0"/>
              <a:t> points.</a:t>
            </a:r>
          </a:p>
          <a:p>
            <a:r>
              <a:rPr lang="en-US" dirty="0" smtClean="0"/>
              <a:t>State</a:t>
            </a:r>
            <a:r>
              <a:rPr lang="en-US" baseline="0" dirty="0" smtClean="0"/>
              <a:t> this, don’t include it as a bullet: </a:t>
            </a:r>
            <a:r>
              <a:rPr lang="en-US" sz="1200" dirty="0" smtClean="0">
                <a:latin typeface="Helvetica" charset="0"/>
              </a:rPr>
              <a:t>Grand Challenges were not defined in advance, but identified through engagement with the community</a:t>
            </a:r>
          </a:p>
          <a:p>
            <a:endParaRPr lang="en-US" dirty="0"/>
          </a:p>
        </p:txBody>
      </p:sp>
      <p:sp>
        <p:nvSpPr>
          <p:cNvPr id="4" name="Slide Number Placeholder 3"/>
          <p:cNvSpPr>
            <a:spLocks noGrp="1"/>
          </p:cNvSpPr>
          <p:nvPr>
            <p:ph type="sldNum" sz="quarter" idx="10"/>
          </p:nvPr>
        </p:nvSpPr>
        <p:spPr/>
        <p:txBody>
          <a:bodyPr/>
          <a:lstStyle/>
          <a:p>
            <a:fld id="{1DAF9E8E-3CD7-B84A-96BE-2F52B495800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earlier on logical</a:t>
            </a:r>
            <a:r>
              <a:rPr lang="en-US" baseline="0" dirty="0" smtClean="0"/>
              <a:t> order (tool-&gt;analysis) and same question about one or two APIs.</a:t>
            </a:r>
          </a:p>
          <a:p>
            <a:r>
              <a:rPr lang="en-US" baseline="0" dirty="0" smtClean="0"/>
              <a:t>This is the first set of bullet points where you use end punctuation. Decide which style you want for all the slides and stick with that one style. Either is okay.</a:t>
            </a:r>
            <a:endParaRPr lang="en-US" dirty="0"/>
          </a:p>
        </p:txBody>
      </p:sp>
      <p:sp>
        <p:nvSpPr>
          <p:cNvPr id="4" name="Slide Number Placeholder 3"/>
          <p:cNvSpPr>
            <a:spLocks noGrp="1"/>
          </p:cNvSpPr>
          <p:nvPr>
            <p:ph type="sldNum" sz="quarter" idx="10"/>
          </p:nvPr>
        </p:nvSpPr>
        <p:spPr/>
        <p:txBody>
          <a:bodyPr/>
          <a:lstStyle/>
          <a:p>
            <a:fld id="{1DAF9E8E-3CD7-B84A-96BE-2F52B495800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Dan doesn’t like the phrase “analysis authoring” and prefers</a:t>
            </a:r>
            <a:r>
              <a:rPr lang="en-US" baseline="0" dirty="0" smtClean="0"/>
              <a:t> “analysis creation” or “creating an analysis.” </a:t>
            </a:r>
          </a:p>
          <a:p>
            <a:r>
              <a:rPr lang="en-US" baseline="0" dirty="0" smtClean="0"/>
              <a:t>Also, I changed the order because tools need to be integrated first, before analyses can be created.</a:t>
            </a:r>
          </a:p>
          <a:p>
            <a:r>
              <a:rPr lang="en-US" baseline="0" dirty="0" smtClean="0"/>
              <a:t>Finally, I’m not sure whether it is one API or two, so adjust “APIs” appropriately.</a:t>
            </a:r>
            <a:endParaRPr lang="en-US" dirty="0"/>
          </a:p>
        </p:txBody>
      </p:sp>
      <p:sp>
        <p:nvSpPr>
          <p:cNvPr id="4" name="Slide Number Placeholder 3"/>
          <p:cNvSpPr>
            <a:spLocks noGrp="1"/>
          </p:cNvSpPr>
          <p:nvPr>
            <p:ph type="sldNum" sz="quarter" idx="10"/>
          </p:nvPr>
        </p:nvSpPr>
        <p:spPr/>
        <p:txBody>
          <a:bodyPr/>
          <a:lstStyle/>
          <a:p>
            <a:fld id="{1DAF9E8E-3CD7-B84A-96BE-2F52B4958002}"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0098AA">
                <a:alpha val="10000"/>
              </a:srgbClr>
            </a:gs>
            <a:gs pos="76000">
              <a:srgbClr val="FFFF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7" name="Group 6"/>
          <p:cNvGrpSpPr>
            <a:grpSpLocks/>
          </p:cNvGrpSpPr>
          <p:nvPr/>
        </p:nvGrpSpPr>
        <p:grpSpPr bwMode="auto">
          <a:xfrm>
            <a:off x="0" y="6240463"/>
            <a:ext cx="644525" cy="636587"/>
            <a:chOff x="0" y="3846"/>
            <a:chExt cx="478" cy="472"/>
          </a:xfrm>
        </p:grpSpPr>
        <p:sp>
          <p:nvSpPr>
            <p:cNvPr id="8" name="Oval 7"/>
            <p:cNvSpPr>
              <a:spLocks noChangeArrowheads="1"/>
            </p:cNvSpPr>
            <p:nvPr/>
          </p:nvSpPr>
          <p:spPr bwMode="auto">
            <a:xfrm>
              <a:off x="139" y="4005"/>
              <a:ext cx="186" cy="182"/>
            </a:xfrm>
            <a:prstGeom prst="ellipse">
              <a:avLst/>
            </a:prstGeom>
            <a:solidFill>
              <a:srgbClr val="FFC000"/>
            </a:solidFill>
            <a:ln w="12600">
              <a:solidFill>
                <a:srgbClr val="FFC000"/>
              </a:solidFill>
              <a:miter lim="800000"/>
              <a:headEnd/>
              <a:tailEnd/>
            </a:ln>
            <a:effectLst/>
          </p:spPr>
          <p:txBody>
            <a:bodyPr wrap="none" anchor="ctr">
              <a:prstTxWarp prst="textNoShape">
                <a:avLst/>
              </a:prstTxWarp>
            </a:bodyPr>
            <a:lstStyle/>
            <a:p>
              <a:pPr algn="ctr" eaLnBrk="1" hangingPunct="1">
                <a:buClr>
                  <a:srgbClr val="000000"/>
                </a:buClr>
                <a:buSzPct val="100000"/>
                <a:buFont typeface="Times New Roman" charset="0"/>
                <a:buNone/>
              </a:pPr>
              <a:endParaRPr lang="en-US">
                <a:solidFill>
                  <a:schemeClr val="bg1"/>
                </a:solidFill>
              </a:endParaRPr>
            </a:p>
          </p:txBody>
        </p:sp>
        <p:pic>
          <p:nvPicPr>
            <p:cNvPr id="9" name="Picture 8"/>
            <p:cNvPicPr>
              <a:picLocks noChangeAspect="1" noChangeArrowheads="1"/>
            </p:cNvPicPr>
            <p:nvPr/>
          </p:nvPicPr>
          <p:blipFill>
            <a:blip r:embed="rId13"/>
            <a:srcRect/>
            <a:stretch>
              <a:fillRect/>
            </a:stretch>
          </p:blipFill>
          <p:spPr bwMode="auto">
            <a:xfrm>
              <a:off x="0" y="3846"/>
              <a:ext cx="479" cy="473"/>
            </a:xfrm>
            <a:prstGeom prst="rect">
              <a:avLst/>
            </a:prstGeom>
            <a:noFill/>
            <a:ln w="9525">
              <a:noFill/>
              <a:round/>
              <a:headEnd/>
              <a:tailEnd/>
            </a:ln>
          </p:spPr>
        </p:pic>
      </p:grpSp>
      <p:pic>
        <p:nvPicPr>
          <p:cNvPr id="10" name="Picture 10" descr="IPL_logo_1C_rgb_small.jpg"/>
          <p:cNvPicPr>
            <a:picLocks noChangeAspect="1"/>
          </p:cNvPicPr>
          <p:nvPr/>
        </p:nvPicPr>
        <p:blipFill>
          <a:blip r:embed="rId14"/>
          <a:srcRect/>
          <a:stretch>
            <a:fillRect/>
          </a:stretch>
        </p:blipFill>
        <p:spPr bwMode="auto">
          <a:xfrm>
            <a:off x="7446963" y="6391275"/>
            <a:ext cx="1658937" cy="428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rgbClr val="0098AA"/>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33994" y="1764752"/>
            <a:ext cx="8103574" cy="1649301"/>
          </a:xfrm>
        </p:spPr>
        <p:txBody>
          <a:bodyPr>
            <a:normAutofit fontScale="90000"/>
          </a:bodyPr>
          <a:lstStyle/>
          <a:p>
            <a:r>
              <a:rPr lang="en-US" dirty="0" smtClean="0"/>
              <a:t>Enabling Plant Sciences Research with the iPlant Discovery Environment and Condor</a:t>
            </a:r>
            <a:endParaRPr lang="en-US" dirty="0"/>
          </a:p>
        </p:txBody>
      </p:sp>
      <p:sp>
        <p:nvSpPr>
          <p:cNvPr id="3" name="Subtitle 2"/>
          <p:cNvSpPr>
            <a:spLocks noGrp="1"/>
          </p:cNvSpPr>
          <p:nvPr>
            <p:ph type="subTitle" idx="1"/>
          </p:nvPr>
        </p:nvSpPr>
        <p:spPr/>
        <p:txBody>
          <a:bodyPr>
            <a:normAutofit/>
          </a:bodyPr>
          <a:lstStyle/>
          <a:p>
            <a:r>
              <a:rPr lang="en-US" sz="1600" u="sng" dirty="0" smtClean="0"/>
              <a:t>Juan Antonio Raygoza Garay</a:t>
            </a:r>
            <a:r>
              <a:rPr lang="en-US" sz="1600" dirty="0" smtClean="0"/>
              <a:t>, Sonya Lowry, John </a:t>
            </a:r>
            <a:r>
              <a:rPr lang="en-US" sz="1600" dirty="0" err="1" smtClean="0"/>
              <a:t>Wregglesworth</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Box 2"/>
          <p:cNvSpPr txBox="1"/>
          <p:nvPr/>
        </p:nvSpPr>
        <p:spPr>
          <a:xfrm>
            <a:off x="282233" y="659790"/>
            <a:ext cx="6449252" cy="6247866"/>
          </a:xfrm>
          <a:prstGeom prst="rect">
            <a:avLst/>
          </a:prstGeom>
          <a:noFill/>
        </p:spPr>
        <p:txBody>
          <a:bodyPr wrap="square" rtlCol="0">
            <a:spAutoFit/>
          </a:bodyPr>
          <a:lstStyle/>
          <a:p>
            <a:r>
              <a:rPr lang="en-US" sz="1600" dirty="0" smtClean="0">
                <a:latin typeface="Courier New"/>
                <a:cs typeface="Courier New"/>
              </a:rPr>
              <a:t>"groups": [	</a:t>
            </a:r>
          </a:p>
          <a:p>
            <a:r>
              <a:rPr lang="en-US" sz="1600" dirty="0" smtClean="0">
                <a:latin typeface="Courier New"/>
                <a:cs typeface="Courier New"/>
              </a:rPr>
              <a:t>            {	</a:t>
            </a:r>
          </a:p>
          <a:p>
            <a:r>
              <a:rPr lang="en-US" sz="1600" dirty="0" smtClean="0">
                <a:latin typeface="Courier New"/>
                <a:cs typeface="Courier New"/>
              </a:rPr>
              <a:t>            "name": "",	</a:t>
            </a:r>
          </a:p>
          <a:p>
            <a:r>
              <a:rPr lang="en-US" sz="1600" dirty="0" smtClean="0">
                <a:latin typeface="Courier New"/>
                <a:cs typeface="Courier New"/>
              </a:rPr>
              <a:t>            "id": "",	</a:t>
            </a:r>
          </a:p>
          <a:p>
            <a:r>
              <a:rPr lang="en-US" sz="1600" dirty="0" smtClean="0">
                <a:latin typeface="Courier New"/>
                <a:cs typeface="Courier New"/>
              </a:rPr>
              <a:t>            "type": "step",	</a:t>
            </a:r>
          </a:p>
          <a:p>
            <a:r>
              <a:rPr lang="en-US" sz="1600" dirty="0" smtClean="0">
                <a:latin typeface="Courier New"/>
                <a:cs typeface="Courier New"/>
              </a:rPr>
              <a:t>            "properties": [	</a:t>
            </a:r>
          </a:p>
          <a:p>
            <a:r>
              <a:rPr lang="en-US" sz="1600" dirty="0" smtClean="0">
                <a:latin typeface="Courier New"/>
                <a:cs typeface="Courier New"/>
              </a:rPr>
              <a:t>        {	</a:t>
            </a:r>
          </a:p>
          <a:p>
            <a:r>
              <a:rPr lang="en-US" sz="1600" dirty="0" smtClean="0">
                <a:latin typeface="Courier New"/>
                <a:cs typeface="Courier New"/>
              </a:rPr>
              <a:t>            "</a:t>
            </a:r>
            <a:r>
              <a:rPr lang="en-US" sz="1600" dirty="0" err="1" smtClean="0">
                <a:latin typeface="Courier New"/>
                <a:cs typeface="Courier New"/>
              </a:rPr>
              <a:t>id":"bflag</a:t>
            </a:r>
            <a:r>
              <a:rPr lang="en-US" sz="1600" dirty="0" smtClean="0">
                <a:latin typeface="Courier New"/>
                <a:cs typeface="Courier New"/>
              </a:rPr>
              <a:t>",	</a:t>
            </a:r>
          </a:p>
          <a:p>
            <a:r>
              <a:rPr lang="en-US" sz="1600" dirty="0" smtClean="0">
                <a:latin typeface="Courier New"/>
                <a:cs typeface="Courier New"/>
              </a:rPr>
              <a:t>            "name":" -</a:t>
            </a:r>
            <a:r>
              <a:rPr lang="en-US" sz="1600" dirty="0" err="1" smtClean="0">
                <a:latin typeface="Courier New"/>
                <a:cs typeface="Courier New"/>
              </a:rPr>
              <a:t>b</a:t>
            </a:r>
            <a:r>
              <a:rPr lang="en-US" sz="1600" dirty="0" smtClean="0">
                <a:latin typeface="Courier New"/>
                <a:cs typeface="Courier New"/>
              </a:rPr>
              <a:t> ",	</a:t>
            </a:r>
          </a:p>
          <a:p>
            <a:r>
              <a:rPr lang="en-US" sz="1600" dirty="0" smtClean="0">
                <a:latin typeface="Courier New"/>
                <a:cs typeface="Courier New"/>
              </a:rPr>
              <a:t>            "</a:t>
            </a:r>
            <a:r>
              <a:rPr lang="en-US" sz="1600" dirty="0" err="1" smtClean="0">
                <a:latin typeface="Courier New"/>
                <a:cs typeface="Courier New"/>
              </a:rPr>
              <a:t>type":"Flag</a:t>
            </a:r>
            <a:r>
              <a:rPr lang="en-US" sz="1600" dirty="0" smtClean="0">
                <a:latin typeface="Courier New"/>
                <a:cs typeface="Courier New"/>
              </a:rPr>
              <a:t>",	</a:t>
            </a:r>
          </a:p>
          <a:p>
            <a:r>
              <a:rPr lang="en-US" sz="1600" dirty="0" smtClean="0">
                <a:latin typeface="Courier New"/>
                <a:cs typeface="Courier New"/>
              </a:rPr>
              <a:t>            "</a:t>
            </a:r>
            <a:r>
              <a:rPr lang="en-US" sz="1600" dirty="0" err="1" smtClean="0">
                <a:latin typeface="Courier New"/>
                <a:cs typeface="Courier New"/>
              </a:rPr>
              <a:t>label":"Show</a:t>
            </a:r>
            <a:r>
              <a:rPr lang="en-US" sz="1600" dirty="0" smtClean="0">
                <a:latin typeface="Courier New"/>
                <a:cs typeface="Courier New"/>
              </a:rPr>
              <a:t> line numbers",	</a:t>
            </a:r>
          </a:p>
          <a:p>
            <a:r>
              <a:rPr lang="en-US" sz="1600" dirty="0" smtClean="0">
                <a:latin typeface="Courier New"/>
                <a:cs typeface="Courier New"/>
              </a:rPr>
              <a:t>            "</a:t>
            </a:r>
            <a:r>
              <a:rPr lang="en-US" sz="1600" dirty="0" err="1" smtClean="0">
                <a:latin typeface="Courier New"/>
                <a:cs typeface="Courier New"/>
              </a:rPr>
              <a:t>visible":</a:t>
            </a:r>
            <a:r>
              <a:rPr lang="en-US" sz="1600" b="1" dirty="0" err="1" smtClean="0">
                <a:latin typeface="Courier New"/>
                <a:cs typeface="Courier New"/>
              </a:rPr>
              <a:t>false</a:t>
            </a:r>
            <a:r>
              <a:rPr lang="en-US" sz="1600" b="1" dirty="0" smtClean="0">
                <a:latin typeface="Courier New"/>
                <a:cs typeface="Courier New"/>
              </a:rPr>
              <a:t>,	</a:t>
            </a:r>
          </a:p>
          <a:p>
            <a:r>
              <a:rPr lang="en-US" sz="1600" dirty="0" smtClean="0">
                <a:latin typeface="Courier New"/>
                <a:cs typeface="Courier New"/>
              </a:rPr>
              <a:t>            "value": </a:t>
            </a:r>
            <a:r>
              <a:rPr lang="en-US" sz="1600" b="1" dirty="0" smtClean="0">
                <a:latin typeface="Courier New"/>
                <a:cs typeface="Courier New"/>
              </a:rPr>
              <a:t>true	</a:t>
            </a:r>
          </a:p>
          <a:p>
            <a:r>
              <a:rPr lang="en-US" sz="1600" dirty="0" smtClean="0">
                <a:latin typeface="Courier New"/>
                <a:cs typeface="Courier New"/>
              </a:rPr>
              <a:t>            "</a:t>
            </a:r>
            <a:r>
              <a:rPr lang="en-US" sz="1600" dirty="0" err="1" smtClean="0">
                <a:latin typeface="Courier New"/>
                <a:cs typeface="Courier New"/>
              </a:rPr>
              <a:t>validator</a:t>
            </a:r>
            <a:r>
              <a:rPr lang="en-US" sz="1600" dirty="0" smtClean="0">
                <a:latin typeface="Courier New"/>
                <a:cs typeface="Courier New"/>
              </a:rPr>
              <a:t>":{	</a:t>
            </a:r>
          </a:p>
          <a:p>
            <a:r>
              <a:rPr lang="en-US" sz="1600" dirty="0" smtClean="0">
                <a:latin typeface="Courier New"/>
                <a:cs typeface="Courier New"/>
              </a:rPr>
              <a:t>             "name":"",	</a:t>
            </a:r>
          </a:p>
          <a:p>
            <a:r>
              <a:rPr lang="en-US" sz="1600" dirty="0" smtClean="0">
                <a:latin typeface="Courier New"/>
                <a:cs typeface="Courier New"/>
              </a:rPr>
              <a:t>             "</a:t>
            </a:r>
            <a:r>
              <a:rPr lang="en-US" sz="1600" dirty="0" err="1" smtClean="0">
                <a:latin typeface="Courier New"/>
                <a:cs typeface="Courier New"/>
              </a:rPr>
              <a:t>required":</a:t>
            </a:r>
            <a:r>
              <a:rPr lang="en-US" sz="1600" b="1" dirty="0" err="1" smtClean="0">
                <a:latin typeface="Courier New"/>
                <a:cs typeface="Courier New"/>
              </a:rPr>
              <a:t>true</a:t>
            </a:r>
            <a:r>
              <a:rPr lang="en-US" sz="1600" b="1" dirty="0" smtClean="0">
                <a:latin typeface="Courier New"/>
                <a:cs typeface="Courier New"/>
              </a:rPr>
              <a:t>	</a:t>
            </a:r>
          </a:p>
          <a:p>
            <a:r>
              <a:rPr lang="en-US" sz="1600" dirty="0" smtClean="0">
                <a:latin typeface="Courier New"/>
                <a:cs typeface="Courier New"/>
              </a:rPr>
              <a:t>             },	</a:t>
            </a:r>
          </a:p>
          <a:p>
            <a:r>
              <a:rPr lang="en-US" sz="1600" dirty="0" smtClean="0">
                <a:latin typeface="Courier New"/>
                <a:cs typeface="Courier New"/>
              </a:rPr>
              <a:t>            "order":1	</a:t>
            </a:r>
          </a:p>
          <a:p>
            <a:r>
              <a:rPr lang="en-US" sz="1600" dirty="0" smtClean="0">
                <a:latin typeface="Courier New"/>
                <a:cs typeface="Courier New"/>
              </a:rPr>
              <a:t> 	</a:t>
            </a:r>
          </a:p>
          <a:p>
            <a:r>
              <a:rPr lang="en-US" sz="1600" dirty="0" smtClean="0">
                <a:latin typeface="Courier New"/>
                <a:cs typeface="Courier New"/>
              </a:rPr>
              <a:t> 	</a:t>
            </a:r>
          </a:p>
          <a:p>
            <a:r>
              <a:rPr lang="en-US" sz="1600" dirty="0" smtClean="0">
                <a:latin typeface="Courier New"/>
                <a:cs typeface="Courier New"/>
              </a:rPr>
              <a:t>        }	</a:t>
            </a:r>
          </a:p>
          <a:p>
            <a:r>
              <a:rPr lang="en-US" sz="1600" dirty="0" smtClean="0">
                <a:latin typeface="Courier New"/>
                <a:cs typeface="Courier New"/>
              </a:rPr>
              <a:t>            ]	</a:t>
            </a:r>
          </a:p>
          <a:p>
            <a:r>
              <a:rPr lang="en-US" sz="1600" dirty="0" smtClean="0">
                <a:latin typeface="Courier New"/>
                <a:cs typeface="Courier New"/>
              </a:rPr>
              <a:t>        }	</a:t>
            </a:r>
          </a:p>
          <a:p>
            <a:r>
              <a:rPr lang="en-US" sz="1600" dirty="0" smtClean="0">
                <a:latin typeface="Courier New"/>
                <a:cs typeface="Courier New"/>
              </a:rPr>
              <a:t>    ],	</a:t>
            </a:r>
          </a:p>
          <a:p>
            <a:r>
              <a:rPr lang="en-US" sz="1600" dirty="0" smtClean="0">
                <a:latin typeface="Courier New"/>
                <a:cs typeface="Courier New"/>
              </a:rPr>
              <a:t>    </a:t>
            </a:r>
            <a:endParaRPr lang="en-US" sz="1600" dirty="0">
              <a:latin typeface="Courier New"/>
              <a:cs typeface="Courier New"/>
            </a:endParaRPr>
          </a:p>
        </p:txBody>
      </p:sp>
      <p:sp>
        <p:nvSpPr>
          <p:cNvPr id="4" name="TextBox 3"/>
          <p:cNvSpPr txBox="1"/>
          <p:nvPr/>
        </p:nvSpPr>
        <p:spPr>
          <a:xfrm>
            <a:off x="5191794" y="890623"/>
            <a:ext cx="4089938" cy="3293209"/>
          </a:xfrm>
          <a:prstGeom prst="rect">
            <a:avLst/>
          </a:prstGeom>
          <a:noFill/>
        </p:spPr>
        <p:txBody>
          <a:bodyPr wrap="square" rtlCol="0">
            <a:spAutoFit/>
          </a:bodyPr>
          <a:lstStyle/>
          <a:p>
            <a:r>
              <a:rPr lang="en-US" sz="1600" dirty="0" smtClean="0">
                <a:latin typeface="Courier New"/>
                <a:cs typeface="Courier New"/>
              </a:rPr>
              <a:t>"output":[	</a:t>
            </a:r>
          </a:p>
          <a:p>
            <a:r>
              <a:rPr lang="en-US" sz="1600" dirty="0" smtClean="0">
                <a:latin typeface="Courier New"/>
                <a:cs typeface="Courier New"/>
              </a:rPr>
              <a:t>    {	</a:t>
            </a:r>
          </a:p>
          <a:p>
            <a:r>
              <a:rPr lang="en-US" sz="1600" dirty="0" smtClean="0">
                <a:latin typeface="Courier New"/>
                <a:cs typeface="Courier New"/>
              </a:rPr>
              <a:t>        "</a:t>
            </a:r>
            <a:r>
              <a:rPr lang="en-US" sz="1600" dirty="0" err="1" smtClean="0">
                <a:latin typeface="Courier New"/>
                <a:cs typeface="Courier New"/>
              </a:rPr>
              <a:t>id":"catout</a:t>
            </a:r>
            <a:r>
              <a:rPr lang="en-US" sz="1600" dirty="0" smtClean="0">
                <a:latin typeface="Courier New"/>
                <a:cs typeface="Courier New"/>
              </a:rPr>
              <a:t>",	</a:t>
            </a:r>
          </a:p>
          <a:p>
            <a:r>
              <a:rPr lang="en-US" sz="1600" dirty="0" smtClean="0">
                <a:latin typeface="Courier New"/>
                <a:cs typeface="Courier New"/>
              </a:rPr>
              <a:t>        "name":”</a:t>
            </a:r>
            <a:r>
              <a:rPr lang="en-US" sz="1600" dirty="0" err="1" smtClean="0">
                <a:latin typeface="Courier New"/>
                <a:cs typeface="Courier New"/>
              </a:rPr>
              <a:t>cat.txt</a:t>
            </a:r>
            <a:r>
              <a:rPr lang="en-US" sz="1600" dirty="0" smtClean="0">
                <a:latin typeface="Courier New"/>
                <a:cs typeface="Courier New"/>
              </a:rPr>
              <a:t>",	</a:t>
            </a:r>
          </a:p>
          <a:p>
            <a:r>
              <a:rPr lang="en-US" sz="1600" dirty="0" smtClean="0">
                <a:latin typeface="Courier New"/>
                <a:cs typeface="Courier New"/>
              </a:rPr>
              <a:t>        "</a:t>
            </a:r>
            <a:r>
              <a:rPr lang="en-US" sz="1600" dirty="0" err="1" smtClean="0">
                <a:latin typeface="Courier New"/>
                <a:cs typeface="Courier New"/>
              </a:rPr>
              <a:t>type":"file</a:t>
            </a:r>
            <a:r>
              <a:rPr lang="en-US" sz="1600" dirty="0" smtClean="0">
                <a:latin typeface="Courier New"/>
                <a:cs typeface="Courier New"/>
              </a:rPr>
              <a:t>",	</a:t>
            </a:r>
          </a:p>
          <a:p>
            <a:r>
              <a:rPr lang="en-US" sz="1600" dirty="0" smtClean="0">
                <a:latin typeface="Courier New"/>
                <a:cs typeface="Courier New"/>
              </a:rPr>
              <a:t>        "</a:t>
            </a:r>
            <a:r>
              <a:rPr lang="en-US" sz="1600" dirty="0" err="1" smtClean="0">
                <a:latin typeface="Courier New"/>
                <a:cs typeface="Courier New"/>
              </a:rPr>
              <a:t>multiplicity":"single</a:t>
            </a:r>
            <a:r>
              <a:rPr lang="en-US" sz="1600" dirty="0" smtClean="0">
                <a:latin typeface="Courier New"/>
                <a:cs typeface="Courier New"/>
              </a:rPr>
              <a:t>",	</a:t>
            </a:r>
          </a:p>
          <a:p>
            <a:r>
              <a:rPr lang="en-US" sz="1600" dirty="0" smtClean="0">
                <a:latin typeface="Courier New"/>
                <a:cs typeface="Courier New"/>
              </a:rPr>
              <a:t>        "order":2	</a:t>
            </a:r>
          </a:p>
          <a:p>
            <a:r>
              <a:rPr lang="en-US" sz="1600" dirty="0" smtClean="0">
                <a:latin typeface="Courier New"/>
                <a:cs typeface="Courier New"/>
              </a:rPr>
              <a:t>        "switch":" &gt; "	</a:t>
            </a:r>
          </a:p>
          <a:p>
            <a:r>
              <a:rPr lang="en-US" sz="1600" dirty="0" smtClean="0">
                <a:latin typeface="Courier New"/>
                <a:cs typeface="Courier New"/>
              </a:rPr>
              <a:t> 	</a:t>
            </a:r>
          </a:p>
          <a:p>
            <a:r>
              <a:rPr lang="en-US" sz="1600" dirty="0" smtClean="0">
                <a:latin typeface="Courier New"/>
                <a:cs typeface="Courier New"/>
              </a:rPr>
              <a:t>    }	</a:t>
            </a:r>
          </a:p>
          <a:p>
            <a:r>
              <a:rPr lang="en-US" sz="1600" dirty="0" smtClean="0">
                <a:latin typeface="Courier New"/>
                <a:cs typeface="Courier New"/>
              </a:rPr>
              <a:t>    ]	</a:t>
            </a:r>
          </a:p>
          <a:p>
            <a:r>
              <a:rPr lang="en-US" sz="1600" dirty="0" smtClean="0">
                <a:latin typeface="Courier New"/>
                <a:cs typeface="Courier New"/>
              </a:rPr>
              <a:t>}	</a:t>
            </a:r>
            <a:endParaRPr lang="en-US" sz="1600" dirty="0">
              <a:latin typeface="Courier New"/>
              <a:cs typeface="Courier New"/>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9136" y="504282"/>
            <a:ext cx="8984864" cy="5262980"/>
          </a:xfrm>
          <a:prstGeom prst="rect">
            <a:avLst/>
          </a:prstGeom>
        </p:spPr>
        <p:txBody>
          <a:bodyPr wrap="square">
            <a:spAutoFit/>
          </a:bodyPr>
          <a:lstStyle/>
          <a:p>
            <a:r>
              <a:rPr lang="en-US" sz="1600" dirty="0">
                <a:latin typeface="Courier New"/>
                <a:cs typeface="Courier New"/>
              </a:rPr>
              <a:t>{</a:t>
            </a:r>
          </a:p>
          <a:p>
            <a:r>
              <a:rPr lang="en-US" sz="1600" dirty="0">
                <a:latin typeface="Courier New"/>
                <a:cs typeface="Courier New"/>
              </a:rPr>
              <a:t>    "</a:t>
            </a:r>
            <a:r>
              <a:rPr lang="en-US" sz="1600" dirty="0" err="1">
                <a:latin typeface="Courier New"/>
                <a:cs typeface="Courier New"/>
              </a:rPr>
              <a:t>analysis_id</a:t>
            </a:r>
            <a:r>
              <a:rPr lang="en-US" sz="1600" dirty="0">
                <a:latin typeface="Courier New"/>
                <a:cs typeface="Courier New"/>
              </a:rPr>
              <a:t>":"",</a:t>
            </a:r>
          </a:p>
          <a:p>
            <a:r>
              <a:rPr lang="en-US" sz="1600" dirty="0">
                <a:latin typeface="Courier New"/>
                <a:cs typeface="Courier New"/>
              </a:rPr>
              <a:t>    "</a:t>
            </a:r>
            <a:r>
              <a:rPr lang="en-US" sz="1600" dirty="0" err="1">
                <a:latin typeface="Courier New"/>
                <a:cs typeface="Courier New"/>
              </a:rPr>
              <a:t>analysis_name":"File</a:t>
            </a:r>
            <a:r>
              <a:rPr lang="en-US" sz="1600" dirty="0">
                <a:latin typeface="Courier New"/>
                <a:cs typeface="Courier New"/>
              </a:rPr>
              <a:t> Read and</a:t>
            </a:r>
            <a:r>
              <a:rPr lang="en-US" sz="1600" dirty="0" smtClean="0">
                <a:latin typeface="Courier New"/>
                <a:cs typeface="Courier New"/>
              </a:rPr>
              <a:t> Filter"</a:t>
            </a:r>
            <a:r>
              <a:rPr lang="en-US" sz="1600" dirty="0">
                <a:latin typeface="Courier New"/>
                <a:cs typeface="Courier New"/>
              </a:rPr>
              <a:t>,</a:t>
            </a:r>
          </a:p>
          <a:p>
            <a:r>
              <a:rPr lang="en-US" sz="1600" dirty="0">
                <a:latin typeface="Courier New"/>
                <a:cs typeface="Courier New"/>
              </a:rPr>
              <a:t>    "</a:t>
            </a:r>
            <a:r>
              <a:rPr lang="en-US" sz="1600" dirty="0" err="1">
                <a:latin typeface="Courier New"/>
                <a:cs typeface="Courier New"/>
              </a:rPr>
              <a:t>type"</a:t>
            </a:r>
            <a:r>
              <a:rPr lang="en-US" sz="1600" dirty="0" err="1" smtClean="0">
                <a:latin typeface="Courier New"/>
                <a:cs typeface="Courier New"/>
              </a:rPr>
              <a:t>:”unix</a:t>
            </a:r>
            <a:r>
              <a:rPr lang="en-US" sz="1600" dirty="0" smtClean="0">
                <a:latin typeface="Courier New"/>
                <a:cs typeface="Courier New"/>
              </a:rPr>
              <a:t>"</a:t>
            </a:r>
            <a:r>
              <a:rPr lang="en-US" sz="1600" dirty="0">
                <a:latin typeface="Courier New"/>
                <a:cs typeface="Courier New"/>
              </a:rPr>
              <a:t>,</a:t>
            </a:r>
          </a:p>
          <a:p>
            <a:r>
              <a:rPr lang="en-US" sz="1600" dirty="0">
                <a:latin typeface="Courier New"/>
                <a:cs typeface="Courier New"/>
              </a:rPr>
              <a:t>    "</a:t>
            </a:r>
            <a:r>
              <a:rPr lang="en-US" sz="1600" dirty="0" err="1">
                <a:latin typeface="Courier New"/>
                <a:cs typeface="Courier New"/>
              </a:rPr>
              <a:t>description":"Reads</a:t>
            </a:r>
            <a:r>
              <a:rPr lang="en-US" sz="1600" dirty="0">
                <a:latin typeface="Courier New"/>
                <a:cs typeface="Courier New"/>
              </a:rPr>
              <a:t> a file and</a:t>
            </a:r>
            <a:r>
              <a:rPr lang="en-US" sz="1600" dirty="0" smtClean="0">
                <a:latin typeface="Courier New"/>
                <a:cs typeface="Courier New"/>
              </a:rPr>
              <a:t> filters it"</a:t>
            </a:r>
            <a:r>
              <a:rPr lang="en-US" sz="1600" dirty="0">
                <a:latin typeface="Courier New"/>
                <a:cs typeface="Courier New"/>
              </a:rPr>
              <a:t>,</a:t>
            </a:r>
          </a:p>
          <a:p>
            <a:r>
              <a:rPr lang="en-US" sz="1600" dirty="0">
                <a:latin typeface="Courier New"/>
                <a:cs typeface="Courier New"/>
              </a:rPr>
              <a:t>    "steps":[</a:t>
            </a:r>
          </a:p>
          <a:p>
            <a:r>
              <a:rPr lang="en-US" sz="1600" dirty="0">
                <a:latin typeface="Courier New"/>
                <a:cs typeface="Courier New"/>
              </a:rPr>
              <a:t>        {</a:t>
            </a:r>
          </a:p>
          <a:p>
            <a:r>
              <a:rPr lang="en-US" sz="1600" dirty="0">
                <a:latin typeface="Courier New"/>
                <a:cs typeface="Courier New"/>
              </a:rPr>
              <a:t>            "</a:t>
            </a:r>
            <a:r>
              <a:rPr lang="en-US" sz="1600" dirty="0" err="1">
                <a:latin typeface="Courier New"/>
                <a:cs typeface="Courier New"/>
              </a:rPr>
              <a:t>name":"cat</a:t>
            </a:r>
            <a:r>
              <a:rPr lang="en-US" sz="1600" dirty="0">
                <a:latin typeface="Courier New"/>
                <a:cs typeface="Courier New"/>
              </a:rPr>
              <a:t>",</a:t>
            </a:r>
          </a:p>
          <a:p>
            <a:r>
              <a:rPr lang="en-US" sz="1600" dirty="0">
                <a:latin typeface="Courier New"/>
                <a:cs typeface="Courier New"/>
              </a:rPr>
              <a:t>            "</a:t>
            </a:r>
            <a:r>
              <a:rPr lang="en-US" sz="1600" dirty="0" err="1">
                <a:latin typeface="Courier New"/>
                <a:cs typeface="Courier New"/>
              </a:rPr>
              <a:t>description":"Reads</a:t>
            </a:r>
            <a:r>
              <a:rPr lang="en-US" sz="1600" dirty="0">
                <a:latin typeface="Courier New"/>
                <a:cs typeface="Courier New"/>
              </a:rPr>
              <a:t> a file and prints to standard output",</a:t>
            </a:r>
          </a:p>
          <a:p>
            <a:r>
              <a:rPr lang="en-US" sz="1600" dirty="0">
                <a:latin typeface="Courier New"/>
                <a:cs typeface="Courier New"/>
              </a:rPr>
              <a:t>            "template_id"</a:t>
            </a:r>
            <a:r>
              <a:rPr lang="en-US" sz="1600" dirty="0" smtClean="0">
                <a:latin typeface="Courier New"/>
                <a:cs typeface="Courier New"/>
              </a:rPr>
              <a:t>:"</a:t>
            </a:r>
            <a:r>
              <a:rPr lang="en-US" sz="1600" dirty="0" smtClean="0"/>
              <a:t>ahoi3uheralsdkfjasl8ked3</a:t>
            </a:r>
            <a:r>
              <a:rPr lang="en-US" sz="1600" dirty="0" smtClean="0">
                <a:latin typeface="Courier New"/>
                <a:cs typeface="Courier New"/>
              </a:rPr>
              <a:t>"</a:t>
            </a:r>
            <a:r>
              <a:rPr lang="en-US" sz="1600" dirty="0">
                <a:latin typeface="Courier New"/>
                <a:cs typeface="Courier New"/>
              </a:rPr>
              <a:t>,</a:t>
            </a:r>
          </a:p>
          <a:p>
            <a:r>
              <a:rPr lang="en-US" sz="1600" dirty="0">
                <a:latin typeface="Courier New"/>
                <a:cs typeface="Courier New"/>
              </a:rPr>
              <a:t>            "</a:t>
            </a:r>
            <a:r>
              <a:rPr lang="en-US" sz="1600" dirty="0" err="1">
                <a:latin typeface="Courier New"/>
                <a:cs typeface="Courier New"/>
              </a:rPr>
              <a:t>config</a:t>
            </a:r>
            <a:r>
              <a:rPr lang="en-US" sz="1600" dirty="0">
                <a:latin typeface="Courier New"/>
                <a:cs typeface="Courier New"/>
              </a:rPr>
              <a:t>":{</a:t>
            </a:r>
          </a:p>
          <a:p>
            <a:r>
              <a:rPr lang="en-US" sz="1600" dirty="0">
                <a:latin typeface="Courier New"/>
                <a:cs typeface="Courier New"/>
              </a:rPr>
              <a:t>            }</a:t>
            </a:r>
          </a:p>
          <a:p>
            <a:r>
              <a:rPr lang="en-US" sz="1600" dirty="0">
                <a:latin typeface="Courier New"/>
                <a:cs typeface="Courier New"/>
              </a:rPr>
              <a:t>        },</a:t>
            </a:r>
          </a:p>
          <a:p>
            <a:r>
              <a:rPr lang="en-US" sz="1600" dirty="0">
                <a:latin typeface="Courier New"/>
                <a:cs typeface="Courier New"/>
              </a:rPr>
              <a:t>        {</a:t>
            </a:r>
          </a:p>
          <a:p>
            <a:r>
              <a:rPr lang="en-US" sz="1600" dirty="0">
                <a:latin typeface="Courier New"/>
                <a:cs typeface="Courier New"/>
              </a:rPr>
              <a:t>            "name":"</a:t>
            </a:r>
            <a:r>
              <a:rPr lang="en-US" sz="1600" dirty="0" err="1">
                <a:latin typeface="Courier New"/>
                <a:cs typeface="Courier New"/>
              </a:rPr>
              <a:t>grep_search</a:t>
            </a:r>
            <a:r>
              <a:rPr lang="en-US" sz="1600" dirty="0">
                <a:latin typeface="Courier New"/>
                <a:cs typeface="Courier New"/>
              </a:rPr>
              <a:t>",</a:t>
            </a:r>
          </a:p>
          <a:p>
            <a:r>
              <a:rPr lang="en-US" sz="1600" dirty="0">
                <a:latin typeface="Courier New"/>
                <a:cs typeface="Courier New"/>
              </a:rPr>
              <a:t>            "</a:t>
            </a:r>
            <a:r>
              <a:rPr lang="en-US" sz="1600" dirty="0" err="1">
                <a:latin typeface="Courier New"/>
                <a:cs typeface="Courier New"/>
              </a:rPr>
              <a:t>description":"Searches</a:t>
            </a:r>
            <a:r>
              <a:rPr lang="en-US" sz="1600" dirty="0">
                <a:latin typeface="Courier New"/>
                <a:cs typeface="Courier New"/>
              </a:rPr>
              <a:t> within a file for supplied text",</a:t>
            </a:r>
          </a:p>
          <a:p>
            <a:r>
              <a:rPr lang="en-US" sz="1600" dirty="0">
                <a:latin typeface="Courier New"/>
                <a:cs typeface="Courier New"/>
              </a:rPr>
              <a:t>            "</a:t>
            </a:r>
            <a:r>
              <a:rPr lang="en-US" sz="1600" dirty="0" err="1">
                <a:latin typeface="Courier New"/>
                <a:cs typeface="Courier New"/>
              </a:rPr>
              <a:t>template_id</a:t>
            </a:r>
            <a:r>
              <a:rPr lang="en-US" sz="1600" dirty="0">
                <a:latin typeface="Courier New"/>
                <a:cs typeface="Courier New"/>
              </a:rPr>
              <a:t>":"",</a:t>
            </a:r>
          </a:p>
          <a:p>
            <a:r>
              <a:rPr lang="en-US" sz="1600" dirty="0">
                <a:latin typeface="Courier New"/>
                <a:cs typeface="Courier New"/>
              </a:rPr>
              <a:t>            "</a:t>
            </a:r>
            <a:r>
              <a:rPr lang="en-US" sz="1600" dirty="0" err="1">
                <a:latin typeface="Courier New"/>
                <a:cs typeface="Courier New"/>
              </a:rPr>
              <a:t>config</a:t>
            </a:r>
            <a:r>
              <a:rPr lang="en-US" sz="1600" dirty="0">
                <a:latin typeface="Courier New"/>
                <a:cs typeface="Courier New"/>
              </a:rPr>
              <a:t>":{</a:t>
            </a:r>
          </a:p>
          <a:p>
            <a:r>
              <a:rPr lang="en-US" sz="1600" dirty="0">
                <a:latin typeface="Courier New"/>
                <a:cs typeface="Courier New"/>
              </a:rPr>
              <a:t>            }</a:t>
            </a:r>
          </a:p>
          <a:p>
            <a:r>
              <a:rPr lang="en-US" sz="1600" dirty="0">
                <a:latin typeface="Courier New"/>
                <a:cs typeface="Courier New"/>
              </a:rPr>
              <a:t>        },</a:t>
            </a:r>
          </a:p>
          <a:p>
            <a:r>
              <a:rPr lang="en-US" sz="1600" dirty="0">
                <a:latin typeface="Courier New"/>
                <a:cs typeface="Courier New"/>
              </a:rPr>
              <a:t>    </a:t>
            </a:r>
            <a:r>
              <a:rPr lang="en-US" sz="1600" dirty="0" smtClean="0">
                <a:latin typeface="Courier New"/>
                <a:cs typeface="Courier New"/>
              </a:rPr>
              <a:t>]</a:t>
            </a:r>
            <a:endParaRPr lang="en-US" sz="1600" dirty="0">
              <a:latin typeface="Courier New"/>
              <a:cs typeface="Courier New"/>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6434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894034" y="1997839"/>
            <a:ext cx="5963966" cy="2585323"/>
          </a:xfrm>
          <a:prstGeom prst="rect">
            <a:avLst/>
          </a:prstGeom>
        </p:spPr>
        <p:txBody>
          <a:bodyPr wrap="square">
            <a:spAutoFit/>
          </a:bodyPr>
          <a:lstStyle/>
          <a:p>
            <a:r>
              <a:rPr lang="en-US" dirty="0">
                <a:latin typeface="Courier New"/>
                <a:cs typeface="Courier New"/>
              </a:rPr>
              <a:t> "mapping":[</a:t>
            </a:r>
          </a:p>
          <a:p>
            <a:r>
              <a:rPr lang="en-US" dirty="0">
                <a:latin typeface="Courier New"/>
                <a:cs typeface="Courier New"/>
              </a:rPr>
              <a:t>        {</a:t>
            </a:r>
          </a:p>
          <a:p>
            <a:r>
              <a:rPr lang="en-US" dirty="0">
                <a:latin typeface="Courier New"/>
                <a:cs typeface="Courier New"/>
              </a:rPr>
              <a:t>            "</a:t>
            </a:r>
            <a:r>
              <a:rPr lang="en-US" dirty="0" err="1">
                <a:latin typeface="Courier New"/>
                <a:cs typeface="Courier New"/>
              </a:rPr>
              <a:t>source_step":"cat</a:t>
            </a:r>
            <a:r>
              <a:rPr lang="en-US" dirty="0">
                <a:latin typeface="Courier New"/>
                <a:cs typeface="Courier New"/>
              </a:rPr>
              <a:t>",</a:t>
            </a:r>
          </a:p>
          <a:p>
            <a:r>
              <a:rPr lang="en-US" dirty="0">
                <a:latin typeface="Courier New"/>
                <a:cs typeface="Courier New"/>
              </a:rPr>
              <a:t>            "target_step":"</a:t>
            </a:r>
            <a:r>
              <a:rPr lang="en-US" dirty="0" err="1">
                <a:latin typeface="Courier New"/>
                <a:cs typeface="Courier New"/>
              </a:rPr>
              <a:t>grep_search</a:t>
            </a:r>
            <a:r>
              <a:rPr lang="en-US" dirty="0">
                <a:latin typeface="Courier New"/>
                <a:cs typeface="Courier New"/>
              </a:rPr>
              <a:t>",</a:t>
            </a:r>
          </a:p>
          <a:p>
            <a:r>
              <a:rPr lang="en-US" dirty="0">
                <a:latin typeface="Courier New"/>
                <a:cs typeface="Courier New"/>
              </a:rPr>
              <a:t>            "map":{</a:t>
            </a:r>
          </a:p>
          <a:p>
            <a:r>
              <a:rPr lang="en-US" dirty="0">
                <a:latin typeface="Courier New"/>
                <a:cs typeface="Courier New"/>
              </a:rPr>
              <a:t>            </a:t>
            </a:r>
            <a:r>
              <a:rPr lang="en-US" dirty="0" smtClean="0">
                <a:latin typeface="Courier New"/>
                <a:cs typeface="Courier New"/>
              </a:rPr>
              <a:t>	"</a:t>
            </a:r>
            <a:r>
              <a:rPr lang="en-US" dirty="0" err="1">
                <a:latin typeface="Courier New"/>
                <a:cs typeface="Courier New"/>
              </a:rPr>
              <a:t>catout</a:t>
            </a:r>
            <a:r>
              <a:rPr lang="en-US" dirty="0">
                <a:latin typeface="Courier New"/>
                <a:cs typeface="Courier New"/>
              </a:rPr>
              <a:t>":"</a:t>
            </a:r>
            <a:r>
              <a:rPr lang="en-US" dirty="0" err="1">
                <a:latin typeface="Courier New"/>
                <a:cs typeface="Courier New"/>
              </a:rPr>
              <a:t>grepin</a:t>
            </a:r>
            <a:r>
              <a:rPr lang="en-US" dirty="0">
                <a:latin typeface="Courier New"/>
                <a:cs typeface="Courier New"/>
              </a:rPr>
              <a:t>"</a:t>
            </a:r>
          </a:p>
          <a:p>
            <a:r>
              <a:rPr lang="en-US" dirty="0">
                <a:latin typeface="Courier New"/>
                <a:cs typeface="Courier New"/>
              </a:rPr>
              <a:t>            }</a:t>
            </a:r>
          </a:p>
          <a:p>
            <a:r>
              <a:rPr lang="en-US" dirty="0">
                <a:latin typeface="Courier New"/>
                <a:cs typeface="Courier New"/>
              </a:rPr>
              <a:t>        },</a:t>
            </a:r>
          </a:p>
          <a:p>
            <a:r>
              <a:rPr lang="en-US" dirty="0">
                <a:latin typeface="Courier New"/>
                <a:cs typeface="Courier New"/>
              </a:rPr>
              <a:t>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9897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Execution flow</a:t>
            </a:r>
            <a:endParaRPr lang="en-US" dirty="0"/>
          </a:p>
        </p:txBody>
      </p:sp>
      <p:sp>
        <p:nvSpPr>
          <p:cNvPr id="3" name="Rectangle 2"/>
          <p:cNvSpPr/>
          <p:nvPr/>
        </p:nvSpPr>
        <p:spPr>
          <a:xfrm>
            <a:off x="692758" y="1792770"/>
            <a:ext cx="1509223" cy="84939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Discovery Environment</a:t>
            </a:r>
            <a:endParaRPr lang="en-US" dirty="0"/>
          </a:p>
        </p:txBody>
      </p:sp>
      <p:sp>
        <p:nvSpPr>
          <p:cNvPr id="4" name="Rectangle 3"/>
          <p:cNvSpPr/>
          <p:nvPr/>
        </p:nvSpPr>
        <p:spPr>
          <a:xfrm>
            <a:off x="4943017" y="1805985"/>
            <a:ext cx="1180215"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Metadata Services</a:t>
            </a:r>
            <a:endParaRPr lang="en-US" dirty="0"/>
          </a:p>
        </p:txBody>
      </p:sp>
      <p:sp>
        <p:nvSpPr>
          <p:cNvPr id="6" name="Rectangle 5"/>
          <p:cNvSpPr/>
          <p:nvPr/>
        </p:nvSpPr>
        <p:spPr>
          <a:xfrm>
            <a:off x="7268350" y="3223590"/>
            <a:ext cx="82296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JEX</a:t>
            </a:r>
            <a:endParaRPr lang="en-US" dirty="0"/>
          </a:p>
        </p:txBody>
      </p:sp>
      <p:sp>
        <p:nvSpPr>
          <p:cNvPr id="7" name="Rectangle 6"/>
          <p:cNvSpPr/>
          <p:nvPr/>
        </p:nvSpPr>
        <p:spPr>
          <a:xfrm>
            <a:off x="5692629" y="4821772"/>
            <a:ext cx="1468864"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smtClean="0"/>
              <a:t>Condor</a:t>
            </a:r>
            <a:endParaRPr lang="en-US" dirty="0"/>
          </a:p>
        </p:txBody>
      </p:sp>
      <p:sp>
        <p:nvSpPr>
          <p:cNvPr id="8" name="Rectangle 7"/>
          <p:cNvSpPr/>
          <p:nvPr/>
        </p:nvSpPr>
        <p:spPr>
          <a:xfrm>
            <a:off x="7268350" y="1657548"/>
            <a:ext cx="822960"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err="1" smtClean="0"/>
              <a:t>iRODS</a:t>
            </a:r>
            <a:endParaRPr lang="en-US" dirty="0"/>
          </a:p>
        </p:txBody>
      </p:sp>
      <p:sp>
        <p:nvSpPr>
          <p:cNvPr id="9" name="Rectangle 8"/>
          <p:cNvSpPr/>
          <p:nvPr/>
        </p:nvSpPr>
        <p:spPr>
          <a:xfrm>
            <a:off x="2892552" y="3480871"/>
            <a:ext cx="124444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Condor Monitor</a:t>
            </a:r>
          </a:p>
        </p:txBody>
      </p:sp>
      <p:sp>
        <p:nvSpPr>
          <p:cNvPr id="10" name="Rectangle 9"/>
          <p:cNvSpPr/>
          <p:nvPr/>
        </p:nvSpPr>
        <p:spPr>
          <a:xfrm>
            <a:off x="2572409" y="5384968"/>
            <a:ext cx="1884725" cy="922763"/>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Object State Management System</a:t>
            </a:r>
            <a:endParaRPr lang="en-US" dirty="0"/>
          </a:p>
        </p:txBody>
      </p:sp>
      <p:sp>
        <p:nvSpPr>
          <p:cNvPr id="11" name="Rectangle 10"/>
          <p:cNvSpPr/>
          <p:nvPr/>
        </p:nvSpPr>
        <p:spPr>
          <a:xfrm>
            <a:off x="2326565" y="1270807"/>
            <a:ext cx="6654553" cy="5144974"/>
          </a:xfrm>
          <a:prstGeom prst="rect">
            <a:avLst/>
          </a:prstGeom>
          <a:noFill/>
          <a:ln/>
        </p:spPr>
        <p:style>
          <a:lnRef idx="1">
            <a:schemeClr val="accent1"/>
          </a:lnRef>
          <a:fillRef idx="3">
            <a:schemeClr val="accent1"/>
          </a:fillRef>
          <a:effectRef idx="2">
            <a:schemeClr val="accent1"/>
          </a:effectRef>
          <a:fontRef idx="minor">
            <a:schemeClr val="lt1"/>
          </a:fontRef>
        </p:style>
      </p:sp>
      <p:cxnSp>
        <p:nvCxnSpPr>
          <p:cNvPr id="12" name="Straight Connector 11"/>
          <p:cNvCxnSpPr>
            <a:stCxn id="3" idx="3"/>
            <a:endCxn id="4" idx="1"/>
          </p:cNvCxnSpPr>
          <p:nvPr/>
        </p:nvCxnSpPr>
        <p:spPr>
          <a:xfrm>
            <a:off x="2201981" y="2217465"/>
            <a:ext cx="2741036" cy="158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a:off x="8091313" y="1805985"/>
            <a:ext cx="493945" cy="1588"/>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28" name="Straight Connector 27"/>
          <p:cNvCxnSpPr>
            <a:endCxn id="7" idx="0"/>
          </p:cNvCxnSpPr>
          <p:nvPr/>
        </p:nvCxnSpPr>
        <p:spPr>
          <a:xfrm rot="5400000">
            <a:off x="5963145" y="4357061"/>
            <a:ext cx="928627" cy="794"/>
          </a:xfrm>
          <a:prstGeom prst="line">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2" name="Straight Connector 31"/>
          <p:cNvCxnSpPr/>
          <p:nvPr/>
        </p:nvCxnSpPr>
        <p:spPr>
          <a:xfrm>
            <a:off x="6427061" y="3892351"/>
            <a:ext cx="841289" cy="794"/>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35" name="Elbow Connector 34"/>
          <p:cNvCxnSpPr>
            <a:stCxn id="6" idx="2"/>
            <a:endCxn id="10" idx="3"/>
          </p:cNvCxnSpPr>
          <p:nvPr/>
        </p:nvCxnSpPr>
        <p:spPr>
          <a:xfrm rot="5400000">
            <a:off x="5168582" y="3335102"/>
            <a:ext cx="1799800" cy="3222696"/>
          </a:xfrm>
          <a:prstGeom prst="bentConnector2">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8" name="Elbow Connector 37"/>
          <p:cNvCxnSpPr>
            <a:stCxn id="9" idx="3"/>
            <a:endCxn id="7" idx="1"/>
          </p:cNvCxnSpPr>
          <p:nvPr/>
        </p:nvCxnSpPr>
        <p:spPr>
          <a:xfrm>
            <a:off x="4136992" y="3892351"/>
            <a:ext cx="1555637" cy="1340901"/>
          </a:xfrm>
          <a:prstGeom prst="bentConnector3">
            <a:avLst>
              <a:gd name="adj1" fmla="val 50000"/>
            </a:avLst>
          </a:prstGeom>
          <a:ln>
            <a:tailEnd type="triangle" w="lg"/>
          </a:ln>
        </p:spPr>
        <p:style>
          <a:lnRef idx="2">
            <a:schemeClr val="accent6"/>
          </a:lnRef>
          <a:fillRef idx="0">
            <a:schemeClr val="accent6"/>
          </a:fillRef>
          <a:effectRef idx="1">
            <a:schemeClr val="accent6"/>
          </a:effectRef>
          <a:fontRef idx="minor">
            <a:schemeClr val="tx1"/>
          </a:fontRef>
        </p:style>
      </p:cxnSp>
      <p:cxnSp>
        <p:nvCxnSpPr>
          <p:cNvPr id="47" name="Elbow Connector 46"/>
          <p:cNvCxnSpPr>
            <a:stCxn id="4" idx="3"/>
            <a:endCxn id="6" idx="1"/>
          </p:cNvCxnSpPr>
          <p:nvPr/>
        </p:nvCxnSpPr>
        <p:spPr>
          <a:xfrm>
            <a:off x="6123232" y="2217465"/>
            <a:ext cx="1145118" cy="1417605"/>
          </a:xfrm>
          <a:prstGeom prst="bentConnector3">
            <a:avLst>
              <a:gd name="adj1" fmla="val 50000"/>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9" idx="2"/>
            <a:endCxn id="10" idx="0"/>
          </p:cNvCxnSpPr>
          <p:nvPr/>
        </p:nvCxnSpPr>
        <p:spPr>
          <a:xfrm rot="5400000">
            <a:off x="2974204" y="4844399"/>
            <a:ext cx="1081137"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7" name="Straight Connector 66"/>
          <p:cNvCxnSpPr>
            <a:endCxn id="10" idx="1"/>
          </p:cNvCxnSpPr>
          <p:nvPr/>
        </p:nvCxnSpPr>
        <p:spPr>
          <a:xfrm flipV="1">
            <a:off x="1447370" y="5846350"/>
            <a:ext cx="1125039" cy="1588"/>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endCxn id="3" idx="2"/>
          </p:cNvCxnSpPr>
          <p:nvPr/>
        </p:nvCxnSpPr>
        <p:spPr>
          <a:xfrm rot="16200000" flipV="1">
            <a:off x="-148117" y="4237647"/>
            <a:ext cx="3190978" cy="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7161495" y="5040205"/>
            <a:ext cx="1266275" cy="1589"/>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85" name="Straight Connector 84"/>
          <p:cNvCxnSpPr/>
          <p:nvPr/>
        </p:nvCxnSpPr>
        <p:spPr>
          <a:xfrm>
            <a:off x="8091310" y="2217465"/>
            <a:ext cx="337252"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87" name="Straight Connector 86"/>
          <p:cNvCxnSpPr/>
          <p:nvPr/>
        </p:nvCxnSpPr>
        <p:spPr>
          <a:xfrm rot="5400000">
            <a:off x="7024197" y="3635045"/>
            <a:ext cx="2808733" cy="1589"/>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1" name="Straight Connector 90"/>
          <p:cNvCxnSpPr/>
          <p:nvPr/>
        </p:nvCxnSpPr>
        <p:spPr>
          <a:xfrm>
            <a:off x="7161493" y="5384968"/>
            <a:ext cx="1423765"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3" name="Straight Connector 92"/>
          <p:cNvCxnSpPr/>
          <p:nvPr/>
        </p:nvCxnSpPr>
        <p:spPr>
          <a:xfrm rot="5400000">
            <a:off x="6802771" y="3602480"/>
            <a:ext cx="3564975" cy="1588"/>
          </a:xfrm>
          <a:prstGeom prst="line">
            <a:avLst/>
          </a:prstGeom>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8418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Execution flow</a:t>
            </a:r>
            <a:endParaRPr lang="en-US" dirty="0"/>
          </a:p>
        </p:txBody>
      </p:sp>
      <p:sp>
        <p:nvSpPr>
          <p:cNvPr id="3" name="Rectangle 2"/>
          <p:cNvSpPr/>
          <p:nvPr/>
        </p:nvSpPr>
        <p:spPr>
          <a:xfrm>
            <a:off x="692758" y="1792770"/>
            <a:ext cx="1509223" cy="84939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Discovery Environment</a:t>
            </a:r>
            <a:endParaRPr lang="en-US" dirty="0"/>
          </a:p>
        </p:txBody>
      </p:sp>
      <p:sp>
        <p:nvSpPr>
          <p:cNvPr id="4" name="Rectangle 3"/>
          <p:cNvSpPr/>
          <p:nvPr/>
        </p:nvSpPr>
        <p:spPr>
          <a:xfrm>
            <a:off x="4943017" y="1805985"/>
            <a:ext cx="1180215"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Metadata Services</a:t>
            </a:r>
            <a:endParaRPr lang="en-US" dirty="0"/>
          </a:p>
        </p:txBody>
      </p:sp>
      <p:sp>
        <p:nvSpPr>
          <p:cNvPr id="6" name="Rectangle 5"/>
          <p:cNvSpPr/>
          <p:nvPr/>
        </p:nvSpPr>
        <p:spPr>
          <a:xfrm>
            <a:off x="7268350" y="3223590"/>
            <a:ext cx="82296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JEX</a:t>
            </a:r>
            <a:endParaRPr lang="en-US" dirty="0"/>
          </a:p>
        </p:txBody>
      </p:sp>
      <p:sp>
        <p:nvSpPr>
          <p:cNvPr id="7" name="Rectangle 6"/>
          <p:cNvSpPr/>
          <p:nvPr/>
        </p:nvSpPr>
        <p:spPr>
          <a:xfrm>
            <a:off x="5692629" y="4821772"/>
            <a:ext cx="1468864"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smtClean="0"/>
              <a:t>Condor</a:t>
            </a:r>
            <a:endParaRPr lang="en-US" dirty="0"/>
          </a:p>
        </p:txBody>
      </p:sp>
      <p:sp>
        <p:nvSpPr>
          <p:cNvPr id="8" name="Rectangle 7"/>
          <p:cNvSpPr/>
          <p:nvPr/>
        </p:nvSpPr>
        <p:spPr>
          <a:xfrm>
            <a:off x="7268350" y="1657548"/>
            <a:ext cx="822960"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err="1" smtClean="0"/>
              <a:t>iRODS</a:t>
            </a:r>
            <a:endParaRPr lang="en-US" dirty="0"/>
          </a:p>
        </p:txBody>
      </p:sp>
      <p:sp>
        <p:nvSpPr>
          <p:cNvPr id="9" name="Rectangle 8"/>
          <p:cNvSpPr/>
          <p:nvPr/>
        </p:nvSpPr>
        <p:spPr>
          <a:xfrm>
            <a:off x="2892552" y="3480871"/>
            <a:ext cx="124444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Condor Monitor</a:t>
            </a:r>
          </a:p>
        </p:txBody>
      </p:sp>
      <p:sp>
        <p:nvSpPr>
          <p:cNvPr id="10" name="Rectangle 9"/>
          <p:cNvSpPr/>
          <p:nvPr/>
        </p:nvSpPr>
        <p:spPr>
          <a:xfrm>
            <a:off x="2572409" y="5384968"/>
            <a:ext cx="1884725" cy="922763"/>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Object State Management System</a:t>
            </a:r>
            <a:endParaRPr lang="en-US" dirty="0"/>
          </a:p>
        </p:txBody>
      </p:sp>
      <p:sp>
        <p:nvSpPr>
          <p:cNvPr id="11" name="Rectangle 10"/>
          <p:cNvSpPr/>
          <p:nvPr/>
        </p:nvSpPr>
        <p:spPr>
          <a:xfrm>
            <a:off x="2326565" y="1270807"/>
            <a:ext cx="6654553" cy="5144974"/>
          </a:xfrm>
          <a:prstGeom prst="rect">
            <a:avLst/>
          </a:prstGeom>
          <a:noFill/>
          <a:ln/>
        </p:spPr>
        <p:style>
          <a:lnRef idx="1">
            <a:schemeClr val="accent1"/>
          </a:lnRef>
          <a:fillRef idx="3">
            <a:schemeClr val="accent1"/>
          </a:fillRef>
          <a:effectRef idx="2">
            <a:schemeClr val="accent1"/>
          </a:effectRef>
          <a:fontRef idx="minor">
            <a:schemeClr val="lt1"/>
          </a:fontRef>
        </p:style>
      </p:sp>
      <p:cxnSp>
        <p:nvCxnSpPr>
          <p:cNvPr id="12" name="Straight Connector 11"/>
          <p:cNvCxnSpPr>
            <a:stCxn id="3" idx="3"/>
            <a:endCxn id="4" idx="1"/>
          </p:cNvCxnSpPr>
          <p:nvPr/>
        </p:nvCxnSpPr>
        <p:spPr>
          <a:xfrm>
            <a:off x="2201981" y="2217465"/>
            <a:ext cx="2741036" cy="158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a:off x="8091313" y="1805985"/>
            <a:ext cx="493945" cy="1588"/>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28" name="Straight Connector 27"/>
          <p:cNvCxnSpPr>
            <a:endCxn id="7" idx="0"/>
          </p:cNvCxnSpPr>
          <p:nvPr/>
        </p:nvCxnSpPr>
        <p:spPr>
          <a:xfrm rot="5400000">
            <a:off x="5963145" y="4357061"/>
            <a:ext cx="928627" cy="794"/>
          </a:xfrm>
          <a:prstGeom prst="line">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2" name="Straight Connector 31"/>
          <p:cNvCxnSpPr/>
          <p:nvPr/>
        </p:nvCxnSpPr>
        <p:spPr>
          <a:xfrm>
            <a:off x="6427061" y="3892351"/>
            <a:ext cx="841289" cy="794"/>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35" name="Elbow Connector 34"/>
          <p:cNvCxnSpPr>
            <a:stCxn id="6" idx="2"/>
            <a:endCxn id="10" idx="3"/>
          </p:cNvCxnSpPr>
          <p:nvPr/>
        </p:nvCxnSpPr>
        <p:spPr>
          <a:xfrm rot="5400000">
            <a:off x="5168582" y="3335102"/>
            <a:ext cx="1799800" cy="3222696"/>
          </a:xfrm>
          <a:prstGeom prst="bentConnector2">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8" name="Elbow Connector 37"/>
          <p:cNvCxnSpPr>
            <a:stCxn id="9" idx="3"/>
            <a:endCxn id="7" idx="1"/>
          </p:cNvCxnSpPr>
          <p:nvPr/>
        </p:nvCxnSpPr>
        <p:spPr>
          <a:xfrm>
            <a:off x="4136992" y="3892351"/>
            <a:ext cx="1555637" cy="1340901"/>
          </a:xfrm>
          <a:prstGeom prst="bentConnector3">
            <a:avLst>
              <a:gd name="adj1" fmla="val 50000"/>
            </a:avLst>
          </a:prstGeom>
          <a:ln>
            <a:tailEnd type="triangle" w="lg"/>
          </a:ln>
        </p:spPr>
        <p:style>
          <a:lnRef idx="2">
            <a:schemeClr val="accent6"/>
          </a:lnRef>
          <a:fillRef idx="0">
            <a:schemeClr val="accent6"/>
          </a:fillRef>
          <a:effectRef idx="1">
            <a:schemeClr val="accent6"/>
          </a:effectRef>
          <a:fontRef idx="minor">
            <a:schemeClr val="tx1"/>
          </a:fontRef>
        </p:style>
      </p:cxnSp>
      <p:cxnSp>
        <p:nvCxnSpPr>
          <p:cNvPr id="47" name="Elbow Connector 46"/>
          <p:cNvCxnSpPr>
            <a:stCxn id="4" idx="3"/>
            <a:endCxn id="6" idx="1"/>
          </p:cNvCxnSpPr>
          <p:nvPr/>
        </p:nvCxnSpPr>
        <p:spPr>
          <a:xfrm>
            <a:off x="6123232" y="2217465"/>
            <a:ext cx="1145118" cy="1417605"/>
          </a:xfrm>
          <a:prstGeom prst="bentConnector3">
            <a:avLst>
              <a:gd name="adj1" fmla="val 50000"/>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9" idx="2"/>
            <a:endCxn id="10" idx="0"/>
          </p:cNvCxnSpPr>
          <p:nvPr/>
        </p:nvCxnSpPr>
        <p:spPr>
          <a:xfrm rot="5400000">
            <a:off x="2974204" y="4844399"/>
            <a:ext cx="1081137"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7" name="Straight Connector 66"/>
          <p:cNvCxnSpPr>
            <a:endCxn id="10" idx="1"/>
          </p:cNvCxnSpPr>
          <p:nvPr/>
        </p:nvCxnSpPr>
        <p:spPr>
          <a:xfrm flipV="1">
            <a:off x="1447370" y="5846350"/>
            <a:ext cx="1125039" cy="1588"/>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endCxn id="3" idx="2"/>
          </p:cNvCxnSpPr>
          <p:nvPr/>
        </p:nvCxnSpPr>
        <p:spPr>
          <a:xfrm rot="16200000" flipV="1">
            <a:off x="-148117" y="4237647"/>
            <a:ext cx="3190978" cy="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7161495" y="5040205"/>
            <a:ext cx="1266275" cy="1589"/>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85" name="Straight Connector 84"/>
          <p:cNvCxnSpPr/>
          <p:nvPr/>
        </p:nvCxnSpPr>
        <p:spPr>
          <a:xfrm>
            <a:off x="8091310" y="2217465"/>
            <a:ext cx="337252"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87" name="Straight Connector 86"/>
          <p:cNvCxnSpPr/>
          <p:nvPr/>
        </p:nvCxnSpPr>
        <p:spPr>
          <a:xfrm rot="5400000">
            <a:off x="7024197" y="3635045"/>
            <a:ext cx="2808733" cy="1589"/>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1" name="Straight Connector 90"/>
          <p:cNvCxnSpPr/>
          <p:nvPr/>
        </p:nvCxnSpPr>
        <p:spPr>
          <a:xfrm>
            <a:off x="7161493" y="5384968"/>
            <a:ext cx="1423765"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3" name="Straight Connector 92"/>
          <p:cNvCxnSpPr/>
          <p:nvPr/>
        </p:nvCxnSpPr>
        <p:spPr>
          <a:xfrm rot="5400000">
            <a:off x="6802771" y="3602480"/>
            <a:ext cx="3564975" cy="1588"/>
          </a:xfrm>
          <a:prstGeom prst="line">
            <a:avLst/>
          </a:prstGeom>
          <a:ln/>
        </p:spPr>
        <p:style>
          <a:lnRef idx="2">
            <a:schemeClr val="accent2"/>
          </a:lnRef>
          <a:fillRef idx="0">
            <a:schemeClr val="accent2"/>
          </a:fillRef>
          <a:effectRef idx="1">
            <a:schemeClr val="accent2"/>
          </a:effectRef>
          <a:fontRef idx="minor">
            <a:schemeClr val="tx1"/>
          </a:fontRef>
        </p:style>
      </p:cxnSp>
      <p:sp>
        <p:nvSpPr>
          <p:cNvPr id="26" name="Oval 25"/>
          <p:cNvSpPr/>
          <p:nvPr/>
        </p:nvSpPr>
        <p:spPr>
          <a:xfrm>
            <a:off x="3515567" y="2145307"/>
            <a:ext cx="180561" cy="172332"/>
          </a:xfrm>
          <a:prstGeom prst="ellipse">
            <a:avLst/>
          </a:prstGeom>
          <a:ln/>
        </p:spPr>
        <p:style>
          <a:lnRef idx="1">
            <a:schemeClr val="accent2"/>
          </a:lnRef>
          <a:fillRef idx="3">
            <a:schemeClr val="accent2"/>
          </a:fillRef>
          <a:effectRef idx="2">
            <a:schemeClr val="accent2"/>
          </a:effectRef>
          <a:fontRef idx="minor">
            <a:schemeClr val="lt1"/>
          </a:fontRef>
        </p:style>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00576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Execution flow</a:t>
            </a:r>
            <a:endParaRPr lang="en-US" dirty="0"/>
          </a:p>
        </p:txBody>
      </p:sp>
      <p:sp>
        <p:nvSpPr>
          <p:cNvPr id="3" name="Rectangle 2"/>
          <p:cNvSpPr/>
          <p:nvPr/>
        </p:nvSpPr>
        <p:spPr>
          <a:xfrm>
            <a:off x="692758" y="1792770"/>
            <a:ext cx="1509223" cy="84939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Discovery Environment</a:t>
            </a:r>
            <a:endParaRPr lang="en-US" dirty="0"/>
          </a:p>
        </p:txBody>
      </p:sp>
      <p:sp>
        <p:nvSpPr>
          <p:cNvPr id="4" name="Rectangle 3"/>
          <p:cNvSpPr/>
          <p:nvPr/>
        </p:nvSpPr>
        <p:spPr>
          <a:xfrm>
            <a:off x="4943017" y="1805985"/>
            <a:ext cx="1180215"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Metadata Services</a:t>
            </a:r>
            <a:endParaRPr lang="en-US" dirty="0"/>
          </a:p>
        </p:txBody>
      </p:sp>
      <p:sp>
        <p:nvSpPr>
          <p:cNvPr id="6" name="Rectangle 5"/>
          <p:cNvSpPr/>
          <p:nvPr/>
        </p:nvSpPr>
        <p:spPr>
          <a:xfrm>
            <a:off x="7268350" y="3223590"/>
            <a:ext cx="82296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JEX</a:t>
            </a:r>
            <a:endParaRPr lang="en-US" dirty="0"/>
          </a:p>
        </p:txBody>
      </p:sp>
      <p:sp>
        <p:nvSpPr>
          <p:cNvPr id="7" name="Rectangle 6"/>
          <p:cNvSpPr/>
          <p:nvPr/>
        </p:nvSpPr>
        <p:spPr>
          <a:xfrm>
            <a:off x="5692629" y="4821772"/>
            <a:ext cx="1468864"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smtClean="0"/>
              <a:t>Condor</a:t>
            </a:r>
            <a:endParaRPr lang="en-US" dirty="0"/>
          </a:p>
        </p:txBody>
      </p:sp>
      <p:sp>
        <p:nvSpPr>
          <p:cNvPr id="8" name="Rectangle 7"/>
          <p:cNvSpPr/>
          <p:nvPr/>
        </p:nvSpPr>
        <p:spPr>
          <a:xfrm>
            <a:off x="7268350" y="1657548"/>
            <a:ext cx="822960"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err="1" smtClean="0"/>
              <a:t>iRODS</a:t>
            </a:r>
            <a:endParaRPr lang="en-US" dirty="0"/>
          </a:p>
        </p:txBody>
      </p:sp>
      <p:sp>
        <p:nvSpPr>
          <p:cNvPr id="9" name="Rectangle 8"/>
          <p:cNvSpPr/>
          <p:nvPr/>
        </p:nvSpPr>
        <p:spPr>
          <a:xfrm>
            <a:off x="2892552" y="3480871"/>
            <a:ext cx="124444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Condor Monitor</a:t>
            </a:r>
          </a:p>
        </p:txBody>
      </p:sp>
      <p:sp>
        <p:nvSpPr>
          <p:cNvPr id="10" name="Rectangle 9"/>
          <p:cNvSpPr/>
          <p:nvPr/>
        </p:nvSpPr>
        <p:spPr>
          <a:xfrm>
            <a:off x="2572409" y="5384968"/>
            <a:ext cx="1884725" cy="922763"/>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Object State Management System</a:t>
            </a:r>
            <a:endParaRPr lang="en-US" dirty="0"/>
          </a:p>
        </p:txBody>
      </p:sp>
      <p:sp>
        <p:nvSpPr>
          <p:cNvPr id="11" name="Rectangle 10"/>
          <p:cNvSpPr/>
          <p:nvPr/>
        </p:nvSpPr>
        <p:spPr>
          <a:xfrm>
            <a:off x="2326565" y="1270807"/>
            <a:ext cx="6654553" cy="5144974"/>
          </a:xfrm>
          <a:prstGeom prst="rect">
            <a:avLst/>
          </a:prstGeom>
          <a:noFill/>
          <a:ln/>
        </p:spPr>
        <p:style>
          <a:lnRef idx="1">
            <a:schemeClr val="accent1"/>
          </a:lnRef>
          <a:fillRef idx="3">
            <a:schemeClr val="accent1"/>
          </a:fillRef>
          <a:effectRef idx="2">
            <a:schemeClr val="accent1"/>
          </a:effectRef>
          <a:fontRef idx="minor">
            <a:schemeClr val="lt1"/>
          </a:fontRef>
        </p:style>
      </p:sp>
      <p:cxnSp>
        <p:nvCxnSpPr>
          <p:cNvPr id="12" name="Straight Connector 11"/>
          <p:cNvCxnSpPr>
            <a:stCxn id="3" idx="3"/>
            <a:endCxn id="4" idx="1"/>
          </p:cNvCxnSpPr>
          <p:nvPr/>
        </p:nvCxnSpPr>
        <p:spPr>
          <a:xfrm>
            <a:off x="2201981" y="2217465"/>
            <a:ext cx="2741036" cy="158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a:off x="8091313" y="1805985"/>
            <a:ext cx="493945" cy="1588"/>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28" name="Straight Connector 27"/>
          <p:cNvCxnSpPr>
            <a:endCxn id="7" idx="0"/>
          </p:cNvCxnSpPr>
          <p:nvPr/>
        </p:nvCxnSpPr>
        <p:spPr>
          <a:xfrm rot="5400000">
            <a:off x="5963145" y="4357061"/>
            <a:ext cx="928627" cy="794"/>
          </a:xfrm>
          <a:prstGeom prst="line">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2" name="Straight Connector 31"/>
          <p:cNvCxnSpPr/>
          <p:nvPr/>
        </p:nvCxnSpPr>
        <p:spPr>
          <a:xfrm>
            <a:off x="6427061" y="3892351"/>
            <a:ext cx="841289" cy="794"/>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35" name="Elbow Connector 34"/>
          <p:cNvCxnSpPr>
            <a:stCxn id="6" idx="2"/>
            <a:endCxn id="10" idx="3"/>
          </p:cNvCxnSpPr>
          <p:nvPr/>
        </p:nvCxnSpPr>
        <p:spPr>
          <a:xfrm rot="5400000">
            <a:off x="5168582" y="3335102"/>
            <a:ext cx="1799800" cy="3222696"/>
          </a:xfrm>
          <a:prstGeom prst="bentConnector2">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8" name="Elbow Connector 37"/>
          <p:cNvCxnSpPr>
            <a:stCxn id="9" idx="3"/>
            <a:endCxn id="7" idx="1"/>
          </p:cNvCxnSpPr>
          <p:nvPr/>
        </p:nvCxnSpPr>
        <p:spPr>
          <a:xfrm>
            <a:off x="4136992" y="3892351"/>
            <a:ext cx="1555637" cy="1340901"/>
          </a:xfrm>
          <a:prstGeom prst="bentConnector3">
            <a:avLst>
              <a:gd name="adj1" fmla="val 50000"/>
            </a:avLst>
          </a:prstGeom>
          <a:ln>
            <a:tailEnd type="triangle" w="lg"/>
          </a:ln>
        </p:spPr>
        <p:style>
          <a:lnRef idx="2">
            <a:schemeClr val="accent6"/>
          </a:lnRef>
          <a:fillRef idx="0">
            <a:schemeClr val="accent6"/>
          </a:fillRef>
          <a:effectRef idx="1">
            <a:schemeClr val="accent6"/>
          </a:effectRef>
          <a:fontRef idx="minor">
            <a:schemeClr val="tx1"/>
          </a:fontRef>
        </p:style>
      </p:cxnSp>
      <p:cxnSp>
        <p:nvCxnSpPr>
          <p:cNvPr id="47" name="Elbow Connector 46"/>
          <p:cNvCxnSpPr>
            <a:stCxn id="4" idx="3"/>
            <a:endCxn id="6" idx="1"/>
          </p:cNvCxnSpPr>
          <p:nvPr/>
        </p:nvCxnSpPr>
        <p:spPr>
          <a:xfrm>
            <a:off x="6123232" y="2217465"/>
            <a:ext cx="1145118" cy="1417605"/>
          </a:xfrm>
          <a:prstGeom prst="bentConnector3">
            <a:avLst>
              <a:gd name="adj1" fmla="val 50000"/>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9" idx="2"/>
            <a:endCxn id="10" idx="0"/>
          </p:cNvCxnSpPr>
          <p:nvPr/>
        </p:nvCxnSpPr>
        <p:spPr>
          <a:xfrm rot="5400000">
            <a:off x="2974204" y="4844399"/>
            <a:ext cx="1081137"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7" name="Straight Connector 66"/>
          <p:cNvCxnSpPr>
            <a:endCxn id="10" idx="1"/>
          </p:cNvCxnSpPr>
          <p:nvPr/>
        </p:nvCxnSpPr>
        <p:spPr>
          <a:xfrm flipV="1">
            <a:off x="1447370" y="5846350"/>
            <a:ext cx="1125039" cy="1588"/>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endCxn id="3" idx="2"/>
          </p:cNvCxnSpPr>
          <p:nvPr/>
        </p:nvCxnSpPr>
        <p:spPr>
          <a:xfrm rot="16200000" flipV="1">
            <a:off x="-148117" y="4237647"/>
            <a:ext cx="3190978" cy="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7161495" y="5040205"/>
            <a:ext cx="1266275" cy="1589"/>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85" name="Straight Connector 84"/>
          <p:cNvCxnSpPr/>
          <p:nvPr/>
        </p:nvCxnSpPr>
        <p:spPr>
          <a:xfrm>
            <a:off x="8091310" y="2217465"/>
            <a:ext cx="337252"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87" name="Straight Connector 86"/>
          <p:cNvCxnSpPr/>
          <p:nvPr/>
        </p:nvCxnSpPr>
        <p:spPr>
          <a:xfrm rot="5400000">
            <a:off x="7024197" y="3635045"/>
            <a:ext cx="2808733" cy="1589"/>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1" name="Straight Connector 90"/>
          <p:cNvCxnSpPr/>
          <p:nvPr/>
        </p:nvCxnSpPr>
        <p:spPr>
          <a:xfrm>
            <a:off x="7161493" y="5384968"/>
            <a:ext cx="1423765"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3" name="Straight Connector 92"/>
          <p:cNvCxnSpPr/>
          <p:nvPr/>
        </p:nvCxnSpPr>
        <p:spPr>
          <a:xfrm rot="5400000">
            <a:off x="6802771" y="3602480"/>
            <a:ext cx="3564975" cy="1588"/>
          </a:xfrm>
          <a:prstGeom prst="line">
            <a:avLst/>
          </a:prstGeom>
          <a:ln/>
        </p:spPr>
        <p:style>
          <a:lnRef idx="2">
            <a:schemeClr val="accent2"/>
          </a:lnRef>
          <a:fillRef idx="0">
            <a:schemeClr val="accent2"/>
          </a:fillRef>
          <a:effectRef idx="1">
            <a:schemeClr val="accent2"/>
          </a:effectRef>
          <a:fontRef idx="minor">
            <a:schemeClr val="tx1"/>
          </a:fontRef>
        </p:style>
      </p:cxnSp>
      <p:sp>
        <p:nvSpPr>
          <p:cNvPr id="26" name="Oval 25"/>
          <p:cNvSpPr/>
          <p:nvPr/>
        </p:nvSpPr>
        <p:spPr>
          <a:xfrm>
            <a:off x="6630689" y="2833097"/>
            <a:ext cx="180561" cy="172332"/>
          </a:xfrm>
          <a:prstGeom prst="ellipse">
            <a:avLst/>
          </a:prstGeom>
          <a:ln/>
        </p:spPr>
        <p:style>
          <a:lnRef idx="1">
            <a:schemeClr val="accent2"/>
          </a:lnRef>
          <a:fillRef idx="3">
            <a:schemeClr val="accent2"/>
          </a:fillRef>
          <a:effectRef idx="2">
            <a:schemeClr val="accent2"/>
          </a:effectRef>
          <a:fontRef idx="minor">
            <a:schemeClr val="lt1"/>
          </a:fontRef>
        </p:style>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00576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Execution flow</a:t>
            </a:r>
            <a:endParaRPr lang="en-US" dirty="0"/>
          </a:p>
        </p:txBody>
      </p:sp>
      <p:sp>
        <p:nvSpPr>
          <p:cNvPr id="3" name="Rectangle 2"/>
          <p:cNvSpPr/>
          <p:nvPr/>
        </p:nvSpPr>
        <p:spPr>
          <a:xfrm>
            <a:off x="692758" y="1792770"/>
            <a:ext cx="1509223" cy="84939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Discovery Environment</a:t>
            </a:r>
            <a:endParaRPr lang="en-US" dirty="0"/>
          </a:p>
        </p:txBody>
      </p:sp>
      <p:sp>
        <p:nvSpPr>
          <p:cNvPr id="4" name="Rectangle 3"/>
          <p:cNvSpPr/>
          <p:nvPr/>
        </p:nvSpPr>
        <p:spPr>
          <a:xfrm>
            <a:off x="4943017" y="1805985"/>
            <a:ext cx="1180215"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Metadata Services</a:t>
            </a:r>
            <a:endParaRPr lang="en-US" dirty="0"/>
          </a:p>
        </p:txBody>
      </p:sp>
      <p:sp>
        <p:nvSpPr>
          <p:cNvPr id="6" name="Rectangle 5"/>
          <p:cNvSpPr/>
          <p:nvPr/>
        </p:nvSpPr>
        <p:spPr>
          <a:xfrm>
            <a:off x="7268350" y="3223590"/>
            <a:ext cx="82296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JEX</a:t>
            </a:r>
            <a:endParaRPr lang="en-US" dirty="0"/>
          </a:p>
        </p:txBody>
      </p:sp>
      <p:sp>
        <p:nvSpPr>
          <p:cNvPr id="7" name="Rectangle 6"/>
          <p:cNvSpPr/>
          <p:nvPr/>
        </p:nvSpPr>
        <p:spPr>
          <a:xfrm>
            <a:off x="5692629" y="4821772"/>
            <a:ext cx="1468864"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smtClean="0"/>
              <a:t>Condor</a:t>
            </a:r>
            <a:endParaRPr lang="en-US" dirty="0"/>
          </a:p>
        </p:txBody>
      </p:sp>
      <p:sp>
        <p:nvSpPr>
          <p:cNvPr id="8" name="Rectangle 7"/>
          <p:cNvSpPr/>
          <p:nvPr/>
        </p:nvSpPr>
        <p:spPr>
          <a:xfrm>
            <a:off x="7268350" y="1657548"/>
            <a:ext cx="822960"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err="1" smtClean="0"/>
              <a:t>iRODS</a:t>
            </a:r>
            <a:endParaRPr lang="en-US" dirty="0"/>
          </a:p>
        </p:txBody>
      </p:sp>
      <p:sp>
        <p:nvSpPr>
          <p:cNvPr id="9" name="Rectangle 8"/>
          <p:cNvSpPr/>
          <p:nvPr/>
        </p:nvSpPr>
        <p:spPr>
          <a:xfrm>
            <a:off x="2892552" y="3480871"/>
            <a:ext cx="124444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Condor Monitor</a:t>
            </a:r>
          </a:p>
        </p:txBody>
      </p:sp>
      <p:sp>
        <p:nvSpPr>
          <p:cNvPr id="10" name="Rectangle 9"/>
          <p:cNvSpPr/>
          <p:nvPr/>
        </p:nvSpPr>
        <p:spPr>
          <a:xfrm>
            <a:off x="2572409" y="5384968"/>
            <a:ext cx="1884725" cy="922763"/>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Object State Management System</a:t>
            </a:r>
            <a:endParaRPr lang="en-US" dirty="0"/>
          </a:p>
        </p:txBody>
      </p:sp>
      <p:sp>
        <p:nvSpPr>
          <p:cNvPr id="11" name="Rectangle 10"/>
          <p:cNvSpPr/>
          <p:nvPr/>
        </p:nvSpPr>
        <p:spPr>
          <a:xfrm>
            <a:off x="2326565" y="1270807"/>
            <a:ext cx="6654553" cy="5144974"/>
          </a:xfrm>
          <a:prstGeom prst="rect">
            <a:avLst/>
          </a:prstGeom>
          <a:noFill/>
          <a:ln/>
        </p:spPr>
        <p:style>
          <a:lnRef idx="1">
            <a:schemeClr val="accent1"/>
          </a:lnRef>
          <a:fillRef idx="3">
            <a:schemeClr val="accent1"/>
          </a:fillRef>
          <a:effectRef idx="2">
            <a:schemeClr val="accent1"/>
          </a:effectRef>
          <a:fontRef idx="minor">
            <a:schemeClr val="lt1"/>
          </a:fontRef>
        </p:style>
      </p:sp>
      <p:cxnSp>
        <p:nvCxnSpPr>
          <p:cNvPr id="12" name="Straight Connector 11"/>
          <p:cNvCxnSpPr>
            <a:stCxn id="3" idx="3"/>
            <a:endCxn id="4" idx="1"/>
          </p:cNvCxnSpPr>
          <p:nvPr/>
        </p:nvCxnSpPr>
        <p:spPr>
          <a:xfrm>
            <a:off x="2201981" y="2217465"/>
            <a:ext cx="2741036" cy="158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a:off x="8091313" y="1805985"/>
            <a:ext cx="493945" cy="1588"/>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28" name="Straight Connector 27"/>
          <p:cNvCxnSpPr>
            <a:endCxn id="7" idx="0"/>
          </p:cNvCxnSpPr>
          <p:nvPr/>
        </p:nvCxnSpPr>
        <p:spPr>
          <a:xfrm rot="5400000">
            <a:off x="5963145" y="4357061"/>
            <a:ext cx="928627" cy="794"/>
          </a:xfrm>
          <a:prstGeom prst="line">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2" name="Straight Connector 31"/>
          <p:cNvCxnSpPr/>
          <p:nvPr/>
        </p:nvCxnSpPr>
        <p:spPr>
          <a:xfrm>
            <a:off x="6427061" y="3892351"/>
            <a:ext cx="841289" cy="794"/>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35" name="Elbow Connector 34"/>
          <p:cNvCxnSpPr>
            <a:stCxn id="6" idx="2"/>
            <a:endCxn id="10" idx="3"/>
          </p:cNvCxnSpPr>
          <p:nvPr/>
        </p:nvCxnSpPr>
        <p:spPr>
          <a:xfrm rot="5400000">
            <a:off x="5168582" y="3335102"/>
            <a:ext cx="1799800" cy="3222696"/>
          </a:xfrm>
          <a:prstGeom prst="bentConnector2">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8" name="Elbow Connector 37"/>
          <p:cNvCxnSpPr>
            <a:stCxn id="9" idx="3"/>
            <a:endCxn id="7" idx="1"/>
          </p:cNvCxnSpPr>
          <p:nvPr/>
        </p:nvCxnSpPr>
        <p:spPr>
          <a:xfrm>
            <a:off x="4136992" y="3892351"/>
            <a:ext cx="1555637" cy="1340901"/>
          </a:xfrm>
          <a:prstGeom prst="bentConnector3">
            <a:avLst>
              <a:gd name="adj1" fmla="val 50000"/>
            </a:avLst>
          </a:prstGeom>
          <a:ln>
            <a:tailEnd type="triangle" w="lg"/>
          </a:ln>
        </p:spPr>
        <p:style>
          <a:lnRef idx="2">
            <a:schemeClr val="accent6"/>
          </a:lnRef>
          <a:fillRef idx="0">
            <a:schemeClr val="accent6"/>
          </a:fillRef>
          <a:effectRef idx="1">
            <a:schemeClr val="accent6"/>
          </a:effectRef>
          <a:fontRef idx="minor">
            <a:schemeClr val="tx1"/>
          </a:fontRef>
        </p:style>
      </p:cxnSp>
      <p:cxnSp>
        <p:nvCxnSpPr>
          <p:cNvPr id="47" name="Elbow Connector 46"/>
          <p:cNvCxnSpPr>
            <a:stCxn id="4" idx="3"/>
            <a:endCxn id="6" idx="1"/>
          </p:cNvCxnSpPr>
          <p:nvPr/>
        </p:nvCxnSpPr>
        <p:spPr>
          <a:xfrm>
            <a:off x="6123232" y="2217465"/>
            <a:ext cx="1145118" cy="1417605"/>
          </a:xfrm>
          <a:prstGeom prst="bentConnector3">
            <a:avLst>
              <a:gd name="adj1" fmla="val 50000"/>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9" idx="2"/>
            <a:endCxn id="10" idx="0"/>
          </p:cNvCxnSpPr>
          <p:nvPr/>
        </p:nvCxnSpPr>
        <p:spPr>
          <a:xfrm rot="5400000">
            <a:off x="2974204" y="4844399"/>
            <a:ext cx="1081137"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7" name="Straight Connector 66"/>
          <p:cNvCxnSpPr>
            <a:endCxn id="10" idx="1"/>
          </p:cNvCxnSpPr>
          <p:nvPr/>
        </p:nvCxnSpPr>
        <p:spPr>
          <a:xfrm flipV="1">
            <a:off x="1447370" y="5846350"/>
            <a:ext cx="1125039" cy="1588"/>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endCxn id="3" idx="2"/>
          </p:cNvCxnSpPr>
          <p:nvPr/>
        </p:nvCxnSpPr>
        <p:spPr>
          <a:xfrm rot="16200000" flipV="1">
            <a:off x="-148117" y="4237647"/>
            <a:ext cx="3190978" cy="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7161495" y="5040205"/>
            <a:ext cx="1266275" cy="1589"/>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85" name="Straight Connector 84"/>
          <p:cNvCxnSpPr/>
          <p:nvPr/>
        </p:nvCxnSpPr>
        <p:spPr>
          <a:xfrm>
            <a:off x="8091310" y="2217465"/>
            <a:ext cx="337252"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87" name="Straight Connector 86"/>
          <p:cNvCxnSpPr/>
          <p:nvPr/>
        </p:nvCxnSpPr>
        <p:spPr>
          <a:xfrm rot="5400000">
            <a:off x="7024197" y="3635045"/>
            <a:ext cx="2808733" cy="1589"/>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1" name="Straight Connector 90"/>
          <p:cNvCxnSpPr/>
          <p:nvPr/>
        </p:nvCxnSpPr>
        <p:spPr>
          <a:xfrm>
            <a:off x="7161493" y="5384968"/>
            <a:ext cx="1423765"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3" name="Straight Connector 92"/>
          <p:cNvCxnSpPr/>
          <p:nvPr/>
        </p:nvCxnSpPr>
        <p:spPr>
          <a:xfrm rot="5400000">
            <a:off x="6802771" y="3602480"/>
            <a:ext cx="3564975" cy="1588"/>
          </a:xfrm>
          <a:prstGeom prst="line">
            <a:avLst/>
          </a:prstGeom>
          <a:ln/>
        </p:spPr>
        <p:style>
          <a:lnRef idx="2">
            <a:schemeClr val="accent2"/>
          </a:lnRef>
          <a:fillRef idx="0">
            <a:schemeClr val="accent2"/>
          </a:fillRef>
          <a:effectRef idx="1">
            <a:schemeClr val="accent2"/>
          </a:effectRef>
          <a:fontRef idx="minor">
            <a:schemeClr val="tx1"/>
          </a:fontRef>
        </p:style>
      </p:cxnSp>
      <p:sp>
        <p:nvSpPr>
          <p:cNvPr id="26" name="Oval 25"/>
          <p:cNvSpPr/>
          <p:nvPr/>
        </p:nvSpPr>
        <p:spPr>
          <a:xfrm>
            <a:off x="6605947" y="3806185"/>
            <a:ext cx="180561" cy="172332"/>
          </a:xfrm>
          <a:prstGeom prst="ellipse">
            <a:avLst/>
          </a:prstGeom>
          <a:ln/>
        </p:spPr>
        <p:style>
          <a:lnRef idx="1">
            <a:schemeClr val="accent2"/>
          </a:lnRef>
          <a:fillRef idx="3">
            <a:schemeClr val="accent2"/>
          </a:fillRef>
          <a:effectRef idx="2">
            <a:schemeClr val="accent2"/>
          </a:effectRef>
          <a:fontRef idx="minor">
            <a:schemeClr val="lt1"/>
          </a:fontRef>
        </p:style>
      </p:sp>
      <p:sp>
        <p:nvSpPr>
          <p:cNvPr id="27" name="Oval 26"/>
          <p:cNvSpPr/>
          <p:nvPr/>
        </p:nvSpPr>
        <p:spPr>
          <a:xfrm>
            <a:off x="7589549" y="4303831"/>
            <a:ext cx="180561" cy="172332"/>
          </a:xfrm>
          <a:prstGeom prst="ellipse">
            <a:avLst/>
          </a:prstGeom>
          <a:ln/>
        </p:spPr>
        <p:style>
          <a:lnRef idx="1">
            <a:schemeClr val="accent2"/>
          </a:lnRef>
          <a:fillRef idx="3">
            <a:schemeClr val="accent2"/>
          </a:fillRef>
          <a:effectRef idx="2">
            <a:schemeClr val="accent2"/>
          </a:effectRef>
          <a:fontRef idx="minor">
            <a:schemeClr val="lt1"/>
          </a:fontRef>
        </p:style>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00576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Execution flow</a:t>
            </a:r>
            <a:endParaRPr lang="en-US" dirty="0"/>
          </a:p>
        </p:txBody>
      </p:sp>
      <p:sp>
        <p:nvSpPr>
          <p:cNvPr id="3" name="Rectangle 2"/>
          <p:cNvSpPr/>
          <p:nvPr/>
        </p:nvSpPr>
        <p:spPr>
          <a:xfrm>
            <a:off x="692758" y="1792770"/>
            <a:ext cx="1509223" cy="84939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Discovery Environment</a:t>
            </a:r>
            <a:endParaRPr lang="en-US" dirty="0"/>
          </a:p>
        </p:txBody>
      </p:sp>
      <p:sp>
        <p:nvSpPr>
          <p:cNvPr id="4" name="Rectangle 3"/>
          <p:cNvSpPr/>
          <p:nvPr/>
        </p:nvSpPr>
        <p:spPr>
          <a:xfrm>
            <a:off x="4943017" y="1805985"/>
            <a:ext cx="1180215"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Metadata Services</a:t>
            </a:r>
            <a:endParaRPr lang="en-US" dirty="0"/>
          </a:p>
        </p:txBody>
      </p:sp>
      <p:sp>
        <p:nvSpPr>
          <p:cNvPr id="6" name="Rectangle 5"/>
          <p:cNvSpPr/>
          <p:nvPr/>
        </p:nvSpPr>
        <p:spPr>
          <a:xfrm>
            <a:off x="7268350" y="3223590"/>
            <a:ext cx="82296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JEX</a:t>
            </a:r>
            <a:endParaRPr lang="en-US" dirty="0"/>
          </a:p>
        </p:txBody>
      </p:sp>
      <p:sp>
        <p:nvSpPr>
          <p:cNvPr id="7" name="Rectangle 6"/>
          <p:cNvSpPr/>
          <p:nvPr/>
        </p:nvSpPr>
        <p:spPr>
          <a:xfrm>
            <a:off x="5692629" y="4821772"/>
            <a:ext cx="1468864"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smtClean="0"/>
              <a:t>Condor</a:t>
            </a:r>
            <a:endParaRPr lang="en-US" dirty="0"/>
          </a:p>
        </p:txBody>
      </p:sp>
      <p:sp>
        <p:nvSpPr>
          <p:cNvPr id="8" name="Rectangle 7"/>
          <p:cNvSpPr/>
          <p:nvPr/>
        </p:nvSpPr>
        <p:spPr>
          <a:xfrm>
            <a:off x="7268350" y="1657548"/>
            <a:ext cx="822960"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err="1" smtClean="0"/>
              <a:t>iRODS</a:t>
            </a:r>
            <a:endParaRPr lang="en-US" dirty="0"/>
          </a:p>
        </p:txBody>
      </p:sp>
      <p:sp>
        <p:nvSpPr>
          <p:cNvPr id="9" name="Rectangle 8"/>
          <p:cNvSpPr/>
          <p:nvPr/>
        </p:nvSpPr>
        <p:spPr>
          <a:xfrm>
            <a:off x="2892552" y="3480871"/>
            <a:ext cx="124444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Condor Monitor</a:t>
            </a:r>
          </a:p>
        </p:txBody>
      </p:sp>
      <p:sp>
        <p:nvSpPr>
          <p:cNvPr id="10" name="Rectangle 9"/>
          <p:cNvSpPr/>
          <p:nvPr/>
        </p:nvSpPr>
        <p:spPr>
          <a:xfrm>
            <a:off x="2572409" y="5384968"/>
            <a:ext cx="1884725" cy="922763"/>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Object State Management System</a:t>
            </a:r>
            <a:endParaRPr lang="en-US" dirty="0"/>
          </a:p>
        </p:txBody>
      </p:sp>
      <p:sp>
        <p:nvSpPr>
          <p:cNvPr id="11" name="Rectangle 10"/>
          <p:cNvSpPr/>
          <p:nvPr/>
        </p:nvSpPr>
        <p:spPr>
          <a:xfrm>
            <a:off x="2326565" y="1270807"/>
            <a:ext cx="6654553" cy="5144974"/>
          </a:xfrm>
          <a:prstGeom prst="rect">
            <a:avLst/>
          </a:prstGeom>
          <a:noFill/>
          <a:ln/>
        </p:spPr>
        <p:style>
          <a:lnRef idx="1">
            <a:schemeClr val="accent1"/>
          </a:lnRef>
          <a:fillRef idx="3">
            <a:schemeClr val="accent1"/>
          </a:fillRef>
          <a:effectRef idx="2">
            <a:schemeClr val="accent1"/>
          </a:effectRef>
          <a:fontRef idx="minor">
            <a:schemeClr val="lt1"/>
          </a:fontRef>
        </p:style>
      </p:sp>
      <p:cxnSp>
        <p:nvCxnSpPr>
          <p:cNvPr id="12" name="Straight Connector 11"/>
          <p:cNvCxnSpPr>
            <a:stCxn id="3" idx="3"/>
            <a:endCxn id="4" idx="1"/>
          </p:cNvCxnSpPr>
          <p:nvPr/>
        </p:nvCxnSpPr>
        <p:spPr>
          <a:xfrm>
            <a:off x="2201981" y="2217465"/>
            <a:ext cx="2741036" cy="158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a:off x="8091313" y="1805985"/>
            <a:ext cx="493945" cy="1588"/>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28" name="Straight Connector 27"/>
          <p:cNvCxnSpPr>
            <a:endCxn id="7" idx="0"/>
          </p:cNvCxnSpPr>
          <p:nvPr/>
        </p:nvCxnSpPr>
        <p:spPr>
          <a:xfrm rot="5400000">
            <a:off x="5963145" y="4357061"/>
            <a:ext cx="928627" cy="794"/>
          </a:xfrm>
          <a:prstGeom prst="line">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2" name="Straight Connector 31"/>
          <p:cNvCxnSpPr/>
          <p:nvPr/>
        </p:nvCxnSpPr>
        <p:spPr>
          <a:xfrm>
            <a:off x="6427061" y="3892351"/>
            <a:ext cx="841289" cy="794"/>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35" name="Elbow Connector 34"/>
          <p:cNvCxnSpPr>
            <a:stCxn id="6" idx="2"/>
            <a:endCxn id="10" idx="3"/>
          </p:cNvCxnSpPr>
          <p:nvPr/>
        </p:nvCxnSpPr>
        <p:spPr>
          <a:xfrm rot="5400000">
            <a:off x="5168582" y="3335102"/>
            <a:ext cx="1799800" cy="3222696"/>
          </a:xfrm>
          <a:prstGeom prst="bentConnector2">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8" name="Elbow Connector 37"/>
          <p:cNvCxnSpPr>
            <a:stCxn id="9" idx="3"/>
            <a:endCxn id="7" idx="1"/>
          </p:cNvCxnSpPr>
          <p:nvPr/>
        </p:nvCxnSpPr>
        <p:spPr>
          <a:xfrm>
            <a:off x="4136992" y="3892351"/>
            <a:ext cx="1555637" cy="1340901"/>
          </a:xfrm>
          <a:prstGeom prst="bentConnector3">
            <a:avLst>
              <a:gd name="adj1" fmla="val 50000"/>
            </a:avLst>
          </a:prstGeom>
          <a:ln>
            <a:tailEnd type="triangle" w="lg"/>
          </a:ln>
        </p:spPr>
        <p:style>
          <a:lnRef idx="2">
            <a:schemeClr val="accent6"/>
          </a:lnRef>
          <a:fillRef idx="0">
            <a:schemeClr val="accent6"/>
          </a:fillRef>
          <a:effectRef idx="1">
            <a:schemeClr val="accent6"/>
          </a:effectRef>
          <a:fontRef idx="minor">
            <a:schemeClr val="tx1"/>
          </a:fontRef>
        </p:style>
      </p:cxnSp>
      <p:cxnSp>
        <p:nvCxnSpPr>
          <p:cNvPr id="47" name="Elbow Connector 46"/>
          <p:cNvCxnSpPr>
            <a:stCxn id="4" idx="3"/>
            <a:endCxn id="6" idx="1"/>
          </p:cNvCxnSpPr>
          <p:nvPr/>
        </p:nvCxnSpPr>
        <p:spPr>
          <a:xfrm>
            <a:off x="6123232" y="2217465"/>
            <a:ext cx="1145118" cy="1417605"/>
          </a:xfrm>
          <a:prstGeom prst="bentConnector3">
            <a:avLst>
              <a:gd name="adj1" fmla="val 50000"/>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9" idx="2"/>
            <a:endCxn id="10" idx="0"/>
          </p:cNvCxnSpPr>
          <p:nvPr/>
        </p:nvCxnSpPr>
        <p:spPr>
          <a:xfrm rot="5400000">
            <a:off x="2974204" y="4844399"/>
            <a:ext cx="1081137"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7" name="Straight Connector 66"/>
          <p:cNvCxnSpPr>
            <a:endCxn id="10" idx="1"/>
          </p:cNvCxnSpPr>
          <p:nvPr/>
        </p:nvCxnSpPr>
        <p:spPr>
          <a:xfrm flipV="1">
            <a:off x="1447370" y="5846350"/>
            <a:ext cx="1125039" cy="1588"/>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endCxn id="3" idx="2"/>
          </p:cNvCxnSpPr>
          <p:nvPr/>
        </p:nvCxnSpPr>
        <p:spPr>
          <a:xfrm rot="16200000" flipV="1">
            <a:off x="-148117" y="4237647"/>
            <a:ext cx="3190978" cy="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7161495" y="5040205"/>
            <a:ext cx="1266275" cy="1589"/>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85" name="Straight Connector 84"/>
          <p:cNvCxnSpPr/>
          <p:nvPr/>
        </p:nvCxnSpPr>
        <p:spPr>
          <a:xfrm>
            <a:off x="8091310" y="2217465"/>
            <a:ext cx="337252"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87" name="Straight Connector 86"/>
          <p:cNvCxnSpPr/>
          <p:nvPr/>
        </p:nvCxnSpPr>
        <p:spPr>
          <a:xfrm rot="5400000">
            <a:off x="7024197" y="3635045"/>
            <a:ext cx="2808733" cy="1589"/>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1" name="Straight Connector 90"/>
          <p:cNvCxnSpPr/>
          <p:nvPr/>
        </p:nvCxnSpPr>
        <p:spPr>
          <a:xfrm>
            <a:off x="7161493" y="5384968"/>
            <a:ext cx="1423765"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3" name="Straight Connector 92"/>
          <p:cNvCxnSpPr/>
          <p:nvPr/>
        </p:nvCxnSpPr>
        <p:spPr>
          <a:xfrm rot="5400000">
            <a:off x="6802771" y="3602480"/>
            <a:ext cx="3564975" cy="1588"/>
          </a:xfrm>
          <a:prstGeom prst="line">
            <a:avLst/>
          </a:prstGeom>
          <a:ln/>
        </p:spPr>
        <p:style>
          <a:lnRef idx="2">
            <a:schemeClr val="accent2"/>
          </a:lnRef>
          <a:fillRef idx="0">
            <a:schemeClr val="accent2"/>
          </a:fillRef>
          <a:effectRef idx="1">
            <a:schemeClr val="accent2"/>
          </a:effectRef>
          <a:fontRef idx="minor">
            <a:schemeClr val="tx1"/>
          </a:fontRef>
        </p:style>
      </p:cxnSp>
      <p:sp>
        <p:nvSpPr>
          <p:cNvPr id="26" name="Oval 25"/>
          <p:cNvSpPr/>
          <p:nvPr/>
        </p:nvSpPr>
        <p:spPr>
          <a:xfrm>
            <a:off x="4852736" y="4304624"/>
            <a:ext cx="180561" cy="172332"/>
          </a:xfrm>
          <a:prstGeom prst="ellipse">
            <a:avLst/>
          </a:prstGeom>
          <a:ln/>
        </p:spPr>
        <p:style>
          <a:lnRef idx="1">
            <a:schemeClr val="accent1"/>
          </a:lnRef>
          <a:fillRef idx="3">
            <a:schemeClr val="accent1"/>
          </a:fillRef>
          <a:effectRef idx="2">
            <a:schemeClr val="accent1"/>
          </a:effectRef>
          <a:fontRef idx="minor">
            <a:schemeClr val="lt1"/>
          </a:fontRef>
        </p:style>
      </p:sp>
      <p:sp>
        <p:nvSpPr>
          <p:cNvPr id="27" name="Oval 26"/>
          <p:cNvSpPr/>
          <p:nvPr/>
        </p:nvSpPr>
        <p:spPr>
          <a:xfrm>
            <a:off x="3425286" y="4735606"/>
            <a:ext cx="180561" cy="172332"/>
          </a:xfrm>
          <a:prstGeom prst="ellipse">
            <a:avLst/>
          </a:prstGeom>
          <a:ln/>
        </p:spPr>
        <p:style>
          <a:lnRef idx="1">
            <a:schemeClr val="accent3"/>
          </a:lnRef>
          <a:fillRef idx="3">
            <a:schemeClr val="accent3"/>
          </a:fillRef>
          <a:effectRef idx="2">
            <a:schemeClr val="accent3"/>
          </a:effectRef>
          <a:fontRef idx="minor">
            <a:schemeClr val="lt1"/>
          </a:fontRef>
        </p:style>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00576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Execution flow</a:t>
            </a:r>
            <a:endParaRPr lang="en-US" dirty="0"/>
          </a:p>
        </p:txBody>
      </p:sp>
      <p:sp>
        <p:nvSpPr>
          <p:cNvPr id="3" name="Rectangle 2"/>
          <p:cNvSpPr/>
          <p:nvPr/>
        </p:nvSpPr>
        <p:spPr>
          <a:xfrm>
            <a:off x="692758" y="1792770"/>
            <a:ext cx="1509223" cy="84939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Discovery Environment</a:t>
            </a:r>
            <a:endParaRPr lang="en-US" dirty="0"/>
          </a:p>
        </p:txBody>
      </p:sp>
      <p:sp>
        <p:nvSpPr>
          <p:cNvPr id="4" name="Rectangle 3"/>
          <p:cNvSpPr/>
          <p:nvPr/>
        </p:nvSpPr>
        <p:spPr>
          <a:xfrm>
            <a:off x="4943017" y="1805985"/>
            <a:ext cx="1180215"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Metadata Services</a:t>
            </a:r>
            <a:endParaRPr lang="en-US" dirty="0"/>
          </a:p>
        </p:txBody>
      </p:sp>
      <p:sp>
        <p:nvSpPr>
          <p:cNvPr id="6" name="Rectangle 5"/>
          <p:cNvSpPr/>
          <p:nvPr/>
        </p:nvSpPr>
        <p:spPr>
          <a:xfrm>
            <a:off x="7268350" y="3223590"/>
            <a:ext cx="82296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JEX</a:t>
            </a:r>
            <a:endParaRPr lang="en-US" dirty="0"/>
          </a:p>
        </p:txBody>
      </p:sp>
      <p:sp>
        <p:nvSpPr>
          <p:cNvPr id="7" name="Rectangle 6"/>
          <p:cNvSpPr/>
          <p:nvPr/>
        </p:nvSpPr>
        <p:spPr>
          <a:xfrm>
            <a:off x="5692629" y="4821772"/>
            <a:ext cx="1468864"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smtClean="0"/>
              <a:t>Condor</a:t>
            </a:r>
            <a:endParaRPr lang="en-US" dirty="0"/>
          </a:p>
        </p:txBody>
      </p:sp>
      <p:sp>
        <p:nvSpPr>
          <p:cNvPr id="8" name="Rectangle 7"/>
          <p:cNvSpPr/>
          <p:nvPr/>
        </p:nvSpPr>
        <p:spPr>
          <a:xfrm>
            <a:off x="7268350" y="1657548"/>
            <a:ext cx="822960" cy="822960"/>
          </a:xfrm>
          <a:prstGeom prst="rect">
            <a:avLst/>
          </a:prstGeom>
          <a:ln/>
        </p:spPr>
        <p:style>
          <a:lnRef idx="3">
            <a:schemeClr val="lt1"/>
          </a:lnRef>
          <a:fillRef idx="1">
            <a:schemeClr val="accent2"/>
          </a:fillRef>
          <a:effectRef idx="1">
            <a:schemeClr val="accent2"/>
          </a:effectRef>
          <a:fontRef idx="minor">
            <a:schemeClr val="lt1"/>
          </a:fontRef>
        </p:style>
        <p:txBody>
          <a:bodyPr anchor="ctr"/>
          <a:lstStyle/>
          <a:p>
            <a:pPr algn="ctr"/>
            <a:r>
              <a:rPr lang="en-US" dirty="0" err="1" smtClean="0"/>
              <a:t>iRODS</a:t>
            </a:r>
            <a:endParaRPr lang="en-US" dirty="0"/>
          </a:p>
        </p:txBody>
      </p:sp>
      <p:sp>
        <p:nvSpPr>
          <p:cNvPr id="9" name="Rectangle 8"/>
          <p:cNvSpPr/>
          <p:nvPr/>
        </p:nvSpPr>
        <p:spPr>
          <a:xfrm>
            <a:off x="2892552" y="3480871"/>
            <a:ext cx="1244440"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Condor Monitor</a:t>
            </a:r>
          </a:p>
        </p:txBody>
      </p:sp>
      <p:sp>
        <p:nvSpPr>
          <p:cNvPr id="10" name="Rectangle 9"/>
          <p:cNvSpPr/>
          <p:nvPr/>
        </p:nvSpPr>
        <p:spPr>
          <a:xfrm>
            <a:off x="2572409" y="5384968"/>
            <a:ext cx="1884725" cy="922763"/>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Object State Management System</a:t>
            </a:r>
            <a:endParaRPr lang="en-US" dirty="0"/>
          </a:p>
        </p:txBody>
      </p:sp>
      <p:sp>
        <p:nvSpPr>
          <p:cNvPr id="11" name="Rectangle 10"/>
          <p:cNvSpPr/>
          <p:nvPr/>
        </p:nvSpPr>
        <p:spPr>
          <a:xfrm>
            <a:off x="2326565" y="1270807"/>
            <a:ext cx="6654553" cy="5144974"/>
          </a:xfrm>
          <a:prstGeom prst="rect">
            <a:avLst/>
          </a:prstGeom>
          <a:noFill/>
          <a:ln/>
        </p:spPr>
        <p:style>
          <a:lnRef idx="1">
            <a:schemeClr val="accent1"/>
          </a:lnRef>
          <a:fillRef idx="3">
            <a:schemeClr val="accent1"/>
          </a:fillRef>
          <a:effectRef idx="2">
            <a:schemeClr val="accent1"/>
          </a:effectRef>
          <a:fontRef idx="minor">
            <a:schemeClr val="lt1"/>
          </a:fontRef>
        </p:style>
      </p:sp>
      <p:cxnSp>
        <p:nvCxnSpPr>
          <p:cNvPr id="12" name="Straight Connector 11"/>
          <p:cNvCxnSpPr>
            <a:stCxn id="3" idx="3"/>
            <a:endCxn id="4" idx="1"/>
          </p:cNvCxnSpPr>
          <p:nvPr/>
        </p:nvCxnSpPr>
        <p:spPr>
          <a:xfrm>
            <a:off x="2201981" y="2217465"/>
            <a:ext cx="2741036" cy="158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a:off x="8091313" y="1805985"/>
            <a:ext cx="493945" cy="1588"/>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28" name="Straight Connector 27"/>
          <p:cNvCxnSpPr>
            <a:endCxn id="7" idx="0"/>
          </p:cNvCxnSpPr>
          <p:nvPr/>
        </p:nvCxnSpPr>
        <p:spPr>
          <a:xfrm rot="5400000">
            <a:off x="5963145" y="4357061"/>
            <a:ext cx="928627" cy="794"/>
          </a:xfrm>
          <a:prstGeom prst="line">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2" name="Straight Connector 31"/>
          <p:cNvCxnSpPr/>
          <p:nvPr/>
        </p:nvCxnSpPr>
        <p:spPr>
          <a:xfrm>
            <a:off x="6427061" y="3892351"/>
            <a:ext cx="841289" cy="794"/>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35" name="Elbow Connector 34"/>
          <p:cNvCxnSpPr>
            <a:stCxn id="6" idx="2"/>
            <a:endCxn id="10" idx="3"/>
          </p:cNvCxnSpPr>
          <p:nvPr/>
        </p:nvCxnSpPr>
        <p:spPr>
          <a:xfrm rot="5400000">
            <a:off x="5168582" y="3335102"/>
            <a:ext cx="1799800" cy="3222696"/>
          </a:xfrm>
          <a:prstGeom prst="bentConnector2">
            <a:avLst/>
          </a:prstGeom>
          <a:ln>
            <a:tailEnd type="triangle" w="lg"/>
          </a:ln>
        </p:spPr>
        <p:style>
          <a:lnRef idx="2">
            <a:schemeClr val="accent3"/>
          </a:lnRef>
          <a:fillRef idx="0">
            <a:schemeClr val="accent3"/>
          </a:fillRef>
          <a:effectRef idx="1">
            <a:schemeClr val="accent3"/>
          </a:effectRef>
          <a:fontRef idx="minor">
            <a:schemeClr val="tx1"/>
          </a:fontRef>
        </p:style>
      </p:cxnSp>
      <p:cxnSp>
        <p:nvCxnSpPr>
          <p:cNvPr id="38" name="Elbow Connector 37"/>
          <p:cNvCxnSpPr>
            <a:stCxn id="9" idx="3"/>
            <a:endCxn id="7" idx="1"/>
          </p:cNvCxnSpPr>
          <p:nvPr/>
        </p:nvCxnSpPr>
        <p:spPr>
          <a:xfrm>
            <a:off x="4136992" y="3892351"/>
            <a:ext cx="1555637" cy="1340901"/>
          </a:xfrm>
          <a:prstGeom prst="bentConnector3">
            <a:avLst>
              <a:gd name="adj1" fmla="val 50000"/>
            </a:avLst>
          </a:prstGeom>
          <a:ln>
            <a:tailEnd type="triangle" w="lg"/>
          </a:ln>
        </p:spPr>
        <p:style>
          <a:lnRef idx="2">
            <a:schemeClr val="accent6"/>
          </a:lnRef>
          <a:fillRef idx="0">
            <a:schemeClr val="accent6"/>
          </a:fillRef>
          <a:effectRef idx="1">
            <a:schemeClr val="accent6"/>
          </a:effectRef>
          <a:fontRef idx="minor">
            <a:schemeClr val="tx1"/>
          </a:fontRef>
        </p:style>
      </p:cxnSp>
      <p:cxnSp>
        <p:nvCxnSpPr>
          <p:cNvPr id="47" name="Elbow Connector 46"/>
          <p:cNvCxnSpPr>
            <a:stCxn id="4" idx="3"/>
            <a:endCxn id="6" idx="1"/>
          </p:cNvCxnSpPr>
          <p:nvPr/>
        </p:nvCxnSpPr>
        <p:spPr>
          <a:xfrm>
            <a:off x="6123232" y="2217465"/>
            <a:ext cx="1145118" cy="1417605"/>
          </a:xfrm>
          <a:prstGeom prst="bentConnector3">
            <a:avLst>
              <a:gd name="adj1" fmla="val 50000"/>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9" idx="2"/>
            <a:endCxn id="10" idx="0"/>
          </p:cNvCxnSpPr>
          <p:nvPr/>
        </p:nvCxnSpPr>
        <p:spPr>
          <a:xfrm rot="5400000">
            <a:off x="2974204" y="4844399"/>
            <a:ext cx="1081137"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7" name="Straight Connector 66"/>
          <p:cNvCxnSpPr>
            <a:endCxn id="10" idx="1"/>
          </p:cNvCxnSpPr>
          <p:nvPr/>
        </p:nvCxnSpPr>
        <p:spPr>
          <a:xfrm flipV="1">
            <a:off x="1447370" y="5846350"/>
            <a:ext cx="1125039" cy="1588"/>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endCxn id="3" idx="2"/>
          </p:cNvCxnSpPr>
          <p:nvPr/>
        </p:nvCxnSpPr>
        <p:spPr>
          <a:xfrm rot="16200000" flipV="1">
            <a:off x="-148117" y="4237647"/>
            <a:ext cx="3190978" cy="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7161495" y="5040205"/>
            <a:ext cx="1266275" cy="1589"/>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85" name="Straight Connector 84"/>
          <p:cNvCxnSpPr/>
          <p:nvPr/>
        </p:nvCxnSpPr>
        <p:spPr>
          <a:xfrm>
            <a:off x="8091310" y="2217465"/>
            <a:ext cx="337252"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87" name="Straight Connector 86"/>
          <p:cNvCxnSpPr/>
          <p:nvPr/>
        </p:nvCxnSpPr>
        <p:spPr>
          <a:xfrm rot="5400000">
            <a:off x="7024197" y="3635045"/>
            <a:ext cx="2808733" cy="1589"/>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1" name="Straight Connector 90"/>
          <p:cNvCxnSpPr/>
          <p:nvPr/>
        </p:nvCxnSpPr>
        <p:spPr>
          <a:xfrm>
            <a:off x="7161493" y="5384968"/>
            <a:ext cx="1423765"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93" name="Straight Connector 92"/>
          <p:cNvCxnSpPr/>
          <p:nvPr/>
        </p:nvCxnSpPr>
        <p:spPr>
          <a:xfrm rot="5400000">
            <a:off x="6802771" y="3602480"/>
            <a:ext cx="3564975" cy="1588"/>
          </a:xfrm>
          <a:prstGeom prst="line">
            <a:avLst/>
          </a:prstGeom>
          <a:ln/>
        </p:spPr>
        <p:style>
          <a:lnRef idx="2">
            <a:schemeClr val="accent2"/>
          </a:lnRef>
          <a:fillRef idx="0">
            <a:schemeClr val="accent2"/>
          </a:fillRef>
          <a:effectRef idx="1">
            <a:schemeClr val="accent2"/>
          </a:effectRef>
          <a:fontRef idx="minor">
            <a:schemeClr val="tx1"/>
          </a:fontRef>
        </p:style>
      </p:cxnSp>
      <p:sp>
        <p:nvSpPr>
          <p:cNvPr id="27" name="Oval 26"/>
          <p:cNvSpPr/>
          <p:nvPr/>
        </p:nvSpPr>
        <p:spPr>
          <a:xfrm>
            <a:off x="1357089" y="4304624"/>
            <a:ext cx="180561" cy="172332"/>
          </a:xfrm>
          <a:prstGeom prst="ellipse">
            <a:avLst/>
          </a:prstGeom>
          <a:ln/>
        </p:spPr>
        <p:style>
          <a:lnRef idx="1">
            <a:schemeClr val="accent3"/>
          </a:lnRef>
          <a:fillRef idx="3">
            <a:schemeClr val="accent3"/>
          </a:fillRef>
          <a:effectRef idx="2">
            <a:schemeClr val="accent3"/>
          </a:effectRef>
          <a:fontRef idx="minor">
            <a:schemeClr val="lt1"/>
          </a:fontRef>
        </p:style>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00576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Screen shot 2011-05-02 at 10.53.01 PM.png"/>
          <p:cNvPicPr>
            <a:picLocks noChangeAspect="1"/>
          </p:cNvPicPr>
          <p:nvPr/>
        </p:nvPicPr>
        <p:blipFill>
          <a:blip r:embed="rId2"/>
          <a:stretch>
            <a:fillRect/>
          </a:stretch>
        </p:blipFill>
        <p:spPr>
          <a:xfrm>
            <a:off x="4228190" y="1191950"/>
            <a:ext cx="4711693" cy="4068846"/>
          </a:xfrm>
          <a:prstGeom prst="rect">
            <a:avLst/>
          </a:prstGeom>
        </p:spPr>
      </p:pic>
      <p:sp>
        <p:nvSpPr>
          <p:cNvPr id="4" name="Rectangle 3"/>
          <p:cNvSpPr/>
          <p:nvPr/>
        </p:nvSpPr>
        <p:spPr>
          <a:xfrm>
            <a:off x="578175" y="2556417"/>
            <a:ext cx="1607314" cy="1574237"/>
          </a:xfrm>
          <a:prstGeom prst="rect">
            <a:avLst/>
          </a:prstGeom>
          <a:ln/>
          <a:effectLst>
            <a:glow rad="101600">
              <a:schemeClr val="accent1">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lstStyle/>
          <a:p>
            <a:r>
              <a:rPr lang="en-US" dirty="0" smtClean="0"/>
              <a:t>{</a:t>
            </a:r>
          </a:p>
          <a:p>
            <a:endParaRPr lang="en-US" dirty="0" smtClean="0"/>
          </a:p>
          <a:p>
            <a:r>
              <a:rPr lang="en-US" dirty="0" smtClean="0"/>
              <a:t>	JSON</a:t>
            </a:r>
          </a:p>
          <a:p>
            <a:endParaRPr lang="en-US" dirty="0" smtClean="0"/>
          </a:p>
          <a:p>
            <a:r>
              <a:rPr lang="en-US" dirty="0" smtClean="0"/>
              <a:t>}</a:t>
            </a:r>
            <a:endParaRPr lang="en-US" dirty="0"/>
          </a:p>
        </p:txBody>
      </p:sp>
      <p:sp>
        <p:nvSpPr>
          <p:cNvPr id="5" name="Right Arrow 4"/>
          <p:cNvSpPr/>
          <p:nvPr/>
        </p:nvSpPr>
        <p:spPr>
          <a:xfrm>
            <a:off x="2903864" y="3154711"/>
            <a:ext cx="822960" cy="386740"/>
          </a:xfrm>
          <a:prstGeom prst="rightArrow">
            <a:avLst/>
          </a:prstGeom>
          <a:ln/>
          <a:effectLst>
            <a:glow rad="101600">
              <a:schemeClr val="accent1">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What is </a:t>
            </a:r>
            <a:r>
              <a:rPr lang="en-US" dirty="0" err="1" smtClean="0"/>
              <a:t>iPlant</a:t>
            </a:r>
            <a:r>
              <a:rPr lang="en-US" dirty="0" smtClean="0"/>
              <a:t>?</a:t>
            </a:r>
          </a:p>
          <a:p>
            <a:r>
              <a:rPr lang="en-US" dirty="0" err="1" smtClean="0"/>
              <a:t>iPlant</a:t>
            </a:r>
            <a:r>
              <a:rPr lang="en-US" dirty="0" smtClean="0"/>
              <a:t> Discovery Environment</a:t>
            </a:r>
          </a:p>
          <a:p>
            <a:r>
              <a:rPr lang="en-US" dirty="0" smtClean="0"/>
              <a:t>Architecture overview</a:t>
            </a:r>
          </a:p>
          <a:p>
            <a:r>
              <a:rPr lang="en-US" dirty="0" smtClean="0"/>
              <a:t>Tool integration and analysis creation APIs</a:t>
            </a:r>
          </a:p>
          <a:p>
            <a:r>
              <a:rPr lang="en-US" dirty="0" smtClean="0"/>
              <a:t>Execution environment</a:t>
            </a:r>
          </a:p>
          <a:p>
            <a:r>
              <a:rPr lang="en-US" dirty="0" smtClean="0"/>
              <a:t>Simple analysis example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384281" y="1946895"/>
            <a:ext cx="6375438" cy="646331"/>
          </a:xfrm>
          <a:prstGeom prst="rect">
            <a:avLst/>
          </a:prstGeom>
          <a:noFill/>
        </p:spPr>
        <p:txBody>
          <a:bodyPr wrap="none" rtlCol="0">
            <a:spAutoFit/>
          </a:bodyPr>
          <a:lstStyle/>
          <a:p>
            <a:r>
              <a:rPr lang="en-US" sz="3600" dirty="0" smtClean="0">
                <a:solidFill>
                  <a:srgbClr val="0098AA"/>
                </a:solidFill>
              </a:rPr>
              <a:t>Complete material &amp; tutorials at:</a:t>
            </a:r>
            <a:endParaRPr lang="en-US" sz="3600" dirty="0">
              <a:solidFill>
                <a:srgbClr val="0098AA"/>
              </a:solidFill>
            </a:endParaRPr>
          </a:p>
        </p:txBody>
      </p:sp>
      <p:sp>
        <p:nvSpPr>
          <p:cNvPr id="3" name="TextBox 2"/>
          <p:cNvSpPr txBox="1"/>
          <p:nvPr/>
        </p:nvSpPr>
        <p:spPr>
          <a:xfrm>
            <a:off x="964094" y="3275463"/>
            <a:ext cx="6795625" cy="646331"/>
          </a:xfrm>
          <a:prstGeom prst="rect">
            <a:avLst/>
          </a:prstGeom>
          <a:noFill/>
        </p:spPr>
        <p:txBody>
          <a:bodyPr wrap="none" rtlCol="0">
            <a:spAutoFit/>
          </a:bodyPr>
          <a:lstStyle/>
          <a:p>
            <a:r>
              <a:rPr lang="en-US" sz="3600" dirty="0" smtClean="0">
                <a:solidFill>
                  <a:srgbClr val="0098AA"/>
                </a:solidFill>
              </a:rPr>
              <a:t>http://</a:t>
            </a:r>
            <a:r>
              <a:rPr lang="en-US" sz="3600" dirty="0" err="1" smtClean="0">
                <a:solidFill>
                  <a:srgbClr val="0098AA"/>
                </a:solidFill>
              </a:rPr>
              <a:t>www.iplantcollaborative.org</a:t>
            </a:r>
            <a:endParaRPr lang="en-US" sz="3600" dirty="0">
              <a:solidFill>
                <a:srgbClr val="0098AA"/>
              </a:solidFill>
            </a:endParaRPr>
          </a:p>
        </p:txBody>
      </p:sp>
      <p:sp>
        <p:nvSpPr>
          <p:cNvPr id="4" name="Rectangle 3"/>
          <p:cNvSpPr/>
          <p:nvPr/>
        </p:nvSpPr>
        <p:spPr>
          <a:xfrm>
            <a:off x="372600" y="4885617"/>
            <a:ext cx="8191739" cy="369332"/>
          </a:xfrm>
          <a:prstGeom prst="rect">
            <a:avLst/>
          </a:prstGeom>
        </p:spPr>
        <p:txBody>
          <a:bodyPr wrap="square">
            <a:spAutoFit/>
          </a:bodyPr>
          <a:lstStyle/>
          <a:p>
            <a:r>
              <a:rPr lang="en-US" dirty="0" smtClean="0"/>
              <a:t>https://</a:t>
            </a:r>
            <a:r>
              <a:rPr lang="en-US" dirty="0" err="1" smtClean="0"/>
              <a:t>pods.iplantcollaborative.org</a:t>
            </a:r>
            <a:r>
              <a:rPr lang="en-US" dirty="0" smtClean="0"/>
              <a:t>/wiki/display/docs/</a:t>
            </a:r>
            <a:r>
              <a:rPr lang="en-US" dirty="0" err="1" smtClean="0"/>
              <a:t>Analysis+Authoring+Tutorial</a:t>
            </a:r>
            <a:endParaRPr lang="en-US" dirty="0"/>
          </a:p>
        </p:txBody>
      </p:sp>
      <p:sp>
        <p:nvSpPr>
          <p:cNvPr id="5" name="Rectangle 4"/>
          <p:cNvSpPr/>
          <p:nvPr/>
        </p:nvSpPr>
        <p:spPr>
          <a:xfrm>
            <a:off x="372600" y="4587746"/>
            <a:ext cx="8191738" cy="369332"/>
          </a:xfrm>
          <a:prstGeom prst="rect">
            <a:avLst/>
          </a:prstGeom>
        </p:spPr>
        <p:txBody>
          <a:bodyPr wrap="square">
            <a:spAutoFit/>
          </a:bodyPr>
          <a:lstStyle/>
          <a:p>
            <a:r>
              <a:rPr lang="en-US" dirty="0"/>
              <a:t>https://</a:t>
            </a:r>
            <a:r>
              <a:rPr lang="en-US" dirty="0" err="1"/>
              <a:t>pods.iplantcollaborative.org</a:t>
            </a:r>
            <a:r>
              <a:rPr lang="en-US" dirty="0"/>
              <a:t>/wiki/display/docs/</a:t>
            </a:r>
            <a:r>
              <a:rPr lang="en-US" dirty="0" err="1"/>
              <a:t>Tool+Integration+Tutorial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482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a:bodyPr>
          <a:lstStyle/>
          <a:p>
            <a:pPr algn="ctr">
              <a:buNone/>
            </a:pPr>
            <a:r>
              <a:rPr lang="en-US" sz="1800" dirty="0" smtClean="0"/>
              <a:t>The </a:t>
            </a:r>
            <a:r>
              <a:rPr lang="en-US" sz="1800" dirty="0" err="1" smtClean="0"/>
              <a:t>iPlant</a:t>
            </a:r>
            <a:r>
              <a:rPr lang="en-US" sz="1800" dirty="0" smtClean="0"/>
              <a:t> Collaborative is funded by a grant from the National Science Foundation Plant </a:t>
            </a:r>
            <a:r>
              <a:rPr lang="en-US" sz="1800" dirty="0" err="1" smtClean="0"/>
              <a:t>Cyberinfrastructure</a:t>
            </a:r>
            <a:r>
              <a:rPr lang="en-US" sz="1800" dirty="0" smtClean="0"/>
              <a:t> Program (#DBI- </a:t>
            </a:r>
            <a:r>
              <a:rPr lang="en-US" sz="1800" dirty="0" smtClean="0"/>
              <a:t>0735191</a:t>
            </a:r>
          </a:p>
          <a:p>
            <a:pPr algn="ctr">
              <a:buNone/>
            </a:pPr>
            <a:endParaRPr lang="en-US" sz="1800" dirty="0" smtClean="0"/>
          </a:p>
          <a:p>
            <a:pPr algn="ctr">
              <a:buNone/>
            </a:pPr>
            <a:endParaRPr lang="en-US" sz="1800" dirty="0" smtClean="0"/>
          </a:p>
          <a:p>
            <a:pPr algn="ctr">
              <a:buNone/>
            </a:pPr>
            <a:r>
              <a:rPr lang="en-US" sz="1800" dirty="0" smtClean="0"/>
              <a:t>T</a:t>
            </a:r>
            <a:r>
              <a:rPr lang="en-US" sz="1800" dirty="0" smtClean="0"/>
              <a:t>hanks to the condor week coordinators</a:t>
            </a:r>
          </a:p>
          <a:p>
            <a:pPr algn="ctr">
              <a:buNone/>
            </a:pPr>
            <a:endParaRPr lang="en-US" sz="1800" dirty="0" smtClean="0"/>
          </a:p>
          <a:p>
            <a:pPr algn="ctr">
              <a:buNone/>
            </a:pPr>
            <a:r>
              <a:rPr lang="en-US" sz="1800" dirty="0" smtClean="0"/>
              <a:t>Special thanks to Sonya Lowry</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4838" cy="1123950"/>
          </a:xfrm>
        </p:spPr>
        <p:txBody>
          <a:bodyPr/>
          <a:lstStyle/>
          <a:p>
            <a:r>
              <a:rPr lang="en-US" smtClean="0">
                <a:latin typeface="Helvetica" charset="0"/>
              </a:rPr>
              <a:t>What is iPlant?</a:t>
            </a:r>
          </a:p>
        </p:txBody>
      </p:sp>
      <p:sp>
        <p:nvSpPr>
          <p:cNvPr id="19459" name="Content Placeholder 2"/>
          <p:cNvSpPr>
            <a:spLocks noGrp="1"/>
          </p:cNvSpPr>
          <p:nvPr>
            <p:ph idx="1"/>
          </p:nvPr>
        </p:nvSpPr>
        <p:spPr>
          <a:xfrm>
            <a:off x="228600" y="946150"/>
            <a:ext cx="8686800" cy="5607050"/>
          </a:xfrm>
        </p:spPr>
        <p:txBody>
          <a:bodyPr>
            <a:normAutofit/>
          </a:bodyPr>
          <a:lstStyle/>
          <a:p>
            <a:r>
              <a:rPr lang="en-US" sz="2800" dirty="0"/>
              <a:t>I</a:t>
            </a:r>
            <a:r>
              <a:rPr lang="en-US" sz="2800" dirty="0" smtClean="0"/>
              <a:t>s </a:t>
            </a:r>
            <a:r>
              <a:rPr lang="en-US" sz="2800" dirty="0"/>
              <a:t>a </a:t>
            </a:r>
            <a:r>
              <a:rPr lang="en-US" sz="2800" dirty="0" err="1"/>
              <a:t>cyberinfrastructure</a:t>
            </a:r>
            <a:r>
              <a:rPr lang="en-US" sz="2800" dirty="0"/>
              <a:t> collaborative rather than purely a </a:t>
            </a:r>
            <a:r>
              <a:rPr lang="en-US" sz="2800" dirty="0" err="1" smtClean="0"/>
              <a:t>cyberinfrastructure</a:t>
            </a:r>
            <a:r>
              <a:rPr lang="en-US" sz="2800" dirty="0" smtClean="0"/>
              <a:t>.</a:t>
            </a:r>
          </a:p>
          <a:p>
            <a:endParaRPr lang="en-US" sz="2800" dirty="0"/>
          </a:p>
          <a:p>
            <a:r>
              <a:rPr lang="en-US" sz="2800" dirty="0"/>
              <a:t>E</a:t>
            </a:r>
            <a:r>
              <a:rPr lang="en-US" sz="2800" dirty="0" smtClean="0"/>
              <a:t>nables </a:t>
            </a:r>
            <a:r>
              <a:rPr lang="en-US" sz="2800" dirty="0"/>
              <a:t>multidisciplinary teams to address grand challenges in plant </a:t>
            </a:r>
            <a:r>
              <a:rPr lang="en-US" sz="2800" dirty="0" smtClean="0"/>
              <a:t>science.</a:t>
            </a:r>
          </a:p>
          <a:p>
            <a:endParaRPr lang="en-US" sz="2800" dirty="0"/>
          </a:p>
          <a:p>
            <a:r>
              <a:rPr lang="en-US" sz="2800" dirty="0"/>
              <a:t>I</a:t>
            </a:r>
            <a:r>
              <a:rPr lang="en-US" sz="2800" dirty="0" smtClean="0"/>
              <a:t>s </a:t>
            </a:r>
            <a:r>
              <a:rPr lang="en-US" sz="2800" dirty="0"/>
              <a:t>an entity that is by, for, and of the </a:t>
            </a:r>
            <a:r>
              <a:rPr lang="en-US" sz="2800" dirty="0" smtClean="0"/>
              <a:t>community.</a:t>
            </a:r>
          </a:p>
          <a:p>
            <a:endParaRPr lang="en-US" sz="2800" dirty="0"/>
          </a:p>
          <a:p>
            <a:r>
              <a:rPr lang="en-US" sz="2800" dirty="0"/>
              <a:t>H</a:t>
            </a:r>
            <a:r>
              <a:rPr lang="en-US" sz="2800" dirty="0" smtClean="0"/>
              <a:t>elps </a:t>
            </a:r>
            <a:r>
              <a:rPr lang="en-US" sz="2800" dirty="0"/>
              <a:t>train the next generation in computational </a:t>
            </a:r>
            <a:r>
              <a:rPr lang="en-US" sz="2800" dirty="0" smtClean="0"/>
              <a:t>thinking is </a:t>
            </a:r>
            <a:r>
              <a:rPr lang="en-US" sz="2800" dirty="0"/>
              <a:t>designed to be able to reinvent itself as the needs of the community and technologies change.</a:t>
            </a:r>
            <a:endParaRPr lang="en-US" sz="2800" dirty="0" smtClean="0">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1-05-02 at 10.21.08 PM.png"/>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2533" b="2533"/>
          <a:stretch>
            <a:fillRect/>
          </a:stretch>
        </p:blipFill>
        <p:spPr>
          <a:xfrm>
            <a:off x="0" y="610313"/>
            <a:ext cx="9316212" cy="5123558"/>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7441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12356" y="280381"/>
            <a:ext cx="8229600" cy="1143000"/>
          </a:xfrm>
        </p:spPr>
        <p:txBody>
          <a:bodyPr/>
          <a:lstStyle/>
          <a:p>
            <a:r>
              <a:rPr lang="en-US" dirty="0" smtClean="0"/>
              <a:t>Architecture Overview</a:t>
            </a:r>
            <a:endParaRPr lang="en-US" dirty="0"/>
          </a:p>
        </p:txBody>
      </p:sp>
      <p:sp>
        <p:nvSpPr>
          <p:cNvPr id="4" name="Rectangle 3"/>
          <p:cNvSpPr/>
          <p:nvPr/>
        </p:nvSpPr>
        <p:spPr>
          <a:xfrm>
            <a:off x="1997679" y="5723344"/>
            <a:ext cx="4779790" cy="822960"/>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dirty="0" smtClean="0"/>
              <a:t>Physical HPC resource</a:t>
            </a:r>
            <a:endParaRPr lang="en-US" dirty="0"/>
          </a:p>
        </p:txBody>
      </p:sp>
      <p:sp>
        <p:nvSpPr>
          <p:cNvPr id="5" name="Rectangle 4"/>
          <p:cNvSpPr/>
          <p:nvPr/>
        </p:nvSpPr>
        <p:spPr>
          <a:xfrm>
            <a:off x="1997678" y="4900384"/>
            <a:ext cx="4779791" cy="822960"/>
          </a:xfrm>
          <a:prstGeom prst="rect">
            <a:avLst/>
          </a:prstGeom>
          <a:ln/>
        </p:spPr>
        <p:style>
          <a:lnRef idx="1">
            <a:schemeClr val="accent1"/>
          </a:lnRef>
          <a:fillRef idx="3">
            <a:schemeClr val="accent1"/>
          </a:fillRef>
          <a:effectRef idx="2">
            <a:schemeClr val="accent1"/>
          </a:effectRef>
          <a:fontRef idx="minor">
            <a:schemeClr val="lt1"/>
          </a:fontRef>
        </p:style>
      </p:sp>
      <p:sp>
        <p:nvSpPr>
          <p:cNvPr id="6" name="Rectangle 5"/>
          <p:cNvSpPr/>
          <p:nvPr/>
        </p:nvSpPr>
        <p:spPr>
          <a:xfrm>
            <a:off x="1997679" y="4072431"/>
            <a:ext cx="4779790" cy="8279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997678" y="4900385"/>
            <a:ext cx="1031155" cy="800006"/>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CONDOR</a:t>
            </a:r>
            <a:endParaRPr lang="en-US" dirty="0"/>
          </a:p>
        </p:txBody>
      </p:sp>
      <p:sp>
        <p:nvSpPr>
          <p:cNvPr id="10" name="Rectangle 9"/>
          <p:cNvSpPr/>
          <p:nvPr/>
        </p:nvSpPr>
        <p:spPr>
          <a:xfrm>
            <a:off x="3044133" y="4900384"/>
            <a:ext cx="1204917" cy="800006"/>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err="1" smtClean="0"/>
              <a:t>iRODS</a:t>
            </a:r>
            <a:endParaRPr lang="en-US" dirty="0"/>
          </a:p>
        </p:txBody>
      </p:sp>
      <p:sp>
        <p:nvSpPr>
          <p:cNvPr id="11" name="Rectangle 10"/>
          <p:cNvSpPr/>
          <p:nvPr/>
        </p:nvSpPr>
        <p:spPr>
          <a:xfrm>
            <a:off x="4249051" y="4900385"/>
            <a:ext cx="1227869" cy="800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PostgreSql</a:t>
            </a:r>
            <a:endParaRPr lang="en-US" dirty="0"/>
          </a:p>
        </p:txBody>
      </p:sp>
      <p:sp>
        <p:nvSpPr>
          <p:cNvPr id="12" name="Rectangle 11"/>
          <p:cNvSpPr/>
          <p:nvPr/>
        </p:nvSpPr>
        <p:spPr>
          <a:xfrm>
            <a:off x="1997677" y="4072431"/>
            <a:ext cx="2400555" cy="810987"/>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Job Execution Process</a:t>
            </a:r>
            <a:endParaRPr lang="en-US" dirty="0"/>
          </a:p>
        </p:txBody>
      </p:sp>
      <p:sp>
        <p:nvSpPr>
          <p:cNvPr id="13" name="Rectangle 12"/>
          <p:cNvSpPr/>
          <p:nvPr/>
        </p:nvSpPr>
        <p:spPr>
          <a:xfrm>
            <a:off x="4398232" y="4072431"/>
            <a:ext cx="2379237" cy="8109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Object State Management</a:t>
            </a:r>
            <a:endParaRPr lang="en-US" dirty="0"/>
          </a:p>
        </p:txBody>
      </p:sp>
      <p:sp>
        <p:nvSpPr>
          <p:cNvPr id="14" name="Rectangle 13"/>
          <p:cNvSpPr/>
          <p:nvPr/>
        </p:nvSpPr>
        <p:spPr>
          <a:xfrm>
            <a:off x="5476921" y="4900385"/>
            <a:ext cx="1300548" cy="80000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MongoDb</a:t>
            </a:r>
            <a:endParaRPr lang="en-US" dirty="0"/>
          </a:p>
        </p:txBody>
      </p:sp>
      <p:sp>
        <p:nvSpPr>
          <p:cNvPr id="15" name="Rectangle 14"/>
          <p:cNvSpPr/>
          <p:nvPr/>
        </p:nvSpPr>
        <p:spPr>
          <a:xfrm>
            <a:off x="1997677" y="3249471"/>
            <a:ext cx="4779792" cy="82296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dirty="0" smtClean="0"/>
          </a:p>
          <a:p>
            <a:pPr algn="ctr"/>
            <a:r>
              <a:rPr lang="en-US" dirty="0" smtClean="0"/>
              <a:t>Metadata Management System</a:t>
            </a:r>
            <a:endParaRPr lang="en-US" dirty="0"/>
          </a:p>
        </p:txBody>
      </p:sp>
      <p:sp>
        <p:nvSpPr>
          <p:cNvPr id="16" name="Rectangle 15"/>
          <p:cNvSpPr/>
          <p:nvPr/>
        </p:nvSpPr>
        <p:spPr>
          <a:xfrm>
            <a:off x="1997679" y="2595824"/>
            <a:ext cx="4779790" cy="65364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Services API</a:t>
            </a:r>
            <a:endParaRPr lang="en-US" dirty="0"/>
          </a:p>
        </p:txBody>
      </p:sp>
      <p:sp>
        <p:nvSpPr>
          <p:cNvPr id="17" name="Rectangle 16"/>
          <p:cNvSpPr/>
          <p:nvPr/>
        </p:nvSpPr>
        <p:spPr>
          <a:xfrm>
            <a:off x="3644125" y="1765786"/>
            <a:ext cx="3133343" cy="82296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Discovery Environment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Tool integration and analysis creation API</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Is a textual description of a command line tool’s interface and workflow definition in JSON format.</a:t>
            </a:r>
          </a:p>
          <a:p>
            <a:endParaRPr lang="en-US" dirty="0" smtClean="0"/>
          </a:p>
          <a:p>
            <a:r>
              <a:rPr lang="en-US" dirty="0" smtClean="0"/>
              <a:t>Allows Scientists to run off-the-shelf tools with the resources provided by iPlant.</a:t>
            </a:r>
          </a:p>
          <a:p>
            <a:endParaRPr lang="en-US" dirty="0" smtClean="0"/>
          </a:p>
          <a:p>
            <a:r>
              <a:rPr lang="en-US" dirty="0" smtClean="0"/>
              <a:t>Drives the building of user interfaces shown to the user for a specific tool or analysis.</a:t>
            </a:r>
          </a:p>
          <a:p>
            <a:endParaRPr lang="en-US" dirty="0" smtClean="0"/>
          </a:p>
          <a:p>
            <a:r>
              <a:rPr lang="en-US" dirty="0" smtClean="0"/>
              <a:t>Is the </a:t>
            </a:r>
            <a:r>
              <a:rPr lang="en-US" i="1" dirty="0" smtClean="0"/>
              <a:t>lingua franca </a:t>
            </a:r>
            <a:r>
              <a:rPr lang="en-US" dirty="0" smtClean="0"/>
              <a:t>within iPlant for Job Execution.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32456" y="111785"/>
            <a:ext cx="8229600" cy="767855"/>
          </a:xfrm>
        </p:spPr>
        <p:txBody>
          <a:bodyPr/>
          <a:lstStyle/>
          <a:p>
            <a:r>
              <a:rPr lang="en-US" dirty="0" smtClean="0"/>
              <a:t>Conceptual Components</a:t>
            </a:r>
            <a:endParaRPr lang="en-US" dirty="0"/>
          </a:p>
        </p:txBody>
      </p:sp>
      <p:sp>
        <p:nvSpPr>
          <p:cNvPr id="4" name="Rectangle 3"/>
          <p:cNvSpPr/>
          <p:nvPr/>
        </p:nvSpPr>
        <p:spPr>
          <a:xfrm>
            <a:off x="1047381" y="1048151"/>
            <a:ext cx="7463651" cy="519445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Analysis</a:t>
            </a:r>
            <a:endParaRPr lang="en-US" dirty="0">
              <a:solidFill>
                <a:schemeClr val="tx1"/>
              </a:solidFill>
            </a:endParaRPr>
          </a:p>
        </p:txBody>
      </p:sp>
      <p:sp>
        <p:nvSpPr>
          <p:cNvPr id="6" name="Rectangle 5"/>
          <p:cNvSpPr/>
          <p:nvPr/>
        </p:nvSpPr>
        <p:spPr>
          <a:xfrm>
            <a:off x="1831736" y="1956112"/>
            <a:ext cx="822960" cy="822960"/>
          </a:xfrm>
          <a:prstGeom prst="rect">
            <a:avLst/>
          </a:prstGeom>
          <a:ln/>
        </p:spPr>
        <p:style>
          <a:lnRef idx="1">
            <a:schemeClr val="accent1"/>
          </a:lnRef>
          <a:fillRef idx="3">
            <a:schemeClr val="accent1"/>
          </a:fillRef>
          <a:effectRef idx="2">
            <a:schemeClr val="accent1"/>
          </a:effectRef>
          <a:fontRef idx="minor">
            <a:schemeClr val="lt1"/>
          </a:fontRef>
        </p:style>
        <p:txBody>
          <a:bodyPr/>
          <a:lstStyle/>
          <a:p>
            <a:r>
              <a:rPr lang="en-US" dirty="0" smtClean="0"/>
              <a:t>Step 1</a:t>
            </a:r>
            <a:endParaRPr lang="en-US" dirty="0"/>
          </a:p>
        </p:txBody>
      </p:sp>
      <p:sp>
        <p:nvSpPr>
          <p:cNvPr id="7" name="Rectangle 6"/>
          <p:cNvSpPr/>
          <p:nvPr/>
        </p:nvSpPr>
        <p:spPr>
          <a:xfrm>
            <a:off x="4033719" y="1964359"/>
            <a:ext cx="822960" cy="822960"/>
          </a:xfrm>
          <a:prstGeom prst="rect">
            <a:avLst/>
          </a:prstGeom>
          <a:ln/>
        </p:spPr>
        <p:style>
          <a:lnRef idx="1">
            <a:schemeClr val="accent1"/>
          </a:lnRef>
          <a:fillRef idx="3">
            <a:schemeClr val="accent1"/>
          </a:fillRef>
          <a:effectRef idx="2">
            <a:schemeClr val="accent1"/>
          </a:effectRef>
          <a:fontRef idx="minor">
            <a:schemeClr val="lt1"/>
          </a:fontRef>
        </p:style>
        <p:txBody>
          <a:bodyPr/>
          <a:lstStyle/>
          <a:p>
            <a:r>
              <a:rPr lang="en-US" dirty="0" smtClean="0"/>
              <a:t>Step 2</a:t>
            </a:r>
            <a:endParaRPr lang="en-US" dirty="0"/>
          </a:p>
        </p:txBody>
      </p:sp>
      <p:sp>
        <p:nvSpPr>
          <p:cNvPr id="8" name="Rectangle 7"/>
          <p:cNvSpPr/>
          <p:nvPr/>
        </p:nvSpPr>
        <p:spPr>
          <a:xfrm>
            <a:off x="6292554" y="1965946"/>
            <a:ext cx="822960" cy="822960"/>
          </a:xfrm>
          <a:prstGeom prst="rect">
            <a:avLst/>
          </a:prstGeom>
          <a:ln/>
        </p:spPr>
        <p:style>
          <a:lnRef idx="1">
            <a:schemeClr val="accent1"/>
          </a:lnRef>
          <a:fillRef idx="3">
            <a:schemeClr val="accent1"/>
          </a:fillRef>
          <a:effectRef idx="2">
            <a:schemeClr val="accent1"/>
          </a:effectRef>
          <a:fontRef idx="minor">
            <a:schemeClr val="lt1"/>
          </a:fontRef>
        </p:style>
        <p:txBody>
          <a:bodyPr/>
          <a:lstStyle/>
          <a:p>
            <a:r>
              <a:rPr lang="en-US" dirty="0" smtClean="0"/>
              <a:t>Step N</a:t>
            </a:r>
            <a:endParaRPr lang="en-US" dirty="0"/>
          </a:p>
        </p:txBody>
      </p:sp>
      <p:cxnSp>
        <p:nvCxnSpPr>
          <p:cNvPr id="10" name="Straight Connector 9"/>
          <p:cNvCxnSpPr>
            <a:endCxn id="7" idx="1"/>
          </p:cNvCxnSpPr>
          <p:nvPr/>
        </p:nvCxnSpPr>
        <p:spPr>
          <a:xfrm>
            <a:off x="2654696" y="2367592"/>
            <a:ext cx="1379023" cy="8247"/>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cxnSp>
        <p:nvCxnSpPr>
          <p:cNvPr id="12" name="Straight Connector 11"/>
          <p:cNvCxnSpPr>
            <a:stCxn id="7" idx="3"/>
            <a:endCxn id="8" idx="1"/>
          </p:cNvCxnSpPr>
          <p:nvPr/>
        </p:nvCxnSpPr>
        <p:spPr>
          <a:xfrm>
            <a:off x="4856679" y="2375839"/>
            <a:ext cx="1435875" cy="1587"/>
          </a:xfrm>
          <a:prstGeom prst="line">
            <a:avLst/>
          </a:prstGeom>
          <a:ln>
            <a:tailEnd type="triangle" w="lg"/>
          </a:ln>
        </p:spPr>
        <p:style>
          <a:lnRef idx="2">
            <a:schemeClr val="accent2"/>
          </a:lnRef>
          <a:fillRef idx="0">
            <a:schemeClr val="accent2"/>
          </a:fillRef>
          <a:effectRef idx="1">
            <a:schemeClr val="accent2"/>
          </a:effectRef>
          <a:fontRef idx="minor">
            <a:schemeClr val="tx1"/>
          </a:fontRef>
        </p:style>
      </p:cxnSp>
      <p:sp>
        <p:nvSpPr>
          <p:cNvPr id="14" name="TextBox 13"/>
          <p:cNvSpPr txBox="1"/>
          <p:nvPr/>
        </p:nvSpPr>
        <p:spPr>
          <a:xfrm>
            <a:off x="5319393" y="1964359"/>
            <a:ext cx="346379" cy="369332"/>
          </a:xfrm>
          <a:prstGeom prst="rect">
            <a:avLst/>
          </a:prstGeom>
          <a:noFill/>
        </p:spPr>
        <p:txBody>
          <a:bodyPr wrap="square" rtlCol="0">
            <a:spAutoFit/>
          </a:bodyPr>
          <a:lstStyle/>
          <a:p>
            <a:r>
              <a:rPr lang="en-US" dirty="0" smtClean="0"/>
              <a:t>…</a:t>
            </a:r>
            <a:endParaRPr lang="en-US" dirty="0"/>
          </a:p>
        </p:txBody>
      </p:sp>
      <p:cxnSp>
        <p:nvCxnSpPr>
          <p:cNvPr id="33" name="Straight Connector 32"/>
          <p:cNvCxnSpPr>
            <a:endCxn id="7" idx="2"/>
          </p:cNvCxnSpPr>
          <p:nvPr/>
        </p:nvCxnSpPr>
        <p:spPr>
          <a:xfrm rot="5400000" flipH="1" flipV="1">
            <a:off x="4147902" y="3084616"/>
            <a:ext cx="594594" cy="1588"/>
          </a:xfrm>
          <a:prstGeom prst="line">
            <a:avLst/>
          </a:prstGeom>
          <a:ln>
            <a:solidFill>
              <a:srgbClr val="000000"/>
            </a:solidFill>
            <a:tailEnd type="triangle" w="lg"/>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218474" y="3382707"/>
            <a:ext cx="2227519"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rot="16200000" flipH="1">
            <a:off x="1920383" y="3086202"/>
            <a:ext cx="596182" cy="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5400000">
            <a:off x="1394655" y="3340654"/>
            <a:ext cx="1105083" cy="1588"/>
          </a:xfrm>
          <a:prstGeom prst="line">
            <a:avLst/>
          </a:prstGeom>
          <a:ln w="25400" cap="flat" cmpd="sng" algn="ctr">
            <a:solidFill>
              <a:schemeClr val="accent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1526591" y="3770344"/>
            <a:ext cx="1269183" cy="633290"/>
          </a:xfrm>
          <a:prstGeom prst="rect">
            <a:avLst/>
          </a:prstGeom>
          <a:solidFill>
            <a:schemeClr val="tx2">
              <a:lumMod val="20000"/>
              <a:lumOff val="80000"/>
            </a:schemeClr>
          </a:solidFill>
          <a:ln w="9525" cap="flat" cmpd="sng" algn="ctr">
            <a:solidFill>
              <a:schemeClr val="accent1">
                <a:shade val="95000"/>
                <a:satMod val="105000"/>
              </a:schemeClr>
            </a:solidFill>
            <a:prstDash val="dot"/>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r>
              <a:rPr lang="en-US" dirty="0" smtClean="0">
                <a:solidFill>
                  <a:schemeClr val="tx1"/>
                </a:solidFill>
              </a:rPr>
              <a:t>Tool 1 Interface</a:t>
            </a:r>
            <a:endParaRPr lang="en-US" dirty="0">
              <a:solidFill>
                <a:schemeClr val="tx1"/>
              </a:solidFill>
            </a:endParaRPr>
          </a:p>
        </p:txBody>
      </p:sp>
      <p:cxnSp>
        <p:nvCxnSpPr>
          <p:cNvPr id="45" name="Straight Connector 44"/>
          <p:cNvCxnSpPr/>
          <p:nvPr/>
        </p:nvCxnSpPr>
        <p:spPr>
          <a:xfrm rot="5400000">
            <a:off x="4097688" y="3339067"/>
            <a:ext cx="1105083" cy="1588"/>
          </a:xfrm>
          <a:prstGeom prst="line">
            <a:avLst/>
          </a:prstGeom>
          <a:ln w="25400" cap="flat" cmpd="sng" algn="ctr">
            <a:solidFill>
              <a:schemeClr val="accent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6" name="Rectangle 45"/>
          <p:cNvSpPr/>
          <p:nvPr/>
        </p:nvSpPr>
        <p:spPr>
          <a:xfrm>
            <a:off x="4050210" y="3770344"/>
            <a:ext cx="1269183" cy="633290"/>
          </a:xfrm>
          <a:prstGeom prst="rect">
            <a:avLst/>
          </a:prstGeom>
          <a:solidFill>
            <a:schemeClr val="tx2">
              <a:lumMod val="20000"/>
              <a:lumOff val="80000"/>
            </a:schemeClr>
          </a:solidFill>
          <a:ln w="9525" cap="flat" cmpd="sng" algn="ctr">
            <a:solidFill>
              <a:schemeClr val="accent1">
                <a:shade val="95000"/>
                <a:satMod val="105000"/>
              </a:schemeClr>
            </a:solidFill>
            <a:prstDash val="dot"/>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r>
              <a:rPr lang="en-US" dirty="0" smtClean="0">
                <a:solidFill>
                  <a:schemeClr val="tx1"/>
                </a:solidFill>
              </a:rPr>
              <a:t>Tool 2 Interface </a:t>
            </a:r>
            <a:endParaRPr lang="en-US" dirty="0">
              <a:solidFill>
                <a:schemeClr val="tx1"/>
              </a:solidFill>
            </a:endParaRPr>
          </a:p>
        </p:txBody>
      </p:sp>
      <p:cxnSp>
        <p:nvCxnSpPr>
          <p:cNvPr id="48" name="Straight Connector 47"/>
          <p:cNvCxnSpPr/>
          <p:nvPr/>
        </p:nvCxnSpPr>
        <p:spPr>
          <a:xfrm rot="5400000">
            <a:off x="6179918" y="3330819"/>
            <a:ext cx="1105083" cy="1588"/>
          </a:xfrm>
          <a:prstGeom prst="line">
            <a:avLst/>
          </a:prstGeom>
          <a:ln w="25400" cap="flat" cmpd="sng" algn="ctr">
            <a:solidFill>
              <a:schemeClr val="accent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9" name="Rectangle 48"/>
          <p:cNvSpPr/>
          <p:nvPr/>
        </p:nvSpPr>
        <p:spPr>
          <a:xfrm>
            <a:off x="6132440" y="3762096"/>
            <a:ext cx="1269183" cy="633290"/>
          </a:xfrm>
          <a:prstGeom prst="rect">
            <a:avLst/>
          </a:prstGeom>
          <a:solidFill>
            <a:schemeClr val="tx2">
              <a:lumMod val="20000"/>
              <a:lumOff val="80000"/>
            </a:schemeClr>
          </a:solidFill>
          <a:ln w="9525" cap="flat" cmpd="sng" algn="ctr">
            <a:solidFill>
              <a:schemeClr val="accent1">
                <a:shade val="95000"/>
                <a:satMod val="105000"/>
              </a:schemeClr>
            </a:solidFill>
            <a:prstDash val="dot"/>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r>
              <a:rPr lang="en-US" dirty="0" smtClean="0">
                <a:solidFill>
                  <a:schemeClr val="tx1"/>
                </a:solidFill>
              </a:rPr>
              <a:t>Tool N Interface </a:t>
            </a:r>
            <a:endParaRPr lang="en-US" dirty="0">
              <a:solidFill>
                <a:schemeClr val="tx1"/>
              </a:solidFill>
            </a:endParaRPr>
          </a:p>
        </p:txBody>
      </p:sp>
      <p:sp>
        <p:nvSpPr>
          <p:cNvPr id="50" name="Rectangle 49"/>
          <p:cNvSpPr/>
          <p:nvPr/>
        </p:nvSpPr>
        <p:spPr>
          <a:xfrm>
            <a:off x="2565732" y="4948748"/>
            <a:ext cx="822960" cy="822960"/>
          </a:xfrm>
          <a:prstGeom prst="rect">
            <a:avLst/>
          </a:prstGeom>
          <a:ln/>
        </p:spPr>
        <p:style>
          <a:lnRef idx="1">
            <a:schemeClr val="accent2"/>
          </a:lnRef>
          <a:fillRef idx="2">
            <a:schemeClr val="accent2"/>
          </a:fillRef>
          <a:effectRef idx="1">
            <a:schemeClr val="accent2"/>
          </a:effectRef>
          <a:fontRef idx="minor">
            <a:schemeClr val="dk1"/>
          </a:fontRef>
        </p:style>
        <p:txBody>
          <a:bodyPr/>
          <a:lstStyle/>
          <a:p>
            <a:r>
              <a:rPr lang="en-US" dirty="0" smtClean="0"/>
              <a:t>Tool 1 binary</a:t>
            </a:r>
            <a:endParaRPr lang="en-US" dirty="0"/>
          </a:p>
        </p:txBody>
      </p:sp>
      <p:sp>
        <p:nvSpPr>
          <p:cNvPr id="51" name="Rectangle 50"/>
          <p:cNvSpPr/>
          <p:nvPr/>
        </p:nvSpPr>
        <p:spPr>
          <a:xfrm>
            <a:off x="4891421" y="4882776"/>
            <a:ext cx="822960" cy="822960"/>
          </a:xfrm>
          <a:prstGeom prst="rect">
            <a:avLst/>
          </a:prstGeom>
          <a:ln/>
        </p:spPr>
        <p:style>
          <a:lnRef idx="1">
            <a:schemeClr val="accent2"/>
          </a:lnRef>
          <a:fillRef idx="2">
            <a:schemeClr val="accent2"/>
          </a:fillRef>
          <a:effectRef idx="1">
            <a:schemeClr val="accent2"/>
          </a:effectRef>
          <a:fontRef idx="minor">
            <a:schemeClr val="dk1"/>
          </a:fontRef>
        </p:style>
        <p:txBody>
          <a:bodyPr/>
          <a:lstStyle/>
          <a:p>
            <a:r>
              <a:rPr lang="en-US" dirty="0" smtClean="0"/>
              <a:t>Tool 2 binary</a:t>
            </a:r>
          </a:p>
          <a:p>
            <a:endParaRPr lang="en-US" dirty="0"/>
          </a:p>
        </p:txBody>
      </p:sp>
      <p:sp>
        <p:nvSpPr>
          <p:cNvPr id="52" name="Rectangle 51"/>
          <p:cNvSpPr/>
          <p:nvPr/>
        </p:nvSpPr>
        <p:spPr>
          <a:xfrm>
            <a:off x="7043921" y="4932255"/>
            <a:ext cx="822960" cy="822960"/>
          </a:xfrm>
          <a:prstGeom prst="rect">
            <a:avLst/>
          </a:prstGeom>
          <a:ln/>
        </p:spPr>
        <p:style>
          <a:lnRef idx="1">
            <a:schemeClr val="accent2"/>
          </a:lnRef>
          <a:fillRef idx="2">
            <a:schemeClr val="accent2"/>
          </a:fillRef>
          <a:effectRef idx="1">
            <a:schemeClr val="accent2"/>
          </a:effectRef>
          <a:fontRef idx="minor">
            <a:schemeClr val="dk1"/>
          </a:fontRef>
        </p:style>
        <p:txBody>
          <a:bodyPr/>
          <a:lstStyle/>
          <a:p>
            <a:r>
              <a:rPr lang="en-US" dirty="0" smtClean="0"/>
              <a:t>Tool N binary</a:t>
            </a:r>
          </a:p>
          <a:p>
            <a:endParaRPr lang="en-US" dirty="0"/>
          </a:p>
        </p:txBody>
      </p:sp>
      <p:cxnSp>
        <p:nvCxnSpPr>
          <p:cNvPr id="53" name="Elbow Connector 52"/>
          <p:cNvCxnSpPr>
            <a:endCxn id="50" idx="1"/>
          </p:cNvCxnSpPr>
          <p:nvPr/>
        </p:nvCxnSpPr>
        <p:spPr>
          <a:xfrm rot="16200000" flipH="1">
            <a:off x="1913808" y="4708304"/>
            <a:ext cx="956594" cy="347254"/>
          </a:xfrm>
          <a:prstGeom prst="bentConnector2">
            <a:avLst/>
          </a:prstGeom>
          <a:ln w="25400" cap="flat" cmpd="sng" algn="ctr">
            <a:solidFill>
              <a:schemeClr val="accent3"/>
            </a:solidFill>
            <a:prstDash val="lgDash"/>
            <a:round/>
            <a:headEnd type="none" w="med" len="med"/>
            <a:tailEnd type="triangle" w="lg" len="med"/>
          </a:ln>
        </p:spPr>
        <p:style>
          <a:lnRef idx="2">
            <a:schemeClr val="accent3"/>
          </a:lnRef>
          <a:fillRef idx="0">
            <a:schemeClr val="accent3"/>
          </a:fillRef>
          <a:effectRef idx="1">
            <a:schemeClr val="accent3"/>
          </a:effectRef>
          <a:fontRef idx="minor">
            <a:schemeClr val="tx1"/>
          </a:fontRef>
        </p:style>
      </p:cxnSp>
      <p:cxnSp>
        <p:nvCxnSpPr>
          <p:cNvPr id="58" name="Elbow Connector 52"/>
          <p:cNvCxnSpPr>
            <a:endCxn id="51" idx="1"/>
          </p:cNvCxnSpPr>
          <p:nvPr/>
        </p:nvCxnSpPr>
        <p:spPr>
          <a:xfrm rot="16200000" flipH="1">
            <a:off x="4148160" y="4550995"/>
            <a:ext cx="898870" cy="587651"/>
          </a:xfrm>
          <a:prstGeom prst="bentConnector2">
            <a:avLst/>
          </a:prstGeom>
          <a:ln w="25400" cap="flat" cmpd="sng" algn="ctr">
            <a:solidFill>
              <a:schemeClr val="accent3"/>
            </a:solidFill>
            <a:prstDash val="lgDash"/>
            <a:round/>
            <a:headEnd type="none" w="med" len="med"/>
            <a:tailEnd type="triangle" w="lg" len="med"/>
          </a:ln>
        </p:spPr>
        <p:style>
          <a:lnRef idx="2">
            <a:schemeClr val="accent3"/>
          </a:lnRef>
          <a:fillRef idx="0">
            <a:schemeClr val="accent3"/>
          </a:fillRef>
          <a:effectRef idx="1">
            <a:schemeClr val="accent3"/>
          </a:effectRef>
          <a:fontRef idx="minor">
            <a:schemeClr val="tx1"/>
          </a:fontRef>
        </p:style>
      </p:cxnSp>
      <p:cxnSp>
        <p:nvCxnSpPr>
          <p:cNvPr id="60" name="Elbow Connector 52"/>
          <p:cNvCxnSpPr/>
          <p:nvPr/>
        </p:nvCxnSpPr>
        <p:spPr>
          <a:xfrm rot="16200000" flipH="1">
            <a:off x="6282230" y="4559244"/>
            <a:ext cx="898870" cy="587651"/>
          </a:xfrm>
          <a:prstGeom prst="bentConnector2">
            <a:avLst/>
          </a:prstGeom>
          <a:ln w="25400" cap="flat" cmpd="sng" algn="ctr">
            <a:solidFill>
              <a:schemeClr val="accent3"/>
            </a:solidFill>
            <a:prstDash val="lgDash"/>
            <a:round/>
            <a:headEnd type="none" w="med" len="med"/>
            <a:tailEnd type="triangle" w="lg" len="med"/>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737602" y="2241295"/>
            <a:ext cx="8523919" cy="1143000"/>
          </a:xfrm>
        </p:spPr>
        <p:txBody>
          <a:bodyPr>
            <a:normAutofit/>
          </a:bodyPr>
          <a:lstStyle/>
          <a:p>
            <a:pPr algn="l"/>
            <a:r>
              <a:rPr lang="en-US" sz="2000" dirty="0"/>
              <a:t>&gt;cat –b </a:t>
            </a:r>
            <a:r>
              <a:rPr lang="en-US" sz="2000" dirty="0" err="1"/>
              <a:t>filename.txt</a:t>
            </a:r>
            <a:r>
              <a:rPr lang="en-US" sz="2000" dirty="0" smtClean="0"/>
              <a:t> &gt;</a:t>
            </a:r>
            <a:r>
              <a:rPr lang="en-US" sz="2000" dirty="0" err="1" smtClean="0"/>
              <a:t>cat.out</a:t>
            </a:r>
            <a:r>
              <a:rPr lang="en-US" sz="2000" dirty="0" smtClean="0"/>
              <a:t/>
            </a:r>
            <a:br>
              <a:rPr lang="en-US" sz="2000" dirty="0" smtClean="0"/>
            </a:br>
            <a:r>
              <a:rPr lang="en-US" sz="2000" dirty="0" smtClean="0"/>
              <a:t> </a:t>
            </a:r>
            <a:r>
              <a:rPr lang="en-US" sz="2000" dirty="0" err="1" smtClean="0"/>
              <a:t>grep</a:t>
            </a:r>
            <a:r>
              <a:rPr lang="en-US" sz="2000" dirty="0" smtClean="0"/>
              <a:t> </a:t>
            </a:r>
            <a:r>
              <a:rPr lang="en-US" sz="2000" dirty="0" err="1" smtClean="0"/>
              <a:t>cat.out</a:t>
            </a:r>
            <a:r>
              <a:rPr lang="en-US" sz="2000" dirty="0" smtClean="0"/>
              <a:t> text &gt; </a:t>
            </a:r>
            <a:r>
              <a:rPr lang="en-US" sz="2000" dirty="0" err="1" smtClean="0"/>
              <a:t>out.txt</a:t>
            </a:r>
            <a:endParaRPr lang="en-US" sz="2000" dirty="0"/>
          </a:p>
        </p:txBody>
      </p:sp>
      <p:sp>
        <p:nvSpPr>
          <p:cNvPr id="4" name="Rectangle 3"/>
          <p:cNvSpPr/>
          <p:nvPr/>
        </p:nvSpPr>
        <p:spPr>
          <a:xfrm>
            <a:off x="3145763" y="4335441"/>
            <a:ext cx="1353583" cy="83557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cat </a:t>
            </a:r>
            <a:endParaRPr lang="en-US" dirty="0"/>
          </a:p>
        </p:txBody>
      </p:sp>
      <p:sp>
        <p:nvSpPr>
          <p:cNvPr id="5" name="Rectangle 4"/>
          <p:cNvSpPr/>
          <p:nvPr/>
        </p:nvSpPr>
        <p:spPr>
          <a:xfrm>
            <a:off x="5302902" y="4337029"/>
            <a:ext cx="1353583" cy="83557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grep</a:t>
            </a:r>
            <a:endParaRPr lang="en-US" dirty="0"/>
          </a:p>
        </p:txBody>
      </p:sp>
      <p:cxnSp>
        <p:nvCxnSpPr>
          <p:cNvPr id="7" name="Straight Arrow Connector 6"/>
          <p:cNvCxnSpPr>
            <a:stCxn id="4" idx="3"/>
          </p:cNvCxnSpPr>
          <p:nvPr/>
        </p:nvCxnSpPr>
        <p:spPr>
          <a:xfrm>
            <a:off x="4499346" y="4753230"/>
            <a:ext cx="803556"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4" name="TextBox 13"/>
          <p:cNvSpPr txBox="1"/>
          <p:nvPr/>
        </p:nvSpPr>
        <p:spPr>
          <a:xfrm>
            <a:off x="888827" y="4568564"/>
            <a:ext cx="1355509" cy="369332"/>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dirty="0" err="1" smtClean="0"/>
              <a:t>Filename.txt</a:t>
            </a:r>
            <a:endParaRPr lang="en-US" dirty="0"/>
          </a:p>
        </p:txBody>
      </p:sp>
      <p:cxnSp>
        <p:nvCxnSpPr>
          <p:cNvPr id="16" name="Straight Arrow Connector 15"/>
          <p:cNvCxnSpPr>
            <a:stCxn id="14" idx="3"/>
            <a:endCxn id="4" idx="1"/>
          </p:cNvCxnSpPr>
          <p:nvPr/>
        </p:nvCxnSpPr>
        <p:spPr>
          <a:xfrm>
            <a:off x="2244336" y="4753230"/>
            <a:ext cx="90142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577247" y="4568564"/>
            <a:ext cx="813594" cy="369332"/>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dirty="0" err="1" smtClean="0"/>
              <a:t>out.txt</a:t>
            </a:r>
            <a:endParaRPr lang="en-US" dirty="0"/>
          </a:p>
        </p:txBody>
      </p:sp>
      <p:cxnSp>
        <p:nvCxnSpPr>
          <p:cNvPr id="10" name="Straight Arrow Connector 9"/>
          <p:cNvCxnSpPr>
            <a:endCxn id="8" idx="1"/>
          </p:cNvCxnSpPr>
          <p:nvPr/>
        </p:nvCxnSpPr>
        <p:spPr>
          <a:xfrm>
            <a:off x="6656485" y="4751642"/>
            <a:ext cx="92076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flipH="1" flipV="1">
            <a:off x="5706609" y="5502740"/>
            <a:ext cx="594594" cy="1588"/>
          </a:xfrm>
          <a:prstGeom prst="line">
            <a:avLst/>
          </a:prstGeom>
          <a:ln>
            <a:solidFill>
              <a:srgbClr val="000000"/>
            </a:solidFill>
            <a:tailEnd type="triangle" w="lg"/>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777181" y="5799243"/>
            <a:ext cx="2227519"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H="1">
            <a:off x="3479090" y="5502738"/>
            <a:ext cx="596182" cy="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9" name="Title 2"/>
          <p:cNvSpPr txBox="1">
            <a:spLocks/>
          </p:cNvSpPr>
          <p:nvPr/>
        </p:nvSpPr>
        <p:spPr>
          <a:xfrm>
            <a:off x="481942" y="299083"/>
            <a:ext cx="8523919" cy="1143000"/>
          </a:xfrm>
          <a:prstGeom prst="rect">
            <a:avLst/>
          </a:prstGeom>
        </p:spPr>
        <p:txBody>
          <a:bodyPr vert="horz" lIns="91440" tIns="45720" rIns="91440" bIns="45720" rtlCol="0" anchor="ctr">
            <a:normAutofit fontScale="900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0098AA"/>
                </a:solidFill>
                <a:effectLst/>
                <a:uLnTx/>
                <a:uFillTx/>
                <a:latin typeface="+mj-lt"/>
                <a:ea typeface="+mj-ea"/>
                <a:cs typeface="+mj-cs"/>
              </a:rPr>
              <a:t>&gt;cat –</a:t>
            </a:r>
            <a:r>
              <a:rPr kumimoji="0" lang="en-US" sz="4400" b="0" i="0" u="none" strike="noStrike" kern="1200" cap="none" spc="0" normalizeH="0" baseline="0" noProof="0" dirty="0" err="1" smtClean="0">
                <a:ln>
                  <a:noFill/>
                </a:ln>
                <a:solidFill>
                  <a:srgbClr val="0098AA"/>
                </a:solidFill>
                <a:effectLst/>
                <a:uLnTx/>
                <a:uFillTx/>
                <a:latin typeface="+mj-lt"/>
                <a:ea typeface="+mj-ea"/>
                <a:cs typeface="+mj-cs"/>
              </a:rPr>
              <a:t>b</a:t>
            </a:r>
            <a:r>
              <a:rPr kumimoji="0" lang="en-US" sz="4400" b="0" i="0" u="none" strike="noStrike" kern="1200" cap="none" spc="0" normalizeH="0" baseline="0" noProof="0" dirty="0" smtClean="0">
                <a:ln>
                  <a:noFill/>
                </a:ln>
                <a:solidFill>
                  <a:srgbClr val="0098AA"/>
                </a:solidFill>
                <a:effectLst/>
                <a:uLnTx/>
                <a:uFillTx/>
                <a:latin typeface="+mj-lt"/>
                <a:ea typeface="+mj-ea"/>
                <a:cs typeface="+mj-cs"/>
              </a:rPr>
              <a:t> </a:t>
            </a:r>
            <a:r>
              <a:rPr kumimoji="0" lang="en-US" sz="4400" b="0" i="0" u="none" strike="noStrike" kern="1200" cap="none" spc="0" normalizeH="0" baseline="0" noProof="0" dirty="0" err="1" smtClean="0">
                <a:ln>
                  <a:noFill/>
                </a:ln>
                <a:solidFill>
                  <a:srgbClr val="0098AA"/>
                </a:solidFill>
                <a:effectLst/>
                <a:uLnTx/>
                <a:uFillTx/>
                <a:latin typeface="+mj-lt"/>
                <a:ea typeface="+mj-ea"/>
                <a:cs typeface="+mj-cs"/>
              </a:rPr>
              <a:t>filename.txt</a:t>
            </a:r>
            <a:r>
              <a:rPr kumimoji="0" lang="en-US" sz="4400" b="0" i="0" u="none" strike="noStrike" kern="1200" cap="none" spc="0" normalizeH="0" baseline="0" noProof="0" dirty="0" smtClean="0">
                <a:ln>
                  <a:noFill/>
                </a:ln>
                <a:solidFill>
                  <a:srgbClr val="0098AA"/>
                </a:solidFill>
                <a:effectLst/>
                <a:uLnTx/>
                <a:uFillTx/>
                <a:latin typeface="+mj-lt"/>
                <a:ea typeface="+mj-ea"/>
                <a:cs typeface="+mj-cs"/>
              </a:rPr>
              <a:t> |</a:t>
            </a:r>
            <a:r>
              <a:rPr kumimoji="0" lang="en-US" sz="4400" b="0" i="0" u="none" strike="noStrike" kern="1200" cap="none" spc="0" normalizeH="0" noProof="0" dirty="0" smtClean="0">
                <a:ln>
                  <a:noFill/>
                </a:ln>
                <a:solidFill>
                  <a:srgbClr val="0098AA"/>
                </a:solidFill>
                <a:effectLst/>
                <a:uLnTx/>
                <a:uFillTx/>
                <a:latin typeface="+mj-lt"/>
                <a:ea typeface="+mj-ea"/>
                <a:cs typeface="+mj-cs"/>
              </a:rPr>
              <a:t> </a:t>
            </a:r>
            <a:r>
              <a:rPr kumimoji="0" lang="en-US" sz="4400" b="0" i="0" u="none" strike="noStrike" kern="1200" cap="none" spc="0" normalizeH="0" noProof="0" dirty="0" err="1" smtClean="0">
                <a:ln>
                  <a:noFill/>
                </a:ln>
                <a:solidFill>
                  <a:srgbClr val="0098AA"/>
                </a:solidFill>
                <a:effectLst/>
                <a:uLnTx/>
                <a:uFillTx/>
                <a:latin typeface="+mj-lt"/>
                <a:ea typeface="+mj-ea"/>
                <a:cs typeface="+mj-cs"/>
              </a:rPr>
              <a:t>grep</a:t>
            </a:r>
            <a:r>
              <a:rPr kumimoji="0" lang="en-US" sz="4400" b="0" i="0" u="none" strike="noStrike" kern="1200" cap="none" spc="0" normalizeH="0" noProof="0" dirty="0" smtClean="0">
                <a:ln>
                  <a:noFill/>
                </a:ln>
                <a:solidFill>
                  <a:srgbClr val="0098AA"/>
                </a:solidFill>
                <a:effectLst/>
                <a:uLnTx/>
                <a:uFillTx/>
                <a:latin typeface="+mj-lt"/>
                <a:ea typeface="+mj-ea"/>
                <a:cs typeface="+mj-cs"/>
              </a:rPr>
              <a:t> text</a:t>
            </a:r>
            <a:r>
              <a:rPr kumimoji="0" lang="en-US" sz="4400" b="0" i="0" u="none" strike="noStrike" kern="1200" cap="none" spc="0" normalizeH="0" baseline="0" noProof="0" dirty="0" smtClean="0">
                <a:ln>
                  <a:noFill/>
                </a:ln>
                <a:solidFill>
                  <a:srgbClr val="0098AA"/>
                </a:solidFill>
                <a:effectLst/>
                <a:uLnTx/>
                <a:uFillTx/>
                <a:latin typeface="+mj-lt"/>
                <a:ea typeface="+mj-ea"/>
                <a:cs typeface="+mj-cs"/>
              </a:rPr>
              <a:t> &gt; </a:t>
            </a:r>
            <a:r>
              <a:rPr kumimoji="0" lang="en-US" sz="4400" b="0" i="0" u="none" strike="noStrike" kern="1200" cap="none" spc="0" normalizeH="0" baseline="0" noProof="0" dirty="0" err="1" smtClean="0">
                <a:ln>
                  <a:noFill/>
                </a:ln>
                <a:solidFill>
                  <a:srgbClr val="0098AA"/>
                </a:solidFill>
                <a:effectLst/>
                <a:uLnTx/>
                <a:uFillTx/>
                <a:latin typeface="+mj-lt"/>
                <a:ea typeface="+mj-ea"/>
                <a:cs typeface="+mj-cs"/>
              </a:rPr>
              <a:t>out.txt</a:t>
            </a:r>
            <a:endParaRPr kumimoji="0" lang="en-US" sz="4400" b="0" i="0" u="none" strike="noStrike" kern="1200" cap="none" spc="0" normalizeH="0" baseline="0" noProof="0" dirty="0">
              <a:ln>
                <a:noFill/>
              </a:ln>
              <a:solidFill>
                <a:srgbClr val="0098AA"/>
              </a:solidFill>
              <a:effectLst/>
              <a:uLnTx/>
              <a:uFillTx/>
              <a:latin typeface="+mj-lt"/>
              <a:ea typeface="+mj-ea"/>
              <a:cs typeface="+mj-c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99535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&gt;cat</a:t>
            </a:r>
            <a:endParaRPr lang="en-US" dirty="0"/>
          </a:p>
        </p:txBody>
      </p:sp>
      <p:sp>
        <p:nvSpPr>
          <p:cNvPr id="3" name="TextBox 2"/>
          <p:cNvSpPr txBox="1"/>
          <p:nvPr/>
        </p:nvSpPr>
        <p:spPr>
          <a:xfrm>
            <a:off x="457200" y="1417638"/>
            <a:ext cx="8229600" cy="4031873"/>
          </a:xfrm>
          <a:prstGeom prst="rect">
            <a:avLst/>
          </a:prstGeom>
          <a:noFill/>
        </p:spPr>
        <p:txBody>
          <a:bodyPr wrap="square" rtlCol="0">
            <a:spAutoFit/>
          </a:bodyPr>
          <a:lstStyle/>
          <a:p>
            <a:r>
              <a:rPr lang="en-US" sz="1600" dirty="0" smtClean="0">
                <a:latin typeface="Courier New"/>
                <a:cs typeface="Courier New"/>
              </a:rPr>
              <a:t>{	</a:t>
            </a:r>
          </a:p>
          <a:p>
            <a:r>
              <a:rPr lang="en-US" sz="1600" dirty="0" smtClean="0">
                <a:latin typeface="Courier New"/>
                <a:cs typeface="Courier New"/>
              </a:rPr>
              <a:t>    "id":"ahoi3uheralsdkfjasl8ked3",	</a:t>
            </a:r>
          </a:p>
          <a:p>
            <a:r>
              <a:rPr lang="en-US" sz="1600" dirty="0" smtClean="0">
                <a:latin typeface="Courier New"/>
                <a:cs typeface="Courier New"/>
              </a:rPr>
              <a:t>    "name": "",	</a:t>
            </a:r>
          </a:p>
          <a:p>
            <a:r>
              <a:rPr lang="en-US" sz="1600" dirty="0" smtClean="0">
                <a:latin typeface="Courier New"/>
                <a:cs typeface="Courier New"/>
              </a:rPr>
              <a:t>    "type": "cat",	</a:t>
            </a:r>
          </a:p>
          <a:p>
            <a:r>
              <a:rPr lang="en-US" sz="1600" dirty="0" smtClean="0">
                <a:latin typeface="Courier New"/>
                <a:cs typeface="Courier New"/>
              </a:rPr>
              <a:t>    "input":[	</a:t>
            </a:r>
          </a:p>
          <a:p>
            <a:r>
              <a:rPr lang="en-US" sz="1600" dirty="0" smtClean="0">
                <a:latin typeface="Courier New"/>
                <a:cs typeface="Courier New"/>
              </a:rPr>
              <a:t>        {	</a:t>
            </a:r>
          </a:p>
          <a:p>
            <a:r>
              <a:rPr lang="en-US" sz="1600" dirty="0" smtClean="0">
                <a:latin typeface="Courier New"/>
                <a:cs typeface="Courier New"/>
              </a:rPr>
              <a:t>            "</a:t>
            </a:r>
            <a:r>
              <a:rPr lang="en-US" sz="1600" dirty="0" err="1" smtClean="0">
                <a:latin typeface="Courier New"/>
                <a:cs typeface="Courier New"/>
              </a:rPr>
              <a:t>id":"catin</a:t>
            </a:r>
            <a:r>
              <a:rPr lang="en-US" sz="1600" dirty="0" smtClean="0">
                <a:latin typeface="Courier New"/>
                <a:cs typeface="Courier New"/>
              </a:rPr>
              <a:t>",	</a:t>
            </a:r>
          </a:p>
          <a:p>
            <a:r>
              <a:rPr lang="en-US" sz="1600" dirty="0" smtClean="0">
                <a:latin typeface="Courier New"/>
                <a:cs typeface="Courier New"/>
              </a:rPr>
              <a:t>            "</a:t>
            </a:r>
            <a:r>
              <a:rPr lang="en-US" sz="1600" dirty="0" err="1" smtClean="0">
                <a:latin typeface="Courier New"/>
                <a:cs typeface="Courier New"/>
              </a:rPr>
              <a:t>name":"File</a:t>
            </a:r>
            <a:r>
              <a:rPr lang="en-US" sz="1600" dirty="0" smtClean="0">
                <a:latin typeface="Courier New"/>
                <a:cs typeface="Courier New"/>
              </a:rPr>
              <a:t> to read:",	</a:t>
            </a:r>
          </a:p>
          <a:p>
            <a:r>
              <a:rPr lang="en-US" sz="1600" dirty="0" smtClean="0">
                <a:latin typeface="Courier New"/>
                <a:cs typeface="Courier New"/>
              </a:rPr>
              <a:t>            "</a:t>
            </a:r>
            <a:r>
              <a:rPr lang="en-US" sz="1600" dirty="0" err="1" smtClean="0">
                <a:latin typeface="Courier New"/>
                <a:cs typeface="Courier New"/>
              </a:rPr>
              <a:t>type":"File</a:t>
            </a:r>
            <a:r>
              <a:rPr lang="en-US" sz="1600" dirty="0" smtClean="0">
                <a:latin typeface="Courier New"/>
                <a:cs typeface="Courier New"/>
              </a:rPr>
              <a:t>",	</a:t>
            </a:r>
          </a:p>
          <a:p>
            <a:r>
              <a:rPr lang="en-US" sz="1600" dirty="0" smtClean="0">
                <a:latin typeface="Courier New"/>
                <a:cs typeface="Courier New"/>
              </a:rPr>
              <a:t>            "</a:t>
            </a:r>
            <a:r>
              <a:rPr lang="en-US" sz="1600" dirty="0" err="1" smtClean="0">
                <a:latin typeface="Courier New"/>
                <a:cs typeface="Courier New"/>
              </a:rPr>
              <a:t>multiplicity":"single</a:t>
            </a:r>
            <a:r>
              <a:rPr lang="en-US" sz="1600" dirty="0" smtClean="0">
                <a:latin typeface="Courier New"/>
                <a:cs typeface="Courier New"/>
              </a:rPr>
              <a:t>",	</a:t>
            </a:r>
          </a:p>
          <a:p>
            <a:r>
              <a:rPr lang="en-US" sz="1600" dirty="0" smtClean="0">
                <a:latin typeface="Courier New"/>
                <a:cs typeface="Courier New"/>
              </a:rPr>
              <a:t>            "order": 2	</a:t>
            </a:r>
          </a:p>
          <a:p>
            <a:r>
              <a:rPr lang="en-US" sz="1600" dirty="0" smtClean="0">
                <a:latin typeface="Courier New"/>
                <a:cs typeface="Courier New"/>
              </a:rPr>
              <a:t> 	</a:t>
            </a:r>
          </a:p>
          <a:p>
            <a:r>
              <a:rPr lang="en-US" sz="1600" dirty="0" smtClean="0">
                <a:latin typeface="Courier New"/>
                <a:cs typeface="Courier New"/>
              </a:rPr>
              <a:t>        },	</a:t>
            </a:r>
          </a:p>
          <a:p>
            <a:r>
              <a:rPr lang="en-US" sz="1600" dirty="0" smtClean="0">
                <a:latin typeface="Courier New"/>
                <a:cs typeface="Courier New"/>
              </a:rPr>
              <a:t>    ],	</a:t>
            </a:r>
          </a:p>
          <a:p>
            <a:r>
              <a:rPr lang="en-US" sz="1600" dirty="0" smtClean="0">
                <a:latin typeface="Courier New"/>
                <a:cs typeface="Courier New"/>
              </a:rPr>
              <a:t>    </a:t>
            </a:r>
          </a:p>
          <a:p>
            <a:endParaRPr lang="en-US" sz="1600" dirty="0">
              <a:latin typeface="Courier New"/>
              <a:cs typeface="Courier New"/>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8418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iPlant-Slid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iPlant-Slide-Template.potx</Template>
  <TotalTime>4690</TotalTime>
  <Words>1464</Words>
  <Application>Microsoft Macintosh PowerPoint</Application>
  <PresentationFormat>On-screen Show (4:3)</PresentationFormat>
  <Paragraphs>215</Paragraphs>
  <Slides>21</Slides>
  <Notes>5</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iPlant-Slide-Template</vt:lpstr>
      <vt:lpstr>Enabling Plant Sciences Research with the iPlant Discovery Environment and Condor</vt:lpstr>
      <vt:lpstr>Outline</vt:lpstr>
      <vt:lpstr>What is iPlant?</vt:lpstr>
      <vt:lpstr>Slide 4</vt:lpstr>
      <vt:lpstr>Architecture Overview</vt:lpstr>
      <vt:lpstr>Tool integration and analysis creation API</vt:lpstr>
      <vt:lpstr>Conceptual Components</vt:lpstr>
      <vt:lpstr>&gt;cat –b filename.txt &gt;cat.out  grep cat.out text &gt; out.txt</vt:lpstr>
      <vt:lpstr>&gt;cat</vt:lpstr>
      <vt:lpstr>Slide 10</vt:lpstr>
      <vt:lpstr>Slide 11</vt:lpstr>
      <vt:lpstr>Slide 12</vt:lpstr>
      <vt:lpstr>Execution flow</vt:lpstr>
      <vt:lpstr>Execution flow</vt:lpstr>
      <vt:lpstr>Execution flow</vt:lpstr>
      <vt:lpstr>Execution flow</vt:lpstr>
      <vt:lpstr>Execution flow</vt:lpstr>
      <vt:lpstr>Execution flow</vt:lpstr>
      <vt:lpstr>Slide 19</vt:lpstr>
      <vt:lpstr>Slide 20</vt:lpstr>
      <vt:lpstr>Acknowledgements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Juan Antonio Raygoza Garay</dc:creator>
  <cp:lastModifiedBy>Juan Antonio Raygoza Garay</cp:lastModifiedBy>
  <cp:revision>28</cp:revision>
  <dcterms:created xsi:type="dcterms:W3CDTF">2011-05-03T03:37:58Z</dcterms:created>
  <dcterms:modified xsi:type="dcterms:W3CDTF">2011-05-03T04:09:02Z</dcterms:modified>
</cp:coreProperties>
</file>