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35"/>
  </p:notesMasterIdLst>
  <p:sldIdLst>
    <p:sldId id="256" r:id="rId3"/>
    <p:sldId id="293" r:id="rId4"/>
    <p:sldId id="294" r:id="rId5"/>
    <p:sldId id="289" r:id="rId6"/>
    <p:sldId id="292" r:id="rId7"/>
    <p:sldId id="295" r:id="rId8"/>
    <p:sldId id="260" r:id="rId9"/>
    <p:sldId id="261" r:id="rId10"/>
    <p:sldId id="262" r:id="rId11"/>
    <p:sldId id="265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97" r:id="rId20"/>
    <p:sldId id="285" r:id="rId21"/>
    <p:sldId id="291" r:id="rId22"/>
    <p:sldId id="287" r:id="rId23"/>
    <p:sldId id="259" r:id="rId24"/>
    <p:sldId id="258" r:id="rId25"/>
    <p:sldId id="266" r:id="rId26"/>
    <p:sldId id="267" r:id="rId27"/>
    <p:sldId id="296" r:id="rId28"/>
    <p:sldId id="263" r:id="rId29"/>
    <p:sldId id="278" r:id="rId30"/>
    <p:sldId id="277" r:id="rId31"/>
    <p:sldId id="279" r:id="rId32"/>
    <p:sldId id="282" r:id="rId33"/>
    <p:sldId id="28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CDFBCD"/>
    <a:srgbClr val="CDD8FB"/>
    <a:srgbClr val="4D4D4D"/>
    <a:srgbClr val="1C1C1C"/>
    <a:srgbClr val="333333"/>
    <a:srgbClr val="5F5F5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595" autoAdjust="0"/>
  </p:normalViewPr>
  <p:slideViewPr>
    <p:cSldViewPr>
      <p:cViewPr>
        <p:scale>
          <a:sx n="90" d="100"/>
          <a:sy n="90" d="100"/>
        </p:scale>
        <p:origin x="-2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36"/>
    </p:cViewPr>
  </p:sorterViewPr>
  <p:notesViewPr>
    <p:cSldViewPr>
      <p:cViewPr varScale="1">
        <p:scale>
          <a:sx n="68" d="100"/>
          <a:sy n="68" d="100"/>
        </p:scale>
        <p:origin x="-267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B2EB5A-FC31-4186-91A6-9A8BCE9E0A66}" type="datetimeFigureOut">
              <a:rPr lang="en-US"/>
              <a:pPr>
                <a:defRPr/>
              </a:pPr>
              <a:t>5/1/2011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F59B47-3309-458C-8970-039FB156D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65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59B47-3309-458C-8970-039FB156D0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3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Discuss the difficulty of interpreting the features selected for classification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59B47-3309-458C-8970-039FB156D0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 the take-away results</a:t>
            </a:r>
            <a:r>
              <a:rPr lang="en-US" baseline="0" dirty="0" smtClean="0"/>
              <a:t> on this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59B47-3309-458C-8970-039FB156D0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7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F59B47-3309-458C-8970-039FB156D0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3124200" y="3657600"/>
            <a:ext cx="28956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Paradyn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Project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819400" y="4572000"/>
            <a:ext cx="3429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Paradyn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 /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Dyninst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 Week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Madison, Wisconsin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May 2-4,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itchFamily="18" charset="0"/>
              </a:rPr>
              <a:t> 2011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527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81600"/>
          </a:xfrm>
        </p:spPr>
        <p:txBody>
          <a:bodyPr/>
          <a:lstStyle>
            <a:lvl1pPr>
              <a:buFont typeface="Courier New" pitchFamily="49" charset="0"/>
              <a:buChar char="o"/>
              <a:defRPr>
                <a:solidFill>
                  <a:srgbClr val="1C1C1C"/>
                </a:solidFill>
              </a:defRPr>
            </a:lvl1pPr>
            <a:lvl2pPr>
              <a:buFont typeface="Courier New" pitchFamily="49" charset="0"/>
              <a:buChar char="o"/>
              <a:defRPr/>
            </a:lvl2pPr>
            <a:lvl3pPr>
              <a:buFont typeface="Courier New" pitchFamily="49" charset="0"/>
              <a:buChar char="o"/>
              <a:defRPr/>
            </a:lvl3pPr>
            <a:lvl4pPr>
              <a:buFont typeface="Courier New" pitchFamily="49" charset="0"/>
              <a:buChar char="o"/>
              <a:defRPr/>
            </a:lvl4pPr>
            <a:lvl5pPr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6255-EBF2-4D6A-A278-5B06E9B25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96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4267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419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9115-D222-4A4C-92A6-7BB014EBD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4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990600"/>
            <a:ext cx="42672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600200"/>
            <a:ext cx="426720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971550"/>
            <a:ext cx="42703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4D4D4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611312"/>
            <a:ext cx="4270375" cy="4560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51CD-DEF4-4B9D-B1BD-A0739FEE9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19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AC215-0154-441E-A829-249B0026C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0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C918-6F6B-49B3-B1F0-8E70B663D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11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0A5D-D3C4-4652-9D34-91F431A8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69075"/>
            <a:ext cx="4724400" cy="365125"/>
          </a:xfrm>
        </p:spPr>
        <p:txBody>
          <a:bodyPr/>
          <a:lstStyle>
            <a:lvl1pPr>
              <a:defRPr sz="1400" dirty="0" smtClean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/>
              <a:t>A Brief Discussion of Ways and Means</a:t>
            </a:r>
          </a:p>
        </p:txBody>
      </p:sp>
    </p:spTree>
    <p:extLst>
      <p:ext uri="{BB962C8B-B14F-4D97-AF65-F5344CB8AC3E}">
        <p14:creationId xmlns:p14="http://schemas.microsoft.com/office/powerpoint/2010/main" val="171609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F27A8-E0AA-47FF-B2C7-31EA61249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4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FA9514-608D-4879-AAFB-98DA633432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dirty="0" smtClean="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A Brief Discussion of Ways and Means</a:t>
            </a:r>
          </a:p>
        </p:txBody>
      </p:sp>
      <p:pic>
        <p:nvPicPr>
          <p:cNvPr id="1030" name="Picture 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32525"/>
            <a:ext cx="755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2"/>
          <p:cNvGrpSpPr>
            <a:grpSpLocks/>
          </p:cNvGrpSpPr>
          <p:nvPr userDrawn="1"/>
        </p:nvGrpSpPr>
        <p:grpSpPr bwMode="auto">
          <a:xfrm>
            <a:off x="1219200" y="6343650"/>
            <a:ext cx="6553200" cy="285750"/>
            <a:chOff x="0" y="0"/>
            <a:chExt cx="6896" cy="344"/>
          </a:xfrm>
        </p:grpSpPr>
        <p:sp>
          <p:nvSpPr>
            <p:cNvPr id="16" name="AutoShape 3"/>
            <p:cNvSpPr>
              <a:spLocks/>
            </p:cNvSpPr>
            <p:nvPr/>
          </p:nvSpPr>
          <p:spPr bwMode="auto">
            <a:xfrm>
              <a:off x="0" y="138"/>
              <a:ext cx="6896" cy="71"/>
            </a:xfrm>
            <a:prstGeom prst="roundRect">
              <a:avLst>
                <a:gd name="adj" fmla="val 33329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000000"/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3420" y="0"/>
              <a:ext cx="55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1032" name="Picture 9" descr="dyninst-big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6232525"/>
            <a:ext cx="9128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7F7F7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240C5C-BDE7-4A19-9213-7AA9FB0232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7.jpe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1.jpe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Did This Code Come From?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Nathan </a:t>
            </a:r>
            <a:r>
              <a:rPr lang="en-US" dirty="0" err="1" smtClean="0"/>
              <a:t>Rosenblum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20351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Gill Sans M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Recovering the Provenance of Program Binaries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98227" y="0"/>
            <a:ext cx="87957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200" dirty="0">
                <a:solidFill>
                  <a:srgbClr val="4D4D4D"/>
                </a:solidFill>
                <a:latin typeface="Gill Sans MT" pitchFamily="34" charset="0"/>
                <a:ea typeface="Gill Sans" charset="0"/>
                <a:cs typeface="Gill Sans" charset="0"/>
              </a:rPr>
              <a:t>Compiler </a:t>
            </a:r>
            <a:r>
              <a:rPr lang="en-US" sz="4200" dirty="0" err="1">
                <a:solidFill>
                  <a:srgbClr val="4D4D4D"/>
                </a:solidFill>
                <a:latin typeface="Gill Sans MT" pitchFamily="34" charset="0"/>
                <a:ea typeface="Gill Sans" charset="0"/>
                <a:cs typeface="Gill Sans" charset="0"/>
              </a:rPr>
              <a:t>toolchain</a:t>
            </a:r>
            <a:endParaRPr lang="en-US" sz="4200" dirty="0">
              <a:solidFill>
                <a:srgbClr val="4D4D4D"/>
              </a:solidFill>
              <a:latin typeface="Gill Sans MT" pitchFamily="34" charset="0"/>
              <a:ea typeface="Gill Sans" charset="0"/>
              <a:cs typeface="Gill Sans" charset="0"/>
            </a:endParaRPr>
          </a:p>
        </p:txBody>
      </p:sp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753568" y="1955601"/>
            <a:ext cx="5188148" cy="1299270"/>
            <a:chOff x="0" y="0"/>
            <a:chExt cx="4647" cy="1164"/>
          </a:xfrm>
        </p:grpSpPr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 flipH="1">
              <a:off x="16" y="20"/>
              <a:ext cx="1063" cy="1063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88" name="Line 4"/>
            <p:cNvSpPr>
              <a:spLocks noChangeShapeType="1"/>
            </p:cNvSpPr>
            <p:nvPr/>
          </p:nvSpPr>
          <p:spPr bwMode="auto">
            <a:xfrm>
              <a:off x="1075" y="24"/>
              <a:ext cx="1437" cy="858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076" y="24"/>
              <a:ext cx="3571" cy="1121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2532" y="24"/>
              <a:ext cx="2115" cy="1112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 flipH="1">
              <a:off x="28" y="32"/>
              <a:ext cx="2504" cy="1029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H="1">
              <a:off x="2521" y="32"/>
              <a:ext cx="12" cy="869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>
              <a:off x="2512" y="8"/>
              <a:ext cx="1504" cy="912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4012" y="8"/>
              <a:ext cx="635" cy="1156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0" y="0"/>
              <a:ext cx="4012" cy="1080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6396" name="Group 12"/>
          <p:cNvGrpSpPr>
            <a:grpSpLocks/>
          </p:cNvGrpSpPr>
          <p:nvPr/>
        </p:nvGrpSpPr>
        <p:grpSpPr bwMode="auto">
          <a:xfrm>
            <a:off x="2597424" y="1134070"/>
            <a:ext cx="3931295" cy="857250"/>
            <a:chOff x="0" y="0"/>
            <a:chExt cx="3521" cy="768"/>
          </a:xfrm>
        </p:grpSpPr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>
              <a:off x="1440" y="0"/>
              <a:ext cx="640" cy="768"/>
              <a:chOff x="0" y="0"/>
              <a:chExt cx="639" cy="768"/>
            </a:xfrm>
          </p:grpSpPr>
          <p:grpSp>
            <p:nvGrpSpPr>
              <p:cNvPr id="16398" name="Group 14"/>
              <p:cNvGrpSpPr>
                <a:grpSpLocks/>
              </p:cNvGrpSpPr>
              <p:nvPr/>
            </p:nvGrpSpPr>
            <p:grpSpPr bwMode="auto">
              <a:xfrm flipH="1">
                <a:off x="0" y="0"/>
                <a:ext cx="639" cy="768"/>
                <a:chOff x="0" y="0"/>
                <a:chExt cx="639" cy="768"/>
              </a:xfrm>
            </p:grpSpPr>
            <p:sp>
              <p:nvSpPr>
                <p:cNvPr id="16399" name="Freeform 15"/>
                <p:cNvSpPr>
                  <a:spLocks/>
                </p:cNvSpPr>
                <p:nvPr/>
              </p:nvSpPr>
              <p:spPr bwMode="auto">
                <a:xfrm>
                  <a:off x="0" y="0"/>
                  <a:ext cx="636" cy="768"/>
                </a:xfrm>
                <a:custGeom>
                  <a:avLst/>
                  <a:gdLst>
                    <a:gd name="T0" fmla="*/ 0 w 21600"/>
                    <a:gd name="T1" fmla="*/ 90 h 21600"/>
                    <a:gd name="T2" fmla="*/ 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3728 h 21600"/>
                    <a:gd name="T8" fmla="*/ 16926 w 21600"/>
                    <a:gd name="T9" fmla="*/ 0 h 21600"/>
                    <a:gd name="T10" fmla="*/ 0 w 21600"/>
                    <a:gd name="T11" fmla="*/ 90 h 21600"/>
                    <a:gd name="T12" fmla="*/ 0 w 21600"/>
                    <a:gd name="T13" fmla="*/ 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9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728"/>
                      </a:lnTo>
                      <a:lnTo>
                        <a:pt x="16926" y="0"/>
                      </a:lnTo>
                      <a:lnTo>
                        <a:pt x="0" y="90"/>
                      </a:lnTo>
                      <a:close/>
                      <a:moveTo>
                        <a:pt x="0" y="90"/>
                      </a:moveTo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003DC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00" name="Freeform 16"/>
                <p:cNvSpPr>
                  <a:spLocks/>
                </p:cNvSpPr>
                <p:nvPr/>
              </p:nvSpPr>
              <p:spPr bwMode="auto">
                <a:xfrm>
                  <a:off x="490" y="3"/>
                  <a:ext cx="149" cy="131"/>
                </a:xfrm>
                <a:custGeom>
                  <a:avLst/>
                  <a:gdLst>
                    <a:gd name="T0" fmla="*/ 106 w 21600"/>
                    <a:gd name="T1" fmla="*/ 0 h 21600"/>
                    <a:gd name="T2" fmla="*/ 0 w 21600"/>
                    <a:gd name="T3" fmla="*/ 21600 h 21600"/>
                    <a:gd name="T4" fmla="*/ 21600 w 21600"/>
                    <a:gd name="T5" fmla="*/ 212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106" y="0"/>
                      </a:moveTo>
                      <a:lnTo>
                        <a:pt x="0" y="21600"/>
                      </a:lnTo>
                      <a:lnTo>
                        <a:pt x="21600" y="21292"/>
                      </a:lnTo>
                    </a:path>
                  </a:pathLst>
                </a:custGeom>
                <a:noFill/>
                <a:ln w="38100" cap="flat">
                  <a:solidFill>
                    <a:srgbClr val="003DCC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sp>
            <p:nvSpPr>
              <p:cNvPr id="16401" name="Rectangle 17"/>
              <p:cNvSpPr>
                <a:spLocks/>
              </p:cNvSpPr>
              <p:nvPr/>
            </p:nvSpPr>
            <p:spPr bwMode="auto">
              <a:xfrm>
                <a:off x="108" y="311"/>
                <a:ext cx="36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dirty="0">
                    <a:solidFill>
                      <a:srgbClr val="003DCC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C++</a:t>
                </a:r>
              </a:p>
            </p:txBody>
          </p:sp>
        </p:grpSp>
        <p:grpSp>
          <p:nvGrpSpPr>
            <p:cNvPr id="16402" name="Group 18"/>
            <p:cNvGrpSpPr>
              <a:grpSpLocks/>
            </p:cNvGrpSpPr>
            <p:nvPr/>
          </p:nvGrpSpPr>
          <p:grpSpPr bwMode="auto">
            <a:xfrm>
              <a:off x="0" y="0"/>
              <a:ext cx="640" cy="768"/>
              <a:chOff x="0" y="0"/>
              <a:chExt cx="640" cy="768"/>
            </a:xfrm>
          </p:grpSpPr>
          <p:grpSp>
            <p:nvGrpSpPr>
              <p:cNvPr id="16403" name="Group 19"/>
              <p:cNvGrpSpPr>
                <a:grpSpLocks/>
              </p:cNvGrpSpPr>
              <p:nvPr/>
            </p:nvGrpSpPr>
            <p:grpSpPr bwMode="auto">
              <a:xfrm flipH="1">
                <a:off x="0" y="0"/>
                <a:ext cx="640" cy="768"/>
                <a:chOff x="0" y="0"/>
                <a:chExt cx="640" cy="768"/>
              </a:xfrm>
            </p:grpSpPr>
            <p:sp>
              <p:nvSpPr>
                <p:cNvPr id="16404" name="Freeform 20"/>
                <p:cNvSpPr>
                  <a:spLocks/>
                </p:cNvSpPr>
                <p:nvPr/>
              </p:nvSpPr>
              <p:spPr bwMode="auto">
                <a:xfrm>
                  <a:off x="0" y="0"/>
                  <a:ext cx="636" cy="768"/>
                </a:xfrm>
                <a:custGeom>
                  <a:avLst/>
                  <a:gdLst>
                    <a:gd name="T0" fmla="*/ 0 w 21600"/>
                    <a:gd name="T1" fmla="*/ 90 h 21600"/>
                    <a:gd name="T2" fmla="*/ 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3728 h 21600"/>
                    <a:gd name="T8" fmla="*/ 16926 w 21600"/>
                    <a:gd name="T9" fmla="*/ 0 h 21600"/>
                    <a:gd name="T10" fmla="*/ 0 w 21600"/>
                    <a:gd name="T11" fmla="*/ 90 h 21600"/>
                    <a:gd name="T12" fmla="*/ 0 w 21600"/>
                    <a:gd name="T13" fmla="*/ 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9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728"/>
                      </a:lnTo>
                      <a:lnTo>
                        <a:pt x="16926" y="0"/>
                      </a:lnTo>
                      <a:lnTo>
                        <a:pt x="0" y="90"/>
                      </a:lnTo>
                      <a:close/>
                      <a:moveTo>
                        <a:pt x="0" y="90"/>
                      </a:moveTo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8500A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05" name="Freeform 21"/>
                <p:cNvSpPr>
                  <a:spLocks/>
                </p:cNvSpPr>
                <p:nvPr/>
              </p:nvSpPr>
              <p:spPr bwMode="auto">
                <a:xfrm>
                  <a:off x="490" y="3"/>
                  <a:ext cx="150" cy="131"/>
                </a:xfrm>
                <a:custGeom>
                  <a:avLst/>
                  <a:gdLst>
                    <a:gd name="T0" fmla="*/ 106 w 21600"/>
                    <a:gd name="T1" fmla="*/ 0 h 21600"/>
                    <a:gd name="T2" fmla="*/ 0 w 21600"/>
                    <a:gd name="T3" fmla="*/ 21600 h 21600"/>
                    <a:gd name="T4" fmla="*/ 21600 w 21600"/>
                    <a:gd name="T5" fmla="*/ 212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106" y="0"/>
                      </a:moveTo>
                      <a:lnTo>
                        <a:pt x="0" y="21600"/>
                      </a:lnTo>
                      <a:lnTo>
                        <a:pt x="21600" y="21292"/>
                      </a:lnTo>
                    </a:path>
                  </a:pathLst>
                </a:custGeom>
                <a:noFill/>
                <a:ln w="38100" cap="flat">
                  <a:solidFill>
                    <a:srgbClr val="8500AF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sp>
            <p:nvSpPr>
              <p:cNvPr id="16406" name="Rectangle 22"/>
              <p:cNvSpPr>
                <a:spLocks/>
              </p:cNvSpPr>
              <p:nvPr/>
            </p:nvSpPr>
            <p:spPr bwMode="auto">
              <a:xfrm>
                <a:off x="203" y="223"/>
                <a:ext cx="240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>
                    <a:solidFill>
                      <a:srgbClr val="8500AF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</p:grpSp>
        <p:grpSp>
          <p:nvGrpSpPr>
            <p:cNvPr id="16407" name="Group 23"/>
            <p:cNvGrpSpPr>
              <a:grpSpLocks/>
            </p:cNvGrpSpPr>
            <p:nvPr/>
          </p:nvGrpSpPr>
          <p:grpSpPr bwMode="auto">
            <a:xfrm>
              <a:off x="2881" y="0"/>
              <a:ext cx="640" cy="768"/>
              <a:chOff x="0" y="0"/>
              <a:chExt cx="640" cy="768"/>
            </a:xfrm>
          </p:grpSpPr>
          <p:grpSp>
            <p:nvGrpSpPr>
              <p:cNvPr id="16408" name="Group 24"/>
              <p:cNvGrpSpPr>
                <a:grpSpLocks/>
              </p:cNvGrpSpPr>
              <p:nvPr/>
            </p:nvGrpSpPr>
            <p:grpSpPr bwMode="auto">
              <a:xfrm flipH="1">
                <a:off x="0" y="0"/>
                <a:ext cx="640" cy="768"/>
                <a:chOff x="0" y="0"/>
                <a:chExt cx="640" cy="768"/>
              </a:xfrm>
            </p:grpSpPr>
            <p:sp>
              <p:nvSpPr>
                <p:cNvPr id="16409" name="Freeform 25"/>
                <p:cNvSpPr>
                  <a:spLocks/>
                </p:cNvSpPr>
                <p:nvPr/>
              </p:nvSpPr>
              <p:spPr bwMode="auto">
                <a:xfrm>
                  <a:off x="0" y="0"/>
                  <a:ext cx="636" cy="768"/>
                </a:xfrm>
                <a:custGeom>
                  <a:avLst/>
                  <a:gdLst>
                    <a:gd name="T0" fmla="*/ 0 w 21600"/>
                    <a:gd name="T1" fmla="*/ 90 h 21600"/>
                    <a:gd name="T2" fmla="*/ 0 w 21600"/>
                    <a:gd name="T3" fmla="*/ 21600 h 21600"/>
                    <a:gd name="T4" fmla="*/ 21600 w 21600"/>
                    <a:gd name="T5" fmla="*/ 21600 h 21600"/>
                    <a:gd name="T6" fmla="*/ 21600 w 21600"/>
                    <a:gd name="T7" fmla="*/ 3728 h 21600"/>
                    <a:gd name="T8" fmla="*/ 16926 w 21600"/>
                    <a:gd name="T9" fmla="*/ 0 h 21600"/>
                    <a:gd name="T10" fmla="*/ 0 w 21600"/>
                    <a:gd name="T11" fmla="*/ 90 h 21600"/>
                    <a:gd name="T12" fmla="*/ 0 w 21600"/>
                    <a:gd name="T13" fmla="*/ 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0" y="90"/>
                      </a:move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3728"/>
                      </a:lnTo>
                      <a:lnTo>
                        <a:pt x="16926" y="0"/>
                      </a:lnTo>
                      <a:lnTo>
                        <a:pt x="0" y="90"/>
                      </a:lnTo>
                      <a:close/>
                      <a:moveTo>
                        <a:pt x="0" y="90"/>
                      </a:moveTo>
                    </a:path>
                  </a:pathLst>
                </a:custGeom>
                <a:solidFill>
                  <a:schemeClr val="bg1"/>
                </a:solidFill>
                <a:ln w="38100" cap="flat">
                  <a:solidFill>
                    <a:srgbClr val="FF53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10" name="Freeform 26"/>
                <p:cNvSpPr>
                  <a:spLocks/>
                </p:cNvSpPr>
                <p:nvPr/>
              </p:nvSpPr>
              <p:spPr bwMode="auto">
                <a:xfrm>
                  <a:off x="490" y="3"/>
                  <a:ext cx="150" cy="131"/>
                </a:xfrm>
                <a:custGeom>
                  <a:avLst/>
                  <a:gdLst>
                    <a:gd name="T0" fmla="*/ 106 w 21600"/>
                    <a:gd name="T1" fmla="*/ 0 h 21600"/>
                    <a:gd name="T2" fmla="*/ 0 w 21600"/>
                    <a:gd name="T3" fmla="*/ 21600 h 21600"/>
                    <a:gd name="T4" fmla="*/ 21600 w 21600"/>
                    <a:gd name="T5" fmla="*/ 2129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>
                      <a:moveTo>
                        <a:pt x="106" y="0"/>
                      </a:moveTo>
                      <a:lnTo>
                        <a:pt x="0" y="21600"/>
                      </a:lnTo>
                      <a:lnTo>
                        <a:pt x="21600" y="21292"/>
                      </a:lnTo>
                    </a:path>
                  </a:pathLst>
                </a:custGeom>
                <a:noFill/>
                <a:ln w="38100" cap="flat">
                  <a:solidFill>
                    <a:srgbClr val="FF5308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sp>
            <p:nvSpPr>
              <p:cNvPr id="16411" name="Rectangle 27"/>
              <p:cNvSpPr>
                <a:spLocks/>
              </p:cNvSpPr>
              <p:nvPr/>
            </p:nvSpPr>
            <p:spPr bwMode="auto">
              <a:xfrm>
                <a:off x="148" y="311"/>
                <a:ext cx="287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 dirty="0">
                    <a:solidFill>
                      <a:srgbClr val="FF5308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F77</a:t>
                </a:r>
              </a:p>
            </p:txBody>
          </p:sp>
        </p:grpSp>
      </p:grp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580430" y="4875610"/>
            <a:ext cx="7461870" cy="1025798"/>
            <a:chOff x="0" y="0"/>
            <a:chExt cx="6685" cy="919"/>
          </a:xfrm>
        </p:grpSpPr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>
              <a:off x="0" y="16"/>
              <a:ext cx="2302" cy="903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>
              <a:off x="808" y="16"/>
              <a:ext cx="3545" cy="828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>
              <a:off x="1784" y="16"/>
              <a:ext cx="612" cy="790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6" name="Line 32"/>
            <p:cNvSpPr>
              <a:spLocks noChangeShapeType="1"/>
            </p:cNvSpPr>
            <p:nvPr/>
          </p:nvSpPr>
          <p:spPr bwMode="auto">
            <a:xfrm>
              <a:off x="0" y="32"/>
              <a:ext cx="4363" cy="840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7" name="Line 33"/>
            <p:cNvSpPr>
              <a:spLocks noChangeShapeType="1"/>
            </p:cNvSpPr>
            <p:nvPr/>
          </p:nvSpPr>
          <p:spPr bwMode="auto">
            <a:xfrm>
              <a:off x="808" y="8"/>
              <a:ext cx="1551" cy="845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8" name="Line 34"/>
            <p:cNvSpPr>
              <a:spLocks noChangeShapeType="1"/>
            </p:cNvSpPr>
            <p:nvPr/>
          </p:nvSpPr>
          <p:spPr bwMode="auto">
            <a:xfrm flipH="1">
              <a:off x="2650" y="0"/>
              <a:ext cx="102" cy="741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19" name="Line 35"/>
            <p:cNvSpPr>
              <a:spLocks noChangeShapeType="1"/>
            </p:cNvSpPr>
            <p:nvPr/>
          </p:nvSpPr>
          <p:spPr bwMode="auto">
            <a:xfrm>
              <a:off x="2749" y="8"/>
              <a:ext cx="1642" cy="808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>
              <a:off x="1792" y="8"/>
              <a:ext cx="2590" cy="827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>
              <a:off x="2707" y="0"/>
              <a:ext cx="1850" cy="835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H="1">
              <a:off x="4541" y="8"/>
              <a:ext cx="4" cy="733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2707" y="8"/>
              <a:ext cx="920" cy="780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>
              <a:off x="3616" y="16"/>
              <a:ext cx="860" cy="753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H="1">
              <a:off x="2763" y="8"/>
              <a:ext cx="3037" cy="864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H="1">
              <a:off x="2801" y="8"/>
              <a:ext cx="3869" cy="905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 flipH="1">
              <a:off x="4645" y="16"/>
              <a:ext cx="1193" cy="743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28" name="Line 44"/>
            <p:cNvSpPr>
              <a:spLocks noChangeShapeType="1"/>
            </p:cNvSpPr>
            <p:nvPr/>
          </p:nvSpPr>
          <p:spPr bwMode="auto">
            <a:xfrm flipH="1">
              <a:off x="4748" y="16"/>
              <a:ext cx="1937" cy="856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6429" name="Group 45"/>
          <p:cNvGrpSpPr>
            <a:grpSpLocks/>
          </p:cNvGrpSpPr>
          <p:nvPr/>
        </p:nvGrpSpPr>
        <p:grpSpPr bwMode="auto">
          <a:xfrm>
            <a:off x="2884289" y="5679281"/>
            <a:ext cx="3848695" cy="642938"/>
            <a:chOff x="0" y="0"/>
            <a:chExt cx="3447" cy="576"/>
          </a:xfrm>
        </p:grpSpPr>
        <p:grpSp>
          <p:nvGrpSpPr>
            <p:cNvPr id="16430" name="Group 46"/>
            <p:cNvGrpSpPr>
              <a:grpSpLocks/>
            </p:cNvGrpSpPr>
            <p:nvPr/>
          </p:nvGrpSpPr>
          <p:grpSpPr bwMode="auto">
            <a:xfrm>
              <a:off x="0" y="0"/>
              <a:ext cx="919" cy="576"/>
              <a:chOff x="0" y="0"/>
              <a:chExt cx="919" cy="576"/>
            </a:xfrm>
          </p:grpSpPr>
          <p:sp>
            <p:nvSpPr>
              <p:cNvPr id="16431" name="Oval 47"/>
              <p:cNvSpPr>
                <a:spLocks/>
              </p:cNvSpPr>
              <p:nvPr/>
            </p:nvSpPr>
            <p:spPr bwMode="auto">
              <a:xfrm>
                <a:off x="215" y="0"/>
                <a:ext cx="576" cy="576"/>
              </a:xfrm>
              <a:prstGeom prst="ellipse">
                <a:avLst/>
              </a:prstGeom>
              <a:solidFill>
                <a:srgbClr val="9A9A9A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6432" name="Rectangle 48"/>
              <p:cNvSpPr>
                <a:spLocks/>
              </p:cNvSpPr>
              <p:nvPr/>
            </p:nvSpPr>
            <p:spPr bwMode="auto">
              <a:xfrm>
                <a:off x="0" y="146"/>
                <a:ext cx="919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sz="2000" dirty="0">
                    <a:latin typeface="Gill Sans MT" pitchFamily="34" charset="0"/>
                    <a:ea typeface="Gill Sans" charset="0"/>
                    <a:cs typeface="Gill Sans" charset="0"/>
                  </a:rPr>
                  <a:t>optimized</a:t>
                </a:r>
              </a:p>
            </p:txBody>
          </p:sp>
        </p:grpSp>
        <p:grpSp>
          <p:nvGrpSpPr>
            <p:cNvPr id="16433" name="Group 49"/>
            <p:cNvGrpSpPr>
              <a:grpSpLocks/>
            </p:cNvGrpSpPr>
            <p:nvPr/>
          </p:nvGrpSpPr>
          <p:grpSpPr bwMode="auto">
            <a:xfrm>
              <a:off x="1599" y="0"/>
              <a:ext cx="1848" cy="576"/>
              <a:chOff x="0" y="0"/>
              <a:chExt cx="1848" cy="576"/>
            </a:xfrm>
          </p:grpSpPr>
          <p:sp>
            <p:nvSpPr>
              <p:cNvPr id="16434" name="Oval 50"/>
              <p:cNvSpPr>
                <a:spLocks/>
              </p:cNvSpPr>
              <p:nvPr/>
            </p:nvSpPr>
            <p:spPr bwMode="auto">
              <a:xfrm>
                <a:off x="639" y="0"/>
                <a:ext cx="576" cy="576"/>
              </a:xfrm>
              <a:prstGeom prst="ellipse">
                <a:avLst/>
              </a:prstGeom>
              <a:solidFill>
                <a:srgbClr val="9A9A9A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6435" name="Rectangle 51"/>
              <p:cNvSpPr>
                <a:spLocks/>
              </p:cNvSpPr>
              <p:nvPr/>
            </p:nvSpPr>
            <p:spPr bwMode="auto">
              <a:xfrm>
                <a:off x="0" y="116"/>
                <a:ext cx="184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latin typeface="Gill Sans MT" pitchFamily="34" charset="0"/>
                    <a:ea typeface="Gill Sans" charset="0"/>
                    <a:cs typeface="Gill Sans" charset="0"/>
                  </a:rPr>
                  <a:t>not optimized</a:t>
                </a:r>
              </a:p>
            </p:txBody>
          </p:sp>
        </p:grpSp>
      </p:grpSp>
      <p:grpSp>
        <p:nvGrpSpPr>
          <p:cNvPr id="16468" name="Group 84"/>
          <p:cNvGrpSpPr>
            <a:grpSpLocks/>
          </p:cNvGrpSpPr>
          <p:nvPr/>
        </p:nvGrpSpPr>
        <p:grpSpPr bwMode="auto">
          <a:xfrm>
            <a:off x="676424" y="3559597"/>
            <a:ext cx="7399363" cy="966639"/>
            <a:chOff x="0" y="0"/>
            <a:chExt cx="6629" cy="865"/>
          </a:xfrm>
        </p:grpSpPr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 flipH="1">
              <a:off x="0" y="130"/>
              <a:ext cx="720" cy="721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0" name="Line 86"/>
            <p:cNvSpPr>
              <a:spLocks noChangeShapeType="1"/>
            </p:cNvSpPr>
            <p:nvPr/>
          </p:nvSpPr>
          <p:spPr bwMode="auto">
            <a:xfrm>
              <a:off x="722" y="130"/>
              <a:ext cx="0" cy="718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1" name="Line 87"/>
            <p:cNvSpPr>
              <a:spLocks noChangeShapeType="1"/>
            </p:cNvSpPr>
            <p:nvPr/>
          </p:nvSpPr>
          <p:spPr bwMode="auto">
            <a:xfrm>
              <a:off x="721" y="130"/>
              <a:ext cx="729" cy="729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2" name="Line 88"/>
            <p:cNvSpPr>
              <a:spLocks noChangeShapeType="1"/>
            </p:cNvSpPr>
            <p:nvPr/>
          </p:nvSpPr>
          <p:spPr bwMode="auto">
            <a:xfrm flipH="1">
              <a:off x="2769" y="122"/>
              <a:ext cx="721" cy="721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3" name="Line 89"/>
            <p:cNvSpPr>
              <a:spLocks noChangeShapeType="1"/>
            </p:cNvSpPr>
            <p:nvPr/>
          </p:nvSpPr>
          <p:spPr bwMode="auto">
            <a:xfrm>
              <a:off x="3489" y="122"/>
              <a:ext cx="0" cy="718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4" name="Line 90"/>
            <p:cNvSpPr>
              <a:spLocks noChangeShapeType="1"/>
            </p:cNvSpPr>
            <p:nvPr/>
          </p:nvSpPr>
          <p:spPr bwMode="auto">
            <a:xfrm>
              <a:off x="3489" y="122"/>
              <a:ext cx="729" cy="729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5" name="Line 91"/>
            <p:cNvSpPr>
              <a:spLocks noChangeShapeType="1"/>
            </p:cNvSpPr>
            <p:nvPr/>
          </p:nvSpPr>
          <p:spPr bwMode="auto">
            <a:xfrm flipH="1">
              <a:off x="5707" y="0"/>
              <a:ext cx="442" cy="846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6" name="Line 92"/>
            <p:cNvSpPr>
              <a:spLocks noChangeShapeType="1"/>
            </p:cNvSpPr>
            <p:nvPr/>
          </p:nvSpPr>
          <p:spPr bwMode="auto">
            <a:xfrm>
              <a:off x="6121" y="0"/>
              <a:ext cx="508" cy="865"/>
            </a:xfrm>
            <a:prstGeom prst="line">
              <a:avLst/>
            </a:prstGeom>
            <a:noFill/>
            <a:ln w="63500" cap="flat">
              <a:solidFill>
                <a:srgbClr val="B3B3B3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6477" name="Group 93"/>
          <p:cNvGrpSpPr>
            <a:grpSpLocks/>
          </p:cNvGrpSpPr>
          <p:nvPr/>
        </p:nvGrpSpPr>
        <p:grpSpPr bwMode="auto">
          <a:xfrm>
            <a:off x="1491258" y="2000250"/>
            <a:ext cx="3098602" cy="3783955"/>
            <a:chOff x="0" y="0"/>
            <a:chExt cx="2776" cy="3390"/>
          </a:xfrm>
        </p:grpSpPr>
        <p:sp>
          <p:nvSpPr>
            <p:cNvPr id="16478" name="Line 94"/>
            <p:cNvSpPr>
              <a:spLocks noChangeShapeType="1"/>
            </p:cNvSpPr>
            <p:nvPr/>
          </p:nvSpPr>
          <p:spPr bwMode="auto">
            <a:xfrm>
              <a:off x="0" y="1536"/>
              <a:ext cx="729" cy="729"/>
            </a:xfrm>
            <a:prstGeom prst="line">
              <a:avLst/>
            </a:prstGeom>
            <a:noFill/>
            <a:ln w="635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79" name="Line 95"/>
            <p:cNvSpPr>
              <a:spLocks noChangeShapeType="1"/>
            </p:cNvSpPr>
            <p:nvPr/>
          </p:nvSpPr>
          <p:spPr bwMode="auto">
            <a:xfrm flipH="1">
              <a:off x="272" y="0"/>
              <a:ext cx="2504" cy="1029"/>
            </a:xfrm>
            <a:prstGeom prst="line">
              <a:avLst/>
            </a:prstGeom>
            <a:noFill/>
            <a:ln w="635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80" name="Line 96"/>
            <p:cNvSpPr>
              <a:spLocks noChangeShapeType="1"/>
            </p:cNvSpPr>
            <p:nvPr/>
          </p:nvSpPr>
          <p:spPr bwMode="auto">
            <a:xfrm>
              <a:off x="976" y="2600"/>
              <a:ext cx="612" cy="790"/>
            </a:xfrm>
            <a:prstGeom prst="line">
              <a:avLst/>
            </a:prstGeom>
            <a:noFill/>
            <a:ln w="63500" cap="flat">
              <a:solidFill>
                <a:srgbClr val="D90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6481" name="Group 97"/>
          <p:cNvGrpSpPr>
            <a:grpSpLocks/>
          </p:cNvGrpSpPr>
          <p:nvPr/>
        </p:nvGrpSpPr>
        <p:grpSpPr bwMode="auto">
          <a:xfrm>
            <a:off x="3580805" y="2000250"/>
            <a:ext cx="1026914" cy="3763863"/>
            <a:chOff x="0" y="0"/>
            <a:chExt cx="920" cy="3372"/>
          </a:xfrm>
        </p:grpSpPr>
        <p:sp>
          <p:nvSpPr>
            <p:cNvPr id="16482" name="Line 98"/>
            <p:cNvSpPr>
              <a:spLocks noChangeShapeType="1"/>
            </p:cNvSpPr>
            <p:nvPr/>
          </p:nvSpPr>
          <p:spPr bwMode="auto">
            <a:xfrm flipH="1">
              <a:off x="872" y="0"/>
              <a:ext cx="11" cy="869"/>
            </a:xfrm>
            <a:prstGeom prst="line">
              <a:avLst/>
            </a:prstGeom>
            <a:noFill/>
            <a:ln w="635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83" name="Line 99"/>
            <p:cNvSpPr>
              <a:spLocks noChangeShapeType="1"/>
            </p:cNvSpPr>
            <p:nvPr/>
          </p:nvSpPr>
          <p:spPr bwMode="auto">
            <a:xfrm flipH="1">
              <a:off x="0" y="2592"/>
              <a:ext cx="920" cy="780"/>
            </a:xfrm>
            <a:prstGeom prst="line">
              <a:avLst/>
            </a:prstGeom>
            <a:noFill/>
            <a:ln w="635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6484" name="Line 100"/>
            <p:cNvSpPr>
              <a:spLocks noChangeShapeType="1"/>
            </p:cNvSpPr>
            <p:nvPr/>
          </p:nvSpPr>
          <p:spPr bwMode="auto">
            <a:xfrm>
              <a:off x="872" y="1528"/>
              <a:ext cx="0" cy="718"/>
            </a:xfrm>
            <a:prstGeom prst="line">
              <a:avLst/>
            </a:prstGeom>
            <a:noFill/>
            <a:ln w="63500" cap="flat">
              <a:solidFill>
                <a:srgbClr val="FF2712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16436" name="Group 52"/>
          <p:cNvGrpSpPr>
            <a:grpSpLocks/>
          </p:cNvGrpSpPr>
          <p:nvPr/>
        </p:nvGrpSpPr>
        <p:grpSpPr bwMode="auto">
          <a:xfrm>
            <a:off x="178594" y="4509492"/>
            <a:ext cx="8277820" cy="392907"/>
            <a:chOff x="0" y="12"/>
            <a:chExt cx="7416" cy="352"/>
          </a:xfrm>
        </p:grpSpPr>
        <p:grpSp>
          <p:nvGrpSpPr>
            <p:cNvPr id="16437" name="Group 53"/>
            <p:cNvGrpSpPr>
              <a:grpSpLocks/>
            </p:cNvGrpSpPr>
            <p:nvPr/>
          </p:nvGrpSpPr>
          <p:grpSpPr bwMode="auto">
            <a:xfrm>
              <a:off x="0" y="12"/>
              <a:ext cx="2504" cy="352"/>
              <a:chOff x="0" y="12"/>
              <a:chExt cx="2504" cy="352"/>
            </a:xfrm>
          </p:grpSpPr>
          <p:grpSp>
            <p:nvGrpSpPr>
              <p:cNvPr id="16438" name="Group 54"/>
              <p:cNvGrpSpPr>
                <a:grpSpLocks/>
              </p:cNvGrpSpPr>
              <p:nvPr/>
            </p:nvGrpSpPr>
            <p:grpSpPr bwMode="auto">
              <a:xfrm>
                <a:off x="0" y="12"/>
                <a:ext cx="728" cy="352"/>
                <a:chOff x="0" y="12"/>
                <a:chExt cx="728" cy="352"/>
              </a:xfrm>
            </p:grpSpPr>
            <p:sp>
              <p:nvSpPr>
                <p:cNvPr id="16439" name="Rectangle 55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FF2712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40" name="Rectangle 56"/>
                <p:cNvSpPr>
                  <a:spLocks/>
                </p:cNvSpPr>
                <p:nvPr/>
              </p:nvSpPr>
              <p:spPr bwMode="auto">
                <a:xfrm>
                  <a:off x="167" y="25"/>
                  <a:ext cx="32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3.4</a:t>
                  </a:r>
                </a:p>
              </p:txBody>
            </p:sp>
          </p:grpSp>
          <p:grpSp>
            <p:nvGrpSpPr>
              <p:cNvPr id="16441" name="Group 57"/>
              <p:cNvGrpSpPr>
                <a:grpSpLocks/>
              </p:cNvGrpSpPr>
              <p:nvPr/>
            </p:nvGrpSpPr>
            <p:grpSpPr bwMode="auto">
              <a:xfrm>
                <a:off x="888" y="12"/>
                <a:ext cx="728" cy="352"/>
                <a:chOff x="0" y="12"/>
                <a:chExt cx="728" cy="352"/>
              </a:xfrm>
            </p:grpSpPr>
            <p:sp>
              <p:nvSpPr>
                <p:cNvPr id="16442" name="Rectangle 58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FF2712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43" name="Rectangle 59"/>
                <p:cNvSpPr>
                  <a:spLocks/>
                </p:cNvSpPr>
                <p:nvPr/>
              </p:nvSpPr>
              <p:spPr bwMode="auto">
                <a:xfrm>
                  <a:off x="171" y="25"/>
                  <a:ext cx="32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4.2</a:t>
                  </a:r>
                </a:p>
              </p:txBody>
            </p:sp>
          </p:grpSp>
          <p:grpSp>
            <p:nvGrpSpPr>
              <p:cNvPr id="16444" name="Group 60"/>
              <p:cNvGrpSpPr>
                <a:grpSpLocks/>
              </p:cNvGrpSpPr>
              <p:nvPr/>
            </p:nvGrpSpPr>
            <p:grpSpPr bwMode="auto">
              <a:xfrm>
                <a:off x="1776" y="12"/>
                <a:ext cx="728" cy="352"/>
                <a:chOff x="0" y="12"/>
                <a:chExt cx="728" cy="352"/>
              </a:xfrm>
            </p:grpSpPr>
            <p:sp>
              <p:nvSpPr>
                <p:cNvPr id="16445" name="Rectangle 61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FF2712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46" name="Rectangle 62"/>
                <p:cNvSpPr>
                  <a:spLocks/>
                </p:cNvSpPr>
                <p:nvPr/>
              </p:nvSpPr>
              <p:spPr bwMode="auto">
                <a:xfrm>
                  <a:off x="171" y="25"/>
                  <a:ext cx="322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4.4</a:t>
                  </a:r>
                </a:p>
              </p:txBody>
            </p:sp>
          </p:grpSp>
        </p:grpSp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>
              <a:off x="2736" y="12"/>
              <a:ext cx="2504" cy="352"/>
              <a:chOff x="0" y="12"/>
              <a:chExt cx="2504" cy="352"/>
            </a:xfrm>
          </p:grpSpPr>
          <p:grpSp>
            <p:nvGrpSpPr>
              <p:cNvPr id="16448" name="Group 64"/>
              <p:cNvGrpSpPr>
                <a:grpSpLocks/>
              </p:cNvGrpSpPr>
              <p:nvPr/>
            </p:nvGrpSpPr>
            <p:grpSpPr bwMode="auto">
              <a:xfrm>
                <a:off x="0" y="12"/>
                <a:ext cx="728" cy="352"/>
                <a:chOff x="0" y="12"/>
                <a:chExt cx="728" cy="352"/>
              </a:xfrm>
            </p:grpSpPr>
            <p:sp>
              <p:nvSpPr>
                <p:cNvPr id="16449" name="Rectangle 65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0044FE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50" name="Rectangle 66"/>
                <p:cNvSpPr>
                  <a:spLocks/>
                </p:cNvSpPr>
                <p:nvPr/>
              </p:nvSpPr>
              <p:spPr bwMode="auto">
                <a:xfrm>
                  <a:off x="60" y="25"/>
                  <a:ext cx="52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2003</a:t>
                  </a:r>
                </a:p>
              </p:txBody>
            </p:sp>
          </p:grpSp>
          <p:grpSp>
            <p:nvGrpSpPr>
              <p:cNvPr id="16451" name="Group 67"/>
              <p:cNvGrpSpPr>
                <a:grpSpLocks/>
              </p:cNvGrpSpPr>
              <p:nvPr/>
            </p:nvGrpSpPr>
            <p:grpSpPr bwMode="auto">
              <a:xfrm>
                <a:off x="888" y="12"/>
                <a:ext cx="728" cy="352"/>
                <a:chOff x="0" y="12"/>
                <a:chExt cx="728" cy="352"/>
              </a:xfrm>
            </p:grpSpPr>
            <p:sp>
              <p:nvSpPr>
                <p:cNvPr id="16452" name="Rectangle 68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0044FE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53" name="Rectangle 69"/>
                <p:cNvSpPr>
                  <a:spLocks/>
                </p:cNvSpPr>
                <p:nvPr/>
              </p:nvSpPr>
              <p:spPr bwMode="auto">
                <a:xfrm>
                  <a:off x="60" y="25"/>
                  <a:ext cx="52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2005</a:t>
                  </a:r>
                </a:p>
              </p:txBody>
            </p:sp>
          </p:grpSp>
          <p:grpSp>
            <p:nvGrpSpPr>
              <p:cNvPr id="16454" name="Group 70"/>
              <p:cNvGrpSpPr>
                <a:grpSpLocks/>
              </p:cNvGrpSpPr>
              <p:nvPr/>
            </p:nvGrpSpPr>
            <p:grpSpPr bwMode="auto">
              <a:xfrm>
                <a:off x="1776" y="12"/>
                <a:ext cx="728" cy="352"/>
                <a:chOff x="0" y="12"/>
                <a:chExt cx="728" cy="352"/>
              </a:xfrm>
            </p:grpSpPr>
            <p:sp>
              <p:nvSpPr>
                <p:cNvPr id="16455" name="Rectangle 71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0044FE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56" name="Rectangle 72"/>
                <p:cNvSpPr>
                  <a:spLocks/>
                </p:cNvSpPr>
                <p:nvPr/>
              </p:nvSpPr>
              <p:spPr bwMode="auto">
                <a:xfrm>
                  <a:off x="60" y="25"/>
                  <a:ext cx="528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2008</a:t>
                  </a:r>
                </a:p>
              </p:txBody>
            </p:sp>
          </p:grpSp>
        </p:grpSp>
        <p:grpSp>
          <p:nvGrpSpPr>
            <p:cNvPr id="16457" name="Group 73"/>
            <p:cNvGrpSpPr>
              <a:grpSpLocks/>
            </p:cNvGrpSpPr>
            <p:nvPr/>
          </p:nvGrpSpPr>
          <p:grpSpPr bwMode="auto">
            <a:xfrm>
              <a:off x="5800" y="12"/>
              <a:ext cx="1616" cy="352"/>
              <a:chOff x="0" y="12"/>
              <a:chExt cx="1616" cy="352"/>
            </a:xfrm>
          </p:grpSpPr>
          <p:grpSp>
            <p:nvGrpSpPr>
              <p:cNvPr id="16458" name="Group 74"/>
              <p:cNvGrpSpPr>
                <a:grpSpLocks/>
              </p:cNvGrpSpPr>
              <p:nvPr/>
            </p:nvGrpSpPr>
            <p:grpSpPr bwMode="auto">
              <a:xfrm>
                <a:off x="0" y="12"/>
                <a:ext cx="728" cy="352"/>
                <a:chOff x="0" y="12"/>
                <a:chExt cx="728" cy="352"/>
              </a:xfrm>
            </p:grpSpPr>
            <p:sp>
              <p:nvSpPr>
                <p:cNvPr id="16459" name="Rectangle 75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FD9A00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60" name="Rectangle 76"/>
                <p:cNvSpPr>
                  <a:spLocks/>
                </p:cNvSpPr>
                <p:nvPr/>
              </p:nvSpPr>
              <p:spPr bwMode="auto">
                <a:xfrm>
                  <a:off x="196" y="25"/>
                  <a:ext cx="264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10</a:t>
                  </a:r>
                </a:p>
              </p:txBody>
            </p:sp>
          </p:grpSp>
          <p:grpSp>
            <p:nvGrpSpPr>
              <p:cNvPr id="16461" name="Group 77"/>
              <p:cNvGrpSpPr>
                <a:grpSpLocks/>
              </p:cNvGrpSpPr>
              <p:nvPr/>
            </p:nvGrpSpPr>
            <p:grpSpPr bwMode="auto">
              <a:xfrm>
                <a:off x="888" y="12"/>
                <a:ext cx="728" cy="352"/>
                <a:chOff x="0" y="12"/>
                <a:chExt cx="728" cy="352"/>
              </a:xfrm>
            </p:grpSpPr>
            <p:sp>
              <p:nvSpPr>
                <p:cNvPr id="16462" name="Rectangle 78"/>
                <p:cNvSpPr>
                  <a:spLocks/>
                </p:cNvSpPr>
                <p:nvPr/>
              </p:nvSpPr>
              <p:spPr bwMode="auto">
                <a:xfrm>
                  <a:off x="0" y="12"/>
                  <a:ext cx="728" cy="352"/>
                </a:xfrm>
                <a:prstGeom prst="rect">
                  <a:avLst/>
                </a:prstGeom>
                <a:solidFill>
                  <a:srgbClr val="FD9A00">
                    <a:alpha val="50000"/>
                  </a:srgbClr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6463" name="Rectangle 79"/>
                <p:cNvSpPr>
                  <a:spLocks/>
                </p:cNvSpPr>
                <p:nvPr/>
              </p:nvSpPr>
              <p:spPr bwMode="auto">
                <a:xfrm>
                  <a:off x="196" y="25"/>
                  <a:ext cx="273" cy="3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r>
                    <a:rPr lang="en-US" sz="2300" dirty="0">
                      <a:latin typeface="Gill Sans MT" pitchFamily="34" charset="0"/>
                      <a:ea typeface="Gill Sans" charset="0"/>
                      <a:cs typeface="Gill Sans" charset="0"/>
                    </a:rPr>
                    <a:t>11</a:t>
                  </a:r>
                </a:p>
              </p:txBody>
            </p:sp>
          </p:grpSp>
        </p:grpSp>
      </p:grpSp>
      <p:grpSp>
        <p:nvGrpSpPr>
          <p:cNvPr id="16464" name="Group 80"/>
          <p:cNvGrpSpPr>
            <a:grpSpLocks/>
          </p:cNvGrpSpPr>
          <p:nvPr/>
        </p:nvGrpSpPr>
        <p:grpSpPr bwMode="auto">
          <a:xfrm>
            <a:off x="1107281" y="2768203"/>
            <a:ext cx="6917160" cy="973336"/>
            <a:chOff x="0" y="0"/>
            <a:chExt cx="6197" cy="872"/>
          </a:xfrm>
        </p:grpSpPr>
        <p:pic>
          <p:nvPicPr>
            <p:cNvPr id="16465" name="Picture 8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" y="88"/>
              <a:ext cx="2000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66" name="Picture 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" y="0"/>
              <a:ext cx="939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6467" name="Picture 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41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1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2DB64-4510-4091-AC51-6AD8B1E904A2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Toolchain details</a:t>
            </a:r>
          </a:p>
        </p:txBody>
      </p:sp>
      <p:sp>
        <p:nvSpPr>
          <p:cNvPr id="20482" name="Rectangle 2"/>
          <p:cNvSpPr>
            <a:spLocks/>
          </p:cNvSpPr>
          <p:nvPr/>
        </p:nvSpPr>
        <p:spPr bwMode="auto">
          <a:xfrm>
            <a:off x="7495357" y="366027"/>
            <a:ext cx="12192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3DCC"/>
                </a:solidFill>
                <a:latin typeface="Gill Sans MT" pitchFamily="34" charset="0"/>
                <a:ea typeface="Gill Sans" charset="0"/>
                <a:cs typeface="Gill Sans" charset="0"/>
              </a:rPr>
              <a:t>[ISSTA 2011]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2720207" y="1123533"/>
            <a:ext cx="18965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latin typeface="Gill Sans MT" pitchFamily="34" charset="0"/>
                <a:ea typeface="Gill Sans" charset="0"/>
                <a:cs typeface="Gill Sans" charset="0"/>
              </a:rPr>
              <a:t>compiler family</a:t>
            </a: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2662163" y="1513582"/>
            <a:ext cx="2071688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latin typeface="Gill Sans MT" pitchFamily="34" charset="0"/>
                <a:ea typeface="Gill Sans" charset="0"/>
                <a:cs typeface="Gill Sans" charset="0"/>
              </a:rPr>
              <a:t>GNU, Intel, Microsoft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67891" y="1124024"/>
            <a:ext cx="8393907" cy="867296"/>
            <a:chOff x="0" y="23"/>
            <a:chExt cx="7520" cy="777"/>
          </a:xfrm>
        </p:grpSpPr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7" y="23"/>
              <a:ext cx="7503" cy="331"/>
              <a:chOff x="0" y="23"/>
              <a:chExt cx="7503" cy="331"/>
            </a:xfrm>
          </p:grpSpPr>
          <p:sp>
            <p:nvSpPr>
              <p:cNvPr id="20487" name="Rectangle 7"/>
              <p:cNvSpPr>
                <a:spLocks/>
              </p:cNvSpPr>
              <p:nvPr/>
            </p:nvSpPr>
            <p:spPr bwMode="auto">
              <a:xfrm>
                <a:off x="0" y="23"/>
                <a:ext cx="1767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4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source language</a:t>
                </a:r>
              </a:p>
            </p:txBody>
          </p:sp>
          <p:sp>
            <p:nvSpPr>
              <p:cNvPr id="20488" name="Rectangle 8"/>
              <p:cNvSpPr>
                <a:spLocks/>
              </p:cNvSpPr>
              <p:nvPr/>
            </p:nvSpPr>
            <p:spPr bwMode="auto">
              <a:xfrm>
                <a:off x="4297" y="23"/>
                <a:ext cx="813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4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version</a:t>
                </a:r>
              </a:p>
            </p:txBody>
          </p:sp>
          <p:sp>
            <p:nvSpPr>
              <p:cNvPr id="20489" name="Rectangle 9"/>
              <p:cNvSpPr>
                <a:spLocks/>
              </p:cNvSpPr>
              <p:nvPr/>
            </p:nvSpPr>
            <p:spPr bwMode="auto">
              <a:xfrm>
                <a:off x="5541" y="23"/>
                <a:ext cx="1962" cy="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4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optimization level</a:t>
                </a:r>
              </a:p>
            </p:txBody>
          </p:sp>
        </p:grpSp>
        <p:sp>
          <p:nvSpPr>
            <p:cNvPr id="20490" name="Rectangle 10"/>
            <p:cNvSpPr>
              <a:spLocks/>
            </p:cNvSpPr>
            <p:nvPr/>
          </p:nvSpPr>
          <p:spPr bwMode="auto">
            <a:xfrm>
              <a:off x="0" y="496"/>
              <a:ext cx="185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C, C++, Fortran</a:t>
              </a:r>
            </a:p>
          </p:txBody>
        </p:sp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3808" y="496"/>
              <a:ext cx="185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[several]</a:t>
              </a:r>
            </a:p>
          </p:txBody>
        </p:sp>
        <p:sp>
          <p:nvSpPr>
            <p:cNvPr id="20492" name="Rectangle 12"/>
            <p:cNvSpPr>
              <a:spLocks/>
            </p:cNvSpPr>
            <p:nvPr/>
          </p:nvSpPr>
          <p:spPr bwMode="auto">
            <a:xfrm>
              <a:off x="5648" y="496"/>
              <a:ext cx="1856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low, high</a:t>
              </a:r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356072" y="2652117"/>
            <a:ext cx="8484319" cy="562570"/>
            <a:chOff x="0" y="0"/>
            <a:chExt cx="7600" cy="504"/>
          </a:xfrm>
        </p:grpSpPr>
        <p:sp>
          <p:nvSpPr>
            <p:cNvPr id="20494" name="Rectangle 14"/>
            <p:cNvSpPr>
              <a:spLocks/>
            </p:cNvSpPr>
            <p:nvPr/>
          </p:nvSpPr>
          <p:spPr bwMode="auto">
            <a:xfrm>
              <a:off x="0" y="0"/>
              <a:ext cx="7600" cy="504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0495" name="Rectangle 15"/>
            <p:cNvSpPr>
              <a:spLocks/>
            </p:cNvSpPr>
            <p:nvPr/>
          </p:nvSpPr>
          <p:spPr bwMode="auto">
            <a:xfrm>
              <a:off x="429" y="0"/>
              <a:ext cx="1014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0496" name="Rectangle 16"/>
            <p:cNvSpPr>
              <a:spLocks/>
            </p:cNvSpPr>
            <p:nvPr/>
          </p:nvSpPr>
          <p:spPr bwMode="auto">
            <a:xfrm>
              <a:off x="5010" y="0"/>
              <a:ext cx="1945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0497" name="Rectangle 17"/>
            <p:cNvSpPr>
              <a:spLocks/>
            </p:cNvSpPr>
            <p:nvPr/>
          </p:nvSpPr>
          <p:spPr bwMode="auto">
            <a:xfrm>
              <a:off x="1646" y="0"/>
              <a:ext cx="1873" cy="504"/>
            </a:xfrm>
            <a:prstGeom prst="rect">
              <a:avLst/>
            </a:prstGeom>
            <a:solidFill>
              <a:srgbClr val="834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0498" name="Rectangle 18"/>
            <p:cNvSpPr>
              <a:spLocks/>
            </p:cNvSpPr>
            <p:nvPr/>
          </p:nvSpPr>
          <p:spPr bwMode="auto">
            <a:xfrm>
              <a:off x="3865" y="0"/>
              <a:ext cx="871" cy="504"/>
            </a:xfrm>
            <a:prstGeom prst="rect">
              <a:avLst/>
            </a:prstGeom>
            <a:solidFill>
              <a:srgbClr val="834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20499" name="Group 19"/>
          <p:cNvGrpSpPr>
            <a:grpSpLocks/>
          </p:cNvGrpSpPr>
          <p:nvPr/>
        </p:nvGrpSpPr>
        <p:grpSpPr bwMode="auto">
          <a:xfrm>
            <a:off x="776883" y="2652117"/>
            <a:ext cx="7420570" cy="910828"/>
            <a:chOff x="0" y="0"/>
            <a:chExt cx="6648" cy="816"/>
          </a:xfrm>
        </p:grpSpPr>
        <p:grpSp>
          <p:nvGrpSpPr>
            <p:cNvPr id="20500" name="Group 20"/>
            <p:cNvGrpSpPr>
              <a:grpSpLocks/>
            </p:cNvGrpSpPr>
            <p:nvPr/>
          </p:nvGrpSpPr>
          <p:grpSpPr bwMode="auto">
            <a:xfrm>
              <a:off x="0" y="0"/>
              <a:ext cx="6648" cy="504"/>
              <a:chOff x="0" y="0"/>
              <a:chExt cx="6648" cy="504"/>
            </a:xfrm>
          </p:grpSpPr>
          <p:sp>
            <p:nvSpPr>
              <p:cNvPr id="20501" name="Rectangle 21"/>
              <p:cNvSpPr>
                <a:spLocks/>
              </p:cNvSpPr>
              <p:nvPr/>
            </p:nvSpPr>
            <p:spPr bwMode="auto">
              <a:xfrm>
                <a:off x="4552" y="0"/>
                <a:ext cx="512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2" name="Rectangle 22"/>
              <p:cNvSpPr>
                <a:spLocks/>
              </p:cNvSpPr>
              <p:nvPr/>
            </p:nvSpPr>
            <p:spPr bwMode="auto">
              <a:xfrm>
                <a:off x="5232" y="0"/>
                <a:ext cx="696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3" name="Rectangle 23"/>
              <p:cNvSpPr>
                <a:spLocks/>
              </p:cNvSpPr>
              <p:nvPr/>
            </p:nvSpPr>
            <p:spPr bwMode="auto">
              <a:xfrm>
                <a:off x="6096" y="0"/>
                <a:ext cx="552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4" name="Rectangle 24"/>
              <p:cNvSpPr>
                <a:spLocks/>
              </p:cNvSpPr>
              <p:nvPr/>
            </p:nvSpPr>
            <p:spPr bwMode="auto">
              <a:xfrm>
                <a:off x="3480" y="0"/>
                <a:ext cx="264" cy="504"/>
              </a:xfrm>
              <a:prstGeom prst="rect">
                <a:avLst/>
              </a:prstGeom>
              <a:solidFill>
                <a:srgbClr val="834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5" name="Rectangle 25"/>
              <p:cNvSpPr>
                <a:spLocks/>
              </p:cNvSpPr>
              <p:nvPr/>
            </p:nvSpPr>
            <p:spPr bwMode="auto">
              <a:xfrm>
                <a:off x="3912" y="0"/>
                <a:ext cx="512" cy="504"/>
              </a:xfrm>
              <a:prstGeom prst="rect">
                <a:avLst/>
              </a:prstGeom>
              <a:solidFill>
                <a:srgbClr val="834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6" name="Rectangle 26"/>
              <p:cNvSpPr>
                <a:spLocks/>
              </p:cNvSpPr>
              <p:nvPr/>
            </p:nvSpPr>
            <p:spPr bwMode="auto">
              <a:xfrm>
                <a:off x="1224" y="0"/>
                <a:ext cx="552" cy="504"/>
              </a:xfrm>
              <a:prstGeom prst="rect">
                <a:avLst/>
              </a:prstGeom>
              <a:solidFill>
                <a:srgbClr val="834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7" name="Rectangle 27"/>
              <p:cNvSpPr>
                <a:spLocks/>
              </p:cNvSpPr>
              <p:nvPr/>
            </p:nvSpPr>
            <p:spPr bwMode="auto">
              <a:xfrm>
                <a:off x="1904" y="0"/>
                <a:ext cx="872" cy="504"/>
              </a:xfrm>
              <a:prstGeom prst="rect">
                <a:avLst/>
              </a:prstGeom>
              <a:solidFill>
                <a:srgbClr val="834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8" name="Rectangle 28"/>
              <p:cNvSpPr>
                <a:spLocks/>
              </p:cNvSpPr>
              <p:nvPr/>
            </p:nvSpPr>
            <p:spPr bwMode="auto">
              <a:xfrm>
                <a:off x="2928" y="0"/>
                <a:ext cx="320" cy="504"/>
              </a:xfrm>
              <a:prstGeom prst="rect">
                <a:avLst/>
              </a:prstGeom>
              <a:solidFill>
                <a:srgbClr val="834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09" name="Rectangle 29"/>
              <p:cNvSpPr>
                <a:spLocks/>
              </p:cNvSpPr>
              <p:nvPr/>
            </p:nvSpPr>
            <p:spPr bwMode="auto">
              <a:xfrm>
                <a:off x="0" y="0"/>
                <a:ext cx="160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10" name="Rectangle 30"/>
              <p:cNvSpPr>
                <a:spLocks/>
              </p:cNvSpPr>
              <p:nvPr/>
            </p:nvSpPr>
            <p:spPr bwMode="auto">
              <a:xfrm>
                <a:off x="256" y="0"/>
                <a:ext cx="160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0511" name="Rectangle 31"/>
              <p:cNvSpPr>
                <a:spLocks/>
              </p:cNvSpPr>
              <p:nvPr/>
            </p:nvSpPr>
            <p:spPr bwMode="auto">
              <a:xfrm>
                <a:off x="544" y="0"/>
                <a:ext cx="552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sp>
          <p:nvSpPr>
            <p:cNvPr id="20512" name="Rectangle 32"/>
            <p:cNvSpPr>
              <a:spLocks/>
            </p:cNvSpPr>
            <p:nvPr/>
          </p:nvSpPr>
          <p:spPr bwMode="auto">
            <a:xfrm>
              <a:off x="5810" y="568"/>
              <a:ext cx="76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latin typeface="Gill Sans MT" pitchFamily="34" charset="0"/>
                  <a:ea typeface="Gill Sans" charset="0"/>
                  <a:cs typeface="Gill Sans" charset="0"/>
                </a:rPr>
                <a:t>functions</a:t>
              </a:r>
            </a:p>
          </p:txBody>
        </p:sp>
      </p:grp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4573" y="3839766"/>
            <a:ext cx="8039202" cy="2080617"/>
            <a:chOff x="514573" y="3839766"/>
            <a:chExt cx="8039202" cy="2080617"/>
          </a:xfrm>
        </p:grpSpPr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514573" y="3839766"/>
              <a:ext cx="4619510" cy="2080617"/>
              <a:chOff x="0" y="0"/>
              <a:chExt cx="4138" cy="1863"/>
            </a:xfrm>
          </p:grpSpPr>
          <p:pic>
            <p:nvPicPr>
              <p:cNvPr id="20515" name="Picture 3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" y="0"/>
                <a:ext cx="3072" cy="18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16" name="Rectangle 36"/>
              <p:cNvSpPr>
                <a:spLocks/>
              </p:cNvSpPr>
              <p:nvPr/>
            </p:nvSpPr>
            <p:spPr bwMode="auto">
              <a:xfrm>
                <a:off x="143" y="48"/>
                <a:ext cx="70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language</a:t>
                </a:r>
              </a:p>
            </p:txBody>
          </p:sp>
          <p:sp>
            <p:nvSpPr>
              <p:cNvPr id="20517" name="Rectangle 37"/>
              <p:cNvSpPr>
                <a:spLocks/>
              </p:cNvSpPr>
              <p:nvPr/>
            </p:nvSpPr>
            <p:spPr bwMode="auto">
              <a:xfrm>
                <a:off x="240" y="556"/>
                <a:ext cx="47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family</a:t>
                </a:r>
              </a:p>
            </p:txBody>
          </p:sp>
          <p:sp>
            <p:nvSpPr>
              <p:cNvPr id="20518" name="Rectangle 38"/>
              <p:cNvSpPr>
                <a:spLocks/>
              </p:cNvSpPr>
              <p:nvPr/>
            </p:nvSpPr>
            <p:spPr bwMode="auto">
              <a:xfrm>
                <a:off x="0" y="1068"/>
                <a:ext cx="104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optimization</a:t>
                </a:r>
              </a:p>
            </p:txBody>
          </p:sp>
          <p:sp>
            <p:nvSpPr>
              <p:cNvPr id="20519" name="Rectangle 39"/>
              <p:cNvSpPr>
                <a:spLocks/>
              </p:cNvSpPr>
              <p:nvPr/>
            </p:nvSpPr>
            <p:spPr bwMode="auto">
              <a:xfrm>
                <a:off x="187" y="1564"/>
                <a:ext cx="60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2">
                        <a:lumMod val="75000"/>
                      </a:schemeClr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version</a:t>
                </a:r>
              </a:p>
            </p:txBody>
          </p:sp>
        </p:grpSp>
        <p:sp>
          <p:nvSpPr>
            <p:cNvPr id="20520" name="Rectangle 40"/>
            <p:cNvSpPr>
              <a:spLocks/>
            </p:cNvSpPr>
            <p:nvPr/>
          </p:nvSpPr>
          <p:spPr bwMode="auto">
            <a:xfrm>
              <a:off x="5841159" y="4246602"/>
              <a:ext cx="2514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Model as Conditional Random Field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Rectangle 40"/>
            <p:cNvSpPr>
              <a:spLocks/>
            </p:cNvSpPr>
            <p:nvPr/>
          </p:nvSpPr>
          <p:spPr bwMode="auto">
            <a:xfrm>
              <a:off x="5643143" y="4880074"/>
              <a:ext cx="291063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Instruction sequence features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Rectangle 40"/>
            <p:cNvSpPr>
              <a:spLocks/>
            </p:cNvSpPr>
            <p:nvPr/>
          </p:nvSpPr>
          <p:spPr bwMode="auto">
            <a:xfrm>
              <a:off x="5841159" y="5334000"/>
              <a:ext cx="2514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Summary </a:t>
              </a:r>
              <a:r>
                <a:rPr lang="en-US" dirty="0" err="1" smtClean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graphlet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 features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87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4DEF1-43AF-4FCA-9F67-0D94F113486B}" type="slidenum">
              <a:rPr lang="en-US"/>
              <a:pPr/>
              <a:t>12</a:t>
            </a:fld>
            <a:endParaRPr lang="en-US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800529"/>
            <a:ext cx="4114800" cy="205859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777254" y="1877920"/>
            <a:ext cx="897434" cy="2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900" dirty="0">
                <a:latin typeface="Gill Sans MT" pitchFamily="34" charset="0"/>
                <a:ea typeface="Gill Sans" charset="0"/>
                <a:cs typeface="Gill Sans" charset="0"/>
              </a:rPr>
              <a:t>Language</a:t>
            </a:r>
          </a:p>
        </p:txBody>
      </p:sp>
      <p:sp>
        <p:nvSpPr>
          <p:cNvPr id="21509" name="Rectangle 5"/>
          <p:cNvSpPr>
            <a:spLocks/>
          </p:cNvSpPr>
          <p:nvPr/>
        </p:nvSpPr>
        <p:spPr bwMode="auto">
          <a:xfrm>
            <a:off x="738187" y="2377983"/>
            <a:ext cx="936501" cy="2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900" dirty="0">
                <a:latin typeface="Gill Sans MT" pitchFamily="34" charset="0"/>
                <a:ea typeface="Gill Sans" charset="0"/>
                <a:cs typeface="Gill Sans" charset="0"/>
              </a:rPr>
              <a:t>Compiler</a:t>
            </a:r>
          </a:p>
        </p:txBody>
      </p:sp>
      <p:sp>
        <p:nvSpPr>
          <p:cNvPr id="21510" name="Rectangle 6"/>
          <p:cNvSpPr>
            <a:spLocks/>
          </p:cNvSpPr>
          <p:nvPr/>
        </p:nvSpPr>
        <p:spPr bwMode="auto">
          <a:xfrm>
            <a:off x="381000" y="2878045"/>
            <a:ext cx="1293688" cy="2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900" dirty="0">
                <a:latin typeface="Gill Sans MT" pitchFamily="34" charset="0"/>
                <a:ea typeface="Gill Sans" charset="0"/>
                <a:cs typeface="Gill Sans" charset="0"/>
              </a:rPr>
              <a:t>Optimization</a:t>
            </a:r>
          </a:p>
        </p:txBody>
      </p:sp>
      <p:sp>
        <p:nvSpPr>
          <p:cNvPr id="21511" name="Rectangle 7"/>
          <p:cNvSpPr>
            <a:spLocks/>
          </p:cNvSpPr>
          <p:nvPr/>
        </p:nvSpPr>
        <p:spPr bwMode="auto">
          <a:xfrm>
            <a:off x="868784" y="3378108"/>
            <a:ext cx="805904" cy="29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900" dirty="0">
                <a:latin typeface="Gill Sans MT" pitchFamily="34" charset="0"/>
                <a:ea typeface="Gill Sans" charset="0"/>
                <a:cs typeface="Gill Sans" charset="0"/>
              </a:rPr>
              <a:t>Version </a:t>
            </a:r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2057400" y="990600"/>
            <a:ext cx="19517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000" dirty="0" smtClean="0">
                <a:latin typeface="Gill Sans MT" pitchFamily="34" charset="0"/>
                <a:ea typeface="Gill Sans" charset="0"/>
                <a:cs typeface="Gill Sans" charset="0"/>
              </a:rPr>
              <a:t>Functions Individually </a:t>
            </a:r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(SVM)</a:t>
            </a:r>
          </a:p>
        </p:txBody>
      </p:sp>
      <p:sp>
        <p:nvSpPr>
          <p:cNvPr id="21513" name="Rectangle 9"/>
          <p:cNvSpPr>
            <a:spLocks/>
          </p:cNvSpPr>
          <p:nvPr/>
        </p:nvSpPr>
        <p:spPr bwMode="auto">
          <a:xfrm>
            <a:off x="4419600" y="1265046"/>
            <a:ext cx="1169789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Linear CRF</a:t>
            </a:r>
          </a:p>
        </p:txBody>
      </p:sp>
      <p:sp>
        <p:nvSpPr>
          <p:cNvPr id="21515" name="Rectangle 11"/>
          <p:cNvSpPr>
            <a:spLocks/>
          </p:cNvSpPr>
          <p:nvPr/>
        </p:nvSpPr>
        <p:spPr bwMode="auto">
          <a:xfrm>
            <a:off x="2745432" y="2330432"/>
            <a:ext cx="551408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.987</a:t>
            </a:r>
          </a:p>
        </p:txBody>
      </p:sp>
      <p:sp>
        <p:nvSpPr>
          <p:cNvPr id="21516" name="Rectangle 12"/>
          <p:cNvSpPr>
            <a:spLocks/>
          </p:cNvSpPr>
          <p:nvPr/>
        </p:nvSpPr>
        <p:spPr bwMode="auto">
          <a:xfrm>
            <a:off x="2743200" y="2830494"/>
            <a:ext cx="551408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.971</a:t>
            </a:r>
          </a:p>
        </p:txBody>
      </p:sp>
      <p:sp>
        <p:nvSpPr>
          <p:cNvPr id="21517" name="Rectangle 13"/>
          <p:cNvSpPr>
            <a:spLocks/>
          </p:cNvSpPr>
          <p:nvPr/>
        </p:nvSpPr>
        <p:spPr bwMode="auto">
          <a:xfrm>
            <a:off x="2743200" y="3321627"/>
            <a:ext cx="551408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.616</a:t>
            </a:r>
          </a:p>
        </p:txBody>
      </p:sp>
      <p:sp>
        <p:nvSpPr>
          <p:cNvPr id="21524" name="Rectangle 20"/>
          <p:cNvSpPr>
            <a:spLocks/>
          </p:cNvSpPr>
          <p:nvPr/>
        </p:nvSpPr>
        <p:spPr bwMode="auto">
          <a:xfrm>
            <a:off x="2743200" y="1839299"/>
            <a:ext cx="551408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.910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06392" y="1830369"/>
            <a:ext cx="551408" cy="1876351"/>
            <a:chOff x="5490643" y="1437679"/>
            <a:chExt cx="551408" cy="1876351"/>
          </a:xfrm>
        </p:grpSpPr>
        <p:sp>
          <p:nvSpPr>
            <p:cNvPr id="21518" name="Rectangle 14"/>
            <p:cNvSpPr>
              <a:spLocks/>
            </p:cNvSpPr>
            <p:nvPr/>
          </p:nvSpPr>
          <p:spPr bwMode="auto">
            <a:xfrm>
              <a:off x="5490643" y="1937742"/>
              <a:ext cx="55140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.998</a:t>
              </a:r>
            </a:p>
          </p:txBody>
        </p:sp>
        <p:sp>
          <p:nvSpPr>
            <p:cNvPr id="21519" name="Rectangle 15"/>
            <p:cNvSpPr>
              <a:spLocks/>
            </p:cNvSpPr>
            <p:nvPr/>
          </p:nvSpPr>
          <p:spPr bwMode="auto">
            <a:xfrm>
              <a:off x="5490643" y="2437804"/>
              <a:ext cx="55140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.993</a:t>
              </a:r>
            </a:p>
          </p:txBody>
        </p:sp>
        <p:sp>
          <p:nvSpPr>
            <p:cNvPr id="21520" name="Rectangle 16"/>
            <p:cNvSpPr>
              <a:spLocks/>
            </p:cNvSpPr>
            <p:nvPr/>
          </p:nvSpPr>
          <p:spPr bwMode="auto">
            <a:xfrm>
              <a:off x="5490643" y="2928937"/>
              <a:ext cx="55140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.910</a:t>
              </a:r>
            </a:p>
          </p:txBody>
        </p:sp>
        <p:sp>
          <p:nvSpPr>
            <p:cNvPr id="21525" name="Rectangle 21"/>
            <p:cNvSpPr>
              <a:spLocks/>
            </p:cNvSpPr>
            <p:nvPr/>
          </p:nvSpPr>
          <p:spPr bwMode="auto">
            <a:xfrm>
              <a:off x="5490643" y="1437679"/>
              <a:ext cx="551408" cy="385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.999</a:t>
              </a:r>
            </a:p>
          </p:txBody>
        </p:sp>
      </p:grp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31898" y="3706720"/>
            <a:ext cx="3134725" cy="1679972"/>
            <a:chOff x="401433" y="3196828"/>
            <a:chExt cx="3134725" cy="1679972"/>
          </a:xfrm>
        </p:grpSpPr>
        <p:sp>
          <p:nvSpPr>
            <p:cNvPr id="21541" name="AutoShape 37"/>
            <p:cNvSpPr>
              <a:spLocks/>
            </p:cNvSpPr>
            <p:nvPr/>
          </p:nvSpPr>
          <p:spPr bwMode="auto">
            <a:xfrm>
              <a:off x="401433" y="3196828"/>
              <a:ext cx="3134725" cy="1679972"/>
            </a:xfrm>
            <a:prstGeom prst="wedgeEllipseCallout">
              <a:avLst>
                <a:gd name="adj1" fmla="val 47282"/>
                <a:gd name="adj2" fmla="val -43144"/>
              </a:avLst>
            </a:prstGeom>
            <a:solidFill>
              <a:schemeClr val="bg1">
                <a:lumMod val="85000"/>
              </a:schemeClr>
            </a:solidFill>
            <a:ln w="25400" cap="flat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pic>
          <p:nvPicPr>
            <p:cNvPr id="42" name="Picture 5" descr="C:\Documents and Settings\nater\Desktop\my pdweek presentation\Visual Studio Logo black vert[8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3429000"/>
              <a:ext cx="2624287" cy="91440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6602620" y="3170492"/>
            <a:ext cx="1828800" cy="1407613"/>
            <a:chOff x="6602620" y="3170492"/>
            <a:chExt cx="1828800" cy="1407613"/>
          </a:xfrm>
        </p:grpSpPr>
        <p:sp>
          <p:nvSpPr>
            <p:cNvPr id="8" name="TextBox 7"/>
            <p:cNvSpPr txBox="1"/>
            <p:nvPr/>
          </p:nvSpPr>
          <p:spPr>
            <a:xfrm>
              <a:off x="6602620" y="3623998"/>
              <a:ext cx="182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same label likely</a:t>
              </a:r>
            </a:p>
          </p:txBody>
        </p:sp>
        <p:cxnSp>
          <p:nvCxnSpPr>
            <p:cNvPr id="10" name="Straight Arrow Connector 9"/>
            <p:cNvCxnSpPr>
              <a:stCxn id="8" idx="0"/>
            </p:cNvCxnSpPr>
            <p:nvPr/>
          </p:nvCxnSpPr>
          <p:spPr>
            <a:xfrm flipH="1" flipV="1">
              <a:off x="6705600" y="3170492"/>
              <a:ext cx="811420" cy="45350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8" idx="0"/>
            </p:cNvCxnSpPr>
            <p:nvPr/>
          </p:nvCxnSpPr>
          <p:spPr>
            <a:xfrm flipV="1">
              <a:off x="7517020" y="3170492"/>
              <a:ext cx="0" cy="453506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322530" y="1419083"/>
            <a:ext cx="2388980" cy="1628917"/>
            <a:chOff x="6322530" y="1419083"/>
            <a:chExt cx="2388980" cy="1628917"/>
          </a:xfrm>
        </p:grpSpPr>
        <p:grpSp>
          <p:nvGrpSpPr>
            <p:cNvPr id="7" name="Group 6"/>
            <p:cNvGrpSpPr/>
            <p:nvPr/>
          </p:nvGrpSpPr>
          <p:grpSpPr>
            <a:xfrm>
              <a:off x="6400800" y="2578365"/>
              <a:ext cx="2247077" cy="469635"/>
              <a:chOff x="5649959" y="5145657"/>
              <a:chExt cx="2247077" cy="469635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5649959" y="5145657"/>
                <a:ext cx="432914" cy="45720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6553200" y="5158092"/>
                <a:ext cx="432914" cy="45720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082873" y="5149625"/>
                <a:ext cx="478008" cy="224632"/>
              </a:xfrm>
              <a:custGeom>
                <a:avLst/>
                <a:gdLst>
                  <a:gd name="connsiteX0" fmla="*/ 0 w 507206"/>
                  <a:gd name="connsiteY0" fmla="*/ 229790 h 229790"/>
                  <a:gd name="connsiteX1" fmla="*/ 254793 w 507206"/>
                  <a:gd name="connsiteY1" fmla="*/ 1190 h 229790"/>
                  <a:gd name="connsiteX2" fmla="*/ 507206 w 507206"/>
                  <a:gd name="connsiteY2" fmla="*/ 222647 h 229790"/>
                  <a:gd name="connsiteX0" fmla="*/ 0 w 504824"/>
                  <a:gd name="connsiteY0" fmla="*/ 205581 h 224632"/>
                  <a:gd name="connsiteX1" fmla="*/ 252411 w 504824"/>
                  <a:gd name="connsiteY1" fmla="*/ 3175 h 224632"/>
                  <a:gd name="connsiteX2" fmla="*/ 504824 w 504824"/>
                  <a:gd name="connsiteY2" fmla="*/ 224632 h 22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4" h="224632">
                    <a:moveTo>
                      <a:pt x="0" y="205581"/>
                    </a:moveTo>
                    <a:cubicBezTo>
                      <a:pt x="85129" y="91876"/>
                      <a:pt x="168274" y="0"/>
                      <a:pt x="252411" y="3175"/>
                    </a:cubicBezTo>
                    <a:cubicBezTo>
                      <a:pt x="336548" y="6350"/>
                      <a:pt x="420884" y="113308"/>
                      <a:pt x="504824" y="224632"/>
                    </a:cubicBezTo>
                  </a:path>
                </a:pathLst>
              </a:custGeom>
              <a:ln w="28575" cap="rnd">
                <a:solidFill>
                  <a:schemeClr val="tx2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6986114" y="5158092"/>
                <a:ext cx="478008" cy="224632"/>
              </a:xfrm>
              <a:custGeom>
                <a:avLst/>
                <a:gdLst>
                  <a:gd name="connsiteX0" fmla="*/ 0 w 507206"/>
                  <a:gd name="connsiteY0" fmla="*/ 229790 h 229790"/>
                  <a:gd name="connsiteX1" fmla="*/ 254793 w 507206"/>
                  <a:gd name="connsiteY1" fmla="*/ 1190 h 229790"/>
                  <a:gd name="connsiteX2" fmla="*/ 507206 w 507206"/>
                  <a:gd name="connsiteY2" fmla="*/ 222647 h 229790"/>
                  <a:gd name="connsiteX0" fmla="*/ 0 w 504824"/>
                  <a:gd name="connsiteY0" fmla="*/ 205581 h 224632"/>
                  <a:gd name="connsiteX1" fmla="*/ 252411 w 504824"/>
                  <a:gd name="connsiteY1" fmla="*/ 3175 h 224632"/>
                  <a:gd name="connsiteX2" fmla="*/ 504824 w 504824"/>
                  <a:gd name="connsiteY2" fmla="*/ 224632 h 22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4" h="224632">
                    <a:moveTo>
                      <a:pt x="0" y="205581"/>
                    </a:moveTo>
                    <a:cubicBezTo>
                      <a:pt x="85129" y="91876"/>
                      <a:pt x="168274" y="0"/>
                      <a:pt x="252411" y="3175"/>
                    </a:cubicBezTo>
                    <a:cubicBezTo>
                      <a:pt x="336548" y="6350"/>
                      <a:pt x="420884" y="113308"/>
                      <a:pt x="504824" y="224632"/>
                    </a:cubicBezTo>
                  </a:path>
                </a:pathLst>
              </a:custGeom>
              <a:ln w="28575" cap="rnd">
                <a:solidFill>
                  <a:schemeClr val="tx2">
                    <a:lumMod val="75000"/>
                  </a:schemeClr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7464122" y="5149625"/>
                <a:ext cx="432914" cy="45720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322530" y="1419083"/>
              <a:ext cx="23889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s</a:t>
              </a:r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tatistical dependencies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09800" y="5361162"/>
            <a:ext cx="4789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MSVC code generation changes little between versions</a:t>
            </a:r>
          </a:p>
        </p:txBody>
      </p:sp>
    </p:spTree>
    <p:extLst>
      <p:ext uri="{BB962C8B-B14F-4D97-AF65-F5344CB8AC3E}">
        <p14:creationId xmlns:p14="http://schemas.microsoft.com/office/powerpoint/2010/main" val="15789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0A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0A0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9EB1-6B0B-4442-B204-5C981E430E77}" type="slidenum">
              <a:rPr lang="en-US"/>
              <a:pPr/>
              <a:t>13</a:t>
            </a:fld>
            <a:endParaRPr lang="en-US"/>
          </a:p>
        </p:txBody>
      </p: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Program authorship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17922" y="312539"/>
            <a:ext cx="8426276" cy="2089547"/>
            <a:chOff x="0" y="0"/>
            <a:chExt cx="7549" cy="1872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0" y="400"/>
              <a:ext cx="2176" cy="1472"/>
              <a:chOff x="0" y="0"/>
              <a:chExt cx="2176" cy="1472"/>
            </a:xfrm>
          </p:grpSpPr>
          <p:sp>
            <p:nvSpPr>
              <p:cNvPr id="23558" name="AutoShape 6"/>
              <p:cNvSpPr>
                <a:spLocks/>
              </p:cNvSpPr>
              <p:nvPr/>
            </p:nvSpPr>
            <p:spPr bwMode="auto">
              <a:xfrm>
                <a:off x="0" y="0"/>
                <a:ext cx="2176" cy="1472"/>
              </a:xfrm>
              <a:prstGeom prst="wedgeEllipseCallout">
                <a:avLst>
                  <a:gd name="adj1" fmla="val 29463"/>
                  <a:gd name="adj2" fmla="val 49060"/>
                </a:avLst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150" y="460"/>
                <a:ext cx="1868" cy="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for(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int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 i=0; i&lt;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sz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;++i)</a:t>
                </a:r>
              </a:p>
              <a:p>
                <a:pPr algn="l"/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{</a:t>
                </a:r>
              </a:p>
              <a:p>
                <a:pPr algn="l"/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// 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etc</a:t>
                </a:r>
                <a:endParaRPr lang="en-US" sz="1200" b="1" dirty="0">
                  <a:latin typeface="Monaco" charset="0"/>
                  <a:ea typeface="Monaco" charset="0"/>
                  <a:cs typeface="Monaco" charset="0"/>
                  <a:sym typeface="Monaco" charset="0"/>
                </a:endParaRPr>
              </a:p>
            </p:txBody>
          </p:sp>
        </p:grpSp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>
              <a:off x="4832" y="0"/>
              <a:ext cx="2717" cy="1664"/>
              <a:chOff x="0" y="0"/>
              <a:chExt cx="2717" cy="1664"/>
            </a:xfrm>
          </p:grpSpPr>
          <p:sp>
            <p:nvSpPr>
              <p:cNvPr id="23561" name="AutoShape 9"/>
              <p:cNvSpPr>
                <a:spLocks/>
              </p:cNvSpPr>
              <p:nvPr/>
            </p:nvSpPr>
            <p:spPr bwMode="auto">
              <a:xfrm>
                <a:off x="24" y="0"/>
                <a:ext cx="2680" cy="1664"/>
              </a:xfrm>
              <a:prstGeom prst="wedgeEllipseCallout">
                <a:avLst>
                  <a:gd name="adj1" fmla="val -32051"/>
                  <a:gd name="adj2" fmla="val 50106"/>
                </a:avLst>
              </a:prstGeom>
              <a:solidFill>
                <a:schemeClr val="bg1">
                  <a:lumMod val="75000"/>
                </a:scheme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3562" name="Rectangle 10"/>
              <p:cNvSpPr>
                <a:spLocks/>
              </p:cNvSpPr>
              <p:nvPr/>
            </p:nvSpPr>
            <p:spPr bwMode="auto">
              <a:xfrm>
                <a:off x="0" y="526"/>
                <a:ext cx="2717" cy="8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241093"/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std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::vector&lt;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int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&gt;::iterator it </a:t>
                </a:r>
              </a:p>
              <a:p>
                <a:pPr marL="482186" lvl="1"/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= 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foo.begin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();</a:t>
                </a:r>
              </a:p>
              <a:p>
                <a:pPr marL="241093"/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while(it != 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foo.end</a:t>
                </a:r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()) {</a:t>
                </a:r>
              </a:p>
              <a:p>
                <a:pPr marL="482186" lvl="1"/>
                <a:r>
                  <a:rPr lang="en-US" sz="1200" b="1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// </a:t>
                </a:r>
                <a:r>
                  <a:rPr lang="en-US" sz="1200" b="1" dirty="0" err="1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etc</a:t>
                </a:r>
                <a:endParaRPr lang="en-US" sz="1200" b="1" dirty="0">
                  <a:latin typeface="Monaco" charset="0"/>
                  <a:ea typeface="Monaco" charset="0"/>
                  <a:cs typeface="Monaco" charset="0"/>
                  <a:sym typeface="Monaco" charset="0"/>
                </a:endParaRPr>
              </a:p>
              <a:p>
                <a:pPr marL="482186" lvl="1"/>
                <a:endParaRPr lang="en-US" sz="1200" b="1" dirty="0">
                  <a:latin typeface="Monaco" charset="0"/>
                  <a:ea typeface="Monaco" charset="0"/>
                  <a:cs typeface="Monaco" charset="0"/>
                  <a:sym typeface="Monaco" charset="0"/>
                </a:endParaRPr>
              </a:p>
            </p:txBody>
          </p:sp>
        </p:grpSp>
      </p:grp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8433" y="4800600"/>
            <a:ext cx="7311167" cy="1241269"/>
            <a:chOff x="918433" y="4800600"/>
            <a:chExt cx="7311167" cy="1241269"/>
          </a:xfrm>
        </p:grpSpPr>
        <p:grpSp>
          <p:nvGrpSpPr>
            <p:cNvPr id="7" name="Group 6"/>
            <p:cNvGrpSpPr/>
            <p:nvPr/>
          </p:nvGrpSpPr>
          <p:grpSpPr>
            <a:xfrm>
              <a:off x="4800600" y="4800600"/>
              <a:ext cx="3429000" cy="1241269"/>
              <a:chOff x="4938103" y="4724400"/>
              <a:chExt cx="3429000" cy="124126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38103" y="4724400"/>
                <a:ext cx="3429000" cy="1241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698" name="Picture 2" descr="C:\Users\nater\Desktop\figures\cfg_a_standalone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9200" y="4818909"/>
                <a:ext cx="3246807" cy="1053615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918433" y="4800600"/>
              <a:ext cx="3429000" cy="1241269"/>
              <a:chOff x="1055936" y="4831666"/>
              <a:chExt cx="3429000" cy="1241269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055936" y="4831666"/>
                <a:ext cx="3429000" cy="12412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699" name="Picture 3" descr="C:\Users\nater\Desktop\figures\cfg_b_standalon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7836" y="5013646"/>
                <a:ext cx="2545199" cy="8062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Picture 6" descr="C:\Users\nater\Desktop\fo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26" y="1902240"/>
            <a:ext cx="1601031" cy="28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Heart 70"/>
          <p:cNvSpPr/>
          <p:nvPr/>
        </p:nvSpPr>
        <p:spPr>
          <a:xfrm>
            <a:off x="5961578" y="3121550"/>
            <a:ext cx="282266" cy="254891"/>
          </a:xfrm>
          <a:custGeom>
            <a:avLst/>
            <a:gdLst>
              <a:gd name="connsiteX0" fmla="*/ 141672 w 283344"/>
              <a:gd name="connsiteY0" fmla="*/ 70836 h 283344"/>
              <a:gd name="connsiteX1" fmla="*/ 141672 w 283344"/>
              <a:gd name="connsiteY1" fmla="*/ 283344 h 283344"/>
              <a:gd name="connsiteX2" fmla="*/ 141672 w 283344"/>
              <a:gd name="connsiteY2" fmla="*/ 70836 h 283344"/>
              <a:gd name="connsiteX0" fmla="*/ 141654 w 284358"/>
              <a:gd name="connsiteY0" fmla="*/ 67326 h 279834"/>
              <a:gd name="connsiteX1" fmla="*/ 141654 w 284358"/>
              <a:gd name="connsiteY1" fmla="*/ 279834 h 279834"/>
              <a:gd name="connsiteX2" fmla="*/ 141654 w 284358"/>
              <a:gd name="connsiteY2" fmla="*/ 67326 h 279834"/>
              <a:gd name="connsiteX0" fmla="*/ 141654 w 282266"/>
              <a:gd name="connsiteY0" fmla="*/ 40618 h 253126"/>
              <a:gd name="connsiteX1" fmla="*/ 141654 w 282266"/>
              <a:gd name="connsiteY1" fmla="*/ 253126 h 253126"/>
              <a:gd name="connsiteX2" fmla="*/ 141654 w 282266"/>
              <a:gd name="connsiteY2" fmla="*/ 40618 h 253126"/>
              <a:gd name="connsiteX0" fmla="*/ 141654 w 282266"/>
              <a:gd name="connsiteY0" fmla="*/ 42383 h 254891"/>
              <a:gd name="connsiteX1" fmla="*/ 141654 w 282266"/>
              <a:gd name="connsiteY1" fmla="*/ 254891 h 254891"/>
              <a:gd name="connsiteX2" fmla="*/ 141654 w 282266"/>
              <a:gd name="connsiteY2" fmla="*/ 42383 h 25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266" h="254891">
                <a:moveTo>
                  <a:pt x="141654" y="42383"/>
                </a:moveTo>
                <a:cubicBezTo>
                  <a:pt x="192483" y="-65495"/>
                  <a:pt x="430901" y="42383"/>
                  <a:pt x="141654" y="254891"/>
                </a:cubicBezTo>
                <a:cubicBezTo>
                  <a:pt x="-147593" y="42383"/>
                  <a:pt x="86724" y="-61395"/>
                  <a:pt x="141654" y="42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34244" y="299097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70995" y="3295776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C++</a:t>
            </a:r>
          </a:p>
        </p:txBody>
      </p:sp>
      <p:pic>
        <p:nvPicPr>
          <p:cNvPr id="28" name="Picture 6" descr="C:\Users\nater\Desktop\fo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550" y="1974350"/>
            <a:ext cx="1601031" cy="28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9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A18D-F090-4396-95B6-D21915A8CDBA}" type="slidenum">
              <a:rPr lang="en-US"/>
              <a:pPr/>
              <a:t>14</a:t>
            </a:fld>
            <a:endParaRPr lang="en-US"/>
          </a:p>
        </p:txBody>
      </p:sp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Long-range control flow</a:t>
            </a:r>
          </a:p>
        </p:txBody>
      </p:sp>
      <p:sp>
        <p:nvSpPr>
          <p:cNvPr id="24578" name="Oval 2"/>
          <p:cNvSpPr>
            <a:spLocks/>
          </p:cNvSpPr>
          <p:nvPr/>
        </p:nvSpPr>
        <p:spPr bwMode="auto">
          <a:xfrm>
            <a:off x="2259211" y="3839766"/>
            <a:ext cx="428625" cy="428625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79" name="Oval 3"/>
          <p:cNvSpPr>
            <a:spLocks/>
          </p:cNvSpPr>
          <p:nvPr/>
        </p:nvSpPr>
        <p:spPr bwMode="auto">
          <a:xfrm>
            <a:off x="3116461" y="4286250"/>
            <a:ext cx="428625" cy="428625"/>
          </a:xfrm>
          <a:prstGeom prst="ellipse">
            <a:avLst/>
          </a:prstGeom>
          <a:solidFill>
            <a:srgbClr val="FF2712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1052587" y="1946672"/>
            <a:ext cx="1320477" cy="1928813"/>
            <a:chOff x="0" y="0"/>
            <a:chExt cx="1182" cy="1728"/>
          </a:xfrm>
        </p:grpSpPr>
        <p:sp>
          <p:nvSpPr>
            <p:cNvPr id="24581" name="Oval 5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prstGeom prst="ellipse">
              <a:avLst/>
            </a:prstGeom>
            <a:solidFill>
              <a:srgbClr val="FD9A00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582" name="Oval 6"/>
            <p:cNvSpPr>
              <a:spLocks/>
            </p:cNvSpPr>
            <p:nvPr/>
          </p:nvSpPr>
          <p:spPr bwMode="auto">
            <a:xfrm>
              <a:off x="384" y="728"/>
              <a:ext cx="384" cy="384"/>
            </a:xfrm>
            <a:prstGeom prst="ellipse">
              <a:avLst/>
            </a:prstGeom>
            <a:solidFill>
              <a:srgbClr val="FD9A00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 rot="10800000">
              <a:off x="282" y="354"/>
              <a:ext cx="190" cy="395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 rot="10800000">
              <a:off x="688" y="1064"/>
              <a:ext cx="494" cy="664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24585" name="Oval 9"/>
          <p:cNvSpPr>
            <a:spLocks/>
          </p:cNvSpPr>
          <p:nvPr/>
        </p:nvSpPr>
        <p:spPr bwMode="auto">
          <a:xfrm flipH="1">
            <a:off x="3480346" y="1946672"/>
            <a:ext cx="428625" cy="428625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86" name="Oval 10"/>
          <p:cNvSpPr>
            <a:spLocks/>
          </p:cNvSpPr>
          <p:nvPr/>
        </p:nvSpPr>
        <p:spPr bwMode="auto">
          <a:xfrm flipH="1">
            <a:off x="3087439" y="2750344"/>
            <a:ext cx="428625" cy="428625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3407793" y="2341811"/>
            <a:ext cx="185291" cy="440904"/>
          </a:xfrm>
          <a:prstGeom prst="line">
            <a:avLst/>
          </a:prstGeom>
          <a:noFill/>
          <a:ln w="38100" cap="flat">
            <a:solidFill>
              <a:srgbClr val="1A1A1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3444627" y="2384227"/>
            <a:ext cx="373931" cy="1879699"/>
          </a:xfrm>
          <a:custGeom>
            <a:avLst/>
            <a:gdLst>
              <a:gd name="T0" fmla="*/ 12902 w 18358"/>
              <a:gd name="T1" fmla="*/ 0 h 21600"/>
              <a:gd name="T2" fmla="*/ 17031 w 18358"/>
              <a:gd name="T3" fmla="*/ 11222 h 21600"/>
              <a:gd name="T4" fmla="*/ 0 w 1835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58" h="21600">
                <a:moveTo>
                  <a:pt x="12902" y="0"/>
                </a:moveTo>
                <a:cubicBezTo>
                  <a:pt x="12902" y="0"/>
                  <a:pt x="21600" y="5396"/>
                  <a:pt x="17031" y="11222"/>
                </a:cubicBezTo>
                <a:cubicBezTo>
                  <a:pt x="11354" y="18463"/>
                  <a:pt x="0" y="21600"/>
                  <a:pt x="0" y="2160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2687837" y="3956968"/>
            <a:ext cx="515689" cy="306958"/>
          </a:xfrm>
          <a:custGeom>
            <a:avLst/>
            <a:gdLst>
              <a:gd name="T0" fmla="*/ 0 w 21600"/>
              <a:gd name="T1" fmla="+- 0 6789 3580"/>
              <a:gd name="T2" fmla="*/ 6789 h 18020"/>
              <a:gd name="T3" fmla="*/ 14106 w 21600"/>
              <a:gd name="T4" fmla="+- 0 6171 3580"/>
              <a:gd name="T5" fmla="*/ 6171 h 18020"/>
              <a:gd name="T6" fmla="*/ 21600 w 21600"/>
              <a:gd name="T7" fmla="+- 0 21600 3580"/>
              <a:gd name="T8" fmla="*/ 21600 h 1802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</a:cxnLst>
            <a:rect l="0" t="0" r="r" b="b"/>
            <a:pathLst>
              <a:path w="21600" h="18020">
                <a:moveTo>
                  <a:pt x="0" y="3209"/>
                </a:moveTo>
                <a:cubicBezTo>
                  <a:pt x="0" y="3209"/>
                  <a:pt x="7935" y="-3580"/>
                  <a:pt x="14106" y="2591"/>
                </a:cubicBezTo>
                <a:cubicBezTo>
                  <a:pt x="20278" y="8763"/>
                  <a:pt x="21600" y="18020"/>
                  <a:pt x="21600" y="1802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 rot="10800000">
            <a:off x="2607469" y="4214813"/>
            <a:ext cx="514574" cy="305842"/>
          </a:xfrm>
          <a:custGeom>
            <a:avLst/>
            <a:gdLst>
              <a:gd name="T0" fmla="*/ 0 w 21600"/>
              <a:gd name="T1" fmla="+- 0 6789 3580"/>
              <a:gd name="T2" fmla="*/ 6789 h 18020"/>
              <a:gd name="T3" fmla="*/ 14106 w 21600"/>
              <a:gd name="T4" fmla="+- 0 6171 3580"/>
              <a:gd name="T5" fmla="*/ 6171 h 18020"/>
              <a:gd name="T6" fmla="*/ 21600 w 21600"/>
              <a:gd name="T7" fmla="+- 0 21600 3580"/>
              <a:gd name="T8" fmla="*/ 21600 h 1802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</a:cxnLst>
            <a:rect l="0" t="0" r="r" b="b"/>
            <a:pathLst>
              <a:path w="21600" h="18020">
                <a:moveTo>
                  <a:pt x="0" y="3209"/>
                </a:moveTo>
                <a:cubicBezTo>
                  <a:pt x="0" y="3209"/>
                  <a:pt x="7935" y="-3580"/>
                  <a:pt x="14106" y="2591"/>
                </a:cubicBezTo>
                <a:cubicBezTo>
                  <a:pt x="20278" y="8763"/>
                  <a:pt x="21600" y="18020"/>
                  <a:pt x="21600" y="1802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839391" y="1360661"/>
            <a:ext cx="2134195" cy="3148831"/>
            <a:chOff x="0" y="27"/>
            <a:chExt cx="1911" cy="2821"/>
          </a:xfrm>
        </p:grpSpPr>
        <p:sp>
          <p:nvSpPr>
            <p:cNvPr id="24592" name="Rectangle 16"/>
            <p:cNvSpPr>
              <a:spLocks/>
            </p:cNvSpPr>
            <p:nvPr/>
          </p:nvSpPr>
          <p:spPr bwMode="auto">
            <a:xfrm>
              <a:off x="31" y="368"/>
              <a:ext cx="1880" cy="248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593" name="Rectangle 17"/>
            <p:cNvSpPr>
              <a:spLocks/>
            </p:cNvSpPr>
            <p:nvPr/>
          </p:nvSpPr>
          <p:spPr bwMode="auto">
            <a:xfrm>
              <a:off x="0" y="27"/>
              <a:ext cx="1851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100" dirty="0" smtClean="0">
                  <a:latin typeface="Gill Sans MT" pitchFamily="34" charset="0"/>
                  <a:ea typeface="Gill Sans" charset="0"/>
                  <a:cs typeface="Gill Sans" charset="0"/>
                </a:rPr>
                <a:t>Summary </a:t>
              </a:r>
              <a:r>
                <a:rPr lang="en-US" sz="2100" dirty="0" err="1" smtClean="0">
                  <a:latin typeface="Gill Sans MT" pitchFamily="34" charset="0"/>
                  <a:ea typeface="Gill Sans" charset="0"/>
                  <a:cs typeface="Gill Sans" charset="0"/>
                </a:rPr>
                <a:t>graphlets</a:t>
              </a:r>
              <a:endParaRPr lang="en-US" sz="2100" dirty="0"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2062758" y="4774035"/>
            <a:ext cx="2482453" cy="833809"/>
            <a:chOff x="0" y="0"/>
            <a:chExt cx="2224" cy="746"/>
          </a:xfrm>
        </p:grpSpPr>
        <p:sp>
          <p:nvSpPr>
            <p:cNvPr id="24595" name="Rectangle 19"/>
            <p:cNvSpPr>
              <a:spLocks/>
            </p:cNvSpPr>
            <p:nvPr/>
          </p:nvSpPr>
          <p:spPr bwMode="auto">
            <a:xfrm>
              <a:off x="0" y="378"/>
              <a:ext cx="22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 dirty="0">
                  <a:solidFill>
                    <a:srgbClr val="2E6FFD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basic blocks</a:t>
              </a:r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1138" y="0"/>
              <a:ext cx="0" cy="379"/>
            </a:xfrm>
            <a:prstGeom prst="line">
              <a:avLst/>
            </a:prstGeom>
            <a:noFill/>
            <a:ln w="38100" cap="flat">
              <a:solidFill>
                <a:srgbClr val="2E6FFD"/>
              </a:solidFill>
              <a:prstDash val="solid"/>
              <a:miter lim="800000"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24597" name="Group 21"/>
          <p:cNvGrpSpPr>
            <a:grpSpLocks/>
          </p:cNvGrpSpPr>
          <p:nvPr/>
        </p:nvGrpSpPr>
        <p:grpSpPr bwMode="auto">
          <a:xfrm rot="-2700000">
            <a:off x="1355080" y="4606603"/>
            <a:ext cx="1101701" cy="0"/>
            <a:chOff x="0" y="0"/>
            <a:chExt cx="986" cy="0"/>
          </a:xfrm>
        </p:grpSpPr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 rot="10800000">
              <a:off x="493" y="0"/>
              <a:ext cx="493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 flipH="1">
              <a:off x="0" y="0"/>
              <a:ext cx="482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4352107" y="1209972"/>
            <a:ext cx="4410149" cy="3894460"/>
            <a:chOff x="0" y="0"/>
            <a:chExt cx="3950" cy="3489"/>
          </a:xfrm>
        </p:grpSpPr>
        <p:grpSp>
          <p:nvGrpSpPr>
            <p:cNvPr id="24601" name="Group 25"/>
            <p:cNvGrpSpPr>
              <a:grpSpLocks/>
            </p:cNvGrpSpPr>
            <p:nvPr/>
          </p:nvGrpSpPr>
          <p:grpSpPr bwMode="auto">
            <a:xfrm rot="-2700000">
              <a:off x="875" y="2944"/>
              <a:ext cx="987" cy="1"/>
              <a:chOff x="0" y="0"/>
              <a:chExt cx="986" cy="0"/>
            </a:xfrm>
          </p:grpSpPr>
          <p:sp>
            <p:nvSpPr>
              <p:cNvPr id="24602" name="Line 26"/>
              <p:cNvSpPr>
                <a:spLocks noChangeShapeType="1"/>
              </p:cNvSpPr>
              <p:nvPr/>
            </p:nvSpPr>
            <p:spPr bwMode="auto">
              <a:xfrm rot="10800000">
                <a:off x="493" y="0"/>
                <a:ext cx="493" cy="0"/>
              </a:xfrm>
              <a:prstGeom prst="line">
                <a:avLst/>
              </a:prstGeom>
              <a:noFill/>
              <a:ln w="38100" cap="flat">
                <a:solidFill>
                  <a:srgbClr val="1A1A1A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4603" name="Line 27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82" cy="0"/>
              </a:xfrm>
              <a:prstGeom prst="line">
                <a:avLst/>
              </a:prstGeom>
              <a:noFill/>
              <a:ln w="38100" cap="flat">
                <a:solidFill>
                  <a:srgbClr val="1A1A1A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sp>
          <p:nvSpPr>
            <p:cNvPr id="24604" name="Rectangle 28"/>
            <p:cNvSpPr>
              <a:spLocks/>
            </p:cNvSpPr>
            <p:nvPr/>
          </p:nvSpPr>
          <p:spPr bwMode="auto">
            <a:xfrm>
              <a:off x="0" y="1430"/>
              <a:ext cx="487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4900" dirty="0">
                  <a:latin typeface="Gill Sans MT" pitchFamily="34" charset="0"/>
                </a:rPr>
                <a:t>⇒</a:t>
              </a:r>
            </a:p>
          </p:txBody>
        </p:sp>
        <p:sp>
          <p:nvSpPr>
            <p:cNvPr id="24605" name="Oval 29"/>
            <p:cNvSpPr>
              <a:spLocks/>
            </p:cNvSpPr>
            <p:nvPr/>
          </p:nvSpPr>
          <p:spPr bwMode="auto">
            <a:xfrm>
              <a:off x="1700" y="2260"/>
              <a:ext cx="384" cy="384"/>
            </a:xfrm>
            <a:prstGeom prst="ellipse">
              <a:avLst/>
            </a:prstGeom>
            <a:solidFill>
              <a:srgbClr val="8500AF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606" name="Oval 30"/>
            <p:cNvSpPr>
              <a:spLocks/>
            </p:cNvSpPr>
            <p:nvPr/>
          </p:nvSpPr>
          <p:spPr bwMode="auto">
            <a:xfrm flipH="1">
              <a:off x="2428" y="1284"/>
              <a:ext cx="384" cy="384"/>
            </a:xfrm>
            <a:prstGeom prst="ellipse">
              <a:avLst/>
            </a:prstGeom>
            <a:solidFill>
              <a:srgbClr val="0044FE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 rot="10800000">
              <a:off x="1292" y="1628"/>
              <a:ext cx="494" cy="664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608" name="Oval 32"/>
            <p:cNvSpPr>
              <a:spLocks/>
            </p:cNvSpPr>
            <p:nvPr/>
          </p:nvSpPr>
          <p:spPr bwMode="auto">
            <a:xfrm>
              <a:off x="980" y="1292"/>
              <a:ext cx="384" cy="384"/>
            </a:xfrm>
            <a:prstGeom prst="ellipse">
              <a:avLst/>
            </a:prstGeom>
            <a:solidFill>
              <a:srgbClr val="FD9A00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 rot="10800000" flipH="1">
              <a:off x="2020" y="1636"/>
              <a:ext cx="494" cy="664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4610" name="Rectangle 34"/>
            <p:cNvSpPr>
              <a:spLocks/>
            </p:cNvSpPr>
            <p:nvPr/>
          </p:nvSpPr>
          <p:spPr bwMode="auto">
            <a:xfrm>
              <a:off x="1206" y="3199"/>
              <a:ext cx="1429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100" dirty="0" err="1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supergraphlets</a:t>
              </a:r>
              <a:endParaRPr lang="en-US" sz="2100" dirty="0">
                <a:solidFill>
                  <a:srgbClr val="FF2712"/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4611" name="Group 35"/>
            <p:cNvGrpSpPr>
              <a:grpSpLocks/>
            </p:cNvGrpSpPr>
            <p:nvPr/>
          </p:nvGrpSpPr>
          <p:grpSpPr bwMode="auto">
            <a:xfrm>
              <a:off x="1491" y="0"/>
              <a:ext cx="2459" cy="1210"/>
              <a:chOff x="0" y="0"/>
              <a:chExt cx="2458" cy="1210"/>
            </a:xfrm>
          </p:grpSpPr>
          <p:sp>
            <p:nvSpPr>
              <p:cNvPr id="24612" name="Rectangle 36"/>
              <p:cNvSpPr>
                <a:spLocks/>
              </p:cNvSpPr>
              <p:nvPr/>
            </p:nvSpPr>
            <p:spPr bwMode="auto">
              <a:xfrm>
                <a:off x="234" y="0"/>
                <a:ext cx="2224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300" dirty="0">
                    <a:solidFill>
                      <a:srgbClr val="2E6FFD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merged instruction summaries</a:t>
                </a:r>
              </a:p>
            </p:txBody>
          </p:sp>
          <p:sp>
            <p:nvSpPr>
              <p:cNvPr id="24613" name="Line 37"/>
              <p:cNvSpPr>
                <a:spLocks noChangeShapeType="1"/>
              </p:cNvSpPr>
              <p:nvPr/>
            </p:nvSpPr>
            <p:spPr bwMode="auto">
              <a:xfrm rot="10800000" flipH="1">
                <a:off x="0" y="693"/>
                <a:ext cx="1298" cy="517"/>
              </a:xfrm>
              <a:prstGeom prst="line">
                <a:avLst/>
              </a:prstGeom>
              <a:noFill/>
              <a:ln w="38100" cap="flat">
                <a:solidFill>
                  <a:srgbClr val="2E6FFD"/>
                </a:solidFill>
                <a:prstDash val="solid"/>
                <a:miter lim="800000"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24614" name="Line 38"/>
              <p:cNvSpPr>
                <a:spLocks noChangeShapeType="1"/>
              </p:cNvSpPr>
              <p:nvPr/>
            </p:nvSpPr>
            <p:spPr bwMode="auto">
              <a:xfrm rot="10800000" flipH="1">
                <a:off x="1232" y="702"/>
                <a:ext cx="57" cy="442"/>
              </a:xfrm>
              <a:prstGeom prst="line">
                <a:avLst/>
              </a:prstGeom>
              <a:noFill/>
              <a:ln w="38100" cap="flat">
                <a:solidFill>
                  <a:srgbClr val="2E6FFD"/>
                </a:solidFill>
                <a:prstDash val="solid"/>
                <a:miter lim="800000"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020" y="2325"/>
              <a:ext cx="543" cy="513"/>
            </a:xfrm>
            <a:custGeom>
              <a:avLst/>
              <a:gdLst>
                <a:gd name="T0" fmla="*/ 1845 w 20865"/>
                <a:gd name="T1" fmla="+- 0 1909 560"/>
                <a:gd name="T2" fmla="*/ 1909 h 19162"/>
                <a:gd name="T3" fmla="*/ 12079 w 20865"/>
                <a:gd name="T4" fmla="+- 0 723 560"/>
                <a:gd name="T5" fmla="*/ 723 h 19162"/>
                <a:gd name="T6" fmla="*/ 20740 w 20865"/>
                <a:gd name="T7" fmla="+- 0 11416 560"/>
                <a:gd name="T8" fmla="*/ 11416 h 19162"/>
                <a:gd name="T9" fmla="*/ 7686 w 20865"/>
                <a:gd name="T10" fmla="+- 0 18791 560"/>
                <a:gd name="T11" fmla="*/ 18791 h 19162"/>
                <a:gd name="T12" fmla="*/ 0 w 20865"/>
                <a:gd name="T13" fmla="+- 0 10966 560"/>
                <a:gd name="T14" fmla="*/ 10966 h 19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20865" h="19162">
                  <a:moveTo>
                    <a:pt x="1845" y="1349"/>
                  </a:moveTo>
                  <a:cubicBezTo>
                    <a:pt x="1845" y="1349"/>
                    <a:pt x="4886" y="-560"/>
                    <a:pt x="12079" y="163"/>
                  </a:cubicBezTo>
                  <a:cubicBezTo>
                    <a:pt x="17934" y="752"/>
                    <a:pt x="21600" y="5203"/>
                    <a:pt x="20740" y="10856"/>
                  </a:cubicBezTo>
                  <a:cubicBezTo>
                    <a:pt x="19779" y="17174"/>
                    <a:pt x="12748" y="21040"/>
                    <a:pt x="7686" y="18231"/>
                  </a:cubicBezTo>
                  <a:cubicBezTo>
                    <a:pt x="2624" y="15421"/>
                    <a:pt x="0" y="10406"/>
                    <a:pt x="0" y="10406"/>
                  </a:cubicBezTo>
                </a:path>
              </a:pathLst>
            </a:cu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9B164-133B-41AA-B9B8-1E5342ABE3A9}" type="slidenum">
              <a:rPr lang="en-US"/>
              <a:pPr/>
              <a:t>15</a:t>
            </a:fld>
            <a:endParaRPr lang="en-US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/>
              <a:t>Interprocedural</a:t>
            </a:r>
            <a:r>
              <a:rPr lang="en-US" dirty="0"/>
              <a:t> </a:t>
            </a:r>
            <a:r>
              <a:rPr lang="en-US" dirty="0" err="1"/>
              <a:t>graphlets</a:t>
            </a:r>
            <a:endParaRPr lang="en-US" dirty="0"/>
          </a:p>
        </p:txBody>
      </p:sp>
      <p:sp>
        <p:nvSpPr>
          <p:cNvPr id="25602" name="Oval 2"/>
          <p:cNvSpPr>
            <a:spLocks/>
          </p:cNvSpPr>
          <p:nvPr/>
        </p:nvSpPr>
        <p:spPr bwMode="auto">
          <a:xfrm>
            <a:off x="3687961" y="1544836"/>
            <a:ext cx="607219" cy="607219"/>
          </a:xfrm>
          <a:prstGeom prst="ellipse">
            <a:avLst/>
          </a:prstGeom>
          <a:solidFill>
            <a:srgbClr val="FDA531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3" name="Oval 3"/>
          <p:cNvSpPr>
            <a:spLocks/>
          </p:cNvSpPr>
          <p:nvPr/>
        </p:nvSpPr>
        <p:spPr bwMode="auto">
          <a:xfrm>
            <a:off x="4750594" y="3312914"/>
            <a:ext cx="607219" cy="607219"/>
          </a:xfrm>
          <a:prstGeom prst="ellipse">
            <a:avLst/>
          </a:prstGeom>
          <a:solidFill>
            <a:srgbClr val="2E6FFD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4" name="Oval 4"/>
          <p:cNvSpPr>
            <a:spLocks/>
          </p:cNvSpPr>
          <p:nvPr/>
        </p:nvSpPr>
        <p:spPr bwMode="auto">
          <a:xfrm>
            <a:off x="3321844" y="4670226"/>
            <a:ext cx="607219" cy="607219"/>
          </a:xfrm>
          <a:prstGeom prst="ellipse">
            <a:avLst/>
          </a:prstGeom>
          <a:solidFill>
            <a:srgbClr val="E6578D"/>
          </a:solidFill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3587502" y="2126383"/>
            <a:ext cx="328166" cy="2489150"/>
          </a:xfrm>
          <a:custGeom>
            <a:avLst/>
            <a:gdLst>
              <a:gd name="T0" fmla="+- 0 21600 1343"/>
              <a:gd name="T1" fmla="*/ T0 w 20257"/>
              <a:gd name="T2" fmla="*/ 0 h 21600"/>
              <a:gd name="T3" fmla="+- 0 6675 1343"/>
              <a:gd name="T4" fmla="*/ T3 w 20257"/>
              <a:gd name="T5" fmla="*/ 9570 h 21600"/>
              <a:gd name="T6" fmla="+- 0 1484 1343"/>
              <a:gd name="T7" fmla="*/ T6 w 20257"/>
              <a:gd name="T8" fmla="*/ 216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</a:cxnLst>
            <a:rect l="0" t="0" r="r" b="b"/>
            <a:pathLst>
              <a:path w="20257" h="21600">
                <a:moveTo>
                  <a:pt x="20257" y="0"/>
                </a:moveTo>
                <a:cubicBezTo>
                  <a:pt x="20257" y="0"/>
                  <a:pt x="11075" y="2784"/>
                  <a:pt x="5332" y="9570"/>
                </a:cubicBezTo>
                <a:cubicBezTo>
                  <a:pt x="-1343" y="17456"/>
                  <a:pt x="141" y="21600"/>
                  <a:pt x="141" y="2160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flipH="1">
            <a:off x="4221510" y="2035969"/>
            <a:ext cx="832693" cy="1262435"/>
          </a:xfrm>
          <a:custGeom>
            <a:avLst/>
            <a:gdLst>
              <a:gd name="T0" fmla="*/ 21600 w 21600"/>
              <a:gd name="T1" fmla="*/ 0 h 21600"/>
              <a:gd name="T2" fmla="*/ 8595 w 21600"/>
              <a:gd name="T3" fmla="*/ 8846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21600" y="0"/>
                  <a:pt x="13852" y="3306"/>
                  <a:pt x="8595" y="8846"/>
                </a:cubicBezTo>
                <a:cubicBezTo>
                  <a:pt x="3140" y="14594"/>
                  <a:pt x="0" y="21600"/>
                  <a:pt x="0" y="2160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3756051" y="3665637"/>
            <a:ext cx="987846" cy="1029146"/>
          </a:xfrm>
          <a:custGeom>
            <a:avLst/>
            <a:gdLst>
              <a:gd name="T0" fmla="*/ 0 w 21600"/>
              <a:gd name="T1" fmla="*/ 21600 h 21600"/>
              <a:gd name="T2" fmla="*/ 8502 w 21600"/>
              <a:gd name="T3" fmla="*/ 7053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21600"/>
                  <a:pt x="2298" y="12343"/>
                  <a:pt x="8502" y="7053"/>
                </a:cubicBezTo>
                <a:cubicBezTo>
                  <a:pt x="14706" y="1763"/>
                  <a:pt x="21600" y="0"/>
                  <a:pt x="21600" y="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10800000">
            <a:off x="3911203" y="3866555"/>
            <a:ext cx="986730" cy="1029146"/>
          </a:xfrm>
          <a:custGeom>
            <a:avLst/>
            <a:gdLst>
              <a:gd name="T0" fmla="*/ 0 w 21600"/>
              <a:gd name="T1" fmla="*/ 21600 h 21600"/>
              <a:gd name="T2" fmla="*/ 8502 w 21600"/>
              <a:gd name="T3" fmla="*/ 7053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0" y="21600"/>
                  <a:pt x="2298" y="12343"/>
                  <a:pt x="8502" y="7053"/>
                </a:cubicBezTo>
                <a:cubicBezTo>
                  <a:pt x="14706" y="1763"/>
                  <a:pt x="21600" y="0"/>
                  <a:pt x="21600" y="0"/>
                </a:cubicBezTo>
              </a:path>
            </a:pathLst>
          </a:custGeom>
          <a:noFill/>
          <a:ln w="38100" cap="flat">
            <a:solidFill>
              <a:srgbClr val="1A1A1A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4295180" y="1848445"/>
            <a:ext cx="1404193" cy="0"/>
          </a:xfrm>
          <a:prstGeom prst="line">
            <a:avLst/>
          </a:prstGeom>
          <a:noFill/>
          <a:ln w="38100" cap="flat">
            <a:solidFill>
              <a:srgbClr val="1A1A1A"/>
            </a:solidFill>
            <a:prstDash val="sysDot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3937993" y="4973836"/>
            <a:ext cx="1771427" cy="0"/>
          </a:xfrm>
          <a:prstGeom prst="line">
            <a:avLst/>
          </a:prstGeom>
          <a:noFill/>
          <a:ln w="38100" cap="flat">
            <a:solidFill>
              <a:srgbClr val="1A1A1A"/>
            </a:solidFill>
            <a:prstDash val="sysDot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5765230" y="1624831"/>
            <a:ext cx="1183016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FPRINTF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5384602" y="3616523"/>
            <a:ext cx="903015" cy="0"/>
          </a:xfrm>
          <a:prstGeom prst="line">
            <a:avLst/>
          </a:prstGeom>
          <a:noFill/>
          <a:ln w="38100" cap="flat">
            <a:solidFill>
              <a:srgbClr val="1A1A1A"/>
            </a:solidFill>
            <a:prstDash val="sysDot"/>
            <a:miter lim="800000"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5775275" y="4777011"/>
            <a:ext cx="98905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FOPEN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6357938" y="3419698"/>
            <a:ext cx="836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solidFill>
                  <a:srgbClr val="2E6FFD"/>
                </a:solidFill>
                <a:latin typeface="Gill Sans MT" pitchFamily="34" charset="0"/>
                <a:ea typeface="Gill Sans" charset="0"/>
                <a:cs typeface="Gill Sans" charset="0"/>
              </a:rPr>
              <a:t>[local]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7785" y="2286000"/>
            <a:ext cx="3302415" cy="2033919"/>
            <a:chOff x="-17785" y="2286000"/>
            <a:chExt cx="3302415" cy="2033919"/>
          </a:xfrm>
        </p:grpSpPr>
        <p:sp>
          <p:nvSpPr>
            <p:cNvPr id="2" name="TextBox 1"/>
            <p:cNvSpPr txBox="1"/>
            <p:nvPr/>
          </p:nvSpPr>
          <p:spPr>
            <a:xfrm>
              <a:off x="-17785" y="2286000"/>
              <a:ext cx="3294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Unique “color” for external functions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9755" y="3488922"/>
              <a:ext cx="32943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Anonymous internal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5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DFA3-0B4B-4F83-ACFE-4C8C3985D7CF}" type="slidenum">
              <a:rPr lang="en-US"/>
              <a:pPr/>
              <a:t>16</a:t>
            </a:fld>
            <a:endParaRPr lang="en-US"/>
          </a:p>
        </p:txBody>
      </p:sp>
      <p:sp>
        <p:nvSpPr>
          <p:cNvPr id="26625" name="Rectangle 1"/>
          <p:cNvSpPr>
            <a:spLocks/>
          </p:cNvSpPr>
          <p:nvPr/>
        </p:nvSpPr>
        <p:spPr bwMode="auto">
          <a:xfrm>
            <a:off x="223242" y="1321594"/>
            <a:ext cx="8697516" cy="1080492"/>
          </a:xfrm>
          <a:prstGeom prst="rect">
            <a:avLst/>
          </a:prstGeom>
          <a:solidFill>
            <a:srgbClr val="002D99">
              <a:alpha val="32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32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Program-author dataset</a:t>
            </a:r>
          </a:p>
        </p:txBody>
      </p:sp>
      <p:sp>
        <p:nvSpPr>
          <p:cNvPr id="26627" name="Rectangle 3"/>
          <p:cNvSpPr>
            <a:spLocks/>
          </p:cNvSpPr>
          <p:nvPr/>
        </p:nvSpPr>
        <p:spPr bwMode="auto">
          <a:xfrm>
            <a:off x="373931" y="1703963"/>
            <a:ext cx="20079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1.  Author labels</a:t>
            </a: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2924778" y="1703963"/>
            <a:ext cx="2104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2. Parallel corpus</a:t>
            </a:r>
          </a:p>
        </p:txBody>
      </p:sp>
      <p:sp>
        <p:nvSpPr>
          <p:cNvPr id="26629" name="Rectangle 5"/>
          <p:cNvSpPr>
            <a:spLocks/>
          </p:cNvSpPr>
          <p:nvPr/>
        </p:nvSpPr>
        <p:spPr bwMode="auto">
          <a:xfrm>
            <a:off x="5638800" y="1415355"/>
            <a:ext cx="318789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3. Linguistic homogeneity</a:t>
            </a:r>
          </a:p>
        </p:txBody>
      </p: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1803797" y="2705695"/>
            <a:ext cx="5973961" cy="1991320"/>
            <a:chOff x="0" y="0"/>
            <a:chExt cx="5352" cy="1784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6"/>
              <a:ext cx="1488" cy="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3280" y="0"/>
              <a:ext cx="2072" cy="1784"/>
              <a:chOff x="0" y="0"/>
              <a:chExt cx="2072" cy="1784"/>
            </a:xfrm>
          </p:grpSpPr>
          <p:pic>
            <p:nvPicPr>
              <p:cNvPr id="26633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320"/>
                <a:ext cx="2072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4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" y="0"/>
                <a:ext cx="1747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5" name="Rectangle 11"/>
              <p:cNvSpPr>
                <a:spLocks/>
              </p:cNvSpPr>
              <p:nvPr/>
            </p:nvSpPr>
            <p:spPr bwMode="auto">
              <a:xfrm>
                <a:off x="1305" y="1536"/>
                <a:ext cx="74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(CS 537)</a:t>
                </a:r>
              </a:p>
            </p:txBody>
          </p:sp>
        </p:grpSp>
      </p:grp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750094" y="4415731"/>
            <a:ext cx="7759898" cy="2102941"/>
            <a:chOff x="0" y="0"/>
            <a:chExt cx="6952" cy="1884"/>
          </a:xfrm>
        </p:grpSpPr>
        <p:sp>
          <p:nvSpPr>
            <p:cNvPr id="26641" name="Rectangle 17"/>
            <p:cNvSpPr>
              <a:spLocks/>
            </p:cNvSpPr>
            <p:nvPr/>
          </p:nvSpPr>
          <p:spPr bwMode="auto">
            <a:xfrm>
              <a:off x="272" y="0"/>
              <a:ext cx="282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latin typeface="Gill Sans MT" pitchFamily="34" charset="0"/>
                  <a:ea typeface="Gill Sans" charset="0"/>
                  <a:cs typeface="Gill Sans" charset="0"/>
                </a:rPr>
                <a:t>several contest years</a:t>
              </a:r>
            </a:p>
          </p:txBody>
        </p:sp>
        <p:sp>
          <p:nvSpPr>
            <p:cNvPr id="26642" name="Rectangle 18"/>
            <p:cNvSpPr>
              <a:spLocks/>
            </p:cNvSpPr>
            <p:nvPr/>
          </p:nvSpPr>
          <p:spPr bwMode="auto">
            <a:xfrm>
              <a:off x="0" y="788"/>
              <a:ext cx="336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latin typeface="Gill Sans MT" pitchFamily="34" charset="0"/>
                  <a:ea typeface="Gill Sans" charset="0"/>
                  <a:cs typeface="Gill Sans" charset="0"/>
                </a:rPr>
                <a:t>8-16 programs per contestant</a:t>
              </a:r>
            </a:p>
          </p:txBody>
        </p:sp>
        <p:sp>
          <p:nvSpPr>
            <p:cNvPr id="26643" name="Rectangle 19"/>
            <p:cNvSpPr>
              <a:spLocks/>
            </p:cNvSpPr>
            <p:nvPr/>
          </p:nvSpPr>
          <p:spPr bwMode="auto">
            <a:xfrm>
              <a:off x="0" y="396"/>
              <a:ext cx="336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latin typeface="Gill Sans MT" pitchFamily="34" charset="0"/>
                  <a:ea typeface="Gill Sans" charset="0"/>
                  <a:cs typeface="Gill Sans" charset="0"/>
                </a:rPr>
                <a:t>C and C++ programs</a:t>
              </a:r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4509" y="1884"/>
              <a:ext cx="152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6655" name="Rectangle 31"/>
            <p:cNvSpPr>
              <a:spLocks/>
            </p:cNvSpPr>
            <p:nvPr/>
          </p:nvSpPr>
          <p:spPr bwMode="auto">
            <a:xfrm>
              <a:off x="3584" y="396"/>
              <a:ext cx="336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latin typeface="Gill Sans MT" pitchFamily="34" charset="0"/>
                  <a:ea typeface="Gill Sans" charset="0"/>
                  <a:cs typeface="Gill Sans" charset="0"/>
                </a:rPr>
                <a:t>C programs</a:t>
              </a:r>
            </a:p>
          </p:txBody>
        </p:sp>
        <p:sp>
          <p:nvSpPr>
            <p:cNvPr id="26656" name="Rectangle 32"/>
            <p:cNvSpPr>
              <a:spLocks/>
            </p:cNvSpPr>
            <p:nvPr/>
          </p:nvSpPr>
          <p:spPr bwMode="auto">
            <a:xfrm>
              <a:off x="3584" y="788"/>
              <a:ext cx="336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latin typeface="Gill Sans MT" pitchFamily="34" charset="0"/>
                  <a:ea typeface="Gill Sans" charset="0"/>
                  <a:cs typeface="Gill Sans" charset="0"/>
                </a:rPr>
                <a:t>some provided/template code</a:t>
              </a:r>
            </a:p>
          </p:txBody>
        </p:sp>
      </p:grpSp>
      <p:sp>
        <p:nvSpPr>
          <p:cNvPr id="26657" name="Rectangle 33"/>
          <p:cNvSpPr>
            <a:spLocks/>
          </p:cNvSpPr>
          <p:nvPr/>
        </p:nvSpPr>
        <p:spPr bwMode="auto">
          <a:xfrm>
            <a:off x="235585" y="838200"/>
            <a:ext cx="7550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Ideal:</a:t>
            </a:r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B127B-F97F-419A-AB2C-7F9CB7BB0158}" type="slidenum">
              <a:rPr lang="en-US"/>
              <a:pPr/>
              <a:t>17</a:t>
            </a:fld>
            <a:endParaRPr lang="en-US"/>
          </a:p>
        </p:txBody>
      </p:sp>
      <p:sp>
        <p:nvSpPr>
          <p:cNvPr id="27649" name="Rectangle 1"/>
          <p:cNvSpPr>
            <a:spLocks/>
          </p:cNvSpPr>
          <p:nvPr/>
        </p:nvSpPr>
        <p:spPr bwMode="auto">
          <a:xfrm>
            <a:off x="285750" y="955477"/>
            <a:ext cx="5911453" cy="1562695"/>
          </a:xfrm>
          <a:prstGeom prst="rect">
            <a:avLst/>
          </a:prstGeom>
          <a:solidFill>
            <a:srgbClr val="B3B3B3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Author attribution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369467" y="1035472"/>
            <a:ext cx="224580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391,056 </a:t>
            </a:r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N-grams</a:t>
            </a: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363885" y="1504280"/>
            <a:ext cx="1812997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54,705 </a:t>
            </a:r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idioms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2937868" y="1031007"/>
            <a:ext cx="213366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37,358 </a:t>
            </a:r>
            <a:r>
              <a:rPr lang="en-US" sz="2500" dirty="0" err="1">
                <a:latin typeface="Gill Sans MT" pitchFamily="34" charset="0"/>
                <a:ea typeface="Gill Sans" charset="0"/>
                <a:cs typeface="Gill Sans" charset="0"/>
              </a:rPr>
              <a:t>graphlets</a:t>
            </a:r>
            <a:endParaRPr lang="en-US" sz="2500" dirty="0">
              <a:latin typeface="Gill Sans MT" pitchFamily="34" charset="0"/>
              <a:ea typeface="Gill Sans" charset="0"/>
              <a:cs typeface="Gill Sans" charset="0"/>
            </a:endParaRP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937868" y="1504280"/>
            <a:ext cx="30185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117,997 </a:t>
            </a:r>
            <a:r>
              <a:rPr lang="en-US" sz="2500" dirty="0" err="1">
                <a:latin typeface="Gill Sans MT" pitchFamily="34" charset="0"/>
                <a:ea typeface="Gill Sans" charset="0"/>
                <a:cs typeface="Gill Sans" charset="0"/>
              </a:rPr>
              <a:t>supergraphlets</a:t>
            </a:r>
            <a:endParaRPr lang="en-US" sz="2500" dirty="0">
              <a:latin typeface="Gill Sans MT" pitchFamily="34" charset="0"/>
              <a:ea typeface="Gill Sans" charset="0"/>
              <a:cs typeface="Gill Sans" charset="0"/>
            </a:endParaRP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937867" y="1977554"/>
            <a:ext cx="248151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8,062 </a:t>
            </a:r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call </a:t>
            </a:r>
            <a:r>
              <a:rPr lang="en-US" sz="2500" dirty="0" err="1">
                <a:latin typeface="Gill Sans MT" pitchFamily="34" charset="0"/>
                <a:ea typeface="Gill Sans" charset="0"/>
                <a:cs typeface="Gill Sans" charset="0"/>
              </a:rPr>
              <a:t>graphlets</a:t>
            </a:r>
            <a:endParaRPr lang="en-US" sz="2500" dirty="0">
              <a:latin typeface="Gill Sans MT" pitchFamily="34" charset="0"/>
              <a:ea typeface="Gill Sans" charset="0"/>
              <a:cs typeface="Gill Sans" charset="0"/>
            </a:endParaRP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339328" y="1977554"/>
            <a:ext cx="2043765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500" dirty="0">
                <a:solidFill>
                  <a:schemeClr val="tx2">
                    <a:lumMod val="7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152 </a:t>
            </a:r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library calls</a:t>
            </a:r>
          </a:p>
        </p:txBody>
      </p:sp>
      <p:grpSp>
        <p:nvGrpSpPr>
          <p:cNvPr id="27657" name="Group 9"/>
          <p:cNvGrpSpPr>
            <a:grpSpLocks/>
          </p:cNvGrpSpPr>
          <p:nvPr/>
        </p:nvGrpSpPr>
        <p:grpSpPr bwMode="auto">
          <a:xfrm>
            <a:off x="6072187" y="1294805"/>
            <a:ext cx="2901032" cy="892969"/>
            <a:chOff x="0" y="0"/>
            <a:chExt cx="2599" cy="800"/>
          </a:xfrm>
        </p:grpSpPr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rightArrow">
              <a:avLst>
                <a:gd name="adj1" fmla="val 69981"/>
                <a:gd name="adj2" fmla="val 42167"/>
              </a:avLst>
            </a:prstGeom>
            <a:solidFill>
              <a:srgbClr val="B3B3B3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827" y="210"/>
              <a:ext cx="1772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700" dirty="0">
                  <a:solidFill>
                    <a:schemeClr val="tx2">
                      <a:lumMod val="7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1,900 </a:t>
              </a:r>
              <a:r>
                <a:rPr lang="en-US" sz="2700" dirty="0">
                  <a:latin typeface="Gill Sans MT" pitchFamily="34" charset="0"/>
                  <a:ea typeface="Gill Sans" charset="0"/>
                  <a:cs typeface="Gill Sans" charset="0"/>
                </a:rPr>
                <a:t>features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9703" y="3161109"/>
            <a:ext cx="5048622" cy="1508001"/>
            <a:chOff x="3339703" y="3161109"/>
            <a:chExt cx="5048622" cy="1508001"/>
          </a:xfrm>
        </p:grpSpPr>
        <p:grpSp>
          <p:nvGrpSpPr>
            <p:cNvPr id="27673" name="Group 25"/>
            <p:cNvGrpSpPr>
              <a:grpSpLocks/>
            </p:cNvGrpSpPr>
            <p:nvPr/>
          </p:nvGrpSpPr>
          <p:grpSpPr bwMode="auto">
            <a:xfrm>
              <a:off x="3339703" y="4269507"/>
              <a:ext cx="5048622" cy="399603"/>
              <a:chOff x="0" y="25"/>
              <a:chExt cx="4523" cy="358"/>
            </a:xfrm>
          </p:grpSpPr>
          <p:sp>
            <p:nvSpPr>
              <p:cNvPr id="27674" name="Rectangle 26"/>
              <p:cNvSpPr>
                <a:spLocks/>
              </p:cNvSpPr>
              <p:nvPr/>
            </p:nvSpPr>
            <p:spPr bwMode="auto">
              <a:xfrm>
                <a:off x="955" y="32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94.7%</a:t>
                </a:r>
              </a:p>
            </p:txBody>
          </p:sp>
          <p:sp>
            <p:nvSpPr>
              <p:cNvPr id="27675" name="Rectangle 27"/>
              <p:cNvSpPr>
                <a:spLocks/>
              </p:cNvSpPr>
              <p:nvPr/>
            </p:nvSpPr>
            <p:spPr bwMode="auto">
              <a:xfrm>
                <a:off x="2419" y="32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93.7%</a:t>
                </a:r>
              </a:p>
            </p:txBody>
          </p:sp>
          <p:sp>
            <p:nvSpPr>
              <p:cNvPr id="27676" name="Rectangle 28"/>
              <p:cNvSpPr>
                <a:spLocks/>
              </p:cNvSpPr>
              <p:nvPr/>
            </p:nvSpPr>
            <p:spPr bwMode="auto">
              <a:xfrm>
                <a:off x="3835" y="32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FF2712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84.3%</a:t>
                </a:r>
              </a:p>
            </p:txBody>
          </p:sp>
          <p:sp>
            <p:nvSpPr>
              <p:cNvPr id="27677" name="Rectangle 29"/>
              <p:cNvSpPr>
                <a:spLocks/>
              </p:cNvSpPr>
              <p:nvPr/>
            </p:nvSpPr>
            <p:spPr bwMode="auto">
              <a:xfrm>
                <a:off x="0" y="25"/>
                <a:ext cx="696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600" dirty="0">
                    <a:latin typeface="Gill Sans MT" pitchFamily="34" charset="0"/>
                    <a:ea typeface="Gill Sans" charset="0"/>
                    <a:cs typeface="Gill Sans" charset="0"/>
                  </a:rPr>
                  <a:t>Top-5</a:t>
                </a:r>
              </a:p>
            </p:txBody>
          </p:sp>
        </p:grpSp>
        <p:grpSp>
          <p:nvGrpSpPr>
            <p:cNvPr id="27678" name="Group 30"/>
            <p:cNvGrpSpPr>
              <a:grpSpLocks/>
            </p:cNvGrpSpPr>
            <p:nvPr/>
          </p:nvGrpSpPr>
          <p:grpSpPr bwMode="auto">
            <a:xfrm>
              <a:off x="3360912" y="3161109"/>
              <a:ext cx="5000574" cy="1007939"/>
              <a:chOff x="0" y="104"/>
              <a:chExt cx="4479" cy="903"/>
            </a:xfrm>
          </p:grpSpPr>
          <p:sp>
            <p:nvSpPr>
              <p:cNvPr id="27679" name="Rectangle 31"/>
              <p:cNvSpPr>
                <a:spLocks/>
              </p:cNvSpPr>
              <p:nvPr/>
            </p:nvSpPr>
            <p:spPr bwMode="auto">
              <a:xfrm>
                <a:off x="812" y="104"/>
                <a:ext cx="66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CJ 2009</a:t>
                </a:r>
              </a:p>
            </p:txBody>
          </p:sp>
          <p:sp>
            <p:nvSpPr>
              <p:cNvPr id="27680" name="Rectangle 32"/>
              <p:cNvSpPr>
                <a:spLocks/>
              </p:cNvSpPr>
              <p:nvPr/>
            </p:nvSpPr>
            <p:spPr bwMode="auto">
              <a:xfrm>
                <a:off x="2327" y="104"/>
                <a:ext cx="66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CJ 2010</a:t>
                </a:r>
              </a:p>
            </p:txBody>
          </p:sp>
          <p:sp>
            <p:nvSpPr>
              <p:cNvPr id="27681" name="Rectangle 33"/>
              <p:cNvSpPr>
                <a:spLocks/>
              </p:cNvSpPr>
              <p:nvPr/>
            </p:nvSpPr>
            <p:spPr bwMode="auto">
              <a:xfrm>
                <a:off x="3820" y="104"/>
                <a:ext cx="60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CS 537</a:t>
                </a:r>
              </a:p>
            </p:txBody>
          </p:sp>
          <p:sp>
            <p:nvSpPr>
              <p:cNvPr id="27682" name="Rectangle 34"/>
              <p:cNvSpPr>
                <a:spLocks/>
              </p:cNvSpPr>
              <p:nvPr/>
            </p:nvSpPr>
            <p:spPr bwMode="auto">
              <a:xfrm>
                <a:off x="909" y="640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77.8%</a:t>
                </a:r>
              </a:p>
            </p:txBody>
          </p:sp>
          <p:sp>
            <p:nvSpPr>
              <p:cNvPr id="27683" name="Rectangle 35"/>
              <p:cNvSpPr>
                <a:spLocks/>
              </p:cNvSpPr>
              <p:nvPr/>
            </p:nvSpPr>
            <p:spPr bwMode="auto">
              <a:xfrm>
                <a:off x="2375" y="640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76.8%</a:t>
                </a:r>
              </a:p>
            </p:txBody>
          </p:sp>
          <p:sp>
            <p:nvSpPr>
              <p:cNvPr id="27684" name="Rectangle 36"/>
              <p:cNvSpPr>
                <a:spLocks/>
              </p:cNvSpPr>
              <p:nvPr/>
            </p:nvSpPr>
            <p:spPr bwMode="auto">
              <a:xfrm>
                <a:off x="3791" y="640"/>
                <a:ext cx="6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solidFill>
                      <a:srgbClr val="FF2712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38.4%</a:t>
                </a:r>
              </a:p>
            </p:txBody>
          </p:sp>
          <p:sp>
            <p:nvSpPr>
              <p:cNvPr id="27685" name="Rectangle 37"/>
              <p:cNvSpPr>
                <a:spLocks/>
              </p:cNvSpPr>
              <p:nvPr/>
            </p:nvSpPr>
            <p:spPr bwMode="auto">
              <a:xfrm>
                <a:off x="0" y="649"/>
                <a:ext cx="656" cy="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600" dirty="0">
                    <a:latin typeface="Gill Sans MT" pitchFamily="34" charset="0"/>
                    <a:ea typeface="Gill Sans" charset="0"/>
                    <a:cs typeface="Gill Sans" charset="0"/>
                  </a:rPr>
                  <a:t>Exact</a:t>
                </a:r>
              </a:p>
            </p:txBody>
          </p:sp>
        </p:grpSp>
      </p:grpSp>
      <p:grpSp>
        <p:nvGrpSpPr>
          <p:cNvPr id="27686" name="Group 38"/>
          <p:cNvGrpSpPr>
            <a:grpSpLocks/>
          </p:cNvGrpSpPr>
          <p:nvPr/>
        </p:nvGrpSpPr>
        <p:grpSpPr bwMode="auto">
          <a:xfrm>
            <a:off x="3946922" y="5125640"/>
            <a:ext cx="4875609" cy="1205508"/>
            <a:chOff x="0" y="20"/>
            <a:chExt cx="4368" cy="1080"/>
          </a:xfrm>
        </p:grpSpPr>
        <p:sp>
          <p:nvSpPr>
            <p:cNvPr id="27687" name="Rectangle 39"/>
            <p:cNvSpPr>
              <a:spLocks/>
            </p:cNvSpPr>
            <p:nvPr/>
          </p:nvSpPr>
          <p:spPr bwMode="auto">
            <a:xfrm>
              <a:off x="554" y="20"/>
              <a:ext cx="326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1. CS537 has much less data</a:t>
              </a:r>
            </a:p>
          </p:txBody>
        </p:sp>
        <p:sp>
          <p:nvSpPr>
            <p:cNvPr id="27688" name="Rectangle 40"/>
            <p:cNvSpPr>
              <a:spLocks/>
            </p:cNvSpPr>
            <p:nvPr/>
          </p:nvSpPr>
          <p:spPr bwMode="auto">
            <a:xfrm>
              <a:off x="0" y="396"/>
              <a:ext cx="4368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2.  Template code + instructor guidance confound results</a:t>
              </a:r>
            </a:p>
          </p:txBody>
        </p:sp>
      </p:grpSp>
      <p:sp>
        <p:nvSpPr>
          <p:cNvPr id="27689" name="Rectangle 41"/>
          <p:cNvSpPr>
            <a:spLocks/>
          </p:cNvSpPr>
          <p:nvPr/>
        </p:nvSpPr>
        <p:spPr bwMode="auto">
          <a:xfrm>
            <a:off x="4282902" y="4736351"/>
            <a:ext cx="39103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100" dirty="0">
                <a:solidFill>
                  <a:srgbClr val="FF2712"/>
                </a:solidFill>
                <a:latin typeface="Gill Sans MT" pitchFamily="34" charset="0"/>
                <a:ea typeface="Gill Sans" charset="0"/>
                <a:cs typeface="Gill Sans" charset="0"/>
              </a:rPr>
              <a:t>Students have less distinctive styles?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5682" y="2914709"/>
            <a:ext cx="2612318" cy="3012371"/>
            <a:chOff x="435682" y="2914709"/>
            <a:chExt cx="2612318" cy="3012371"/>
          </a:xfrm>
        </p:grpSpPr>
        <p:grpSp>
          <p:nvGrpSpPr>
            <p:cNvPr id="27661" name="Group 13"/>
            <p:cNvGrpSpPr>
              <a:grpSpLocks/>
            </p:cNvGrpSpPr>
            <p:nvPr/>
          </p:nvGrpSpPr>
          <p:grpSpPr bwMode="auto">
            <a:xfrm>
              <a:off x="512342" y="3581921"/>
              <a:ext cx="2384226" cy="2345159"/>
              <a:chOff x="0" y="0"/>
              <a:chExt cx="2136" cy="2101"/>
            </a:xfrm>
          </p:grpSpPr>
          <p:pic>
            <p:nvPicPr>
              <p:cNvPr id="2766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8" y="0"/>
                <a:ext cx="590" cy="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3" name="Picture 1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" y="299"/>
                <a:ext cx="534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6" y="373"/>
                <a:ext cx="534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5" name="Picture 1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249"/>
                <a:ext cx="591" cy="10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6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" y="74"/>
                <a:ext cx="534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7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2" y="814"/>
                <a:ext cx="534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8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9"/>
                <a:ext cx="590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9" name="Picture 2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5" y="797"/>
                <a:ext cx="591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0" name="Picture 2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" y="1154"/>
                <a:ext cx="534" cy="9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" y="1013"/>
                <a:ext cx="591" cy="1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35682" y="2914709"/>
              <a:ext cx="26123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20 programmers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0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Who Wrote This Code?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657600" y="2209800"/>
            <a:ext cx="1873404" cy="2362200"/>
            <a:chOff x="3624147" y="1925445"/>
            <a:chExt cx="1873404" cy="2362200"/>
          </a:xfrm>
        </p:grpSpPr>
        <p:sp>
          <p:nvSpPr>
            <p:cNvPr id="6" name="Rectangle 7"/>
            <p:cNvSpPr/>
            <p:nvPr/>
          </p:nvSpPr>
          <p:spPr>
            <a:xfrm>
              <a:off x="3624147" y="1925445"/>
              <a:ext cx="1873404" cy="2362200"/>
            </a:xfrm>
            <a:custGeom>
              <a:avLst/>
              <a:gdLst>
                <a:gd name="connsiteX0" fmla="*/ 0 w 1752600"/>
                <a:gd name="connsiteY0" fmla="*/ 0 h 2209800"/>
                <a:gd name="connsiteX1" fmla="*/ 1752600 w 1752600"/>
                <a:gd name="connsiteY1" fmla="*/ 0 h 2209800"/>
                <a:gd name="connsiteX2" fmla="*/ 1752600 w 1752600"/>
                <a:gd name="connsiteY2" fmla="*/ 2209800 h 2209800"/>
                <a:gd name="connsiteX3" fmla="*/ 0 w 1752600"/>
                <a:gd name="connsiteY3" fmla="*/ 2209800 h 2209800"/>
                <a:gd name="connsiteX4" fmla="*/ 0 w 1752600"/>
                <a:gd name="connsiteY4" fmla="*/ 0 h 2209800"/>
                <a:gd name="connsiteX0" fmla="*/ 9293 w 1761893"/>
                <a:gd name="connsiteY0" fmla="*/ 0 h 2209800"/>
                <a:gd name="connsiteX1" fmla="*/ 1761893 w 1761893"/>
                <a:gd name="connsiteY1" fmla="*/ 0 h 2209800"/>
                <a:gd name="connsiteX2" fmla="*/ 1761893 w 1761893"/>
                <a:gd name="connsiteY2" fmla="*/ 2209800 h 2209800"/>
                <a:gd name="connsiteX3" fmla="*/ 9293 w 1761893"/>
                <a:gd name="connsiteY3" fmla="*/ 2209800 h 2209800"/>
                <a:gd name="connsiteX4" fmla="*/ 0 w 1761893"/>
                <a:gd name="connsiteY4" fmla="*/ 1620644 h 2209800"/>
                <a:gd name="connsiteX5" fmla="*/ 9293 w 1761893"/>
                <a:gd name="connsiteY5" fmla="*/ 0 h 2209800"/>
                <a:gd name="connsiteX0" fmla="*/ 82 w 1752682"/>
                <a:gd name="connsiteY0" fmla="*/ 0 h 2209800"/>
                <a:gd name="connsiteX1" fmla="*/ 1752682 w 1752682"/>
                <a:gd name="connsiteY1" fmla="*/ 0 h 2209800"/>
                <a:gd name="connsiteX2" fmla="*/ 1752682 w 1752682"/>
                <a:gd name="connsiteY2" fmla="*/ 2209800 h 2209800"/>
                <a:gd name="connsiteX3" fmla="*/ 82 w 1752682"/>
                <a:gd name="connsiteY3" fmla="*/ 2209800 h 2209800"/>
                <a:gd name="connsiteX4" fmla="*/ 79998 w 1752682"/>
                <a:gd name="connsiteY4" fmla="*/ 1609492 h 2209800"/>
                <a:gd name="connsiteX5" fmla="*/ 82 w 1752682"/>
                <a:gd name="connsiteY5" fmla="*/ 0 h 2209800"/>
                <a:gd name="connsiteX0" fmla="*/ 0 w 1752600"/>
                <a:gd name="connsiteY0" fmla="*/ 0 h 2209800"/>
                <a:gd name="connsiteX1" fmla="*/ 1752600 w 1752600"/>
                <a:gd name="connsiteY1" fmla="*/ 0 h 2209800"/>
                <a:gd name="connsiteX2" fmla="*/ 1752600 w 1752600"/>
                <a:gd name="connsiteY2" fmla="*/ 2209800 h 2209800"/>
                <a:gd name="connsiteX3" fmla="*/ 0 w 1752600"/>
                <a:gd name="connsiteY3" fmla="*/ 2209800 h 2209800"/>
                <a:gd name="connsiteX4" fmla="*/ 0 w 1752600"/>
                <a:gd name="connsiteY4" fmla="*/ 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2209800">
                  <a:moveTo>
                    <a:pt x="0" y="0"/>
                  </a:moveTo>
                  <a:lnTo>
                    <a:pt x="1752600" y="0"/>
                  </a:lnTo>
                  <a:lnTo>
                    <a:pt x="1752600" y="2209800"/>
                  </a:lnTo>
                  <a:lnTo>
                    <a:pt x="0" y="220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8"/>
            <p:cNvSpPr>
              <a:spLocks/>
            </p:cNvSpPr>
            <p:nvPr/>
          </p:nvSpPr>
          <p:spPr bwMode="auto">
            <a:xfrm>
              <a:off x="3689196" y="1981200"/>
              <a:ext cx="17526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6788" tIns="26788" rIns="26788" bIns="26788"/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011101011010101010101110101001010101110001001001011010110011010101010101010010100101001001001101101101010110010010101101010010100101110101010101010101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6736" y="970155"/>
            <a:ext cx="2971800" cy="2590800"/>
            <a:chOff x="226736" y="1143000"/>
            <a:chExt cx="2971800" cy="2590800"/>
          </a:xfrm>
        </p:grpSpPr>
        <p:sp>
          <p:nvSpPr>
            <p:cNvPr id="16" name="Rectangle 15"/>
            <p:cNvSpPr/>
            <p:nvPr/>
          </p:nvSpPr>
          <p:spPr>
            <a:xfrm>
              <a:off x="226736" y="1143000"/>
              <a:ext cx="2971800" cy="2590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 descr="C:\Documents and Settings\nater\Desktop\my pdweek presentation\GC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3873" y="1285573"/>
              <a:ext cx="777240" cy="914400"/>
            </a:xfrm>
            <a:prstGeom prst="rect">
              <a:avLst/>
            </a:prstGeom>
            <a:noFill/>
          </p:spPr>
        </p:pic>
        <p:pic>
          <p:nvPicPr>
            <p:cNvPr id="13" name="Picture 5" descr="C:\Documents and Settings\nater\Desktop\my pdweek presentation\Visual Studio Logo black vert[8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493" y="2542741"/>
              <a:ext cx="2624287" cy="914400"/>
            </a:xfrm>
            <a:prstGeom prst="rect">
              <a:avLst/>
            </a:prstGeom>
            <a:noFill/>
          </p:spPr>
        </p:pic>
        <p:pic>
          <p:nvPicPr>
            <p:cNvPr id="14" name="Picture 6" descr="C:\Documents and Settings\nater\Desktop\my pdweek presentation\intel-logo-gadgetmix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14068" y="1438727"/>
              <a:ext cx="984504" cy="914400"/>
            </a:xfrm>
            <a:prstGeom prst="rect">
              <a:avLst/>
            </a:prstGeom>
            <a:noFill/>
          </p:spPr>
        </p:pic>
      </p:grpSp>
      <p:grpSp>
        <p:nvGrpSpPr>
          <p:cNvPr id="102" name="Group 101"/>
          <p:cNvGrpSpPr/>
          <p:nvPr/>
        </p:nvGrpSpPr>
        <p:grpSpPr>
          <a:xfrm>
            <a:off x="6013808" y="579164"/>
            <a:ext cx="2971800" cy="2217496"/>
            <a:chOff x="6013808" y="579164"/>
            <a:chExt cx="2971800" cy="2217496"/>
          </a:xfrm>
        </p:grpSpPr>
        <p:sp>
          <p:nvSpPr>
            <p:cNvPr id="101" name="Rectangle 100"/>
            <p:cNvSpPr/>
            <p:nvPr/>
          </p:nvSpPr>
          <p:spPr>
            <a:xfrm>
              <a:off x="6013808" y="579164"/>
              <a:ext cx="2971800" cy="2217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schemeClr val="tx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125478" y="842208"/>
              <a:ext cx="2789922" cy="1748592"/>
              <a:chOff x="178594" y="1134070"/>
              <a:chExt cx="8277820" cy="518814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80430" y="1134070"/>
                <a:ext cx="7495357" cy="5188149"/>
                <a:chOff x="580430" y="1134070"/>
                <a:chExt cx="7495357" cy="5188149"/>
              </a:xfrm>
            </p:grpSpPr>
            <p:grpSp>
              <p:nvGrpSpPr>
                <p:cNvPr id="49" name="Group 2"/>
                <p:cNvGrpSpPr>
                  <a:grpSpLocks/>
                </p:cNvGrpSpPr>
                <p:nvPr/>
              </p:nvGrpSpPr>
              <p:grpSpPr bwMode="auto">
                <a:xfrm>
                  <a:off x="1753568" y="1955601"/>
                  <a:ext cx="5188148" cy="1299270"/>
                  <a:chOff x="0" y="0"/>
                  <a:chExt cx="4647" cy="1164"/>
                </a:xfrm>
              </p:grpSpPr>
              <p:sp>
                <p:nvSpPr>
                  <p:cNvPr id="92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" y="20"/>
                    <a:ext cx="1063" cy="106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75" y="24"/>
                    <a:ext cx="1437" cy="85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4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076" y="24"/>
                    <a:ext cx="3571" cy="112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24"/>
                    <a:ext cx="2115" cy="1112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6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" y="32"/>
                    <a:ext cx="2504" cy="10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7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1" y="32"/>
                    <a:ext cx="12" cy="86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8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2" y="8"/>
                    <a:ext cx="1504" cy="912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012" y="8"/>
                    <a:ext cx="635" cy="115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0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4012" cy="1080"/>
                  </a:xfrm>
                  <a:prstGeom prst="line">
                    <a:avLst/>
                  </a:prstGeom>
                  <a:noFill/>
                  <a:ln w="63500" cap="flat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50" name="Group 12"/>
                <p:cNvGrpSpPr>
                  <a:grpSpLocks/>
                </p:cNvGrpSpPr>
                <p:nvPr/>
              </p:nvGrpSpPr>
              <p:grpSpPr bwMode="auto">
                <a:xfrm>
                  <a:off x="2597424" y="1134070"/>
                  <a:ext cx="3931295" cy="857250"/>
                  <a:chOff x="0" y="0"/>
                  <a:chExt cx="3521" cy="768"/>
                </a:xfrm>
              </p:grpSpPr>
              <p:grpSp>
                <p:nvGrpSpPr>
                  <p:cNvPr id="83" name="Group 14"/>
                  <p:cNvGrpSpPr>
                    <a:grpSpLocks/>
                  </p:cNvGrpSpPr>
                  <p:nvPr/>
                </p:nvGrpSpPr>
                <p:grpSpPr bwMode="auto">
                  <a:xfrm flipH="1">
                    <a:off x="1440" y="0"/>
                    <a:ext cx="640" cy="768"/>
                    <a:chOff x="0" y="0"/>
                    <a:chExt cx="639" cy="768"/>
                  </a:xfrm>
                </p:grpSpPr>
                <p:sp>
                  <p:nvSpPr>
                    <p:cNvPr id="90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003D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9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49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003D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  <p:grpSp>
                <p:nvGrpSpPr>
                  <p:cNvPr id="84" name="Group 19"/>
                  <p:cNvGrpSpPr>
                    <a:grpSpLocks/>
                  </p:cNvGrpSpPr>
                  <p:nvPr/>
                </p:nvGrpSpPr>
                <p:grpSpPr bwMode="auto">
                  <a:xfrm flipH="1">
                    <a:off x="0" y="0"/>
                    <a:ext cx="640" cy="768"/>
                    <a:chOff x="0" y="0"/>
                    <a:chExt cx="640" cy="768"/>
                  </a:xfrm>
                </p:grpSpPr>
                <p:sp>
                  <p:nvSpPr>
                    <p:cNvPr id="88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8500A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89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50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8500A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  <p:grpSp>
                <p:nvGrpSpPr>
                  <p:cNvPr id="85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881" y="0"/>
                    <a:ext cx="640" cy="768"/>
                    <a:chOff x="0" y="0"/>
                    <a:chExt cx="640" cy="768"/>
                  </a:xfrm>
                </p:grpSpPr>
                <p:sp>
                  <p:nvSpPr>
                    <p:cNvPr id="86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FF53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8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50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FF53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1" name="Group 28"/>
                <p:cNvGrpSpPr>
                  <a:grpSpLocks/>
                </p:cNvGrpSpPr>
                <p:nvPr/>
              </p:nvGrpSpPr>
              <p:grpSpPr bwMode="auto">
                <a:xfrm>
                  <a:off x="580430" y="4875610"/>
                  <a:ext cx="7461870" cy="1025798"/>
                  <a:chOff x="0" y="0"/>
                  <a:chExt cx="6685" cy="919"/>
                </a:xfrm>
              </p:grpSpPr>
              <p:sp>
                <p:nvSpPr>
                  <p:cNvPr id="6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"/>
                    <a:ext cx="2302" cy="90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16"/>
                    <a:ext cx="3545" cy="82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16"/>
                    <a:ext cx="612" cy="79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8"/>
                    <a:ext cx="1551" cy="84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0" y="0"/>
                    <a:ext cx="102" cy="74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49" y="8"/>
                    <a:ext cx="1642" cy="80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8"/>
                    <a:ext cx="2590" cy="827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5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7" y="0"/>
                    <a:ext cx="1850" cy="83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6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1" y="8"/>
                    <a:ext cx="4" cy="73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7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7" y="8"/>
                    <a:ext cx="920" cy="78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6"/>
                    <a:ext cx="860" cy="75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9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3" y="8"/>
                    <a:ext cx="3037" cy="864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80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8"/>
                    <a:ext cx="3869" cy="90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81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16"/>
                    <a:ext cx="1193" cy="74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82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8" y="16"/>
                    <a:ext cx="1937" cy="85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32"/>
                    <a:ext cx="4363" cy="840"/>
                  </a:xfrm>
                  <a:prstGeom prst="line">
                    <a:avLst/>
                  </a:prstGeom>
                  <a:noFill/>
                  <a:ln w="63500" cap="flat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2" name="Oval 47"/>
                <p:cNvSpPr>
                  <a:spLocks/>
                </p:cNvSpPr>
                <p:nvPr/>
              </p:nvSpPr>
              <p:spPr bwMode="auto">
                <a:xfrm>
                  <a:off x="3124344" y="5679281"/>
                  <a:ext cx="643124" cy="642938"/>
                </a:xfrm>
                <a:prstGeom prst="ellipse">
                  <a:avLst/>
                </a:prstGeom>
                <a:solidFill>
                  <a:srgbClr val="9A9A9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53" name="Oval 50"/>
                <p:cNvSpPr>
                  <a:spLocks/>
                </p:cNvSpPr>
                <p:nvPr/>
              </p:nvSpPr>
              <p:spPr bwMode="auto">
                <a:xfrm>
                  <a:off x="5383094" y="5679281"/>
                  <a:ext cx="643124" cy="642938"/>
                </a:xfrm>
                <a:prstGeom prst="ellipse">
                  <a:avLst/>
                </a:prstGeom>
                <a:solidFill>
                  <a:srgbClr val="9A9A9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grpSp>
              <p:nvGrpSpPr>
                <p:cNvPr id="54" name="Group 80"/>
                <p:cNvGrpSpPr>
                  <a:grpSpLocks/>
                </p:cNvGrpSpPr>
                <p:nvPr/>
              </p:nvGrpSpPr>
              <p:grpSpPr bwMode="auto">
                <a:xfrm>
                  <a:off x="1107281" y="2768203"/>
                  <a:ext cx="6917160" cy="973336"/>
                  <a:chOff x="0" y="0"/>
                  <a:chExt cx="6197" cy="872"/>
                </a:xfrm>
              </p:grpSpPr>
              <p:pic>
                <p:nvPicPr>
                  <p:cNvPr id="64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0" y="88"/>
                    <a:ext cx="2000" cy="6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5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8" y="0"/>
                    <a:ext cx="939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6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41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55" name="Group 84"/>
                <p:cNvGrpSpPr>
                  <a:grpSpLocks/>
                </p:cNvGrpSpPr>
                <p:nvPr/>
              </p:nvGrpSpPr>
              <p:grpSpPr bwMode="auto">
                <a:xfrm>
                  <a:off x="676424" y="3559597"/>
                  <a:ext cx="7399363" cy="966639"/>
                  <a:chOff x="0" y="0"/>
                  <a:chExt cx="6629" cy="865"/>
                </a:xfrm>
              </p:grpSpPr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22" y="130"/>
                    <a:ext cx="0" cy="71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8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21" y="130"/>
                    <a:ext cx="729" cy="7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9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9" y="122"/>
                    <a:ext cx="721" cy="72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0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89" y="122"/>
                    <a:ext cx="0" cy="71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489" y="122"/>
                    <a:ext cx="729" cy="7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2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7" y="0"/>
                    <a:ext cx="442" cy="84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121" y="0"/>
                    <a:ext cx="508" cy="86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6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30"/>
                    <a:ext cx="720" cy="721"/>
                  </a:xfrm>
                  <a:prstGeom prst="line">
                    <a:avLst/>
                  </a:prstGeom>
                  <a:noFill/>
                  <a:ln w="63500" cap="flat">
                    <a:solidFill>
                      <a:schemeClr val="accent2">
                        <a:lumMod val="7500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</p:grpSp>
          <p:grpSp>
            <p:nvGrpSpPr>
              <p:cNvPr id="37" name="Group 52"/>
              <p:cNvGrpSpPr>
                <a:grpSpLocks/>
              </p:cNvGrpSpPr>
              <p:nvPr/>
            </p:nvGrpSpPr>
            <p:grpSpPr bwMode="auto">
              <a:xfrm>
                <a:off x="178594" y="4509492"/>
                <a:ext cx="8277820" cy="392907"/>
                <a:chOff x="0" y="12"/>
                <a:chExt cx="7416" cy="352"/>
              </a:xfrm>
            </p:grpSpPr>
            <p:grpSp>
              <p:nvGrpSpPr>
                <p:cNvPr id="38" name="Group 53"/>
                <p:cNvGrpSpPr>
                  <a:grpSpLocks/>
                </p:cNvGrpSpPr>
                <p:nvPr/>
              </p:nvGrpSpPr>
              <p:grpSpPr bwMode="auto">
                <a:xfrm>
                  <a:off x="0" y="12"/>
                  <a:ext cx="2504" cy="352"/>
                  <a:chOff x="0" y="12"/>
                  <a:chExt cx="2504" cy="352"/>
                </a:xfrm>
              </p:grpSpPr>
              <p:sp>
                <p:nvSpPr>
                  <p:cNvPr id="46" name="Rectangle 5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" name="Rectangle 5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8" name="Rectangle 61"/>
                  <p:cNvSpPr>
                    <a:spLocks/>
                  </p:cNvSpPr>
                  <p:nvPr/>
                </p:nvSpPr>
                <p:spPr bwMode="auto">
                  <a:xfrm>
                    <a:off x="1776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39" name="Group 63"/>
                <p:cNvGrpSpPr>
                  <a:grpSpLocks/>
                </p:cNvGrpSpPr>
                <p:nvPr/>
              </p:nvGrpSpPr>
              <p:grpSpPr bwMode="auto">
                <a:xfrm>
                  <a:off x="2736" y="12"/>
                  <a:ext cx="2504" cy="352"/>
                  <a:chOff x="0" y="12"/>
                  <a:chExt cx="2504" cy="352"/>
                </a:xfrm>
              </p:grpSpPr>
              <p:sp>
                <p:nvSpPr>
                  <p:cNvPr id="43" name="Rectangle 6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4" name="Rectangle 6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" name="Rectangle 71"/>
                  <p:cNvSpPr>
                    <a:spLocks/>
                  </p:cNvSpPr>
                  <p:nvPr/>
                </p:nvSpPr>
                <p:spPr bwMode="auto">
                  <a:xfrm>
                    <a:off x="1776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40" name="Group 73"/>
                <p:cNvGrpSpPr>
                  <a:grpSpLocks/>
                </p:cNvGrpSpPr>
                <p:nvPr/>
              </p:nvGrpSpPr>
              <p:grpSpPr bwMode="auto">
                <a:xfrm>
                  <a:off x="5800" y="12"/>
                  <a:ext cx="1616" cy="352"/>
                  <a:chOff x="0" y="12"/>
                  <a:chExt cx="1616" cy="352"/>
                </a:xfrm>
              </p:grpSpPr>
              <p:sp>
                <p:nvSpPr>
                  <p:cNvPr id="41" name="Rectangle 7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FD9A00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" name="Rectangle 7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FD9A00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4" name="Group 23"/>
          <p:cNvGrpSpPr/>
          <p:nvPr/>
        </p:nvGrpSpPr>
        <p:grpSpPr>
          <a:xfrm>
            <a:off x="3145703" y="4672968"/>
            <a:ext cx="3285440" cy="1798988"/>
            <a:chOff x="8874315" y="3986867"/>
            <a:chExt cx="3828659" cy="2096435"/>
          </a:xfrm>
        </p:grpSpPr>
        <p:pic>
          <p:nvPicPr>
            <p:cNvPr id="25" name="Picture 2" descr="C:\Users\nater\Desktop\figures\icon_person_blackhat_small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4065" y="3986867"/>
              <a:ext cx="846177" cy="159556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srgbClr val="FF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8874315" y="4038600"/>
              <a:ext cx="3828659" cy="2044702"/>
              <a:chOff x="5429928" y="3756835"/>
              <a:chExt cx="3828659" cy="2044702"/>
            </a:xfrm>
          </p:grpSpPr>
          <p:pic>
            <p:nvPicPr>
              <p:cNvPr id="27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3895" y="3756835"/>
                <a:ext cx="816812" cy="1430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7877" y="3782497"/>
                <a:ext cx="919527" cy="1610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4785" y="3771987"/>
                <a:ext cx="957829" cy="1677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9928" y="4040609"/>
                <a:ext cx="816812" cy="14306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rgbClr val="00B05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1727" y="3987444"/>
                <a:ext cx="816812" cy="143063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schemeClr val="tx2">
                    <a:lumMod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3164" y="4191000"/>
                <a:ext cx="919527" cy="16105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1507" y="4200110"/>
                <a:ext cx="821412" cy="1438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7175" y="4102882"/>
                <a:ext cx="821412" cy="14386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6" descr="C:\Users\nater\Desktop\foo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2252" y="3917115"/>
                <a:ext cx="957829" cy="1677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4808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606EC8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8914" name="Rectangle 2"/>
          <p:cNvSpPr>
            <a:spLocks/>
          </p:cNvSpPr>
          <p:nvPr/>
        </p:nvSpPr>
        <p:spPr bwMode="auto">
          <a:xfrm>
            <a:off x="3780918" y="3182779"/>
            <a:ext cx="158216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Gill Sans MT" pitchFamily="34" charset="0"/>
                <a:ea typeface="Gill Sans" charset="0"/>
                <a:cs typeface="Gill Sans" charset="0"/>
              </a:rPr>
              <a:t>questions</a:t>
            </a:r>
            <a:endParaRPr lang="en-US" dirty="0">
              <a:solidFill>
                <a:srgbClr val="FFFFFF"/>
              </a:solidFill>
              <a:latin typeface="Gill Sans MT" pitchFamily="34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430530"/>
            <a:ext cx="12877800" cy="914400"/>
            <a:chOff x="-2133600" y="381000"/>
            <a:chExt cx="12877800" cy="914400"/>
          </a:xfrm>
        </p:grpSpPr>
        <p:pic>
          <p:nvPicPr>
            <p:cNvPr id="10" name="Picture 2" descr="C:\Documents and Settings\nater\Desktop\my pdweek presentation\GC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399" y="381000"/>
              <a:ext cx="777240" cy="914400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nater\Desktop\my pdweek presentation\The Portland Grou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133600" y="638175"/>
              <a:ext cx="2857500" cy="400050"/>
            </a:xfrm>
            <a:prstGeom prst="rect">
              <a:avLst/>
            </a:prstGeom>
            <a:noFill/>
          </p:spPr>
        </p:pic>
        <p:pic>
          <p:nvPicPr>
            <p:cNvPr id="12" name="Picture 4" descr="C:\Documents and Settings\nater\Desktop\my pdweek presentation\pathscale_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381000"/>
              <a:ext cx="1917148" cy="914400"/>
            </a:xfrm>
            <a:prstGeom prst="rect">
              <a:avLst/>
            </a:prstGeom>
            <a:noFill/>
          </p:spPr>
        </p:pic>
        <p:pic>
          <p:nvPicPr>
            <p:cNvPr id="13" name="Picture 5" descr="C:\Documents and Settings\nater\Desktop\my pdweek presentation\Visual Studio Logo black vert[8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6313" y="381000"/>
              <a:ext cx="2624287" cy="914400"/>
            </a:xfrm>
            <a:prstGeom prst="rect">
              <a:avLst/>
            </a:prstGeom>
            <a:noFill/>
          </p:spPr>
        </p:pic>
        <p:pic>
          <p:nvPicPr>
            <p:cNvPr id="14" name="Picture 6" descr="C:\Documents and Settings\nater\Desktop\my pdweek presentation\intel-logo-gadgetmix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8096" y="381000"/>
              <a:ext cx="984504" cy="914400"/>
            </a:xfrm>
            <a:prstGeom prst="rect">
              <a:avLst/>
            </a:prstGeom>
            <a:noFill/>
          </p:spPr>
        </p:pic>
        <p:pic>
          <p:nvPicPr>
            <p:cNvPr id="15" name="Picture 7" descr="C:\Documents and Settings\nater\Desktop\my pdweek presentation\800px-Borland_logo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1600" y="615839"/>
              <a:ext cx="1752600" cy="444722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3960378" y="316230"/>
            <a:ext cx="1210235" cy="1471940"/>
            <a:chOff x="3960378" y="316230"/>
            <a:chExt cx="1210235" cy="1471940"/>
          </a:xfrm>
        </p:grpSpPr>
        <p:sp>
          <p:nvSpPr>
            <p:cNvPr id="23" name="Rectangle 22"/>
            <p:cNvSpPr/>
            <p:nvPr/>
          </p:nvSpPr>
          <p:spPr>
            <a:xfrm>
              <a:off x="3960378" y="316230"/>
              <a:ext cx="1210235" cy="1143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579619" y="1459230"/>
              <a:ext cx="0" cy="32894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24147" y="1925445"/>
            <a:ext cx="1873404" cy="2362200"/>
          </a:xfrm>
          <a:custGeom>
            <a:avLst/>
            <a:gdLst>
              <a:gd name="connsiteX0" fmla="*/ 0 w 1752600"/>
              <a:gd name="connsiteY0" fmla="*/ 0 h 2209800"/>
              <a:gd name="connsiteX1" fmla="*/ 1752600 w 1752600"/>
              <a:gd name="connsiteY1" fmla="*/ 0 h 2209800"/>
              <a:gd name="connsiteX2" fmla="*/ 1752600 w 1752600"/>
              <a:gd name="connsiteY2" fmla="*/ 2209800 h 2209800"/>
              <a:gd name="connsiteX3" fmla="*/ 0 w 1752600"/>
              <a:gd name="connsiteY3" fmla="*/ 2209800 h 2209800"/>
              <a:gd name="connsiteX4" fmla="*/ 0 w 1752600"/>
              <a:gd name="connsiteY4" fmla="*/ 0 h 2209800"/>
              <a:gd name="connsiteX0" fmla="*/ 9293 w 1761893"/>
              <a:gd name="connsiteY0" fmla="*/ 0 h 2209800"/>
              <a:gd name="connsiteX1" fmla="*/ 1761893 w 1761893"/>
              <a:gd name="connsiteY1" fmla="*/ 0 h 2209800"/>
              <a:gd name="connsiteX2" fmla="*/ 1761893 w 1761893"/>
              <a:gd name="connsiteY2" fmla="*/ 2209800 h 2209800"/>
              <a:gd name="connsiteX3" fmla="*/ 9293 w 1761893"/>
              <a:gd name="connsiteY3" fmla="*/ 2209800 h 2209800"/>
              <a:gd name="connsiteX4" fmla="*/ 0 w 1761893"/>
              <a:gd name="connsiteY4" fmla="*/ 1620644 h 2209800"/>
              <a:gd name="connsiteX5" fmla="*/ 9293 w 1761893"/>
              <a:gd name="connsiteY5" fmla="*/ 0 h 2209800"/>
              <a:gd name="connsiteX0" fmla="*/ 82 w 1752682"/>
              <a:gd name="connsiteY0" fmla="*/ 0 h 2209800"/>
              <a:gd name="connsiteX1" fmla="*/ 1752682 w 1752682"/>
              <a:gd name="connsiteY1" fmla="*/ 0 h 2209800"/>
              <a:gd name="connsiteX2" fmla="*/ 1752682 w 1752682"/>
              <a:gd name="connsiteY2" fmla="*/ 2209800 h 2209800"/>
              <a:gd name="connsiteX3" fmla="*/ 82 w 1752682"/>
              <a:gd name="connsiteY3" fmla="*/ 2209800 h 2209800"/>
              <a:gd name="connsiteX4" fmla="*/ 79998 w 1752682"/>
              <a:gd name="connsiteY4" fmla="*/ 1609492 h 2209800"/>
              <a:gd name="connsiteX5" fmla="*/ 82 w 1752682"/>
              <a:gd name="connsiteY5" fmla="*/ 0 h 2209800"/>
              <a:gd name="connsiteX0" fmla="*/ 0 w 1752600"/>
              <a:gd name="connsiteY0" fmla="*/ 0 h 2209800"/>
              <a:gd name="connsiteX1" fmla="*/ 1752600 w 1752600"/>
              <a:gd name="connsiteY1" fmla="*/ 0 h 2209800"/>
              <a:gd name="connsiteX2" fmla="*/ 1752600 w 1752600"/>
              <a:gd name="connsiteY2" fmla="*/ 2209800 h 2209800"/>
              <a:gd name="connsiteX3" fmla="*/ 0 w 1752600"/>
              <a:gd name="connsiteY3" fmla="*/ 2209800 h 2209800"/>
              <a:gd name="connsiteX4" fmla="*/ 0 w 17526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2209800">
                <a:moveTo>
                  <a:pt x="0" y="0"/>
                </a:moveTo>
                <a:lnTo>
                  <a:pt x="1752600" y="0"/>
                </a:lnTo>
                <a:lnTo>
                  <a:pt x="17526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/>
          <p:cNvSpPr>
            <a:spLocks/>
          </p:cNvSpPr>
          <p:nvPr/>
        </p:nvSpPr>
        <p:spPr bwMode="auto">
          <a:xfrm>
            <a:off x="3689196" y="19812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011101011010101010101110101001010101110001001001011010110011010101010101010010100101001001001101101101010110010010101101010010100101110101010101010101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  <p:pic>
        <p:nvPicPr>
          <p:cNvPr id="17" name="Picture 2" descr="C:\Documents and Settings\nater\Desktop\my pdweek presentation\GCC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0999" y="430530"/>
            <a:ext cx="777240" cy="914400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816141" y="1925445"/>
            <a:ext cx="1980029" cy="1503555"/>
            <a:chOff x="816141" y="1925445"/>
            <a:chExt cx="1980029" cy="1503555"/>
          </a:xfrm>
        </p:grpSpPr>
        <p:sp>
          <p:nvSpPr>
            <p:cNvPr id="18" name="TextBox 17"/>
            <p:cNvSpPr txBox="1"/>
            <p:nvPr/>
          </p:nvSpPr>
          <p:spPr>
            <a:xfrm>
              <a:off x="816141" y="1925445"/>
              <a:ext cx="1755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GCC 4.2.x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6141" y="237238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unoptimized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6141" y="2905780"/>
              <a:ext cx="859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C++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21" name="Freeform 20"/>
          <p:cNvSpPr/>
          <p:nvPr/>
        </p:nvSpPr>
        <p:spPr>
          <a:xfrm>
            <a:off x="1710690" y="845820"/>
            <a:ext cx="2251710" cy="1051560"/>
          </a:xfrm>
          <a:custGeom>
            <a:avLst/>
            <a:gdLst>
              <a:gd name="connsiteX0" fmla="*/ 2457450 w 2457450"/>
              <a:gd name="connsiteY0" fmla="*/ 0 h 1051560"/>
              <a:gd name="connsiteX1" fmla="*/ 0 w 2457450"/>
              <a:gd name="connsiteY1" fmla="*/ 0 h 1051560"/>
              <a:gd name="connsiteX2" fmla="*/ 0 w 2457450"/>
              <a:gd name="connsiteY2" fmla="*/ 10515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7450" h="1051560">
                <a:moveTo>
                  <a:pt x="2457450" y="0"/>
                </a:moveTo>
                <a:lnTo>
                  <a:pt x="0" y="0"/>
                </a:lnTo>
                <a:lnTo>
                  <a:pt x="0" y="1051560"/>
                </a:lnTo>
              </a:path>
            </a:pathLst>
          </a:cu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36485" y="3845898"/>
            <a:ext cx="2362200" cy="1143000"/>
            <a:chOff x="1105121" y="4107983"/>
            <a:chExt cx="2362200" cy="1143000"/>
          </a:xfrm>
        </p:grpSpPr>
        <p:sp>
          <p:nvSpPr>
            <p:cNvPr id="28" name="Rectangle 27"/>
            <p:cNvSpPr/>
            <p:nvPr/>
          </p:nvSpPr>
          <p:spPr>
            <a:xfrm>
              <a:off x="1105121" y="4107983"/>
              <a:ext cx="2362200" cy="1143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45906" y="4202430"/>
              <a:ext cx="20806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Toolchain</a:t>
              </a:r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 Provenance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203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657600" y="3286034"/>
            <a:ext cx="188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Backup slides follow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Gill Sans MT" pitchFamily="34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3CD5-09AA-4676-B483-394B8A6E8191}" type="slidenum">
              <a:rPr lang="en-US"/>
              <a:pPr/>
              <a:t>21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Program provenance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74" y="1866305"/>
            <a:ext cx="3482578" cy="31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300511" y="3372073"/>
            <a:ext cx="6445002" cy="3038304"/>
            <a:chOff x="2300511" y="3372073"/>
            <a:chExt cx="6445002" cy="3038304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300511" y="5045274"/>
              <a:ext cx="1577207" cy="1365103"/>
              <a:chOff x="56" y="0"/>
              <a:chExt cx="1413" cy="1222"/>
            </a:xfrm>
          </p:grpSpPr>
          <p:sp>
            <p:nvSpPr>
              <p:cNvPr id="5124" name="Line 4"/>
              <p:cNvSpPr>
                <a:spLocks noChangeShapeType="1"/>
              </p:cNvSpPr>
              <p:nvPr/>
            </p:nvSpPr>
            <p:spPr bwMode="auto">
              <a:xfrm rot="10800000" flipH="1">
                <a:off x="970" y="0"/>
                <a:ext cx="0" cy="299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5125" name="Rectangle 5"/>
              <p:cNvSpPr>
                <a:spLocks/>
              </p:cNvSpPr>
              <p:nvPr/>
            </p:nvSpPr>
            <p:spPr bwMode="auto">
              <a:xfrm>
                <a:off x="455" y="236"/>
                <a:ext cx="987" cy="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000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  <p:sp>
            <p:nvSpPr>
              <p:cNvPr id="5126" name="Rectangle 6"/>
              <p:cNvSpPr>
                <a:spLocks/>
              </p:cNvSpPr>
              <p:nvPr/>
            </p:nvSpPr>
            <p:spPr bwMode="auto">
              <a:xfrm>
                <a:off x="56" y="656"/>
                <a:ext cx="1413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1900" dirty="0" err="1">
                    <a:latin typeface="Gill Sans MT" pitchFamily="34" charset="0"/>
                    <a:ea typeface="Gill Sans" charset="0"/>
                    <a:cs typeface="Gill Sans" charset="0"/>
                  </a:rPr>
                  <a:t>glibc</a:t>
                </a:r>
                <a:r>
                  <a:rPr lang="en-US" sz="1900" dirty="0">
                    <a:latin typeface="Gill Sans MT" pitchFamily="34" charset="0"/>
                    <a:ea typeface="Gill Sans" charset="0"/>
                    <a:cs typeface="Gill Sans" charset="0"/>
                  </a:rPr>
                  <a:t> static code</a:t>
                </a:r>
              </a:p>
            </p:txBody>
          </p:sp>
          <p:sp>
            <p:nvSpPr>
              <p:cNvPr id="5127" name="Rectangle 7"/>
              <p:cNvSpPr>
                <a:spLocks/>
              </p:cNvSpPr>
              <p:nvPr/>
            </p:nvSpPr>
            <p:spPr bwMode="auto">
              <a:xfrm>
                <a:off x="92" y="960"/>
                <a:ext cx="137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1900" dirty="0">
                    <a:latin typeface="Gill Sans MT" pitchFamily="34" charset="0"/>
                    <a:ea typeface="Gill Sans" charset="0"/>
                    <a:cs typeface="Gill Sans" charset="0"/>
                  </a:rPr>
                  <a:t>library imports</a:t>
                </a:r>
              </a:p>
            </p:txBody>
          </p:sp>
        </p:grpSp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5776393" y="3372073"/>
              <a:ext cx="2969120" cy="1439913"/>
              <a:chOff x="0" y="21"/>
              <a:chExt cx="2660" cy="1290"/>
            </a:xfrm>
          </p:grpSpPr>
          <p:sp>
            <p:nvSpPr>
              <p:cNvPr id="5129" name="Rectangle 9"/>
              <p:cNvSpPr>
                <a:spLocks/>
              </p:cNvSpPr>
              <p:nvPr/>
            </p:nvSpPr>
            <p:spPr bwMode="auto">
              <a:xfrm>
                <a:off x="458" y="21"/>
                <a:ext cx="2202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3000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Link &amp; </a:t>
                </a:r>
                <a:r>
                  <a:rPr lang="en-US" sz="3000" dirty="0">
                    <a:latin typeface="Gill Sans MT" pitchFamily="34" charset="0"/>
                  </a:rPr>
                  <a:t>post-link</a:t>
                </a:r>
                <a:endParaRPr lang="en-US" sz="3000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0" y="224"/>
                <a:ext cx="328" cy="0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ysDot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5131" name="Rectangle 11"/>
              <p:cNvSpPr>
                <a:spLocks/>
              </p:cNvSpPr>
              <p:nvPr/>
            </p:nvSpPr>
            <p:spPr bwMode="auto">
              <a:xfrm>
                <a:off x="109" y="457"/>
                <a:ext cx="252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1900" dirty="0">
                    <a:latin typeface="Gill Sans MT" pitchFamily="34" charset="0"/>
                    <a:ea typeface="Gill Sans" charset="0"/>
                    <a:cs typeface="Gill Sans" charset="0"/>
                  </a:rPr>
                  <a:t>whole-program optimization</a:t>
                </a:r>
              </a:p>
            </p:txBody>
          </p:sp>
          <p:sp>
            <p:nvSpPr>
              <p:cNvPr id="5132" name="Rectangle 12"/>
              <p:cNvSpPr>
                <a:spLocks/>
              </p:cNvSpPr>
              <p:nvPr/>
            </p:nvSpPr>
            <p:spPr bwMode="auto">
              <a:xfrm>
                <a:off x="1274" y="761"/>
                <a:ext cx="1351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1900" dirty="0">
                    <a:latin typeface="Gill Sans MT" pitchFamily="34" charset="0"/>
                    <a:ea typeface="Gill Sans" charset="0"/>
                    <a:cs typeface="Gill Sans" charset="0"/>
                  </a:rPr>
                  <a:t>rewriting tools</a:t>
                </a:r>
              </a:p>
            </p:txBody>
          </p:sp>
          <p:sp>
            <p:nvSpPr>
              <p:cNvPr id="5133" name="Rectangle 13"/>
              <p:cNvSpPr>
                <a:spLocks/>
              </p:cNvSpPr>
              <p:nvPr/>
            </p:nvSpPr>
            <p:spPr bwMode="auto">
              <a:xfrm>
                <a:off x="1104" y="1049"/>
                <a:ext cx="1522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3DCC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1900" dirty="0">
                    <a:latin typeface="Gill Sans MT" pitchFamily="34" charset="0"/>
                    <a:ea typeface="Gill Sans" charset="0"/>
                    <a:cs typeface="Gill Sans" charset="0"/>
                  </a:rPr>
                  <a:t>obfuscation tools</a:t>
                </a:r>
              </a:p>
            </p:txBody>
          </p:sp>
        </p:grpSp>
      </p:grp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147341" y="2835176"/>
            <a:ext cx="2784946" cy="1807146"/>
            <a:chOff x="56" y="20"/>
            <a:chExt cx="2495" cy="1619"/>
          </a:xfrm>
        </p:grpSpPr>
        <p:sp>
          <p:nvSpPr>
            <p:cNvPr id="5135" name="Rectangle 15"/>
            <p:cNvSpPr>
              <a:spLocks/>
            </p:cNvSpPr>
            <p:nvPr/>
          </p:nvSpPr>
          <p:spPr bwMode="auto">
            <a:xfrm>
              <a:off x="302" y="20"/>
              <a:ext cx="132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000" dirty="0">
                  <a:solidFill>
                    <a:schemeClr val="tx1"/>
                  </a:solidFill>
                  <a:latin typeface="+mj-lt"/>
                  <a:ea typeface="Gill Sans" charset="0"/>
                  <a:cs typeface="Gill Sans" charset="0"/>
                </a:rPr>
                <a:t>Compiler</a:t>
              </a: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739" y="224"/>
              <a:ext cx="812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5137" name="Rectangle 17"/>
            <p:cNvSpPr>
              <a:spLocks/>
            </p:cNvSpPr>
            <p:nvPr/>
          </p:nvSpPr>
          <p:spPr bwMode="auto">
            <a:xfrm>
              <a:off x="1106" y="417"/>
              <a:ext cx="505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900" dirty="0">
                  <a:latin typeface="+mj-lt"/>
                  <a:ea typeface="Gill Sans" charset="0"/>
                  <a:cs typeface="Gill Sans" charset="0"/>
                </a:rPr>
                <a:t>family</a:t>
              </a:r>
            </a:p>
          </p:txBody>
        </p:sp>
        <p:sp>
          <p:nvSpPr>
            <p:cNvPr id="5138" name="Rectangle 18"/>
            <p:cNvSpPr>
              <a:spLocks/>
            </p:cNvSpPr>
            <p:nvPr/>
          </p:nvSpPr>
          <p:spPr bwMode="auto">
            <a:xfrm>
              <a:off x="960" y="733"/>
              <a:ext cx="64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900" dirty="0">
                  <a:latin typeface="+mj-lt"/>
                  <a:ea typeface="Gill Sans" charset="0"/>
                  <a:cs typeface="Gill Sans" charset="0"/>
                </a:rPr>
                <a:t>version</a:t>
              </a:r>
            </a:p>
          </p:txBody>
        </p:sp>
        <p:sp>
          <p:nvSpPr>
            <p:cNvPr id="5139" name="Rectangle 19"/>
            <p:cNvSpPr>
              <a:spLocks/>
            </p:cNvSpPr>
            <p:nvPr/>
          </p:nvSpPr>
          <p:spPr bwMode="auto">
            <a:xfrm>
              <a:off x="56" y="1053"/>
              <a:ext cx="1553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900">
                  <a:latin typeface="+mj-lt"/>
                  <a:ea typeface="Gill Sans" charset="0"/>
                  <a:cs typeface="Gill Sans" charset="0"/>
                </a:rPr>
                <a:t>optimization level</a:t>
              </a:r>
            </a:p>
          </p:txBody>
        </p:sp>
        <p:sp>
          <p:nvSpPr>
            <p:cNvPr id="5140" name="Rectangle 20"/>
            <p:cNvSpPr>
              <a:spLocks/>
            </p:cNvSpPr>
            <p:nvPr/>
          </p:nvSpPr>
          <p:spPr bwMode="auto">
            <a:xfrm>
              <a:off x="222" y="1377"/>
              <a:ext cx="139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1900" dirty="0">
                  <a:latin typeface="+mj-lt"/>
                  <a:ea typeface="Gill Sans" charset="0"/>
                  <a:cs typeface="Gill Sans" charset="0"/>
                </a:rPr>
                <a:t>source language</a:t>
              </a:r>
            </a:p>
          </p:txBody>
        </p:sp>
      </p:grpSp>
      <p:grpSp>
        <p:nvGrpSpPr>
          <p:cNvPr id="5141" name="Group 21"/>
          <p:cNvGrpSpPr>
            <a:grpSpLocks/>
          </p:cNvGrpSpPr>
          <p:nvPr/>
        </p:nvGrpSpPr>
        <p:grpSpPr bwMode="auto">
          <a:xfrm>
            <a:off x="5586636" y="800323"/>
            <a:ext cx="2792745" cy="1309316"/>
            <a:chOff x="0" y="21"/>
            <a:chExt cx="2501" cy="1173"/>
          </a:xfrm>
        </p:grpSpPr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0" y="235"/>
              <a:ext cx="790" cy="565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grpSp>
          <p:nvGrpSpPr>
            <p:cNvPr id="5143" name="Group 23"/>
            <p:cNvGrpSpPr>
              <a:grpSpLocks/>
            </p:cNvGrpSpPr>
            <p:nvPr/>
          </p:nvGrpSpPr>
          <p:grpSpPr bwMode="auto">
            <a:xfrm>
              <a:off x="1306" y="472"/>
              <a:ext cx="856" cy="722"/>
              <a:chOff x="0" y="0"/>
              <a:chExt cx="856" cy="722"/>
            </a:xfrm>
          </p:grpSpPr>
          <p:pic>
            <p:nvPicPr>
              <p:cNvPr id="5144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6"/>
                <a:ext cx="298" cy="5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5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" y="153"/>
                <a:ext cx="299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6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" y="52"/>
                <a:ext cx="299" cy="5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rgbClr val="FF00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7" name="Picture 2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" y="0"/>
                <a:ext cx="299" cy="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48" name="Picture 2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" y="113"/>
                <a:ext cx="345" cy="6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49" name="Rectangle 29"/>
            <p:cNvSpPr>
              <a:spLocks/>
            </p:cNvSpPr>
            <p:nvPr/>
          </p:nvSpPr>
          <p:spPr bwMode="auto">
            <a:xfrm>
              <a:off x="933" y="21"/>
              <a:ext cx="1568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3000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Authorship</a:t>
              </a:r>
            </a:p>
          </p:txBody>
        </p:sp>
      </p:grp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pic>
        <p:nvPicPr>
          <p:cNvPr id="34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83" y="1518642"/>
            <a:ext cx="332762" cy="5904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58" y="1626914"/>
            <a:ext cx="333879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860" y="1514177"/>
            <a:ext cx="333879" cy="590476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FF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63" y="1456134"/>
            <a:ext cx="333879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763" y="1582266"/>
            <a:ext cx="385245" cy="679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0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B861-FB60-47F9-8EDF-8322BBFB4327}" type="slidenum">
              <a:rPr lang="en-US"/>
              <a:pPr/>
              <a:t>22</a:t>
            </a:fld>
            <a:endParaRPr lang="en-US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Instruction-level features</a:t>
            </a:r>
          </a:p>
        </p:txBody>
      </p:sp>
      <p:sp>
        <p:nvSpPr>
          <p:cNvPr id="10242" name="Rectangle 2"/>
          <p:cNvSpPr>
            <a:spLocks/>
          </p:cNvSpPr>
          <p:nvPr/>
        </p:nvSpPr>
        <p:spPr bwMode="auto">
          <a:xfrm>
            <a:off x="3345285" y="2607469"/>
            <a:ext cx="5661403" cy="3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‹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mov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[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imm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],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rax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; sub [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imm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],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rax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›</a:t>
            </a: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3626570" y="2009180"/>
            <a:ext cx="4981730" cy="3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26788" tIns="26788" rIns="26788" bIns="26788">
            <a:spAutoFit/>
          </a:bodyPr>
          <a:lstStyle/>
          <a:p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‹push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ebp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; * ;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mov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esp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, </a:t>
            </a:r>
            <a:r>
              <a:rPr lang="en-US" sz="2200" b="1" dirty="0" err="1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ebp</a:t>
            </a:r>
            <a:r>
              <a:rPr lang="en-US" sz="2200" b="1" dirty="0">
                <a:solidFill>
                  <a:srgbClr val="40404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›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2817317" y="1451074"/>
            <a:ext cx="5482828" cy="2509242"/>
            <a:chOff x="0" y="20"/>
            <a:chExt cx="4912" cy="2248"/>
          </a:xfrm>
        </p:grpSpPr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1182" y="20"/>
              <a:ext cx="269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single-instruction wildcard</a:t>
              </a:r>
            </a:p>
          </p:txBody>
        </p:sp>
        <p:sp>
          <p:nvSpPr>
            <p:cNvPr id="10246" name="Rectangle 6"/>
            <p:cNvSpPr>
              <a:spLocks/>
            </p:cNvSpPr>
            <p:nvPr/>
          </p:nvSpPr>
          <p:spPr bwMode="auto">
            <a:xfrm>
              <a:off x="0" y="1644"/>
              <a:ext cx="1656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 err="1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opcode</a:t>
              </a:r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 class abstraction</a:t>
              </a:r>
            </a:p>
          </p:txBody>
        </p:sp>
        <p:sp>
          <p:nvSpPr>
            <p:cNvPr id="10247" name="Rectangle 7"/>
            <p:cNvSpPr>
              <a:spLocks/>
            </p:cNvSpPr>
            <p:nvPr/>
          </p:nvSpPr>
          <p:spPr bwMode="auto">
            <a:xfrm>
              <a:off x="2993" y="1804"/>
              <a:ext cx="19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hidden </a:t>
              </a:r>
              <a:r>
                <a:rPr lang="en-US" sz="2200" dirty="0" err="1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immediates</a:t>
              </a:r>
              <a:endParaRPr lang="en-US" sz="2200" dirty="0">
                <a:solidFill>
                  <a:srgbClr val="0044FE"/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835" y="1457"/>
              <a:ext cx="0" cy="223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3971" y="1456"/>
              <a:ext cx="0" cy="222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rot="10800000" flipH="1">
              <a:off x="2539" y="318"/>
              <a:ext cx="0" cy="224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10251" name="Rectangle 11"/>
          <p:cNvSpPr>
            <a:spLocks/>
          </p:cNvSpPr>
          <p:nvPr/>
        </p:nvSpPr>
        <p:spPr bwMode="auto">
          <a:xfrm>
            <a:off x="174129" y="2225308"/>
            <a:ext cx="1444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3400" dirty="0">
                <a:latin typeface="Gill Sans MT" pitchFamily="34" charset="0"/>
                <a:ea typeface="Gill Sans" charset="0"/>
                <a:cs typeface="Gill Sans" charset="0"/>
              </a:rPr>
              <a:t>IDIOMS</a:t>
            </a:r>
          </a:p>
        </p:txBody>
      </p:sp>
      <p:grpSp>
        <p:nvGrpSpPr>
          <p:cNvPr id="10252" name="Group 12"/>
          <p:cNvGrpSpPr>
            <a:grpSpLocks/>
          </p:cNvGrpSpPr>
          <p:nvPr/>
        </p:nvGrpSpPr>
        <p:grpSpPr bwMode="auto">
          <a:xfrm>
            <a:off x="177478" y="4913561"/>
            <a:ext cx="8600405" cy="1185416"/>
            <a:chOff x="0" y="18"/>
            <a:chExt cx="7704" cy="1062"/>
          </a:xfrm>
        </p:grpSpPr>
        <p:sp>
          <p:nvSpPr>
            <p:cNvPr id="10253" name="Rectangle 13"/>
            <p:cNvSpPr>
              <a:spLocks/>
            </p:cNvSpPr>
            <p:nvPr/>
          </p:nvSpPr>
          <p:spPr bwMode="auto">
            <a:xfrm>
              <a:off x="0" y="18"/>
              <a:ext cx="1699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3400" dirty="0">
                  <a:latin typeface="Gill Sans MT" pitchFamily="34" charset="0"/>
                  <a:ea typeface="Gill Sans" charset="0"/>
                  <a:cs typeface="Gill Sans" charset="0"/>
                </a:rPr>
                <a:t>N-GRAMS</a:t>
              </a:r>
            </a:p>
          </p:txBody>
        </p:sp>
        <p:sp>
          <p:nvSpPr>
            <p:cNvPr id="10254" name="Rectangle 14"/>
            <p:cNvSpPr>
              <a:spLocks/>
            </p:cNvSpPr>
            <p:nvPr/>
          </p:nvSpPr>
          <p:spPr bwMode="auto">
            <a:xfrm>
              <a:off x="2783" y="112"/>
              <a:ext cx="1591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200" b="1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&lt;4889c2be&gt;</a:t>
              </a:r>
            </a:p>
          </p:txBody>
        </p:sp>
        <p:sp>
          <p:nvSpPr>
            <p:cNvPr id="10255" name="Rectangle 15"/>
            <p:cNvSpPr>
              <a:spLocks/>
            </p:cNvSpPr>
            <p:nvPr/>
          </p:nvSpPr>
          <p:spPr bwMode="auto">
            <a:xfrm>
              <a:off x="6252" y="112"/>
              <a:ext cx="1287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200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&lt;</a:t>
              </a:r>
              <a:r>
                <a:rPr lang="en-US" sz="2200" b="1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8d45f8</a:t>
              </a:r>
              <a:r>
                <a:rPr lang="en-US" sz="2200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&gt;</a:t>
              </a:r>
            </a:p>
          </p:txBody>
        </p:sp>
        <p:sp>
          <p:nvSpPr>
            <p:cNvPr id="10256" name="Rectangle 16"/>
            <p:cNvSpPr>
              <a:spLocks/>
            </p:cNvSpPr>
            <p:nvPr/>
          </p:nvSpPr>
          <p:spPr bwMode="auto">
            <a:xfrm>
              <a:off x="4520" y="112"/>
              <a:ext cx="1591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200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&lt;</a:t>
              </a:r>
              <a:r>
                <a:rPr lang="en-US" sz="2200" b="1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018b45f8</a:t>
              </a:r>
              <a:r>
                <a:rPr lang="en-US" sz="2200" dirty="0">
                  <a:solidFill>
                    <a:srgbClr val="40404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&gt;</a:t>
              </a: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4237" y="571"/>
              <a:ext cx="163" cy="163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0258" name="Rectangle 18"/>
            <p:cNvSpPr>
              <a:spLocks/>
            </p:cNvSpPr>
            <p:nvPr/>
          </p:nvSpPr>
          <p:spPr bwMode="auto">
            <a:xfrm>
              <a:off x="3528" y="732"/>
              <a:ext cx="165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4-grams</a:t>
              </a: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6880" y="520"/>
              <a:ext cx="0" cy="222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0260" name="Rectangle 20"/>
            <p:cNvSpPr>
              <a:spLocks/>
            </p:cNvSpPr>
            <p:nvPr/>
          </p:nvSpPr>
          <p:spPr bwMode="auto">
            <a:xfrm>
              <a:off x="6048" y="736"/>
              <a:ext cx="165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3-grams</a:t>
              </a: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>
              <a:off x="4392" y="568"/>
              <a:ext cx="162" cy="162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8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054A4-A52B-4D42-99A5-2EFC2CA17E0C}" type="slidenum">
              <a:rPr lang="en-US"/>
              <a:pPr/>
              <a:t>23</a:t>
            </a:fld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Digression: finding code</a:t>
            </a:r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21469" y="919758"/>
            <a:ext cx="8483203" cy="56257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9219" name="Rectangle 3"/>
          <p:cNvSpPr>
            <a:spLocks/>
          </p:cNvSpPr>
          <p:nvPr/>
        </p:nvSpPr>
        <p:spPr bwMode="auto">
          <a:xfrm>
            <a:off x="7151397" y="1493638"/>
            <a:ext cx="159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program binary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853902" y="919758"/>
            <a:ext cx="7284393" cy="562570"/>
            <a:chOff x="0" y="0"/>
            <a:chExt cx="6526" cy="504"/>
          </a:xfrm>
        </p:grpSpPr>
        <p:sp>
          <p:nvSpPr>
            <p:cNvPr id="9221" name="Rectangle 5"/>
            <p:cNvSpPr>
              <a:spLocks/>
            </p:cNvSpPr>
            <p:nvPr/>
          </p:nvSpPr>
          <p:spPr bwMode="auto">
            <a:xfrm>
              <a:off x="0" y="0"/>
              <a:ext cx="1014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22" name="Rectangle 6"/>
            <p:cNvSpPr>
              <a:spLocks/>
            </p:cNvSpPr>
            <p:nvPr/>
          </p:nvSpPr>
          <p:spPr bwMode="auto">
            <a:xfrm>
              <a:off x="4581" y="0"/>
              <a:ext cx="1945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23" name="Rectangle 7"/>
            <p:cNvSpPr>
              <a:spLocks/>
            </p:cNvSpPr>
            <p:nvPr/>
          </p:nvSpPr>
          <p:spPr bwMode="auto">
            <a:xfrm>
              <a:off x="1216" y="0"/>
              <a:ext cx="1874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24" name="Rectangle 8"/>
            <p:cNvSpPr>
              <a:spLocks/>
            </p:cNvSpPr>
            <p:nvPr/>
          </p:nvSpPr>
          <p:spPr bwMode="auto">
            <a:xfrm>
              <a:off x="3436" y="0"/>
              <a:ext cx="871" cy="504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9225" name="Group 9"/>
          <p:cNvGrpSpPr>
            <a:grpSpLocks/>
          </p:cNvGrpSpPr>
          <p:nvPr/>
        </p:nvGrpSpPr>
        <p:grpSpPr bwMode="auto">
          <a:xfrm>
            <a:off x="1134070" y="1491258"/>
            <a:ext cx="1794867" cy="1098352"/>
            <a:chOff x="0" y="0"/>
            <a:chExt cx="1608" cy="984"/>
          </a:xfrm>
        </p:grpSpPr>
        <p:sp>
          <p:nvSpPr>
            <p:cNvPr id="9226" name="AutoShape 10"/>
            <p:cNvSpPr>
              <a:spLocks/>
            </p:cNvSpPr>
            <p:nvPr/>
          </p:nvSpPr>
          <p:spPr bwMode="auto">
            <a:xfrm>
              <a:off x="0" y="0"/>
              <a:ext cx="1608" cy="984"/>
            </a:xfrm>
            <a:prstGeom prst="wedgeEllipseCallout">
              <a:avLst>
                <a:gd name="adj1" fmla="val 26079"/>
                <a:gd name="adj2" fmla="val -54773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27" name="Rectangle 11"/>
            <p:cNvSpPr>
              <a:spLocks/>
            </p:cNvSpPr>
            <p:nvPr/>
          </p:nvSpPr>
          <p:spPr bwMode="auto">
            <a:xfrm>
              <a:off x="436" y="344"/>
              <a:ext cx="40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code</a:t>
              </a:r>
            </a:p>
          </p:txBody>
        </p:sp>
      </p:grpSp>
      <p:sp>
        <p:nvSpPr>
          <p:cNvPr id="9228" name="Rectangle 12"/>
          <p:cNvSpPr>
            <a:spLocks/>
          </p:cNvSpPr>
          <p:nvPr/>
        </p:nvSpPr>
        <p:spPr bwMode="auto">
          <a:xfrm>
            <a:off x="275704" y="1998166"/>
            <a:ext cx="8701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… 55 89 e5 83 </a:t>
            </a:r>
            <a:r>
              <a:rPr lang="en-US" sz="2000" dirty="0" err="1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ec</a:t>
            </a:r>
            <a:r>
              <a:rPr lang="en-US" sz="2000" dirty="0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 2c 57 56 53 8b 45 0c 8b 00 a3 90 a3 05 08 85 c0 74 2b 83 c4 … 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651867" y="1750219"/>
            <a:ext cx="4273972" cy="2002482"/>
            <a:chOff x="0" y="0"/>
            <a:chExt cx="3829" cy="1794"/>
          </a:xfrm>
        </p:grpSpPr>
        <p:grpSp>
          <p:nvGrpSpPr>
            <p:cNvPr id="9230" name="Group 14"/>
            <p:cNvGrpSpPr>
              <a:grpSpLocks/>
            </p:cNvGrpSpPr>
            <p:nvPr/>
          </p:nvGrpSpPr>
          <p:grpSpPr bwMode="auto">
            <a:xfrm>
              <a:off x="22" y="501"/>
              <a:ext cx="3807" cy="1293"/>
              <a:chOff x="0" y="0"/>
              <a:chExt cx="3806" cy="1292"/>
            </a:xfrm>
          </p:grpSpPr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rot="10800000" flipH="1">
                <a:off x="89" y="0"/>
                <a:ext cx="0" cy="1016"/>
              </a:xfrm>
              <a:prstGeom prst="line">
                <a:avLst/>
              </a:prstGeom>
              <a:noFill/>
              <a:ln w="381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9232" name="Rectangle 16"/>
              <p:cNvSpPr>
                <a:spLocks/>
              </p:cNvSpPr>
              <p:nvPr/>
            </p:nvSpPr>
            <p:spPr bwMode="auto">
              <a:xfrm>
                <a:off x="0" y="1016"/>
                <a:ext cx="380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push </a:t>
                </a:r>
                <a:r>
                  <a:rPr lang="en-US" sz="2000" dirty="0" err="1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ebp</a:t>
                </a:r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  </a:t>
                </a:r>
                <a:r>
                  <a:rPr lang="en-US" sz="2000" dirty="0" err="1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mov</a:t>
                </a:r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 </a:t>
                </a:r>
                <a:r>
                  <a:rPr lang="en-US" sz="2000" dirty="0" err="1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esp</a:t>
                </a:r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, </a:t>
                </a:r>
                <a:r>
                  <a:rPr lang="en-US" sz="2000" dirty="0" err="1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ebp</a:t>
                </a:r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  sub 0x2c, </a:t>
                </a:r>
                <a:r>
                  <a:rPr lang="en-US" sz="2000" dirty="0" err="1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esp</a:t>
                </a:r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  ...</a:t>
                </a:r>
              </a:p>
            </p:txBody>
          </p:sp>
        </p:grpSp>
        <p:sp>
          <p:nvSpPr>
            <p:cNvPr id="9233" name="Rectangle 17"/>
            <p:cNvSpPr>
              <a:spLocks/>
            </p:cNvSpPr>
            <p:nvPr/>
          </p:nvSpPr>
          <p:spPr bwMode="auto">
            <a:xfrm>
              <a:off x="0" y="0"/>
              <a:ext cx="240" cy="216"/>
            </a:xfrm>
            <a:prstGeom prst="rect">
              <a:avLst/>
            </a:prstGeom>
            <a:solidFill>
              <a:srgbClr val="0044FE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34" name="Rectangle 18"/>
            <p:cNvSpPr>
              <a:spLocks/>
            </p:cNvSpPr>
            <p:nvPr/>
          </p:nvSpPr>
          <p:spPr bwMode="auto">
            <a:xfrm>
              <a:off x="280" y="0"/>
              <a:ext cx="528" cy="216"/>
            </a:xfrm>
            <a:prstGeom prst="rect">
              <a:avLst/>
            </a:prstGeom>
            <a:solidFill>
              <a:srgbClr val="0044FE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35" name="Rectangle 19"/>
            <p:cNvSpPr>
              <a:spLocks/>
            </p:cNvSpPr>
            <p:nvPr/>
          </p:nvSpPr>
          <p:spPr bwMode="auto">
            <a:xfrm>
              <a:off x="848" y="0"/>
              <a:ext cx="808" cy="216"/>
            </a:xfrm>
            <a:prstGeom prst="rect">
              <a:avLst/>
            </a:prstGeom>
            <a:solidFill>
              <a:srgbClr val="0044FE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1294805" y="2303859"/>
            <a:ext cx="3922366" cy="929804"/>
            <a:chOff x="0" y="0"/>
            <a:chExt cx="3514" cy="833"/>
          </a:xfrm>
        </p:grpSpPr>
        <p:sp>
          <p:nvSpPr>
            <p:cNvPr id="9237" name="Rectangle 21"/>
            <p:cNvSpPr>
              <a:spLocks/>
            </p:cNvSpPr>
            <p:nvPr/>
          </p:nvSpPr>
          <p:spPr bwMode="auto">
            <a:xfrm>
              <a:off x="0" y="0"/>
              <a:ext cx="528" cy="216"/>
            </a:xfrm>
            <a:prstGeom prst="rect">
              <a:avLst/>
            </a:prstGeom>
            <a:solidFill>
              <a:srgbClr val="FF271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38" name="Rectangle 22"/>
            <p:cNvSpPr>
              <a:spLocks/>
            </p:cNvSpPr>
            <p:nvPr/>
          </p:nvSpPr>
          <p:spPr bwMode="auto">
            <a:xfrm>
              <a:off x="568" y="0"/>
              <a:ext cx="240" cy="216"/>
            </a:xfrm>
            <a:prstGeom prst="rect">
              <a:avLst/>
            </a:prstGeom>
            <a:solidFill>
              <a:srgbClr val="FF271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39" name="Rectangle 23"/>
            <p:cNvSpPr>
              <a:spLocks/>
            </p:cNvSpPr>
            <p:nvPr/>
          </p:nvSpPr>
          <p:spPr bwMode="auto">
            <a:xfrm>
              <a:off x="848" y="0"/>
              <a:ext cx="528" cy="216"/>
            </a:xfrm>
            <a:prstGeom prst="rect">
              <a:avLst/>
            </a:prstGeom>
            <a:solidFill>
              <a:srgbClr val="FF271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grpSp>
          <p:nvGrpSpPr>
            <p:cNvPr id="9240" name="Group 24"/>
            <p:cNvGrpSpPr>
              <a:grpSpLocks/>
            </p:cNvGrpSpPr>
            <p:nvPr/>
          </p:nvGrpSpPr>
          <p:grpSpPr bwMode="auto">
            <a:xfrm>
              <a:off x="72" y="237"/>
              <a:ext cx="3442" cy="596"/>
              <a:chOff x="0" y="0"/>
              <a:chExt cx="3442" cy="595"/>
            </a:xfrm>
          </p:grpSpPr>
          <p:sp>
            <p:nvSpPr>
              <p:cNvPr id="9241" name="Line 25"/>
              <p:cNvSpPr>
                <a:spLocks noChangeShapeType="1"/>
              </p:cNvSpPr>
              <p:nvPr/>
            </p:nvSpPr>
            <p:spPr bwMode="auto">
              <a:xfrm rot="10800000">
                <a:off x="63" y="0"/>
                <a:ext cx="0" cy="333"/>
              </a:xfrm>
              <a:prstGeom prst="line">
                <a:avLst/>
              </a:prstGeom>
              <a:noFill/>
              <a:ln w="381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9242" name="Rectangle 26"/>
              <p:cNvSpPr>
                <a:spLocks/>
              </p:cNvSpPr>
              <p:nvPr/>
            </p:nvSpPr>
            <p:spPr bwMode="auto">
              <a:xfrm>
                <a:off x="0" y="320"/>
                <a:ext cx="3442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FF2712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in 0x83,eax  in [dx],al  sub 0x57,al  ...</a:t>
                </a:r>
              </a:p>
            </p:txBody>
          </p:sp>
        </p:grpSp>
      </p:grpSp>
      <p:grpSp>
        <p:nvGrpSpPr>
          <p:cNvPr id="9243" name="Group 27"/>
          <p:cNvGrpSpPr>
            <a:grpSpLocks/>
          </p:cNvGrpSpPr>
          <p:nvPr/>
        </p:nvGrpSpPr>
        <p:grpSpPr bwMode="auto">
          <a:xfrm>
            <a:off x="491133" y="4045149"/>
            <a:ext cx="8358188" cy="2241351"/>
            <a:chOff x="0" y="4"/>
            <a:chExt cx="7488" cy="2008"/>
          </a:xfrm>
        </p:grpSpPr>
        <p:sp>
          <p:nvSpPr>
            <p:cNvPr id="9244" name="Rectangle 28"/>
            <p:cNvSpPr>
              <a:spLocks/>
            </p:cNvSpPr>
            <p:nvPr/>
          </p:nvSpPr>
          <p:spPr bwMode="auto">
            <a:xfrm>
              <a:off x="0" y="4"/>
              <a:ext cx="7488" cy="2008"/>
            </a:xfrm>
            <a:prstGeom prst="rect">
              <a:avLst/>
            </a:prstGeom>
            <a:solidFill>
              <a:srgbClr val="676767">
                <a:alpha val="3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32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9245" name="Rectangle 29"/>
            <p:cNvSpPr>
              <a:spLocks/>
            </p:cNvSpPr>
            <p:nvPr/>
          </p:nvSpPr>
          <p:spPr bwMode="auto">
            <a:xfrm>
              <a:off x="6290" y="26"/>
              <a:ext cx="98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[AAAI 2008]</a:t>
              </a:r>
            </a:p>
          </p:txBody>
        </p:sp>
        <p:sp>
          <p:nvSpPr>
            <p:cNvPr id="9246" name="Rectangle 30"/>
            <p:cNvSpPr>
              <a:spLocks/>
            </p:cNvSpPr>
            <p:nvPr/>
          </p:nvSpPr>
          <p:spPr bwMode="auto">
            <a:xfrm>
              <a:off x="216" y="200"/>
              <a:ext cx="54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Model compiler-specific “function entry points”</a:t>
              </a:r>
            </a:p>
          </p:txBody>
        </p:sp>
        <p:sp>
          <p:nvSpPr>
            <p:cNvPr id="9247" name="Rectangle 31"/>
            <p:cNvSpPr>
              <a:spLocks/>
            </p:cNvSpPr>
            <p:nvPr/>
          </p:nvSpPr>
          <p:spPr bwMode="auto">
            <a:xfrm>
              <a:off x="216" y="796"/>
              <a:ext cx="5472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Compute max-likelihood labels </a:t>
              </a:r>
            </a:p>
          </p:txBody>
        </p:sp>
        <p:pic>
          <p:nvPicPr>
            <p:cNvPr id="9248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" y="860"/>
              <a:ext cx="3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Rectangle 33"/>
            <p:cNvSpPr>
              <a:spLocks/>
            </p:cNvSpPr>
            <p:nvPr/>
          </p:nvSpPr>
          <p:spPr bwMode="auto">
            <a:xfrm>
              <a:off x="216" y="1384"/>
              <a:ext cx="547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F</a:t>
              </a:r>
              <a:r>
                <a:rPr lang="en-US" sz="2500" baseline="-6000" dirty="0">
                  <a:latin typeface="Gill Sans MT" pitchFamily="34" charset="0"/>
                  <a:ea typeface="Gill Sans" charset="0"/>
                  <a:cs typeface="Gill Sans" charset="0"/>
                </a:rPr>
                <a:t>1 </a:t>
              </a:r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from .86 - .99 </a:t>
              </a:r>
              <a:r>
                <a:rPr lang="en-US" sz="2500" i="1" dirty="0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depending on compiler</a:t>
              </a:r>
              <a:r>
                <a:rPr lang="en-US" sz="2500" dirty="0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7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98227" y="0"/>
            <a:ext cx="87957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200" dirty="0">
                <a:solidFill>
                  <a:srgbClr val="4D4D4D"/>
                </a:solidFill>
                <a:latin typeface="Gill Sans MT" pitchFamily="34" charset="0"/>
                <a:ea typeface="Gill Sans" charset="0"/>
                <a:cs typeface="Gill Sans" charset="0"/>
              </a:rPr>
              <a:t>Byte-sequence model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329283" y="1080492"/>
            <a:ext cx="8484319" cy="56257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7419" name="Oval 11"/>
          <p:cNvSpPr>
            <a:spLocks/>
          </p:cNvSpPr>
          <p:nvPr/>
        </p:nvSpPr>
        <p:spPr bwMode="auto">
          <a:xfrm>
            <a:off x="4161234" y="3473648"/>
            <a:ext cx="544711" cy="5447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7434" name="Rectangle 26"/>
          <p:cNvSpPr>
            <a:spLocks/>
          </p:cNvSpPr>
          <p:nvPr/>
        </p:nvSpPr>
        <p:spPr bwMode="auto">
          <a:xfrm>
            <a:off x="7458522" y="366027"/>
            <a:ext cx="12927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3DCC"/>
                </a:solidFill>
                <a:latin typeface="Gill Sans MT" pitchFamily="34" charset="0"/>
                <a:ea typeface="Gill Sans" charset="0"/>
                <a:cs typeface="Gill Sans" charset="0"/>
              </a:rPr>
              <a:t>[PASTE 2010]</a:t>
            </a:r>
          </a:p>
        </p:txBody>
      </p:sp>
      <p:sp>
        <p:nvSpPr>
          <p:cNvPr id="17435" name="Rectangle 27"/>
          <p:cNvSpPr>
            <a:spLocks/>
          </p:cNvSpPr>
          <p:nvPr/>
        </p:nvSpPr>
        <p:spPr bwMode="auto">
          <a:xfrm>
            <a:off x="7151397" y="1645443"/>
            <a:ext cx="159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program binary</a:t>
            </a: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791394" y="779116"/>
            <a:ext cx="7284393" cy="863947"/>
            <a:chOff x="0" y="22"/>
            <a:chExt cx="6526" cy="774"/>
          </a:xfrm>
        </p:grpSpPr>
        <p:sp>
          <p:nvSpPr>
            <p:cNvPr id="17437" name="Rectangle 29"/>
            <p:cNvSpPr>
              <a:spLocks/>
            </p:cNvSpPr>
            <p:nvPr/>
          </p:nvSpPr>
          <p:spPr bwMode="auto">
            <a:xfrm>
              <a:off x="0" y="291"/>
              <a:ext cx="1014" cy="505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38" name="Rectangle 30"/>
            <p:cNvSpPr>
              <a:spLocks/>
            </p:cNvSpPr>
            <p:nvPr/>
          </p:nvSpPr>
          <p:spPr bwMode="auto">
            <a:xfrm>
              <a:off x="4581" y="291"/>
              <a:ext cx="1945" cy="505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39" name="Rectangle 31"/>
            <p:cNvSpPr>
              <a:spLocks/>
            </p:cNvSpPr>
            <p:nvPr/>
          </p:nvSpPr>
          <p:spPr bwMode="auto">
            <a:xfrm>
              <a:off x="1216" y="291"/>
              <a:ext cx="1874" cy="505"/>
            </a:xfrm>
            <a:prstGeom prst="rect">
              <a:avLst/>
            </a:prstGeom>
            <a:solidFill>
              <a:srgbClr val="834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40" name="Rectangle 32"/>
            <p:cNvSpPr>
              <a:spLocks/>
            </p:cNvSpPr>
            <p:nvPr/>
          </p:nvSpPr>
          <p:spPr bwMode="auto">
            <a:xfrm>
              <a:off x="3436" y="291"/>
              <a:ext cx="871" cy="505"/>
            </a:xfrm>
            <a:prstGeom prst="rect">
              <a:avLst/>
            </a:prstGeom>
            <a:solidFill>
              <a:srgbClr val="8340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41" name="Rectangle 33"/>
            <p:cNvSpPr>
              <a:spLocks/>
            </p:cNvSpPr>
            <p:nvPr/>
          </p:nvSpPr>
          <p:spPr bwMode="auto">
            <a:xfrm>
              <a:off x="209" y="22"/>
              <a:ext cx="51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GCC</a:t>
              </a:r>
            </a:p>
          </p:txBody>
        </p:sp>
        <p:sp>
          <p:nvSpPr>
            <p:cNvPr id="17442" name="Rectangle 34"/>
            <p:cNvSpPr>
              <a:spLocks/>
            </p:cNvSpPr>
            <p:nvPr/>
          </p:nvSpPr>
          <p:spPr bwMode="auto">
            <a:xfrm>
              <a:off x="5362" y="26"/>
              <a:ext cx="51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GCC</a:t>
              </a:r>
            </a:p>
          </p:txBody>
        </p:sp>
        <p:sp>
          <p:nvSpPr>
            <p:cNvPr id="17443" name="Rectangle 35"/>
            <p:cNvSpPr>
              <a:spLocks/>
            </p:cNvSpPr>
            <p:nvPr/>
          </p:nvSpPr>
          <p:spPr bwMode="auto">
            <a:xfrm>
              <a:off x="1857" y="26"/>
              <a:ext cx="3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ICC</a:t>
              </a:r>
            </a:p>
          </p:txBody>
        </p:sp>
        <p:sp>
          <p:nvSpPr>
            <p:cNvPr id="17444" name="Rectangle 36"/>
            <p:cNvSpPr>
              <a:spLocks/>
            </p:cNvSpPr>
            <p:nvPr/>
          </p:nvSpPr>
          <p:spPr bwMode="auto">
            <a:xfrm>
              <a:off x="3610" y="26"/>
              <a:ext cx="39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ICC</a:t>
              </a:r>
            </a:p>
          </p:txBody>
        </p:sp>
      </p:grp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395139" y="2589609"/>
            <a:ext cx="8111505" cy="0"/>
            <a:chOff x="0" y="0"/>
            <a:chExt cx="7266" cy="0"/>
          </a:xfrm>
        </p:grpSpPr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flipH="1">
              <a:off x="0" y="0"/>
              <a:ext cx="3381" cy="0"/>
            </a:xfrm>
            <a:prstGeom prst="line">
              <a:avLst/>
            </a:prstGeom>
            <a:noFill/>
            <a:ln w="889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 flipH="1">
              <a:off x="3381" y="0"/>
              <a:ext cx="3885" cy="0"/>
            </a:xfrm>
            <a:prstGeom prst="line">
              <a:avLst/>
            </a:prstGeom>
            <a:noFill/>
            <a:ln w="88900" cap="flat">
              <a:solidFill>
                <a:srgbClr val="7153A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17453" name="Rectangle 45"/>
          <p:cNvSpPr>
            <a:spLocks/>
          </p:cNvSpPr>
          <p:nvPr/>
        </p:nvSpPr>
        <p:spPr bwMode="auto">
          <a:xfrm>
            <a:off x="151805" y="4889004"/>
            <a:ext cx="584894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Compiler labels modeled as CRF...</a:t>
            </a:r>
          </a:p>
        </p:txBody>
      </p: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853161" y="2208982"/>
            <a:ext cx="623962" cy="760139"/>
            <a:chOff x="0" y="0"/>
            <a:chExt cx="559" cy="681"/>
          </a:xfrm>
        </p:grpSpPr>
        <p:sp>
          <p:nvSpPr>
            <p:cNvPr id="17455" name="Oval 47"/>
            <p:cNvSpPr>
              <a:spLocks/>
            </p:cNvSpPr>
            <p:nvPr/>
          </p:nvSpPr>
          <p:spPr bwMode="auto">
            <a:xfrm rot="1480611">
              <a:off x="139" y="76"/>
              <a:ext cx="280" cy="5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pic>
          <p:nvPicPr>
            <p:cNvPr id="17456" name="Picture 4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611">
              <a:off x="107" y="44"/>
              <a:ext cx="34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6" y="3515380"/>
            <a:ext cx="8603750" cy="980719"/>
            <a:chOff x="107156" y="3515380"/>
            <a:chExt cx="8603750" cy="980719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107156" y="4089797"/>
              <a:ext cx="8603750" cy="406302"/>
              <a:chOff x="0" y="100"/>
              <a:chExt cx="7707" cy="364"/>
            </a:xfrm>
          </p:grpSpPr>
          <p:sp>
            <p:nvSpPr>
              <p:cNvPr id="17428" name="Rectangle 20"/>
              <p:cNvSpPr>
                <a:spLocks/>
              </p:cNvSpPr>
              <p:nvPr/>
            </p:nvSpPr>
            <p:spPr bwMode="auto">
              <a:xfrm>
                <a:off x="2822" y="100"/>
                <a:ext cx="22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 err="1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 err="1">
                    <a:latin typeface="Gill Sans MT" pitchFamily="34" charset="0"/>
                    <a:ea typeface="Gill Sans" charset="0"/>
                    <a:cs typeface="Gill Sans" charset="0"/>
                  </a:rPr>
                  <a:t>i</a:t>
                </a:r>
                <a:r>
                  <a:rPr lang="en-US" sz="2500" baseline="-6000" dirty="0">
                    <a:latin typeface="Kokonor" charset="0"/>
                    <a:ea typeface="Kokonor" charset="0"/>
                    <a:cs typeface="Kokonor" charset="0"/>
                    <a:sym typeface="Kokonor" charset="0"/>
                  </a:rPr>
                  <a:t> </a:t>
                </a:r>
              </a:p>
            </p:txBody>
          </p:sp>
          <p:sp>
            <p:nvSpPr>
              <p:cNvPr id="17429" name="Rectangle 21"/>
              <p:cNvSpPr>
                <a:spLocks/>
              </p:cNvSpPr>
              <p:nvPr/>
            </p:nvSpPr>
            <p:spPr bwMode="auto">
              <a:xfrm>
                <a:off x="1966" y="100"/>
                <a:ext cx="32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>
                    <a:latin typeface="Gill Sans MT" pitchFamily="34" charset="0"/>
                    <a:ea typeface="Gill Sans" charset="0"/>
                    <a:cs typeface="Gill Sans" charset="0"/>
                  </a:rPr>
                  <a:t>i-1</a:t>
                </a:r>
              </a:p>
            </p:txBody>
          </p:sp>
          <p:sp>
            <p:nvSpPr>
              <p:cNvPr id="17430" name="Rectangle 22"/>
              <p:cNvSpPr>
                <a:spLocks/>
              </p:cNvSpPr>
              <p:nvPr/>
            </p:nvSpPr>
            <p:spPr bwMode="auto">
              <a:xfrm>
                <a:off x="4717" y="100"/>
                <a:ext cx="169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 err="1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 err="1">
                    <a:latin typeface="Gill Sans MT" pitchFamily="34" charset="0"/>
                    <a:ea typeface="Gill Sans" charset="0"/>
                    <a:cs typeface="Gill Sans" charset="0"/>
                  </a:rPr>
                  <a:t>j</a:t>
                </a:r>
                <a:endParaRPr lang="en-US" sz="2500" baseline="-6000" dirty="0">
                  <a:latin typeface="Gill Sans MT" pitchFamily="34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431" name="Rectangle 23"/>
              <p:cNvSpPr>
                <a:spLocks/>
              </p:cNvSpPr>
              <p:nvPr/>
            </p:nvSpPr>
            <p:spPr bwMode="auto">
              <a:xfrm>
                <a:off x="5461" y="100"/>
                <a:ext cx="3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>
                    <a:latin typeface="Gill Sans MT" pitchFamily="34" charset="0"/>
                    <a:ea typeface="Gill Sans" charset="0"/>
                    <a:cs typeface="Gill Sans" charset="0"/>
                  </a:rPr>
                  <a:t>j+1</a:t>
                </a:r>
              </a:p>
            </p:txBody>
          </p:sp>
          <p:sp>
            <p:nvSpPr>
              <p:cNvPr id="17432" name="Rectangle 24"/>
              <p:cNvSpPr>
                <a:spLocks/>
              </p:cNvSpPr>
              <p:nvPr/>
            </p:nvSpPr>
            <p:spPr bwMode="auto">
              <a:xfrm>
                <a:off x="0" y="161"/>
                <a:ext cx="158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200" dirty="0">
                    <a:latin typeface="Gill Sans MT" pitchFamily="34" charset="0"/>
                    <a:ea typeface="Gill Sans" charset="0"/>
                    <a:cs typeface="Gill Sans" charset="0"/>
                  </a:rPr>
                  <a:t>sequence labels</a:t>
                </a:r>
              </a:p>
            </p:txBody>
          </p:sp>
          <p:sp>
            <p:nvSpPr>
              <p:cNvPr id="17433" name="Rectangle 25"/>
              <p:cNvSpPr>
                <a:spLocks/>
              </p:cNvSpPr>
              <p:nvPr/>
            </p:nvSpPr>
            <p:spPr bwMode="auto">
              <a:xfrm>
                <a:off x="6004" y="120"/>
                <a:ext cx="1703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200" i="1" dirty="0">
                    <a:latin typeface="Gill Sans MT" pitchFamily="34" charset="0"/>
                    <a:ea typeface="Apple Symbols" charset="0"/>
                    <a:cs typeface="Apple Symbols" charset="0"/>
                  </a:rPr>
                  <a:t>∈ {</a:t>
                </a:r>
                <a:r>
                  <a:rPr lang="en-US" sz="2200" i="1" dirty="0" err="1">
                    <a:latin typeface="Gill Sans MT" pitchFamily="34" charset="0"/>
                    <a:ea typeface="Apple Symbols" charset="0"/>
                    <a:cs typeface="Apple Symbols" charset="0"/>
                  </a:rPr>
                  <a:t>icc,gcc</a:t>
                </a:r>
                <a:r>
                  <a:rPr lang="en-US" sz="2200" i="1" dirty="0">
                    <a:latin typeface="Gill Sans MT" pitchFamily="34" charset="0"/>
                    <a:ea typeface="Apple Symbols" charset="0"/>
                    <a:cs typeface="Apple Symbols" charset="0"/>
                  </a:rPr>
                  <a:t>,...,data}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48041" y="3515380"/>
              <a:ext cx="4085623" cy="523220"/>
              <a:chOff x="2348041" y="3515380"/>
              <a:chExt cx="4085623" cy="5232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114800" y="351538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…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48041" y="3518207"/>
                <a:ext cx="4085623" cy="465667"/>
                <a:chOff x="2348041" y="3518207"/>
                <a:chExt cx="4085623" cy="465667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348041" y="3518207"/>
                  <a:ext cx="3652709" cy="465667"/>
                  <a:chOff x="2895600" y="3725333"/>
                  <a:chExt cx="3857624" cy="465667"/>
                </a:xfrm>
              </p:grpSpPr>
              <p:sp>
                <p:nvSpPr>
                  <p:cNvPr id="56" name="Freeform 55"/>
                  <p:cNvSpPr/>
                  <p:nvPr/>
                </p:nvSpPr>
                <p:spPr>
                  <a:xfrm>
                    <a:off x="4321970" y="3733800"/>
                    <a:ext cx="504824" cy="224632"/>
                  </a:xfrm>
                  <a:custGeom>
                    <a:avLst/>
                    <a:gdLst>
                      <a:gd name="connsiteX0" fmla="*/ 0 w 507206"/>
                      <a:gd name="connsiteY0" fmla="*/ 229790 h 229790"/>
                      <a:gd name="connsiteX1" fmla="*/ 254793 w 507206"/>
                      <a:gd name="connsiteY1" fmla="*/ 1190 h 229790"/>
                      <a:gd name="connsiteX2" fmla="*/ 507206 w 507206"/>
                      <a:gd name="connsiteY2" fmla="*/ 222647 h 229790"/>
                      <a:gd name="connsiteX0" fmla="*/ 0 w 504824"/>
                      <a:gd name="connsiteY0" fmla="*/ 205581 h 224632"/>
                      <a:gd name="connsiteX1" fmla="*/ 252411 w 504824"/>
                      <a:gd name="connsiteY1" fmla="*/ 3175 h 224632"/>
                      <a:gd name="connsiteX2" fmla="*/ 504824 w 504824"/>
                      <a:gd name="connsiteY2" fmla="*/ 224632 h 224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4824" h="224632">
                        <a:moveTo>
                          <a:pt x="0" y="205581"/>
                        </a:moveTo>
                        <a:cubicBezTo>
                          <a:pt x="85129" y="91876"/>
                          <a:pt x="168274" y="0"/>
                          <a:pt x="252411" y="3175"/>
                        </a:cubicBezTo>
                        <a:cubicBezTo>
                          <a:pt x="336548" y="6350"/>
                          <a:pt x="420884" y="113308"/>
                          <a:pt x="504824" y="224632"/>
                        </a:cubicBezTo>
                      </a:path>
                    </a:pathLst>
                  </a:custGeom>
                  <a:ln w="28575" cap="rnd">
                    <a:solidFill>
                      <a:schemeClr val="bg1">
                        <a:lumMod val="50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2895600" y="3725333"/>
                    <a:ext cx="3857624" cy="465667"/>
                    <a:chOff x="2895600" y="3725333"/>
                    <a:chExt cx="3857624" cy="465667"/>
                  </a:xfrm>
                </p:grpSpPr>
                <p:grpSp>
                  <p:nvGrpSpPr>
                    <p:cNvPr id="58" name="Group 39"/>
                    <p:cNvGrpSpPr/>
                    <p:nvPr/>
                  </p:nvGrpSpPr>
                  <p:grpSpPr>
                    <a:xfrm>
                      <a:off x="2895600" y="3733800"/>
                      <a:ext cx="3352800" cy="457200"/>
                      <a:chOff x="1676400" y="4038600"/>
                      <a:chExt cx="3352800" cy="457200"/>
                    </a:xfrm>
                  </p:grpSpPr>
                  <p:sp>
                    <p:nvSpPr>
                      <p:cNvPr id="63" name="Oval 35"/>
                      <p:cNvSpPr/>
                      <p:nvPr/>
                    </p:nvSpPr>
                    <p:spPr>
                      <a:xfrm>
                        <a:off x="16764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26416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45720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" name="Freeform 58"/>
                    <p:cNvSpPr/>
                    <p:nvPr/>
                  </p:nvSpPr>
                  <p:spPr>
                    <a:xfrm>
                      <a:off x="3352800" y="3733800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5294488" y="3725333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6248400" y="3733800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9" name="Oval 68"/>
                <p:cNvSpPr/>
                <p:nvPr/>
              </p:nvSpPr>
              <p:spPr>
                <a:xfrm>
                  <a:off x="6000750" y="3518207"/>
                  <a:ext cx="432914" cy="457200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 rot="10800000" flipH="1">
            <a:off x="1803797" y="2139777"/>
            <a:ext cx="3250406" cy="1271364"/>
            <a:chOff x="0" y="0"/>
            <a:chExt cx="2912" cy="1138"/>
          </a:xfrm>
        </p:grpSpPr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697" y="0"/>
              <a:ext cx="2215" cy="1138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7947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7947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B3B3B3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06EC8">
                      <a:alpha val="7000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0" y="0"/>
              <a:ext cx="1656" cy="113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9183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9183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B3B3B3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06EC8">
                      <a:alpha val="7000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 rot="10800000" flipH="1">
            <a:off x="2604121" y="2456781"/>
            <a:ext cx="850553" cy="932036"/>
            <a:chOff x="0" y="0"/>
            <a:chExt cx="762" cy="834"/>
          </a:xfrm>
        </p:grpSpPr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0" y="0"/>
              <a:ext cx="46" cy="816"/>
            </a:xfrm>
            <a:prstGeom prst="line">
              <a:avLst/>
            </a:prstGeom>
            <a:noFill/>
            <a:ln w="28575" cap="rnd">
              <a:solidFill>
                <a:srgbClr val="FF2712"/>
              </a:solidFill>
              <a:prstDash val="sysDot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370" y="18"/>
              <a:ext cx="392" cy="816"/>
            </a:xfrm>
            <a:prstGeom prst="line">
              <a:avLst/>
            </a:prstGeom>
            <a:noFill/>
            <a:ln w="28575" cap="rnd">
              <a:solidFill>
                <a:srgbClr val="FF2712"/>
              </a:solidFill>
              <a:prstDash val="sysDot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275704" y="901899"/>
            <a:ext cx="8700865" cy="1538138"/>
            <a:chOff x="0" y="0"/>
            <a:chExt cx="7795" cy="1378"/>
          </a:xfrm>
        </p:grpSpPr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3328" y="0"/>
              <a:ext cx="800" cy="1045"/>
              <a:chOff x="0" y="0"/>
              <a:chExt cx="800" cy="1045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custGeom>
                <a:avLst/>
                <a:gdLst>
                  <a:gd name="T0" fmla="+- 0 17757 961"/>
                  <a:gd name="T1" fmla="*/ T0 w 19679"/>
                  <a:gd name="T2" fmla="+- 0 3843 961"/>
                  <a:gd name="T3" fmla="*/ 3843 h 19679"/>
                  <a:gd name="T4" fmla="+- 0 17757 961"/>
                  <a:gd name="T5" fmla="*/ T4 w 19679"/>
                  <a:gd name="T6" fmla="+- 0 17757 961"/>
                  <a:gd name="T7" fmla="*/ 17757 h 19679"/>
                  <a:gd name="T8" fmla="+- 0 3843 961"/>
                  <a:gd name="T9" fmla="*/ T8 w 19679"/>
                  <a:gd name="T10" fmla="+- 0 17757 961"/>
                  <a:gd name="T11" fmla="*/ 17757 h 19679"/>
                  <a:gd name="T12" fmla="+- 0 3843 961"/>
                  <a:gd name="T13" fmla="*/ T12 w 19679"/>
                  <a:gd name="T14" fmla="+- 0 3843 961"/>
                  <a:gd name="T15" fmla="*/ 3843 h 19679"/>
                  <a:gd name="T16" fmla="+- 0 17757 961"/>
                  <a:gd name="T17" fmla="*/ T16 w 19679"/>
                  <a:gd name="T18" fmla="+- 0 3843 961"/>
                  <a:gd name="T19" fmla="*/ 3843 h 19679"/>
                  <a:gd name="T20" fmla="+- 0 17757 961"/>
                  <a:gd name="T21" fmla="*/ T20 w 19679"/>
                  <a:gd name="T22" fmla="+- 0 3843 961"/>
                  <a:gd name="T23" fmla="*/ 3843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" dist="25399" dir="5400000" algn="ctr" rotWithShape="0">
                  <a:srgbClr val="FFFFFF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393" y="804"/>
                <a:ext cx="0" cy="241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sp>
          <p:nvSpPr>
            <p:cNvPr id="17446" name="Rectangle 38"/>
            <p:cNvSpPr>
              <a:spLocks/>
            </p:cNvSpPr>
            <p:nvPr/>
          </p:nvSpPr>
          <p:spPr bwMode="auto">
            <a:xfrm>
              <a:off x="0" y="1102"/>
              <a:ext cx="779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… 55 89 e5 83 </a:t>
              </a:r>
              <a:r>
                <a:rPr lang="en-US" sz="2000" dirty="0" err="1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ec</a:t>
              </a:r>
              <a:r>
                <a:rPr lang="en-US" sz="2000" dirty="0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 2c 57 56 53 8b 45 0c 8b 00 a3 90 a3 05 08 85 c0 74 2b 83 c4 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2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269E-C4D7-492E-931C-4BAF478A3645}" type="slidenum">
              <a:rPr lang="en-US"/>
              <a:pPr/>
              <a:t>25</a:t>
            </a:fld>
            <a:endParaRPr lang="en-US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Digression: Conditional Random Fields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1598414"/>
            <a:ext cx="5366742" cy="9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811611" y="1143000"/>
            <a:ext cx="5390183" cy="1856259"/>
            <a:chOff x="0" y="24"/>
            <a:chExt cx="4829" cy="1663"/>
          </a:xfrm>
        </p:grpSpPr>
        <p:sp>
          <p:nvSpPr>
            <p:cNvPr id="18436" name="Rectangle 4"/>
            <p:cNvSpPr>
              <a:spLocks/>
            </p:cNvSpPr>
            <p:nvPr/>
          </p:nvSpPr>
          <p:spPr bwMode="auto">
            <a:xfrm>
              <a:off x="2292" y="36"/>
              <a:ext cx="1766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weights (learned)</a:t>
              </a:r>
            </a:p>
          </p:txBody>
        </p:sp>
        <p:sp>
          <p:nvSpPr>
            <p:cNvPr id="18437" name="Rectangle 5"/>
            <p:cNvSpPr>
              <a:spLocks/>
            </p:cNvSpPr>
            <p:nvPr/>
          </p:nvSpPr>
          <p:spPr bwMode="auto">
            <a:xfrm>
              <a:off x="0" y="24"/>
              <a:ext cx="564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labels</a:t>
              </a:r>
            </a:p>
          </p:txBody>
        </p:sp>
        <p:sp>
          <p:nvSpPr>
            <p:cNvPr id="18438" name="Rectangle 6"/>
            <p:cNvSpPr>
              <a:spLocks/>
            </p:cNvSpPr>
            <p:nvPr/>
          </p:nvSpPr>
          <p:spPr bwMode="auto">
            <a:xfrm>
              <a:off x="173" y="1304"/>
              <a:ext cx="891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evidence</a:t>
              </a:r>
            </a:p>
          </p:txBody>
        </p:sp>
        <p:sp>
          <p:nvSpPr>
            <p:cNvPr id="18439" name="Rectangle 7"/>
            <p:cNvSpPr>
              <a:spLocks/>
            </p:cNvSpPr>
            <p:nvPr/>
          </p:nvSpPr>
          <p:spPr bwMode="auto">
            <a:xfrm>
              <a:off x="3112" y="1384"/>
              <a:ext cx="171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feature functions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4016" y="1074"/>
              <a:ext cx="0" cy="31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656" y="1016"/>
              <a:ext cx="0" cy="309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rot="10800000" flipH="1">
              <a:off x="320" y="333"/>
              <a:ext cx="0" cy="33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rot="10800000" flipH="1">
              <a:off x="3288" y="432"/>
              <a:ext cx="0" cy="329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8444" name="Group 12"/>
          <p:cNvGrpSpPr>
            <a:grpSpLocks/>
          </p:cNvGrpSpPr>
          <p:nvPr/>
        </p:nvGrpSpPr>
        <p:grpSpPr bwMode="auto">
          <a:xfrm>
            <a:off x="375047" y="3589734"/>
            <a:ext cx="3885531" cy="2094012"/>
            <a:chOff x="0" y="24"/>
            <a:chExt cx="3481" cy="1876"/>
          </a:xfrm>
        </p:grpSpPr>
        <p:pic>
          <p:nvPicPr>
            <p:cNvPr id="18445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"/>
              <a:ext cx="348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6" name="Rectangle 14"/>
            <p:cNvSpPr>
              <a:spLocks/>
            </p:cNvSpPr>
            <p:nvPr/>
          </p:nvSpPr>
          <p:spPr bwMode="auto">
            <a:xfrm>
              <a:off x="586" y="24"/>
              <a:ext cx="199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Linear chain CRF</a:t>
              </a:r>
            </a:p>
          </p:txBody>
        </p:sp>
        <p:sp>
          <p:nvSpPr>
            <p:cNvPr id="18447" name="Rectangle 15"/>
            <p:cNvSpPr>
              <a:spLocks/>
            </p:cNvSpPr>
            <p:nvPr/>
          </p:nvSpPr>
          <p:spPr bwMode="auto">
            <a:xfrm>
              <a:off x="144" y="1532"/>
              <a:ext cx="319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3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exact inference tractable</a:t>
              </a:r>
            </a:p>
          </p:txBody>
        </p:sp>
      </p:grpSp>
      <p:sp>
        <p:nvSpPr>
          <p:cNvPr id="18450" name="Rectangle 18"/>
          <p:cNvSpPr>
            <a:spLocks/>
          </p:cNvSpPr>
          <p:nvPr/>
        </p:nvSpPr>
        <p:spPr bwMode="auto">
          <a:xfrm>
            <a:off x="6350526" y="4188024"/>
            <a:ext cx="2429589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latin typeface="Gill Sans MT" pitchFamily="34" charset="0"/>
                <a:ea typeface="Gill Sans" charset="0"/>
                <a:cs typeface="Gill Sans" charset="0"/>
              </a:rPr>
              <a:t>if x</a:t>
            </a:r>
            <a:r>
              <a:rPr lang="en-US" sz="2200" baseline="-6000" dirty="0">
                <a:latin typeface="Gill Sans MT" pitchFamily="34" charset="0"/>
                <a:ea typeface="Gill Sans" charset="0"/>
                <a:cs typeface="Gill Sans" charset="0"/>
              </a:rPr>
              <a:t>i</a:t>
            </a:r>
            <a:r>
              <a:rPr lang="en-US" sz="2200" dirty="0">
                <a:latin typeface="Gill Sans MT" pitchFamily="34" charset="0"/>
                <a:ea typeface="Gill Sans" charset="0"/>
                <a:cs typeface="Gill Sans" charset="0"/>
              </a:rPr>
              <a:t> decompiles to idiom </a:t>
            </a:r>
            <a:r>
              <a:rPr lang="en-US" sz="2200" i="1" dirty="0">
                <a:latin typeface="Gill Sans MT" pitchFamily="34" charset="0"/>
                <a:ea typeface="Gill Sans" charset="0"/>
                <a:cs typeface="Gill Sans" charset="0"/>
              </a:rPr>
              <a:t>u</a:t>
            </a:r>
          </a:p>
        </p:txBody>
      </p:sp>
      <p:sp>
        <p:nvSpPr>
          <p:cNvPr id="18451" name="Rectangle 19"/>
          <p:cNvSpPr>
            <a:spLocks/>
          </p:cNvSpPr>
          <p:nvPr/>
        </p:nvSpPr>
        <p:spPr bwMode="auto">
          <a:xfrm>
            <a:off x="6349410" y="5192614"/>
            <a:ext cx="1147802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latin typeface="Gill Sans MT" pitchFamily="34" charset="0"/>
                <a:ea typeface="Gill Sans" charset="0"/>
                <a:cs typeface="Gill Sans" charset="0"/>
              </a:rPr>
              <a:t>otherwise</a:t>
            </a:r>
          </a:p>
        </p:txBody>
      </p:sp>
      <p:sp>
        <p:nvSpPr>
          <p:cNvPr id="18452" name="Rectangle 20"/>
          <p:cNvSpPr>
            <a:spLocks/>
          </p:cNvSpPr>
          <p:nvPr/>
        </p:nvSpPr>
        <p:spPr bwMode="auto">
          <a:xfrm>
            <a:off x="5274183" y="4822032"/>
            <a:ext cx="135101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=</a:t>
            </a:r>
          </a:p>
        </p:txBody>
      </p:sp>
      <p:sp>
        <p:nvSpPr>
          <p:cNvPr id="18453" name="Rectangle 21"/>
          <p:cNvSpPr>
            <a:spLocks/>
          </p:cNvSpPr>
          <p:nvPr/>
        </p:nvSpPr>
        <p:spPr bwMode="auto">
          <a:xfrm>
            <a:off x="4980533" y="4813102"/>
            <a:ext cx="135101" cy="2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i="1" dirty="0" err="1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f</a:t>
            </a:r>
            <a:r>
              <a:rPr lang="en-US" i="1" baseline="-6000" dirty="0" err="1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u</a:t>
            </a:r>
            <a:endParaRPr lang="en-US" i="1" baseline="-6000" dirty="0">
              <a:solidFill>
                <a:schemeClr val="tx1"/>
              </a:solidFill>
              <a:latin typeface="Gill Sans MT" pitchFamily="34" charset="0"/>
              <a:ea typeface="Gill Sans" charset="0"/>
              <a:cs typeface="Gill Sans" charset="0"/>
            </a:endParaRPr>
          </a:p>
        </p:txBody>
      </p:sp>
      <p:sp>
        <p:nvSpPr>
          <p:cNvPr id="18454" name="Rectangle 22"/>
          <p:cNvSpPr>
            <a:spLocks/>
          </p:cNvSpPr>
          <p:nvPr/>
        </p:nvSpPr>
        <p:spPr bwMode="auto">
          <a:xfrm>
            <a:off x="5475160" y="3562946"/>
            <a:ext cx="2726588" cy="38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500" dirty="0">
                <a:latin typeface="Gill Sans MT" pitchFamily="34" charset="0"/>
                <a:ea typeface="Gill Sans" charset="0"/>
                <a:cs typeface="Gill Sans" charset="0"/>
              </a:rPr>
              <a:t>Idiom </a:t>
            </a:r>
            <a:r>
              <a:rPr lang="en-US" sz="2500" i="1" dirty="0">
                <a:latin typeface="Gill Sans MT" pitchFamily="34" charset="0"/>
                <a:ea typeface="Gill Sans" charset="0"/>
                <a:cs typeface="Gill Sans" charset="0"/>
              </a:rPr>
              <a:t>feature function</a:t>
            </a:r>
          </a:p>
        </p:txBody>
      </p:sp>
      <p:sp>
        <p:nvSpPr>
          <p:cNvPr id="18455" name="Rectangle 23"/>
          <p:cNvSpPr>
            <a:spLocks/>
          </p:cNvSpPr>
          <p:nvPr/>
        </p:nvSpPr>
        <p:spPr bwMode="auto">
          <a:xfrm>
            <a:off x="5991001" y="5197079"/>
            <a:ext cx="14068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latin typeface="Gill Sans MT" pitchFamily="34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8456" name="Rectangle 24"/>
          <p:cNvSpPr>
            <a:spLocks/>
          </p:cNvSpPr>
          <p:nvPr/>
        </p:nvSpPr>
        <p:spPr bwMode="auto">
          <a:xfrm>
            <a:off x="5991001" y="4375548"/>
            <a:ext cx="140684" cy="3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200" dirty="0">
                <a:latin typeface="Gill Sans MT" pitchFamily="34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575501" y="3839689"/>
            <a:ext cx="889362" cy="2256311"/>
            <a:chOff x="4163981" y="2767917"/>
            <a:chExt cx="889362" cy="2256311"/>
          </a:xfrm>
        </p:grpSpPr>
        <p:sp>
          <p:nvSpPr>
            <p:cNvPr id="18449" name="Rectangle 17"/>
            <p:cNvSpPr>
              <a:spLocks/>
            </p:cNvSpPr>
            <p:nvPr/>
          </p:nvSpPr>
          <p:spPr bwMode="auto">
            <a:xfrm>
              <a:off x="4163981" y="2767917"/>
              <a:ext cx="280526" cy="8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 dirty="0" smtClean="0">
                  <a:latin typeface="Gill Sans MT" pitchFamily="34" charset="0"/>
                </a:rPr>
                <a:t>⎧</a:t>
              </a:r>
              <a:endParaRPr lang="en-US" sz="3200" dirty="0">
                <a:latin typeface="Gill Sans MT" pitchFamily="34" charset="0"/>
              </a:endParaRPr>
            </a:p>
          </p:txBody>
        </p:sp>
        <p:sp>
          <p:nvSpPr>
            <p:cNvPr id="31" name="Rectangle 17"/>
            <p:cNvSpPr>
              <a:spLocks/>
            </p:cNvSpPr>
            <p:nvPr/>
          </p:nvSpPr>
          <p:spPr bwMode="auto">
            <a:xfrm flipH="1">
              <a:off x="4163981" y="4188615"/>
              <a:ext cx="889362" cy="8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 dirty="0" smtClean="0">
                  <a:latin typeface="Gill Sans MT" pitchFamily="34" charset="0"/>
                </a:rPr>
                <a:t>⎩</a:t>
              </a:r>
              <a:endParaRPr lang="en-US" sz="3200" dirty="0">
                <a:latin typeface="Gill Sans MT" pitchFamily="34" charset="0"/>
              </a:endParaRPr>
            </a:p>
          </p:txBody>
        </p:sp>
        <p:sp>
          <p:nvSpPr>
            <p:cNvPr id="32" name="Rectangle 17"/>
            <p:cNvSpPr>
              <a:spLocks/>
            </p:cNvSpPr>
            <p:nvPr/>
          </p:nvSpPr>
          <p:spPr bwMode="auto">
            <a:xfrm>
              <a:off x="4163981" y="3679789"/>
              <a:ext cx="280526" cy="83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3200" dirty="0" smtClean="0">
                  <a:latin typeface="Gill Sans MT" pitchFamily="34" charset="0"/>
                </a:rPr>
                <a:t>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47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/>
          </p:cNvSpPr>
          <p:nvPr/>
        </p:nvSpPr>
        <p:spPr bwMode="auto">
          <a:xfrm>
            <a:off x="98227" y="0"/>
            <a:ext cx="879574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200" dirty="0">
                <a:solidFill>
                  <a:srgbClr val="4D4D4D"/>
                </a:solidFill>
                <a:latin typeface="Gill Sans MT" pitchFamily="34" charset="0"/>
                <a:ea typeface="Gill Sans" charset="0"/>
                <a:cs typeface="Gill Sans" charset="0"/>
              </a:rPr>
              <a:t>Byte-sequence model</a:t>
            </a:r>
          </a:p>
        </p:txBody>
      </p:sp>
      <p:sp>
        <p:nvSpPr>
          <p:cNvPr id="17410" name="Rectangle 2"/>
          <p:cNvSpPr>
            <a:spLocks/>
          </p:cNvSpPr>
          <p:nvPr/>
        </p:nvSpPr>
        <p:spPr bwMode="auto">
          <a:xfrm>
            <a:off x="329283" y="1080492"/>
            <a:ext cx="8484319" cy="56257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7419" name="Oval 11"/>
          <p:cNvSpPr>
            <a:spLocks/>
          </p:cNvSpPr>
          <p:nvPr/>
        </p:nvSpPr>
        <p:spPr bwMode="auto">
          <a:xfrm>
            <a:off x="4161234" y="3473648"/>
            <a:ext cx="544711" cy="544711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7434" name="Rectangle 26"/>
          <p:cNvSpPr>
            <a:spLocks/>
          </p:cNvSpPr>
          <p:nvPr/>
        </p:nvSpPr>
        <p:spPr bwMode="auto">
          <a:xfrm>
            <a:off x="7458522" y="366027"/>
            <a:ext cx="12927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003DCC"/>
                </a:solidFill>
                <a:latin typeface="Gill Sans MT" pitchFamily="34" charset="0"/>
                <a:ea typeface="Gill Sans" charset="0"/>
                <a:cs typeface="Gill Sans" charset="0"/>
              </a:rPr>
              <a:t>[PASTE 2010]</a:t>
            </a:r>
          </a:p>
        </p:txBody>
      </p:sp>
      <p:sp>
        <p:nvSpPr>
          <p:cNvPr id="17435" name="Rectangle 27"/>
          <p:cNvSpPr>
            <a:spLocks/>
          </p:cNvSpPr>
          <p:nvPr/>
        </p:nvSpPr>
        <p:spPr bwMode="auto">
          <a:xfrm>
            <a:off x="7151397" y="1645443"/>
            <a:ext cx="1593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program binary</a:t>
            </a:r>
          </a:p>
        </p:txBody>
      </p: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395139" y="2589609"/>
            <a:ext cx="8111505" cy="0"/>
            <a:chOff x="0" y="0"/>
            <a:chExt cx="7266" cy="0"/>
          </a:xfrm>
        </p:grpSpPr>
        <p:sp>
          <p:nvSpPr>
            <p:cNvPr id="17451" name="Line 43"/>
            <p:cNvSpPr>
              <a:spLocks noChangeShapeType="1"/>
            </p:cNvSpPr>
            <p:nvPr/>
          </p:nvSpPr>
          <p:spPr bwMode="auto">
            <a:xfrm flipH="1">
              <a:off x="0" y="0"/>
              <a:ext cx="3381" cy="0"/>
            </a:xfrm>
            <a:prstGeom prst="line">
              <a:avLst/>
            </a:prstGeom>
            <a:noFill/>
            <a:ln w="889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52" name="Line 44"/>
            <p:cNvSpPr>
              <a:spLocks noChangeShapeType="1"/>
            </p:cNvSpPr>
            <p:nvPr/>
          </p:nvSpPr>
          <p:spPr bwMode="auto">
            <a:xfrm flipH="1">
              <a:off x="3381" y="0"/>
              <a:ext cx="3885" cy="0"/>
            </a:xfrm>
            <a:prstGeom prst="line">
              <a:avLst/>
            </a:prstGeom>
            <a:noFill/>
            <a:ln w="88900" cap="flat">
              <a:solidFill>
                <a:srgbClr val="7153A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7454" name="Group 46"/>
          <p:cNvGrpSpPr>
            <a:grpSpLocks/>
          </p:cNvGrpSpPr>
          <p:nvPr/>
        </p:nvGrpSpPr>
        <p:grpSpPr bwMode="auto">
          <a:xfrm>
            <a:off x="3853161" y="2208982"/>
            <a:ext cx="623962" cy="760139"/>
            <a:chOff x="0" y="0"/>
            <a:chExt cx="559" cy="681"/>
          </a:xfrm>
        </p:grpSpPr>
        <p:sp>
          <p:nvSpPr>
            <p:cNvPr id="17455" name="Oval 47"/>
            <p:cNvSpPr>
              <a:spLocks/>
            </p:cNvSpPr>
            <p:nvPr/>
          </p:nvSpPr>
          <p:spPr bwMode="auto">
            <a:xfrm rot="1480611">
              <a:off x="139" y="76"/>
              <a:ext cx="280" cy="52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pic>
          <p:nvPicPr>
            <p:cNvPr id="17456" name="Picture 4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80611">
              <a:off x="107" y="44"/>
              <a:ext cx="344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7156" y="3515380"/>
            <a:ext cx="8603750" cy="980719"/>
            <a:chOff x="107156" y="3515380"/>
            <a:chExt cx="8603750" cy="980719"/>
          </a:xfrm>
        </p:grpSpPr>
        <p:grpSp>
          <p:nvGrpSpPr>
            <p:cNvPr id="17427" name="Group 19"/>
            <p:cNvGrpSpPr>
              <a:grpSpLocks/>
            </p:cNvGrpSpPr>
            <p:nvPr/>
          </p:nvGrpSpPr>
          <p:grpSpPr bwMode="auto">
            <a:xfrm>
              <a:off x="107156" y="4089797"/>
              <a:ext cx="8603750" cy="406302"/>
              <a:chOff x="0" y="100"/>
              <a:chExt cx="7707" cy="364"/>
            </a:xfrm>
          </p:grpSpPr>
          <p:sp>
            <p:nvSpPr>
              <p:cNvPr id="17428" name="Rectangle 20"/>
              <p:cNvSpPr>
                <a:spLocks/>
              </p:cNvSpPr>
              <p:nvPr/>
            </p:nvSpPr>
            <p:spPr bwMode="auto">
              <a:xfrm>
                <a:off x="2822" y="100"/>
                <a:ext cx="223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 err="1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 err="1">
                    <a:latin typeface="Gill Sans MT" pitchFamily="34" charset="0"/>
                    <a:ea typeface="Gill Sans" charset="0"/>
                    <a:cs typeface="Gill Sans" charset="0"/>
                  </a:rPr>
                  <a:t>i</a:t>
                </a:r>
                <a:r>
                  <a:rPr lang="en-US" sz="2500" baseline="-6000" dirty="0">
                    <a:latin typeface="Kokonor" charset="0"/>
                    <a:ea typeface="Kokonor" charset="0"/>
                    <a:cs typeface="Kokonor" charset="0"/>
                    <a:sym typeface="Kokonor" charset="0"/>
                  </a:rPr>
                  <a:t> </a:t>
                </a:r>
              </a:p>
            </p:txBody>
          </p:sp>
          <p:sp>
            <p:nvSpPr>
              <p:cNvPr id="17429" name="Rectangle 21"/>
              <p:cNvSpPr>
                <a:spLocks/>
              </p:cNvSpPr>
              <p:nvPr/>
            </p:nvSpPr>
            <p:spPr bwMode="auto">
              <a:xfrm>
                <a:off x="1966" y="100"/>
                <a:ext cx="326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>
                    <a:latin typeface="Gill Sans MT" pitchFamily="34" charset="0"/>
                    <a:ea typeface="Gill Sans" charset="0"/>
                    <a:cs typeface="Gill Sans" charset="0"/>
                  </a:rPr>
                  <a:t>i-1</a:t>
                </a:r>
              </a:p>
            </p:txBody>
          </p:sp>
          <p:sp>
            <p:nvSpPr>
              <p:cNvPr id="17430" name="Rectangle 22"/>
              <p:cNvSpPr>
                <a:spLocks/>
              </p:cNvSpPr>
              <p:nvPr/>
            </p:nvSpPr>
            <p:spPr bwMode="auto">
              <a:xfrm>
                <a:off x="4717" y="100"/>
                <a:ext cx="169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 err="1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 err="1">
                    <a:latin typeface="Gill Sans MT" pitchFamily="34" charset="0"/>
                    <a:ea typeface="Gill Sans" charset="0"/>
                    <a:cs typeface="Gill Sans" charset="0"/>
                  </a:rPr>
                  <a:t>j</a:t>
                </a:r>
                <a:endParaRPr lang="en-US" sz="2500" baseline="-6000" dirty="0">
                  <a:latin typeface="Gill Sans MT" pitchFamily="34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431" name="Rectangle 23"/>
              <p:cNvSpPr>
                <a:spLocks/>
              </p:cNvSpPr>
              <p:nvPr/>
            </p:nvSpPr>
            <p:spPr bwMode="auto">
              <a:xfrm>
                <a:off x="5461" y="100"/>
                <a:ext cx="388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500" dirty="0">
                    <a:latin typeface="Gill Sans MT" pitchFamily="34" charset="0"/>
                    <a:ea typeface="Gill Sans" charset="0"/>
                    <a:cs typeface="Gill Sans" charset="0"/>
                  </a:rPr>
                  <a:t>y</a:t>
                </a:r>
                <a:r>
                  <a:rPr lang="en-US" sz="2500" baseline="-6000" dirty="0">
                    <a:latin typeface="Gill Sans MT" pitchFamily="34" charset="0"/>
                    <a:ea typeface="Gill Sans" charset="0"/>
                    <a:cs typeface="Gill Sans" charset="0"/>
                  </a:rPr>
                  <a:t>j+1</a:t>
                </a:r>
              </a:p>
            </p:txBody>
          </p:sp>
          <p:sp>
            <p:nvSpPr>
              <p:cNvPr id="17432" name="Rectangle 24"/>
              <p:cNvSpPr>
                <a:spLocks/>
              </p:cNvSpPr>
              <p:nvPr/>
            </p:nvSpPr>
            <p:spPr bwMode="auto">
              <a:xfrm>
                <a:off x="0" y="161"/>
                <a:ext cx="158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200" dirty="0">
                    <a:latin typeface="Gill Sans MT" pitchFamily="34" charset="0"/>
                    <a:ea typeface="Gill Sans" charset="0"/>
                    <a:cs typeface="Gill Sans" charset="0"/>
                  </a:rPr>
                  <a:t>sequence labels</a:t>
                </a:r>
              </a:p>
            </p:txBody>
          </p:sp>
          <p:sp>
            <p:nvSpPr>
              <p:cNvPr id="17433" name="Rectangle 25"/>
              <p:cNvSpPr>
                <a:spLocks/>
              </p:cNvSpPr>
              <p:nvPr/>
            </p:nvSpPr>
            <p:spPr bwMode="auto">
              <a:xfrm>
                <a:off x="6004" y="120"/>
                <a:ext cx="1703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200" i="1" dirty="0">
                    <a:latin typeface="Gill Sans MT" pitchFamily="34" charset="0"/>
                    <a:ea typeface="Apple Symbols" charset="0"/>
                    <a:cs typeface="Apple Symbols" charset="0"/>
                  </a:rPr>
                  <a:t>∈ {</a:t>
                </a:r>
                <a:r>
                  <a:rPr lang="en-US" sz="2200" i="1" dirty="0" err="1">
                    <a:latin typeface="Gill Sans MT" pitchFamily="34" charset="0"/>
                    <a:ea typeface="Apple Symbols" charset="0"/>
                    <a:cs typeface="Apple Symbols" charset="0"/>
                  </a:rPr>
                  <a:t>icc,gcc</a:t>
                </a:r>
                <a:r>
                  <a:rPr lang="en-US" sz="2200" i="1" dirty="0">
                    <a:latin typeface="Gill Sans MT" pitchFamily="34" charset="0"/>
                    <a:ea typeface="Apple Symbols" charset="0"/>
                    <a:cs typeface="Apple Symbols" charset="0"/>
                  </a:rPr>
                  <a:t>,...,data}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348041" y="3515380"/>
              <a:ext cx="4085623" cy="523220"/>
              <a:chOff x="2348041" y="3515380"/>
              <a:chExt cx="4085623" cy="52322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114800" y="3515380"/>
                <a:ext cx="543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…</a:t>
                </a:r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348041" y="3518207"/>
                <a:ext cx="4085623" cy="465667"/>
                <a:chOff x="2348041" y="3518207"/>
                <a:chExt cx="4085623" cy="465667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348041" y="3518207"/>
                  <a:ext cx="3652709" cy="465667"/>
                  <a:chOff x="2895600" y="3725333"/>
                  <a:chExt cx="3857624" cy="465667"/>
                </a:xfrm>
              </p:grpSpPr>
              <p:sp>
                <p:nvSpPr>
                  <p:cNvPr id="56" name="Freeform 55"/>
                  <p:cNvSpPr/>
                  <p:nvPr/>
                </p:nvSpPr>
                <p:spPr>
                  <a:xfrm>
                    <a:off x="4321970" y="3733800"/>
                    <a:ext cx="504824" cy="224632"/>
                  </a:xfrm>
                  <a:custGeom>
                    <a:avLst/>
                    <a:gdLst>
                      <a:gd name="connsiteX0" fmla="*/ 0 w 507206"/>
                      <a:gd name="connsiteY0" fmla="*/ 229790 h 229790"/>
                      <a:gd name="connsiteX1" fmla="*/ 254793 w 507206"/>
                      <a:gd name="connsiteY1" fmla="*/ 1190 h 229790"/>
                      <a:gd name="connsiteX2" fmla="*/ 507206 w 507206"/>
                      <a:gd name="connsiteY2" fmla="*/ 222647 h 229790"/>
                      <a:gd name="connsiteX0" fmla="*/ 0 w 504824"/>
                      <a:gd name="connsiteY0" fmla="*/ 205581 h 224632"/>
                      <a:gd name="connsiteX1" fmla="*/ 252411 w 504824"/>
                      <a:gd name="connsiteY1" fmla="*/ 3175 h 224632"/>
                      <a:gd name="connsiteX2" fmla="*/ 504824 w 504824"/>
                      <a:gd name="connsiteY2" fmla="*/ 224632 h 224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04824" h="224632">
                        <a:moveTo>
                          <a:pt x="0" y="205581"/>
                        </a:moveTo>
                        <a:cubicBezTo>
                          <a:pt x="85129" y="91876"/>
                          <a:pt x="168274" y="0"/>
                          <a:pt x="252411" y="3175"/>
                        </a:cubicBezTo>
                        <a:cubicBezTo>
                          <a:pt x="336548" y="6350"/>
                          <a:pt x="420884" y="113308"/>
                          <a:pt x="504824" y="224632"/>
                        </a:cubicBezTo>
                      </a:path>
                    </a:pathLst>
                  </a:custGeom>
                  <a:ln w="28575" cap="rnd">
                    <a:solidFill>
                      <a:schemeClr val="bg1">
                        <a:lumMod val="50000"/>
                      </a:schemeClr>
                    </a:solidFill>
                    <a:tailEnd type="stealt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2895600" y="3725333"/>
                    <a:ext cx="3857624" cy="465667"/>
                    <a:chOff x="2895600" y="3725333"/>
                    <a:chExt cx="3857624" cy="465667"/>
                  </a:xfrm>
                </p:grpSpPr>
                <p:grpSp>
                  <p:nvGrpSpPr>
                    <p:cNvPr id="58" name="Group 39"/>
                    <p:cNvGrpSpPr/>
                    <p:nvPr/>
                  </p:nvGrpSpPr>
                  <p:grpSpPr>
                    <a:xfrm>
                      <a:off x="2895600" y="3733800"/>
                      <a:ext cx="3352800" cy="457200"/>
                      <a:chOff x="1676400" y="4038600"/>
                      <a:chExt cx="3352800" cy="457200"/>
                    </a:xfrm>
                  </p:grpSpPr>
                  <p:sp>
                    <p:nvSpPr>
                      <p:cNvPr id="63" name="Oval 35"/>
                      <p:cNvSpPr/>
                      <p:nvPr/>
                    </p:nvSpPr>
                    <p:spPr>
                      <a:xfrm>
                        <a:off x="16764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Oval 63"/>
                      <p:cNvSpPr/>
                      <p:nvPr/>
                    </p:nvSpPr>
                    <p:spPr>
                      <a:xfrm>
                        <a:off x="26416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Oval 65"/>
                      <p:cNvSpPr/>
                      <p:nvPr/>
                    </p:nvSpPr>
                    <p:spPr>
                      <a:xfrm>
                        <a:off x="4572000" y="4038600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59" name="Freeform 58"/>
                    <p:cNvSpPr/>
                    <p:nvPr/>
                  </p:nvSpPr>
                  <p:spPr>
                    <a:xfrm>
                      <a:off x="3352800" y="3733800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Freeform 59"/>
                    <p:cNvSpPr/>
                    <p:nvPr/>
                  </p:nvSpPr>
                  <p:spPr>
                    <a:xfrm>
                      <a:off x="5294488" y="3725333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" name="Freeform 60"/>
                    <p:cNvSpPr/>
                    <p:nvPr/>
                  </p:nvSpPr>
                  <p:spPr>
                    <a:xfrm>
                      <a:off x="6248400" y="3733800"/>
                      <a:ext cx="504824" cy="224632"/>
                    </a:xfrm>
                    <a:custGeom>
                      <a:avLst/>
                      <a:gdLst>
                        <a:gd name="connsiteX0" fmla="*/ 0 w 507206"/>
                        <a:gd name="connsiteY0" fmla="*/ 229790 h 229790"/>
                        <a:gd name="connsiteX1" fmla="*/ 254793 w 507206"/>
                        <a:gd name="connsiteY1" fmla="*/ 1190 h 229790"/>
                        <a:gd name="connsiteX2" fmla="*/ 507206 w 507206"/>
                        <a:gd name="connsiteY2" fmla="*/ 222647 h 229790"/>
                        <a:gd name="connsiteX0" fmla="*/ 0 w 504824"/>
                        <a:gd name="connsiteY0" fmla="*/ 205581 h 224632"/>
                        <a:gd name="connsiteX1" fmla="*/ 252411 w 504824"/>
                        <a:gd name="connsiteY1" fmla="*/ 3175 h 224632"/>
                        <a:gd name="connsiteX2" fmla="*/ 504824 w 504824"/>
                        <a:gd name="connsiteY2" fmla="*/ 224632 h 2246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504824" h="224632">
                          <a:moveTo>
                            <a:pt x="0" y="205581"/>
                          </a:moveTo>
                          <a:cubicBezTo>
                            <a:pt x="85129" y="91876"/>
                            <a:pt x="168274" y="0"/>
                            <a:pt x="252411" y="3175"/>
                          </a:cubicBezTo>
                          <a:cubicBezTo>
                            <a:pt x="336548" y="6350"/>
                            <a:pt x="420884" y="113308"/>
                            <a:pt x="504824" y="224632"/>
                          </a:cubicBezTo>
                        </a:path>
                      </a:pathLst>
                    </a:custGeom>
                    <a:ln w="28575" cap="rnd">
                      <a:solidFill>
                        <a:schemeClr val="bg1">
                          <a:lumMod val="50000"/>
                        </a:schemeClr>
                      </a:solidFill>
                      <a:tailEnd type="stealt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9" name="Oval 68"/>
                <p:cNvSpPr/>
                <p:nvPr/>
              </p:nvSpPr>
              <p:spPr>
                <a:xfrm>
                  <a:off x="6000750" y="3518207"/>
                  <a:ext cx="432914" cy="457200"/>
                </a:xfrm>
                <a:prstGeom prst="ellipse">
                  <a:avLst/>
                </a:prstGeom>
                <a:noFill/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421" name="Group 13"/>
          <p:cNvGrpSpPr>
            <a:grpSpLocks/>
          </p:cNvGrpSpPr>
          <p:nvPr/>
        </p:nvGrpSpPr>
        <p:grpSpPr bwMode="auto">
          <a:xfrm rot="10800000" flipH="1">
            <a:off x="1803797" y="2139777"/>
            <a:ext cx="3250406" cy="1271364"/>
            <a:chOff x="0" y="0"/>
            <a:chExt cx="2912" cy="1138"/>
          </a:xfrm>
        </p:grpSpPr>
        <p:sp>
          <p:nvSpPr>
            <p:cNvPr id="17422" name="Freeform 14"/>
            <p:cNvSpPr>
              <a:spLocks/>
            </p:cNvSpPr>
            <p:nvPr/>
          </p:nvSpPr>
          <p:spPr bwMode="auto">
            <a:xfrm>
              <a:off x="697" y="0"/>
              <a:ext cx="2215" cy="1138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7947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7947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B3B3B3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06EC8">
                      <a:alpha val="7000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auto">
            <a:xfrm>
              <a:off x="0" y="0"/>
              <a:ext cx="1656" cy="1132"/>
            </a:xfrm>
            <a:custGeom>
              <a:avLst/>
              <a:gdLst>
                <a:gd name="T0" fmla="*/ 0 w 21600"/>
                <a:gd name="T1" fmla="*/ 21600 h 21600"/>
                <a:gd name="T2" fmla="*/ 21600 w 21600"/>
                <a:gd name="T3" fmla="*/ 21600 h 21600"/>
                <a:gd name="T4" fmla="*/ 9183 w 21600"/>
                <a:gd name="T5" fmla="*/ 0 h 21600"/>
                <a:gd name="T6" fmla="*/ 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1600" y="21600"/>
                  </a:lnTo>
                  <a:lnTo>
                    <a:pt x="9183" y="0"/>
                  </a:lnTo>
                  <a:lnTo>
                    <a:pt x="0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B3B3B3">
                <a:alpha val="7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606EC8">
                      <a:alpha val="70000"/>
                    </a:srgb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7424" name="Group 16"/>
          <p:cNvGrpSpPr>
            <a:grpSpLocks/>
          </p:cNvGrpSpPr>
          <p:nvPr/>
        </p:nvGrpSpPr>
        <p:grpSpPr bwMode="auto">
          <a:xfrm rot="10800000" flipH="1">
            <a:off x="2604121" y="2456781"/>
            <a:ext cx="850553" cy="932036"/>
            <a:chOff x="0" y="0"/>
            <a:chExt cx="762" cy="834"/>
          </a:xfrm>
        </p:grpSpPr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>
              <a:off x="0" y="0"/>
              <a:ext cx="46" cy="816"/>
            </a:xfrm>
            <a:prstGeom prst="line">
              <a:avLst/>
            </a:prstGeom>
            <a:noFill/>
            <a:ln w="28575" cap="rnd">
              <a:solidFill>
                <a:srgbClr val="FF2712"/>
              </a:solidFill>
              <a:prstDash val="sysDot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>
              <a:off x="370" y="18"/>
              <a:ext cx="392" cy="816"/>
            </a:xfrm>
            <a:prstGeom prst="line">
              <a:avLst/>
            </a:prstGeom>
            <a:noFill/>
            <a:ln w="28575" cap="rnd">
              <a:solidFill>
                <a:srgbClr val="FF2712"/>
              </a:solidFill>
              <a:prstDash val="sysDot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7445" name="Group 37"/>
          <p:cNvGrpSpPr>
            <a:grpSpLocks/>
          </p:cNvGrpSpPr>
          <p:nvPr/>
        </p:nvGrpSpPr>
        <p:grpSpPr bwMode="auto">
          <a:xfrm>
            <a:off x="275704" y="901899"/>
            <a:ext cx="8700865" cy="1538138"/>
            <a:chOff x="0" y="0"/>
            <a:chExt cx="7795" cy="1378"/>
          </a:xfrm>
        </p:grpSpPr>
        <p:grpSp>
          <p:nvGrpSpPr>
            <p:cNvPr id="17447" name="Group 39"/>
            <p:cNvGrpSpPr>
              <a:grpSpLocks/>
            </p:cNvGrpSpPr>
            <p:nvPr/>
          </p:nvGrpSpPr>
          <p:grpSpPr bwMode="auto">
            <a:xfrm>
              <a:off x="3328" y="0"/>
              <a:ext cx="800" cy="1045"/>
              <a:chOff x="0" y="0"/>
              <a:chExt cx="800" cy="1045"/>
            </a:xfrm>
          </p:grpSpPr>
          <p:sp>
            <p:nvSpPr>
              <p:cNvPr id="17448" name="Freeform 40"/>
              <p:cNvSpPr>
                <a:spLocks/>
              </p:cNvSpPr>
              <p:nvPr/>
            </p:nvSpPr>
            <p:spPr bwMode="auto">
              <a:xfrm>
                <a:off x="0" y="0"/>
                <a:ext cx="800" cy="800"/>
              </a:xfrm>
              <a:custGeom>
                <a:avLst/>
                <a:gdLst>
                  <a:gd name="T0" fmla="+- 0 17757 961"/>
                  <a:gd name="T1" fmla="*/ T0 w 19679"/>
                  <a:gd name="T2" fmla="+- 0 3843 961"/>
                  <a:gd name="T3" fmla="*/ 3843 h 19679"/>
                  <a:gd name="T4" fmla="+- 0 17757 961"/>
                  <a:gd name="T5" fmla="*/ T4 w 19679"/>
                  <a:gd name="T6" fmla="+- 0 17757 961"/>
                  <a:gd name="T7" fmla="*/ 17757 h 19679"/>
                  <a:gd name="T8" fmla="+- 0 3843 961"/>
                  <a:gd name="T9" fmla="*/ T8 w 19679"/>
                  <a:gd name="T10" fmla="+- 0 17757 961"/>
                  <a:gd name="T11" fmla="*/ 17757 h 19679"/>
                  <a:gd name="T12" fmla="+- 0 3843 961"/>
                  <a:gd name="T13" fmla="*/ T12 w 19679"/>
                  <a:gd name="T14" fmla="+- 0 3843 961"/>
                  <a:gd name="T15" fmla="*/ 3843 h 19679"/>
                  <a:gd name="T16" fmla="+- 0 17757 961"/>
                  <a:gd name="T17" fmla="*/ T16 w 19679"/>
                  <a:gd name="T18" fmla="+- 0 3843 961"/>
                  <a:gd name="T19" fmla="*/ 3843 h 19679"/>
                  <a:gd name="T20" fmla="+- 0 17757 961"/>
                  <a:gd name="T21" fmla="*/ T20 w 19679"/>
                  <a:gd name="T22" fmla="+- 0 3843 961"/>
                  <a:gd name="T23" fmla="*/ 3843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679" h="19679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  <a:moveTo>
                      <a:pt x="16796" y="2882"/>
                    </a:move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25400" dist="25399" dir="5400000" algn="ctr" rotWithShape="0">
                  <a:srgbClr val="FFFFFF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7449" name="Line 41"/>
              <p:cNvSpPr>
                <a:spLocks noChangeShapeType="1"/>
              </p:cNvSpPr>
              <p:nvPr/>
            </p:nvSpPr>
            <p:spPr bwMode="auto">
              <a:xfrm>
                <a:off x="393" y="804"/>
                <a:ext cx="0" cy="241"/>
              </a:xfrm>
              <a:prstGeom prst="line">
                <a:avLst/>
              </a:prstGeom>
              <a:noFill/>
              <a:ln w="381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sp>
          <p:nvSpPr>
            <p:cNvPr id="17446" name="Rectangle 38"/>
            <p:cNvSpPr>
              <a:spLocks/>
            </p:cNvSpPr>
            <p:nvPr/>
          </p:nvSpPr>
          <p:spPr bwMode="auto">
            <a:xfrm>
              <a:off x="0" y="1102"/>
              <a:ext cx="779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… 55 89 e5 83 </a:t>
              </a:r>
              <a:r>
                <a:rPr lang="en-US" sz="2000" dirty="0" err="1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ec</a:t>
              </a:r>
              <a:r>
                <a:rPr lang="en-US" sz="2000" dirty="0">
                  <a:solidFill>
                    <a:srgbClr val="1A1A1A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 2c 57 56 53 8b 45 0c 8b 00 a3 90 a3 05 08 85 c0 74 2b 83 c4 … </a:t>
              </a:r>
            </a:p>
          </p:txBody>
        </p:sp>
      </p:grpSp>
      <p:grpSp>
        <p:nvGrpSpPr>
          <p:cNvPr id="62" name="Group 27"/>
          <p:cNvGrpSpPr>
            <a:grpSpLocks/>
          </p:cNvGrpSpPr>
          <p:nvPr/>
        </p:nvGrpSpPr>
        <p:grpSpPr bwMode="auto">
          <a:xfrm>
            <a:off x="3233663" y="5036642"/>
            <a:ext cx="6669360" cy="899666"/>
            <a:chOff x="0" y="0"/>
            <a:chExt cx="5975" cy="806"/>
          </a:xfrm>
        </p:grpSpPr>
        <p:sp>
          <p:nvSpPr>
            <p:cNvPr id="65" name="Rectangle 28"/>
            <p:cNvSpPr>
              <a:spLocks/>
            </p:cNvSpPr>
            <p:nvPr/>
          </p:nvSpPr>
          <p:spPr bwMode="auto">
            <a:xfrm>
              <a:off x="0" y="0"/>
              <a:ext cx="5975" cy="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94% accuracy labeling mixed-compiler sequences</a:t>
              </a:r>
            </a:p>
          </p:txBody>
        </p:sp>
        <p:sp>
          <p:nvSpPr>
            <p:cNvPr id="67" name="Rectangle 29"/>
            <p:cNvSpPr>
              <a:spLocks/>
            </p:cNvSpPr>
            <p:nvPr/>
          </p:nvSpPr>
          <p:spPr bwMode="auto">
            <a:xfrm>
              <a:off x="999" y="422"/>
              <a:ext cx="39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+18% accuracy increase in function finding</a:t>
              </a:r>
            </a:p>
          </p:txBody>
        </p:sp>
      </p:grpSp>
      <p:grpSp>
        <p:nvGrpSpPr>
          <p:cNvPr id="68" name="Group 36"/>
          <p:cNvGrpSpPr>
            <a:grpSpLocks/>
          </p:cNvGrpSpPr>
          <p:nvPr/>
        </p:nvGrpSpPr>
        <p:grpSpPr bwMode="auto">
          <a:xfrm>
            <a:off x="2275954" y="5427315"/>
            <a:ext cx="1634133" cy="544711"/>
            <a:chOff x="0" y="0"/>
            <a:chExt cx="1463" cy="487"/>
          </a:xfrm>
        </p:grpSpPr>
        <p:grpSp>
          <p:nvGrpSpPr>
            <p:cNvPr id="70" name="Group 37"/>
            <p:cNvGrpSpPr>
              <a:grpSpLocks/>
            </p:cNvGrpSpPr>
            <p:nvPr/>
          </p:nvGrpSpPr>
          <p:grpSpPr bwMode="auto">
            <a:xfrm>
              <a:off x="0" y="0"/>
              <a:ext cx="1463" cy="125"/>
              <a:chOff x="0" y="0"/>
              <a:chExt cx="1463" cy="125"/>
            </a:xfrm>
          </p:grpSpPr>
          <p:sp>
            <p:nvSpPr>
              <p:cNvPr id="83" name="Rectangle 38"/>
              <p:cNvSpPr>
                <a:spLocks/>
              </p:cNvSpPr>
              <p:nvPr/>
            </p:nvSpPr>
            <p:spPr bwMode="auto">
              <a:xfrm>
                <a:off x="0" y="0"/>
                <a:ext cx="1463" cy="12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4" name="Rectangle 39"/>
              <p:cNvSpPr>
                <a:spLocks/>
              </p:cNvSpPr>
              <p:nvPr/>
            </p:nvSpPr>
            <p:spPr bwMode="auto">
              <a:xfrm>
                <a:off x="82" y="0"/>
                <a:ext cx="196" cy="125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5" name="Rectangle 40"/>
              <p:cNvSpPr>
                <a:spLocks/>
              </p:cNvSpPr>
              <p:nvPr/>
            </p:nvSpPr>
            <p:spPr bwMode="auto">
              <a:xfrm>
                <a:off x="246" y="0"/>
                <a:ext cx="352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6" name="Rectangle 41"/>
              <p:cNvSpPr>
                <a:spLocks/>
              </p:cNvSpPr>
              <p:nvPr/>
            </p:nvSpPr>
            <p:spPr bwMode="auto">
              <a:xfrm>
                <a:off x="559" y="0"/>
                <a:ext cx="352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7" name="Rectangle 42"/>
              <p:cNvSpPr>
                <a:spLocks/>
              </p:cNvSpPr>
              <p:nvPr/>
            </p:nvSpPr>
            <p:spPr bwMode="auto">
              <a:xfrm>
                <a:off x="879" y="0"/>
                <a:ext cx="484" cy="125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grpSp>
          <p:nvGrpSpPr>
            <p:cNvPr id="71" name="Group 43"/>
            <p:cNvGrpSpPr>
              <a:grpSpLocks/>
            </p:cNvGrpSpPr>
            <p:nvPr/>
          </p:nvGrpSpPr>
          <p:grpSpPr bwMode="auto">
            <a:xfrm>
              <a:off x="0" y="181"/>
              <a:ext cx="1463" cy="125"/>
              <a:chOff x="0" y="0"/>
              <a:chExt cx="1463" cy="125"/>
            </a:xfrm>
          </p:grpSpPr>
          <p:sp>
            <p:nvSpPr>
              <p:cNvPr id="78" name="Rectangle 44"/>
              <p:cNvSpPr>
                <a:spLocks/>
              </p:cNvSpPr>
              <p:nvPr/>
            </p:nvSpPr>
            <p:spPr bwMode="auto">
              <a:xfrm>
                <a:off x="0" y="0"/>
                <a:ext cx="1463" cy="12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79" name="Rectangle 45"/>
              <p:cNvSpPr>
                <a:spLocks/>
              </p:cNvSpPr>
              <p:nvPr/>
            </p:nvSpPr>
            <p:spPr bwMode="auto">
              <a:xfrm>
                <a:off x="82" y="0"/>
                <a:ext cx="196" cy="125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0" name="Rectangle 46"/>
              <p:cNvSpPr>
                <a:spLocks/>
              </p:cNvSpPr>
              <p:nvPr/>
            </p:nvSpPr>
            <p:spPr bwMode="auto">
              <a:xfrm>
                <a:off x="246" y="0"/>
                <a:ext cx="352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1" name="Rectangle 47"/>
              <p:cNvSpPr>
                <a:spLocks/>
              </p:cNvSpPr>
              <p:nvPr/>
            </p:nvSpPr>
            <p:spPr bwMode="auto">
              <a:xfrm>
                <a:off x="559" y="0"/>
                <a:ext cx="352" cy="125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82" name="Rectangle 48"/>
              <p:cNvSpPr>
                <a:spLocks/>
              </p:cNvSpPr>
              <p:nvPr/>
            </p:nvSpPr>
            <p:spPr bwMode="auto">
              <a:xfrm>
                <a:off x="879" y="0"/>
                <a:ext cx="484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grpSp>
          <p:nvGrpSpPr>
            <p:cNvPr id="72" name="Group 49"/>
            <p:cNvGrpSpPr>
              <a:grpSpLocks/>
            </p:cNvGrpSpPr>
            <p:nvPr/>
          </p:nvGrpSpPr>
          <p:grpSpPr bwMode="auto">
            <a:xfrm>
              <a:off x="0" y="362"/>
              <a:ext cx="1463" cy="125"/>
              <a:chOff x="0" y="0"/>
              <a:chExt cx="1463" cy="125"/>
            </a:xfrm>
          </p:grpSpPr>
          <p:sp>
            <p:nvSpPr>
              <p:cNvPr id="73" name="Rectangle 50"/>
              <p:cNvSpPr>
                <a:spLocks/>
              </p:cNvSpPr>
              <p:nvPr/>
            </p:nvSpPr>
            <p:spPr bwMode="auto">
              <a:xfrm>
                <a:off x="0" y="0"/>
                <a:ext cx="1463" cy="125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74" name="Rectangle 51"/>
              <p:cNvSpPr>
                <a:spLocks/>
              </p:cNvSpPr>
              <p:nvPr/>
            </p:nvSpPr>
            <p:spPr bwMode="auto">
              <a:xfrm>
                <a:off x="82" y="0"/>
                <a:ext cx="196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75" name="Rectangle 52"/>
              <p:cNvSpPr>
                <a:spLocks/>
              </p:cNvSpPr>
              <p:nvPr/>
            </p:nvSpPr>
            <p:spPr bwMode="auto">
              <a:xfrm>
                <a:off x="246" y="0"/>
                <a:ext cx="352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76" name="Rectangle 53"/>
              <p:cNvSpPr>
                <a:spLocks/>
              </p:cNvSpPr>
              <p:nvPr/>
            </p:nvSpPr>
            <p:spPr bwMode="auto">
              <a:xfrm>
                <a:off x="559" y="0"/>
                <a:ext cx="352" cy="125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77" name="Rectangle 54"/>
              <p:cNvSpPr>
                <a:spLocks/>
              </p:cNvSpPr>
              <p:nvPr/>
            </p:nvSpPr>
            <p:spPr bwMode="auto">
              <a:xfrm>
                <a:off x="879" y="0"/>
                <a:ext cx="484" cy="125"/>
              </a:xfrm>
              <a:prstGeom prst="rect">
                <a:avLst/>
              </a:prstGeom>
              <a:solidFill>
                <a:srgbClr val="7153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</p:grpSp>
      <p:sp>
        <p:nvSpPr>
          <p:cNvPr id="88" name="Line 55"/>
          <p:cNvSpPr>
            <a:spLocks noChangeShapeType="1"/>
          </p:cNvSpPr>
          <p:nvPr/>
        </p:nvSpPr>
        <p:spPr bwMode="auto">
          <a:xfrm flipH="1">
            <a:off x="1775892" y="5659487"/>
            <a:ext cx="31365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89" name="Rectangle 57"/>
          <p:cNvSpPr>
            <a:spLocks/>
          </p:cNvSpPr>
          <p:nvPr/>
        </p:nvSpPr>
        <p:spPr bwMode="auto">
          <a:xfrm>
            <a:off x="366117" y="4987528"/>
            <a:ext cx="66079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1110101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01010101011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1010100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1010101110001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0010010110101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100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11010101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0101010100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</a:t>
            </a:r>
          </a:p>
        </p:txBody>
      </p:sp>
      <p:sp>
        <p:nvSpPr>
          <p:cNvPr id="90" name="Rectangle 58"/>
          <p:cNvSpPr>
            <a:spLocks/>
          </p:cNvSpPr>
          <p:nvPr/>
        </p:nvSpPr>
        <p:spPr bwMode="auto">
          <a:xfrm>
            <a:off x="866180" y="5425083"/>
            <a:ext cx="66079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1010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10101011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10101001010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10111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000100100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1011010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10011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010101010101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01001</a:t>
            </a:r>
          </a:p>
        </p:txBody>
      </p:sp>
      <p:sp>
        <p:nvSpPr>
          <p:cNvPr id="91" name="Rectangle 59"/>
          <p:cNvSpPr>
            <a:spLocks/>
          </p:cNvSpPr>
          <p:nvPr/>
        </p:nvSpPr>
        <p:spPr bwMode="auto">
          <a:xfrm>
            <a:off x="1035844" y="4648200"/>
            <a:ext cx="732234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1101011010101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0101011101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01001010101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11</a:t>
            </a:r>
            <a:r>
              <a:rPr lang="en-US" sz="700">
                <a:solidFill>
                  <a:srgbClr val="3763E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00010010010110101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1001101</a:t>
            </a:r>
            <a:r>
              <a:rPr lang="en-US" sz="700">
                <a:solidFill>
                  <a:srgbClr val="262626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0101010101</a:t>
            </a:r>
            <a:r>
              <a:rPr lang="en-US" sz="700">
                <a:solidFill>
                  <a:srgbClr val="7153A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01001</a:t>
            </a:r>
          </a:p>
        </p:txBody>
      </p:sp>
    </p:spTree>
    <p:extLst>
      <p:ext uri="{BB962C8B-B14F-4D97-AF65-F5344CB8AC3E}">
        <p14:creationId xmlns:p14="http://schemas.microsoft.com/office/powerpoint/2010/main" val="37251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F23D-727D-40E5-98E1-C469341D1EBF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Feature selection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167" y="3079153"/>
            <a:ext cx="2578241" cy="25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4"/>
          <p:cNvSpPr>
            <a:spLocks/>
          </p:cNvSpPr>
          <p:nvPr/>
        </p:nvSpPr>
        <p:spPr bwMode="auto">
          <a:xfrm rot="735885">
            <a:off x="4065812" y="4332405"/>
            <a:ext cx="714560" cy="589359"/>
          </a:xfrm>
          <a:prstGeom prst="rightArrow">
            <a:avLst>
              <a:gd name="adj1" fmla="val 67426"/>
              <a:gd name="adj2" fmla="val 47351"/>
            </a:avLst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63500" cap="flat">
                <a:solidFill>
                  <a:srgbClr val="E6E6E6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1" name="Oval 5"/>
          <p:cNvSpPr>
            <a:spLocks/>
          </p:cNvSpPr>
          <p:nvPr/>
        </p:nvSpPr>
        <p:spPr bwMode="auto">
          <a:xfrm>
            <a:off x="1375172" y="937617"/>
            <a:ext cx="785813" cy="78581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1563812" y="1042541"/>
            <a:ext cx="400719" cy="568152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3" name="Oval 7"/>
          <p:cNvSpPr>
            <a:spLocks/>
          </p:cNvSpPr>
          <p:nvPr/>
        </p:nvSpPr>
        <p:spPr bwMode="auto">
          <a:xfrm>
            <a:off x="2464594" y="937617"/>
            <a:ext cx="785813" cy="78581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4" name="Rectangle 8"/>
          <p:cNvSpPr>
            <a:spLocks/>
          </p:cNvSpPr>
          <p:nvPr/>
        </p:nvSpPr>
        <p:spPr bwMode="auto">
          <a:xfrm>
            <a:off x="2653234" y="1042541"/>
            <a:ext cx="400719" cy="568152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5" name="Oval 9"/>
          <p:cNvSpPr>
            <a:spLocks/>
          </p:cNvSpPr>
          <p:nvPr/>
        </p:nvSpPr>
        <p:spPr bwMode="auto">
          <a:xfrm>
            <a:off x="3554015" y="937617"/>
            <a:ext cx="785813" cy="78581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6" name="Rectangle 10"/>
          <p:cNvSpPr>
            <a:spLocks/>
          </p:cNvSpPr>
          <p:nvPr/>
        </p:nvSpPr>
        <p:spPr bwMode="auto">
          <a:xfrm>
            <a:off x="3742656" y="1042541"/>
            <a:ext cx="400719" cy="568152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7" name="Oval 11"/>
          <p:cNvSpPr>
            <a:spLocks/>
          </p:cNvSpPr>
          <p:nvPr/>
        </p:nvSpPr>
        <p:spPr bwMode="auto">
          <a:xfrm>
            <a:off x="6161484" y="937617"/>
            <a:ext cx="785813" cy="78581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8" name="Rectangle 12"/>
          <p:cNvSpPr>
            <a:spLocks/>
          </p:cNvSpPr>
          <p:nvPr/>
        </p:nvSpPr>
        <p:spPr bwMode="auto">
          <a:xfrm>
            <a:off x="6350125" y="1042541"/>
            <a:ext cx="400719" cy="568152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49" name="Oval 13"/>
          <p:cNvSpPr>
            <a:spLocks/>
          </p:cNvSpPr>
          <p:nvPr/>
        </p:nvSpPr>
        <p:spPr bwMode="auto">
          <a:xfrm>
            <a:off x="4777383" y="1223367"/>
            <a:ext cx="205383" cy="20538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50" name="Oval 14"/>
          <p:cNvSpPr>
            <a:spLocks/>
          </p:cNvSpPr>
          <p:nvPr/>
        </p:nvSpPr>
        <p:spPr bwMode="auto">
          <a:xfrm>
            <a:off x="5107781" y="1223367"/>
            <a:ext cx="205383" cy="20538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14351" name="Oval 15"/>
          <p:cNvSpPr>
            <a:spLocks/>
          </p:cNvSpPr>
          <p:nvPr/>
        </p:nvSpPr>
        <p:spPr bwMode="auto">
          <a:xfrm>
            <a:off x="5438180" y="1223367"/>
            <a:ext cx="205383" cy="205383"/>
          </a:xfrm>
          <a:prstGeom prst="ellipse">
            <a:avLst/>
          </a:prstGeom>
          <a:solidFill>
            <a:srgbClr val="CDCDC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1703338" y="1534791"/>
            <a:ext cx="4824264" cy="2204516"/>
            <a:chOff x="0" y="0"/>
            <a:chExt cx="4321" cy="1975"/>
          </a:xfrm>
        </p:grpSpPr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1646" y="580"/>
              <a:ext cx="1288" cy="1395"/>
              <a:chOff x="0" y="0"/>
              <a:chExt cx="1288" cy="1394"/>
            </a:xfrm>
          </p:grpSpPr>
          <p:pic>
            <p:nvPicPr>
              <p:cNvPr id="14354" name="Picture 1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487807">
                <a:off x="42" y="393"/>
                <a:ext cx="630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5" name="Picture 19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0"/>
                <a:ext cx="83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56" name="Picture 2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" y="486"/>
                <a:ext cx="781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357" name="AutoShape 21"/>
            <p:cNvSpPr>
              <a:spLocks/>
            </p:cNvSpPr>
            <p:nvPr/>
          </p:nvSpPr>
          <p:spPr bwMode="auto">
            <a:xfrm>
              <a:off x="2839" y="10"/>
              <a:ext cx="1482" cy="7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0"/>
                    <a:pt x="20360" y="12856"/>
                    <a:pt x="13077" y="16465"/>
                  </a:cubicBezTo>
                  <a:cubicBezTo>
                    <a:pt x="5794" y="20075"/>
                    <a:pt x="9978" y="3910"/>
                    <a:pt x="1765" y="18503"/>
                  </a:cubicBezTo>
                  <a:lnTo>
                    <a:pt x="0" y="21600"/>
                  </a:lnTo>
                </a:path>
              </a:pathLst>
            </a:custGeom>
            <a:noFill/>
            <a:ln w="635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4358" name="AutoShape 22"/>
            <p:cNvSpPr>
              <a:spLocks/>
            </p:cNvSpPr>
            <p:nvPr/>
          </p:nvSpPr>
          <p:spPr bwMode="auto">
            <a:xfrm>
              <a:off x="1972" y="0"/>
              <a:ext cx="163" cy="7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0" y="11384"/>
                    <a:pt x="12649" y="17271"/>
                  </a:cubicBez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4359" name="AutoShape 23"/>
            <p:cNvSpPr>
              <a:spLocks/>
            </p:cNvSpPr>
            <p:nvPr/>
          </p:nvSpPr>
          <p:spPr bwMode="auto">
            <a:xfrm>
              <a:off x="0" y="0"/>
              <a:ext cx="1721" cy="950"/>
            </a:xfrm>
            <a:custGeom>
              <a:avLst/>
              <a:gdLst/>
              <a:ahLst/>
              <a:cxnLst/>
              <a:rect l="0" t="0" r="r" b="b"/>
              <a:pathLst>
                <a:path w="20289" h="21600">
                  <a:moveTo>
                    <a:pt x="297" y="0"/>
                  </a:moveTo>
                  <a:cubicBezTo>
                    <a:pt x="297" y="0"/>
                    <a:pt x="-1311" y="10629"/>
                    <a:pt x="2948" y="15944"/>
                  </a:cubicBezTo>
                  <a:cubicBezTo>
                    <a:pt x="7206" y="21258"/>
                    <a:pt x="11966" y="9842"/>
                    <a:pt x="14847" y="13465"/>
                  </a:cubicBezTo>
                  <a:cubicBezTo>
                    <a:pt x="17728" y="17089"/>
                    <a:pt x="18868" y="19101"/>
                    <a:pt x="18868" y="19101"/>
                  </a:cubicBezTo>
                  <a:lnTo>
                    <a:pt x="20289" y="21600"/>
                  </a:lnTo>
                </a:path>
              </a:pathLst>
            </a:custGeom>
            <a:noFill/>
            <a:ln w="635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4360" name="AutoShape 24"/>
            <p:cNvSpPr>
              <a:spLocks/>
            </p:cNvSpPr>
            <p:nvPr/>
          </p:nvSpPr>
          <p:spPr bwMode="auto">
            <a:xfrm>
              <a:off x="994" y="31"/>
              <a:ext cx="873" cy="81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0"/>
                    <a:pt x="0" y="8176"/>
                    <a:pt x="4999" y="8176"/>
                  </a:cubicBezTo>
                  <a:cubicBezTo>
                    <a:pt x="9997" y="8176"/>
                    <a:pt x="12365" y="3383"/>
                    <a:pt x="14470" y="7331"/>
                  </a:cubicBezTo>
                  <a:cubicBezTo>
                    <a:pt x="16574" y="11278"/>
                    <a:pt x="19731" y="17762"/>
                    <a:pt x="19731" y="17762"/>
                  </a:cubicBezTo>
                  <a:lnTo>
                    <a:pt x="21600" y="21600"/>
                  </a:lnTo>
                </a:path>
              </a:pathLst>
            </a:custGeom>
            <a:noFill/>
            <a:ln w="635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866180" y="3829720"/>
            <a:ext cx="3444627" cy="2402086"/>
            <a:chOff x="0" y="0"/>
            <a:chExt cx="3086" cy="2152"/>
          </a:xfrm>
        </p:grpSpPr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0" y="280"/>
              <a:ext cx="2984" cy="1872"/>
              <a:chOff x="0" y="0"/>
              <a:chExt cx="2984" cy="1871"/>
            </a:xfrm>
          </p:grpSpPr>
          <p:grpSp>
            <p:nvGrpSpPr>
              <p:cNvPr id="14363" name="Group 27"/>
              <p:cNvGrpSpPr>
                <a:grpSpLocks/>
              </p:cNvGrpSpPr>
              <p:nvPr/>
            </p:nvGrpSpPr>
            <p:grpSpPr bwMode="auto">
              <a:xfrm>
                <a:off x="0" y="0"/>
                <a:ext cx="2984" cy="1871"/>
                <a:chOff x="0" y="0"/>
                <a:chExt cx="2984" cy="1871"/>
              </a:xfrm>
            </p:grpSpPr>
            <p:sp>
              <p:nvSpPr>
                <p:cNvPr id="14364" name="Oval 28"/>
                <p:cNvSpPr>
                  <a:spLocks/>
                </p:cNvSpPr>
                <p:nvPr/>
              </p:nvSpPr>
              <p:spPr bwMode="auto">
                <a:xfrm flipH="1">
                  <a:off x="1032" y="511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65" name="Oval 29"/>
                <p:cNvSpPr>
                  <a:spLocks/>
                </p:cNvSpPr>
                <p:nvPr/>
              </p:nvSpPr>
              <p:spPr bwMode="auto">
                <a:xfrm flipH="1">
                  <a:off x="926" y="874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66" name="Oval 30"/>
                <p:cNvSpPr>
                  <a:spLocks/>
                </p:cNvSpPr>
                <p:nvPr/>
              </p:nvSpPr>
              <p:spPr bwMode="auto">
                <a:xfrm flipH="1">
                  <a:off x="762" y="453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67" name="Oval 31"/>
                <p:cNvSpPr>
                  <a:spLocks/>
                </p:cNvSpPr>
                <p:nvPr/>
              </p:nvSpPr>
              <p:spPr bwMode="auto">
                <a:xfrm flipH="1">
                  <a:off x="344" y="742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68" name="Oval 32"/>
                <p:cNvSpPr>
                  <a:spLocks/>
                </p:cNvSpPr>
                <p:nvPr/>
              </p:nvSpPr>
              <p:spPr bwMode="auto">
                <a:xfrm flipH="1">
                  <a:off x="196" y="247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69" name="Oval 33"/>
                <p:cNvSpPr>
                  <a:spLocks/>
                </p:cNvSpPr>
                <p:nvPr/>
              </p:nvSpPr>
              <p:spPr bwMode="auto">
                <a:xfrm flipH="1">
                  <a:off x="0" y="338"/>
                  <a:ext cx="819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0" name="Oval 34"/>
                <p:cNvSpPr>
                  <a:spLocks/>
                </p:cNvSpPr>
                <p:nvPr/>
              </p:nvSpPr>
              <p:spPr bwMode="auto">
                <a:xfrm flipH="1">
                  <a:off x="1180" y="90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1" name="Oval 35"/>
                <p:cNvSpPr>
                  <a:spLocks/>
                </p:cNvSpPr>
                <p:nvPr/>
              </p:nvSpPr>
              <p:spPr bwMode="auto">
                <a:xfrm flipH="1">
                  <a:off x="762" y="0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2" name="Oval 36"/>
                <p:cNvSpPr>
                  <a:spLocks/>
                </p:cNvSpPr>
                <p:nvPr/>
              </p:nvSpPr>
              <p:spPr bwMode="auto">
                <a:xfrm flipH="1">
                  <a:off x="1344" y="321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3" name="Oval 37"/>
                <p:cNvSpPr>
                  <a:spLocks/>
                </p:cNvSpPr>
                <p:nvPr/>
              </p:nvSpPr>
              <p:spPr bwMode="auto">
                <a:xfrm>
                  <a:off x="1131" y="684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4" name="Oval 38"/>
                <p:cNvSpPr>
                  <a:spLocks/>
                </p:cNvSpPr>
                <p:nvPr/>
              </p:nvSpPr>
              <p:spPr bwMode="auto">
                <a:xfrm>
                  <a:off x="1237" y="1047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5" name="Oval 39"/>
                <p:cNvSpPr>
                  <a:spLocks/>
                </p:cNvSpPr>
                <p:nvPr/>
              </p:nvSpPr>
              <p:spPr bwMode="auto">
                <a:xfrm>
                  <a:off x="1401" y="626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6" name="Oval 40"/>
                <p:cNvSpPr>
                  <a:spLocks/>
                </p:cNvSpPr>
                <p:nvPr/>
              </p:nvSpPr>
              <p:spPr bwMode="auto">
                <a:xfrm>
                  <a:off x="1819" y="915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7" name="Oval 41"/>
                <p:cNvSpPr>
                  <a:spLocks/>
                </p:cNvSpPr>
                <p:nvPr/>
              </p:nvSpPr>
              <p:spPr bwMode="auto">
                <a:xfrm>
                  <a:off x="1819" y="0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8" name="Oval 42"/>
                <p:cNvSpPr>
                  <a:spLocks/>
                </p:cNvSpPr>
                <p:nvPr/>
              </p:nvSpPr>
              <p:spPr bwMode="auto">
                <a:xfrm>
                  <a:off x="1967" y="420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79" name="Oval 43"/>
                <p:cNvSpPr>
                  <a:spLocks/>
                </p:cNvSpPr>
                <p:nvPr/>
              </p:nvSpPr>
              <p:spPr bwMode="auto">
                <a:xfrm>
                  <a:off x="2164" y="511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80" name="Oval 44"/>
                <p:cNvSpPr>
                  <a:spLocks/>
                </p:cNvSpPr>
                <p:nvPr/>
              </p:nvSpPr>
              <p:spPr bwMode="auto">
                <a:xfrm>
                  <a:off x="983" y="263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81" name="Oval 45"/>
                <p:cNvSpPr>
                  <a:spLocks/>
                </p:cNvSpPr>
                <p:nvPr/>
              </p:nvSpPr>
              <p:spPr bwMode="auto">
                <a:xfrm>
                  <a:off x="1401" y="173"/>
                  <a:ext cx="820" cy="824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4382" name="Oval 46"/>
                <p:cNvSpPr>
                  <a:spLocks/>
                </p:cNvSpPr>
                <p:nvPr/>
              </p:nvSpPr>
              <p:spPr bwMode="auto">
                <a:xfrm>
                  <a:off x="819" y="494"/>
                  <a:ext cx="820" cy="825"/>
                </a:xfrm>
                <a:prstGeom prst="ellipse">
                  <a:avLst/>
                </a:prstGeom>
                <a:solidFill>
                  <a:srgbClr val="CDCDCD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sp>
            <p:nvSpPr>
              <p:cNvPr id="14383" name="Rectangle 47"/>
              <p:cNvSpPr>
                <a:spLocks/>
              </p:cNvSpPr>
              <p:nvPr/>
            </p:nvSpPr>
            <p:spPr bwMode="auto">
              <a:xfrm>
                <a:off x="932" y="744"/>
                <a:ext cx="770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(condor)</a:t>
                </a:r>
              </a:p>
            </p:txBody>
          </p:sp>
        </p:grpSp>
        <p:sp>
          <p:nvSpPr>
            <p:cNvPr id="14384" name="Freeform 48"/>
            <p:cNvSpPr>
              <a:spLocks/>
            </p:cNvSpPr>
            <p:nvPr/>
          </p:nvSpPr>
          <p:spPr bwMode="auto">
            <a:xfrm>
              <a:off x="2758" y="0"/>
              <a:ext cx="328" cy="664"/>
            </a:xfrm>
            <a:custGeom>
              <a:avLst/>
              <a:gdLst>
                <a:gd name="T0" fmla="*/ 16332 w 18390"/>
                <a:gd name="T1" fmla="*/ 0 h 21173"/>
                <a:gd name="T2" fmla="*/ 15278 w 18390"/>
                <a:gd name="T3" fmla="*/ 14256 h 21173"/>
                <a:gd name="T4" fmla="*/ 0 w 18390"/>
                <a:gd name="T5" fmla="*/ 21168 h 2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390" h="21173">
                  <a:moveTo>
                    <a:pt x="16332" y="0"/>
                  </a:moveTo>
                  <a:cubicBezTo>
                    <a:pt x="16332" y="0"/>
                    <a:pt x="21600" y="6912"/>
                    <a:pt x="15278" y="14256"/>
                  </a:cubicBezTo>
                  <a:cubicBezTo>
                    <a:pt x="8956" y="21600"/>
                    <a:pt x="0" y="21168"/>
                    <a:pt x="0" y="21168"/>
                  </a:cubicBezTo>
                </a:path>
              </a:pathLst>
            </a:custGeom>
            <a:noFill/>
            <a:ln w="63500" cap="flat">
              <a:solidFill>
                <a:srgbClr val="606EC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14385" name="Rectangle 49"/>
          <p:cNvSpPr>
            <a:spLocks/>
          </p:cNvSpPr>
          <p:nvPr/>
        </p:nvSpPr>
        <p:spPr bwMode="auto">
          <a:xfrm>
            <a:off x="7072313" y="1004590"/>
            <a:ext cx="170557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training programs</a:t>
            </a:r>
          </a:p>
        </p:txBody>
      </p:sp>
      <p:grpSp>
        <p:nvGrpSpPr>
          <p:cNvPr id="14386" name="Group 50"/>
          <p:cNvGrpSpPr>
            <a:grpSpLocks/>
          </p:cNvGrpSpPr>
          <p:nvPr/>
        </p:nvGrpSpPr>
        <p:grpSpPr bwMode="auto">
          <a:xfrm>
            <a:off x="4098726" y="2803922"/>
            <a:ext cx="785813" cy="820415"/>
            <a:chOff x="0" y="0"/>
            <a:chExt cx="703" cy="735"/>
          </a:xfrm>
        </p:grpSpPr>
        <p:sp>
          <p:nvSpPr>
            <p:cNvPr id="14387" name="AutoShape 51"/>
            <p:cNvSpPr>
              <a:spLocks/>
            </p:cNvSpPr>
            <p:nvPr/>
          </p:nvSpPr>
          <p:spPr bwMode="auto">
            <a:xfrm rot="-2700000">
              <a:off x="32" y="48"/>
              <a:ext cx="193" cy="136"/>
            </a:xfrm>
            <a:custGeom>
              <a:avLst/>
              <a:gdLst/>
              <a:ahLst/>
              <a:cxnLst/>
              <a:rect l="0" t="0" r="r" b="b"/>
              <a:pathLst>
                <a:path w="19664" h="19649">
                  <a:moveTo>
                    <a:pt x="16776" y="2790"/>
                  </a:moveTo>
                  <a:cubicBezTo>
                    <a:pt x="20606" y="6606"/>
                    <a:pt x="20590" y="12827"/>
                    <a:pt x="16740" y="16684"/>
                  </a:cubicBezTo>
                  <a:cubicBezTo>
                    <a:pt x="12891" y="20540"/>
                    <a:pt x="6665" y="20573"/>
                    <a:pt x="2836" y="16756"/>
                  </a:cubicBezTo>
                  <a:cubicBezTo>
                    <a:pt x="-994" y="12940"/>
                    <a:pt x="-978" y="6719"/>
                    <a:pt x="2872" y="2862"/>
                  </a:cubicBezTo>
                  <a:cubicBezTo>
                    <a:pt x="6721" y="-994"/>
                    <a:pt x="12947" y="-1027"/>
                    <a:pt x="16776" y="2790"/>
                  </a:cubicBezTo>
                </a:path>
              </a:pathLst>
            </a:custGeom>
            <a:solidFill>
              <a:srgbClr val="0044FE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4388" name="Oval 52"/>
            <p:cNvSpPr>
              <a:spLocks/>
            </p:cNvSpPr>
            <p:nvPr/>
          </p:nvSpPr>
          <p:spPr bwMode="auto">
            <a:xfrm>
              <a:off x="0" y="592"/>
              <a:ext cx="185" cy="143"/>
            </a:xfrm>
            <a:prstGeom prst="ellipse">
              <a:avLst/>
            </a:prstGeom>
            <a:solidFill>
              <a:srgbClr val="FF2712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4389" name="AutoShape 53"/>
            <p:cNvSpPr>
              <a:spLocks/>
            </p:cNvSpPr>
            <p:nvPr/>
          </p:nvSpPr>
          <p:spPr bwMode="auto">
            <a:xfrm rot="2485420">
              <a:off x="520" y="294"/>
              <a:ext cx="161" cy="129"/>
            </a:xfrm>
            <a:custGeom>
              <a:avLst/>
              <a:gdLst/>
              <a:ahLst/>
              <a:cxnLst/>
              <a:rect l="0" t="0" r="r" b="b"/>
              <a:pathLst>
                <a:path w="19662" h="19653">
                  <a:moveTo>
                    <a:pt x="16791" y="2954"/>
                  </a:moveTo>
                  <a:cubicBezTo>
                    <a:pt x="20642" y="6809"/>
                    <a:pt x="20660" y="13031"/>
                    <a:pt x="16832" y="16851"/>
                  </a:cubicBezTo>
                  <a:cubicBezTo>
                    <a:pt x="13004" y="20671"/>
                    <a:pt x="6780" y="20643"/>
                    <a:pt x="2929" y="16788"/>
                  </a:cubicBezTo>
                  <a:cubicBezTo>
                    <a:pt x="-922" y="12933"/>
                    <a:pt x="-940" y="6711"/>
                    <a:pt x="2888" y="2891"/>
                  </a:cubicBezTo>
                  <a:cubicBezTo>
                    <a:pt x="6716" y="-929"/>
                    <a:pt x="12940" y="-901"/>
                    <a:pt x="16791" y="2954"/>
                  </a:cubicBezTo>
                </a:path>
              </a:pathLst>
            </a:custGeom>
            <a:solidFill>
              <a:srgbClr val="8500AF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0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F9CE3-FC10-4AE5-82FD-FE3B6C5FA4F5}" type="slidenum">
              <a:rPr lang="en-US"/>
              <a:pPr/>
              <a:t>28</a:t>
            </a:fld>
            <a:endParaRPr lang="en-US"/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Distance metrics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" y="11430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Group 3"/>
          <p:cNvGrpSpPr>
            <a:grpSpLocks/>
          </p:cNvGrpSpPr>
          <p:nvPr/>
        </p:nvGrpSpPr>
        <p:grpSpPr bwMode="auto">
          <a:xfrm>
            <a:off x="205383" y="1044773"/>
            <a:ext cx="1991320" cy="2125266"/>
            <a:chOff x="0" y="0"/>
            <a:chExt cx="1784" cy="1904"/>
          </a:xfrm>
        </p:grpSpPr>
        <p:sp>
          <p:nvSpPr>
            <p:cNvPr id="31748" name="Oval 4"/>
            <p:cNvSpPr>
              <a:spLocks/>
            </p:cNvSpPr>
            <p:nvPr/>
          </p:nvSpPr>
          <p:spPr bwMode="auto">
            <a:xfrm>
              <a:off x="0" y="0"/>
              <a:ext cx="699" cy="1904"/>
            </a:xfrm>
            <a:prstGeom prst="ellipse">
              <a:avLst/>
            </a:prstGeom>
            <a:solidFill>
              <a:srgbClr val="C632F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1749" name="Oval 5"/>
            <p:cNvSpPr>
              <a:spLocks/>
            </p:cNvSpPr>
            <p:nvPr/>
          </p:nvSpPr>
          <p:spPr bwMode="auto">
            <a:xfrm>
              <a:off x="1084" y="0"/>
              <a:ext cx="700" cy="1904"/>
            </a:xfrm>
            <a:prstGeom prst="ellipse">
              <a:avLst/>
            </a:prstGeom>
            <a:solidFill>
              <a:srgbClr val="C632F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31750" name="Group 6"/>
          <p:cNvGrpSpPr>
            <a:grpSpLocks/>
          </p:cNvGrpSpPr>
          <p:nvPr/>
        </p:nvGrpSpPr>
        <p:grpSpPr bwMode="auto">
          <a:xfrm rot="-5400000">
            <a:off x="2471849" y="1052029"/>
            <a:ext cx="2001367" cy="2134195"/>
            <a:chOff x="0" y="0"/>
            <a:chExt cx="1792" cy="1912"/>
          </a:xfrm>
        </p:grpSpPr>
        <p:sp>
          <p:nvSpPr>
            <p:cNvPr id="31751" name="Oval 7"/>
            <p:cNvSpPr>
              <a:spLocks/>
            </p:cNvSpPr>
            <p:nvPr/>
          </p:nvSpPr>
          <p:spPr bwMode="auto">
            <a:xfrm>
              <a:off x="0" y="0"/>
              <a:ext cx="702" cy="1912"/>
            </a:xfrm>
            <a:prstGeom prst="ellipse">
              <a:avLst/>
            </a:prstGeom>
            <a:solidFill>
              <a:srgbClr val="C632F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1752" name="Oval 8"/>
            <p:cNvSpPr>
              <a:spLocks/>
            </p:cNvSpPr>
            <p:nvPr/>
          </p:nvSpPr>
          <p:spPr bwMode="auto">
            <a:xfrm>
              <a:off x="1089" y="0"/>
              <a:ext cx="703" cy="1912"/>
            </a:xfrm>
            <a:prstGeom prst="ellipse">
              <a:avLst/>
            </a:prstGeom>
            <a:solidFill>
              <a:srgbClr val="C632F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50000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242" y="1169789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4" name="Group 10"/>
          <p:cNvGrpSpPr>
            <a:grpSpLocks/>
          </p:cNvGrpSpPr>
          <p:nvPr/>
        </p:nvGrpSpPr>
        <p:grpSpPr bwMode="auto">
          <a:xfrm>
            <a:off x="4806405" y="1134070"/>
            <a:ext cx="4203650" cy="1752451"/>
            <a:chOff x="0" y="20"/>
            <a:chExt cx="3765" cy="1570"/>
          </a:xfrm>
        </p:grpSpPr>
        <p:sp>
          <p:nvSpPr>
            <p:cNvPr id="31755" name="Rectangle 11"/>
            <p:cNvSpPr>
              <a:spLocks/>
            </p:cNvSpPr>
            <p:nvPr/>
          </p:nvSpPr>
          <p:spPr bwMode="auto">
            <a:xfrm>
              <a:off x="1842" y="1259"/>
              <a:ext cx="171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4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distance metric</a:t>
              </a: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>
              <a:off x="2775" y="877"/>
              <a:ext cx="0" cy="429"/>
            </a:xfrm>
            <a:prstGeom prst="line">
              <a:avLst/>
            </a:prstGeom>
            <a:noFill/>
            <a:ln w="38100" cap="flat">
              <a:solidFill>
                <a:srgbClr val="0044FE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pic>
          <p:nvPicPr>
            <p:cNvPr id="31757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492"/>
              <a:ext cx="372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8" name="Rectangle 14"/>
            <p:cNvSpPr>
              <a:spLocks/>
            </p:cNvSpPr>
            <p:nvPr/>
          </p:nvSpPr>
          <p:spPr bwMode="auto">
            <a:xfrm>
              <a:off x="0" y="20"/>
              <a:ext cx="2442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500" dirty="0" err="1">
                  <a:latin typeface="Gill Sans MT" pitchFamily="34" charset="0"/>
                  <a:ea typeface="Gill Sans" charset="0"/>
                  <a:cs typeface="Gill Sans" charset="0"/>
                </a:rPr>
                <a:t>Mahalanobis</a:t>
              </a:r>
              <a:r>
                <a:rPr lang="en-US" sz="2500" dirty="0">
                  <a:latin typeface="Gill Sans MT" pitchFamily="34" charset="0"/>
                  <a:ea typeface="Gill Sans" charset="0"/>
                  <a:cs typeface="Gill Sans" charset="0"/>
                </a:rPr>
                <a:t> distance</a:t>
              </a:r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293564" y="3732609"/>
            <a:ext cx="4206999" cy="2000250"/>
            <a:chOff x="0" y="0"/>
            <a:chExt cx="3768" cy="1792"/>
          </a:xfrm>
        </p:grpSpPr>
        <p:pic>
          <p:nvPicPr>
            <p:cNvPr id="3176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" y="0"/>
              <a:ext cx="1792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61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664"/>
              <a:ext cx="13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2" name="Rectangle 18"/>
            <p:cNvSpPr>
              <a:spLocks/>
            </p:cNvSpPr>
            <p:nvPr/>
          </p:nvSpPr>
          <p:spPr bwMode="auto">
            <a:xfrm>
              <a:off x="0" y="37"/>
              <a:ext cx="131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300" dirty="0">
                  <a:latin typeface="Gill Sans MT" pitchFamily="34" charset="0"/>
                  <a:ea typeface="Gill Sans" charset="0"/>
                  <a:cs typeface="Gill Sans" charset="0"/>
                </a:rPr>
                <a:t>Equivalently:</a:t>
              </a:r>
            </a:p>
          </p:txBody>
        </p:sp>
      </p:grpSp>
      <p:sp>
        <p:nvSpPr>
          <p:cNvPr id="31763" name="Rectangle 19"/>
          <p:cNvSpPr>
            <a:spLocks/>
          </p:cNvSpPr>
          <p:nvPr/>
        </p:nvSpPr>
        <p:spPr bwMode="auto">
          <a:xfrm>
            <a:off x="5524129" y="4589770"/>
            <a:ext cx="18125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rgbClr val="FF2712"/>
                </a:solidFill>
                <a:latin typeface="Gill Sans MT" pitchFamily="34" charset="0"/>
                <a:ea typeface="Gill Sans" charset="0"/>
                <a:cs typeface="Gill Sans" charset="0"/>
              </a:rPr>
              <a:t>How do we get </a:t>
            </a:r>
            <a:r>
              <a:rPr lang="en-US" i="1" dirty="0">
                <a:solidFill>
                  <a:srgbClr val="FF2712"/>
                </a:solidFill>
                <a:latin typeface="Palatino" charset="0"/>
                <a:ea typeface="Palatino" charset="0"/>
                <a:cs typeface="Palatino" charset="0"/>
                <a:sym typeface="Palatino" charset="0"/>
              </a:rPr>
              <a:t>A</a:t>
            </a:r>
            <a:r>
              <a:rPr lang="en-US" dirty="0">
                <a:solidFill>
                  <a:srgbClr val="FF2712"/>
                </a:solidFill>
                <a:latin typeface="Gill Sans MT" pitchFamily="34" charset="0"/>
                <a:ea typeface="Gill Sans" charset="0"/>
                <a:cs typeface="Gill Sans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29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A3734-05F9-478D-865E-D309AE88A322}" type="slidenum">
              <a:rPr lang="en-US"/>
              <a:pPr/>
              <a:t>29</a:t>
            </a:fld>
            <a:endParaRPr lang="en-US"/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Style clustering</a:t>
            </a:r>
          </a:p>
        </p:txBody>
      </p:sp>
      <p:sp>
        <p:nvSpPr>
          <p:cNvPr id="30722" name="Rectangle 2"/>
          <p:cNvSpPr>
            <a:spLocks/>
          </p:cNvSpPr>
          <p:nvPr/>
        </p:nvSpPr>
        <p:spPr bwMode="auto">
          <a:xfrm>
            <a:off x="305842" y="1754684"/>
            <a:ext cx="2402086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rPr>
              <a:t>Programs, no training data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098601" y="1259086"/>
            <a:ext cx="1839516" cy="1937742"/>
            <a:chOff x="0" y="0"/>
            <a:chExt cx="1648" cy="1736"/>
          </a:xfrm>
        </p:grpSpPr>
        <p:sp>
          <p:nvSpPr>
            <p:cNvPr id="30724" name="Rectangle 4"/>
            <p:cNvSpPr>
              <a:spLocks/>
            </p:cNvSpPr>
            <p:nvPr/>
          </p:nvSpPr>
          <p:spPr bwMode="auto">
            <a:xfrm>
              <a:off x="168" y="432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25" name="Rectangle 5"/>
            <p:cNvSpPr>
              <a:spLocks/>
            </p:cNvSpPr>
            <p:nvPr/>
          </p:nvSpPr>
          <p:spPr bwMode="auto">
            <a:xfrm>
              <a:off x="520" y="96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26" name="Rectangle 6"/>
            <p:cNvSpPr>
              <a:spLocks/>
            </p:cNvSpPr>
            <p:nvPr/>
          </p:nvSpPr>
          <p:spPr bwMode="auto">
            <a:xfrm>
              <a:off x="696" y="704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27" name="Rectangle 7"/>
            <p:cNvSpPr>
              <a:spLocks/>
            </p:cNvSpPr>
            <p:nvPr/>
          </p:nvSpPr>
          <p:spPr bwMode="auto">
            <a:xfrm>
              <a:off x="896" y="272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 dirty="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28" name="Rectangle 8"/>
            <p:cNvSpPr>
              <a:spLocks/>
            </p:cNvSpPr>
            <p:nvPr/>
          </p:nvSpPr>
          <p:spPr bwMode="auto">
            <a:xfrm>
              <a:off x="0" y="0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D90B0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29" name="Rectangle 9"/>
            <p:cNvSpPr>
              <a:spLocks/>
            </p:cNvSpPr>
            <p:nvPr/>
          </p:nvSpPr>
          <p:spPr bwMode="auto">
            <a:xfrm>
              <a:off x="168" y="912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D90B0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0730" name="Rectangle 10"/>
            <p:cNvSpPr>
              <a:spLocks/>
            </p:cNvSpPr>
            <p:nvPr/>
          </p:nvSpPr>
          <p:spPr bwMode="auto">
            <a:xfrm>
              <a:off x="1064" y="704"/>
              <a:ext cx="584" cy="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700">
                  <a:solidFill>
                    <a:srgbClr val="D90B0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</p:grpSp>
      <p:sp>
        <p:nvSpPr>
          <p:cNvPr id="30731" name="Line 11"/>
          <p:cNvSpPr>
            <a:spLocks noChangeShapeType="1"/>
          </p:cNvSpPr>
          <p:nvPr/>
        </p:nvSpPr>
        <p:spPr bwMode="auto">
          <a:xfrm flipH="1">
            <a:off x="5152430" y="2232422"/>
            <a:ext cx="700980" cy="0"/>
          </a:xfrm>
          <a:prstGeom prst="line">
            <a:avLst/>
          </a:prstGeom>
          <a:noFill/>
          <a:ln w="38100" cap="flat">
            <a:solidFill>
              <a:srgbClr val="1A1A1A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0732" name="Rectangle 12"/>
          <p:cNvSpPr>
            <a:spLocks/>
          </p:cNvSpPr>
          <p:nvPr/>
        </p:nvSpPr>
        <p:spPr bwMode="auto">
          <a:xfrm>
            <a:off x="8340328" y="2428875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3" name="Rectangle 13"/>
          <p:cNvSpPr>
            <a:spLocks/>
          </p:cNvSpPr>
          <p:nvPr/>
        </p:nvSpPr>
        <p:spPr bwMode="auto">
          <a:xfrm>
            <a:off x="7956352" y="2143125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4" name="Rectangle 14"/>
          <p:cNvSpPr>
            <a:spLocks/>
          </p:cNvSpPr>
          <p:nvPr/>
        </p:nvSpPr>
        <p:spPr bwMode="auto">
          <a:xfrm>
            <a:off x="7715250" y="2518172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5" name="Rectangle 15"/>
          <p:cNvSpPr>
            <a:spLocks/>
          </p:cNvSpPr>
          <p:nvPr/>
        </p:nvSpPr>
        <p:spPr bwMode="auto">
          <a:xfrm>
            <a:off x="8367117" y="1768078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6" name="Rectangle 16"/>
          <p:cNvSpPr>
            <a:spLocks/>
          </p:cNvSpPr>
          <p:nvPr/>
        </p:nvSpPr>
        <p:spPr bwMode="auto">
          <a:xfrm>
            <a:off x="6590109" y="1428750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D90B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7" name="Rectangle 17"/>
          <p:cNvSpPr>
            <a:spLocks/>
          </p:cNvSpPr>
          <p:nvPr/>
        </p:nvSpPr>
        <p:spPr bwMode="auto">
          <a:xfrm>
            <a:off x="6831211" y="1098351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>
                <a:solidFill>
                  <a:srgbClr val="D90B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0738" name="Rectangle 18"/>
          <p:cNvSpPr>
            <a:spLocks/>
          </p:cNvSpPr>
          <p:nvPr/>
        </p:nvSpPr>
        <p:spPr bwMode="auto">
          <a:xfrm>
            <a:off x="6250781" y="1098351"/>
            <a:ext cx="651867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700" dirty="0">
                <a:solidFill>
                  <a:srgbClr val="D90B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grpSp>
        <p:nvGrpSpPr>
          <p:cNvPr id="30739" name="Group 19"/>
          <p:cNvGrpSpPr>
            <a:grpSpLocks/>
          </p:cNvGrpSpPr>
          <p:nvPr/>
        </p:nvGrpSpPr>
        <p:grpSpPr bwMode="auto">
          <a:xfrm>
            <a:off x="309652" y="3902829"/>
            <a:ext cx="4598789" cy="1950021"/>
            <a:chOff x="0" y="0"/>
            <a:chExt cx="4120" cy="1747"/>
          </a:xfrm>
        </p:grpSpPr>
        <p:pic>
          <p:nvPicPr>
            <p:cNvPr id="30740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0"/>
              <a:ext cx="968" cy="171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1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" y="32"/>
              <a:ext cx="968" cy="1715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0" algn="ctr" rotWithShape="0">
                <a:srgbClr val="FF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Rectangle 22"/>
            <p:cNvSpPr>
              <a:spLocks/>
            </p:cNvSpPr>
            <p:nvPr/>
          </p:nvSpPr>
          <p:spPr bwMode="auto">
            <a:xfrm>
              <a:off x="0" y="763"/>
              <a:ext cx="215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Conclude:</a:t>
              </a:r>
            </a:p>
          </p:txBody>
        </p:sp>
      </p:grpSp>
      <p:grpSp>
        <p:nvGrpSpPr>
          <p:cNvPr id="30743" name="Group 23"/>
          <p:cNvGrpSpPr>
            <a:grpSpLocks/>
          </p:cNvGrpSpPr>
          <p:nvPr/>
        </p:nvGrpSpPr>
        <p:grpSpPr bwMode="auto">
          <a:xfrm>
            <a:off x="3365704" y="3395512"/>
            <a:ext cx="5600059" cy="2661047"/>
            <a:chOff x="0" y="-96"/>
            <a:chExt cx="5016" cy="2384"/>
          </a:xfrm>
        </p:grpSpPr>
        <p:grpSp>
          <p:nvGrpSpPr>
            <p:cNvPr id="30744" name="Group 24"/>
            <p:cNvGrpSpPr>
              <a:grpSpLocks/>
            </p:cNvGrpSpPr>
            <p:nvPr/>
          </p:nvGrpSpPr>
          <p:grpSpPr bwMode="auto">
            <a:xfrm>
              <a:off x="1896" y="-96"/>
              <a:ext cx="3120" cy="1328"/>
              <a:chOff x="-49" y="-96"/>
              <a:chExt cx="3119" cy="1328"/>
            </a:xfrm>
          </p:grpSpPr>
          <p:pic>
            <p:nvPicPr>
              <p:cNvPr id="30745" name="Picture 2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" y="-96"/>
                <a:ext cx="3119" cy="132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rgbClr val="FF00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6" name="Picture 2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82" t="3350"/>
              <a:stretch/>
            </p:blipFill>
            <p:spPr bwMode="auto">
              <a:xfrm>
                <a:off x="103" y="146"/>
                <a:ext cx="809" cy="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47" name="Picture 2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" y="146"/>
                <a:ext cx="771" cy="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30748" name="Picture 2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8" y="88"/>
                <a:ext cx="769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49" name="Group 29"/>
            <p:cNvGrpSpPr>
              <a:grpSpLocks/>
            </p:cNvGrpSpPr>
            <p:nvPr/>
          </p:nvGrpSpPr>
          <p:grpSpPr bwMode="auto">
            <a:xfrm>
              <a:off x="2320" y="1352"/>
              <a:ext cx="2136" cy="936"/>
              <a:chOff x="0" y="0"/>
              <a:chExt cx="2136" cy="936"/>
            </a:xfrm>
          </p:grpSpPr>
          <p:pic>
            <p:nvPicPr>
              <p:cNvPr id="30750" name="Picture 3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8" y="-56"/>
                <a:ext cx="2392" cy="124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chemeClr val="bg2">
                    <a:alpha val="75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751" name="Group 31"/>
              <p:cNvGrpSpPr>
                <a:grpSpLocks/>
              </p:cNvGrpSpPr>
              <p:nvPr/>
            </p:nvGrpSpPr>
            <p:grpSpPr bwMode="auto">
              <a:xfrm>
                <a:off x="0" y="0"/>
                <a:ext cx="2120" cy="912"/>
                <a:chOff x="0" y="0"/>
                <a:chExt cx="2120" cy="912"/>
              </a:xfrm>
            </p:grpSpPr>
            <p:pic>
              <p:nvPicPr>
                <p:cNvPr id="30752" name="Picture 3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753" name="Picture 33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76" y="88"/>
                  <a:ext cx="1144" cy="7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0754" name="Rectangle 34"/>
            <p:cNvSpPr>
              <a:spLocks/>
            </p:cNvSpPr>
            <p:nvPr/>
          </p:nvSpPr>
          <p:spPr bwMode="auto">
            <a:xfrm>
              <a:off x="0" y="656"/>
              <a:ext cx="709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7600" b="1" dirty="0">
                  <a:solidFill>
                    <a:srgbClr val="FF2712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X</a:t>
              </a:r>
            </a:p>
          </p:txBody>
        </p:sp>
      </p:grp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05000" y="351785"/>
            <a:ext cx="1533641" cy="2734315"/>
            <a:chOff x="1905000" y="351785"/>
            <a:chExt cx="1533641" cy="2734315"/>
          </a:xfrm>
        </p:grpSpPr>
        <p:grpSp>
          <p:nvGrpSpPr>
            <p:cNvPr id="30" name="Group 29"/>
            <p:cNvGrpSpPr/>
            <p:nvPr/>
          </p:nvGrpSpPr>
          <p:grpSpPr>
            <a:xfrm>
              <a:off x="1905000" y="351785"/>
              <a:ext cx="1210235" cy="2734315"/>
              <a:chOff x="3960378" y="316230"/>
              <a:chExt cx="1210235" cy="273431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3960378" y="316230"/>
                <a:ext cx="1210235" cy="1143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4579619" y="1459230"/>
                <a:ext cx="0" cy="1591315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>
              <a:off x="2524241" y="3070860"/>
              <a:ext cx="914400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143000" y="430530"/>
            <a:ext cx="12877800" cy="914400"/>
            <a:chOff x="-2133600" y="381000"/>
            <a:chExt cx="12877800" cy="914400"/>
          </a:xfrm>
        </p:grpSpPr>
        <p:pic>
          <p:nvPicPr>
            <p:cNvPr id="10" name="Picture 2" descr="C:\Documents and Settings\nater\Desktop\my pdweek presentation\GCC_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399" y="381000"/>
              <a:ext cx="777240" cy="914400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nater\Desktop\my pdweek presentation\The Portland Group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133600" y="638175"/>
              <a:ext cx="2857500" cy="400050"/>
            </a:xfrm>
            <a:prstGeom prst="rect">
              <a:avLst/>
            </a:prstGeom>
            <a:noFill/>
          </p:spPr>
        </p:pic>
        <p:pic>
          <p:nvPicPr>
            <p:cNvPr id="12" name="Picture 4" descr="C:\Documents and Settings\nater\Desktop\my pdweek presentation\pathscale_logo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381000"/>
              <a:ext cx="1917148" cy="914400"/>
            </a:xfrm>
            <a:prstGeom prst="rect">
              <a:avLst/>
            </a:prstGeom>
            <a:noFill/>
          </p:spPr>
        </p:pic>
        <p:pic>
          <p:nvPicPr>
            <p:cNvPr id="13" name="Picture 5" descr="C:\Documents and Settings\nater\Desktop\my pdweek presentation\Visual Studio Logo black vert[8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6313" y="381000"/>
              <a:ext cx="2624287" cy="914400"/>
            </a:xfrm>
            <a:prstGeom prst="rect">
              <a:avLst/>
            </a:prstGeom>
            <a:noFill/>
          </p:spPr>
        </p:pic>
        <p:pic>
          <p:nvPicPr>
            <p:cNvPr id="14" name="Picture 6" descr="C:\Documents and Settings\nater\Desktop\my pdweek presentation\intel-logo-gadgetmix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8096" y="381000"/>
              <a:ext cx="984504" cy="914400"/>
            </a:xfrm>
            <a:prstGeom prst="rect">
              <a:avLst/>
            </a:prstGeom>
            <a:noFill/>
          </p:spPr>
        </p:pic>
        <p:pic>
          <p:nvPicPr>
            <p:cNvPr id="15" name="Picture 7" descr="C:\Documents and Settings\nater\Desktop\my pdweek presentation\800px-Borland_logo.sv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991600" y="615839"/>
              <a:ext cx="1752600" cy="444722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24147" y="1925445"/>
            <a:ext cx="1873404" cy="2362200"/>
          </a:xfrm>
          <a:custGeom>
            <a:avLst/>
            <a:gdLst>
              <a:gd name="connsiteX0" fmla="*/ 0 w 1752600"/>
              <a:gd name="connsiteY0" fmla="*/ 0 h 2209800"/>
              <a:gd name="connsiteX1" fmla="*/ 1752600 w 1752600"/>
              <a:gd name="connsiteY1" fmla="*/ 0 h 2209800"/>
              <a:gd name="connsiteX2" fmla="*/ 1752600 w 1752600"/>
              <a:gd name="connsiteY2" fmla="*/ 2209800 h 2209800"/>
              <a:gd name="connsiteX3" fmla="*/ 0 w 1752600"/>
              <a:gd name="connsiteY3" fmla="*/ 2209800 h 2209800"/>
              <a:gd name="connsiteX4" fmla="*/ 0 w 1752600"/>
              <a:gd name="connsiteY4" fmla="*/ 0 h 2209800"/>
              <a:gd name="connsiteX0" fmla="*/ 9293 w 1761893"/>
              <a:gd name="connsiteY0" fmla="*/ 0 h 2209800"/>
              <a:gd name="connsiteX1" fmla="*/ 1761893 w 1761893"/>
              <a:gd name="connsiteY1" fmla="*/ 0 h 2209800"/>
              <a:gd name="connsiteX2" fmla="*/ 1761893 w 1761893"/>
              <a:gd name="connsiteY2" fmla="*/ 2209800 h 2209800"/>
              <a:gd name="connsiteX3" fmla="*/ 9293 w 1761893"/>
              <a:gd name="connsiteY3" fmla="*/ 2209800 h 2209800"/>
              <a:gd name="connsiteX4" fmla="*/ 0 w 1761893"/>
              <a:gd name="connsiteY4" fmla="*/ 1620644 h 2209800"/>
              <a:gd name="connsiteX5" fmla="*/ 9293 w 1761893"/>
              <a:gd name="connsiteY5" fmla="*/ 0 h 2209800"/>
              <a:gd name="connsiteX0" fmla="*/ 82 w 1752682"/>
              <a:gd name="connsiteY0" fmla="*/ 0 h 2209800"/>
              <a:gd name="connsiteX1" fmla="*/ 1752682 w 1752682"/>
              <a:gd name="connsiteY1" fmla="*/ 0 h 2209800"/>
              <a:gd name="connsiteX2" fmla="*/ 1752682 w 1752682"/>
              <a:gd name="connsiteY2" fmla="*/ 2209800 h 2209800"/>
              <a:gd name="connsiteX3" fmla="*/ 82 w 1752682"/>
              <a:gd name="connsiteY3" fmla="*/ 2209800 h 2209800"/>
              <a:gd name="connsiteX4" fmla="*/ 79998 w 1752682"/>
              <a:gd name="connsiteY4" fmla="*/ 1609492 h 2209800"/>
              <a:gd name="connsiteX5" fmla="*/ 82 w 1752682"/>
              <a:gd name="connsiteY5" fmla="*/ 0 h 2209800"/>
              <a:gd name="connsiteX0" fmla="*/ 0 w 1752600"/>
              <a:gd name="connsiteY0" fmla="*/ 0 h 2209800"/>
              <a:gd name="connsiteX1" fmla="*/ 1752600 w 1752600"/>
              <a:gd name="connsiteY1" fmla="*/ 0 h 2209800"/>
              <a:gd name="connsiteX2" fmla="*/ 1752600 w 1752600"/>
              <a:gd name="connsiteY2" fmla="*/ 2209800 h 2209800"/>
              <a:gd name="connsiteX3" fmla="*/ 0 w 1752600"/>
              <a:gd name="connsiteY3" fmla="*/ 2209800 h 2209800"/>
              <a:gd name="connsiteX4" fmla="*/ 0 w 1752600"/>
              <a:gd name="connsiteY4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2209800">
                <a:moveTo>
                  <a:pt x="0" y="0"/>
                </a:moveTo>
                <a:lnTo>
                  <a:pt x="1752600" y="0"/>
                </a:lnTo>
                <a:lnTo>
                  <a:pt x="17526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8"/>
          <p:cNvSpPr>
            <a:spLocks/>
          </p:cNvSpPr>
          <p:nvPr/>
        </p:nvSpPr>
        <p:spPr bwMode="auto">
          <a:xfrm>
            <a:off x="3689196" y="1981200"/>
            <a:ext cx="1752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00110101010101010100101001010010010011011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01101010110010010101101010010100101110101010101010101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Monaco" charset="0"/>
              <a:ea typeface="Monaco" charset="0"/>
              <a:cs typeface="Monaco" charset="0"/>
              <a:sym typeface="Monaco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16631" y="1871990"/>
            <a:ext cx="2907516" cy="1437620"/>
            <a:chOff x="816141" y="1925445"/>
            <a:chExt cx="2907516" cy="1437620"/>
          </a:xfrm>
        </p:grpSpPr>
        <p:sp>
          <p:nvSpPr>
            <p:cNvPr id="36" name="TextBox 35"/>
            <p:cNvSpPr txBox="1"/>
            <p:nvPr/>
          </p:nvSpPr>
          <p:spPr>
            <a:xfrm>
              <a:off x="816141" y="1925445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ICC 10.x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6141" y="2382645"/>
              <a:ext cx="2907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optimized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6141" y="2839845"/>
              <a:ext cx="439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C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636485" y="3429000"/>
            <a:ext cx="2362200" cy="15598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77270" y="3940345"/>
            <a:ext cx="2080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Toolchain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Provenance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9865" y="3429000"/>
            <a:ext cx="2080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[mixed]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-44649" y="-17859"/>
            <a:ext cx="9460390" cy="6911578"/>
            <a:chOff x="-44649" y="-17859"/>
            <a:chExt cx="9460390" cy="6911578"/>
          </a:xfrm>
        </p:grpSpPr>
        <p:sp>
          <p:nvSpPr>
            <p:cNvPr id="64" name="Rectangle 16"/>
            <p:cNvSpPr>
              <a:spLocks/>
            </p:cNvSpPr>
            <p:nvPr/>
          </p:nvSpPr>
          <p:spPr bwMode="auto">
            <a:xfrm>
              <a:off x="-44649" y="-17859"/>
              <a:ext cx="9242227" cy="691157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5391352" y="3173999"/>
              <a:ext cx="4024389" cy="2902602"/>
              <a:chOff x="5391352" y="3173999"/>
              <a:chExt cx="4024389" cy="2902602"/>
            </a:xfrm>
          </p:grpSpPr>
          <p:sp>
            <p:nvSpPr>
              <p:cNvPr id="65" name="Oval 17"/>
              <p:cNvSpPr>
                <a:spLocks/>
              </p:cNvSpPr>
              <p:nvPr/>
            </p:nvSpPr>
            <p:spPr bwMode="auto">
              <a:xfrm rot="20640000">
                <a:off x="5391352" y="3242950"/>
                <a:ext cx="4024389" cy="28336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6603032" y="3173999"/>
                <a:ext cx="1601031" cy="2804181"/>
                <a:chOff x="6603032" y="3173999"/>
                <a:chExt cx="1601031" cy="2804181"/>
              </a:xfrm>
            </p:grpSpPr>
            <p:pic>
              <p:nvPicPr>
                <p:cNvPr id="25606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03032" y="3173999"/>
                  <a:ext cx="1601031" cy="2804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74" name="Group 73"/>
                <p:cNvGrpSpPr/>
                <p:nvPr/>
              </p:nvGrpSpPr>
              <p:grpSpPr>
                <a:xfrm>
                  <a:off x="7036301" y="4262735"/>
                  <a:ext cx="736099" cy="766465"/>
                  <a:chOff x="7036301" y="4262735"/>
                  <a:chExt cx="736099" cy="76646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7099550" y="4262735"/>
                    <a:ext cx="609600" cy="461665"/>
                    <a:chOff x="7086600" y="4262735"/>
                    <a:chExt cx="609600" cy="461665"/>
                  </a:xfrm>
                </p:grpSpPr>
                <p:sp>
                  <p:nvSpPr>
                    <p:cNvPr id="71" name="Heart 70"/>
                    <p:cNvSpPr/>
                    <p:nvPr/>
                  </p:nvSpPr>
                  <p:spPr>
                    <a:xfrm>
                      <a:off x="7413934" y="4393309"/>
                      <a:ext cx="282266" cy="254891"/>
                    </a:xfrm>
                    <a:custGeom>
                      <a:avLst/>
                      <a:gdLst>
                        <a:gd name="connsiteX0" fmla="*/ 141672 w 283344"/>
                        <a:gd name="connsiteY0" fmla="*/ 70836 h 283344"/>
                        <a:gd name="connsiteX1" fmla="*/ 141672 w 283344"/>
                        <a:gd name="connsiteY1" fmla="*/ 283344 h 283344"/>
                        <a:gd name="connsiteX2" fmla="*/ 141672 w 283344"/>
                        <a:gd name="connsiteY2" fmla="*/ 70836 h 283344"/>
                        <a:gd name="connsiteX0" fmla="*/ 141654 w 284358"/>
                        <a:gd name="connsiteY0" fmla="*/ 67326 h 279834"/>
                        <a:gd name="connsiteX1" fmla="*/ 141654 w 284358"/>
                        <a:gd name="connsiteY1" fmla="*/ 279834 h 279834"/>
                        <a:gd name="connsiteX2" fmla="*/ 141654 w 284358"/>
                        <a:gd name="connsiteY2" fmla="*/ 67326 h 279834"/>
                        <a:gd name="connsiteX0" fmla="*/ 141654 w 282266"/>
                        <a:gd name="connsiteY0" fmla="*/ 40618 h 253126"/>
                        <a:gd name="connsiteX1" fmla="*/ 141654 w 282266"/>
                        <a:gd name="connsiteY1" fmla="*/ 253126 h 253126"/>
                        <a:gd name="connsiteX2" fmla="*/ 141654 w 282266"/>
                        <a:gd name="connsiteY2" fmla="*/ 40618 h 253126"/>
                        <a:gd name="connsiteX0" fmla="*/ 141654 w 282266"/>
                        <a:gd name="connsiteY0" fmla="*/ 42383 h 254891"/>
                        <a:gd name="connsiteX1" fmla="*/ 141654 w 282266"/>
                        <a:gd name="connsiteY1" fmla="*/ 254891 h 254891"/>
                        <a:gd name="connsiteX2" fmla="*/ 141654 w 282266"/>
                        <a:gd name="connsiteY2" fmla="*/ 42383 h 2548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282266" h="254891">
                          <a:moveTo>
                            <a:pt x="141654" y="42383"/>
                          </a:moveTo>
                          <a:cubicBezTo>
                            <a:pt x="192483" y="-65495"/>
                            <a:pt x="430901" y="42383"/>
                            <a:pt x="141654" y="254891"/>
                          </a:cubicBezTo>
                          <a:cubicBezTo>
                            <a:pt x="-147593" y="42383"/>
                            <a:pt x="86724" y="-61395"/>
                            <a:pt x="141654" y="42383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7086600" y="4262735"/>
                      <a:ext cx="364202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</a:p>
                  </p:txBody>
                </p:sp>
              </p:grp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7036301" y="4567535"/>
                    <a:ext cx="7360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C++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191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2500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6375 1.85185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75C2B-2857-46D6-8B74-5299AFB137B7}" type="slidenum">
              <a:rPr lang="en-US"/>
              <a:pPr/>
              <a:t>30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Transfer learning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219" y="1276946"/>
            <a:ext cx="651867" cy="115416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16" y="1259086"/>
            <a:ext cx="651867" cy="1154162"/>
          </a:xfrm>
          <a:prstGeom prst="rect">
            <a:avLst/>
          </a:prstGeom>
          <a:noFill/>
          <a:ln>
            <a:noFill/>
          </a:ln>
          <a:effectLst>
            <a:outerShdw blurRad="50800" dist="762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080492" y="2669977"/>
            <a:ext cx="589359" cy="901898"/>
            <a:chOff x="0" y="0"/>
            <a:chExt cx="528" cy="808"/>
          </a:xfrm>
        </p:grpSpPr>
        <p:sp>
          <p:nvSpPr>
            <p:cNvPr id="32773" name="Rectangle 5"/>
            <p:cNvSpPr>
              <a:spLocks/>
            </p:cNvSpPr>
            <p:nvPr/>
          </p:nvSpPr>
          <p:spPr bwMode="auto">
            <a:xfrm>
              <a:off x="144" y="11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774" name="Rectangle 6"/>
            <p:cNvSpPr>
              <a:spLocks/>
            </p:cNvSpPr>
            <p:nvPr/>
          </p:nvSpPr>
          <p:spPr bwMode="auto">
            <a:xfrm>
              <a:off x="0" y="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775" name="Rectangle 7"/>
            <p:cNvSpPr>
              <a:spLocks/>
            </p:cNvSpPr>
            <p:nvPr/>
          </p:nvSpPr>
          <p:spPr bwMode="auto">
            <a:xfrm>
              <a:off x="0" y="264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</p:grpSp>
      <p:sp>
        <p:nvSpPr>
          <p:cNvPr id="32776" name="Rectangle 8"/>
          <p:cNvSpPr>
            <a:spLocks/>
          </p:cNvSpPr>
          <p:nvPr/>
        </p:nvSpPr>
        <p:spPr bwMode="auto">
          <a:xfrm>
            <a:off x="857250" y="3071812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FF2712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2777" name="Rectangle 9"/>
          <p:cNvSpPr>
            <a:spLocks/>
          </p:cNvSpPr>
          <p:nvPr/>
        </p:nvSpPr>
        <p:spPr bwMode="auto">
          <a:xfrm>
            <a:off x="1009055" y="2598539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FF2712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2778" name="Rectangle 10"/>
          <p:cNvSpPr>
            <a:spLocks/>
          </p:cNvSpPr>
          <p:nvPr/>
        </p:nvSpPr>
        <p:spPr bwMode="auto">
          <a:xfrm>
            <a:off x="1544836" y="3107531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FF2712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2779" name="Rectangle 11"/>
          <p:cNvSpPr>
            <a:spLocks/>
          </p:cNvSpPr>
          <p:nvPr/>
        </p:nvSpPr>
        <p:spPr bwMode="auto">
          <a:xfrm>
            <a:off x="1625203" y="3051721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2780" name="Rectangle 12"/>
          <p:cNvSpPr>
            <a:spLocks/>
          </p:cNvSpPr>
          <p:nvPr/>
        </p:nvSpPr>
        <p:spPr bwMode="auto">
          <a:xfrm>
            <a:off x="1544836" y="2598539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sp>
        <p:nvSpPr>
          <p:cNvPr id="32781" name="Rectangle 13"/>
          <p:cNvSpPr>
            <a:spLocks/>
          </p:cNvSpPr>
          <p:nvPr/>
        </p:nvSpPr>
        <p:spPr bwMode="auto">
          <a:xfrm>
            <a:off x="1312664" y="3259336"/>
            <a:ext cx="428625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26788" tIns="26788" rIns="26788" bIns="26788"/>
          <a:lstStyle/>
          <a:p>
            <a:r>
              <a:rPr lang="en-US" sz="400">
                <a:solidFill>
                  <a:srgbClr val="0044FE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01110101101010101010111010100101010111000100100101101011001101010101010101001</a:t>
            </a:r>
          </a:p>
        </p:txBody>
      </p: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464344" y="4268390"/>
            <a:ext cx="2455664" cy="1723430"/>
            <a:chOff x="0" y="0"/>
            <a:chExt cx="2200" cy="1544"/>
          </a:xfrm>
        </p:grpSpPr>
        <p:grpSp>
          <p:nvGrpSpPr>
            <p:cNvPr id="32783" name="Group 15"/>
            <p:cNvGrpSpPr>
              <a:grpSpLocks/>
            </p:cNvGrpSpPr>
            <p:nvPr/>
          </p:nvGrpSpPr>
          <p:grpSpPr bwMode="auto">
            <a:xfrm>
              <a:off x="0" y="736"/>
              <a:ext cx="528" cy="808"/>
              <a:chOff x="0" y="0"/>
              <a:chExt cx="528" cy="808"/>
            </a:xfrm>
          </p:grpSpPr>
          <p:sp>
            <p:nvSpPr>
              <p:cNvPr id="32784" name="Rectangle 16"/>
              <p:cNvSpPr>
                <a:spLocks/>
              </p:cNvSpPr>
              <p:nvPr/>
            </p:nvSpPr>
            <p:spPr bwMode="auto">
              <a:xfrm>
                <a:off x="144" y="112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FF2712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85" name="Rectangle 17"/>
              <p:cNvSpPr>
                <a:spLocks/>
              </p:cNvSpPr>
              <p:nvPr/>
            </p:nvSpPr>
            <p:spPr bwMode="auto">
              <a:xfrm>
                <a:off x="0" y="0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FF2712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86" name="Rectangle 18"/>
              <p:cNvSpPr>
                <a:spLocks/>
              </p:cNvSpPr>
              <p:nvPr/>
            </p:nvSpPr>
            <p:spPr bwMode="auto">
              <a:xfrm>
                <a:off x="0" y="264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FF2712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</p:grpSp>
        <p:grpSp>
          <p:nvGrpSpPr>
            <p:cNvPr id="32787" name="Group 19"/>
            <p:cNvGrpSpPr>
              <a:grpSpLocks/>
            </p:cNvGrpSpPr>
            <p:nvPr/>
          </p:nvGrpSpPr>
          <p:grpSpPr bwMode="auto">
            <a:xfrm>
              <a:off x="1672" y="264"/>
              <a:ext cx="528" cy="808"/>
              <a:chOff x="0" y="0"/>
              <a:chExt cx="528" cy="808"/>
            </a:xfrm>
          </p:grpSpPr>
          <p:sp>
            <p:nvSpPr>
              <p:cNvPr id="32788" name="Rectangle 20"/>
              <p:cNvSpPr>
                <a:spLocks/>
              </p:cNvSpPr>
              <p:nvPr/>
            </p:nvSpPr>
            <p:spPr bwMode="auto">
              <a:xfrm>
                <a:off x="144" y="110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89" name="Rectangle 21"/>
              <p:cNvSpPr>
                <a:spLocks/>
              </p:cNvSpPr>
              <p:nvPr/>
            </p:nvSpPr>
            <p:spPr bwMode="auto">
              <a:xfrm>
                <a:off x="0" y="0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90" name="Rectangle 22"/>
              <p:cNvSpPr>
                <a:spLocks/>
              </p:cNvSpPr>
              <p:nvPr/>
            </p:nvSpPr>
            <p:spPr bwMode="auto">
              <a:xfrm>
                <a:off x="0" y="264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</p:grpSp>
        <p:grpSp>
          <p:nvGrpSpPr>
            <p:cNvPr id="32791" name="Group 23"/>
            <p:cNvGrpSpPr>
              <a:grpSpLocks/>
            </p:cNvGrpSpPr>
            <p:nvPr/>
          </p:nvGrpSpPr>
          <p:grpSpPr bwMode="auto">
            <a:xfrm>
              <a:off x="1440" y="0"/>
              <a:ext cx="528" cy="808"/>
              <a:chOff x="0" y="0"/>
              <a:chExt cx="528" cy="808"/>
            </a:xfrm>
          </p:grpSpPr>
          <p:sp>
            <p:nvSpPr>
              <p:cNvPr id="32792" name="Rectangle 24"/>
              <p:cNvSpPr>
                <a:spLocks/>
              </p:cNvSpPr>
              <p:nvPr/>
            </p:nvSpPr>
            <p:spPr bwMode="auto">
              <a:xfrm>
                <a:off x="144" y="110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 dirty="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93" name="Rectangle 25"/>
              <p:cNvSpPr>
                <a:spLocks/>
              </p:cNvSpPr>
              <p:nvPr/>
            </p:nvSpPr>
            <p:spPr bwMode="auto">
              <a:xfrm>
                <a:off x="0" y="0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 dirty="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  <p:sp>
            <p:nvSpPr>
              <p:cNvPr id="32794" name="Rectangle 26"/>
              <p:cNvSpPr>
                <a:spLocks/>
              </p:cNvSpPr>
              <p:nvPr/>
            </p:nvSpPr>
            <p:spPr bwMode="auto">
              <a:xfrm>
                <a:off x="0" y="264"/>
                <a:ext cx="384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r>
                  <a:rPr lang="en-US" sz="400">
                    <a:solidFill>
                      <a:srgbClr val="0044FE"/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</a:t>
                </a:r>
              </a:p>
            </p:txBody>
          </p:sp>
        </p:grpSp>
        <p:sp>
          <p:nvSpPr>
            <p:cNvPr id="32795" name="Line 27"/>
            <p:cNvSpPr>
              <a:spLocks noChangeShapeType="1"/>
            </p:cNvSpPr>
            <p:nvPr/>
          </p:nvSpPr>
          <p:spPr bwMode="auto">
            <a:xfrm flipH="1">
              <a:off x="597" y="538"/>
              <a:ext cx="769" cy="46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pic>
          <p:nvPicPr>
            <p:cNvPr id="32796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41013">
              <a:off x="752" y="480"/>
              <a:ext cx="3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97" name="Rectangle 29"/>
          <p:cNvSpPr>
            <a:spLocks/>
          </p:cNvSpPr>
          <p:nvPr/>
        </p:nvSpPr>
        <p:spPr bwMode="auto">
          <a:xfrm>
            <a:off x="612801" y="862101"/>
            <a:ext cx="5706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>
                <a:solidFill>
                  <a:srgbClr val="D90B00"/>
                </a:solidFill>
                <a:latin typeface="Gill Sans MT" pitchFamily="34" charset="0"/>
                <a:ea typeface="Gill Sans" charset="0"/>
                <a:cs typeface="Gill Sans" charset="0"/>
              </a:rPr>
              <a:t>Alice</a:t>
            </a:r>
          </a:p>
        </p:txBody>
      </p:sp>
      <p:sp>
        <p:nvSpPr>
          <p:cNvPr id="32798" name="Rectangle 30"/>
          <p:cNvSpPr>
            <a:spLocks/>
          </p:cNvSpPr>
          <p:nvPr/>
        </p:nvSpPr>
        <p:spPr bwMode="auto">
          <a:xfrm>
            <a:off x="1814959" y="862101"/>
            <a:ext cx="455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dirty="0">
                <a:solidFill>
                  <a:srgbClr val="0044FE"/>
                </a:solidFill>
                <a:latin typeface="Gill Sans MT" pitchFamily="34" charset="0"/>
                <a:ea typeface="Gill Sans" charset="0"/>
                <a:cs typeface="Gill Sans" charset="0"/>
              </a:rPr>
              <a:t>Bob</a:t>
            </a:r>
          </a:p>
        </p:txBody>
      </p:sp>
      <p:grpSp>
        <p:nvGrpSpPr>
          <p:cNvPr id="32799" name="Group 31"/>
          <p:cNvGrpSpPr>
            <a:grpSpLocks/>
          </p:cNvGrpSpPr>
          <p:nvPr/>
        </p:nvGrpSpPr>
        <p:grpSpPr bwMode="auto">
          <a:xfrm>
            <a:off x="3902273" y="892969"/>
            <a:ext cx="2437805" cy="5152430"/>
            <a:chOff x="0" y="104"/>
            <a:chExt cx="2184" cy="4616"/>
          </a:xfrm>
        </p:grpSpPr>
        <p:pic>
          <p:nvPicPr>
            <p:cNvPr id="32800" name="Picture 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" y="448"/>
              <a:ext cx="584" cy="103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FF00FF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448"/>
              <a:ext cx="584" cy="10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76200" algn="ctr" rotWithShape="0">
                <a:srgbClr val="00FF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02" name="Rectangle 34"/>
            <p:cNvSpPr>
              <a:spLocks/>
            </p:cNvSpPr>
            <p:nvPr/>
          </p:nvSpPr>
          <p:spPr bwMode="auto">
            <a:xfrm>
              <a:off x="368" y="104"/>
              <a:ext cx="6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?</a:t>
              </a:r>
            </a:p>
          </p:txBody>
        </p:sp>
        <p:sp>
          <p:nvSpPr>
            <p:cNvPr id="32803" name="Rectangle 35"/>
            <p:cNvSpPr>
              <a:spLocks/>
            </p:cNvSpPr>
            <p:nvPr/>
          </p:nvSpPr>
          <p:spPr bwMode="auto">
            <a:xfrm>
              <a:off x="1392" y="104"/>
              <a:ext cx="6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?</a:t>
              </a:r>
            </a:p>
          </p:txBody>
        </p:sp>
        <p:sp>
          <p:nvSpPr>
            <p:cNvPr id="32804" name="Rectangle 36"/>
            <p:cNvSpPr>
              <a:spLocks/>
            </p:cNvSpPr>
            <p:nvPr/>
          </p:nvSpPr>
          <p:spPr bwMode="auto">
            <a:xfrm>
              <a:off x="808" y="1854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05" name="Rectangle 37"/>
            <p:cNvSpPr>
              <a:spLocks/>
            </p:cNvSpPr>
            <p:nvPr/>
          </p:nvSpPr>
          <p:spPr bwMode="auto">
            <a:xfrm>
              <a:off x="664" y="1744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06" name="Rectangle 38"/>
            <p:cNvSpPr>
              <a:spLocks/>
            </p:cNvSpPr>
            <p:nvPr/>
          </p:nvSpPr>
          <p:spPr bwMode="auto">
            <a:xfrm>
              <a:off x="664" y="2008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07" name="Rectangle 39"/>
            <p:cNvSpPr>
              <a:spLocks/>
            </p:cNvSpPr>
            <p:nvPr/>
          </p:nvSpPr>
          <p:spPr bwMode="auto">
            <a:xfrm>
              <a:off x="936" y="160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08" name="Rectangle 40"/>
            <p:cNvSpPr>
              <a:spLocks/>
            </p:cNvSpPr>
            <p:nvPr/>
          </p:nvSpPr>
          <p:spPr bwMode="auto">
            <a:xfrm>
              <a:off x="1088" y="2272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09" name="Rectangle 41"/>
            <p:cNvSpPr>
              <a:spLocks/>
            </p:cNvSpPr>
            <p:nvPr/>
          </p:nvSpPr>
          <p:spPr bwMode="auto">
            <a:xfrm>
              <a:off x="464" y="2008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0" name="Rectangle 42"/>
            <p:cNvSpPr>
              <a:spLocks/>
            </p:cNvSpPr>
            <p:nvPr/>
          </p:nvSpPr>
          <p:spPr bwMode="auto">
            <a:xfrm>
              <a:off x="1152" y="2088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1" name="Rectangle 43"/>
            <p:cNvSpPr>
              <a:spLocks/>
            </p:cNvSpPr>
            <p:nvPr/>
          </p:nvSpPr>
          <p:spPr bwMode="auto">
            <a:xfrm>
              <a:off x="1080" y="168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2" name="Rectangle 44"/>
            <p:cNvSpPr>
              <a:spLocks/>
            </p:cNvSpPr>
            <p:nvPr/>
          </p:nvSpPr>
          <p:spPr bwMode="auto">
            <a:xfrm>
              <a:off x="872" y="2272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3" name="Rectangle 45"/>
            <p:cNvSpPr>
              <a:spLocks/>
            </p:cNvSpPr>
            <p:nvPr/>
          </p:nvSpPr>
          <p:spPr bwMode="auto">
            <a:xfrm>
              <a:off x="328" y="3264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4" name="Rectangle 46"/>
            <p:cNvSpPr>
              <a:spLocks/>
            </p:cNvSpPr>
            <p:nvPr/>
          </p:nvSpPr>
          <p:spPr bwMode="auto">
            <a:xfrm>
              <a:off x="184" y="3152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5" name="Rectangle 47"/>
            <p:cNvSpPr>
              <a:spLocks/>
            </p:cNvSpPr>
            <p:nvPr/>
          </p:nvSpPr>
          <p:spPr bwMode="auto">
            <a:xfrm>
              <a:off x="184" y="3416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6" name="Rectangle 48"/>
            <p:cNvSpPr>
              <a:spLocks/>
            </p:cNvSpPr>
            <p:nvPr/>
          </p:nvSpPr>
          <p:spPr bwMode="auto">
            <a:xfrm>
              <a:off x="0" y="316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7" name="Rectangle 49"/>
            <p:cNvSpPr>
              <a:spLocks/>
            </p:cNvSpPr>
            <p:nvPr/>
          </p:nvSpPr>
          <p:spPr bwMode="auto">
            <a:xfrm>
              <a:off x="88" y="4072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8" name="Rectangle 50"/>
            <p:cNvSpPr>
              <a:spLocks/>
            </p:cNvSpPr>
            <p:nvPr/>
          </p:nvSpPr>
          <p:spPr bwMode="auto">
            <a:xfrm>
              <a:off x="0" y="4176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66008D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19" name="Rectangle 51"/>
            <p:cNvSpPr>
              <a:spLocks/>
            </p:cNvSpPr>
            <p:nvPr/>
          </p:nvSpPr>
          <p:spPr bwMode="auto">
            <a:xfrm>
              <a:off x="1728" y="352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20" name="Rectangle 52"/>
            <p:cNvSpPr>
              <a:spLocks/>
            </p:cNvSpPr>
            <p:nvPr/>
          </p:nvSpPr>
          <p:spPr bwMode="auto">
            <a:xfrm>
              <a:off x="1560" y="3520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sp>
          <p:nvSpPr>
            <p:cNvPr id="32821" name="Rectangle 53"/>
            <p:cNvSpPr>
              <a:spLocks/>
            </p:cNvSpPr>
            <p:nvPr/>
          </p:nvSpPr>
          <p:spPr bwMode="auto">
            <a:xfrm>
              <a:off x="1800" y="3904"/>
              <a:ext cx="3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400">
                  <a:solidFill>
                    <a:srgbClr val="3F691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</a:t>
              </a:r>
            </a:p>
          </p:txBody>
        </p:sp>
        <p:pic>
          <p:nvPicPr>
            <p:cNvPr id="32822" name="Picture 5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43276">
              <a:off x="982" y="3471"/>
              <a:ext cx="392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23" name="Line 55"/>
            <p:cNvSpPr>
              <a:spLocks noChangeShapeType="1"/>
            </p:cNvSpPr>
            <p:nvPr/>
          </p:nvSpPr>
          <p:spPr bwMode="auto">
            <a:xfrm>
              <a:off x="823" y="3542"/>
              <a:ext cx="786" cy="43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32824" name="Group 56"/>
          <p:cNvGrpSpPr>
            <a:grpSpLocks/>
          </p:cNvGrpSpPr>
          <p:nvPr/>
        </p:nvGrpSpPr>
        <p:grpSpPr bwMode="auto">
          <a:xfrm>
            <a:off x="6277571" y="2594074"/>
            <a:ext cx="2759273" cy="1840632"/>
            <a:chOff x="0" y="0"/>
            <a:chExt cx="2472" cy="1649"/>
          </a:xfrm>
        </p:grpSpPr>
        <p:sp>
          <p:nvSpPr>
            <p:cNvPr id="32825" name="Rectangle 57"/>
            <p:cNvSpPr>
              <a:spLocks/>
            </p:cNvSpPr>
            <p:nvPr/>
          </p:nvSpPr>
          <p:spPr bwMode="auto">
            <a:xfrm>
              <a:off x="0" y="0"/>
              <a:ext cx="24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r"/>
              <a:r>
                <a:rPr lang="en-US" sz="2300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Large-margin Nearest Neighbors (LMNN)</a:t>
              </a:r>
            </a:p>
          </p:txBody>
        </p:sp>
        <p:sp>
          <p:nvSpPr>
            <p:cNvPr id="32826" name="Rectangle 58"/>
            <p:cNvSpPr>
              <a:spLocks/>
            </p:cNvSpPr>
            <p:nvPr/>
          </p:nvSpPr>
          <p:spPr bwMode="auto">
            <a:xfrm>
              <a:off x="503" y="620"/>
              <a:ext cx="186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4D4D4D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Weinberger, Saul 2009</a:t>
              </a:r>
            </a:p>
          </p:txBody>
        </p:sp>
        <p:sp>
          <p:nvSpPr>
            <p:cNvPr id="32827" name="Rectangle 59"/>
            <p:cNvSpPr>
              <a:spLocks/>
            </p:cNvSpPr>
            <p:nvPr/>
          </p:nvSpPr>
          <p:spPr bwMode="auto">
            <a:xfrm>
              <a:off x="101" y="1078"/>
              <a:ext cx="20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semi-definite program</a:t>
              </a:r>
            </a:p>
          </p:txBody>
        </p:sp>
        <p:sp>
          <p:nvSpPr>
            <p:cNvPr id="32828" name="Rectangle 60"/>
            <p:cNvSpPr>
              <a:spLocks/>
            </p:cNvSpPr>
            <p:nvPr/>
          </p:nvSpPr>
          <p:spPr bwMode="auto">
            <a:xfrm>
              <a:off x="2224" y="1048"/>
              <a:ext cx="215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500" b="1" dirty="0">
                  <a:latin typeface="Gill Sans MT" pitchFamily="34" charset="0"/>
                  <a:cs typeface="Arial Unicode MS" charset="0"/>
                </a:rPr>
                <a:t>☹</a:t>
              </a:r>
            </a:p>
          </p:txBody>
        </p:sp>
        <p:sp>
          <p:nvSpPr>
            <p:cNvPr id="32829" name="Rectangle 61"/>
            <p:cNvSpPr>
              <a:spLocks/>
            </p:cNvSpPr>
            <p:nvPr/>
          </p:nvSpPr>
          <p:spPr bwMode="auto">
            <a:xfrm>
              <a:off x="854" y="1346"/>
              <a:ext cx="129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one-time cost</a:t>
              </a:r>
            </a:p>
          </p:txBody>
        </p:sp>
        <p:sp>
          <p:nvSpPr>
            <p:cNvPr id="32830" name="Rectangle 62"/>
            <p:cNvSpPr>
              <a:spLocks/>
            </p:cNvSpPr>
            <p:nvPr/>
          </p:nvSpPr>
          <p:spPr bwMode="auto">
            <a:xfrm>
              <a:off x="2178" y="1304"/>
              <a:ext cx="293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500" b="1" dirty="0">
                  <a:latin typeface="Gill Sans MT" pitchFamily="34" charset="0"/>
                  <a:ea typeface="Heiti SC Medium" charset="0"/>
                  <a:cs typeface="Heiti SC Medium" charset="0"/>
                </a:rPr>
                <a:t>☺</a:t>
              </a:r>
            </a:p>
          </p:txBody>
        </p:sp>
      </p:grpSp>
      <p:sp>
        <p:nvSpPr>
          <p:cNvPr id="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C29D-99E1-4582-9567-ADDB09033093}" type="slidenum">
              <a:rPr lang="en-US"/>
              <a:pPr/>
              <a:t>31</a:t>
            </a:fld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202534"/>
            <a:ext cx="1186533" cy="2101825"/>
          </a:xfrm>
          <a:prstGeom prst="rect">
            <a:avLst/>
          </a:prstGeom>
          <a:noFill/>
          <a:ln>
            <a:noFill/>
          </a:ln>
          <a:effectLst>
            <a:outerShdw blurRad="127000" dist="203199" dir="20819997" algn="ctr" rotWithShape="0">
              <a:srgbClr val="FF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785813" y="4204767"/>
            <a:ext cx="1185416" cy="2101825"/>
            <a:chOff x="0" y="0"/>
            <a:chExt cx="1062" cy="1882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2" cy="18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165099" dir="13379993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2" cy="188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241299" dir="4320007" algn="ctr" rotWithShape="0">
                <a:srgbClr val="00FF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Component models</a:t>
            </a:r>
          </a:p>
        </p:txBody>
      </p:sp>
      <p:sp>
        <p:nvSpPr>
          <p:cNvPr id="35846" name="Rectangle 6"/>
          <p:cNvSpPr>
            <a:spLocks/>
          </p:cNvSpPr>
          <p:nvPr/>
        </p:nvSpPr>
        <p:spPr bwMode="auto">
          <a:xfrm>
            <a:off x="329283" y="1500188"/>
            <a:ext cx="8484319" cy="56257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5847" name="Rectangle 7"/>
          <p:cNvSpPr>
            <a:spLocks/>
          </p:cNvSpPr>
          <p:nvPr/>
        </p:nvSpPr>
        <p:spPr bwMode="auto">
          <a:xfrm>
            <a:off x="809254" y="1500188"/>
            <a:ext cx="1131838" cy="562570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5922615" y="1500188"/>
            <a:ext cx="2171031" cy="562570"/>
          </a:xfrm>
          <a:prstGeom prst="rect">
            <a:avLst/>
          </a:prstGeom>
          <a:solidFill>
            <a:srgbClr val="606EC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5849" name="Rectangle 9"/>
          <p:cNvSpPr>
            <a:spLocks/>
          </p:cNvSpPr>
          <p:nvPr/>
        </p:nvSpPr>
        <p:spPr bwMode="auto">
          <a:xfrm>
            <a:off x="2167682" y="1500188"/>
            <a:ext cx="2090663" cy="562570"/>
          </a:xfrm>
          <a:prstGeom prst="rect">
            <a:avLst/>
          </a:prstGeom>
          <a:solidFill>
            <a:srgbClr val="8340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5850" name="Rectangle 10"/>
          <p:cNvSpPr>
            <a:spLocks/>
          </p:cNvSpPr>
          <p:nvPr/>
        </p:nvSpPr>
        <p:spPr bwMode="auto">
          <a:xfrm>
            <a:off x="4644554" y="1500188"/>
            <a:ext cx="972219" cy="562570"/>
          </a:xfrm>
          <a:prstGeom prst="rect">
            <a:avLst/>
          </a:prstGeom>
          <a:solidFill>
            <a:srgbClr val="8340A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5851" name="Rectangle 11"/>
          <p:cNvSpPr>
            <a:spLocks/>
          </p:cNvSpPr>
          <p:nvPr/>
        </p:nvSpPr>
        <p:spPr bwMode="auto">
          <a:xfrm>
            <a:off x="339328" y="1020083"/>
            <a:ext cx="40810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700" dirty="0">
                <a:latin typeface="Gill Sans MT" pitchFamily="34" charset="0"/>
                <a:ea typeface="Gill Sans" charset="0"/>
                <a:cs typeface="Gill Sans" charset="0"/>
              </a:rPr>
              <a:t>semi-open world provenance</a:t>
            </a:r>
          </a:p>
        </p:txBody>
      </p:sp>
      <p:grpSp>
        <p:nvGrpSpPr>
          <p:cNvPr id="35852" name="Group 12"/>
          <p:cNvGrpSpPr>
            <a:grpSpLocks/>
          </p:cNvGrpSpPr>
          <p:nvPr/>
        </p:nvGrpSpPr>
        <p:grpSpPr bwMode="auto">
          <a:xfrm>
            <a:off x="6054328" y="2286000"/>
            <a:ext cx="910828" cy="1196578"/>
            <a:chOff x="0" y="0"/>
            <a:chExt cx="816" cy="1072"/>
          </a:xfrm>
        </p:grpSpPr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0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" y="159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FF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7393781" y="2044898"/>
            <a:ext cx="1107281" cy="1491258"/>
            <a:chOff x="0" y="0"/>
            <a:chExt cx="992" cy="1336"/>
          </a:xfrm>
        </p:grpSpPr>
        <p:pic>
          <p:nvPicPr>
            <p:cNvPr id="35857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0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" y="159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FF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79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423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62" name="Rectangle 22"/>
          <p:cNvSpPr>
            <a:spLocks/>
          </p:cNvSpPr>
          <p:nvPr/>
        </p:nvSpPr>
        <p:spPr bwMode="auto">
          <a:xfrm>
            <a:off x="491133" y="2388691"/>
            <a:ext cx="513457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component sharing (e.g. command and control)</a:t>
            </a:r>
          </a:p>
        </p:txBody>
      </p:sp>
      <p:sp>
        <p:nvSpPr>
          <p:cNvPr id="35863" name="Rectangle 23"/>
          <p:cNvSpPr>
            <a:spLocks/>
          </p:cNvSpPr>
          <p:nvPr/>
        </p:nvSpPr>
        <p:spPr bwMode="auto">
          <a:xfrm>
            <a:off x="491133" y="2803922"/>
            <a:ext cx="5134570" cy="37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latin typeface="Gill Sans MT" pitchFamily="34" charset="0"/>
                <a:ea typeface="Gill Sans" charset="0"/>
                <a:cs typeface="Gill Sans" charset="0"/>
              </a:rPr>
              <a:t>programmer movement between groups</a:t>
            </a:r>
          </a:p>
        </p:txBody>
      </p:sp>
      <p:sp>
        <p:nvSpPr>
          <p:cNvPr id="35864" name="Rectangle 24"/>
          <p:cNvSpPr>
            <a:spLocks/>
          </p:cNvSpPr>
          <p:nvPr/>
        </p:nvSpPr>
        <p:spPr bwMode="auto">
          <a:xfrm>
            <a:off x="348258" y="3623087"/>
            <a:ext cx="23446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700" dirty="0">
                <a:latin typeface="Gill Sans MT" pitchFamily="34" charset="0"/>
                <a:ea typeface="Gill Sans" charset="0"/>
                <a:cs typeface="Gill Sans" charset="0"/>
              </a:rPr>
              <a:t>mixture of styles</a:t>
            </a:r>
          </a:p>
        </p:txBody>
      </p: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2589610" y="4545211"/>
            <a:ext cx="4685853" cy="1428750"/>
            <a:chOff x="0" y="104"/>
            <a:chExt cx="4198" cy="1280"/>
          </a:xfrm>
        </p:grpSpPr>
        <p:sp>
          <p:nvSpPr>
            <p:cNvPr id="35866" name="Rectangle 26"/>
            <p:cNvSpPr>
              <a:spLocks/>
            </p:cNvSpPr>
            <p:nvPr/>
          </p:nvSpPr>
          <p:spPr bwMode="auto">
            <a:xfrm>
              <a:off x="0" y="190"/>
              <a:ext cx="8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0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010</a:t>
              </a:r>
              <a:r>
                <a:rPr lang="en-US" sz="1000">
                  <a:solidFill>
                    <a:srgbClr val="FF2712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10101011</a:t>
              </a:r>
              <a:r>
                <a:rPr lang="en-US" sz="1000">
                  <a:solidFill>
                    <a:srgbClr val="003DCC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1010100101010111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000100100</a:t>
              </a:r>
              <a:r>
                <a:rPr lang="en-US" sz="1000">
                  <a:solidFill>
                    <a:srgbClr val="D90B00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1011010110011</a:t>
              </a:r>
              <a:r>
                <a:rPr lang="en-US" sz="10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01010101010101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001</a:t>
              </a:r>
            </a:p>
          </p:txBody>
        </p:sp>
        <p:sp>
          <p:nvSpPr>
            <p:cNvPr id="35867" name="Rectangle 27"/>
            <p:cNvSpPr>
              <a:spLocks/>
            </p:cNvSpPr>
            <p:nvPr/>
          </p:nvSpPr>
          <p:spPr bwMode="auto">
            <a:xfrm>
              <a:off x="952" y="190"/>
              <a:ext cx="816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</a:t>
              </a:r>
              <a:r>
                <a:rPr lang="en-US" sz="10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11101011010101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010101110</a:t>
              </a:r>
              <a:r>
                <a:rPr lang="en-US" sz="1000">
                  <a:solidFill>
                    <a:srgbClr val="FF2712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101001010101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</a:t>
              </a:r>
              <a:r>
                <a:rPr lang="en-US" sz="1000">
                  <a:solidFill>
                    <a:srgbClr val="66B132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100010010010110101</a:t>
              </a:r>
              <a:r>
                <a:rPr lang="en-US" sz="1000">
                  <a:solidFill>
                    <a:srgbClr val="FF2712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1001101</a:t>
              </a:r>
              <a:r>
                <a:rPr lang="en-US" sz="1000">
                  <a:solidFill>
                    <a:srgbClr val="262626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0101010101</a:t>
              </a:r>
              <a:r>
                <a:rPr lang="en-US" sz="1000">
                  <a:solidFill>
                    <a:srgbClr val="0044FE"/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01001</a:t>
              </a:r>
            </a:p>
          </p:txBody>
        </p:sp>
        <p:sp>
          <p:nvSpPr>
            <p:cNvPr id="35868" name="Rectangle 28"/>
            <p:cNvSpPr>
              <a:spLocks/>
            </p:cNvSpPr>
            <p:nvPr/>
          </p:nvSpPr>
          <p:spPr bwMode="auto">
            <a:xfrm>
              <a:off x="2361" y="104"/>
              <a:ext cx="178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style vs. functionality?</a:t>
              </a:r>
            </a:p>
          </p:txBody>
        </p:sp>
        <p:sp>
          <p:nvSpPr>
            <p:cNvPr id="35869" name="Rectangle 29"/>
            <p:cNvSpPr>
              <a:spLocks/>
            </p:cNvSpPr>
            <p:nvPr/>
          </p:nvSpPr>
          <p:spPr bwMode="auto">
            <a:xfrm>
              <a:off x="2219" y="616"/>
              <a:ext cx="193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infinite mixture models</a:t>
              </a:r>
            </a:p>
          </p:txBody>
        </p:sp>
        <p:sp>
          <p:nvSpPr>
            <p:cNvPr id="35870" name="Rectangle 30"/>
            <p:cNvSpPr>
              <a:spLocks/>
            </p:cNvSpPr>
            <p:nvPr/>
          </p:nvSpPr>
          <p:spPr bwMode="auto">
            <a:xfrm>
              <a:off x="2067" y="1136"/>
              <a:ext cx="21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interpreting style clusters</a:t>
              </a:r>
            </a:p>
          </p:txBody>
        </p:sp>
      </p:grp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0B357A-470C-4FD5-BCA4-D1CB4F2D9FA9}" type="slidenum">
              <a:rPr lang="en-US"/>
              <a:pPr/>
              <a:t>32</a:t>
            </a:fld>
            <a:endParaRPr lang="en-US"/>
          </a:p>
        </p:txBody>
      </p:sp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Social code networks</a:t>
            </a:r>
          </a:p>
        </p:txBody>
      </p:sp>
      <p:sp>
        <p:nvSpPr>
          <p:cNvPr id="36866" name="Rectangle 2"/>
          <p:cNvSpPr>
            <a:spLocks/>
          </p:cNvSpPr>
          <p:nvPr/>
        </p:nvSpPr>
        <p:spPr bwMode="auto">
          <a:xfrm>
            <a:off x="214312" y="1535906"/>
            <a:ext cx="2687836" cy="17859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3241477" y="1535906"/>
            <a:ext cx="2687836" cy="17859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6232922" y="1535906"/>
            <a:ext cx="2687836" cy="17859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360537" y="1535906"/>
            <a:ext cx="8325817" cy="178594"/>
            <a:chOff x="0" y="0"/>
            <a:chExt cx="7459" cy="160"/>
          </a:xfrm>
        </p:grpSpPr>
        <p:sp>
          <p:nvSpPr>
            <p:cNvPr id="36870" name="Rectangle 6"/>
            <p:cNvSpPr>
              <a:spLocks/>
            </p:cNvSpPr>
            <p:nvPr/>
          </p:nvSpPr>
          <p:spPr bwMode="auto">
            <a:xfrm>
              <a:off x="0" y="0"/>
              <a:ext cx="321" cy="1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1" name="Rectangle 7"/>
            <p:cNvSpPr>
              <a:spLocks/>
            </p:cNvSpPr>
            <p:nvPr/>
          </p:nvSpPr>
          <p:spPr bwMode="auto">
            <a:xfrm>
              <a:off x="1451" y="0"/>
              <a:ext cx="616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2" name="Rectangle 8"/>
            <p:cNvSpPr>
              <a:spLocks/>
            </p:cNvSpPr>
            <p:nvPr/>
          </p:nvSpPr>
          <p:spPr bwMode="auto">
            <a:xfrm>
              <a:off x="385" y="0"/>
              <a:ext cx="594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3" name="Rectangle 9"/>
            <p:cNvSpPr>
              <a:spLocks/>
            </p:cNvSpPr>
            <p:nvPr/>
          </p:nvSpPr>
          <p:spPr bwMode="auto">
            <a:xfrm>
              <a:off x="1088" y="0"/>
              <a:ext cx="276" cy="160"/>
            </a:xfrm>
            <a:prstGeom prst="rect">
              <a:avLst/>
            </a:prstGeom>
            <a:solidFill>
              <a:srgbClr val="7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4" name="Rectangle 10"/>
            <p:cNvSpPr>
              <a:spLocks/>
            </p:cNvSpPr>
            <p:nvPr/>
          </p:nvSpPr>
          <p:spPr bwMode="auto">
            <a:xfrm>
              <a:off x="2712" y="0"/>
              <a:ext cx="321" cy="160"/>
            </a:xfrm>
            <a:prstGeom prst="rect">
              <a:avLst/>
            </a:prstGeom>
            <a:solidFill>
              <a:srgbClr val="7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5" name="Rectangle 11"/>
            <p:cNvSpPr>
              <a:spLocks/>
            </p:cNvSpPr>
            <p:nvPr/>
          </p:nvSpPr>
          <p:spPr bwMode="auto">
            <a:xfrm>
              <a:off x="4163" y="0"/>
              <a:ext cx="616" cy="1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6" name="Rectangle 12"/>
            <p:cNvSpPr>
              <a:spLocks/>
            </p:cNvSpPr>
            <p:nvPr/>
          </p:nvSpPr>
          <p:spPr bwMode="auto">
            <a:xfrm>
              <a:off x="3097" y="0"/>
              <a:ext cx="594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7" name="Rectangle 13"/>
            <p:cNvSpPr>
              <a:spLocks/>
            </p:cNvSpPr>
            <p:nvPr/>
          </p:nvSpPr>
          <p:spPr bwMode="auto">
            <a:xfrm>
              <a:off x="3800" y="0"/>
              <a:ext cx="276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8" name="Rectangle 14"/>
            <p:cNvSpPr>
              <a:spLocks/>
            </p:cNvSpPr>
            <p:nvPr/>
          </p:nvSpPr>
          <p:spPr bwMode="auto">
            <a:xfrm>
              <a:off x="5392" y="0"/>
              <a:ext cx="321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79" name="Rectangle 15"/>
            <p:cNvSpPr>
              <a:spLocks/>
            </p:cNvSpPr>
            <p:nvPr/>
          </p:nvSpPr>
          <p:spPr bwMode="auto">
            <a:xfrm>
              <a:off x="6843" y="0"/>
              <a:ext cx="616" cy="160"/>
            </a:xfrm>
            <a:prstGeom prst="rect">
              <a:avLst/>
            </a:prstGeom>
            <a:solidFill>
              <a:srgbClr val="7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80" name="Rectangle 16"/>
            <p:cNvSpPr>
              <a:spLocks/>
            </p:cNvSpPr>
            <p:nvPr/>
          </p:nvSpPr>
          <p:spPr bwMode="auto">
            <a:xfrm>
              <a:off x="5777" y="0"/>
              <a:ext cx="594" cy="160"/>
            </a:xfrm>
            <a:prstGeom prst="rect">
              <a:avLst/>
            </a:prstGeom>
            <a:solidFill>
              <a:srgbClr val="606E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36881" name="Rectangle 17"/>
            <p:cNvSpPr>
              <a:spLocks/>
            </p:cNvSpPr>
            <p:nvPr/>
          </p:nvSpPr>
          <p:spPr bwMode="auto">
            <a:xfrm>
              <a:off x="6480" y="0"/>
              <a:ext cx="276" cy="160"/>
            </a:xfrm>
            <a:prstGeom prst="rect">
              <a:avLst/>
            </a:prstGeom>
            <a:solidFill>
              <a:srgbClr val="7153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cxnSp>
        <p:nvCxnSpPr>
          <p:cNvPr id="36882" name="AutoShape 18"/>
          <p:cNvCxnSpPr>
            <a:cxnSpLocks noChangeShapeType="1"/>
            <a:stCxn id="36883" idx="0"/>
            <a:endCxn id="36886" idx="0"/>
          </p:cNvCxnSpPr>
          <p:nvPr/>
        </p:nvCxnSpPr>
        <p:spPr bwMode="auto">
          <a:xfrm flipH="1">
            <a:off x="4535165" y="3214687"/>
            <a:ext cx="982266" cy="255389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8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15" y="2687836"/>
            <a:ext cx="500063" cy="101798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00B05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84" name="AutoShape 20"/>
          <p:cNvCxnSpPr>
            <a:cxnSpLocks noChangeShapeType="1"/>
            <a:stCxn id="36889" idx="0"/>
            <a:endCxn id="36886" idx="0"/>
          </p:cNvCxnSpPr>
          <p:nvPr/>
        </p:nvCxnSpPr>
        <p:spPr bwMode="auto">
          <a:xfrm flipH="1">
            <a:off x="4535165" y="4697015"/>
            <a:ext cx="1509117" cy="1071563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5" name="AutoShape 21"/>
          <p:cNvCxnSpPr>
            <a:cxnSpLocks noChangeShapeType="1"/>
            <a:stCxn id="36888" idx="0"/>
            <a:endCxn id="36886" idx="0"/>
          </p:cNvCxnSpPr>
          <p:nvPr/>
        </p:nvCxnSpPr>
        <p:spPr bwMode="auto">
          <a:xfrm>
            <a:off x="3722564" y="3214687"/>
            <a:ext cx="812602" cy="2553891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5241727"/>
            <a:ext cx="500063" cy="101798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606EC8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87" name="AutoShape 23"/>
          <p:cNvCxnSpPr>
            <a:cxnSpLocks noChangeShapeType="1"/>
            <a:stCxn id="36888" idx="0"/>
            <a:endCxn id="36889" idx="0"/>
          </p:cNvCxnSpPr>
          <p:nvPr/>
        </p:nvCxnSpPr>
        <p:spPr bwMode="auto">
          <a:xfrm>
            <a:off x="3722564" y="3214688"/>
            <a:ext cx="2321719" cy="1482328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648" y="2687836"/>
            <a:ext cx="500063" cy="101798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FF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367" y="4170164"/>
            <a:ext cx="500063" cy="1017984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rgbClr val="7153A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90" name="Group 26"/>
          <p:cNvGrpSpPr>
            <a:grpSpLocks/>
          </p:cNvGrpSpPr>
          <p:nvPr/>
        </p:nvGrpSpPr>
        <p:grpSpPr bwMode="auto">
          <a:xfrm>
            <a:off x="928688" y="2687836"/>
            <a:ext cx="6884789" cy="3571875"/>
            <a:chOff x="0" y="0"/>
            <a:chExt cx="6168" cy="3200"/>
          </a:xfrm>
        </p:grpSpPr>
        <p:pic>
          <p:nvPicPr>
            <p:cNvPr id="36891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2" y="1328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2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0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3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92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" y="2288"/>
              <a:ext cx="448" cy="91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" y="439"/>
              <a:ext cx="448" cy="913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rgbClr val="000000">
                  <a:alpha val="7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96" name="Rectangle 32"/>
          <p:cNvSpPr>
            <a:spLocks/>
          </p:cNvSpPr>
          <p:nvPr/>
        </p:nvSpPr>
        <p:spPr bwMode="auto">
          <a:xfrm>
            <a:off x="7317879" y="1776918"/>
            <a:ext cx="157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Gill Sans MT" pitchFamily="34" charset="0"/>
                <a:ea typeface="Gill Sans" charset="0"/>
                <a:cs typeface="Gill Sans" charset="0"/>
              </a:rPr>
              <a:t>program binaries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731BF-C53F-487C-AA26-419850431B11}" type="slidenum">
              <a:rPr lang="en-US"/>
              <a:pPr/>
              <a:t>4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53" y="133945"/>
            <a:ext cx="1151930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5578822" y="990079"/>
            <a:ext cx="3412256" cy="2616397"/>
            <a:chOff x="-194" y="-81"/>
            <a:chExt cx="3057" cy="2344"/>
          </a:xfrm>
        </p:grpSpPr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474" y="-81"/>
              <a:ext cx="2389" cy="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linux-vdso.so.1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libpthread.so.0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libasound.so.2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libdl.so.2</a:t>
              </a:r>
            </a:p>
            <a:p>
              <a:pPr algn="l"/>
              <a:r>
                <a:rPr lang="en-US" sz="17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libstdc</a:t>
              </a:r>
              <a:r>
                <a:rPr 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++.</a:t>
              </a:r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so.6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libm.so.6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libgcc_s.so.1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libc.so.6 </a:t>
              </a:r>
              <a:r>
                <a:rPr lang="en-US" sz="1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	</a:t>
              </a:r>
              <a:endParaRPr lang="en-US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/lib64/ld-linux-x86-64.so.2</a:t>
              </a:r>
            </a:p>
            <a:p>
              <a:pPr algn="l"/>
              <a:r>
                <a:rPr lang="en-US" sz="17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librt.so.1 </a:t>
              </a:r>
              <a:endPara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flipH="1">
              <a:off x="-194" y="1068"/>
              <a:ext cx="478" cy="0"/>
            </a:xfrm>
            <a:prstGeom prst="line">
              <a:avLst/>
            </a:pr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7173" name="Line 5"/>
            <p:cNvSpPr>
              <a:spLocks noChangeShapeType="1"/>
            </p:cNvSpPr>
            <p:nvPr/>
          </p:nvSpPr>
          <p:spPr bwMode="auto">
            <a:xfrm rot="10800000">
              <a:off x="-194" y="1068"/>
              <a:ext cx="457" cy="275"/>
            </a:xfrm>
            <a:prstGeom prst="line">
              <a:avLst/>
            </a:pr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 flipH="1">
              <a:off x="-194" y="788"/>
              <a:ext cx="457" cy="275"/>
            </a:xfrm>
            <a:prstGeom prst="line">
              <a:avLst/>
            </a:pr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3" y="1297037"/>
            <a:ext cx="1720081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/>
          </p:cNvSpPr>
          <p:nvPr/>
        </p:nvSpPr>
        <p:spPr bwMode="auto">
          <a:xfrm>
            <a:off x="187524" y="1611809"/>
            <a:ext cx="2911078" cy="94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Gill Sans MT" pitchFamily="34" charset="0"/>
                <a:ea typeface="Gill Sans" charset="0"/>
                <a:cs typeface="Gill Sans" charset="0"/>
              </a:rPr>
              <a:t>Debugging remote deployments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601666" y="2628677"/>
            <a:ext cx="2418801" cy="725537"/>
            <a:chOff x="56" y="27"/>
            <a:chExt cx="2166" cy="650"/>
          </a:xfrm>
        </p:grpSpPr>
        <p:sp>
          <p:nvSpPr>
            <p:cNvPr id="7178" name="Rectangle 10"/>
            <p:cNvSpPr>
              <a:spLocks/>
            </p:cNvSpPr>
            <p:nvPr/>
          </p:nvSpPr>
          <p:spPr bwMode="auto">
            <a:xfrm>
              <a:off x="865" y="27"/>
              <a:ext cx="1357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compiler bug?</a:t>
              </a:r>
            </a:p>
          </p:txBody>
        </p:sp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56" y="387"/>
              <a:ext cx="215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1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subtle incompatibility?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0903" y="4304110"/>
            <a:ext cx="7854777" cy="2080616"/>
            <a:chOff x="440903" y="4304110"/>
            <a:chExt cx="7854777" cy="2080616"/>
          </a:xfrm>
        </p:grpSpPr>
        <p:grpSp>
          <p:nvGrpSpPr>
            <p:cNvPr id="7180" name="Group 12"/>
            <p:cNvGrpSpPr>
              <a:grpSpLocks/>
            </p:cNvGrpSpPr>
            <p:nvPr/>
          </p:nvGrpSpPr>
          <p:grpSpPr bwMode="auto">
            <a:xfrm>
              <a:off x="625078" y="4304110"/>
              <a:ext cx="4518422" cy="1187648"/>
              <a:chOff x="0" y="0"/>
              <a:chExt cx="4048" cy="1064"/>
            </a:xfrm>
          </p:grpSpPr>
          <p:pic>
            <p:nvPicPr>
              <p:cNvPr id="7181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8" y="0"/>
                <a:ext cx="1080" cy="1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2" name="Rectangle 14"/>
              <p:cNvSpPr>
                <a:spLocks/>
              </p:cNvSpPr>
              <p:nvPr/>
            </p:nvSpPr>
            <p:spPr bwMode="auto">
              <a:xfrm>
                <a:off x="0" y="300"/>
                <a:ext cx="2208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3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Forensics</a:t>
                </a:r>
              </a:p>
            </p:txBody>
          </p:sp>
        </p:grpSp>
        <p:grpSp>
          <p:nvGrpSpPr>
            <p:cNvPr id="7183" name="Group 15"/>
            <p:cNvGrpSpPr>
              <a:grpSpLocks/>
            </p:cNvGrpSpPr>
            <p:nvPr/>
          </p:nvGrpSpPr>
          <p:grpSpPr bwMode="auto">
            <a:xfrm>
              <a:off x="6304360" y="4411266"/>
              <a:ext cx="1991320" cy="1814959"/>
              <a:chOff x="0" y="0"/>
              <a:chExt cx="1784" cy="1626"/>
            </a:xfrm>
          </p:grpSpPr>
          <p:pic>
            <p:nvPicPr>
              <p:cNvPr id="7184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64"/>
                <a:ext cx="664" cy="1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rgbClr val="0000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5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" y="264"/>
                <a:ext cx="664" cy="13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rgbClr val="8000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8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0"/>
                <a:ext cx="800" cy="162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76199" dir="2700000" algn="ctr" rotWithShape="0">
                  <a:srgbClr val="00008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187" name="Group 19"/>
            <p:cNvGrpSpPr>
              <a:grpSpLocks/>
            </p:cNvGrpSpPr>
            <p:nvPr/>
          </p:nvGrpSpPr>
          <p:grpSpPr bwMode="auto">
            <a:xfrm>
              <a:off x="440903" y="5227216"/>
              <a:ext cx="2669977" cy="1157510"/>
              <a:chOff x="0" y="27"/>
              <a:chExt cx="2392" cy="1037"/>
            </a:xfrm>
          </p:grpSpPr>
          <p:sp>
            <p:nvSpPr>
              <p:cNvPr id="7188" name="Rectangle 20"/>
              <p:cNvSpPr>
                <a:spLocks/>
              </p:cNvSpPr>
              <p:nvPr/>
            </p:nvSpPr>
            <p:spPr bwMode="auto">
              <a:xfrm>
                <a:off x="476" y="27"/>
                <a:ext cx="1907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21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reverse engineering</a:t>
                </a:r>
              </a:p>
            </p:txBody>
          </p:sp>
          <p:sp>
            <p:nvSpPr>
              <p:cNvPr id="7189" name="Rectangle 21"/>
              <p:cNvSpPr>
                <a:spLocks/>
              </p:cNvSpPr>
              <p:nvPr/>
            </p:nvSpPr>
            <p:spPr bwMode="auto">
              <a:xfrm>
                <a:off x="0" y="720"/>
                <a:ext cx="2392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r"/>
                <a:r>
                  <a:rPr lang="en-US" sz="21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tools, obfuscations?</a:t>
                </a:r>
              </a:p>
            </p:txBody>
          </p:sp>
          <p:sp>
            <p:nvSpPr>
              <p:cNvPr id="7190" name="Rectangle 22"/>
              <p:cNvSpPr>
                <a:spLocks/>
              </p:cNvSpPr>
              <p:nvPr/>
            </p:nvSpPr>
            <p:spPr bwMode="auto">
              <a:xfrm>
                <a:off x="1211" y="387"/>
                <a:ext cx="1169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algn="r"/>
                <a:r>
                  <a:rPr lang="en-US" sz="21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decompiling</a:t>
                </a:r>
              </a:p>
            </p:txBody>
          </p:sp>
        </p:grpSp>
      </p:grpSp>
      <p:sp>
        <p:nvSpPr>
          <p:cNvPr id="27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  <a:ln/>
        </p:spPr>
        <p:txBody>
          <a:bodyPr/>
          <a:lstStyle/>
          <a:p>
            <a:r>
              <a:rPr lang="en-US" dirty="0" smtClean="0"/>
              <a:t>Why provenance?</a:t>
            </a:r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4801685" y="1066800"/>
            <a:ext cx="4114800" cy="4737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9000" sy="109000" algn="c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2" name="Rectangle 26631"/>
          <p:cNvSpPr/>
          <p:nvPr/>
        </p:nvSpPr>
        <p:spPr>
          <a:xfrm>
            <a:off x="332010" y="1065038"/>
            <a:ext cx="4114800" cy="4737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9000" sy="109000" algn="c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sp>
        <p:nvSpPr>
          <p:cNvPr id="110" name="Title 10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grpSp>
        <p:nvGrpSpPr>
          <p:cNvPr id="26625" name="Group 26624"/>
          <p:cNvGrpSpPr/>
          <p:nvPr/>
        </p:nvGrpSpPr>
        <p:grpSpPr>
          <a:xfrm>
            <a:off x="4800600" y="1075327"/>
            <a:ext cx="4114800" cy="4727155"/>
            <a:chOff x="4800600" y="1075327"/>
            <a:chExt cx="4114800" cy="4727155"/>
          </a:xfrm>
        </p:grpSpPr>
        <p:sp>
          <p:nvSpPr>
            <p:cNvPr id="122" name="Rectangle 121"/>
            <p:cNvSpPr/>
            <p:nvPr/>
          </p:nvSpPr>
          <p:spPr>
            <a:xfrm>
              <a:off x="4800600" y="1078082"/>
              <a:ext cx="4114800" cy="4724400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876800" y="1075327"/>
              <a:ext cx="391261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 w="3175">
                    <a:noFill/>
                  </a:ln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PROVENANCE STUDIES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5553395" y="1865463"/>
              <a:ext cx="2586309" cy="1620977"/>
              <a:chOff x="178594" y="1134070"/>
              <a:chExt cx="8277820" cy="518814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580430" y="1134070"/>
                <a:ext cx="7495357" cy="5188149"/>
                <a:chOff x="580430" y="1134070"/>
                <a:chExt cx="7495357" cy="5188149"/>
              </a:xfrm>
            </p:grpSpPr>
            <p:grpSp>
              <p:nvGrpSpPr>
                <p:cNvPr id="9" name="Group 2"/>
                <p:cNvGrpSpPr>
                  <a:grpSpLocks/>
                </p:cNvGrpSpPr>
                <p:nvPr/>
              </p:nvGrpSpPr>
              <p:grpSpPr bwMode="auto">
                <a:xfrm>
                  <a:off x="1753568" y="1955601"/>
                  <a:ext cx="5188148" cy="1299270"/>
                  <a:chOff x="0" y="0"/>
                  <a:chExt cx="4647" cy="1164"/>
                </a:xfrm>
              </p:grpSpPr>
              <p:sp>
                <p:nvSpPr>
                  <p:cNvPr id="10" name="Line 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" y="20"/>
                    <a:ext cx="1063" cy="106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1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1075" y="24"/>
                    <a:ext cx="1437" cy="85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2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1076" y="24"/>
                    <a:ext cx="3571" cy="112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3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532" y="24"/>
                    <a:ext cx="2115" cy="1112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4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" y="32"/>
                    <a:ext cx="2504" cy="10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21" y="32"/>
                    <a:ext cx="12" cy="86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6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12" y="8"/>
                    <a:ext cx="1504" cy="912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012" y="8"/>
                    <a:ext cx="635" cy="115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8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4012" cy="108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19" name="Group 12"/>
                <p:cNvGrpSpPr>
                  <a:grpSpLocks/>
                </p:cNvGrpSpPr>
                <p:nvPr/>
              </p:nvGrpSpPr>
              <p:grpSpPr bwMode="auto">
                <a:xfrm>
                  <a:off x="2597424" y="1134070"/>
                  <a:ext cx="3931295" cy="857250"/>
                  <a:chOff x="0" y="0"/>
                  <a:chExt cx="3521" cy="768"/>
                </a:xfrm>
              </p:grpSpPr>
              <p:grpSp>
                <p:nvGrpSpPr>
                  <p:cNvPr id="31" name="Group 14"/>
                  <p:cNvGrpSpPr>
                    <a:grpSpLocks/>
                  </p:cNvGrpSpPr>
                  <p:nvPr/>
                </p:nvGrpSpPr>
                <p:grpSpPr bwMode="auto">
                  <a:xfrm flipH="1">
                    <a:off x="1440" y="0"/>
                    <a:ext cx="640" cy="768"/>
                    <a:chOff x="0" y="0"/>
                    <a:chExt cx="639" cy="768"/>
                  </a:xfrm>
                </p:grpSpPr>
                <p:sp>
                  <p:nvSpPr>
                    <p:cNvPr id="3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003D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3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49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003D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  <p:grpSp>
                <p:nvGrpSpPr>
                  <p:cNvPr id="27" name="Group 19"/>
                  <p:cNvGrpSpPr>
                    <a:grpSpLocks/>
                  </p:cNvGrpSpPr>
                  <p:nvPr/>
                </p:nvGrpSpPr>
                <p:grpSpPr bwMode="auto">
                  <a:xfrm flipH="1">
                    <a:off x="0" y="0"/>
                    <a:ext cx="640" cy="768"/>
                    <a:chOff x="0" y="0"/>
                    <a:chExt cx="640" cy="768"/>
                  </a:xfrm>
                </p:grpSpPr>
                <p:sp>
                  <p:nvSpPr>
                    <p:cNvPr id="2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8500A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3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50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8500A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  <p:grpSp>
                <p:nvGrpSpPr>
                  <p:cNvPr id="23" name="Group 24"/>
                  <p:cNvGrpSpPr>
                    <a:grpSpLocks/>
                  </p:cNvGrpSpPr>
                  <p:nvPr/>
                </p:nvGrpSpPr>
                <p:grpSpPr bwMode="auto">
                  <a:xfrm flipH="1">
                    <a:off x="2881" y="0"/>
                    <a:ext cx="640" cy="768"/>
                    <a:chOff x="0" y="0"/>
                    <a:chExt cx="640" cy="768"/>
                  </a:xfrm>
                </p:grpSpPr>
                <p:sp>
                  <p:nvSpPr>
                    <p:cNvPr id="25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636" cy="768"/>
                    </a:xfrm>
                    <a:custGeom>
                      <a:avLst/>
                      <a:gdLst>
                        <a:gd name="T0" fmla="*/ 0 w 21600"/>
                        <a:gd name="T1" fmla="*/ 90 h 21600"/>
                        <a:gd name="T2" fmla="*/ 0 w 21600"/>
                        <a:gd name="T3" fmla="*/ 21600 h 21600"/>
                        <a:gd name="T4" fmla="*/ 21600 w 21600"/>
                        <a:gd name="T5" fmla="*/ 21600 h 21600"/>
                        <a:gd name="T6" fmla="*/ 21600 w 21600"/>
                        <a:gd name="T7" fmla="*/ 3728 h 21600"/>
                        <a:gd name="T8" fmla="*/ 16926 w 21600"/>
                        <a:gd name="T9" fmla="*/ 0 h 21600"/>
                        <a:gd name="T10" fmla="*/ 0 w 21600"/>
                        <a:gd name="T11" fmla="*/ 90 h 21600"/>
                        <a:gd name="T12" fmla="*/ 0 w 21600"/>
                        <a:gd name="T13" fmla="*/ 9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90"/>
                          </a:moveTo>
                          <a:lnTo>
                            <a:pt x="0" y="21600"/>
                          </a:lnTo>
                          <a:lnTo>
                            <a:pt x="21600" y="21600"/>
                          </a:lnTo>
                          <a:lnTo>
                            <a:pt x="21600" y="3728"/>
                          </a:lnTo>
                          <a:lnTo>
                            <a:pt x="16926" y="0"/>
                          </a:lnTo>
                          <a:lnTo>
                            <a:pt x="0" y="90"/>
                          </a:lnTo>
                          <a:close/>
                          <a:moveTo>
                            <a:pt x="0" y="90"/>
                          </a:moveTo>
                        </a:path>
                      </a:pathLst>
                    </a:custGeom>
                    <a:solidFill>
                      <a:schemeClr val="bg1"/>
                    </a:solidFill>
                    <a:ln w="38100" cap="flat">
                      <a:solidFill>
                        <a:srgbClr val="FF53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  <p:sp>
                  <p:nvSpPr>
                    <p:cNvPr id="26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490" y="3"/>
                      <a:ext cx="150" cy="131"/>
                    </a:xfrm>
                    <a:custGeom>
                      <a:avLst/>
                      <a:gdLst>
                        <a:gd name="T0" fmla="*/ 106 w 21600"/>
                        <a:gd name="T1" fmla="*/ 0 h 21600"/>
                        <a:gd name="T2" fmla="*/ 0 w 21600"/>
                        <a:gd name="T3" fmla="*/ 21600 h 21600"/>
                        <a:gd name="T4" fmla="*/ 21600 w 21600"/>
                        <a:gd name="T5" fmla="*/ 21292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6" y="0"/>
                          </a:moveTo>
                          <a:lnTo>
                            <a:pt x="0" y="21600"/>
                          </a:lnTo>
                          <a:lnTo>
                            <a:pt x="21600" y="21292"/>
                          </a:lnTo>
                        </a:path>
                      </a:pathLst>
                    </a:custGeom>
                    <a:noFill/>
                    <a:ln w="38100" cap="flat">
                      <a:solidFill>
                        <a:srgbClr val="FF5308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 dirty="0">
                        <a:latin typeface="Gill Sans MT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5" name="Group 28"/>
                <p:cNvGrpSpPr>
                  <a:grpSpLocks/>
                </p:cNvGrpSpPr>
                <p:nvPr/>
              </p:nvGrpSpPr>
              <p:grpSpPr bwMode="auto">
                <a:xfrm>
                  <a:off x="580430" y="4875610"/>
                  <a:ext cx="7461870" cy="1025798"/>
                  <a:chOff x="0" y="0"/>
                  <a:chExt cx="6685" cy="919"/>
                </a:xfrm>
              </p:grpSpPr>
              <p:sp>
                <p:nvSpPr>
                  <p:cNvPr id="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"/>
                    <a:ext cx="2302" cy="90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16"/>
                    <a:ext cx="3545" cy="82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84" y="16"/>
                    <a:ext cx="612" cy="79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32"/>
                    <a:ext cx="4363" cy="84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8"/>
                    <a:ext cx="1551" cy="84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1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0" y="0"/>
                    <a:ext cx="102" cy="74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2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49" y="8"/>
                    <a:ext cx="1642" cy="80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792" y="8"/>
                    <a:ext cx="2590" cy="827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4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7" y="0"/>
                    <a:ext cx="1850" cy="83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5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41" y="8"/>
                    <a:ext cx="4" cy="73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6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7" y="8"/>
                    <a:ext cx="920" cy="780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616" y="16"/>
                    <a:ext cx="860" cy="75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8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3" y="8"/>
                    <a:ext cx="3037" cy="864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4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1" y="8"/>
                    <a:ext cx="3869" cy="90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0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16"/>
                    <a:ext cx="1193" cy="743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51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8" y="16"/>
                    <a:ext cx="1937" cy="85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sp>
              <p:nvSpPr>
                <p:cNvPr id="57" name="Oval 47"/>
                <p:cNvSpPr>
                  <a:spLocks/>
                </p:cNvSpPr>
                <p:nvPr/>
              </p:nvSpPr>
              <p:spPr bwMode="auto">
                <a:xfrm>
                  <a:off x="3124344" y="5679281"/>
                  <a:ext cx="643124" cy="642938"/>
                </a:xfrm>
                <a:prstGeom prst="ellipse">
                  <a:avLst/>
                </a:prstGeom>
                <a:solidFill>
                  <a:srgbClr val="9A9A9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55" name="Oval 50"/>
                <p:cNvSpPr>
                  <a:spLocks/>
                </p:cNvSpPr>
                <p:nvPr/>
              </p:nvSpPr>
              <p:spPr bwMode="auto">
                <a:xfrm>
                  <a:off x="5383094" y="5679281"/>
                  <a:ext cx="643124" cy="642938"/>
                </a:xfrm>
                <a:prstGeom prst="ellipse">
                  <a:avLst/>
                </a:prstGeom>
                <a:solidFill>
                  <a:srgbClr val="9A9A9A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grpSp>
              <p:nvGrpSpPr>
                <p:cNvPr id="59" name="Group 80"/>
                <p:cNvGrpSpPr>
                  <a:grpSpLocks/>
                </p:cNvGrpSpPr>
                <p:nvPr/>
              </p:nvGrpSpPr>
              <p:grpSpPr bwMode="auto">
                <a:xfrm>
                  <a:off x="1107281" y="2768203"/>
                  <a:ext cx="6917160" cy="973336"/>
                  <a:chOff x="0" y="0"/>
                  <a:chExt cx="6197" cy="872"/>
                </a:xfrm>
              </p:grpSpPr>
              <p:pic>
                <p:nvPicPr>
                  <p:cNvPr id="60" name="Picture 81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00" y="88"/>
                    <a:ext cx="2000" cy="6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1" name="Picture 8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258" y="0"/>
                    <a:ext cx="939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2" name="Picture 8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0" y="0"/>
                    <a:ext cx="741" cy="8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63" name="Group 84"/>
                <p:cNvGrpSpPr>
                  <a:grpSpLocks/>
                </p:cNvGrpSpPr>
                <p:nvPr/>
              </p:nvGrpSpPr>
              <p:grpSpPr bwMode="auto">
                <a:xfrm>
                  <a:off x="676424" y="3559597"/>
                  <a:ext cx="7399363" cy="966639"/>
                  <a:chOff x="0" y="0"/>
                  <a:chExt cx="6629" cy="865"/>
                </a:xfrm>
              </p:grpSpPr>
              <p:sp>
                <p:nvSpPr>
                  <p:cNvPr id="64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30"/>
                    <a:ext cx="720" cy="72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5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22" y="130"/>
                    <a:ext cx="0" cy="71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6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721" y="130"/>
                    <a:ext cx="729" cy="7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7" name="Line 8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9" y="122"/>
                    <a:ext cx="721" cy="721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8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3489" y="122"/>
                    <a:ext cx="0" cy="718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69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3489" y="122"/>
                    <a:ext cx="729" cy="729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0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07" y="0"/>
                    <a:ext cx="442" cy="846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7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6121" y="0"/>
                    <a:ext cx="508" cy="865"/>
                  </a:xfrm>
                  <a:prstGeom prst="line">
                    <a:avLst/>
                  </a:prstGeom>
                  <a:noFill/>
                  <a:ln w="63500" cap="flat">
                    <a:solidFill>
                      <a:srgbClr val="B3B3B3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</p:grpSp>
          <p:grpSp>
            <p:nvGrpSpPr>
              <p:cNvPr id="80" name="Group 52"/>
              <p:cNvGrpSpPr>
                <a:grpSpLocks/>
              </p:cNvGrpSpPr>
              <p:nvPr/>
            </p:nvGrpSpPr>
            <p:grpSpPr bwMode="auto">
              <a:xfrm>
                <a:off x="178594" y="4509492"/>
                <a:ext cx="8277820" cy="392907"/>
                <a:chOff x="0" y="12"/>
                <a:chExt cx="7416" cy="352"/>
              </a:xfrm>
            </p:grpSpPr>
            <p:grpSp>
              <p:nvGrpSpPr>
                <p:cNvPr id="81" name="Group 53"/>
                <p:cNvGrpSpPr>
                  <a:grpSpLocks/>
                </p:cNvGrpSpPr>
                <p:nvPr/>
              </p:nvGrpSpPr>
              <p:grpSpPr bwMode="auto">
                <a:xfrm>
                  <a:off x="0" y="12"/>
                  <a:ext cx="2504" cy="352"/>
                  <a:chOff x="0" y="12"/>
                  <a:chExt cx="2504" cy="352"/>
                </a:xfrm>
              </p:grpSpPr>
              <p:sp>
                <p:nvSpPr>
                  <p:cNvPr id="106" name="Rectangle 5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4" name="Rectangle 5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102" name="Rectangle 61"/>
                  <p:cNvSpPr>
                    <a:spLocks/>
                  </p:cNvSpPr>
                  <p:nvPr/>
                </p:nvSpPr>
                <p:spPr bwMode="auto">
                  <a:xfrm>
                    <a:off x="1776" y="12"/>
                    <a:ext cx="728" cy="352"/>
                  </a:xfrm>
                  <a:prstGeom prst="rect">
                    <a:avLst/>
                  </a:prstGeom>
                  <a:solidFill>
                    <a:srgbClr val="FF2712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82" name="Group 63"/>
                <p:cNvGrpSpPr>
                  <a:grpSpLocks/>
                </p:cNvGrpSpPr>
                <p:nvPr/>
              </p:nvGrpSpPr>
              <p:grpSpPr bwMode="auto">
                <a:xfrm>
                  <a:off x="2736" y="12"/>
                  <a:ext cx="2504" cy="352"/>
                  <a:chOff x="0" y="12"/>
                  <a:chExt cx="2504" cy="352"/>
                </a:xfrm>
              </p:grpSpPr>
              <p:sp>
                <p:nvSpPr>
                  <p:cNvPr id="97" name="Rectangle 6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5" name="Rectangle 6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93" name="Rectangle 71"/>
                  <p:cNvSpPr>
                    <a:spLocks/>
                  </p:cNvSpPr>
                  <p:nvPr/>
                </p:nvSpPr>
                <p:spPr bwMode="auto">
                  <a:xfrm>
                    <a:off x="1776" y="12"/>
                    <a:ext cx="728" cy="352"/>
                  </a:xfrm>
                  <a:prstGeom prst="rect">
                    <a:avLst/>
                  </a:prstGeom>
                  <a:solidFill>
                    <a:srgbClr val="0044FE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  <p:grpSp>
              <p:nvGrpSpPr>
                <p:cNvPr id="83" name="Group 73"/>
                <p:cNvGrpSpPr>
                  <a:grpSpLocks/>
                </p:cNvGrpSpPr>
                <p:nvPr/>
              </p:nvGrpSpPr>
              <p:grpSpPr bwMode="auto">
                <a:xfrm>
                  <a:off x="5800" y="12"/>
                  <a:ext cx="1616" cy="352"/>
                  <a:chOff x="0" y="12"/>
                  <a:chExt cx="1616" cy="352"/>
                </a:xfrm>
              </p:grpSpPr>
              <p:sp>
                <p:nvSpPr>
                  <p:cNvPr id="88" name="Rectangle 75"/>
                  <p:cNvSpPr>
                    <a:spLocks/>
                  </p:cNvSpPr>
                  <p:nvPr/>
                </p:nvSpPr>
                <p:spPr bwMode="auto">
                  <a:xfrm>
                    <a:off x="0" y="12"/>
                    <a:ext cx="728" cy="352"/>
                  </a:xfrm>
                  <a:prstGeom prst="rect">
                    <a:avLst/>
                  </a:prstGeom>
                  <a:solidFill>
                    <a:srgbClr val="FD9A00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  <p:sp>
                <p:nvSpPr>
                  <p:cNvPr id="86" name="Rectangle 78"/>
                  <p:cNvSpPr>
                    <a:spLocks/>
                  </p:cNvSpPr>
                  <p:nvPr/>
                </p:nvSpPr>
                <p:spPr bwMode="auto">
                  <a:xfrm>
                    <a:off x="888" y="12"/>
                    <a:ext cx="728" cy="352"/>
                  </a:xfrm>
                  <a:prstGeom prst="rect">
                    <a:avLst/>
                  </a:prstGeom>
                  <a:solidFill>
                    <a:srgbClr val="FD9A00">
                      <a:alpha val="50000"/>
                    </a:srgbClr>
                  </a:solidFill>
                  <a:ln w="25400" cap="flat">
                    <a:solidFill>
                      <a:srgbClr val="000000">
                        <a:alpha val="0"/>
                      </a:srgb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lIns="0" tIns="0" rIns="0" bIns="0"/>
                  <a:lstStyle/>
                  <a:p>
                    <a:endParaRPr lang="en-US" dirty="0">
                      <a:latin typeface="Gill Sans MT" pitchFamily="34" charset="0"/>
                    </a:endParaRPr>
                  </a:p>
                </p:txBody>
              </p:sp>
            </p:grpSp>
          </p:grpSp>
        </p:grpSp>
        <p:grpSp>
          <p:nvGrpSpPr>
            <p:cNvPr id="26624" name="Group 26623"/>
            <p:cNvGrpSpPr/>
            <p:nvPr/>
          </p:nvGrpSpPr>
          <p:grpSpPr>
            <a:xfrm>
              <a:off x="4876800" y="3581400"/>
              <a:ext cx="3828659" cy="2096435"/>
              <a:chOff x="8874315" y="3986867"/>
              <a:chExt cx="3828659" cy="2096435"/>
            </a:xfrm>
          </p:grpSpPr>
          <p:pic>
            <p:nvPicPr>
              <p:cNvPr id="26626" name="Picture 2" descr="C:\Users\nater\Desktop\figures\icon_person_blackhat_small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4065" y="3986867"/>
                <a:ext cx="846177" cy="15955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1" name="Group 120"/>
              <p:cNvGrpSpPr/>
              <p:nvPr/>
            </p:nvGrpSpPr>
            <p:grpSpPr>
              <a:xfrm>
                <a:off x="8874315" y="4038600"/>
                <a:ext cx="3828659" cy="2044702"/>
                <a:chOff x="5429928" y="3756835"/>
                <a:chExt cx="3828659" cy="2044702"/>
              </a:xfrm>
            </p:grpSpPr>
            <p:pic>
              <p:nvPicPr>
                <p:cNvPr id="120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3895" y="3756835"/>
                  <a:ext cx="816812" cy="1430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87877" y="3782497"/>
                  <a:ext cx="919527" cy="1610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3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24785" y="3771987"/>
                  <a:ext cx="957829" cy="1677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4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9928" y="4040609"/>
                  <a:ext cx="816812" cy="1430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41727" y="3987444"/>
                  <a:ext cx="816812" cy="14306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3164" y="4191000"/>
                  <a:ext cx="919527" cy="16105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507" y="4200110"/>
                  <a:ext cx="821412" cy="14386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8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37175" y="4102882"/>
                  <a:ext cx="821412" cy="14386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9" name="Picture 6" descr="C:\Users\nater\Desktop\foo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32252" y="3917115"/>
                  <a:ext cx="957829" cy="16776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27" name="Rectangle 126"/>
          <p:cNvSpPr/>
          <p:nvPr/>
        </p:nvSpPr>
        <p:spPr>
          <a:xfrm>
            <a:off x="332010" y="1065039"/>
            <a:ext cx="4114800" cy="472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314138" y="1075327"/>
            <a:ext cx="2750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n w="3175">
                  <a:noFill/>
                </a:ln>
                <a:solidFill>
                  <a:srgbClr val="FBFBFB"/>
                </a:solidFill>
                <a:latin typeface="+mn-lt"/>
              </a:rPr>
              <a:t>SYSTEM DESIGN</a:t>
            </a:r>
          </a:p>
        </p:txBody>
      </p:sp>
      <p:pic>
        <p:nvPicPr>
          <p:cNvPr id="132" name="Picture 2" descr="C:\Documents and Settings\nater\My Documents\My Dropbox\papilogo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16761" y="1822972"/>
            <a:ext cx="1160721" cy="1158481"/>
          </a:xfrm>
          <a:prstGeom prst="rect">
            <a:avLst/>
          </a:prstGeom>
          <a:noFill/>
        </p:spPr>
      </p:pic>
      <p:pic>
        <p:nvPicPr>
          <p:cNvPr id="26628" name="Picture 4" descr="C:\Users\nater\Desktop\figures\icon_graph_small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02" y="3466160"/>
            <a:ext cx="1134282" cy="131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nater\Desktop\figures\icon_binary_arrows_smal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25" y="4487096"/>
            <a:ext cx="1278957" cy="123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nater\Desktop\figures\icon_co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161" y="3673553"/>
            <a:ext cx="684140" cy="7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Box 26630"/>
          <p:cNvSpPr txBox="1"/>
          <p:nvPr/>
        </p:nvSpPr>
        <p:spPr>
          <a:xfrm>
            <a:off x="273860" y="4038600"/>
            <a:ext cx="2362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MODELING PROGRAM PROVENANCE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73860" y="2075793"/>
            <a:ext cx="236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BINARY CODE ABSTRACTIONS</a:t>
            </a:r>
          </a:p>
        </p:txBody>
      </p:sp>
    </p:spTree>
    <p:extLst>
      <p:ext uri="{BB962C8B-B14F-4D97-AF65-F5344CB8AC3E}">
        <p14:creationId xmlns:p14="http://schemas.microsoft.com/office/powerpoint/2010/main" val="290636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26632" grpId="0" animBg="1"/>
      <p:bldP spid="266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06255-EBF2-4D6A-A278-5B06E9B25C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1101349"/>
            <a:ext cx="2050561" cy="3611383"/>
            <a:chOff x="152400" y="1101349"/>
            <a:chExt cx="2050561" cy="3611383"/>
          </a:xfrm>
        </p:grpSpPr>
        <p:grpSp>
          <p:nvGrpSpPr>
            <p:cNvPr id="23" name="Group 22"/>
            <p:cNvGrpSpPr/>
            <p:nvPr/>
          </p:nvGrpSpPr>
          <p:grpSpPr>
            <a:xfrm>
              <a:off x="240978" y="1981200"/>
              <a:ext cx="1913894" cy="2731532"/>
              <a:chOff x="288263" y="1559118"/>
              <a:chExt cx="1913894" cy="27315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88263" y="1559118"/>
                <a:ext cx="1873404" cy="2362200"/>
              </a:xfrm>
              <a:custGeom>
                <a:avLst/>
                <a:gdLst>
                  <a:gd name="connsiteX0" fmla="*/ 0 w 1752600"/>
                  <a:gd name="connsiteY0" fmla="*/ 0 h 2209800"/>
                  <a:gd name="connsiteX1" fmla="*/ 1752600 w 1752600"/>
                  <a:gd name="connsiteY1" fmla="*/ 0 h 2209800"/>
                  <a:gd name="connsiteX2" fmla="*/ 1752600 w 1752600"/>
                  <a:gd name="connsiteY2" fmla="*/ 2209800 h 2209800"/>
                  <a:gd name="connsiteX3" fmla="*/ 0 w 1752600"/>
                  <a:gd name="connsiteY3" fmla="*/ 2209800 h 2209800"/>
                  <a:gd name="connsiteX4" fmla="*/ 0 w 1752600"/>
                  <a:gd name="connsiteY4" fmla="*/ 0 h 2209800"/>
                  <a:gd name="connsiteX0" fmla="*/ 9293 w 1761893"/>
                  <a:gd name="connsiteY0" fmla="*/ 0 h 2209800"/>
                  <a:gd name="connsiteX1" fmla="*/ 1761893 w 1761893"/>
                  <a:gd name="connsiteY1" fmla="*/ 0 h 2209800"/>
                  <a:gd name="connsiteX2" fmla="*/ 1761893 w 1761893"/>
                  <a:gd name="connsiteY2" fmla="*/ 2209800 h 2209800"/>
                  <a:gd name="connsiteX3" fmla="*/ 9293 w 1761893"/>
                  <a:gd name="connsiteY3" fmla="*/ 2209800 h 2209800"/>
                  <a:gd name="connsiteX4" fmla="*/ 0 w 1761893"/>
                  <a:gd name="connsiteY4" fmla="*/ 1620644 h 2209800"/>
                  <a:gd name="connsiteX5" fmla="*/ 9293 w 1761893"/>
                  <a:gd name="connsiteY5" fmla="*/ 0 h 2209800"/>
                  <a:gd name="connsiteX0" fmla="*/ 82 w 1752682"/>
                  <a:gd name="connsiteY0" fmla="*/ 0 h 2209800"/>
                  <a:gd name="connsiteX1" fmla="*/ 1752682 w 1752682"/>
                  <a:gd name="connsiteY1" fmla="*/ 0 h 2209800"/>
                  <a:gd name="connsiteX2" fmla="*/ 1752682 w 1752682"/>
                  <a:gd name="connsiteY2" fmla="*/ 2209800 h 2209800"/>
                  <a:gd name="connsiteX3" fmla="*/ 82 w 1752682"/>
                  <a:gd name="connsiteY3" fmla="*/ 2209800 h 2209800"/>
                  <a:gd name="connsiteX4" fmla="*/ 79998 w 1752682"/>
                  <a:gd name="connsiteY4" fmla="*/ 1609492 h 2209800"/>
                  <a:gd name="connsiteX5" fmla="*/ 82 w 1752682"/>
                  <a:gd name="connsiteY5" fmla="*/ 0 h 2209800"/>
                  <a:gd name="connsiteX0" fmla="*/ 0 w 1752600"/>
                  <a:gd name="connsiteY0" fmla="*/ 0 h 2209800"/>
                  <a:gd name="connsiteX1" fmla="*/ 1752600 w 1752600"/>
                  <a:gd name="connsiteY1" fmla="*/ 0 h 2209800"/>
                  <a:gd name="connsiteX2" fmla="*/ 1752600 w 1752600"/>
                  <a:gd name="connsiteY2" fmla="*/ 2209800 h 2209800"/>
                  <a:gd name="connsiteX3" fmla="*/ 0 w 1752600"/>
                  <a:gd name="connsiteY3" fmla="*/ 2209800 h 2209800"/>
                  <a:gd name="connsiteX4" fmla="*/ 0 w 1752600"/>
                  <a:gd name="connsiteY4" fmla="*/ 0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2600" h="2209800">
                    <a:moveTo>
                      <a:pt x="0" y="0"/>
                    </a:moveTo>
                    <a:lnTo>
                      <a:pt x="1752600" y="0"/>
                    </a:lnTo>
                    <a:lnTo>
                      <a:pt x="1752600" y="2209800"/>
                    </a:lnTo>
                    <a:lnTo>
                      <a:pt x="0" y="2209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8"/>
              <p:cNvSpPr>
                <a:spLocks/>
              </p:cNvSpPr>
              <p:nvPr/>
            </p:nvSpPr>
            <p:spPr bwMode="auto">
              <a:xfrm>
                <a:off x="348665" y="1614873"/>
                <a:ext cx="1752600" cy="2209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26788" tIns="26788" rIns="26788" bIns="26788"/>
              <a:lstStyle/>
              <a:p>
                <a:pPr algn="ctr"/>
                <a:r>
                  <a:rPr lang="en-US" sz="1400" b="1" dirty="0" smtClean="0">
                    <a:solidFill>
                      <a:schemeClr val="accent6">
                        <a:lumMod val="75000"/>
                      </a:schemeClr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011101011010101010101110101001010101110001001001011010110011010101010101010010100101001001001101101101010110010010101101010010100101110101010101010101</a:t>
                </a:r>
                <a:endParaRPr lang="en-US" sz="1400" b="1" dirty="0">
                  <a:solidFill>
                    <a:schemeClr val="accent6">
                      <a:lumMod val="7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24966" y="3921318"/>
                <a:ext cx="977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program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52400" y="1101349"/>
              <a:ext cx="20505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TARGET BINARY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62199" y="947461"/>
            <a:ext cx="2048088" cy="3235559"/>
            <a:chOff x="2362199" y="947461"/>
            <a:chExt cx="2048088" cy="3235559"/>
          </a:xfrm>
        </p:grpSpPr>
        <p:pic>
          <p:nvPicPr>
            <p:cNvPr id="6" name="Picture 2" descr="C:\Documents and Settings\nater\My Documents\My Dropbox\papi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77426" y="2169280"/>
              <a:ext cx="2017633" cy="201374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2362199" y="947461"/>
              <a:ext cx="20480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BINARY ANALYSIS TOOL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700525" y="1093778"/>
            <a:ext cx="2081275" cy="3340020"/>
            <a:chOff x="4700525" y="1093778"/>
            <a:chExt cx="2081275" cy="3340020"/>
          </a:xfrm>
        </p:grpSpPr>
        <p:grpSp>
          <p:nvGrpSpPr>
            <p:cNvPr id="27" name="Group 26"/>
            <p:cNvGrpSpPr/>
            <p:nvPr/>
          </p:nvGrpSpPr>
          <p:grpSpPr>
            <a:xfrm>
              <a:off x="4750562" y="1918502"/>
              <a:ext cx="1981200" cy="2515296"/>
              <a:chOff x="5135526" y="1388302"/>
              <a:chExt cx="1981200" cy="251529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135526" y="1388302"/>
                <a:ext cx="914400" cy="1163613"/>
                <a:chOff x="5367668" y="2590800"/>
                <a:chExt cx="914400" cy="1163613"/>
              </a:xfrm>
            </p:grpSpPr>
            <p:sp>
              <p:nvSpPr>
                <p:cNvPr id="11" name="Rectangle 7"/>
                <p:cNvSpPr/>
                <p:nvPr/>
              </p:nvSpPr>
              <p:spPr>
                <a:xfrm>
                  <a:off x="5367668" y="2601433"/>
                  <a:ext cx="914400" cy="1152980"/>
                </a:xfrm>
                <a:custGeom>
                  <a:avLst/>
                  <a:gdLst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  <a:gd name="connsiteX0" fmla="*/ 9293 w 1761893"/>
                    <a:gd name="connsiteY0" fmla="*/ 0 h 2209800"/>
                    <a:gd name="connsiteX1" fmla="*/ 1761893 w 1761893"/>
                    <a:gd name="connsiteY1" fmla="*/ 0 h 2209800"/>
                    <a:gd name="connsiteX2" fmla="*/ 1761893 w 1761893"/>
                    <a:gd name="connsiteY2" fmla="*/ 2209800 h 2209800"/>
                    <a:gd name="connsiteX3" fmla="*/ 9293 w 1761893"/>
                    <a:gd name="connsiteY3" fmla="*/ 2209800 h 2209800"/>
                    <a:gd name="connsiteX4" fmla="*/ 0 w 1761893"/>
                    <a:gd name="connsiteY4" fmla="*/ 1620644 h 2209800"/>
                    <a:gd name="connsiteX5" fmla="*/ 9293 w 1761893"/>
                    <a:gd name="connsiteY5" fmla="*/ 0 h 2209800"/>
                    <a:gd name="connsiteX0" fmla="*/ 82 w 1752682"/>
                    <a:gd name="connsiteY0" fmla="*/ 0 h 2209800"/>
                    <a:gd name="connsiteX1" fmla="*/ 1752682 w 1752682"/>
                    <a:gd name="connsiteY1" fmla="*/ 0 h 2209800"/>
                    <a:gd name="connsiteX2" fmla="*/ 1752682 w 1752682"/>
                    <a:gd name="connsiteY2" fmla="*/ 2209800 h 2209800"/>
                    <a:gd name="connsiteX3" fmla="*/ 82 w 1752682"/>
                    <a:gd name="connsiteY3" fmla="*/ 2209800 h 2209800"/>
                    <a:gd name="connsiteX4" fmla="*/ 79998 w 1752682"/>
                    <a:gd name="connsiteY4" fmla="*/ 1609492 h 2209800"/>
                    <a:gd name="connsiteX5" fmla="*/ 82 w 1752682"/>
                    <a:gd name="connsiteY5" fmla="*/ 0 h 2209800"/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2600" h="2209800">
                      <a:moveTo>
                        <a:pt x="0" y="0"/>
                      </a:moveTo>
                      <a:lnTo>
                        <a:pt x="1752600" y="0"/>
                      </a:lnTo>
                      <a:lnTo>
                        <a:pt x="1752600" y="2209800"/>
                      </a:lnTo>
                      <a:lnTo>
                        <a:pt x="0" y="2209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8"/>
                <p:cNvSpPr>
                  <a:spLocks/>
                </p:cNvSpPr>
                <p:nvPr/>
              </p:nvSpPr>
              <p:spPr bwMode="auto">
                <a:xfrm>
                  <a:off x="5410200" y="2590800"/>
                  <a:ext cx="831273" cy="106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6788" tIns="26788" rIns="26788" bIns="26788"/>
                <a:lstStyle/>
                <a:p>
                  <a:pPr algn="ctr"/>
                  <a:r>
                    <a:rPr lang="en-US" sz="1400" b="1" dirty="0" smtClean="0">
                      <a:solidFill>
                        <a:schemeClr val="tx2">
                          <a:lumMod val="75000"/>
                        </a:schemeClr>
                      </a:solidFill>
                      <a:latin typeface="Monaco" charset="0"/>
                      <a:ea typeface="Monaco" charset="0"/>
                      <a:cs typeface="Monaco" charset="0"/>
                      <a:sym typeface="Monaco" charset="0"/>
                    </a:rPr>
                    <a:t>01110101101010101010111010100101101</a:t>
                  </a:r>
                  <a:endParaRPr lang="en-US" sz="1400" b="1" dirty="0">
                    <a:solidFill>
                      <a:schemeClr val="tx2">
                        <a:lumMod val="75000"/>
                      </a:schemeClr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5136494" y="2725773"/>
                <a:ext cx="914400" cy="1163613"/>
                <a:chOff x="5367668" y="2590800"/>
                <a:chExt cx="914400" cy="1163613"/>
              </a:xfrm>
            </p:grpSpPr>
            <p:sp>
              <p:nvSpPr>
                <p:cNvPr id="15" name="Rectangle 7"/>
                <p:cNvSpPr/>
                <p:nvPr/>
              </p:nvSpPr>
              <p:spPr>
                <a:xfrm>
                  <a:off x="5367668" y="2601433"/>
                  <a:ext cx="914400" cy="1152980"/>
                </a:xfrm>
                <a:custGeom>
                  <a:avLst/>
                  <a:gdLst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  <a:gd name="connsiteX0" fmla="*/ 9293 w 1761893"/>
                    <a:gd name="connsiteY0" fmla="*/ 0 h 2209800"/>
                    <a:gd name="connsiteX1" fmla="*/ 1761893 w 1761893"/>
                    <a:gd name="connsiteY1" fmla="*/ 0 h 2209800"/>
                    <a:gd name="connsiteX2" fmla="*/ 1761893 w 1761893"/>
                    <a:gd name="connsiteY2" fmla="*/ 2209800 h 2209800"/>
                    <a:gd name="connsiteX3" fmla="*/ 9293 w 1761893"/>
                    <a:gd name="connsiteY3" fmla="*/ 2209800 h 2209800"/>
                    <a:gd name="connsiteX4" fmla="*/ 0 w 1761893"/>
                    <a:gd name="connsiteY4" fmla="*/ 1620644 h 2209800"/>
                    <a:gd name="connsiteX5" fmla="*/ 9293 w 1761893"/>
                    <a:gd name="connsiteY5" fmla="*/ 0 h 2209800"/>
                    <a:gd name="connsiteX0" fmla="*/ 82 w 1752682"/>
                    <a:gd name="connsiteY0" fmla="*/ 0 h 2209800"/>
                    <a:gd name="connsiteX1" fmla="*/ 1752682 w 1752682"/>
                    <a:gd name="connsiteY1" fmla="*/ 0 h 2209800"/>
                    <a:gd name="connsiteX2" fmla="*/ 1752682 w 1752682"/>
                    <a:gd name="connsiteY2" fmla="*/ 2209800 h 2209800"/>
                    <a:gd name="connsiteX3" fmla="*/ 82 w 1752682"/>
                    <a:gd name="connsiteY3" fmla="*/ 2209800 h 2209800"/>
                    <a:gd name="connsiteX4" fmla="*/ 79998 w 1752682"/>
                    <a:gd name="connsiteY4" fmla="*/ 1609492 h 2209800"/>
                    <a:gd name="connsiteX5" fmla="*/ 82 w 1752682"/>
                    <a:gd name="connsiteY5" fmla="*/ 0 h 2209800"/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2600" h="2209800">
                      <a:moveTo>
                        <a:pt x="0" y="0"/>
                      </a:moveTo>
                      <a:lnTo>
                        <a:pt x="1752600" y="0"/>
                      </a:lnTo>
                      <a:lnTo>
                        <a:pt x="1752600" y="2209800"/>
                      </a:lnTo>
                      <a:lnTo>
                        <a:pt x="0" y="2209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8"/>
                <p:cNvSpPr>
                  <a:spLocks/>
                </p:cNvSpPr>
                <p:nvPr/>
              </p:nvSpPr>
              <p:spPr bwMode="auto">
                <a:xfrm>
                  <a:off x="5410200" y="2590800"/>
                  <a:ext cx="831273" cy="106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6788" tIns="26788" rIns="26788" bIns="26788"/>
                <a:lstStyle/>
                <a:p>
                  <a:pPr algn="ctr"/>
                  <a:r>
                    <a:rPr lang="en-US" sz="1400" b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Monaco" charset="0"/>
                      <a:ea typeface="Monaco" charset="0"/>
                      <a:cs typeface="Monaco" charset="0"/>
                      <a:sym typeface="Monaco" charset="0"/>
                    </a:rPr>
                    <a:t>01110101101010101010111010100101101</a:t>
                  </a:r>
                  <a:endParaRPr lang="en-US" sz="1400" b="1" dirty="0">
                    <a:solidFill>
                      <a:schemeClr val="accent3">
                        <a:lumMod val="75000"/>
                      </a:schemeClr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6202326" y="1398935"/>
                <a:ext cx="914400" cy="1163613"/>
                <a:chOff x="5367668" y="2590800"/>
                <a:chExt cx="914400" cy="1163613"/>
              </a:xfrm>
            </p:grpSpPr>
            <p:sp>
              <p:nvSpPr>
                <p:cNvPr id="18" name="Rectangle 7"/>
                <p:cNvSpPr/>
                <p:nvPr/>
              </p:nvSpPr>
              <p:spPr>
                <a:xfrm>
                  <a:off x="5367668" y="2601433"/>
                  <a:ext cx="914400" cy="1152980"/>
                </a:xfrm>
                <a:custGeom>
                  <a:avLst/>
                  <a:gdLst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  <a:gd name="connsiteX0" fmla="*/ 9293 w 1761893"/>
                    <a:gd name="connsiteY0" fmla="*/ 0 h 2209800"/>
                    <a:gd name="connsiteX1" fmla="*/ 1761893 w 1761893"/>
                    <a:gd name="connsiteY1" fmla="*/ 0 h 2209800"/>
                    <a:gd name="connsiteX2" fmla="*/ 1761893 w 1761893"/>
                    <a:gd name="connsiteY2" fmla="*/ 2209800 h 2209800"/>
                    <a:gd name="connsiteX3" fmla="*/ 9293 w 1761893"/>
                    <a:gd name="connsiteY3" fmla="*/ 2209800 h 2209800"/>
                    <a:gd name="connsiteX4" fmla="*/ 0 w 1761893"/>
                    <a:gd name="connsiteY4" fmla="*/ 1620644 h 2209800"/>
                    <a:gd name="connsiteX5" fmla="*/ 9293 w 1761893"/>
                    <a:gd name="connsiteY5" fmla="*/ 0 h 2209800"/>
                    <a:gd name="connsiteX0" fmla="*/ 82 w 1752682"/>
                    <a:gd name="connsiteY0" fmla="*/ 0 h 2209800"/>
                    <a:gd name="connsiteX1" fmla="*/ 1752682 w 1752682"/>
                    <a:gd name="connsiteY1" fmla="*/ 0 h 2209800"/>
                    <a:gd name="connsiteX2" fmla="*/ 1752682 w 1752682"/>
                    <a:gd name="connsiteY2" fmla="*/ 2209800 h 2209800"/>
                    <a:gd name="connsiteX3" fmla="*/ 82 w 1752682"/>
                    <a:gd name="connsiteY3" fmla="*/ 2209800 h 2209800"/>
                    <a:gd name="connsiteX4" fmla="*/ 79998 w 1752682"/>
                    <a:gd name="connsiteY4" fmla="*/ 1609492 h 2209800"/>
                    <a:gd name="connsiteX5" fmla="*/ 82 w 1752682"/>
                    <a:gd name="connsiteY5" fmla="*/ 0 h 2209800"/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2600" h="2209800">
                      <a:moveTo>
                        <a:pt x="0" y="0"/>
                      </a:moveTo>
                      <a:lnTo>
                        <a:pt x="1752600" y="0"/>
                      </a:lnTo>
                      <a:lnTo>
                        <a:pt x="1752600" y="2209800"/>
                      </a:lnTo>
                      <a:lnTo>
                        <a:pt x="0" y="2209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>
                  <a:spLocks/>
                </p:cNvSpPr>
                <p:nvPr/>
              </p:nvSpPr>
              <p:spPr bwMode="auto">
                <a:xfrm>
                  <a:off x="5410200" y="2590800"/>
                  <a:ext cx="831273" cy="106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6788" tIns="26788" rIns="26788" bIns="26788"/>
                <a:lstStyle/>
                <a:p>
                  <a:pPr algn="ctr"/>
                  <a:r>
                    <a:rPr lang="en-US" sz="1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Monaco" charset="0"/>
                      <a:ea typeface="Monaco" charset="0"/>
                      <a:cs typeface="Monaco" charset="0"/>
                      <a:sym typeface="Monaco" charset="0"/>
                    </a:rPr>
                    <a:t>01110101101010101010111010100101101</a:t>
                  </a:r>
                  <a:endParaRPr lang="en-US" sz="1400" b="1" dirty="0">
                    <a:solidFill>
                      <a:schemeClr val="accent6">
                        <a:lumMod val="75000"/>
                      </a:schemeClr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6202326" y="2739985"/>
                <a:ext cx="914400" cy="1163613"/>
                <a:chOff x="5367668" y="2590800"/>
                <a:chExt cx="914400" cy="1163613"/>
              </a:xfrm>
            </p:grpSpPr>
            <p:sp>
              <p:nvSpPr>
                <p:cNvPr id="21" name="Rectangle 7"/>
                <p:cNvSpPr/>
                <p:nvPr/>
              </p:nvSpPr>
              <p:spPr>
                <a:xfrm>
                  <a:off x="5367668" y="2601433"/>
                  <a:ext cx="914400" cy="1152980"/>
                </a:xfrm>
                <a:custGeom>
                  <a:avLst/>
                  <a:gdLst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  <a:gd name="connsiteX0" fmla="*/ 9293 w 1761893"/>
                    <a:gd name="connsiteY0" fmla="*/ 0 h 2209800"/>
                    <a:gd name="connsiteX1" fmla="*/ 1761893 w 1761893"/>
                    <a:gd name="connsiteY1" fmla="*/ 0 h 2209800"/>
                    <a:gd name="connsiteX2" fmla="*/ 1761893 w 1761893"/>
                    <a:gd name="connsiteY2" fmla="*/ 2209800 h 2209800"/>
                    <a:gd name="connsiteX3" fmla="*/ 9293 w 1761893"/>
                    <a:gd name="connsiteY3" fmla="*/ 2209800 h 2209800"/>
                    <a:gd name="connsiteX4" fmla="*/ 0 w 1761893"/>
                    <a:gd name="connsiteY4" fmla="*/ 1620644 h 2209800"/>
                    <a:gd name="connsiteX5" fmla="*/ 9293 w 1761893"/>
                    <a:gd name="connsiteY5" fmla="*/ 0 h 2209800"/>
                    <a:gd name="connsiteX0" fmla="*/ 82 w 1752682"/>
                    <a:gd name="connsiteY0" fmla="*/ 0 h 2209800"/>
                    <a:gd name="connsiteX1" fmla="*/ 1752682 w 1752682"/>
                    <a:gd name="connsiteY1" fmla="*/ 0 h 2209800"/>
                    <a:gd name="connsiteX2" fmla="*/ 1752682 w 1752682"/>
                    <a:gd name="connsiteY2" fmla="*/ 2209800 h 2209800"/>
                    <a:gd name="connsiteX3" fmla="*/ 82 w 1752682"/>
                    <a:gd name="connsiteY3" fmla="*/ 2209800 h 2209800"/>
                    <a:gd name="connsiteX4" fmla="*/ 79998 w 1752682"/>
                    <a:gd name="connsiteY4" fmla="*/ 1609492 h 2209800"/>
                    <a:gd name="connsiteX5" fmla="*/ 82 w 1752682"/>
                    <a:gd name="connsiteY5" fmla="*/ 0 h 2209800"/>
                    <a:gd name="connsiteX0" fmla="*/ 0 w 1752600"/>
                    <a:gd name="connsiteY0" fmla="*/ 0 h 2209800"/>
                    <a:gd name="connsiteX1" fmla="*/ 1752600 w 1752600"/>
                    <a:gd name="connsiteY1" fmla="*/ 0 h 2209800"/>
                    <a:gd name="connsiteX2" fmla="*/ 1752600 w 1752600"/>
                    <a:gd name="connsiteY2" fmla="*/ 2209800 h 2209800"/>
                    <a:gd name="connsiteX3" fmla="*/ 0 w 1752600"/>
                    <a:gd name="connsiteY3" fmla="*/ 2209800 h 2209800"/>
                    <a:gd name="connsiteX4" fmla="*/ 0 w 1752600"/>
                    <a:gd name="connsiteY4" fmla="*/ 0 h 220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2600" h="2209800">
                      <a:moveTo>
                        <a:pt x="0" y="0"/>
                      </a:moveTo>
                      <a:lnTo>
                        <a:pt x="1752600" y="0"/>
                      </a:lnTo>
                      <a:lnTo>
                        <a:pt x="1752600" y="2209800"/>
                      </a:lnTo>
                      <a:lnTo>
                        <a:pt x="0" y="2209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18"/>
                <p:cNvSpPr>
                  <a:spLocks/>
                </p:cNvSpPr>
                <p:nvPr/>
              </p:nvSpPr>
              <p:spPr bwMode="auto">
                <a:xfrm>
                  <a:off x="5410200" y="2590800"/>
                  <a:ext cx="831273" cy="1069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26788" tIns="26788" rIns="26788" bIns="26788"/>
                <a:lstStyle/>
                <a:p>
                  <a:pPr algn="ctr"/>
                  <a:r>
                    <a:rPr lang="en-US" sz="1400" b="1" dirty="0" smtClean="0">
                      <a:solidFill>
                        <a:schemeClr val="accent5">
                          <a:lumMod val="75000"/>
                        </a:schemeClr>
                      </a:solidFill>
                      <a:latin typeface="Monaco" charset="0"/>
                      <a:ea typeface="Monaco" charset="0"/>
                      <a:cs typeface="Monaco" charset="0"/>
                      <a:sym typeface="Monaco" charset="0"/>
                    </a:rPr>
                    <a:t>01110101101010101010111010100101101</a:t>
                  </a:r>
                  <a:endParaRPr lang="en-US" sz="1400" b="1" dirty="0">
                    <a:solidFill>
                      <a:schemeClr val="accent5">
                        <a:lumMod val="75000"/>
                      </a:schemeClr>
                    </a:solidFill>
                    <a:latin typeface="Monaco" charset="0"/>
                    <a:ea typeface="Monaco" charset="0"/>
                    <a:cs typeface="Monaco" charset="0"/>
                    <a:sym typeface="Monaco" charset="0"/>
                  </a:endParaRPr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4700525" y="1093778"/>
              <a:ext cx="2081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TRAINING DATA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81800" y="947461"/>
            <a:ext cx="2369288" cy="3608305"/>
            <a:chOff x="6781800" y="947461"/>
            <a:chExt cx="2369288" cy="3608305"/>
          </a:xfrm>
        </p:grpSpPr>
        <p:sp>
          <p:nvSpPr>
            <p:cNvPr id="26" name="TextBox 25"/>
            <p:cNvSpPr txBox="1"/>
            <p:nvPr/>
          </p:nvSpPr>
          <p:spPr>
            <a:xfrm>
              <a:off x="6781800" y="947461"/>
              <a:ext cx="23692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LEARNING FRAMEWORK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097019" y="1796534"/>
              <a:ext cx="1776064" cy="2759232"/>
              <a:chOff x="7097019" y="1905000"/>
              <a:chExt cx="1776064" cy="2759232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7097019" y="1905000"/>
                <a:ext cx="1776064" cy="622638"/>
                <a:chOff x="4498498" y="4953000"/>
                <a:chExt cx="2387600" cy="837025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4959668" y="5332825"/>
                  <a:ext cx="504824" cy="224632"/>
                </a:xfrm>
                <a:custGeom>
                  <a:avLst/>
                  <a:gdLst>
                    <a:gd name="connsiteX0" fmla="*/ 0 w 507206"/>
                    <a:gd name="connsiteY0" fmla="*/ 229790 h 229790"/>
                    <a:gd name="connsiteX1" fmla="*/ 254793 w 507206"/>
                    <a:gd name="connsiteY1" fmla="*/ 1190 h 229790"/>
                    <a:gd name="connsiteX2" fmla="*/ 507206 w 507206"/>
                    <a:gd name="connsiteY2" fmla="*/ 222647 h 229790"/>
                    <a:gd name="connsiteX0" fmla="*/ 0 w 504824"/>
                    <a:gd name="connsiteY0" fmla="*/ 205581 h 224632"/>
                    <a:gd name="connsiteX1" fmla="*/ 252411 w 504824"/>
                    <a:gd name="connsiteY1" fmla="*/ 3175 h 224632"/>
                    <a:gd name="connsiteX2" fmla="*/ 504824 w 504824"/>
                    <a:gd name="connsiteY2" fmla="*/ 224632 h 224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4824" h="224632">
                      <a:moveTo>
                        <a:pt x="0" y="205581"/>
                      </a:moveTo>
                      <a:cubicBezTo>
                        <a:pt x="85129" y="91876"/>
                        <a:pt x="168274" y="0"/>
                        <a:pt x="252411" y="3175"/>
                      </a:cubicBezTo>
                      <a:cubicBezTo>
                        <a:pt x="336548" y="6350"/>
                        <a:pt x="420884" y="113308"/>
                        <a:pt x="504824" y="224632"/>
                      </a:cubicBezTo>
                    </a:path>
                  </a:pathLst>
                </a:custGeom>
                <a:ln w="28575" cap="rnd">
                  <a:solidFill>
                    <a:schemeClr val="bg1">
                      <a:lumMod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4498498" y="5332825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5463698" y="5332825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428898" y="5332825"/>
                  <a:ext cx="457200" cy="457200"/>
                </a:xfrm>
                <a:prstGeom prst="ellipse">
                  <a:avLst/>
                </a:pr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932186" y="5324358"/>
                  <a:ext cx="504824" cy="224632"/>
                </a:xfrm>
                <a:custGeom>
                  <a:avLst/>
                  <a:gdLst>
                    <a:gd name="connsiteX0" fmla="*/ 0 w 507206"/>
                    <a:gd name="connsiteY0" fmla="*/ 229790 h 229790"/>
                    <a:gd name="connsiteX1" fmla="*/ 254793 w 507206"/>
                    <a:gd name="connsiteY1" fmla="*/ 1190 h 229790"/>
                    <a:gd name="connsiteX2" fmla="*/ 507206 w 507206"/>
                    <a:gd name="connsiteY2" fmla="*/ 222647 h 229790"/>
                    <a:gd name="connsiteX0" fmla="*/ 0 w 504824"/>
                    <a:gd name="connsiteY0" fmla="*/ 205581 h 224632"/>
                    <a:gd name="connsiteX1" fmla="*/ 252411 w 504824"/>
                    <a:gd name="connsiteY1" fmla="*/ 3175 h 224632"/>
                    <a:gd name="connsiteX2" fmla="*/ 504824 w 504824"/>
                    <a:gd name="connsiteY2" fmla="*/ 224632 h 224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4824" h="224632">
                      <a:moveTo>
                        <a:pt x="0" y="205581"/>
                      </a:moveTo>
                      <a:cubicBezTo>
                        <a:pt x="85129" y="91876"/>
                        <a:pt x="168274" y="0"/>
                        <a:pt x="252411" y="3175"/>
                      </a:cubicBezTo>
                      <a:cubicBezTo>
                        <a:pt x="336548" y="6350"/>
                        <a:pt x="420884" y="113308"/>
                        <a:pt x="504824" y="224632"/>
                      </a:cubicBezTo>
                    </a:path>
                  </a:pathLst>
                </a:custGeom>
                <a:ln w="28575" cap="rnd">
                  <a:solidFill>
                    <a:schemeClr val="bg1">
                      <a:lumMod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4876800" y="4953000"/>
                  <a:ext cx="1636410" cy="449938"/>
                </a:xfrm>
                <a:custGeom>
                  <a:avLst/>
                  <a:gdLst>
                    <a:gd name="connsiteX0" fmla="*/ 0 w 507206"/>
                    <a:gd name="connsiteY0" fmla="*/ 229790 h 229790"/>
                    <a:gd name="connsiteX1" fmla="*/ 254793 w 507206"/>
                    <a:gd name="connsiteY1" fmla="*/ 1190 h 229790"/>
                    <a:gd name="connsiteX2" fmla="*/ 507206 w 507206"/>
                    <a:gd name="connsiteY2" fmla="*/ 222647 h 229790"/>
                    <a:gd name="connsiteX0" fmla="*/ 0 w 504824"/>
                    <a:gd name="connsiteY0" fmla="*/ 205581 h 224632"/>
                    <a:gd name="connsiteX1" fmla="*/ 252411 w 504824"/>
                    <a:gd name="connsiteY1" fmla="*/ 3175 h 224632"/>
                    <a:gd name="connsiteX2" fmla="*/ 504824 w 504824"/>
                    <a:gd name="connsiteY2" fmla="*/ 224632 h 224632"/>
                    <a:gd name="connsiteX0" fmla="*/ 0 w 1327148"/>
                    <a:gd name="connsiteY0" fmla="*/ 815181 h 834232"/>
                    <a:gd name="connsiteX1" fmla="*/ 1243011 w 1327148"/>
                    <a:gd name="connsiteY1" fmla="*/ 3175 h 834232"/>
                    <a:gd name="connsiteX2" fmla="*/ 504824 w 1327148"/>
                    <a:gd name="connsiteY2" fmla="*/ 834232 h 834232"/>
                    <a:gd name="connsiteX0" fmla="*/ 0 w 2562224"/>
                    <a:gd name="connsiteY0" fmla="*/ 834231 h 834231"/>
                    <a:gd name="connsiteX1" fmla="*/ 1243011 w 2562224"/>
                    <a:gd name="connsiteY1" fmla="*/ 22225 h 834231"/>
                    <a:gd name="connsiteX2" fmla="*/ 2562224 w 2562224"/>
                    <a:gd name="connsiteY2" fmla="*/ 700882 h 834231"/>
                    <a:gd name="connsiteX0" fmla="*/ 0 w 2522713"/>
                    <a:gd name="connsiteY0" fmla="*/ 839405 h 839405"/>
                    <a:gd name="connsiteX1" fmla="*/ 1243011 w 2522713"/>
                    <a:gd name="connsiteY1" fmla="*/ 27399 h 839405"/>
                    <a:gd name="connsiteX2" fmla="*/ 2522713 w 2522713"/>
                    <a:gd name="connsiteY2" fmla="*/ 675012 h 839405"/>
                    <a:gd name="connsiteX0" fmla="*/ 0 w 2534001"/>
                    <a:gd name="connsiteY0" fmla="*/ 643496 h 648436"/>
                    <a:gd name="connsiteX1" fmla="*/ 1254299 w 2534001"/>
                    <a:gd name="connsiteY1" fmla="*/ 823 h 648436"/>
                    <a:gd name="connsiteX2" fmla="*/ 2534001 w 2534001"/>
                    <a:gd name="connsiteY2" fmla="*/ 648436 h 648436"/>
                    <a:gd name="connsiteX0" fmla="*/ 0 w 2534001"/>
                    <a:gd name="connsiteY0" fmla="*/ 643496 h 648436"/>
                    <a:gd name="connsiteX1" fmla="*/ 1254299 w 2534001"/>
                    <a:gd name="connsiteY1" fmla="*/ 823 h 648436"/>
                    <a:gd name="connsiteX2" fmla="*/ 2534001 w 2534001"/>
                    <a:gd name="connsiteY2" fmla="*/ 648436 h 648436"/>
                    <a:gd name="connsiteX0" fmla="*/ 0 w 2579156"/>
                    <a:gd name="connsiteY0" fmla="*/ 681360 h 681360"/>
                    <a:gd name="connsiteX1" fmla="*/ 1299454 w 2579156"/>
                    <a:gd name="connsiteY1" fmla="*/ 4821 h 681360"/>
                    <a:gd name="connsiteX2" fmla="*/ 2579156 w 2579156"/>
                    <a:gd name="connsiteY2" fmla="*/ 652434 h 681360"/>
                    <a:gd name="connsiteX0" fmla="*/ 0 w 2579156"/>
                    <a:gd name="connsiteY0" fmla="*/ 678538 h 678538"/>
                    <a:gd name="connsiteX1" fmla="*/ 1299454 w 2579156"/>
                    <a:gd name="connsiteY1" fmla="*/ 1999 h 678538"/>
                    <a:gd name="connsiteX2" fmla="*/ 2579156 w 2579156"/>
                    <a:gd name="connsiteY2" fmla="*/ 649612 h 678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79156" h="678538">
                      <a:moveTo>
                        <a:pt x="0" y="678538"/>
                      </a:moveTo>
                      <a:cubicBezTo>
                        <a:pt x="85129" y="564833"/>
                        <a:pt x="683328" y="3998"/>
                        <a:pt x="1299454" y="1999"/>
                      </a:cubicBezTo>
                      <a:cubicBezTo>
                        <a:pt x="1915580" y="0"/>
                        <a:pt x="2495216" y="538288"/>
                        <a:pt x="2579156" y="649612"/>
                      </a:cubicBezTo>
                    </a:path>
                  </a:pathLst>
                </a:custGeom>
                <a:ln w="28575" cap="rnd">
                  <a:solidFill>
                    <a:schemeClr val="tx1">
                      <a:lumMod val="75000"/>
                      <a:lumOff val="25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7097019" y="2854181"/>
                <a:ext cx="1776064" cy="1810051"/>
                <a:chOff x="7010400" y="3024217"/>
                <a:chExt cx="1776064" cy="1810051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7010400" y="3024217"/>
                  <a:ext cx="1776064" cy="181005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651" name="Picture 3" descr="C:\Users\nater\Desktop\figures\svm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chemeClr val="accent4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15626" y="3125394"/>
                  <a:ext cx="1537315" cy="165645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grpSp>
        <p:nvGrpSpPr>
          <p:cNvPr id="59" name="Group 58"/>
          <p:cNvGrpSpPr/>
          <p:nvPr/>
        </p:nvGrpSpPr>
        <p:grpSpPr>
          <a:xfrm>
            <a:off x="3792911" y="457200"/>
            <a:ext cx="3665395" cy="4921564"/>
            <a:chOff x="3792911" y="457200"/>
            <a:chExt cx="3665395" cy="4921564"/>
          </a:xfrm>
        </p:grpSpPr>
        <p:sp>
          <p:nvSpPr>
            <p:cNvPr id="56" name="Arc 55"/>
            <p:cNvSpPr/>
            <p:nvPr/>
          </p:nvSpPr>
          <p:spPr>
            <a:xfrm rot="4518196">
              <a:off x="4021376" y="3879739"/>
              <a:ext cx="914400" cy="1371329"/>
            </a:xfrm>
            <a:prstGeom prst="arc">
              <a:avLst>
                <a:gd name="adj1" fmla="val 16870665"/>
                <a:gd name="adj2" fmla="val 0"/>
              </a:avLst>
            </a:prstGeom>
            <a:noFill/>
            <a:ln w="38100">
              <a:headEnd type="arrow" w="med" len="med"/>
              <a:tailEnd type="none" w="med" len="med"/>
            </a:ln>
            <a:effectLst>
              <a:outerShdw blurRad="50800" dist="254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 rot="20743414">
              <a:off x="3843505" y="4855544"/>
              <a:ext cx="7841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ICC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131073" y="457200"/>
              <a:ext cx="1327233" cy="2988418"/>
              <a:chOff x="6131073" y="457200"/>
              <a:chExt cx="1327233" cy="2988418"/>
            </a:xfrm>
          </p:grpSpPr>
          <p:sp>
            <p:nvSpPr>
              <p:cNvPr id="60" name="Arc 59"/>
              <p:cNvSpPr/>
              <p:nvPr/>
            </p:nvSpPr>
            <p:spPr>
              <a:xfrm rot="6083000" flipH="1" flipV="1">
                <a:off x="5480301" y="1467612"/>
                <a:ext cx="2628778" cy="1327233"/>
              </a:xfrm>
              <a:prstGeom prst="arc">
                <a:avLst>
                  <a:gd name="adj1" fmla="val 16870665"/>
                  <a:gd name="adj2" fmla="val 20414328"/>
                </a:avLst>
              </a:prstGeom>
              <a:noFill/>
              <a:ln w="38100">
                <a:headEnd type="arrow" w="med" len="med"/>
                <a:tailEnd type="none" w="med" len="med"/>
              </a:ln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6150985" y="457200"/>
                <a:ext cx="10118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>
                        <a:lumMod val="75000"/>
                      </a:schemeClr>
                    </a:solidFill>
                    <a:latin typeface="+mn-lt"/>
                  </a:rPr>
                  <a:t>MSVS</a:t>
                </a:r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911553" y="4774878"/>
            <a:ext cx="278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epresentation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+ 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feature selection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380977" y="4990321"/>
            <a:ext cx="332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discovering evidence of provenance</a:t>
            </a:r>
          </a:p>
        </p:txBody>
      </p:sp>
    </p:spTree>
    <p:extLst>
      <p:ext uri="{BB962C8B-B14F-4D97-AF65-F5344CB8AC3E}">
        <p14:creationId xmlns:p14="http://schemas.microsoft.com/office/powerpoint/2010/main" val="27068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E514-E130-4D0A-9D12-AC2E3EA97622}" type="slidenum">
              <a:rPr lang="en-US"/>
              <a:pPr/>
              <a:t>7</a:t>
            </a:fld>
            <a:endParaRPr lang="en-US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Binary code model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1469" y="919758"/>
            <a:ext cx="8483203" cy="881657"/>
            <a:chOff x="321469" y="919758"/>
            <a:chExt cx="8483203" cy="881657"/>
          </a:xfrm>
        </p:grpSpPr>
        <p:sp>
          <p:nvSpPr>
            <p:cNvPr id="11266" name="Rectangle 2"/>
            <p:cNvSpPr>
              <a:spLocks/>
            </p:cNvSpPr>
            <p:nvPr/>
          </p:nvSpPr>
          <p:spPr bwMode="auto">
            <a:xfrm>
              <a:off x="321469" y="919758"/>
              <a:ext cx="8483203" cy="56257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1267" name="Rectangle 3"/>
            <p:cNvSpPr>
              <a:spLocks/>
            </p:cNvSpPr>
            <p:nvPr/>
          </p:nvSpPr>
          <p:spPr bwMode="auto">
            <a:xfrm>
              <a:off x="7151397" y="1493638"/>
              <a:ext cx="1593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r"/>
              <a:r>
                <a:rPr lang="en-US" sz="2000" dirty="0">
                  <a:latin typeface="Gill Sans MT" pitchFamily="34" charset="0"/>
                  <a:ea typeface="Gill Sans" charset="0"/>
                  <a:cs typeface="Gill Sans" charset="0"/>
                </a:rPr>
                <a:t>program binary</a:t>
              </a:r>
            </a:p>
          </p:txBody>
        </p:sp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853902" y="919758"/>
              <a:ext cx="7284393" cy="562570"/>
              <a:chOff x="0" y="0"/>
              <a:chExt cx="6526" cy="504"/>
            </a:xfrm>
          </p:grpSpPr>
          <p:sp>
            <p:nvSpPr>
              <p:cNvPr id="11269" name="Rectangle 5"/>
              <p:cNvSpPr>
                <a:spLocks/>
              </p:cNvSpPr>
              <p:nvPr/>
            </p:nvSpPr>
            <p:spPr bwMode="auto">
              <a:xfrm>
                <a:off x="0" y="0"/>
                <a:ext cx="1014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1270" name="Rectangle 6"/>
              <p:cNvSpPr>
                <a:spLocks/>
              </p:cNvSpPr>
              <p:nvPr/>
            </p:nvSpPr>
            <p:spPr bwMode="auto">
              <a:xfrm>
                <a:off x="4581" y="0"/>
                <a:ext cx="1945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1271" name="Rectangle 7"/>
              <p:cNvSpPr>
                <a:spLocks/>
              </p:cNvSpPr>
              <p:nvPr/>
            </p:nvSpPr>
            <p:spPr bwMode="auto">
              <a:xfrm>
                <a:off x="1216" y="0"/>
                <a:ext cx="1874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1272" name="Rectangle 8"/>
              <p:cNvSpPr>
                <a:spLocks/>
              </p:cNvSpPr>
              <p:nvPr/>
            </p:nvSpPr>
            <p:spPr bwMode="auto">
              <a:xfrm>
                <a:off x="3436" y="0"/>
                <a:ext cx="871" cy="504"/>
              </a:xfrm>
              <a:prstGeom prst="rect">
                <a:avLst/>
              </a:prstGeom>
              <a:solidFill>
                <a:srgbClr val="606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</p:grpSp>
      <p:sp>
        <p:nvSpPr>
          <p:cNvPr id="11273" name="Rectangle 9"/>
          <p:cNvSpPr>
            <a:spLocks/>
          </p:cNvSpPr>
          <p:nvPr/>
        </p:nvSpPr>
        <p:spPr bwMode="auto">
          <a:xfrm>
            <a:off x="275704" y="1998166"/>
            <a:ext cx="8701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… 55 89 e5 83 </a:t>
            </a:r>
            <a:r>
              <a:rPr lang="en-US" sz="2000" dirty="0" err="1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ec</a:t>
            </a:r>
            <a:r>
              <a:rPr lang="en-US" sz="2000" dirty="0">
                <a:solidFill>
                  <a:srgbClr val="1A1A1A"/>
                </a:solidFill>
                <a:latin typeface="Gill Sans MT" pitchFamily="34" charset="0"/>
                <a:ea typeface="Gill Sans" charset="0"/>
                <a:cs typeface="Gill Sans" charset="0"/>
              </a:rPr>
              <a:t> 2c 57 56 53 8b 45 0c 8b 00 a3 90 a3 05 08 85 c0 74 2b 83 c4 … </a:t>
            </a:r>
          </a:p>
        </p:txBody>
      </p:sp>
      <p:grpSp>
        <p:nvGrpSpPr>
          <p:cNvPr id="11274" name="Group 10"/>
          <p:cNvGrpSpPr>
            <a:grpSpLocks/>
          </p:cNvGrpSpPr>
          <p:nvPr/>
        </p:nvGrpSpPr>
        <p:grpSpPr bwMode="auto">
          <a:xfrm>
            <a:off x="781348" y="2437805"/>
            <a:ext cx="7957470" cy="415231"/>
            <a:chOff x="0" y="0"/>
            <a:chExt cx="7129" cy="372"/>
          </a:xfrm>
        </p:grpSpPr>
        <p:sp>
          <p:nvSpPr>
            <p:cNvPr id="11275" name="Rectangle 11"/>
            <p:cNvSpPr>
              <a:spLocks/>
            </p:cNvSpPr>
            <p:nvPr/>
          </p:nvSpPr>
          <p:spPr bwMode="auto">
            <a:xfrm>
              <a:off x="3380" y="0"/>
              <a:ext cx="374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200" dirty="0">
                  <a:solidFill>
                    <a:srgbClr val="404040"/>
                  </a:solidFill>
                  <a:latin typeface="Cambria Math"/>
                  <a:ea typeface="Cambria Math"/>
                </a:rPr>
                <a:t>〈 </a:t>
              </a:r>
              <a:r>
                <a:rPr lang="en-US" sz="2200" dirty="0" err="1" smtClean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mov</a:t>
              </a:r>
              <a:r>
                <a:rPr lang="en-US" sz="2200" dirty="0" smtClean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 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[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imm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], 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rax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 ; sub [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imm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], </a:t>
              </a:r>
              <a:r>
                <a:rPr lang="en-US" sz="2200" dirty="0" err="1" smtClean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rax</a:t>
              </a:r>
              <a:r>
                <a:rPr lang="en-US" sz="2200" dirty="0">
                  <a:solidFill>
                    <a:srgbClr val="404040"/>
                  </a:solidFill>
                  <a:latin typeface="Cambria Math"/>
                  <a:ea typeface="Cambria Math"/>
                </a:rPr>
                <a:t> 〉</a:t>
              </a:r>
              <a:endParaRPr lang="en-US" sz="2200" dirty="0">
                <a:solidFill>
                  <a:srgbClr val="1A1A1A"/>
                </a:solidFill>
                <a:latin typeface="Cambria Math" pitchFamily="18" charset="0"/>
                <a:ea typeface="Cambria Math" pitchFamily="18" charset="0"/>
                <a:cs typeface="Monaco" charset="0"/>
                <a:sym typeface="Monaco" charset="0"/>
              </a:endParaRPr>
            </a:p>
          </p:txBody>
        </p:sp>
        <p:sp>
          <p:nvSpPr>
            <p:cNvPr id="11276" name="Rectangle 12"/>
            <p:cNvSpPr>
              <a:spLocks/>
            </p:cNvSpPr>
            <p:nvPr/>
          </p:nvSpPr>
          <p:spPr bwMode="auto">
            <a:xfrm>
              <a:off x="0" y="0"/>
              <a:ext cx="321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200" dirty="0">
                  <a:solidFill>
                    <a:srgbClr val="404040"/>
                  </a:solidFill>
                  <a:latin typeface="Cambria Math"/>
                  <a:ea typeface="Cambria Math"/>
                </a:rPr>
                <a:t>〈 </a:t>
              </a:r>
              <a:r>
                <a:rPr lang="en-US" sz="2200" dirty="0" smtClean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push 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ebp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 ; * ; 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mov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 </a:t>
              </a:r>
              <a:r>
                <a:rPr lang="en-US" sz="2200" dirty="0" err="1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esp</a:t>
              </a:r>
              <a:r>
                <a:rPr lang="en-US" sz="2200" dirty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, </a:t>
              </a:r>
              <a:r>
                <a:rPr lang="en-US" sz="2200" dirty="0" err="1" smtClean="0">
                  <a:solidFill>
                    <a:srgbClr val="1A1A1A"/>
                  </a:solidFill>
                  <a:latin typeface="Cambria Math" pitchFamily="18" charset="0"/>
                  <a:ea typeface="Cambria Math" pitchFamily="18" charset="0"/>
                  <a:cs typeface="Monaco" charset="0"/>
                  <a:sym typeface="Monaco" charset="0"/>
                </a:rPr>
                <a:t>ebp</a:t>
              </a:r>
              <a:r>
                <a:rPr lang="en-US" sz="2200" dirty="0">
                  <a:solidFill>
                    <a:srgbClr val="404040"/>
                  </a:solidFill>
                  <a:latin typeface="Cambria Math"/>
                  <a:ea typeface="Cambria Math"/>
                </a:rPr>
                <a:t> 〉</a:t>
              </a:r>
              <a:endParaRPr lang="en-US" sz="2200" dirty="0">
                <a:solidFill>
                  <a:srgbClr val="1A1A1A"/>
                </a:solidFill>
                <a:latin typeface="Cambria Math" pitchFamily="18" charset="0"/>
                <a:ea typeface="Cambria Math" pitchFamily="18" charset="0"/>
                <a:cs typeface="Monaco" charset="0"/>
                <a:sym typeface="Monaco" charset="0"/>
              </a:endParaRPr>
            </a:p>
          </p:txBody>
        </p:sp>
      </p:grpSp>
      <p:grpSp>
        <p:nvGrpSpPr>
          <p:cNvPr id="11295" name="Group 31"/>
          <p:cNvGrpSpPr>
            <a:grpSpLocks/>
          </p:cNvGrpSpPr>
          <p:nvPr/>
        </p:nvGrpSpPr>
        <p:grpSpPr bwMode="auto">
          <a:xfrm>
            <a:off x="3796234" y="3524994"/>
            <a:ext cx="4721531" cy="1275740"/>
            <a:chOff x="0" y="0"/>
            <a:chExt cx="4229" cy="1142"/>
          </a:xfrm>
        </p:grpSpPr>
        <p:sp>
          <p:nvSpPr>
            <p:cNvPr id="11296" name="Freeform 32"/>
            <p:cNvSpPr>
              <a:spLocks/>
            </p:cNvSpPr>
            <p:nvPr/>
          </p:nvSpPr>
          <p:spPr bwMode="auto">
            <a:xfrm>
              <a:off x="0" y="0"/>
              <a:ext cx="1608" cy="492"/>
            </a:xfrm>
            <a:custGeom>
              <a:avLst/>
              <a:gdLst>
                <a:gd name="T0" fmla="*/ 0 w 21600"/>
                <a:gd name="T1" fmla="+- 0 21600 1046"/>
                <a:gd name="T2" fmla="*/ 21600 h 20554"/>
                <a:gd name="T3" fmla="*/ 15411 w 21600"/>
                <a:gd name="T4" fmla="+- 0 1178 1046"/>
                <a:gd name="T5" fmla="*/ 1178 h 20554"/>
                <a:gd name="T6" fmla="*/ 21600 w 21600"/>
                <a:gd name="T7" fmla="+- 0 7069 1046"/>
                <a:gd name="T8" fmla="*/ 7069 h 20554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</a:cxnLst>
              <a:rect l="0" t="0" r="r" b="b"/>
              <a:pathLst>
                <a:path w="21600" h="20554">
                  <a:moveTo>
                    <a:pt x="0" y="20554"/>
                  </a:moveTo>
                  <a:cubicBezTo>
                    <a:pt x="0" y="20554"/>
                    <a:pt x="12253" y="1310"/>
                    <a:pt x="15411" y="132"/>
                  </a:cubicBezTo>
                  <a:cubicBezTo>
                    <a:pt x="18568" y="-1046"/>
                    <a:pt x="21600" y="6023"/>
                    <a:pt x="21600" y="6023"/>
                  </a:cubicBezTo>
                </a:path>
              </a:pathLst>
            </a:custGeom>
            <a:noFill/>
            <a:ln w="38100" cap="flat">
              <a:solidFill>
                <a:srgbClr val="FF7264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1297" name="Rectangle 33"/>
            <p:cNvSpPr>
              <a:spLocks/>
            </p:cNvSpPr>
            <p:nvPr/>
          </p:nvSpPr>
          <p:spPr bwMode="auto">
            <a:xfrm>
              <a:off x="2469" y="774"/>
              <a:ext cx="17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 dirty="0">
                  <a:latin typeface="Gill Sans MT" pitchFamily="34" charset="0"/>
                  <a:ea typeface="Gill Sans" charset="0"/>
                  <a:cs typeface="Gill Sans" charset="0"/>
                </a:rPr>
                <a:t>Call Graph</a:t>
              </a:r>
            </a:p>
          </p:txBody>
        </p:sp>
      </p:grpSp>
      <p:grpSp>
        <p:nvGrpSpPr>
          <p:cNvPr id="11298" name="Group 34"/>
          <p:cNvGrpSpPr>
            <a:grpSpLocks/>
          </p:cNvGrpSpPr>
          <p:nvPr/>
        </p:nvGrpSpPr>
        <p:grpSpPr bwMode="auto">
          <a:xfrm>
            <a:off x="3728144" y="4654599"/>
            <a:ext cx="5146849" cy="1069330"/>
            <a:chOff x="0" y="30"/>
            <a:chExt cx="4610" cy="958"/>
          </a:xfrm>
        </p:grpSpPr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305" y="145"/>
              <a:ext cx="1054" cy="785"/>
            </a:xfrm>
            <a:custGeom>
              <a:avLst/>
              <a:gdLst>
                <a:gd name="T0" fmla="*/ 21600 w 21600"/>
                <a:gd name="T1" fmla="*/ 0 h 20235"/>
                <a:gd name="T2" fmla="*/ 13307 w 21600"/>
                <a:gd name="T3" fmla="*/ 20144 h 20235"/>
                <a:gd name="T4" fmla="*/ 0 w 21600"/>
                <a:gd name="T5" fmla="*/ 5097 h 20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235">
                  <a:moveTo>
                    <a:pt x="21600" y="0"/>
                  </a:moveTo>
                  <a:cubicBezTo>
                    <a:pt x="21600" y="0"/>
                    <a:pt x="21021" y="18688"/>
                    <a:pt x="13307" y="20144"/>
                  </a:cubicBezTo>
                  <a:cubicBezTo>
                    <a:pt x="5593" y="21600"/>
                    <a:pt x="0" y="5097"/>
                    <a:pt x="0" y="5097"/>
                  </a:cubicBezTo>
                </a:path>
              </a:pathLst>
            </a:custGeom>
            <a:noFill/>
            <a:ln w="38100" cap="flat">
              <a:solidFill>
                <a:srgbClr val="FF7264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1300" name="Rectangle 36"/>
            <p:cNvSpPr>
              <a:spLocks/>
            </p:cNvSpPr>
            <p:nvPr/>
          </p:nvSpPr>
          <p:spPr bwMode="auto">
            <a:xfrm>
              <a:off x="0" y="30"/>
              <a:ext cx="57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 err="1">
                  <a:solidFill>
                    <a:srgbClr val="4D0069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fprintf</a:t>
              </a:r>
              <a:endParaRPr lang="en-US" sz="2000" dirty="0">
                <a:solidFill>
                  <a:srgbClr val="4D0069"/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01" name="Rectangle 37"/>
            <p:cNvSpPr>
              <a:spLocks/>
            </p:cNvSpPr>
            <p:nvPr/>
          </p:nvSpPr>
          <p:spPr bwMode="auto">
            <a:xfrm>
              <a:off x="2530" y="620"/>
              <a:ext cx="208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300" dirty="0">
                  <a:latin typeface="Gill Sans MT" pitchFamily="34" charset="0"/>
                  <a:ea typeface="Gill Sans" charset="0"/>
                  <a:cs typeface="Gill Sans" charset="0"/>
                </a:rPr>
                <a:t>External Libraries</a:t>
              </a:r>
            </a:p>
          </p:txBody>
        </p:sp>
      </p:grpSp>
      <p:grpSp>
        <p:nvGrpSpPr>
          <p:cNvPr id="43" name="Group 9"/>
          <p:cNvGrpSpPr>
            <a:grpSpLocks/>
          </p:cNvGrpSpPr>
          <p:nvPr/>
        </p:nvGrpSpPr>
        <p:grpSpPr bwMode="auto">
          <a:xfrm>
            <a:off x="1134070" y="1491258"/>
            <a:ext cx="1794867" cy="1098352"/>
            <a:chOff x="0" y="0"/>
            <a:chExt cx="1608" cy="984"/>
          </a:xfrm>
        </p:grpSpPr>
        <p:sp>
          <p:nvSpPr>
            <p:cNvPr id="44" name="AutoShape 10"/>
            <p:cNvSpPr>
              <a:spLocks/>
            </p:cNvSpPr>
            <p:nvPr/>
          </p:nvSpPr>
          <p:spPr bwMode="auto">
            <a:xfrm>
              <a:off x="0" y="0"/>
              <a:ext cx="1608" cy="984"/>
            </a:xfrm>
            <a:prstGeom prst="wedgeEllipseCallout">
              <a:avLst>
                <a:gd name="adj1" fmla="val 26079"/>
                <a:gd name="adj2" fmla="val -54773"/>
              </a:avLst>
            </a:prstGeom>
            <a:solidFill>
              <a:srgbClr val="FFFFF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45" name="Rectangle 11"/>
            <p:cNvSpPr>
              <a:spLocks/>
            </p:cNvSpPr>
            <p:nvPr/>
          </p:nvSpPr>
          <p:spPr bwMode="auto">
            <a:xfrm>
              <a:off x="440" y="234"/>
              <a:ext cx="72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code</a:t>
              </a:r>
            </a:p>
          </p:txBody>
        </p:sp>
      </p:grp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40978" y="1981200"/>
            <a:ext cx="1913894" cy="2731532"/>
            <a:chOff x="240978" y="1981200"/>
            <a:chExt cx="1913894" cy="2731532"/>
          </a:xfrm>
        </p:grpSpPr>
        <p:sp>
          <p:nvSpPr>
            <p:cNvPr id="47" name="Rectangle 7"/>
            <p:cNvSpPr/>
            <p:nvPr/>
          </p:nvSpPr>
          <p:spPr>
            <a:xfrm>
              <a:off x="240978" y="1981200"/>
              <a:ext cx="1873404" cy="2362200"/>
            </a:xfrm>
            <a:custGeom>
              <a:avLst/>
              <a:gdLst>
                <a:gd name="connsiteX0" fmla="*/ 0 w 1752600"/>
                <a:gd name="connsiteY0" fmla="*/ 0 h 2209800"/>
                <a:gd name="connsiteX1" fmla="*/ 1752600 w 1752600"/>
                <a:gd name="connsiteY1" fmla="*/ 0 h 2209800"/>
                <a:gd name="connsiteX2" fmla="*/ 1752600 w 1752600"/>
                <a:gd name="connsiteY2" fmla="*/ 2209800 h 2209800"/>
                <a:gd name="connsiteX3" fmla="*/ 0 w 1752600"/>
                <a:gd name="connsiteY3" fmla="*/ 2209800 h 2209800"/>
                <a:gd name="connsiteX4" fmla="*/ 0 w 1752600"/>
                <a:gd name="connsiteY4" fmla="*/ 0 h 2209800"/>
                <a:gd name="connsiteX0" fmla="*/ 9293 w 1761893"/>
                <a:gd name="connsiteY0" fmla="*/ 0 h 2209800"/>
                <a:gd name="connsiteX1" fmla="*/ 1761893 w 1761893"/>
                <a:gd name="connsiteY1" fmla="*/ 0 h 2209800"/>
                <a:gd name="connsiteX2" fmla="*/ 1761893 w 1761893"/>
                <a:gd name="connsiteY2" fmla="*/ 2209800 h 2209800"/>
                <a:gd name="connsiteX3" fmla="*/ 9293 w 1761893"/>
                <a:gd name="connsiteY3" fmla="*/ 2209800 h 2209800"/>
                <a:gd name="connsiteX4" fmla="*/ 0 w 1761893"/>
                <a:gd name="connsiteY4" fmla="*/ 1620644 h 2209800"/>
                <a:gd name="connsiteX5" fmla="*/ 9293 w 1761893"/>
                <a:gd name="connsiteY5" fmla="*/ 0 h 2209800"/>
                <a:gd name="connsiteX0" fmla="*/ 82 w 1752682"/>
                <a:gd name="connsiteY0" fmla="*/ 0 h 2209800"/>
                <a:gd name="connsiteX1" fmla="*/ 1752682 w 1752682"/>
                <a:gd name="connsiteY1" fmla="*/ 0 h 2209800"/>
                <a:gd name="connsiteX2" fmla="*/ 1752682 w 1752682"/>
                <a:gd name="connsiteY2" fmla="*/ 2209800 h 2209800"/>
                <a:gd name="connsiteX3" fmla="*/ 82 w 1752682"/>
                <a:gd name="connsiteY3" fmla="*/ 2209800 h 2209800"/>
                <a:gd name="connsiteX4" fmla="*/ 79998 w 1752682"/>
                <a:gd name="connsiteY4" fmla="*/ 1609492 h 2209800"/>
                <a:gd name="connsiteX5" fmla="*/ 82 w 1752682"/>
                <a:gd name="connsiteY5" fmla="*/ 0 h 2209800"/>
                <a:gd name="connsiteX0" fmla="*/ 0 w 1752600"/>
                <a:gd name="connsiteY0" fmla="*/ 0 h 2209800"/>
                <a:gd name="connsiteX1" fmla="*/ 1752600 w 1752600"/>
                <a:gd name="connsiteY1" fmla="*/ 0 h 2209800"/>
                <a:gd name="connsiteX2" fmla="*/ 1752600 w 1752600"/>
                <a:gd name="connsiteY2" fmla="*/ 2209800 h 2209800"/>
                <a:gd name="connsiteX3" fmla="*/ 0 w 1752600"/>
                <a:gd name="connsiteY3" fmla="*/ 2209800 h 2209800"/>
                <a:gd name="connsiteX4" fmla="*/ 0 w 1752600"/>
                <a:gd name="connsiteY4" fmla="*/ 0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2600" h="2209800">
                  <a:moveTo>
                    <a:pt x="0" y="0"/>
                  </a:moveTo>
                  <a:lnTo>
                    <a:pt x="1752600" y="0"/>
                  </a:lnTo>
                  <a:lnTo>
                    <a:pt x="1752600" y="2209800"/>
                  </a:lnTo>
                  <a:lnTo>
                    <a:pt x="0" y="220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7681" y="4343400"/>
              <a:ext cx="977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program</a:t>
              </a:r>
            </a:p>
          </p:txBody>
        </p:sp>
        <p:sp>
          <p:nvSpPr>
            <p:cNvPr id="49" name="Rectangle 18"/>
            <p:cNvSpPr>
              <a:spLocks/>
            </p:cNvSpPr>
            <p:nvPr/>
          </p:nvSpPr>
          <p:spPr bwMode="auto">
            <a:xfrm>
              <a:off x="301380" y="2036955"/>
              <a:ext cx="17526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26788" tIns="26788" rIns="26788" bIns="26788"/>
            <a:lstStyle/>
            <a:p>
              <a:pPr algn="ctr"/>
              <a:r>
                <a:rPr lang="en-US" sz="1400" b="1" dirty="0" smtClean="0">
                  <a:solidFill>
                    <a:schemeClr val="accent6">
                      <a:lumMod val="7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011101011010101010101110101001010101110001001001011010110011010101010101010010100101001001001101101101010110010010101101010010100101110101010101010101</a:t>
              </a:r>
              <a:endParaRPr lang="en-US" sz="1400" b="1" dirty="0">
                <a:solidFill>
                  <a:schemeClr val="accent6">
                    <a:lumMod val="75000"/>
                  </a:schemeClr>
                </a:solidFill>
                <a:latin typeface="Monaco" charset="0"/>
                <a:ea typeface="Monaco" charset="0"/>
                <a:cs typeface="Monaco" charset="0"/>
                <a:sym typeface="Monaco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0981" y="3357562"/>
            <a:ext cx="8341445" cy="2220144"/>
            <a:chOff x="700981" y="3357562"/>
            <a:chExt cx="8341445" cy="2220144"/>
          </a:xfrm>
        </p:grpSpPr>
        <p:grpSp>
          <p:nvGrpSpPr>
            <p:cNvPr id="11277" name="Group 13"/>
            <p:cNvGrpSpPr>
              <a:grpSpLocks/>
            </p:cNvGrpSpPr>
            <p:nvPr/>
          </p:nvGrpSpPr>
          <p:grpSpPr bwMode="auto">
            <a:xfrm>
              <a:off x="2652118" y="3357562"/>
              <a:ext cx="6390308" cy="2220144"/>
              <a:chOff x="0" y="0"/>
              <a:chExt cx="5725" cy="1989"/>
            </a:xfrm>
          </p:grpSpPr>
          <p:sp>
            <p:nvSpPr>
              <p:cNvPr id="11278" name="Rectangle 14"/>
              <p:cNvSpPr>
                <a:spLocks/>
              </p:cNvSpPr>
              <p:nvPr/>
            </p:nvSpPr>
            <p:spPr bwMode="auto">
              <a:xfrm>
                <a:off x="3495" y="0"/>
                <a:ext cx="223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300" dirty="0">
                    <a:latin typeface="Gill Sans MT" pitchFamily="34" charset="0"/>
                    <a:ea typeface="Gill Sans" charset="0"/>
                    <a:cs typeface="Gill Sans" charset="0"/>
                  </a:rPr>
                  <a:t>Control Flow Graph</a:t>
                </a:r>
              </a:p>
            </p:txBody>
          </p:sp>
          <p:grpSp>
            <p:nvGrpSpPr>
              <p:cNvPr id="11279" name="Group 15"/>
              <p:cNvGrpSpPr>
                <a:grpSpLocks/>
              </p:cNvGrpSpPr>
              <p:nvPr/>
            </p:nvGrpSpPr>
            <p:grpSpPr bwMode="auto">
              <a:xfrm>
                <a:off x="2145" y="230"/>
                <a:ext cx="1220" cy="1759"/>
                <a:chOff x="0" y="0"/>
                <a:chExt cx="1219" cy="1759"/>
              </a:xfrm>
            </p:grpSpPr>
            <p:sp>
              <p:nvSpPr>
                <p:cNvPr id="11280" name="Oval 16"/>
                <p:cNvSpPr>
                  <a:spLocks/>
                </p:cNvSpPr>
                <p:nvPr/>
              </p:nvSpPr>
              <p:spPr bwMode="auto">
                <a:xfrm rot="1367932">
                  <a:off x="441" y="52"/>
                  <a:ext cx="340" cy="341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1" name="Oval 17"/>
                <p:cNvSpPr>
                  <a:spLocks/>
                </p:cNvSpPr>
                <p:nvPr/>
              </p:nvSpPr>
              <p:spPr bwMode="auto">
                <a:xfrm rot="1367932">
                  <a:off x="826" y="711"/>
                  <a:ext cx="340" cy="340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2" name="Oval 18"/>
                <p:cNvSpPr>
                  <a:spLocks/>
                </p:cNvSpPr>
                <p:nvPr/>
              </p:nvSpPr>
              <p:spPr bwMode="auto">
                <a:xfrm rot="1367932">
                  <a:off x="52" y="726"/>
                  <a:ext cx="341" cy="340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3" name="Line 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264" y="341"/>
                  <a:ext cx="259" cy="401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4" name="Line 20"/>
                <p:cNvSpPr>
                  <a:spLocks noChangeShapeType="1"/>
                </p:cNvSpPr>
                <p:nvPr/>
              </p:nvSpPr>
              <p:spPr bwMode="auto">
                <a:xfrm rot="10800000">
                  <a:off x="701" y="360"/>
                  <a:ext cx="242" cy="386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5" name="Oval 21"/>
                <p:cNvSpPr>
                  <a:spLocks/>
                </p:cNvSpPr>
                <p:nvPr/>
              </p:nvSpPr>
              <p:spPr bwMode="auto">
                <a:xfrm rot="1367932">
                  <a:off x="443" y="1366"/>
                  <a:ext cx="340" cy="341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6" name="Line 2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686" y="1002"/>
                  <a:ext cx="258" cy="400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87" name="Line 23"/>
                <p:cNvSpPr>
                  <a:spLocks noChangeShapeType="1"/>
                </p:cNvSpPr>
                <p:nvPr/>
              </p:nvSpPr>
              <p:spPr bwMode="auto">
                <a:xfrm rot="10800000">
                  <a:off x="300" y="1025"/>
                  <a:ext cx="242" cy="387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1288" name="Group 24"/>
              <p:cNvGrpSpPr>
                <a:grpSpLocks/>
              </p:cNvGrpSpPr>
              <p:nvPr/>
            </p:nvGrpSpPr>
            <p:grpSpPr bwMode="auto">
              <a:xfrm>
                <a:off x="0" y="72"/>
                <a:ext cx="1048" cy="1112"/>
                <a:chOff x="0" y="0"/>
                <a:chExt cx="1048" cy="1112"/>
              </a:xfrm>
            </p:grpSpPr>
            <p:sp>
              <p:nvSpPr>
                <p:cNvPr id="11289" name="Oval 25"/>
                <p:cNvSpPr>
                  <a:spLocks/>
                </p:cNvSpPr>
                <p:nvPr/>
              </p:nvSpPr>
              <p:spPr bwMode="auto">
                <a:xfrm>
                  <a:off x="97" y="0"/>
                  <a:ext cx="340" cy="340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90" name="Oval 26"/>
                <p:cNvSpPr>
                  <a:spLocks/>
                </p:cNvSpPr>
                <p:nvPr/>
              </p:nvSpPr>
              <p:spPr bwMode="auto">
                <a:xfrm>
                  <a:off x="707" y="457"/>
                  <a:ext cx="341" cy="341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91" name="Oval 27"/>
                <p:cNvSpPr>
                  <a:spLocks/>
                </p:cNvSpPr>
                <p:nvPr/>
              </p:nvSpPr>
              <p:spPr bwMode="auto">
                <a:xfrm>
                  <a:off x="0" y="771"/>
                  <a:ext cx="340" cy="341"/>
                </a:xfrm>
                <a:prstGeom prst="ellipse">
                  <a:avLst/>
                </a:prstGeom>
                <a:solidFill>
                  <a:srgbClr val="606EC8"/>
                </a:solidFill>
                <a:ln w="25400" cap="flat">
                  <a:solidFill>
                    <a:srgbClr val="000000">
                      <a:alpha val="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92" name="Line 2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149" y="313"/>
                  <a:ext cx="82" cy="470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93" name="Line 29"/>
                <p:cNvSpPr>
                  <a:spLocks noChangeShapeType="1"/>
                </p:cNvSpPr>
                <p:nvPr/>
              </p:nvSpPr>
              <p:spPr bwMode="auto">
                <a:xfrm rot="10800000">
                  <a:off x="403" y="261"/>
                  <a:ext cx="373" cy="263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1294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309" y="687"/>
                  <a:ext cx="428" cy="180"/>
                </a:xfrm>
                <a:prstGeom prst="line">
                  <a:avLst/>
                </a:prstGeom>
                <a:noFill/>
                <a:ln w="38100" cap="flat">
                  <a:solidFill>
                    <a:srgbClr val="606EC8"/>
                  </a:solidFill>
                  <a:prstDash val="solid"/>
                  <a:miter lim="800000"/>
                  <a:headEnd type="triangl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1302" name="Group 38"/>
            <p:cNvGrpSpPr>
              <a:grpSpLocks/>
            </p:cNvGrpSpPr>
            <p:nvPr/>
          </p:nvGrpSpPr>
          <p:grpSpPr bwMode="auto">
            <a:xfrm>
              <a:off x="700981" y="3527226"/>
              <a:ext cx="2027039" cy="1098352"/>
              <a:chOff x="0" y="0"/>
              <a:chExt cx="1816" cy="984"/>
            </a:xfrm>
          </p:grpSpPr>
          <p:sp>
            <p:nvSpPr>
              <p:cNvPr id="11303" name="AutoShape 39"/>
              <p:cNvSpPr>
                <a:spLocks/>
              </p:cNvSpPr>
              <p:nvPr/>
            </p:nvSpPr>
            <p:spPr bwMode="auto">
              <a:xfrm>
                <a:off x="83" y="0"/>
                <a:ext cx="1608" cy="984"/>
              </a:xfrm>
              <a:prstGeom prst="wedgeEllipseCallout">
                <a:avLst>
                  <a:gd name="adj1" fmla="val 49991"/>
                  <a:gd name="adj2" fmla="val 35000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1304" name="Rectangle 40"/>
              <p:cNvSpPr>
                <a:spLocks/>
              </p:cNvSpPr>
              <p:nvPr/>
            </p:nvSpPr>
            <p:spPr bwMode="auto">
              <a:xfrm>
                <a:off x="0" y="188"/>
                <a:ext cx="1816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latin typeface="Gill Sans MT" pitchFamily="34" charset="0"/>
                    <a:ea typeface="Gill Sans" charset="0"/>
                    <a:cs typeface="Gill Sans" charset="0"/>
                  </a:rPr>
                  <a:t>layout, block contents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66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A03AD-495E-4660-BB56-1BBF6E64D518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Graphlets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90" y="963811"/>
            <a:ext cx="1848445" cy="215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3945933" y="1079897"/>
            <a:ext cx="1763613" cy="1830400"/>
            <a:chOff x="0" y="0"/>
            <a:chExt cx="1580" cy="1639"/>
          </a:xfrm>
        </p:grpSpPr>
        <p:sp>
          <p:nvSpPr>
            <p:cNvPr id="12303" name="Oval 15"/>
            <p:cNvSpPr>
              <a:spLocks/>
            </p:cNvSpPr>
            <p:nvPr/>
          </p:nvSpPr>
          <p:spPr bwMode="auto">
            <a:xfrm rot="-2700000">
              <a:off x="72" y="108"/>
              <a:ext cx="432" cy="304"/>
            </a:xfrm>
            <a:prstGeom prst="ellipse">
              <a:avLst/>
            </a:prstGeom>
            <a:solidFill>
              <a:srgbClr val="0044FE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2304" name="Oval 16"/>
            <p:cNvSpPr>
              <a:spLocks/>
            </p:cNvSpPr>
            <p:nvPr/>
          </p:nvSpPr>
          <p:spPr bwMode="auto">
            <a:xfrm>
              <a:off x="0" y="1319"/>
              <a:ext cx="416" cy="320"/>
            </a:xfrm>
            <a:prstGeom prst="ellipse">
              <a:avLst/>
            </a:prstGeom>
            <a:solidFill>
              <a:srgbClr val="FF2712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2305" name="Oval 17"/>
            <p:cNvSpPr>
              <a:spLocks/>
            </p:cNvSpPr>
            <p:nvPr/>
          </p:nvSpPr>
          <p:spPr bwMode="auto">
            <a:xfrm rot="2485420">
              <a:off x="1170" y="656"/>
              <a:ext cx="360" cy="288"/>
            </a:xfrm>
            <a:prstGeom prst="ellipse">
              <a:avLst/>
            </a:prstGeom>
            <a:solidFill>
              <a:srgbClr val="8500AF">
                <a:alpha val="70000"/>
              </a:srgbClr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1079897"/>
            <a:ext cx="8195311" cy="2196703"/>
            <a:chOff x="304800" y="1079897"/>
            <a:chExt cx="8195311" cy="2196703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304800" y="1527498"/>
              <a:ext cx="3580857" cy="1072679"/>
              <a:chOff x="157" y="-71"/>
              <a:chExt cx="3209" cy="961"/>
            </a:xfrm>
          </p:grpSpPr>
          <p:sp>
            <p:nvSpPr>
              <p:cNvPr id="12292" name="Rectangle 4"/>
              <p:cNvSpPr>
                <a:spLocks/>
              </p:cNvSpPr>
              <p:nvPr/>
            </p:nvSpPr>
            <p:spPr bwMode="auto">
              <a:xfrm>
                <a:off x="157" y="-71"/>
                <a:ext cx="2888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code element nodes</a:t>
                </a:r>
              </a:p>
            </p:txBody>
          </p:sp>
          <p:sp>
            <p:nvSpPr>
              <p:cNvPr id="12293" name="Rectangle 5"/>
              <p:cNvSpPr>
                <a:spLocks/>
              </p:cNvSpPr>
              <p:nvPr/>
            </p:nvSpPr>
            <p:spPr bwMode="auto">
              <a:xfrm>
                <a:off x="539" y="332"/>
                <a:ext cx="181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(e.g. basic blocks)</a:t>
                </a:r>
              </a:p>
            </p:txBody>
          </p:sp>
          <p:grpSp>
            <p:nvGrpSpPr>
              <p:cNvPr id="12294" name="Group 6"/>
              <p:cNvGrpSpPr>
                <a:grpSpLocks/>
              </p:cNvGrpSpPr>
              <p:nvPr/>
            </p:nvGrpSpPr>
            <p:grpSpPr bwMode="auto">
              <a:xfrm>
                <a:off x="2791" y="1"/>
                <a:ext cx="575" cy="889"/>
                <a:chOff x="0" y="0"/>
                <a:chExt cx="574" cy="888"/>
              </a:xfrm>
            </p:grpSpPr>
            <p:sp>
              <p:nvSpPr>
                <p:cNvPr id="1229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489" cy="216"/>
                </a:xfrm>
                <a:prstGeom prst="line">
                  <a:avLst/>
                </a:prstGeom>
                <a:noFill/>
                <a:ln w="38100" cap="flat">
                  <a:solidFill>
                    <a:srgbClr val="0044FE"/>
                  </a:solidFill>
                  <a:prstDash val="solid"/>
                  <a:miter lim="800000"/>
                  <a:headEnd type="stealth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2296" name="Line 8"/>
                <p:cNvSpPr>
                  <a:spLocks noChangeShapeType="1"/>
                </p:cNvSpPr>
                <p:nvPr/>
              </p:nvSpPr>
              <p:spPr bwMode="auto">
                <a:xfrm rot="10800000">
                  <a:off x="9" y="210"/>
                  <a:ext cx="565" cy="678"/>
                </a:xfrm>
                <a:prstGeom prst="line">
                  <a:avLst/>
                </a:prstGeom>
                <a:noFill/>
                <a:ln w="38100" cap="flat">
                  <a:solidFill>
                    <a:srgbClr val="0044FE"/>
                  </a:solidFill>
                  <a:prstDash val="solid"/>
                  <a:miter lim="800000"/>
                  <a:headEnd type="stealth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2297" name="Group 9"/>
            <p:cNvGrpSpPr>
              <a:grpSpLocks/>
            </p:cNvGrpSpPr>
            <p:nvPr/>
          </p:nvGrpSpPr>
          <p:grpSpPr bwMode="auto">
            <a:xfrm>
              <a:off x="5225110" y="1079897"/>
              <a:ext cx="3275001" cy="741164"/>
              <a:chOff x="0" y="0"/>
              <a:chExt cx="2933" cy="664"/>
            </a:xfrm>
          </p:grpSpPr>
          <p:sp>
            <p:nvSpPr>
              <p:cNvPr id="12298" name="Rectangle 10"/>
              <p:cNvSpPr>
                <a:spLocks/>
              </p:cNvSpPr>
              <p:nvPr/>
            </p:nvSpPr>
            <p:spPr bwMode="auto">
              <a:xfrm>
                <a:off x="1117" y="0"/>
                <a:ext cx="181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typed edges</a:t>
                </a:r>
              </a:p>
            </p:txBody>
          </p:sp>
          <p:sp>
            <p:nvSpPr>
              <p:cNvPr id="12299" name="Rectangle 11"/>
              <p:cNvSpPr>
                <a:spLocks/>
              </p:cNvSpPr>
              <p:nvPr/>
            </p:nvSpPr>
            <p:spPr bwMode="auto">
              <a:xfrm>
                <a:off x="1117" y="344"/>
                <a:ext cx="1816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(branch, call, etc.)</a:t>
                </a:r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 rot="10800000" flipH="1">
                <a:off x="0" y="352"/>
                <a:ext cx="998" cy="0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  <p:grpSp>
          <p:nvGrpSpPr>
            <p:cNvPr id="12306" name="Group 18"/>
            <p:cNvGrpSpPr>
              <a:grpSpLocks/>
            </p:cNvGrpSpPr>
            <p:nvPr/>
          </p:nvGrpSpPr>
          <p:grpSpPr bwMode="auto">
            <a:xfrm>
              <a:off x="4410277" y="2838823"/>
              <a:ext cx="2705695" cy="437777"/>
              <a:chOff x="-152" y="0"/>
              <a:chExt cx="2424" cy="392"/>
            </a:xfrm>
          </p:grpSpPr>
          <p:sp>
            <p:nvSpPr>
              <p:cNvPr id="12307" name="Rectangle 19"/>
              <p:cNvSpPr>
                <a:spLocks/>
              </p:cNvSpPr>
              <p:nvPr/>
            </p:nvSpPr>
            <p:spPr bwMode="auto">
              <a:xfrm>
                <a:off x="-152" y="0"/>
                <a:ext cx="198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500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node</a:t>
                </a:r>
              </a:p>
            </p:txBody>
          </p:sp>
          <p:sp>
            <p:nvSpPr>
              <p:cNvPr id="12308" name="Rectangle 20"/>
              <p:cNvSpPr>
                <a:spLocks/>
              </p:cNvSpPr>
              <p:nvPr/>
            </p:nvSpPr>
            <p:spPr bwMode="auto">
              <a:xfrm>
                <a:off x="1248" y="0"/>
                <a:ext cx="1024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>
                        <a:alpha val="70000"/>
                      </a:srgbClr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500" dirty="0">
                    <a:solidFill>
                      <a:srgbClr val="FF2712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colors</a:t>
                </a:r>
              </a:p>
            </p:txBody>
          </p:sp>
        </p:grp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>
            <a:off x="321469" y="3657600"/>
            <a:ext cx="8501063" cy="2366368"/>
            <a:chOff x="0" y="40"/>
            <a:chExt cx="7616" cy="2120"/>
          </a:xfrm>
        </p:grpSpPr>
        <p:sp>
          <p:nvSpPr>
            <p:cNvPr id="12310" name="Rectangle 22"/>
            <p:cNvSpPr>
              <a:spLocks/>
            </p:cNvSpPr>
            <p:nvPr/>
          </p:nvSpPr>
          <p:spPr bwMode="auto">
            <a:xfrm>
              <a:off x="0" y="40"/>
              <a:ext cx="7616" cy="2120"/>
            </a:xfrm>
            <a:prstGeom prst="rect">
              <a:avLst/>
            </a:prstGeom>
            <a:solidFill>
              <a:srgbClr val="676767">
                <a:alpha val="32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>
                      <a:alpha val="32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grpSp>
          <p:nvGrpSpPr>
            <p:cNvPr id="12311" name="Group 23"/>
            <p:cNvGrpSpPr>
              <a:grpSpLocks/>
            </p:cNvGrpSpPr>
            <p:nvPr/>
          </p:nvGrpSpPr>
          <p:grpSpPr bwMode="auto">
            <a:xfrm>
              <a:off x="1739" y="784"/>
              <a:ext cx="1766" cy="1156"/>
              <a:chOff x="0" y="0"/>
              <a:chExt cx="1765" cy="1156"/>
            </a:xfrm>
          </p:grpSpPr>
          <p:sp>
            <p:nvSpPr>
              <p:cNvPr id="12312" name="Rectangle 24"/>
              <p:cNvSpPr>
                <a:spLocks/>
              </p:cNvSpPr>
              <p:nvPr/>
            </p:nvSpPr>
            <p:spPr bwMode="auto">
              <a:xfrm rot="-5400000">
                <a:off x="751" y="-503"/>
                <a:ext cx="97" cy="1111"/>
              </a:xfrm>
              <a:prstGeom prst="rect">
                <a:avLst/>
              </a:prstGeom>
              <a:noFill/>
              <a:ln w="254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3" name="Line 25"/>
              <p:cNvSpPr>
                <a:spLocks noChangeShapeType="1"/>
              </p:cNvSpPr>
              <p:nvPr/>
            </p:nvSpPr>
            <p:spPr bwMode="auto">
              <a:xfrm rot="10800000">
                <a:off x="354" y="0"/>
                <a:ext cx="1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4" name="Line 26"/>
              <p:cNvSpPr>
                <a:spLocks noChangeShapeType="1"/>
              </p:cNvSpPr>
              <p:nvPr/>
            </p:nvSpPr>
            <p:spPr bwMode="auto">
              <a:xfrm rot="10800000">
                <a:off x="465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5" name="Line 27"/>
              <p:cNvSpPr>
                <a:spLocks noChangeShapeType="1"/>
              </p:cNvSpPr>
              <p:nvPr/>
            </p:nvSpPr>
            <p:spPr bwMode="auto">
              <a:xfrm rot="10800000">
                <a:off x="576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6" name="Line 28"/>
              <p:cNvSpPr>
                <a:spLocks noChangeShapeType="1"/>
              </p:cNvSpPr>
              <p:nvPr/>
            </p:nvSpPr>
            <p:spPr bwMode="auto">
              <a:xfrm rot="10800000">
                <a:off x="682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7" name="Line 29"/>
              <p:cNvSpPr>
                <a:spLocks noChangeShapeType="1"/>
              </p:cNvSpPr>
              <p:nvPr/>
            </p:nvSpPr>
            <p:spPr bwMode="auto">
              <a:xfrm rot="10800000">
                <a:off x="793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8" name="Line 30"/>
              <p:cNvSpPr>
                <a:spLocks noChangeShapeType="1"/>
              </p:cNvSpPr>
              <p:nvPr/>
            </p:nvSpPr>
            <p:spPr bwMode="auto">
              <a:xfrm rot="10800000">
                <a:off x="904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19" name="Line 31"/>
              <p:cNvSpPr>
                <a:spLocks noChangeShapeType="1"/>
              </p:cNvSpPr>
              <p:nvPr/>
            </p:nvSpPr>
            <p:spPr bwMode="auto">
              <a:xfrm rot="10800000">
                <a:off x="1014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20" name="Line 32"/>
              <p:cNvSpPr>
                <a:spLocks noChangeShapeType="1"/>
              </p:cNvSpPr>
              <p:nvPr/>
            </p:nvSpPr>
            <p:spPr bwMode="auto">
              <a:xfrm rot="10800000">
                <a:off x="1125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/>
            </p:nvSpPr>
            <p:spPr bwMode="auto">
              <a:xfrm rot="10800000">
                <a:off x="1236" y="0"/>
                <a:ext cx="0" cy="104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/>
            </p:nvSpPr>
            <p:spPr bwMode="auto">
              <a:xfrm>
                <a:off x="420" y="192"/>
                <a:ext cx="0" cy="647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/>
            </p:nvSpPr>
            <p:spPr bwMode="auto">
              <a:xfrm>
                <a:off x="1172" y="192"/>
                <a:ext cx="0" cy="343"/>
              </a:xfrm>
              <a:prstGeom prst="line">
                <a:avLst/>
              </a:prstGeom>
              <a:noFill/>
              <a:ln w="38100" cap="flat">
                <a:solidFill>
                  <a:srgbClr val="0044FE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2324" name="Rectangle 36"/>
              <p:cNvSpPr>
                <a:spLocks/>
              </p:cNvSpPr>
              <p:nvPr/>
            </p:nvSpPr>
            <p:spPr bwMode="auto">
              <a:xfrm>
                <a:off x="704" y="520"/>
                <a:ext cx="851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arithmetic</a:t>
                </a:r>
              </a:p>
            </p:txBody>
          </p:sp>
          <p:sp>
            <p:nvSpPr>
              <p:cNvPr id="12325" name="Rectangle 37"/>
              <p:cNvSpPr>
                <a:spLocks/>
              </p:cNvSpPr>
              <p:nvPr/>
            </p:nvSpPr>
            <p:spPr bwMode="auto">
              <a:xfrm>
                <a:off x="0" y="908"/>
                <a:ext cx="1765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dirty="0">
                    <a:solidFill>
                      <a:srgbClr val="0044FE"/>
                    </a:solidFill>
                    <a:latin typeface="Gill Sans MT" pitchFamily="34" charset="0"/>
                    <a:ea typeface="Gill Sans" charset="0"/>
                    <a:cs typeface="Gill Sans" charset="0"/>
                  </a:rPr>
                  <a:t>privileged instruction</a:t>
                </a:r>
              </a:p>
            </p:txBody>
          </p:sp>
        </p:grpSp>
        <p:sp>
          <p:nvSpPr>
            <p:cNvPr id="12326" name="Rectangle 38"/>
            <p:cNvSpPr>
              <a:spLocks/>
            </p:cNvSpPr>
            <p:nvPr/>
          </p:nvSpPr>
          <p:spPr bwMode="auto">
            <a:xfrm>
              <a:off x="67" y="104"/>
              <a:ext cx="28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dirty="0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Ex: instruction summary </a:t>
              </a:r>
              <a:r>
                <a:rPr lang="en-US" dirty="0" err="1">
                  <a:solidFill>
                    <a:schemeClr val="tx1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graphlets</a:t>
              </a:r>
              <a:endParaRPr lang="en-US" dirty="0">
                <a:solidFill>
                  <a:schemeClr val="tx1"/>
                </a:solidFill>
                <a:latin typeface="Gill Sans MT" pitchFamily="34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327" name="Rectangle 39"/>
            <p:cNvSpPr>
              <a:spLocks/>
            </p:cNvSpPr>
            <p:nvPr/>
          </p:nvSpPr>
          <p:spPr bwMode="auto">
            <a:xfrm>
              <a:off x="238" y="652"/>
              <a:ext cx="1547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200" dirty="0">
                  <a:solidFill>
                    <a:srgbClr val="0044FE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Color bit field </a:t>
              </a:r>
            </a:p>
          </p:txBody>
        </p:sp>
        <p:sp>
          <p:nvSpPr>
            <p:cNvPr id="12328" name="Rectangle 40"/>
            <p:cNvSpPr>
              <a:spLocks/>
            </p:cNvSpPr>
            <p:nvPr/>
          </p:nvSpPr>
          <p:spPr bwMode="auto">
            <a:xfrm>
              <a:off x="4284" y="1143"/>
              <a:ext cx="2068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400" dirty="0">
                  <a:latin typeface="Gill Sans MT" pitchFamily="34" charset="0"/>
                  <a:ea typeface="Gill Sans" charset="0"/>
                  <a:cs typeface="Gill Sans" charset="0"/>
                </a:rPr>
                <a:t>2</a:t>
              </a:r>
              <a:r>
                <a:rPr lang="en-US" sz="2400" baseline="32000" dirty="0">
                  <a:latin typeface="Gill Sans MT" pitchFamily="34" charset="0"/>
                  <a:ea typeface="Gill Sans" charset="0"/>
                  <a:cs typeface="Gill Sans" charset="0"/>
                </a:rPr>
                <a:t>14</a:t>
              </a:r>
              <a:r>
                <a:rPr lang="en-US" sz="2400" dirty="0">
                  <a:latin typeface="Gill Sans MT" pitchFamily="34" charset="0"/>
                  <a:ea typeface="Gill Sans" charset="0"/>
                  <a:cs typeface="Gill Sans" charset="0"/>
                </a:rPr>
                <a:t> possible colors</a:t>
              </a:r>
            </a:p>
          </p:txBody>
        </p:sp>
        <p:sp>
          <p:nvSpPr>
            <p:cNvPr id="12329" name="Rectangle 41"/>
            <p:cNvSpPr>
              <a:spLocks/>
            </p:cNvSpPr>
            <p:nvPr/>
          </p:nvSpPr>
          <p:spPr bwMode="auto">
            <a:xfrm>
              <a:off x="4290" y="615"/>
              <a:ext cx="2772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400" dirty="0">
                  <a:latin typeface="Gill Sans MT" pitchFamily="34" charset="0"/>
                  <a:ea typeface="Gill Sans" charset="0"/>
                  <a:cs typeface="Gill Sans" charset="0"/>
                </a:rPr>
                <a:t>14 instruction categories</a:t>
              </a:r>
            </a:p>
          </p:txBody>
        </p:sp>
        <p:sp>
          <p:nvSpPr>
            <p:cNvPr id="12330" name="Rectangle 42"/>
            <p:cNvSpPr>
              <a:spLocks/>
            </p:cNvSpPr>
            <p:nvPr/>
          </p:nvSpPr>
          <p:spPr bwMode="auto">
            <a:xfrm>
              <a:off x="4288" y="1655"/>
              <a:ext cx="195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2400" dirty="0">
                  <a:latin typeface="Gill Sans MT" pitchFamily="34" charset="0"/>
                  <a:ea typeface="Gill Sans" charset="0"/>
                  <a:cs typeface="Gill Sans" charset="0"/>
                </a:rPr>
                <a:t>sparse in practice</a:t>
              </a:r>
            </a:p>
          </p:txBody>
        </p:sp>
      </p:grp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C95E4-BF8A-4A54-AAC7-D7526D5C73D9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Modeling approach</a:t>
            </a:r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375547" y="2714625"/>
            <a:ext cx="341561" cy="3580805"/>
            <a:chOff x="0" y="0"/>
            <a:chExt cx="306" cy="3208"/>
          </a:xfrm>
        </p:grpSpPr>
        <p:sp>
          <p:nvSpPr>
            <p:cNvPr id="13315" name="Rectangle 3"/>
            <p:cNvSpPr>
              <a:spLocks/>
            </p:cNvSpPr>
            <p:nvPr/>
          </p:nvSpPr>
          <p:spPr bwMode="auto">
            <a:xfrm>
              <a:off x="8" y="0"/>
              <a:ext cx="288" cy="3208"/>
            </a:xfrm>
            <a:prstGeom prst="rect">
              <a:avLst/>
            </a:prstGeom>
            <a:noFill/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rot="10800000" flipH="1">
              <a:off x="0" y="319"/>
              <a:ext cx="306" cy="1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rot="10800000" flipH="1">
              <a:off x="0" y="640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rot="10800000" flipH="1">
              <a:off x="0" y="960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 rot="10800000" flipH="1">
              <a:off x="0" y="126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rot="10800000" flipH="1">
              <a:off x="0" y="158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rot="10800000" flipH="1">
              <a:off x="0" y="190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rot="10800000" flipH="1">
              <a:off x="0" y="222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rot="10800000" flipH="1">
              <a:off x="0" y="254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rot="10800000" flipH="1">
              <a:off x="0" y="2864"/>
              <a:ext cx="306" cy="0"/>
            </a:xfrm>
            <a:prstGeom prst="line">
              <a:avLst/>
            </a:prstGeom>
            <a:noFill/>
            <a:ln w="381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</p:grpSp>
      <p:sp>
        <p:nvSpPr>
          <p:cNvPr id="13414" name="Oval 102"/>
          <p:cNvSpPr>
            <a:spLocks/>
          </p:cNvSpPr>
          <p:nvPr/>
        </p:nvSpPr>
        <p:spPr bwMode="auto">
          <a:xfrm>
            <a:off x="4170164" y="1553766"/>
            <a:ext cx="750094" cy="750094"/>
          </a:xfrm>
          <a:prstGeom prst="ellipse">
            <a:avLst/>
          </a:prstGeom>
          <a:solidFill>
            <a:srgbClr val="606EC8"/>
          </a:solidFill>
          <a:ln w="25400" cap="flat">
            <a:solidFill>
              <a:srgbClr val="000000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Gill Sans MT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461" y="1651992"/>
            <a:ext cx="7429500" cy="2311674"/>
            <a:chOff x="830461" y="1651992"/>
            <a:chExt cx="7429500" cy="2311674"/>
          </a:xfrm>
        </p:grpSpPr>
        <p:grpSp>
          <p:nvGrpSpPr>
            <p:cNvPr id="13325" name="Group 13"/>
            <p:cNvGrpSpPr>
              <a:grpSpLocks/>
            </p:cNvGrpSpPr>
            <p:nvPr/>
          </p:nvGrpSpPr>
          <p:grpSpPr bwMode="auto">
            <a:xfrm>
              <a:off x="1062633" y="2723555"/>
              <a:ext cx="6965156" cy="1240111"/>
              <a:chOff x="0" y="0"/>
              <a:chExt cx="6240" cy="1111"/>
            </a:xfrm>
          </p:grpSpPr>
          <p:grpSp>
            <p:nvGrpSpPr>
              <p:cNvPr id="13326" name="Group 14"/>
              <p:cNvGrpSpPr>
                <a:grpSpLocks/>
              </p:cNvGrpSpPr>
              <p:nvPr/>
            </p:nvGrpSpPr>
            <p:grpSpPr bwMode="auto">
              <a:xfrm>
                <a:off x="2136" y="0"/>
                <a:ext cx="104" cy="1111"/>
                <a:chOff x="0" y="0"/>
                <a:chExt cx="104" cy="1111"/>
              </a:xfrm>
            </p:grpSpPr>
            <p:sp>
              <p:nvSpPr>
                <p:cNvPr id="13327" name="Rectangle 15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37" name="Group 25"/>
              <p:cNvGrpSpPr>
                <a:grpSpLocks/>
              </p:cNvGrpSpPr>
              <p:nvPr/>
            </p:nvGrpSpPr>
            <p:grpSpPr bwMode="auto">
              <a:xfrm>
                <a:off x="1424" y="0"/>
                <a:ext cx="104" cy="1111"/>
                <a:chOff x="0" y="0"/>
                <a:chExt cx="104" cy="1111"/>
              </a:xfrm>
            </p:grpSpPr>
            <p:sp>
              <p:nvSpPr>
                <p:cNvPr id="13338" name="Rectangle 26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39" name="Line 2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48" name="Group 36"/>
              <p:cNvGrpSpPr>
                <a:grpSpLocks/>
              </p:cNvGrpSpPr>
              <p:nvPr/>
            </p:nvGrpSpPr>
            <p:grpSpPr bwMode="auto">
              <a:xfrm>
                <a:off x="712" y="0"/>
                <a:ext cx="104" cy="1111"/>
                <a:chOff x="0" y="0"/>
                <a:chExt cx="104" cy="1111"/>
              </a:xfrm>
            </p:grpSpPr>
            <p:sp>
              <p:nvSpPr>
                <p:cNvPr id="13349" name="Rectangle 37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5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104" cy="1111"/>
                <a:chOff x="0" y="0"/>
                <a:chExt cx="104" cy="1111"/>
              </a:xfrm>
            </p:grpSpPr>
            <p:sp>
              <p:nvSpPr>
                <p:cNvPr id="13360" name="Rectangle 48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69" name="Line 5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70" name="Group 58"/>
              <p:cNvGrpSpPr>
                <a:grpSpLocks/>
              </p:cNvGrpSpPr>
              <p:nvPr/>
            </p:nvGrpSpPr>
            <p:grpSpPr bwMode="auto">
              <a:xfrm>
                <a:off x="6136" y="0"/>
                <a:ext cx="104" cy="1111"/>
                <a:chOff x="0" y="0"/>
                <a:chExt cx="104" cy="1111"/>
              </a:xfrm>
            </p:grpSpPr>
            <p:sp>
              <p:nvSpPr>
                <p:cNvPr id="13371" name="Rectangle 59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2" name="Line 6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3" name="Line 6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4" name="Line 6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5" name="Line 6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6" name="Line 6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7" name="Line 6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8" name="Line 6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79" name="Line 6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0" name="Line 6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81" name="Group 69"/>
              <p:cNvGrpSpPr>
                <a:grpSpLocks/>
              </p:cNvGrpSpPr>
              <p:nvPr/>
            </p:nvGrpSpPr>
            <p:grpSpPr bwMode="auto">
              <a:xfrm>
                <a:off x="5424" y="0"/>
                <a:ext cx="104" cy="1111"/>
                <a:chOff x="0" y="0"/>
                <a:chExt cx="104" cy="1111"/>
              </a:xfrm>
            </p:grpSpPr>
            <p:sp>
              <p:nvSpPr>
                <p:cNvPr id="13382" name="Rectangle 70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3" name="Line 7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4" name="Line 7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5" name="Line 7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6" name="Line 7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7" name="Line 7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8" name="Line 7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89" name="Line 7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0" name="Line 7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1" name="Line 7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392" name="Group 80"/>
              <p:cNvGrpSpPr>
                <a:grpSpLocks/>
              </p:cNvGrpSpPr>
              <p:nvPr/>
            </p:nvGrpSpPr>
            <p:grpSpPr bwMode="auto">
              <a:xfrm>
                <a:off x="4712" y="0"/>
                <a:ext cx="104" cy="1111"/>
                <a:chOff x="0" y="0"/>
                <a:chExt cx="104" cy="1111"/>
              </a:xfrm>
            </p:grpSpPr>
            <p:sp>
              <p:nvSpPr>
                <p:cNvPr id="13393" name="Rectangle 81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4" name="Line 8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5" name="Line 8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6" name="Line 8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7" name="Line 8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8" name="Line 8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399" name="Line 8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0" name="Line 8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1" name="Line 8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2" name="Line 9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  <p:grpSp>
            <p:nvGrpSpPr>
              <p:cNvPr id="13403" name="Group 91"/>
              <p:cNvGrpSpPr>
                <a:grpSpLocks/>
              </p:cNvGrpSpPr>
              <p:nvPr/>
            </p:nvGrpSpPr>
            <p:grpSpPr bwMode="auto">
              <a:xfrm>
                <a:off x="4000" y="0"/>
                <a:ext cx="104" cy="1111"/>
                <a:chOff x="0" y="0"/>
                <a:chExt cx="104" cy="1111"/>
              </a:xfrm>
            </p:grpSpPr>
            <p:sp>
              <p:nvSpPr>
                <p:cNvPr id="13404" name="Rectangle 92"/>
                <p:cNvSpPr>
                  <a:spLocks/>
                </p:cNvSpPr>
                <p:nvPr/>
              </p:nvSpPr>
              <p:spPr bwMode="auto">
                <a:xfrm>
                  <a:off x="2" y="0"/>
                  <a:ext cx="98" cy="1111"/>
                </a:xfrm>
                <a:prstGeom prst="rect">
                  <a:avLst/>
                </a:prstGeom>
                <a:noFill/>
                <a:ln w="254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5" name="Line 93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11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6" name="Line 94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22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7" name="Line 95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33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8" name="Line 96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438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09" name="Line 97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54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10" name="Line 98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659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11" name="Line 99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770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12" name="Line 100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881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  <p:sp>
              <p:nvSpPr>
                <p:cNvPr id="13413" name="Line 101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0" y="992"/>
                  <a:ext cx="104" cy="0"/>
                </a:xfrm>
                <a:prstGeom prst="line">
                  <a:avLst/>
                </a:prstGeom>
                <a:noFill/>
                <a:ln w="38100" cap="flat">
                  <a:solidFill>
                    <a:srgbClr val="1A1A1A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 dirty="0">
                    <a:latin typeface="Gill Sans MT" pitchFamily="34" charset="0"/>
                  </a:endParaRPr>
                </a:p>
              </p:txBody>
            </p:sp>
          </p:grpSp>
        </p:grpSp>
        <p:grpSp>
          <p:nvGrpSpPr>
            <p:cNvPr id="13415" name="Group 103"/>
            <p:cNvGrpSpPr>
              <a:grpSpLocks/>
            </p:cNvGrpSpPr>
            <p:nvPr/>
          </p:nvGrpSpPr>
          <p:grpSpPr bwMode="auto">
            <a:xfrm>
              <a:off x="830461" y="1651992"/>
              <a:ext cx="7429500" cy="598289"/>
              <a:chOff x="0" y="0"/>
              <a:chExt cx="6656" cy="536"/>
            </a:xfrm>
          </p:grpSpPr>
          <p:sp>
            <p:nvSpPr>
              <p:cNvPr id="13416" name="Oval 104"/>
              <p:cNvSpPr>
                <a:spLocks/>
              </p:cNvSpPr>
              <p:nvPr/>
            </p:nvSpPr>
            <p:spPr bwMode="auto">
              <a:xfrm>
                <a:off x="2200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17" name="Oval 105"/>
              <p:cNvSpPr>
                <a:spLocks/>
              </p:cNvSpPr>
              <p:nvPr/>
            </p:nvSpPr>
            <p:spPr bwMode="auto">
              <a:xfrm>
                <a:off x="1496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18" name="Oval 106"/>
              <p:cNvSpPr>
                <a:spLocks/>
              </p:cNvSpPr>
              <p:nvPr/>
            </p:nvSpPr>
            <p:spPr bwMode="auto">
              <a:xfrm>
                <a:off x="792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19" name="Oval 107"/>
              <p:cNvSpPr>
                <a:spLocks/>
              </p:cNvSpPr>
              <p:nvPr/>
            </p:nvSpPr>
            <p:spPr bwMode="auto">
              <a:xfrm>
                <a:off x="0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0" name="Oval 108"/>
              <p:cNvSpPr>
                <a:spLocks/>
              </p:cNvSpPr>
              <p:nvPr/>
            </p:nvSpPr>
            <p:spPr bwMode="auto">
              <a:xfrm>
                <a:off x="6256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1" name="Oval 109"/>
              <p:cNvSpPr>
                <a:spLocks/>
              </p:cNvSpPr>
              <p:nvPr/>
            </p:nvSpPr>
            <p:spPr bwMode="auto">
              <a:xfrm>
                <a:off x="5552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2" name="Oval 110"/>
              <p:cNvSpPr>
                <a:spLocks/>
              </p:cNvSpPr>
              <p:nvPr/>
            </p:nvSpPr>
            <p:spPr bwMode="auto">
              <a:xfrm>
                <a:off x="4848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3" name="Oval 111"/>
              <p:cNvSpPr>
                <a:spLocks/>
              </p:cNvSpPr>
              <p:nvPr/>
            </p:nvSpPr>
            <p:spPr bwMode="auto">
              <a:xfrm>
                <a:off x="4056" y="136"/>
                <a:ext cx="400" cy="400"/>
              </a:xfrm>
              <a:prstGeom prst="ellipse">
                <a:avLst/>
              </a:prstGeom>
              <a:solidFill>
                <a:srgbClr val="606EC8"/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4" name="Freeform 112"/>
              <p:cNvSpPr>
                <a:spLocks/>
              </p:cNvSpPr>
              <p:nvPr/>
            </p:nvSpPr>
            <p:spPr bwMode="auto">
              <a:xfrm>
                <a:off x="385" y="182"/>
                <a:ext cx="367" cy="92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5" name="Freeform 113"/>
              <p:cNvSpPr>
                <a:spLocks/>
              </p:cNvSpPr>
              <p:nvPr/>
            </p:nvSpPr>
            <p:spPr bwMode="auto">
              <a:xfrm>
                <a:off x="1160" y="184"/>
                <a:ext cx="367" cy="91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6" name="Freeform 114"/>
              <p:cNvSpPr>
                <a:spLocks/>
              </p:cNvSpPr>
              <p:nvPr/>
            </p:nvSpPr>
            <p:spPr bwMode="auto">
              <a:xfrm>
                <a:off x="1848" y="184"/>
                <a:ext cx="367" cy="91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7" name="Freeform 115"/>
              <p:cNvSpPr>
                <a:spLocks/>
              </p:cNvSpPr>
              <p:nvPr/>
            </p:nvSpPr>
            <p:spPr bwMode="auto">
              <a:xfrm>
                <a:off x="4448" y="208"/>
                <a:ext cx="367" cy="91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8" name="Freeform 116"/>
              <p:cNvSpPr>
                <a:spLocks/>
              </p:cNvSpPr>
              <p:nvPr/>
            </p:nvSpPr>
            <p:spPr bwMode="auto">
              <a:xfrm>
                <a:off x="5224" y="208"/>
                <a:ext cx="367" cy="91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29" name="Freeform 117"/>
              <p:cNvSpPr>
                <a:spLocks/>
              </p:cNvSpPr>
              <p:nvPr/>
            </p:nvSpPr>
            <p:spPr bwMode="auto">
              <a:xfrm>
                <a:off x="5912" y="208"/>
                <a:ext cx="367" cy="91"/>
              </a:xfrm>
              <a:custGeom>
                <a:avLst/>
                <a:gdLst>
                  <a:gd name="T0" fmla="*/ 0 w 21600"/>
                  <a:gd name="T1" fmla="*/ 21600 h 21600"/>
                  <a:gd name="T2" fmla="*/ 10260 w 21600"/>
                  <a:gd name="T3" fmla="*/ 0 h 21600"/>
                  <a:gd name="T4" fmla="*/ 21600 w 21600"/>
                  <a:gd name="T5" fmla="*/ 1512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780" y="0"/>
                      <a:pt x="10260" y="0"/>
                    </a:cubicBezTo>
                    <a:cubicBezTo>
                      <a:pt x="16740" y="0"/>
                      <a:pt x="21600" y="15120"/>
                      <a:pt x="21600" y="1512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30" name="Freeform 118"/>
              <p:cNvSpPr>
                <a:spLocks/>
              </p:cNvSpPr>
              <p:nvPr/>
            </p:nvSpPr>
            <p:spPr bwMode="auto">
              <a:xfrm>
                <a:off x="2536" y="62"/>
                <a:ext cx="439" cy="213"/>
              </a:xfrm>
              <a:custGeom>
                <a:avLst/>
                <a:gdLst>
                  <a:gd name="T0" fmla="*/ 0 w 21600"/>
                  <a:gd name="T1" fmla="*/ 21600 h 21600"/>
                  <a:gd name="T2" fmla="*/ 9864 w 21600"/>
                  <a:gd name="T3" fmla="*/ 0 h 21600"/>
                  <a:gd name="T4" fmla="*/ 21600 w 21600"/>
                  <a:gd name="T5" fmla="*/ 1228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4447" y="0"/>
                      <a:pt x="9864" y="0"/>
                    </a:cubicBezTo>
                    <a:cubicBezTo>
                      <a:pt x="15280" y="0"/>
                      <a:pt x="21600" y="12285"/>
                      <a:pt x="21600" y="12285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31" name="Freeform 119"/>
              <p:cNvSpPr>
                <a:spLocks/>
              </p:cNvSpPr>
              <p:nvPr/>
            </p:nvSpPr>
            <p:spPr bwMode="auto">
              <a:xfrm>
                <a:off x="3636" y="0"/>
                <a:ext cx="423" cy="248"/>
              </a:xfrm>
              <a:custGeom>
                <a:avLst/>
                <a:gdLst>
                  <a:gd name="T0" fmla="*/ 0 w 21600"/>
                  <a:gd name="T1" fmla="*/ 10452 h 21600"/>
                  <a:gd name="T2" fmla="*/ 12475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10452"/>
                    </a:moveTo>
                    <a:cubicBezTo>
                      <a:pt x="0" y="10452"/>
                      <a:pt x="6840" y="0"/>
                      <a:pt x="12475" y="0"/>
                    </a:cubicBezTo>
                    <a:cubicBezTo>
                      <a:pt x="18109" y="0"/>
                      <a:pt x="21600" y="21600"/>
                      <a:pt x="21600" y="21600"/>
                    </a:cubicBezTo>
                  </a:path>
                </a:pathLst>
              </a:custGeom>
              <a:noFill/>
              <a:ln w="38100" cap="flat">
                <a:solidFill>
                  <a:srgbClr val="606EC8"/>
                </a:solidFill>
                <a:prstDash val="solid"/>
                <a:miter lim="800000"/>
                <a:headEnd type="none" w="med" len="med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</p:grpSp>
      <p:pic>
        <p:nvPicPr>
          <p:cNvPr id="13432" name="Picture 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516" y="1768078"/>
            <a:ext cx="803672" cy="35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55664" y="473273"/>
            <a:ext cx="3839766" cy="6018610"/>
            <a:chOff x="2455664" y="473273"/>
            <a:chExt cx="3839766" cy="6018610"/>
          </a:xfrm>
        </p:grpSpPr>
        <p:grpSp>
          <p:nvGrpSpPr>
            <p:cNvPr id="13433" name="Group 121"/>
            <p:cNvGrpSpPr>
              <a:grpSpLocks/>
            </p:cNvGrpSpPr>
            <p:nvPr/>
          </p:nvGrpSpPr>
          <p:grpSpPr bwMode="auto">
            <a:xfrm>
              <a:off x="4500563" y="473273"/>
              <a:ext cx="1794867" cy="1098352"/>
              <a:chOff x="0" y="0"/>
              <a:chExt cx="1608" cy="984"/>
            </a:xfrm>
          </p:grpSpPr>
          <p:sp>
            <p:nvSpPr>
              <p:cNvPr id="13434" name="AutoShape 122"/>
              <p:cNvSpPr>
                <a:spLocks/>
              </p:cNvSpPr>
              <p:nvPr/>
            </p:nvSpPr>
            <p:spPr bwMode="auto">
              <a:xfrm>
                <a:off x="0" y="0"/>
                <a:ext cx="1608" cy="984"/>
              </a:xfrm>
              <a:prstGeom prst="wedgeEllipseCallout">
                <a:avLst>
                  <a:gd name="adj1" fmla="val -35917"/>
                  <a:gd name="adj2" fmla="val 51394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35" name="Rectangle 123"/>
              <p:cNvSpPr>
                <a:spLocks/>
              </p:cNvSpPr>
              <p:nvPr/>
            </p:nvSpPr>
            <p:spPr bwMode="auto">
              <a:xfrm>
                <a:off x="100" y="212"/>
                <a:ext cx="1400" cy="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latin typeface="Gill Sans MT" pitchFamily="34" charset="0"/>
                    <a:ea typeface="Gill Sans" charset="0"/>
                    <a:cs typeface="Gill Sans" charset="0"/>
                  </a:rPr>
                  <a:t>some amount of code</a:t>
                </a:r>
              </a:p>
            </p:txBody>
          </p:sp>
        </p:grpSp>
        <p:grpSp>
          <p:nvGrpSpPr>
            <p:cNvPr id="13436" name="Group 124"/>
            <p:cNvGrpSpPr>
              <a:grpSpLocks/>
            </p:cNvGrpSpPr>
            <p:nvPr/>
          </p:nvGrpSpPr>
          <p:grpSpPr bwMode="auto">
            <a:xfrm>
              <a:off x="2455664" y="5393531"/>
              <a:ext cx="1794867" cy="1098352"/>
              <a:chOff x="0" y="0"/>
              <a:chExt cx="1608" cy="984"/>
            </a:xfrm>
          </p:grpSpPr>
          <p:sp>
            <p:nvSpPr>
              <p:cNvPr id="13437" name="AutoShape 125"/>
              <p:cNvSpPr>
                <a:spLocks/>
              </p:cNvSpPr>
              <p:nvPr/>
            </p:nvSpPr>
            <p:spPr bwMode="auto">
              <a:xfrm>
                <a:off x="0" y="0"/>
                <a:ext cx="1608" cy="984"/>
              </a:xfrm>
              <a:prstGeom prst="wedgeEllipseCallout">
                <a:avLst>
                  <a:gd name="adj1" fmla="val 40921"/>
                  <a:gd name="adj2" fmla="val -47556"/>
                </a:avLst>
              </a:prstGeom>
              <a:solidFill>
                <a:srgbClr val="FFFF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38" name="Rectangle 126"/>
              <p:cNvSpPr>
                <a:spLocks/>
              </p:cNvSpPr>
              <p:nvPr/>
            </p:nvSpPr>
            <p:spPr bwMode="auto">
              <a:xfrm>
                <a:off x="100" y="316"/>
                <a:ext cx="140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sz="2000" dirty="0">
                    <a:latin typeface="Gill Sans MT" pitchFamily="34" charset="0"/>
                    <a:ea typeface="Gill Sans" charset="0"/>
                    <a:cs typeface="Gill Sans" charset="0"/>
                  </a:rPr>
                  <a:t>feature vector</a:t>
                </a:r>
              </a:p>
            </p:txBody>
          </p:sp>
        </p:grpSp>
      </p:grpSp>
      <p:grpSp>
        <p:nvGrpSpPr>
          <p:cNvPr id="13439" name="Group 127"/>
          <p:cNvGrpSpPr>
            <a:grpSpLocks/>
          </p:cNvGrpSpPr>
          <p:nvPr/>
        </p:nvGrpSpPr>
        <p:grpSpPr bwMode="auto">
          <a:xfrm>
            <a:off x="4534048" y="4121051"/>
            <a:ext cx="4609952" cy="1915420"/>
            <a:chOff x="30" y="0"/>
            <a:chExt cx="4130" cy="1716"/>
          </a:xfrm>
        </p:grpSpPr>
        <p:sp>
          <p:nvSpPr>
            <p:cNvPr id="13440" name="Line 128"/>
            <p:cNvSpPr>
              <a:spLocks noChangeShapeType="1"/>
            </p:cNvSpPr>
            <p:nvPr/>
          </p:nvSpPr>
          <p:spPr bwMode="auto">
            <a:xfrm flipH="1">
              <a:off x="30" y="180"/>
              <a:ext cx="1198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441" name="Rectangle 129"/>
            <p:cNvSpPr>
              <a:spLocks/>
            </p:cNvSpPr>
            <p:nvPr/>
          </p:nvSpPr>
          <p:spPr bwMode="auto">
            <a:xfrm>
              <a:off x="1280" y="0"/>
              <a:ext cx="2880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“decompiles to 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&lt;push </a:t>
              </a:r>
              <a:r>
                <a:rPr lang="en-US" sz="15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ebp</a:t>
              </a:r>
              <a:r>
                <a:rPr lang="en-US" sz="15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aco" charset="0"/>
                  <a:ea typeface="Monaco" charset="0"/>
                  <a:cs typeface="Monaco" charset="0"/>
                  <a:sym typeface="Monaco" charset="0"/>
                </a:rPr>
                <a:t>,...</a:t>
              </a:r>
              <a:r>
                <a:rPr lang="en-US" b="1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”</a:t>
              </a:r>
            </a:p>
          </p:txBody>
        </p:sp>
        <p:sp>
          <p:nvSpPr>
            <p:cNvPr id="13442" name="Line 130"/>
            <p:cNvSpPr>
              <a:spLocks noChangeShapeType="1"/>
            </p:cNvSpPr>
            <p:nvPr/>
          </p:nvSpPr>
          <p:spPr bwMode="auto">
            <a:xfrm flipH="1">
              <a:off x="30" y="785"/>
              <a:ext cx="1198" cy="0"/>
            </a:xfrm>
            <a:prstGeom prst="line">
              <a:avLst/>
            </a:prstGeom>
            <a:noFill/>
            <a:ln w="38100" cap="flat">
              <a:solidFill>
                <a:srgbClr val="003DCC"/>
              </a:solidFill>
              <a:prstDash val="solid"/>
              <a:miter lim="800000"/>
              <a:headEnd type="stealth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Gill Sans MT" pitchFamily="34" charset="0"/>
              </a:endParaRPr>
            </a:p>
          </p:txBody>
        </p:sp>
        <p:sp>
          <p:nvSpPr>
            <p:cNvPr id="13443" name="Rectangle 131"/>
            <p:cNvSpPr>
              <a:spLocks/>
            </p:cNvSpPr>
            <p:nvPr/>
          </p:nvSpPr>
          <p:spPr bwMode="auto">
            <a:xfrm>
              <a:off x="1464" y="541"/>
              <a:ext cx="220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contains 27 occurrences of</a:t>
              </a:r>
            </a:p>
          </p:txBody>
        </p:sp>
        <p:pic>
          <p:nvPicPr>
            <p:cNvPr id="13444" name="Picture 1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" y="841"/>
              <a:ext cx="752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45" name="Rectangle 133"/>
            <p:cNvSpPr>
              <a:spLocks/>
            </p:cNvSpPr>
            <p:nvPr/>
          </p:nvSpPr>
          <p:spPr bwMode="auto">
            <a:xfrm>
              <a:off x="1336" y="545"/>
              <a:ext cx="220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“</a:t>
              </a:r>
            </a:p>
          </p:txBody>
        </p:sp>
        <p:sp>
          <p:nvSpPr>
            <p:cNvPr id="13446" name="Rectangle 134"/>
            <p:cNvSpPr>
              <a:spLocks/>
            </p:cNvSpPr>
            <p:nvPr/>
          </p:nvSpPr>
          <p:spPr bwMode="auto">
            <a:xfrm>
              <a:off x="3296" y="841"/>
              <a:ext cx="30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3DCC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dirty="0">
                  <a:solidFill>
                    <a:srgbClr val="003DCC"/>
                  </a:solidFill>
                  <a:latin typeface="Gill Sans MT" pitchFamily="34" charset="0"/>
                  <a:ea typeface="Gill Sans" charset="0"/>
                  <a:cs typeface="Gill Sans" charset="0"/>
                </a:rPr>
                <a:t>”</a:t>
              </a:r>
            </a:p>
          </p:txBody>
        </p:sp>
        <p:grpSp>
          <p:nvGrpSpPr>
            <p:cNvPr id="13447" name="Group 135"/>
            <p:cNvGrpSpPr>
              <a:grpSpLocks/>
            </p:cNvGrpSpPr>
            <p:nvPr/>
          </p:nvGrpSpPr>
          <p:grpSpPr bwMode="auto">
            <a:xfrm>
              <a:off x="2296" y="945"/>
              <a:ext cx="681" cy="687"/>
              <a:chOff x="0" y="-619"/>
              <a:chExt cx="681" cy="687"/>
            </a:xfrm>
          </p:grpSpPr>
          <p:sp>
            <p:nvSpPr>
              <p:cNvPr id="13448" name="AutoShape 136"/>
              <p:cNvSpPr>
                <a:spLocks/>
              </p:cNvSpPr>
              <p:nvPr/>
            </p:nvSpPr>
            <p:spPr bwMode="auto">
              <a:xfrm rot="18900000">
                <a:off x="32" y="-619"/>
                <a:ext cx="193" cy="136"/>
              </a:xfrm>
              <a:custGeom>
                <a:avLst/>
                <a:gdLst/>
                <a:ahLst/>
                <a:cxnLst/>
                <a:rect l="0" t="0" r="r" b="b"/>
                <a:pathLst>
                  <a:path w="19664" h="19649">
                    <a:moveTo>
                      <a:pt x="16776" y="2790"/>
                    </a:moveTo>
                    <a:cubicBezTo>
                      <a:pt x="20606" y="6606"/>
                      <a:pt x="20590" y="12827"/>
                      <a:pt x="16740" y="16684"/>
                    </a:cubicBezTo>
                    <a:cubicBezTo>
                      <a:pt x="12891" y="20540"/>
                      <a:pt x="6665" y="20573"/>
                      <a:pt x="2836" y="16756"/>
                    </a:cubicBezTo>
                    <a:cubicBezTo>
                      <a:pt x="-994" y="12940"/>
                      <a:pt x="-978" y="6719"/>
                      <a:pt x="2872" y="2862"/>
                    </a:cubicBezTo>
                    <a:cubicBezTo>
                      <a:pt x="6721" y="-994"/>
                      <a:pt x="12947" y="-1027"/>
                      <a:pt x="16776" y="2790"/>
                    </a:cubicBezTo>
                  </a:path>
                </a:pathLst>
              </a:custGeom>
              <a:solidFill>
                <a:srgbClr val="0044FE">
                  <a:alpha val="70000"/>
                </a:srgb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49" name="Oval 137"/>
              <p:cNvSpPr>
                <a:spLocks/>
              </p:cNvSpPr>
              <p:nvPr/>
            </p:nvSpPr>
            <p:spPr bwMode="auto">
              <a:xfrm>
                <a:off x="0" y="-75"/>
                <a:ext cx="185" cy="143"/>
              </a:xfrm>
              <a:prstGeom prst="ellipse">
                <a:avLst/>
              </a:prstGeom>
              <a:solidFill>
                <a:srgbClr val="FF2712">
                  <a:alpha val="70000"/>
                </a:srgb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  <p:sp>
            <p:nvSpPr>
              <p:cNvPr id="13450" name="AutoShape 138"/>
              <p:cNvSpPr>
                <a:spLocks/>
              </p:cNvSpPr>
              <p:nvPr/>
            </p:nvSpPr>
            <p:spPr bwMode="auto">
              <a:xfrm rot="2485420">
                <a:off x="520" y="-373"/>
                <a:ext cx="161" cy="129"/>
              </a:xfrm>
              <a:custGeom>
                <a:avLst/>
                <a:gdLst/>
                <a:ahLst/>
                <a:cxnLst/>
                <a:rect l="0" t="0" r="r" b="b"/>
                <a:pathLst>
                  <a:path w="19662" h="19653">
                    <a:moveTo>
                      <a:pt x="16791" y="2954"/>
                    </a:moveTo>
                    <a:cubicBezTo>
                      <a:pt x="20642" y="6809"/>
                      <a:pt x="20660" y="13031"/>
                      <a:pt x="16832" y="16851"/>
                    </a:cubicBezTo>
                    <a:cubicBezTo>
                      <a:pt x="13004" y="20671"/>
                      <a:pt x="6780" y="20643"/>
                      <a:pt x="2929" y="16788"/>
                    </a:cubicBezTo>
                    <a:cubicBezTo>
                      <a:pt x="-922" y="12933"/>
                      <a:pt x="-940" y="6711"/>
                      <a:pt x="2888" y="2891"/>
                    </a:cubicBezTo>
                    <a:cubicBezTo>
                      <a:pt x="6716" y="-929"/>
                      <a:pt x="12940" y="-901"/>
                      <a:pt x="16791" y="2954"/>
                    </a:cubicBezTo>
                  </a:path>
                </a:pathLst>
              </a:custGeom>
              <a:solidFill>
                <a:srgbClr val="8500AF">
                  <a:alpha val="70000"/>
                </a:srgbClr>
              </a:solidFill>
              <a:ln w="25400" cap="flat">
                <a:solidFill>
                  <a:srgbClr val="000000">
                    <a:alpha val="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 dirty="0">
                  <a:latin typeface="Gill Sans MT" pitchFamily="34" charset="0"/>
                </a:endParaRPr>
              </a:p>
            </p:txBody>
          </p:sp>
        </p:grpSp>
      </p:grpSp>
      <p:sp>
        <p:nvSpPr>
          <p:cNvPr id="1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Who Wrote This Code?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45283" y="514617"/>
            <a:ext cx="1768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basic block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unction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hole program</a:t>
            </a:r>
          </a:p>
        </p:txBody>
      </p:sp>
    </p:spTree>
    <p:extLst>
      <p:ext uri="{BB962C8B-B14F-4D97-AF65-F5344CB8AC3E}">
        <p14:creationId xmlns:p14="http://schemas.microsoft.com/office/powerpoint/2010/main" val="27275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92AAF6"/>
      </a:dk2>
      <a:lt2>
        <a:srgbClr val="FEFAC9"/>
      </a:lt2>
      <a:accent1>
        <a:srgbClr val="92AAF6"/>
      </a:accent1>
      <a:accent2>
        <a:srgbClr val="FA8282"/>
      </a:accent2>
      <a:accent3>
        <a:srgbClr val="F3A447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page">
  <a:themeElements>
    <a:clrScheme name="Custom 1">
      <a:dk1>
        <a:sysClr val="windowText" lastClr="000000"/>
      </a:dk1>
      <a:lt1>
        <a:sysClr val="window" lastClr="FFFFFF"/>
      </a:lt1>
      <a:dk2>
        <a:srgbClr val="92AAF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2689</TotalTime>
  <Words>1133</Words>
  <Application>Microsoft Office PowerPoint</Application>
  <PresentationFormat>On-screen Show (4:3)</PresentationFormat>
  <Paragraphs>432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blank page</vt:lpstr>
      <vt:lpstr>Where Did This Code Come From?</vt:lpstr>
      <vt:lpstr>PowerPoint Presentation</vt:lpstr>
      <vt:lpstr>PowerPoint Presentation</vt:lpstr>
      <vt:lpstr>Why provenance?</vt:lpstr>
      <vt:lpstr>Outline</vt:lpstr>
      <vt:lpstr>System overview</vt:lpstr>
      <vt:lpstr>Binary code model</vt:lpstr>
      <vt:lpstr>Graphlets</vt:lpstr>
      <vt:lpstr>Modeling approach</vt:lpstr>
      <vt:lpstr>PowerPoint Presentation</vt:lpstr>
      <vt:lpstr>Toolchain details</vt:lpstr>
      <vt:lpstr>Evaluation</vt:lpstr>
      <vt:lpstr>Program authorship</vt:lpstr>
      <vt:lpstr>Long-range control flow</vt:lpstr>
      <vt:lpstr>Interprocedural graphlets</vt:lpstr>
      <vt:lpstr>Program-author dataset</vt:lpstr>
      <vt:lpstr>Author attribution</vt:lpstr>
      <vt:lpstr>Summary</vt:lpstr>
      <vt:lpstr>PowerPoint Presentation</vt:lpstr>
      <vt:lpstr>PowerPoint Presentation</vt:lpstr>
      <vt:lpstr>Program provenance</vt:lpstr>
      <vt:lpstr>Instruction-level features</vt:lpstr>
      <vt:lpstr>Digression: finding code</vt:lpstr>
      <vt:lpstr>PowerPoint Presentation</vt:lpstr>
      <vt:lpstr>Digression: Conditional Random Fields</vt:lpstr>
      <vt:lpstr>PowerPoint Presentation</vt:lpstr>
      <vt:lpstr>Feature selection</vt:lpstr>
      <vt:lpstr>Distance metrics</vt:lpstr>
      <vt:lpstr>Style clustering</vt:lpstr>
      <vt:lpstr>Transfer learning</vt:lpstr>
      <vt:lpstr>Component models</vt:lpstr>
      <vt:lpstr>Social code networks</vt:lpstr>
    </vt:vector>
  </TitlesOfParts>
  <Company>The University of Wisconsin Computer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nater</dc:creator>
  <cp:lastModifiedBy>nater</cp:lastModifiedBy>
  <cp:revision>104</cp:revision>
  <dcterms:created xsi:type="dcterms:W3CDTF">2010-03-23T14:50:26Z</dcterms:created>
  <dcterms:modified xsi:type="dcterms:W3CDTF">2011-05-02T02:10:57Z</dcterms:modified>
</cp:coreProperties>
</file>