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charts/chart1.xml" ContentType="application/vnd.openxmlformats-officedocument.drawingml.chart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6" r:id="rId3"/>
    <p:sldId id="259" r:id="rId4"/>
    <p:sldId id="269" r:id="rId5"/>
    <p:sldId id="260" r:id="rId6"/>
    <p:sldId id="300" r:id="rId7"/>
    <p:sldId id="299" r:id="rId8"/>
    <p:sldId id="297" r:id="rId9"/>
    <p:sldId id="261" r:id="rId10"/>
    <p:sldId id="262" r:id="rId11"/>
    <p:sldId id="263" r:id="rId12"/>
    <p:sldId id="270" r:id="rId13"/>
    <p:sldId id="264" r:id="rId14"/>
    <p:sldId id="265" r:id="rId15"/>
    <p:sldId id="266" r:id="rId16"/>
    <p:sldId id="267" r:id="rId17"/>
    <p:sldId id="282" r:id="rId18"/>
    <p:sldId id="275" r:id="rId19"/>
    <p:sldId id="276" r:id="rId20"/>
    <p:sldId id="302" r:id="rId21"/>
    <p:sldId id="303" r:id="rId22"/>
    <p:sldId id="278" r:id="rId23"/>
    <p:sldId id="304" r:id="rId24"/>
    <p:sldId id="305" r:id="rId25"/>
    <p:sldId id="277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-109" charset="0"/>
        <a:ea typeface="ＭＳ Ｐゴシック" pitchFamily="-109" charset="-128"/>
        <a:cs typeface="ＭＳ Ｐゴシック" pitchFamily="-109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-109" charset="0"/>
        <a:ea typeface="ＭＳ Ｐゴシック" pitchFamily="-109" charset="-128"/>
        <a:cs typeface="ＭＳ Ｐゴシック" pitchFamily="-109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-109" charset="0"/>
        <a:ea typeface="ＭＳ Ｐゴシック" pitchFamily="-109" charset="-128"/>
        <a:cs typeface="ＭＳ Ｐゴシック" pitchFamily="-109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-109" charset="0"/>
        <a:ea typeface="ＭＳ Ｐゴシック" pitchFamily="-109" charset="-128"/>
        <a:cs typeface="ＭＳ Ｐゴシック" pitchFamily="-109" charset="-128"/>
      </a:defRPr>
    </a:lvl5pPr>
    <a:lvl6pPr marL="2286000" algn="l" defTabSz="457200" rtl="0" eaLnBrk="1" latinLnBrk="0" hangingPunct="1">
      <a:defRPr sz="1400" b="1" kern="1200">
        <a:solidFill>
          <a:schemeClr val="tx1"/>
        </a:solidFill>
        <a:latin typeface="Helvetica" pitchFamily="-109" charset="0"/>
        <a:ea typeface="ＭＳ Ｐゴシック" pitchFamily="-109" charset="-128"/>
        <a:cs typeface="ＭＳ Ｐゴシック" pitchFamily="-109" charset="-128"/>
      </a:defRPr>
    </a:lvl6pPr>
    <a:lvl7pPr marL="2743200" algn="l" defTabSz="457200" rtl="0" eaLnBrk="1" latinLnBrk="0" hangingPunct="1">
      <a:defRPr sz="1400" b="1" kern="1200">
        <a:solidFill>
          <a:schemeClr val="tx1"/>
        </a:solidFill>
        <a:latin typeface="Helvetica" pitchFamily="-109" charset="0"/>
        <a:ea typeface="ＭＳ Ｐゴシック" pitchFamily="-109" charset="-128"/>
        <a:cs typeface="ＭＳ Ｐゴシック" pitchFamily="-109" charset="-128"/>
      </a:defRPr>
    </a:lvl7pPr>
    <a:lvl8pPr marL="3200400" algn="l" defTabSz="457200" rtl="0" eaLnBrk="1" latinLnBrk="0" hangingPunct="1">
      <a:defRPr sz="1400" b="1" kern="1200">
        <a:solidFill>
          <a:schemeClr val="tx1"/>
        </a:solidFill>
        <a:latin typeface="Helvetica" pitchFamily="-109" charset="0"/>
        <a:ea typeface="ＭＳ Ｐゴシック" pitchFamily="-109" charset="-128"/>
        <a:cs typeface="ＭＳ Ｐゴシック" pitchFamily="-109" charset="-128"/>
      </a:defRPr>
    </a:lvl8pPr>
    <a:lvl9pPr marL="3657600" algn="l" defTabSz="457200" rtl="0" eaLnBrk="1" latinLnBrk="0" hangingPunct="1">
      <a:defRPr sz="1400" b="1" kern="1200">
        <a:solidFill>
          <a:schemeClr val="tx1"/>
        </a:solidFill>
        <a:latin typeface="Helvetica" pitchFamily="-109" charset="0"/>
        <a:ea typeface="ＭＳ Ｐゴシック" pitchFamily="-109" charset="-128"/>
        <a:cs typeface="ＭＳ Ｐゴシック" pitchFamily="-10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8EDFF"/>
    <a:srgbClr val="6699FF"/>
    <a:srgbClr val="666633"/>
    <a:srgbClr val="808000"/>
    <a:srgbClr val="124A91"/>
    <a:srgbClr val="5DF967"/>
    <a:srgbClr val="F3F5DB"/>
    <a:srgbClr val="DFA7FF"/>
    <a:srgbClr val="CFFFE5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15" autoAdjust="0"/>
    <p:restoredTop sz="83500" autoAdjust="0"/>
  </p:normalViewPr>
  <p:slideViewPr>
    <p:cSldViewPr snapToGrid="0">
      <p:cViewPr varScale="1">
        <p:scale>
          <a:sx n="61" d="100"/>
          <a:sy n="61" d="100"/>
        </p:scale>
        <p:origin x="-1218" y="-90"/>
      </p:cViewPr>
      <p:guideLst>
        <p:guide orient="horz" pos="1321"/>
        <p:guide pos="10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hror1\Desktop\SCR\mrnet\tes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test_1.1!$J$2</c:f>
              <c:strCache>
                <c:ptCount val="1"/>
                <c:pt idx="0">
                  <c:v>SCR</c:v>
                </c:pt>
              </c:strCache>
            </c:strRef>
          </c:tx>
          <c:cat>
            <c:numRef>
              <c:f>test_1.1!$I$3:$I$9</c:f>
              <c:numCache>
                <c:formatCode>General</c:formatCode>
                <c:ptCount val="7"/>
                <c:pt idx="0">
                  <c:v>144</c:v>
                </c:pt>
                <c:pt idx="1">
                  <c:v>288</c:v>
                </c:pt>
                <c:pt idx="2">
                  <c:v>576</c:v>
                </c:pt>
                <c:pt idx="3">
                  <c:v>1152</c:v>
                </c:pt>
                <c:pt idx="4">
                  <c:v>2304</c:v>
                </c:pt>
                <c:pt idx="5">
                  <c:v>4608</c:v>
                </c:pt>
                <c:pt idx="6">
                  <c:v>9216</c:v>
                </c:pt>
              </c:numCache>
            </c:numRef>
          </c:cat>
          <c:val>
            <c:numRef>
              <c:f>test_1.1!$J$3:$J$9</c:f>
              <c:numCache>
                <c:formatCode>General</c:formatCode>
                <c:ptCount val="7"/>
                <c:pt idx="0">
                  <c:v>8.8205500000000076E-2</c:v>
                </c:pt>
                <c:pt idx="1">
                  <c:v>8.8003000000000067E-2</c:v>
                </c:pt>
                <c:pt idx="2">
                  <c:v>9.2851100000000047E-2</c:v>
                </c:pt>
                <c:pt idx="3">
                  <c:v>0.44851670000000038</c:v>
                </c:pt>
                <c:pt idx="4">
                  <c:v>0.99438919999999953</c:v>
                </c:pt>
                <c:pt idx="5">
                  <c:v>1.6033130000000002</c:v>
                </c:pt>
                <c:pt idx="6">
                  <c:v>2.3597437499999998</c:v>
                </c:pt>
              </c:numCache>
            </c:numRef>
          </c:val>
        </c:ser>
        <c:ser>
          <c:idx val="1"/>
          <c:order val="1"/>
          <c:tx>
            <c:strRef>
              <c:f>test_1.1!$K$2</c:f>
              <c:strCache>
                <c:ptCount val="1"/>
                <c:pt idx="0">
                  <c:v>IOR</c:v>
                </c:pt>
              </c:strCache>
            </c:strRef>
          </c:tx>
          <c:cat>
            <c:numRef>
              <c:f>test_1.1!$I$3:$I$9</c:f>
              <c:numCache>
                <c:formatCode>General</c:formatCode>
                <c:ptCount val="7"/>
                <c:pt idx="0">
                  <c:v>144</c:v>
                </c:pt>
                <c:pt idx="1">
                  <c:v>288</c:v>
                </c:pt>
                <c:pt idx="2">
                  <c:v>576</c:v>
                </c:pt>
                <c:pt idx="3">
                  <c:v>1152</c:v>
                </c:pt>
                <c:pt idx="4">
                  <c:v>2304</c:v>
                </c:pt>
                <c:pt idx="5">
                  <c:v>4608</c:v>
                </c:pt>
                <c:pt idx="6">
                  <c:v>9216</c:v>
                </c:pt>
              </c:numCache>
            </c:numRef>
          </c:cat>
          <c:val>
            <c:numRef>
              <c:f>test_1.1!$K$3:$K$9</c:f>
              <c:numCache>
                <c:formatCode>General</c:formatCode>
                <c:ptCount val="7"/>
                <c:pt idx="0">
                  <c:v>0.9949884999999995</c:v>
                </c:pt>
                <c:pt idx="1">
                  <c:v>1.4309999999999994</c:v>
                </c:pt>
                <c:pt idx="2">
                  <c:v>4.3740000000000006</c:v>
                </c:pt>
                <c:pt idx="3">
                  <c:v>9.8390000000000004</c:v>
                </c:pt>
                <c:pt idx="4">
                  <c:v>14.493</c:v>
                </c:pt>
                <c:pt idx="5">
                  <c:v>22.280999999999985</c:v>
                </c:pt>
                <c:pt idx="6">
                  <c:v>35.195000000000022</c:v>
                </c:pt>
              </c:numCache>
            </c:numRef>
          </c:val>
        </c:ser>
        <c:axId val="72080000"/>
        <c:axId val="45282048"/>
      </c:barChart>
      <c:catAx>
        <c:axId val="72080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 of Processes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282048"/>
        <c:crosses val="autoZero"/>
        <c:auto val="1"/>
        <c:lblAlgn val="ctr"/>
        <c:lblOffset val="100"/>
      </c:catAx>
      <c:valAx>
        <c:axId val="452820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Time (seconds)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0800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solidFill>
      <a:schemeClr val="bg1"/>
    </a:solidFill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09" charset="0"/>
              </a:defRPr>
            </a:lvl1pPr>
          </a:lstStyle>
          <a:p>
            <a:r>
              <a:rPr lang="en-US"/>
              <a:t>09/07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-109" charset="0"/>
              </a:defRPr>
            </a:lvl1pPr>
          </a:lstStyle>
          <a:p>
            <a:r>
              <a:rPr lang="en-US"/>
              <a:t>GHM allhands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-109" charset="0"/>
              </a:defRPr>
            </a:lvl1pPr>
          </a:lstStyle>
          <a:p>
            <a:fld id="{43E2F869-2A5D-8742-87D9-8152528E83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-109" charset="0"/>
              </a:defRPr>
            </a:lvl1pPr>
          </a:lstStyle>
          <a:p>
            <a:fld id="{C5E460D3-F1C1-C949-B780-349C6E76F4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ＭＳ Ｐゴシック" pitchFamily="-110" charset="-128"/>
        <a:cs typeface="ＭＳ Ｐゴシック" pitchFamily="-110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ＭＳ Ｐゴシック" pitchFamily="-65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ＭＳ Ｐゴシック" pitchFamily="-65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ＭＳ Ｐゴシック" pitchFamily="-65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2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l.gov/orgs/hpc/salishan/pdfs/Salishan%20slides/Random%20Access/LangerSalishan2008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460D3-F1C1-C949-B780-349C6E76F4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Times" pitchFamily="32" charset="0"/>
                <a:ea typeface="ＭＳ Ｐゴシック" pitchFamily="-110" charset="-128"/>
                <a:cs typeface="ＭＳ Ｐゴシック" pitchFamily="-110" charset="-128"/>
              </a:rPr>
              <a:t>Image from: </a:t>
            </a:r>
            <a:r>
              <a:rPr lang="en-US" dirty="0" smtClean="0">
                <a:hlinkClick r:id="rId3"/>
              </a:rPr>
              <a:t>http://www.lanl.gov/orgs/hpc/salishan/pdfs/Salishan%20slides/Random%20Access/LangerSalishan2008.pdf</a:t>
            </a:r>
            <a:endParaRPr lang="en-US" dirty="0" smtClean="0"/>
          </a:p>
          <a:p>
            <a:endParaRPr lang="en-US" sz="1200" kern="1200" baseline="0" dirty="0" smtClean="0">
              <a:solidFill>
                <a:schemeClr val="tx1"/>
              </a:solidFill>
              <a:latin typeface="Times" pitchFamily="32" charset="0"/>
              <a:ea typeface="ＭＳ Ｐゴシック" pitchFamily="-110" charset="-128"/>
              <a:cs typeface="ＭＳ Ｐゴシック" pitchFamily="-110" charset="-128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Times" pitchFamily="32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460D3-F1C1-C949-B780-349C6E76F4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460D3-F1C1-C949-B780-349C6E76F4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460D3-F1C1-C949-B780-349C6E76F4E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0" y="1828800"/>
            <a:ext cx="9144000" cy="1981200"/>
            <a:chOff x="0" y="0"/>
            <a:chExt cx="5760" cy="708"/>
          </a:xfrm>
        </p:grpSpPr>
        <p:sp>
          <p:nvSpPr>
            <p:cNvPr id="5" name="Rectangle 17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8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 userDrawn="1"/>
        </p:nvGrpSpPr>
        <p:grpSpPr bwMode="auto">
          <a:xfrm>
            <a:off x="0" y="3886200"/>
            <a:ext cx="9144000" cy="76200"/>
            <a:chOff x="0" y="0"/>
            <a:chExt cx="5760" cy="708"/>
          </a:xfrm>
        </p:grpSpPr>
        <p:sp>
          <p:nvSpPr>
            <p:cNvPr id="8" name="Rectangle 20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1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2"/>
          <p:cNvGrpSpPr>
            <a:grpSpLocks/>
          </p:cNvGrpSpPr>
          <p:nvPr userDrawn="1"/>
        </p:nvGrpSpPr>
        <p:grpSpPr bwMode="auto">
          <a:xfrm>
            <a:off x="0" y="1676400"/>
            <a:ext cx="9144000" cy="76200"/>
            <a:chOff x="0" y="0"/>
            <a:chExt cx="5760" cy="708"/>
          </a:xfrm>
        </p:grpSpPr>
        <p:sp>
          <p:nvSpPr>
            <p:cNvPr id="11" name="Rectangle 23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4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295400" y="601980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lIns="0" anchor="ctr">
            <a:prstTxWarp prst="textNoShape">
              <a:avLst/>
            </a:prstTxWarp>
          </a:bodyPr>
          <a:lstStyle/>
          <a:p>
            <a:endParaRPr lang="en-US" sz="2400" b="0">
              <a:latin typeface="Arial" pitchFamily="-109" charset="0"/>
            </a:endParaRPr>
          </a:p>
        </p:txBody>
      </p:sp>
      <p:sp>
        <p:nvSpPr>
          <p:cNvPr id="4393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409531" y="1892300"/>
            <a:ext cx="6357901" cy="1828800"/>
          </a:xfrm>
        </p:spPr>
        <p:txBody>
          <a:bodyPr anchor="ctr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5" name="Picture 14" descr="image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6239" y="1909127"/>
            <a:ext cx="1858645" cy="185864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7038976" y="123371"/>
            <a:ext cx="19235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kern="1200" dirty="0" smtClean="0">
                <a:solidFill>
                  <a:srgbClr val="124A91"/>
                </a:solidFill>
                <a:latin typeface="Helvetica" pitchFamily="-109" charset="0"/>
                <a:ea typeface="ＭＳ Ｐゴシック" pitchFamily="-109" charset="-128"/>
                <a:cs typeface="ＭＳ Ｐゴシック" pitchFamily="-109" charset="-128"/>
              </a:rPr>
              <a:t>LLNL-PRES-482473</a:t>
            </a:r>
            <a:endParaRPr lang="en-US" sz="1050" b="0" dirty="0">
              <a:solidFill>
                <a:srgbClr val="124A91"/>
              </a:solidFill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 userDrawn="1"/>
        </p:nvSpPr>
        <p:spPr bwMode="auto">
          <a:xfrm>
            <a:off x="2725079" y="6058576"/>
            <a:ext cx="6324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900" b="1" dirty="0">
                <a:solidFill>
                  <a:schemeClr val="tx1"/>
                </a:solidFill>
                <a:latin typeface="Helvetica" pitchFamily="-65" charset="0"/>
              </a:rPr>
              <a:t>Lawrence Livermore National Laboratory, P. O. Box 808, Livermore, CA 94551</a:t>
            </a:r>
          </a:p>
        </p:txBody>
      </p:sp>
      <p:sp>
        <p:nvSpPr>
          <p:cNvPr id="19" name="Rectangle 14"/>
          <p:cNvSpPr>
            <a:spLocks noChangeArrowheads="1"/>
          </p:cNvSpPr>
          <p:nvPr userDrawn="1"/>
        </p:nvSpPr>
        <p:spPr bwMode="auto">
          <a:xfrm>
            <a:off x="2761364" y="6287176"/>
            <a:ext cx="62484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900" b="1" dirty="0">
                <a:solidFill>
                  <a:srgbClr val="124A91"/>
                </a:solidFill>
                <a:latin typeface="Arial" charset="0"/>
              </a:rPr>
              <a:t>This work performed under the auspices of the U.S. Department of Energy by </a:t>
            </a:r>
            <a:br>
              <a:rPr lang="en-US" sz="900" b="1" dirty="0">
                <a:solidFill>
                  <a:srgbClr val="124A91"/>
                </a:solidFill>
                <a:latin typeface="Arial" charset="0"/>
              </a:rPr>
            </a:br>
            <a:r>
              <a:rPr lang="en-US" sz="900" b="1" dirty="0">
                <a:solidFill>
                  <a:srgbClr val="124A91"/>
                </a:solidFill>
                <a:latin typeface="Arial" charset="0"/>
              </a:rPr>
              <a:t>Lawrence Livermore National Laboratory under Contract DE-AC52-07NA27344</a:t>
            </a:r>
          </a:p>
        </p:txBody>
      </p:sp>
      <p:pic>
        <p:nvPicPr>
          <p:cNvPr id="20" name="Picture 20" descr="lab_icon_no_box_blue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91000"/>
            <a:ext cx="10668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4" descr="CASC logo-New 6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28"/>
          <a:stretch>
            <a:fillRect/>
          </a:stretch>
        </p:blipFill>
        <p:spPr bwMode="auto">
          <a:xfrm>
            <a:off x="228600" y="5334000"/>
            <a:ext cx="2819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2735943" y="4913086"/>
            <a:ext cx="5631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 smtClean="0">
                <a:solidFill>
                  <a:schemeClr val="tx1"/>
                </a:solidFill>
                <a:latin typeface="Arial" pitchFamily="-65" charset="0"/>
              </a:rPr>
              <a:t>Center for Applied Scientific Computing</a:t>
            </a:r>
            <a:br>
              <a:rPr lang="en-US" sz="2200" b="1" dirty="0" smtClean="0">
                <a:solidFill>
                  <a:schemeClr val="tx1"/>
                </a:solidFill>
                <a:latin typeface="Arial" pitchFamily="-65" charset="0"/>
              </a:rPr>
            </a:br>
            <a:r>
              <a:rPr lang="en-US" sz="2200" b="1" dirty="0" smtClean="0">
                <a:solidFill>
                  <a:schemeClr val="tx1"/>
                </a:solidFill>
                <a:latin typeface="Arial" pitchFamily="-65" charset="0"/>
              </a:rPr>
              <a:t>Lawrence Livermore National Laboratory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2714171" y="4281714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193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9055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624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9624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343"/>
            <a:ext cx="8229600" cy="8345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39257"/>
            <a:ext cx="4040188" cy="4086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883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39257"/>
            <a:ext cx="4041775" cy="40869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9940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8229"/>
            <a:ext cx="5111750" cy="48779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26458"/>
            <a:ext cx="3008313" cy="48997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0" y="964505"/>
            <a:ext cx="9144000" cy="5893496"/>
          </a:xfrm>
          <a:prstGeom prst="rect">
            <a:avLst/>
          </a:prstGeom>
          <a:gradFill rotWithShape="1">
            <a:gsLst>
              <a:gs pos="0">
                <a:srgbClr val="E4EAFF">
                  <a:gamma/>
                  <a:tint val="41176"/>
                  <a:invGamma/>
                </a:srgbClr>
              </a:gs>
              <a:gs pos="100000">
                <a:srgbClr val="E4EA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14816"/>
            <a:ext cx="8077200" cy="498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827762"/>
            <a:ext cx="9142413" cy="152400"/>
            <a:chOff x="0" y="0"/>
            <a:chExt cx="5760" cy="708"/>
          </a:xfrm>
        </p:grpSpPr>
        <p:sp>
          <p:nvSpPr>
            <p:cNvPr id="438277" name="Rectangle 5"/>
            <p:cNvSpPr>
              <a:spLocks noChangeArrowheads="1"/>
            </p:cNvSpPr>
            <p:nvPr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278" name="Rectangle 6"/>
            <p:cNvSpPr>
              <a:spLocks noChangeArrowheads="1"/>
            </p:cNvSpPr>
            <p:nvPr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8279" name="Line 7"/>
          <p:cNvSpPr>
            <a:spLocks noChangeShapeType="1"/>
          </p:cNvSpPr>
          <p:nvPr/>
        </p:nvSpPr>
        <p:spPr bwMode="auto">
          <a:xfrm flipV="1">
            <a:off x="2374900" y="6477000"/>
            <a:ext cx="5718175" cy="6350"/>
          </a:xfrm>
          <a:prstGeom prst="line">
            <a:avLst/>
          </a:prstGeom>
          <a:noFill/>
          <a:ln w="6350">
            <a:solidFill>
              <a:srgbClr val="00448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Helvetica" pitchFamily="32" charset="0"/>
              <a:ea typeface="ＭＳ Ｐゴシック" pitchFamily="32" charset="-128"/>
              <a:cs typeface="+mn-cs"/>
            </a:endParaRPr>
          </a:p>
        </p:txBody>
      </p:sp>
      <p:sp>
        <p:nvSpPr>
          <p:cNvPr id="438280" name="Text Box 8"/>
          <p:cNvSpPr txBox="1">
            <a:spLocks noChangeArrowheads="1"/>
          </p:cNvSpPr>
          <p:nvPr/>
        </p:nvSpPr>
        <p:spPr bwMode="auto">
          <a:xfrm>
            <a:off x="8677275" y="6586538"/>
            <a:ext cx="314325" cy="195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75000"/>
              </a:lnSpc>
            </a:pPr>
            <a:fld id="{44609F48-E726-A946-8580-8800EF4F910E}" type="slidenum">
              <a:rPr lang="en-US" sz="900" b="0">
                <a:latin typeface="Arial Narrow" pitchFamily="-109" charset="0"/>
              </a:rPr>
              <a:pPr algn="r">
                <a:lnSpc>
                  <a:spcPct val="75000"/>
                </a:lnSpc>
              </a:pPr>
              <a:t>‹#›</a:t>
            </a:fld>
            <a:endParaRPr lang="en-US" sz="900" b="0">
              <a:latin typeface="Arial Narrow" pitchFamily="-109" charset="0"/>
            </a:endParaRP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63671" y="150312"/>
            <a:ext cx="7513529" cy="64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38283" name="Rectangle 11"/>
          <p:cNvSpPr>
            <a:spLocks noChangeArrowheads="1"/>
          </p:cNvSpPr>
          <p:nvPr/>
        </p:nvSpPr>
        <p:spPr bwMode="auto">
          <a:xfrm>
            <a:off x="533400" y="63246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" dir="2700000" algn="ctr" rotWithShape="0">
              <a:schemeClr val="bg2">
                <a:alpha val="50000"/>
              </a:schemeClr>
            </a:outerShdw>
          </a:effectLst>
        </p:spPr>
        <p:txBody>
          <a:bodyPr lIns="0" anchor="b">
            <a:prstTxWarp prst="textNoShape">
              <a:avLst/>
            </a:prstTxWarp>
          </a:bodyPr>
          <a:lstStyle/>
          <a:p>
            <a:pPr eaLnBrk="1" hangingPunct="1"/>
            <a:endParaRPr lang="en-US" sz="2400">
              <a:solidFill>
                <a:srgbClr val="124A91"/>
              </a:solidFill>
              <a:latin typeface="Arial Narrow" pitchFamily="-109" charset="0"/>
            </a:endParaRPr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533400" y="6248400"/>
            <a:ext cx="33528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solidFill>
                <a:srgbClr val="0039A6"/>
              </a:solidFill>
              <a:latin typeface="Impact" pitchFamily="-109" charset="0"/>
            </a:endParaRPr>
          </a:p>
        </p:txBody>
      </p:sp>
      <p:sp>
        <p:nvSpPr>
          <p:cNvPr id="438285" name="Text Box 13"/>
          <p:cNvSpPr txBox="1">
            <a:spLocks noChangeArrowheads="1"/>
          </p:cNvSpPr>
          <p:nvPr/>
        </p:nvSpPr>
        <p:spPr bwMode="auto">
          <a:xfrm>
            <a:off x="533400" y="6324600"/>
            <a:ext cx="35052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solidFill>
                <a:srgbClr val="0039A6"/>
              </a:solidFill>
              <a:latin typeface="Impact" pitchFamily="-109" charset="0"/>
            </a:endParaRPr>
          </a:p>
        </p:txBody>
      </p:sp>
      <p:sp>
        <p:nvSpPr>
          <p:cNvPr id="438289" name="Rectangle 17"/>
          <p:cNvSpPr>
            <a:spLocks noChangeArrowheads="1"/>
          </p:cNvSpPr>
          <p:nvPr/>
        </p:nvSpPr>
        <p:spPr bwMode="auto">
          <a:xfrm>
            <a:off x="1681403" y="6565364"/>
            <a:ext cx="9637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latin typeface="Calibri"/>
                <a:ea typeface="Calibri"/>
                <a:cs typeface="Times New Roman"/>
              </a:rPr>
              <a:t>LLNL-PRES-482473</a:t>
            </a:r>
            <a:endParaRPr lang="en-US" sz="600" dirty="0"/>
          </a:p>
        </p:txBody>
      </p:sp>
      <p:sp>
        <p:nvSpPr>
          <p:cNvPr id="438290" name="Rectangle 18"/>
          <p:cNvSpPr>
            <a:spLocks noChangeArrowheads="1"/>
          </p:cNvSpPr>
          <p:nvPr/>
        </p:nvSpPr>
        <p:spPr bwMode="auto">
          <a:xfrm>
            <a:off x="5373001" y="6578993"/>
            <a:ext cx="31854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" dirty="0" smtClean="0">
                <a:solidFill>
                  <a:srgbClr val="124A91"/>
                </a:solidFill>
              </a:rPr>
              <a:t>Center for Applied Scientific Computing, Lawrence Livermore National Laboratory</a:t>
            </a:r>
            <a:endParaRPr lang="en-US" sz="600" dirty="0">
              <a:solidFill>
                <a:srgbClr val="124A91"/>
              </a:solidFill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743200" y="6576164"/>
            <a:ext cx="23404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" baseline="0" dirty="0" smtClean="0"/>
              <a:t>     </a:t>
            </a:r>
            <a:r>
              <a:rPr lang="en-US" sz="600" dirty="0" smtClean="0"/>
              <a:t>Kathryn</a:t>
            </a:r>
            <a:r>
              <a:rPr lang="en-US" sz="600" baseline="0" dirty="0" smtClean="0"/>
              <a:t> Mohror                   </a:t>
            </a:r>
            <a:r>
              <a:rPr lang="en-US" sz="600" baseline="0" dirty="0" err="1" smtClean="0"/>
              <a:t>Paradyn</a:t>
            </a:r>
            <a:r>
              <a:rPr lang="en-US" sz="600" baseline="0" dirty="0" smtClean="0"/>
              <a:t> Week - </a:t>
            </a:r>
            <a:r>
              <a:rPr lang="en-US" sz="600" dirty="0" smtClean="0"/>
              <a:t>May 2, 2011</a:t>
            </a:r>
            <a:endParaRPr lang="en-US" sz="600" dirty="0"/>
          </a:p>
        </p:txBody>
      </p:sp>
      <p:pic>
        <p:nvPicPr>
          <p:cNvPr id="19" name="Picture 21" descr="lab_icon_no_box_blue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75330" y="31872"/>
            <a:ext cx="898524" cy="863600"/>
          </a:xfrm>
          <a:prstGeom prst="rect">
            <a:avLst/>
          </a:prstGeom>
          <a:noFill/>
        </p:spPr>
      </p:pic>
      <p:pic>
        <p:nvPicPr>
          <p:cNvPr id="17" name="Picture 16" descr="logo-blue-tran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75782" y="6166108"/>
            <a:ext cx="1188720" cy="7795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24A91"/>
          </a:solidFill>
          <a:latin typeface="+mj-lt"/>
          <a:ea typeface="+mj-ea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2" charset="0"/>
          <a:ea typeface="ＭＳ Ｐゴシック" pitchFamily="32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2" charset="0"/>
          <a:ea typeface="ＭＳ Ｐゴシック" pitchFamily="32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2" charset="0"/>
          <a:ea typeface="ＭＳ Ｐゴシック" pitchFamily="32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2" charset="0"/>
          <a:ea typeface="ＭＳ Ｐゴシック" pitchFamily="32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2" charset="0"/>
          <a:ea typeface="ＭＳ Ｐゴシック" pitchFamily="3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2" charset="0"/>
          <a:ea typeface="ＭＳ Ｐゴシック" pitchFamily="3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2" charset="0"/>
          <a:ea typeface="ＭＳ Ｐゴシック" pitchFamily="3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24A91"/>
          </a:solidFill>
          <a:latin typeface="Arial Narrow" pitchFamily="32" charset="0"/>
          <a:ea typeface="ＭＳ Ｐゴシック" pitchFamily="3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24A91"/>
        </a:buClr>
        <a:buFont typeface="Wingdings" pitchFamily="-109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24A91"/>
        </a:buClr>
        <a:buFont typeface="Times" pitchFamily="-109" charset="0"/>
        <a:buChar char="•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24A91"/>
        </a:buClr>
        <a:buFont typeface="Symbol" pitchFamily="-109" charset="2"/>
        <a:buChar char="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24A91"/>
        </a:buClr>
        <a:buFont typeface="Symbol" pitchFamily="-109" charset="2"/>
        <a:buChar char="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24A91"/>
        </a:buClr>
        <a:buFont typeface="Geneva CE" pitchFamily="-109" charset="-18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24A91"/>
        </a:buClr>
        <a:buFont typeface="Geneva CE" pitchFamily="32" charset="-18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24A91"/>
        </a:buClr>
        <a:buFont typeface="Geneva CE" pitchFamily="32" charset="-18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24A91"/>
        </a:buClr>
        <a:buFont typeface="Geneva CE" pitchFamily="32" charset="-18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24A91"/>
        </a:buClr>
        <a:buFont typeface="Geneva CE" pitchFamily="32" charset="-18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forge.net/projects/scalablec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2579912" y="4136564"/>
            <a:ext cx="6553200" cy="153125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Kathryn Mohror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Scalable Checkpoint/Restart Library (SCR): Overview and Future Directions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checkpoint bandwidth to node-local storage</a:t>
            </a:r>
            <a:br>
              <a:rPr lang="en-US" dirty="0" smtClean="0"/>
            </a:br>
            <a:r>
              <a:rPr lang="en-US" dirty="0" smtClean="0"/>
              <a:t>scales linearly on Coastal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338" y="1265238"/>
            <a:ext cx="6646862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7346713" y="3860800"/>
            <a:ext cx="1797287" cy="641753"/>
            <a:chOff x="7346713" y="3860800"/>
            <a:chExt cx="1797287" cy="641753"/>
          </a:xfrm>
        </p:grpSpPr>
        <p:cxnSp>
          <p:nvCxnSpPr>
            <p:cNvPr id="9" name="Straight Arrow Connector 8"/>
            <p:cNvCxnSpPr/>
            <p:nvPr/>
          </p:nvCxnSpPr>
          <p:spPr bwMode="auto">
            <a:xfrm rot="10800000">
              <a:off x="7399869" y="3860800"/>
              <a:ext cx="584198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7346713" y="3979333"/>
              <a:ext cx="17972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Parallel file system</a:t>
              </a:r>
              <a:br>
                <a:rPr lang="en-US" dirty="0" smtClean="0">
                  <a:solidFill>
                    <a:srgbClr val="C00000"/>
                  </a:solidFill>
                </a:rPr>
              </a:br>
              <a:r>
                <a:rPr lang="en-US" dirty="0" smtClean="0">
                  <a:solidFill>
                    <a:srgbClr val="C00000"/>
                  </a:solidFill>
                </a:rPr>
                <a:t>built for 10GB/s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498270" y="1437987"/>
            <a:ext cx="1619354" cy="2354181"/>
            <a:chOff x="7498270" y="1437987"/>
            <a:chExt cx="1619354" cy="2354181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rot="10800000">
              <a:off x="7517101" y="3064896"/>
              <a:ext cx="584198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829337" y="3053504"/>
              <a:ext cx="109837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SSDs 10x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faster than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PFS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98270" y="2292387"/>
              <a:ext cx="16193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Partner / XOR on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RAM disk 100x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7565947" y="2251754"/>
              <a:ext cx="584198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rot="10800000">
              <a:off x="7667564" y="1437987"/>
              <a:ext cx="584198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7593016" y="1473513"/>
              <a:ext cx="13773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Local on RAM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disk 1,000x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Speedups achieved using SCR with PF3d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81088" y="1283002"/>
          <a:ext cx="6994540" cy="4572000"/>
        </p:xfrm>
        <a:graphic>
          <a:graphicData uri="http://schemas.openxmlformats.org/drawingml/2006/table">
            <a:tbl>
              <a:tblPr firstRow="1" bandRow="1"/>
              <a:tblGrid>
                <a:gridCol w="1748635"/>
                <a:gridCol w="1748635"/>
                <a:gridCol w="1967170"/>
                <a:gridCol w="1530100"/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Cluster</a:t>
                      </a:r>
                    </a:p>
                    <a:p>
                      <a:r>
                        <a:rPr lang="en-US" dirty="0" smtClean="0"/>
                        <a:t>Nodes</a:t>
                      </a:r>
                    </a:p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PFS name</a:t>
                      </a:r>
                    </a:p>
                    <a:p>
                      <a:r>
                        <a:rPr lang="en-US" dirty="0" smtClean="0"/>
                        <a:t>Time</a:t>
                      </a:r>
                    </a:p>
                    <a:p>
                      <a:r>
                        <a:rPr lang="en-US" dirty="0" smtClean="0"/>
                        <a:t>BW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Cache type</a:t>
                      </a:r>
                    </a:p>
                    <a:p>
                      <a:r>
                        <a:rPr lang="en-US" dirty="0" smtClean="0"/>
                        <a:t>Time</a:t>
                      </a:r>
                    </a:p>
                    <a:p>
                      <a:r>
                        <a:rPr lang="en-US" dirty="0" smtClean="0"/>
                        <a:t>BW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Speedup in BW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Hera</a:t>
                      </a:r>
                    </a:p>
                    <a:p>
                      <a:r>
                        <a:rPr lang="en-US" dirty="0" smtClean="0"/>
                        <a:t>256</a:t>
                      </a:r>
                      <a:r>
                        <a:rPr lang="en-US" baseline="0" dirty="0" smtClean="0"/>
                        <a:t> nodes</a:t>
                      </a:r>
                    </a:p>
                    <a:p>
                      <a:r>
                        <a:rPr lang="en-US" baseline="0" dirty="0" smtClean="0"/>
                        <a:t>2.07 TB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 smtClean="0"/>
                        <a:t>lscratchc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300 s</a:t>
                      </a:r>
                    </a:p>
                    <a:p>
                      <a:r>
                        <a:rPr lang="en-US" dirty="0" smtClean="0"/>
                        <a:t>7.1 GB/s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XOR</a:t>
                      </a:r>
                      <a:r>
                        <a:rPr lang="en-US" baseline="0" dirty="0" smtClean="0"/>
                        <a:t> on RAM disk</a:t>
                      </a:r>
                    </a:p>
                    <a:p>
                      <a:r>
                        <a:rPr lang="en-US" baseline="0" dirty="0" smtClean="0"/>
                        <a:t>15.4 s</a:t>
                      </a:r>
                    </a:p>
                    <a:p>
                      <a:r>
                        <a:rPr lang="en-US" baseline="0" dirty="0" smtClean="0"/>
                        <a:t>138 GB/s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19x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Atlas</a:t>
                      </a:r>
                    </a:p>
                    <a:p>
                      <a:r>
                        <a:rPr lang="en-US" dirty="0" smtClean="0"/>
                        <a:t>512 nodes</a:t>
                      </a:r>
                    </a:p>
                    <a:p>
                      <a:r>
                        <a:rPr lang="en-US" dirty="0" smtClean="0"/>
                        <a:t>2.06 TB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 smtClean="0"/>
                        <a:t>lscratcha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439 s</a:t>
                      </a:r>
                    </a:p>
                    <a:p>
                      <a:r>
                        <a:rPr lang="en-US" dirty="0" smtClean="0"/>
                        <a:t>4.8 GB/s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XOR on RAM disk</a:t>
                      </a:r>
                    </a:p>
                    <a:p>
                      <a:r>
                        <a:rPr lang="en-US" dirty="0" smtClean="0"/>
                        <a:t>9.1 s</a:t>
                      </a:r>
                    </a:p>
                    <a:p>
                      <a:r>
                        <a:rPr lang="en-US" dirty="0" smtClean="0"/>
                        <a:t>233 GB/s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48x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Coastal</a:t>
                      </a:r>
                    </a:p>
                    <a:p>
                      <a:r>
                        <a:rPr lang="en-US" dirty="0" smtClean="0"/>
                        <a:t>1024 nodes</a:t>
                      </a:r>
                    </a:p>
                    <a:p>
                      <a:r>
                        <a:rPr lang="en-US" dirty="0" smtClean="0"/>
                        <a:t>2.14 TB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err="1" smtClean="0"/>
                        <a:t>lscratchb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1051 s</a:t>
                      </a:r>
                    </a:p>
                    <a:p>
                      <a:r>
                        <a:rPr lang="en-US" dirty="0" smtClean="0"/>
                        <a:t>2.1 GB/s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XOR on RAM disk</a:t>
                      </a:r>
                    </a:p>
                    <a:p>
                      <a:r>
                        <a:rPr lang="en-US" dirty="0" smtClean="0"/>
                        <a:t>4.5</a:t>
                      </a:r>
                      <a:r>
                        <a:rPr lang="en-US" baseline="0" dirty="0" smtClean="0"/>
                        <a:t> s</a:t>
                      </a:r>
                    </a:p>
                    <a:p>
                      <a:r>
                        <a:rPr lang="en-US" baseline="0" dirty="0" smtClean="0"/>
                        <a:t>483 GB/s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234x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Coastal</a:t>
                      </a:r>
                    </a:p>
                    <a:p>
                      <a:r>
                        <a:rPr lang="en-US" dirty="0" smtClean="0"/>
                        <a:t>1024</a:t>
                      </a:r>
                      <a:r>
                        <a:rPr lang="en-US" baseline="0" dirty="0" smtClean="0"/>
                        <a:t> nodes</a:t>
                      </a:r>
                    </a:p>
                    <a:p>
                      <a:r>
                        <a:rPr lang="en-US" baseline="0" dirty="0" smtClean="0"/>
                        <a:t>10.27 TB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lscratch4</a:t>
                      </a:r>
                    </a:p>
                    <a:p>
                      <a:r>
                        <a:rPr lang="en-US" dirty="0" smtClean="0"/>
                        <a:t>2500 s</a:t>
                      </a:r>
                    </a:p>
                    <a:p>
                      <a:r>
                        <a:rPr lang="en-US" dirty="0" smtClean="0"/>
                        <a:t>4.2 GB/s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XOR</a:t>
                      </a:r>
                      <a:r>
                        <a:rPr lang="en-US" baseline="0" dirty="0" smtClean="0"/>
                        <a:t> on RAM disk</a:t>
                      </a:r>
                    </a:p>
                    <a:p>
                      <a:r>
                        <a:rPr lang="en-US" baseline="0" dirty="0" smtClean="0"/>
                        <a:t>180.0 s</a:t>
                      </a:r>
                    </a:p>
                    <a:p>
                      <a:r>
                        <a:rPr lang="en-US" baseline="0" dirty="0" smtClean="0"/>
                        <a:t>603 GB/s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14x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 can recover from 85% of failures using checkpoints that are 100-1000x faster than PFS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54000" y="1106699"/>
            <a:ext cx="8534400" cy="4377266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  <a:ea typeface="ＭＳ Ｐゴシック" pitchFamily="1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48733" y="1216765"/>
            <a:ext cx="8170334" cy="282786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  <a:ea typeface="ＭＳ Ｐゴシック" pitchFamily="1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43467" y="1318366"/>
            <a:ext cx="7789333" cy="15832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1" charset="0"/>
              <a:ea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3534" y="1513095"/>
            <a:ext cx="1583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Level 1: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Local</a:t>
            </a:r>
            <a:br>
              <a:rPr lang="en-US" sz="1800" b="0" dirty="0" smtClean="0"/>
            </a:br>
            <a:r>
              <a:rPr lang="en-US" sz="1800" b="0" dirty="0" smtClean="0"/>
              <a:t>checkpoint</a:t>
            </a:r>
          </a:p>
          <a:p>
            <a:r>
              <a:rPr lang="en-US" sz="1800" b="0" dirty="0" smtClean="0"/>
              <a:t>sufficient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23107" y="1335293"/>
            <a:ext cx="6273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42	Temporary parallel file system write failure</a:t>
            </a:r>
            <a:br>
              <a:rPr lang="en-US" sz="1600" b="0" dirty="0" smtClean="0"/>
            </a:br>
            <a:r>
              <a:rPr lang="en-US" sz="1600" b="0" dirty="0" smtClean="0"/>
              <a:t>	(subsequent job in same allocation succeeded)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1574" y="1944891"/>
            <a:ext cx="612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10	Job hang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1572" y="2317428"/>
            <a:ext cx="612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  7	Transient processor failure</a:t>
            </a:r>
          </a:p>
          <a:p>
            <a:r>
              <a:rPr lang="en-US" sz="1600" b="0" dirty="0" smtClean="0"/>
              <a:t>	(floating-point exception or segmentation fault)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867" y="2884703"/>
            <a:ext cx="2040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Level 2:</a:t>
            </a:r>
            <a:endParaRPr lang="en-US" sz="1800" b="0" dirty="0" smtClean="0"/>
          </a:p>
          <a:p>
            <a:r>
              <a:rPr lang="en-US" sz="1800" b="0" dirty="0" smtClean="0"/>
              <a:t>Partner / XOR</a:t>
            </a:r>
          </a:p>
          <a:p>
            <a:r>
              <a:rPr lang="en-US" sz="1800" b="0" dirty="0" smtClean="0"/>
              <a:t>checkpoint</a:t>
            </a:r>
          </a:p>
          <a:p>
            <a:r>
              <a:rPr lang="en-US" sz="1800" b="0" dirty="0" smtClean="0"/>
              <a:t>sufficient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97710" y="2952416"/>
            <a:ext cx="6290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104	Node failure</a:t>
            </a:r>
          </a:p>
          <a:p>
            <a:r>
              <a:rPr lang="en-US" sz="1600" b="0" dirty="0" smtClean="0"/>
              <a:t>	(bad power supply, failed network card,</a:t>
            </a:r>
            <a:br>
              <a:rPr lang="en-US" sz="1600" b="0" dirty="0" smtClean="0"/>
            </a:br>
            <a:r>
              <a:rPr lang="en-US" sz="1600" b="0" dirty="0" smtClean="0"/>
              <a:t>	or unexplained reboot)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5869" y="4171633"/>
            <a:ext cx="2023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Level 3: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PFS</a:t>
            </a:r>
          </a:p>
          <a:p>
            <a:r>
              <a:rPr lang="en-US" sz="1800" b="0" dirty="0" smtClean="0"/>
              <a:t>checkpoint</a:t>
            </a:r>
          </a:p>
          <a:p>
            <a:r>
              <a:rPr lang="en-US" sz="1800" b="0" dirty="0" smtClean="0"/>
              <a:t>sufficient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5450" y="4036143"/>
            <a:ext cx="612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23	Permanent parallel file system write failure</a:t>
            </a:r>
            <a:br>
              <a:rPr lang="en-US" sz="1600" b="0" dirty="0" smtClean="0"/>
            </a:br>
            <a:r>
              <a:rPr lang="en-US" sz="1600" b="0" dirty="0" smtClean="0"/>
              <a:t>	(no job in same allocation succeeded)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65450" y="4578013"/>
            <a:ext cx="612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  3	Permanent hardware failure</a:t>
            </a:r>
            <a:br>
              <a:rPr lang="en-US" sz="1600" b="0" dirty="0" smtClean="0"/>
            </a:br>
            <a:r>
              <a:rPr lang="en-US" sz="1600" b="0" dirty="0" smtClean="0"/>
              <a:t>	(bad CPU or memory DIMM)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73923" y="5136816"/>
            <a:ext cx="612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  2	Power breaker shut off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8420" y="5563892"/>
            <a:ext cx="7795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Observed 191 failures spanning 5.6 million node hours from 871 runs of PF3d on 3 different clusters (Coastal, Hera, and Atlas).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7685302" y="1828811"/>
            <a:ext cx="696686" cy="6604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rPr>
              <a:t>31%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7881246" y="2982723"/>
            <a:ext cx="696686" cy="6604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124A91"/>
                </a:solidFill>
                <a:latin typeface="Helvetica" pitchFamily="32" charset="0"/>
                <a:ea typeface="ＭＳ Ｐゴシック" pitchFamily="32" charset="-128"/>
              </a:rPr>
              <a:t>54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rPr>
              <a:t>%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8033646" y="4299925"/>
            <a:ext cx="696686" cy="6604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124A91"/>
                </a:solidFill>
                <a:latin typeface="Helvetica" pitchFamily="32" charset="0"/>
                <a:ea typeface="ＭＳ Ｐゴシック" pitchFamily="32" charset="-128"/>
              </a:rPr>
              <a:t>15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model to estimate the best parameters for SCR and predict its performance on future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parameters determine SCR’s performance:</a:t>
            </a:r>
          </a:p>
          <a:p>
            <a:pPr lvl="1"/>
            <a:r>
              <a:rPr lang="en-US" dirty="0" smtClean="0"/>
              <a:t>Checkpoint interval</a:t>
            </a:r>
          </a:p>
          <a:p>
            <a:pPr lvl="1"/>
            <a:r>
              <a:rPr lang="en-US" dirty="0" smtClean="0"/>
              <a:t>Checkpoint types and frequency, e.g. how many </a:t>
            </a:r>
            <a:r>
              <a:rPr lang="en-US" b="1" dirty="0" smtClean="0"/>
              <a:t>local </a:t>
            </a:r>
            <a:r>
              <a:rPr lang="en-US" dirty="0" smtClean="0"/>
              <a:t>checkpoints between each </a:t>
            </a:r>
            <a:r>
              <a:rPr lang="en-US" b="1" dirty="0" smtClean="0"/>
              <a:t>XOR</a:t>
            </a:r>
            <a:r>
              <a:rPr lang="en-US" dirty="0" smtClean="0"/>
              <a:t> checkpoint</a:t>
            </a:r>
          </a:p>
          <a:p>
            <a:pPr lvl="1"/>
            <a:r>
              <a:rPr lang="en-US" dirty="0" smtClean="0"/>
              <a:t>Checkpoint costs</a:t>
            </a:r>
          </a:p>
          <a:p>
            <a:pPr lvl="1"/>
            <a:r>
              <a:rPr lang="en-US" dirty="0" smtClean="0"/>
              <a:t>Failure rates</a:t>
            </a:r>
          </a:p>
          <a:p>
            <a:r>
              <a:rPr lang="en-US" dirty="0" smtClean="0"/>
              <a:t>Developed a probabilistic Markov model</a:t>
            </a:r>
          </a:p>
          <a:p>
            <a:r>
              <a:rPr lang="en-US" dirty="0" smtClean="0"/>
              <a:t>Metrics</a:t>
            </a:r>
          </a:p>
          <a:p>
            <a:pPr lvl="1"/>
            <a:r>
              <a:rPr lang="en-US" i="1" dirty="0" smtClean="0"/>
              <a:t>Efficiency: </a:t>
            </a:r>
            <a:r>
              <a:rPr lang="en-US" dirty="0" smtClean="0"/>
              <a:t>How much time is spent actually progressing the simulation</a:t>
            </a:r>
          </a:p>
          <a:p>
            <a:pPr lvl="2"/>
            <a:r>
              <a:rPr lang="en-US" dirty="0" smtClean="0"/>
              <a:t>Accounts for time spent </a:t>
            </a:r>
            <a:r>
              <a:rPr lang="en-US" dirty="0" err="1" smtClean="0"/>
              <a:t>checkpointing</a:t>
            </a:r>
            <a:r>
              <a:rPr lang="en-US" dirty="0" smtClean="0"/>
              <a:t>, recovering, and </a:t>
            </a:r>
            <a:r>
              <a:rPr lang="en-US" dirty="0" err="1" smtClean="0"/>
              <a:t>recomputing</a:t>
            </a:r>
            <a:endParaRPr lang="en-US" dirty="0" smtClean="0"/>
          </a:p>
          <a:p>
            <a:pPr lvl="1"/>
            <a:r>
              <a:rPr lang="en-US" i="1" dirty="0" smtClean="0"/>
              <a:t>Parallel file system load:</a:t>
            </a:r>
            <a:r>
              <a:rPr lang="en-US" dirty="0" smtClean="0"/>
              <a:t> Expected frequency of checkpoints to the parallel file system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checkpointing</a:t>
            </a:r>
            <a:r>
              <a:rPr lang="en-US" dirty="0" smtClean="0"/>
              <a:t> interval affect efficiency?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1" name="Picture 30" descr="Line_l1_0_l2_5_zoomCoastalN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392111"/>
            <a:ext cx="6553200" cy="470388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248400" y="486787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C: Checkpoint Cost</a:t>
            </a:r>
          </a:p>
          <a:p>
            <a:r>
              <a:rPr lang="en-US" dirty="0" smtClean="0">
                <a:latin typeface="Calibri" pitchFamily="34" charset="0"/>
              </a:rPr>
              <a:t>F: Failure Rate</a:t>
            </a:r>
          </a:p>
          <a:p>
            <a:r>
              <a:rPr lang="en-US" dirty="0" smtClean="0">
                <a:latin typeface="Calibri" pitchFamily="34" charset="0"/>
              </a:rPr>
              <a:t>1x: Today’s Values</a:t>
            </a:r>
          </a:p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922334" y="1170622"/>
            <a:ext cx="2481463" cy="3793011"/>
            <a:chOff x="5922334" y="1170622"/>
            <a:chExt cx="2481463" cy="3793011"/>
          </a:xfrm>
        </p:grpSpPr>
        <p:sp>
          <p:nvSpPr>
            <p:cNvPr id="34" name="TextBox 33"/>
            <p:cNvSpPr txBox="1"/>
            <p:nvPr/>
          </p:nvSpPr>
          <p:spPr>
            <a:xfrm>
              <a:off x="6248400" y="1170622"/>
              <a:ext cx="2155397" cy="147732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286D80"/>
              </a:solidFill>
              <a:prstDash val="solid"/>
            </a:ln>
            <a:effectLst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When checkpoints</a:t>
              </a:r>
              <a:b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are rare, system</a:t>
              </a:r>
              <a:b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efficiency depends </a:t>
              </a:r>
              <a:b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primarily on the </a:t>
              </a:r>
              <a:b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failure rate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35" name="Right Brace 34"/>
            <p:cNvSpPr/>
            <p:nvPr/>
          </p:nvSpPr>
          <p:spPr bwMode="auto">
            <a:xfrm>
              <a:off x="5922334" y="1796901"/>
              <a:ext cx="228600" cy="316706"/>
            </a:xfrm>
            <a:prstGeom prst="rightBrace">
              <a:avLst/>
            </a:prstGeom>
            <a:noFill/>
            <a:ln w="28575" cap="flat" cmpd="sng" algn="ctr">
              <a:solidFill>
                <a:srgbClr val="286D80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36" name="Right Brace 35"/>
            <p:cNvSpPr/>
            <p:nvPr/>
          </p:nvSpPr>
          <p:spPr bwMode="auto">
            <a:xfrm>
              <a:off x="5922334" y="2274094"/>
              <a:ext cx="228600" cy="316706"/>
            </a:xfrm>
            <a:prstGeom prst="rightBrace">
              <a:avLst/>
            </a:prstGeom>
            <a:noFill/>
            <a:ln w="28575" cap="flat" cmpd="sng" algn="ctr">
              <a:solidFill>
                <a:srgbClr val="286D80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37" name="Right Brace 36"/>
            <p:cNvSpPr/>
            <p:nvPr/>
          </p:nvSpPr>
          <p:spPr bwMode="auto">
            <a:xfrm>
              <a:off x="5922334" y="4646927"/>
              <a:ext cx="228600" cy="316706"/>
            </a:xfrm>
            <a:prstGeom prst="rightBrace">
              <a:avLst/>
            </a:prstGeom>
            <a:noFill/>
            <a:ln w="28575" cap="flat" cmpd="sng" algn="ctr">
              <a:solidFill>
                <a:srgbClr val="286D80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28600" y="1625382"/>
            <a:ext cx="3441968" cy="4098548"/>
            <a:chOff x="228600" y="1625382"/>
            <a:chExt cx="3441968" cy="4098548"/>
          </a:xfrm>
        </p:grpSpPr>
        <p:sp>
          <p:nvSpPr>
            <p:cNvPr id="39" name="TextBox 38"/>
            <p:cNvSpPr txBox="1"/>
            <p:nvPr/>
          </p:nvSpPr>
          <p:spPr>
            <a:xfrm>
              <a:off x="228600" y="4800600"/>
              <a:ext cx="3441968" cy="92333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When checkpoints are frequent,</a:t>
              </a:r>
              <a:b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system efficiency depends </a:t>
              </a:r>
              <a:b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primarily on the checkpoint cost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 rot="500877">
              <a:off x="1823906" y="3441065"/>
              <a:ext cx="228600" cy="1143000"/>
            </a:xfrm>
            <a:prstGeom prst="ellips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 rot="308662">
              <a:off x="1816574" y="2313725"/>
              <a:ext cx="137160" cy="1143000"/>
            </a:xfrm>
            <a:prstGeom prst="ellips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 rot="898652">
              <a:off x="1875484" y="1625382"/>
              <a:ext cx="137160" cy="731520"/>
            </a:xfrm>
            <a:prstGeom prst="ellips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943100" y="1531620"/>
            <a:ext cx="571500" cy="533400"/>
            <a:chOff x="1943100" y="1531620"/>
            <a:chExt cx="571500" cy="533400"/>
          </a:xfrm>
        </p:grpSpPr>
        <p:sp>
          <p:nvSpPr>
            <p:cNvPr id="44" name="5-Point Star 43"/>
            <p:cNvSpPr/>
            <p:nvPr/>
          </p:nvSpPr>
          <p:spPr bwMode="auto">
            <a:xfrm>
              <a:off x="2359152" y="1531620"/>
              <a:ext cx="155448" cy="152400"/>
            </a:xfrm>
            <a:prstGeom prst="star5">
              <a:avLst/>
            </a:prstGeom>
            <a:solidFill>
              <a:srgbClr val="FFFF00"/>
            </a:solidFill>
            <a:ln w="19050" cap="flat" cmpd="sng" algn="ctr">
              <a:solidFill>
                <a:srgbClr val="008A24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45" name="5-Point Star 44"/>
            <p:cNvSpPr/>
            <p:nvPr/>
          </p:nvSpPr>
          <p:spPr bwMode="auto">
            <a:xfrm>
              <a:off x="2156460" y="1638300"/>
              <a:ext cx="155448" cy="152400"/>
            </a:xfrm>
            <a:prstGeom prst="star5">
              <a:avLst/>
            </a:prstGeom>
            <a:solidFill>
              <a:srgbClr val="FFFF00"/>
            </a:solidFill>
            <a:ln w="19050" cap="flat" cmpd="sng" algn="ctr">
              <a:solidFill>
                <a:srgbClr val="008A24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46" name="5-Point Star 45"/>
            <p:cNvSpPr/>
            <p:nvPr/>
          </p:nvSpPr>
          <p:spPr bwMode="auto">
            <a:xfrm>
              <a:off x="1943100" y="1912620"/>
              <a:ext cx="155448" cy="152400"/>
            </a:xfrm>
            <a:prstGeom prst="star5">
              <a:avLst/>
            </a:prstGeom>
            <a:solidFill>
              <a:srgbClr val="FFFF00"/>
            </a:solidFill>
            <a:ln w="19050" cap="flat" cmpd="sng" algn="ctr">
              <a:solidFill>
                <a:srgbClr val="008A24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590800" y="3200400"/>
            <a:ext cx="3352799" cy="92333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Maximum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efficiency depends on checkpoint cost and failure rates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038350" y="1606550"/>
            <a:ext cx="850900" cy="679450"/>
            <a:chOff x="2038350" y="1606550"/>
            <a:chExt cx="850900" cy="679450"/>
          </a:xfrm>
        </p:grpSpPr>
        <p:sp>
          <p:nvSpPr>
            <p:cNvPr id="49" name="5-Point Star 48"/>
            <p:cNvSpPr/>
            <p:nvPr/>
          </p:nvSpPr>
          <p:spPr bwMode="auto">
            <a:xfrm>
              <a:off x="2733802" y="1606550"/>
              <a:ext cx="155448" cy="152400"/>
            </a:xfrm>
            <a:prstGeom prst="star5">
              <a:avLst/>
            </a:prstGeom>
            <a:solidFill>
              <a:srgbClr val="FFFF00"/>
            </a:solidFill>
            <a:ln w="19050" cap="flat" cmpd="sng" algn="ctr">
              <a:solidFill>
                <a:srgbClr val="C0504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50" name="5-Point Star 49"/>
            <p:cNvSpPr/>
            <p:nvPr/>
          </p:nvSpPr>
          <p:spPr bwMode="auto">
            <a:xfrm>
              <a:off x="2334260" y="1733550"/>
              <a:ext cx="155448" cy="152400"/>
            </a:xfrm>
            <a:prstGeom prst="star5">
              <a:avLst/>
            </a:prstGeom>
            <a:solidFill>
              <a:srgbClr val="FFFF00"/>
            </a:solidFill>
            <a:ln w="19050" cap="flat" cmpd="sng" algn="ctr">
              <a:solidFill>
                <a:srgbClr val="C0504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51" name="5-Point Star 50"/>
            <p:cNvSpPr/>
            <p:nvPr/>
          </p:nvSpPr>
          <p:spPr bwMode="auto">
            <a:xfrm>
              <a:off x="2038350" y="2133600"/>
              <a:ext cx="155448" cy="152400"/>
            </a:xfrm>
            <a:prstGeom prst="star5">
              <a:avLst/>
            </a:prstGeom>
            <a:solidFill>
              <a:srgbClr val="FFFF00"/>
            </a:solidFill>
            <a:ln w="19050" cap="flat" cmpd="sng" algn="ctr">
              <a:solidFill>
                <a:srgbClr val="C0504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362200" y="1911350"/>
            <a:ext cx="1917700" cy="1289050"/>
            <a:chOff x="2362200" y="1911350"/>
            <a:chExt cx="1917700" cy="1289050"/>
          </a:xfrm>
          <a:solidFill>
            <a:srgbClr val="FFFF00"/>
          </a:solidFill>
        </p:grpSpPr>
        <p:sp>
          <p:nvSpPr>
            <p:cNvPr id="53" name="5-Point Star 52"/>
            <p:cNvSpPr/>
            <p:nvPr/>
          </p:nvSpPr>
          <p:spPr bwMode="auto">
            <a:xfrm>
              <a:off x="4124452" y="1911350"/>
              <a:ext cx="155448" cy="152400"/>
            </a:xfrm>
            <a:prstGeom prst="star5">
              <a:avLst/>
            </a:prstGeom>
            <a:grpFill/>
            <a:ln w="19050" cap="flat" cmpd="sng" algn="ctr">
              <a:solidFill>
                <a:srgbClr val="4F81BD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54" name="5-Point Star 53"/>
            <p:cNvSpPr/>
            <p:nvPr/>
          </p:nvSpPr>
          <p:spPr bwMode="auto">
            <a:xfrm>
              <a:off x="3048000" y="2133600"/>
              <a:ext cx="155448" cy="152400"/>
            </a:xfrm>
            <a:prstGeom prst="star5">
              <a:avLst/>
            </a:prstGeom>
            <a:grpFill/>
            <a:ln w="19050" cap="flat" cmpd="sng" algn="ctr">
              <a:solidFill>
                <a:srgbClr val="4F81BD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  <p:sp>
          <p:nvSpPr>
            <p:cNvPr id="55" name="5-Point Star 54"/>
            <p:cNvSpPr/>
            <p:nvPr/>
          </p:nvSpPr>
          <p:spPr bwMode="auto">
            <a:xfrm>
              <a:off x="2362200" y="3048000"/>
              <a:ext cx="155448" cy="152400"/>
            </a:xfrm>
            <a:prstGeom prst="star5">
              <a:avLst/>
            </a:prstGeom>
            <a:grpFill/>
            <a:ln w="19050" cap="flat" cmpd="sng" algn="ctr">
              <a:solidFill>
                <a:srgbClr val="4F81BD">
                  <a:lumMod val="75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39A6"/>
                </a:solidFill>
                <a:effectLst/>
                <a:uLnTx/>
                <a:uFillTx/>
                <a:latin typeface="Impact" pitchFamily="-80" charset="0"/>
                <a:ea typeface="ＭＳ Ｐゴシック" pitchFamily="-80" charset="-128"/>
                <a:cs typeface="+mn-cs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multi-level </a:t>
            </a:r>
            <a:r>
              <a:rPr lang="en-US" dirty="0" err="1" smtClean="0"/>
              <a:t>checkpointing</a:t>
            </a:r>
            <a:r>
              <a:rPr lang="en-US" dirty="0" smtClean="0"/>
              <a:t> compare to single-level </a:t>
            </a:r>
            <a:r>
              <a:rPr lang="en-US" dirty="0" err="1" smtClean="0"/>
              <a:t>checkpointing</a:t>
            </a:r>
            <a:r>
              <a:rPr lang="en-US" dirty="0" smtClean="0"/>
              <a:t> to the PFS?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4" name="Picture 13" descr="OptEfficiencyCombinedLevelCoastalN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371600"/>
            <a:ext cx="6655812" cy="4800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226598" y="2869502"/>
            <a:ext cx="153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Today’s Cost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7044068" y="2830033"/>
            <a:ext cx="228600" cy="457200"/>
          </a:xfrm>
          <a:prstGeom prst="rightBrace">
            <a:avLst/>
          </a:prstGeom>
          <a:noFill/>
          <a:ln w="1905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39A6"/>
              </a:solidFill>
              <a:effectLst/>
              <a:uLnTx/>
              <a:uFillTx/>
              <a:latin typeface="Impact" pitchFamily="-80" charset="0"/>
              <a:ea typeface="ＭＳ Ｐゴシック" pitchFamily="-80" charset="-128"/>
              <a:cs typeface="+mn-cs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10800000">
            <a:off x="1641983" y="5677373"/>
            <a:ext cx="228600" cy="320040"/>
          </a:xfrm>
          <a:prstGeom prst="rightBrace">
            <a:avLst/>
          </a:prstGeom>
          <a:noFill/>
          <a:ln w="1905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39A6"/>
              </a:solidFill>
              <a:effectLst/>
              <a:uLnTx/>
              <a:uFillTx/>
              <a:latin typeface="Impact" pitchFamily="-80" charset="0"/>
              <a:ea typeface="ＭＳ Ｐゴシック" pitchFamily="-80" charset="-128"/>
              <a:cs typeface="+mn-cs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6200000" flipH="1">
            <a:off x="2971800" y="2438400"/>
            <a:ext cx="609600" cy="15240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6200000" flipH="1">
            <a:off x="3200400" y="3733800"/>
            <a:ext cx="609600" cy="15240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6200000" flipH="1">
            <a:off x="2720165" y="2133600"/>
            <a:ext cx="609600" cy="15240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6200000" flipH="1">
            <a:off x="2470299" y="1991833"/>
            <a:ext cx="609600" cy="15240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075339" y="2169764"/>
            <a:ext cx="111587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PFS Checkpoint Cost, Levels</a:t>
            </a:r>
            <a:endParaRPr lang="en-US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 bwMode="auto">
          <a:xfrm>
            <a:off x="836908" y="1274763"/>
            <a:ext cx="387458" cy="487806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</a:t>
            </a:r>
            <a:r>
              <a:rPr lang="en-US" dirty="0" err="1" smtClean="0"/>
              <a:t>checkpointing</a:t>
            </a:r>
            <a:r>
              <a:rPr lang="en-US" dirty="0" smtClean="0"/>
              <a:t> requires less writes to the PFS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8" name="Picture 37" descr="fairtimeBwLustreWritesCoastalN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273138"/>
            <a:ext cx="6781800" cy="489906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878730" y="2815327"/>
            <a:ext cx="153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Today’s Cost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0" name="Right Brace 39"/>
          <p:cNvSpPr/>
          <p:nvPr/>
        </p:nvSpPr>
        <p:spPr bwMode="auto">
          <a:xfrm>
            <a:off x="7696200" y="2775858"/>
            <a:ext cx="228600" cy="457200"/>
          </a:xfrm>
          <a:prstGeom prst="rightBrace">
            <a:avLst/>
          </a:prstGeom>
          <a:noFill/>
          <a:ln w="1905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39A6"/>
              </a:solidFill>
              <a:effectLst/>
              <a:uLnTx/>
              <a:uFillTx/>
              <a:latin typeface="Impact" pitchFamily="-80" charset="0"/>
              <a:ea typeface="ＭＳ Ｐゴシック" pitchFamily="-80" charset="-128"/>
              <a:cs typeface="+mn-cs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057400" y="1524000"/>
            <a:ext cx="4267200" cy="3810000"/>
            <a:chOff x="2057400" y="1524000"/>
            <a:chExt cx="4267200" cy="3810000"/>
          </a:xfrm>
        </p:grpSpPr>
        <p:sp>
          <p:nvSpPr>
            <p:cNvPr id="42" name="TextBox 41"/>
            <p:cNvSpPr txBox="1"/>
            <p:nvPr/>
          </p:nvSpPr>
          <p:spPr>
            <a:xfrm>
              <a:off x="3058274" y="1524000"/>
              <a:ext cx="2351926" cy="64633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More expensive </a:t>
              </a:r>
              <a:b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checkpoints are rarer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rot="5400000" flipH="1" flipV="1">
              <a:off x="800100" y="3086100"/>
              <a:ext cx="3124200" cy="609600"/>
            </a:xfrm>
            <a:prstGeom prst="straightConnector1">
              <a:avLst/>
            </a:prstGeom>
            <a:noFill/>
            <a:ln w="571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rot="5400000" flipH="1" flipV="1">
              <a:off x="2286000" y="3581400"/>
              <a:ext cx="2438400" cy="609600"/>
            </a:xfrm>
            <a:prstGeom prst="straightConnector1">
              <a:avLst/>
            </a:prstGeom>
            <a:noFill/>
            <a:ln w="571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rot="5400000" flipH="1" flipV="1">
              <a:off x="4000500" y="4305300"/>
              <a:ext cx="1447800" cy="609600"/>
            </a:xfrm>
            <a:prstGeom prst="straightConnector1">
              <a:avLst/>
            </a:prstGeom>
            <a:noFill/>
            <a:ln w="571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5638800" y="4800600"/>
              <a:ext cx="685800" cy="533400"/>
            </a:xfrm>
            <a:prstGeom prst="straightConnector1">
              <a:avLst/>
            </a:prstGeom>
            <a:noFill/>
            <a:ln w="57150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2514600" y="1676400"/>
            <a:ext cx="4186168" cy="3352800"/>
            <a:chOff x="2514600" y="1676400"/>
            <a:chExt cx="4186168" cy="3352800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2514600" y="1676400"/>
              <a:ext cx="4038600" cy="3352800"/>
            </a:xfrm>
            <a:prstGeom prst="straightConnector1">
              <a:avLst/>
            </a:prstGeom>
            <a:noFill/>
            <a:ln w="762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4387314" y="2240796"/>
              <a:ext cx="2313454" cy="92333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Higher failure rates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require more </a:t>
              </a:r>
              <a:b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frequent checkpoints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7400" y="1752600"/>
            <a:ext cx="4626432" cy="3733800"/>
            <a:chOff x="2057400" y="1752600"/>
            <a:chExt cx="4626432" cy="3733800"/>
          </a:xfrm>
        </p:grpSpPr>
        <p:sp>
          <p:nvSpPr>
            <p:cNvPr id="51" name="TextBox 50"/>
            <p:cNvSpPr txBox="1"/>
            <p:nvPr/>
          </p:nvSpPr>
          <p:spPr>
            <a:xfrm>
              <a:off x="3048000" y="1752600"/>
              <a:ext cx="2698175" cy="92333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Multi-level checkpointing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requires fewer writes to</a:t>
              </a:r>
              <a:b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</a:b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parallel file system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 rot="16200000" flipH="1">
              <a:off x="3124200" y="4953000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rot="16200000" flipH="1">
              <a:off x="3429000" y="4800601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rot="16200000" flipH="1">
              <a:off x="3657600" y="4147458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rot="16200000" flipH="1">
              <a:off x="3962400" y="3200400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rot="16200000" flipH="1">
              <a:off x="1981200" y="4953000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rot="16200000" flipH="1">
              <a:off x="2209801" y="4724400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rot="16200000" flipH="1">
              <a:off x="2514600" y="3810000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rot="16200000" flipH="1">
              <a:off x="2743200" y="3124201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rot="16200000" flipH="1">
              <a:off x="5105400" y="4419600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rot="16200000" flipH="1">
              <a:off x="4876800" y="4800601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rot="16200000" flipH="1">
              <a:off x="4648200" y="5181600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rot="16200000" flipH="1">
              <a:off x="4343400" y="5170714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rot="16200000" flipH="1">
              <a:off x="5562600" y="5181600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rot="16200000" flipH="1">
              <a:off x="5791200" y="5105401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rot="16200000" flipH="1">
              <a:off x="6085116" y="5007428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 rot="16200000" flipH="1">
              <a:off x="6379032" y="4953000"/>
              <a:ext cx="381000" cy="228600"/>
            </a:xfrm>
            <a:prstGeom prst="straightConnector1">
              <a:avLst/>
            </a:prstGeom>
            <a:noFill/>
            <a:ln w="28575" cap="flat" cmpd="sng" algn="ctr">
              <a:solidFill>
                <a:srgbClr val="9BBB59">
                  <a:lumMod val="75000"/>
                </a:srgbClr>
              </a:solidFill>
              <a:prstDash val="solid"/>
              <a:headEnd type="none" w="med" len="med"/>
              <a:tailEnd type="arrow"/>
            </a:ln>
            <a:effectLst/>
          </p:spPr>
        </p:cxnSp>
      </p:grpSp>
      <p:sp>
        <p:nvSpPr>
          <p:cNvPr id="68" name="Right Brace 67"/>
          <p:cNvSpPr/>
          <p:nvPr/>
        </p:nvSpPr>
        <p:spPr bwMode="auto">
          <a:xfrm rot="10800000">
            <a:off x="2209799" y="5677373"/>
            <a:ext cx="228600" cy="320040"/>
          </a:xfrm>
          <a:prstGeom prst="rightBrace">
            <a:avLst/>
          </a:prstGeom>
          <a:noFill/>
          <a:ln w="1905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39A6"/>
              </a:solidFill>
              <a:effectLst/>
              <a:uLnTx/>
              <a:uFillTx/>
              <a:latin typeface="Impact" pitchFamily="-80" charset="0"/>
              <a:ea typeface="ＭＳ Ｐゴシック" pitchFamily="-80" charset="-128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99286" y="557022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Today’s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Failure Rate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069383" y="2200759"/>
            <a:ext cx="201478" cy="282069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 rot="16200000">
            <a:off x="-1379293" y="2914453"/>
            <a:ext cx="4924425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dirty="0" smtClean="0"/>
              <a:t>Expected Time Between </a:t>
            </a:r>
            <a:r>
              <a:rPr lang="en-US" dirty="0" err="1" smtClean="0"/>
              <a:t>Checkpointing</a:t>
            </a:r>
            <a:r>
              <a:rPr lang="en-US" dirty="0" smtClean="0"/>
              <a:t> to PFS (seconds)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726255" y="2092274"/>
            <a:ext cx="111587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PFS Checkpoint Cost, Levels</a:t>
            </a:r>
            <a:endParaRPr lang="en-US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Multi-level </a:t>
            </a:r>
            <a:r>
              <a:rPr lang="en-US" sz="2000" dirty="0" err="1" smtClean="0"/>
              <a:t>checkpointing</a:t>
            </a:r>
            <a:r>
              <a:rPr lang="en-US" sz="2000" dirty="0" smtClean="0"/>
              <a:t> library, SCR</a:t>
            </a:r>
          </a:p>
          <a:p>
            <a:pPr lvl="1"/>
            <a:r>
              <a:rPr lang="en-US" sz="1800" dirty="0" smtClean="0"/>
              <a:t>Low-cost </a:t>
            </a:r>
            <a:r>
              <a:rPr lang="en-US" sz="1800" dirty="0" err="1" smtClean="0"/>
              <a:t>checkpointing</a:t>
            </a:r>
            <a:r>
              <a:rPr lang="en-US" sz="1800" dirty="0" smtClean="0"/>
              <a:t> schemes up to 1000x faster than PFS</a:t>
            </a:r>
          </a:p>
          <a:p>
            <a:r>
              <a:rPr lang="en-US" sz="2000" dirty="0" smtClean="0"/>
              <a:t>Failure analysis of several HPC systems</a:t>
            </a:r>
          </a:p>
          <a:p>
            <a:pPr lvl="1"/>
            <a:r>
              <a:rPr lang="en-US" sz="1800" dirty="0" smtClean="0"/>
              <a:t>85% of failures can be recovered from low-cost checkpoints</a:t>
            </a:r>
          </a:p>
          <a:p>
            <a:r>
              <a:rPr lang="en-US" sz="2000" dirty="0" smtClean="0"/>
              <a:t>Hierarchical Markov Model that shows benefits of multi-level </a:t>
            </a:r>
            <a:r>
              <a:rPr lang="en-US" sz="2000" dirty="0" err="1" smtClean="0"/>
              <a:t>checkpointing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Increased machine efficiency</a:t>
            </a:r>
          </a:p>
          <a:p>
            <a:pPr lvl="1"/>
            <a:r>
              <a:rPr lang="en-US" sz="1800" dirty="0" smtClean="0"/>
              <a:t>Reduced load on the parallel file system</a:t>
            </a:r>
          </a:p>
          <a:p>
            <a:pPr lvl="1"/>
            <a:r>
              <a:rPr lang="en-US" sz="1800" dirty="0" smtClean="0"/>
              <a:t>Advantages are expected to increase on future systems.</a:t>
            </a:r>
          </a:p>
          <a:p>
            <a:pPr lvl="2"/>
            <a:r>
              <a:rPr lang="en-US" sz="1600" dirty="0" smtClean="0"/>
              <a:t>Can still achieve 85% efficiency on 50x less reliable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and future directions -- There’s still more work to do!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9107" y="589220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 File System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32234" y="1195739"/>
            <a:ext cx="8608206" cy="334861"/>
            <a:chOff x="232234" y="1490201"/>
            <a:chExt cx="8608206" cy="334861"/>
          </a:xfrm>
        </p:grpSpPr>
        <p:sp>
          <p:nvSpPr>
            <p:cNvPr id="6" name="Oval 5"/>
            <p:cNvSpPr/>
            <p:nvPr/>
          </p:nvSpPr>
          <p:spPr bwMode="auto">
            <a:xfrm>
              <a:off x="232234" y="1490201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50107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6990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03874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30757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57641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84524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11408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38291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65175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292058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18942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45825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72709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399592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26476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453359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80243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507126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534010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560893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87777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14660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41544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668427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695311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722194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749078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775961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802845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829728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856612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sp>
        <p:nvSpPr>
          <p:cNvPr id="46" name="Can 45"/>
          <p:cNvSpPr/>
          <p:nvPr/>
        </p:nvSpPr>
        <p:spPr>
          <a:xfrm>
            <a:off x="4569707" y="5042339"/>
            <a:ext cx="457200" cy="533400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an 46"/>
          <p:cNvSpPr/>
          <p:nvPr/>
        </p:nvSpPr>
        <p:spPr>
          <a:xfrm>
            <a:off x="4341107" y="5194739"/>
            <a:ext cx="457200" cy="533400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296323" y="1770220"/>
            <a:ext cx="8320926" cy="3424520"/>
            <a:chOff x="296323" y="2064682"/>
            <a:chExt cx="8320926" cy="3424520"/>
          </a:xfrm>
        </p:grpSpPr>
        <p:cxnSp>
          <p:nvCxnSpPr>
            <p:cNvPr id="49" name="Straight Arrow Connector 48"/>
            <p:cNvCxnSpPr>
              <a:stCxn id="84" idx="3"/>
              <a:endCxn id="47" idx="1"/>
            </p:cNvCxnSpPr>
            <p:nvPr/>
          </p:nvCxnSpPr>
          <p:spPr bwMode="auto">
            <a:xfrm rot="16200000" flipH="1">
              <a:off x="730827" y="1650321"/>
              <a:ext cx="3404376" cy="42733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 rot="16200000" flipH="1">
              <a:off x="846641" y="1770240"/>
              <a:ext cx="3408975" cy="39978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152" idx="3"/>
              <a:endCxn id="47" idx="1"/>
            </p:cNvCxnSpPr>
            <p:nvPr/>
          </p:nvCxnSpPr>
          <p:spPr bwMode="auto">
            <a:xfrm rot="16200000" flipH="1">
              <a:off x="993182" y="1912676"/>
              <a:ext cx="3404376" cy="37486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>
              <a:stCxn id="153" idx="3"/>
              <a:endCxn id="47" idx="1"/>
            </p:cNvCxnSpPr>
            <p:nvPr/>
          </p:nvCxnSpPr>
          <p:spPr bwMode="auto">
            <a:xfrm rot="16200000" flipH="1">
              <a:off x="1127599" y="2047093"/>
              <a:ext cx="3404376" cy="347983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>
              <a:stCxn id="154" idx="3"/>
              <a:endCxn id="47" idx="1"/>
            </p:cNvCxnSpPr>
            <p:nvPr/>
          </p:nvCxnSpPr>
          <p:spPr bwMode="auto">
            <a:xfrm rot="16200000" flipH="1">
              <a:off x="1262017" y="2181511"/>
              <a:ext cx="3404376" cy="321100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>
              <a:stCxn id="155" idx="3"/>
              <a:endCxn id="47" idx="1"/>
            </p:cNvCxnSpPr>
            <p:nvPr/>
          </p:nvCxnSpPr>
          <p:spPr bwMode="auto">
            <a:xfrm rot="16200000" flipH="1">
              <a:off x="1396434" y="2315928"/>
              <a:ext cx="3404376" cy="29421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>
              <a:stCxn id="156" idx="3"/>
              <a:endCxn id="47" idx="1"/>
            </p:cNvCxnSpPr>
            <p:nvPr/>
          </p:nvCxnSpPr>
          <p:spPr bwMode="auto">
            <a:xfrm rot="16200000" flipH="1">
              <a:off x="1530852" y="2450346"/>
              <a:ext cx="3404376" cy="267333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>
              <a:stCxn id="157" idx="3"/>
              <a:endCxn id="47" idx="1"/>
            </p:cNvCxnSpPr>
            <p:nvPr/>
          </p:nvCxnSpPr>
          <p:spPr bwMode="auto">
            <a:xfrm rot="16200000" flipH="1">
              <a:off x="1665269" y="2584763"/>
              <a:ext cx="3404376" cy="24044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158" idx="3"/>
              <a:endCxn id="47" idx="1"/>
            </p:cNvCxnSpPr>
            <p:nvPr/>
          </p:nvCxnSpPr>
          <p:spPr bwMode="auto">
            <a:xfrm rot="16200000" flipH="1">
              <a:off x="1799687" y="2719181"/>
              <a:ext cx="3404376" cy="21356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rot="16200000" flipH="1">
              <a:off x="1947619" y="2831372"/>
              <a:ext cx="3341237" cy="183071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>
              <a:stCxn id="160" idx="3"/>
              <a:endCxn id="47" idx="1"/>
            </p:cNvCxnSpPr>
            <p:nvPr/>
          </p:nvCxnSpPr>
          <p:spPr bwMode="auto">
            <a:xfrm rot="16200000" flipH="1">
              <a:off x="2068522" y="2988016"/>
              <a:ext cx="3404376" cy="15979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Straight Arrow Connector 59"/>
            <p:cNvCxnSpPr>
              <a:stCxn id="161" idx="3"/>
              <a:endCxn id="47" idx="1"/>
            </p:cNvCxnSpPr>
            <p:nvPr/>
          </p:nvCxnSpPr>
          <p:spPr bwMode="auto">
            <a:xfrm rot="16200000" flipH="1">
              <a:off x="2202939" y="3122433"/>
              <a:ext cx="3404376" cy="13291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>
              <a:stCxn id="162" idx="3"/>
              <a:endCxn id="47" idx="1"/>
            </p:cNvCxnSpPr>
            <p:nvPr/>
          </p:nvCxnSpPr>
          <p:spPr bwMode="auto">
            <a:xfrm rot="16200000" flipH="1">
              <a:off x="2337357" y="3256851"/>
              <a:ext cx="3404376" cy="10603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>
              <a:stCxn id="163" idx="3"/>
              <a:endCxn id="47" idx="1"/>
            </p:cNvCxnSpPr>
            <p:nvPr/>
          </p:nvCxnSpPr>
          <p:spPr bwMode="auto">
            <a:xfrm rot="16200000" flipH="1">
              <a:off x="2471774" y="3391268"/>
              <a:ext cx="3404376" cy="79148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>
              <a:stCxn id="164" idx="3"/>
              <a:endCxn id="47" idx="1"/>
            </p:cNvCxnSpPr>
            <p:nvPr/>
          </p:nvCxnSpPr>
          <p:spPr bwMode="auto">
            <a:xfrm rot="16200000" flipH="1">
              <a:off x="2606192" y="3525686"/>
              <a:ext cx="3404376" cy="52265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4" name="Straight Arrow Connector 63"/>
            <p:cNvCxnSpPr>
              <a:stCxn id="165" idx="3"/>
              <a:endCxn id="47" idx="1"/>
            </p:cNvCxnSpPr>
            <p:nvPr/>
          </p:nvCxnSpPr>
          <p:spPr bwMode="auto">
            <a:xfrm rot="16200000" flipH="1">
              <a:off x="2740609" y="3660103"/>
              <a:ext cx="3404376" cy="25381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>
              <a:stCxn id="166" idx="3"/>
              <a:endCxn id="47" idx="1"/>
            </p:cNvCxnSpPr>
            <p:nvPr/>
          </p:nvCxnSpPr>
          <p:spPr bwMode="auto">
            <a:xfrm rot="5400000">
              <a:off x="2875027" y="3779505"/>
              <a:ext cx="3404376" cy="150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rot="5400000">
              <a:off x="3022960" y="3625155"/>
              <a:ext cx="3379641" cy="2815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 rot="5400000">
              <a:off x="3157378" y="3490738"/>
              <a:ext cx="3379640" cy="5503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Straight Arrow Connector 67"/>
            <p:cNvCxnSpPr>
              <a:stCxn id="169" idx="3"/>
              <a:endCxn id="47" idx="1"/>
            </p:cNvCxnSpPr>
            <p:nvPr/>
          </p:nvCxnSpPr>
          <p:spPr bwMode="auto">
            <a:xfrm rot="5400000">
              <a:off x="3278280" y="3376253"/>
              <a:ext cx="3404376" cy="82152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rot="5400000">
              <a:off x="3426213" y="3221903"/>
              <a:ext cx="3379640" cy="108806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0" name="Straight Arrow Connector 69"/>
            <p:cNvCxnSpPr>
              <a:stCxn id="171" idx="3"/>
              <a:endCxn id="47" idx="1"/>
            </p:cNvCxnSpPr>
            <p:nvPr/>
          </p:nvCxnSpPr>
          <p:spPr bwMode="auto">
            <a:xfrm rot="5400000">
              <a:off x="3547115" y="3107418"/>
              <a:ext cx="3404376" cy="13591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1" name="Straight Arrow Connector 70"/>
            <p:cNvCxnSpPr>
              <a:stCxn id="172" idx="3"/>
              <a:endCxn id="47" idx="1"/>
            </p:cNvCxnSpPr>
            <p:nvPr/>
          </p:nvCxnSpPr>
          <p:spPr bwMode="auto">
            <a:xfrm rot="5400000">
              <a:off x="3681532" y="2973000"/>
              <a:ext cx="3404376" cy="16280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>
              <a:stCxn id="173" idx="3"/>
              <a:endCxn id="47" idx="1"/>
            </p:cNvCxnSpPr>
            <p:nvPr/>
          </p:nvCxnSpPr>
          <p:spPr bwMode="auto">
            <a:xfrm rot="5400000">
              <a:off x="3815950" y="2838583"/>
              <a:ext cx="3404376" cy="189686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3" name="Straight Arrow Connector 72"/>
            <p:cNvCxnSpPr>
              <a:stCxn id="174" idx="3"/>
              <a:endCxn id="47" idx="1"/>
            </p:cNvCxnSpPr>
            <p:nvPr/>
          </p:nvCxnSpPr>
          <p:spPr bwMode="auto">
            <a:xfrm rot="5400000">
              <a:off x="3950367" y="2704165"/>
              <a:ext cx="3404376" cy="21656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4" name="Straight Arrow Connector 73"/>
            <p:cNvCxnSpPr>
              <a:stCxn id="175" idx="3"/>
              <a:endCxn id="47" idx="1"/>
            </p:cNvCxnSpPr>
            <p:nvPr/>
          </p:nvCxnSpPr>
          <p:spPr bwMode="auto">
            <a:xfrm rot="5400000">
              <a:off x="4084785" y="2569748"/>
              <a:ext cx="3404376" cy="243453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Straight Arrow Connector 74"/>
            <p:cNvCxnSpPr>
              <a:stCxn id="176" idx="3"/>
              <a:endCxn id="47" idx="1"/>
            </p:cNvCxnSpPr>
            <p:nvPr/>
          </p:nvCxnSpPr>
          <p:spPr bwMode="auto">
            <a:xfrm rot="5400000">
              <a:off x="4219202" y="2435330"/>
              <a:ext cx="3404376" cy="27033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Straight Arrow Connector 75"/>
            <p:cNvCxnSpPr>
              <a:stCxn id="177" idx="3"/>
              <a:endCxn id="47" idx="1"/>
            </p:cNvCxnSpPr>
            <p:nvPr/>
          </p:nvCxnSpPr>
          <p:spPr bwMode="auto">
            <a:xfrm rot="5400000">
              <a:off x="4353620" y="2300913"/>
              <a:ext cx="3404376" cy="29722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stCxn id="178" idx="3"/>
              <a:endCxn id="47" idx="1"/>
            </p:cNvCxnSpPr>
            <p:nvPr/>
          </p:nvCxnSpPr>
          <p:spPr bwMode="auto">
            <a:xfrm rot="5400000">
              <a:off x="4488037" y="2166495"/>
              <a:ext cx="3404376" cy="32410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Straight Arrow Connector 77"/>
            <p:cNvCxnSpPr>
              <a:stCxn id="179" idx="3"/>
              <a:endCxn id="47" idx="1"/>
            </p:cNvCxnSpPr>
            <p:nvPr/>
          </p:nvCxnSpPr>
          <p:spPr bwMode="auto">
            <a:xfrm rot="5400000">
              <a:off x="4622455" y="2032078"/>
              <a:ext cx="3404376" cy="350987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stCxn id="180" idx="3"/>
              <a:endCxn id="47" idx="1"/>
            </p:cNvCxnSpPr>
            <p:nvPr/>
          </p:nvCxnSpPr>
          <p:spPr bwMode="auto">
            <a:xfrm rot="5400000">
              <a:off x="4756872" y="1897660"/>
              <a:ext cx="3404376" cy="377870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rot="5400000">
              <a:off x="4904805" y="1743310"/>
              <a:ext cx="3379641" cy="404524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1" name="Explosion 2 80"/>
            <p:cNvSpPr/>
            <p:nvPr/>
          </p:nvSpPr>
          <p:spPr bwMode="auto">
            <a:xfrm>
              <a:off x="3227825" y="4619556"/>
              <a:ext cx="2918780" cy="691290"/>
            </a:xfrm>
            <a:prstGeom prst="irregularSeal2">
              <a:avLst/>
            </a:prstGeom>
            <a:solidFill>
              <a:schemeClr val="bg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Helvetica" pitchFamily="32" charset="0"/>
                  <a:ea typeface="ＭＳ Ｐゴシック" pitchFamily="32" charset="-128"/>
                </a:rPr>
                <a:t>Contention</a:t>
              </a:r>
            </a:p>
          </p:txBody>
        </p:sp>
      </p:grpSp>
      <p:sp>
        <p:nvSpPr>
          <p:cNvPr id="82" name="Can 81"/>
          <p:cNvSpPr/>
          <p:nvPr/>
        </p:nvSpPr>
        <p:spPr>
          <a:xfrm>
            <a:off x="4112507" y="5347139"/>
            <a:ext cx="457200" cy="533400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193830" y="1537137"/>
            <a:ext cx="8525910" cy="253226"/>
            <a:chOff x="193830" y="1831599"/>
            <a:chExt cx="8525910" cy="253226"/>
          </a:xfrm>
        </p:grpSpPr>
        <p:sp>
          <p:nvSpPr>
            <p:cNvPr id="84" name="Can 83"/>
            <p:cNvSpPr/>
            <p:nvPr/>
          </p:nvSpPr>
          <p:spPr bwMode="auto">
            <a:xfrm>
              <a:off x="193830" y="1892872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grpSp>
          <p:nvGrpSpPr>
            <p:cNvPr id="85" name="Group 188"/>
            <p:cNvGrpSpPr/>
            <p:nvPr/>
          </p:nvGrpSpPr>
          <p:grpSpPr>
            <a:xfrm>
              <a:off x="449705" y="1892872"/>
              <a:ext cx="8270035" cy="191953"/>
              <a:chOff x="535235" y="1556188"/>
              <a:chExt cx="8270035" cy="191953"/>
            </a:xfrm>
          </p:grpSpPr>
          <p:sp>
            <p:nvSpPr>
              <p:cNvPr id="151" name="Can 150"/>
              <p:cNvSpPr/>
              <p:nvPr/>
            </p:nvSpPr>
            <p:spPr bwMode="auto">
              <a:xfrm>
                <a:off x="53523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52" name="Can 151"/>
              <p:cNvSpPr/>
              <p:nvPr/>
            </p:nvSpPr>
            <p:spPr bwMode="auto">
              <a:xfrm>
                <a:off x="80407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53" name="Can 152"/>
              <p:cNvSpPr/>
              <p:nvPr/>
            </p:nvSpPr>
            <p:spPr bwMode="auto">
              <a:xfrm>
                <a:off x="107290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54" name="Can 153"/>
              <p:cNvSpPr/>
              <p:nvPr/>
            </p:nvSpPr>
            <p:spPr bwMode="auto">
              <a:xfrm>
                <a:off x="134174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55" name="Can 154"/>
              <p:cNvSpPr/>
              <p:nvPr/>
            </p:nvSpPr>
            <p:spPr bwMode="auto">
              <a:xfrm>
                <a:off x="161057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56" name="Can 155"/>
              <p:cNvSpPr/>
              <p:nvPr/>
            </p:nvSpPr>
            <p:spPr bwMode="auto">
              <a:xfrm>
                <a:off x="187941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57" name="Can 156"/>
              <p:cNvSpPr/>
              <p:nvPr/>
            </p:nvSpPr>
            <p:spPr bwMode="auto">
              <a:xfrm>
                <a:off x="214824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58" name="Can 157"/>
              <p:cNvSpPr/>
              <p:nvPr/>
            </p:nvSpPr>
            <p:spPr bwMode="auto">
              <a:xfrm>
                <a:off x="241708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59" name="Can 158"/>
              <p:cNvSpPr/>
              <p:nvPr/>
            </p:nvSpPr>
            <p:spPr bwMode="auto">
              <a:xfrm>
                <a:off x="268591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0" name="Can 159"/>
              <p:cNvSpPr/>
              <p:nvPr/>
            </p:nvSpPr>
            <p:spPr bwMode="auto">
              <a:xfrm>
                <a:off x="295475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1" name="Can 160"/>
              <p:cNvSpPr/>
              <p:nvPr/>
            </p:nvSpPr>
            <p:spPr bwMode="auto">
              <a:xfrm>
                <a:off x="322358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2" name="Can 161"/>
              <p:cNvSpPr/>
              <p:nvPr/>
            </p:nvSpPr>
            <p:spPr bwMode="auto">
              <a:xfrm>
                <a:off x="349242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3" name="Can 162"/>
              <p:cNvSpPr/>
              <p:nvPr/>
            </p:nvSpPr>
            <p:spPr bwMode="auto">
              <a:xfrm>
                <a:off x="376125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4" name="Can 163"/>
              <p:cNvSpPr/>
              <p:nvPr/>
            </p:nvSpPr>
            <p:spPr bwMode="auto">
              <a:xfrm>
                <a:off x="403009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5" name="Can 164"/>
              <p:cNvSpPr/>
              <p:nvPr/>
            </p:nvSpPr>
            <p:spPr bwMode="auto">
              <a:xfrm>
                <a:off x="429892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6" name="Can 165"/>
              <p:cNvSpPr/>
              <p:nvPr/>
            </p:nvSpPr>
            <p:spPr bwMode="auto">
              <a:xfrm>
                <a:off x="456776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7" name="Can 166"/>
              <p:cNvSpPr/>
              <p:nvPr/>
            </p:nvSpPr>
            <p:spPr bwMode="auto">
              <a:xfrm>
                <a:off x="483659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8" name="Can 167"/>
              <p:cNvSpPr/>
              <p:nvPr/>
            </p:nvSpPr>
            <p:spPr bwMode="auto">
              <a:xfrm>
                <a:off x="510543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69" name="Can 168"/>
              <p:cNvSpPr/>
              <p:nvPr/>
            </p:nvSpPr>
            <p:spPr bwMode="auto">
              <a:xfrm>
                <a:off x="537426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0" name="Can 169"/>
              <p:cNvSpPr/>
              <p:nvPr/>
            </p:nvSpPr>
            <p:spPr bwMode="auto">
              <a:xfrm>
                <a:off x="564310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1" name="Can 170"/>
              <p:cNvSpPr/>
              <p:nvPr/>
            </p:nvSpPr>
            <p:spPr bwMode="auto">
              <a:xfrm>
                <a:off x="591193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2" name="Can 171"/>
              <p:cNvSpPr/>
              <p:nvPr/>
            </p:nvSpPr>
            <p:spPr bwMode="auto">
              <a:xfrm>
                <a:off x="618077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3" name="Can 172"/>
              <p:cNvSpPr/>
              <p:nvPr/>
            </p:nvSpPr>
            <p:spPr bwMode="auto">
              <a:xfrm>
                <a:off x="644960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4" name="Can 173"/>
              <p:cNvSpPr/>
              <p:nvPr/>
            </p:nvSpPr>
            <p:spPr bwMode="auto">
              <a:xfrm>
                <a:off x="671844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5" name="Can 174"/>
              <p:cNvSpPr/>
              <p:nvPr/>
            </p:nvSpPr>
            <p:spPr bwMode="auto">
              <a:xfrm>
                <a:off x="698727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6" name="Can 175"/>
              <p:cNvSpPr/>
              <p:nvPr/>
            </p:nvSpPr>
            <p:spPr bwMode="auto">
              <a:xfrm>
                <a:off x="725611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7" name="Can 176"/>
              <p:cNvSpPr/>
              <p:nvPr/>
            </p:nvSpPr>
            <p:spPr bwMode="auto">
              <a:xfrm>
                <a:off x="752494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8" name="Can 177"/>
              <p:cNvSpPr/>
              <p:nvPr/>
            </p:nvSpPr>
            <p:spPr bwMode="auto">
              <a:xfrm>
                <a:off x="779378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79" name="Can 178"/>
              <p:cNvSpPr/>
              <p:nvPr/>
            </p:nvSpPr>
            <p:spPr bwMode="auto">
              <a:xfrm>
                <a:off x="806261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80" name="Can 179"/>
              <p:cNvSpPr/>
              <p:nvPr/>
            </p:nvSpPr>
            <p:spPr bwMode="auto">
              <a:xfrm>
                <a:off x="8331450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  <p:sp>
            <p:nvSpPr>
              <p:cNvPr id="181" name="Can 180"/>
              <p:cNvSpPr/>
              <p:nvPr/>
            </p:nvSpPr>
            <p:spPr bwMode="auto">
              <a:xfrm>
                <a:off x="8600285" y="1556188"/>
                <a:ext cx="204985" cy="191953"/>
              </a:xfrm>
              <a:prstGeom prst="ca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rgbClr val="124A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endParaRPr>
              </a:p>
            </p:txBody>
          </p:sp>
        </p:grpSp>
        <p:grpSp>
          <p:nvGrpSpPr>
            <p:cNvPr id="86" name="Group 181"/>
            <p:cNvGrpSpPr/>
            <p:nvPr/>
          </p:nvGrpSpPr>
          <p:grpSpPr>
            <a:xfrm>
              <a:off x="193830" y="1969610"/>
              <a:ext cx="8525910" cy="76810"/>
              <a:chOff x="270640" y="1623965"/>
              <a:chExt cx="8525910" cy="7681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134598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61481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88365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15248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42132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69015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95899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322782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49666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76549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403433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430316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457200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484083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10967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37850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64734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591617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18501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645384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72268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99151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26035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2918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79802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806685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833569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860452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27064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3947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808310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077145" y="162396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7" name="Straight Connector 86"/>
            <p:cNvCxnSpPr>
              <a:stCxn id="6" idx="4"/>
              <a:endCxn id="84" idx="1"/>
            </p:cNvCxnSpPr>
            <p:nvPr/>
          </p:nvCxnSpPr>
          <p:spPr bwMode="auto">
            <a:xfrm rot="5400000">
              <a:off x="302222" y="1825700"/>
              <a:ext cx="61274" cy="730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7" idx="4"/>
              <a:endCxn id="151" idx="1"/>
            </p:cNvCxnSpPr>
            <p:nvPr/>
          </p:nvCxnSpPr>
          <p:spPr bwMode="auto">
            <a:xfrm rot="5400000">
              <a:off x="56905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8" idx="4"/>
              <a:endCxn id="152" idx="1"/>
            </p:cNvCxnSpPr>
            <p:nvPr/>
          </p:nvCxnSpPr>
          <p:spPr bwMode="auto">
            <a:xfrm rot="5400000">
              <a:off x="83789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9" idx="4"/>
              <a:endCxn id="153" idx="1"/>
            </p:cNvCxnSpPr>
            <p:nvPr/>
          </p:nvCxnSpPr>
          <p:spPr bwMode="auto">
            <a:xfrm rot="5400000">
              <a:off x="110672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10" idx="4"/>
              <a:endCxn id="154" idx="1"/>
            </p:cNvCxnSpPr>
            <p:nvPr/>
          </p:nvCxnSpPr>
          <p:spPr bwMode="auto">
            <a:xfrm rot="5400000">
              <a:off x="137556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11" idx="4"/>
              <a:endCxn id="155" idx="1"/>
            </p:cNvCxnSpPr>
            <p:nvPr/>
          </p:nvCxnSpPr>
          <p:spPr bwMode="auto">
            <a:xfrm rot="5400000">
              <a:off x="164439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12" idx="4"/>
              <a:endCxn id="156" idx="1"/>
            </p:cNvCxnSpPr>
            <p:nvPr/>
          </p:nvCxnSpPr>
          <p:spPr bwMode="auto">
            <a:xfrm rot="5400000">
              <a:off x="191323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13" idx="4"/>
              <a:endCxn id="157" idx="1"/>
            </p:cNvCxnSpPr>
            <p:nvPr/>
          </p:nvCxnSpPr>
          <p:spPr bwMode="auto">
            <a:xfrm rot="5400000">
              <a:off x="218206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14" idx="4"/>
              <a:endCxn id="158" idx="1"/>
            </p:cNvCxnSpPr>
            <p:nvPr/>
          </p:nvCxnSpPr>
          <p:spPr bwMode="auto">
            <a:xfrm rot="5400000">
              <a:off x="245090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15" idx="4"/>
              <a:endCxn id="159" idx="1"/>
            </p:cNvCxnSpPr>
            <p:nvPr/>
          </p:nvCxnSpPr>
          <p:spPr bwMode="auto">
            <a:xfrm rot="5400000">
              <a:off x="271973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16" idx="4"/>
              <a:endCxn id="160" idx="1"/>
            </p:cNvCxnSpPr>
            <p:nvPr/>
          </p:nvCxnSpPr>
          <p:spPr bwMode="auto">
            <a:xfrm rot="5400000">
              <a:off x="298857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>
              <a:stCxn id="17" idx="4"/>
              <a:endCxn id="161" idx="1"/>
            </p:cNvCxnSpPr>
            <p:nvPr/>
          </p:nvCxnSpPr>
          <p:spPr bwMode="auto">
            <a:xfrm rot="5400000">
              <a:off x="325740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>
              <a:stCxn id="18" idx="4"/>
              <a:endCxn id="162" idx="1"/>
            </p:cNvCxnSpPr>
            <p:nvPr/>
          </p:nvCxnSpPr>
          <p:spPr bwMode="auto">
            <a:xfrm rot="5400000">
              <a:off x="352624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19" idx="4"/>
              <a:endCxn id="163" idx="1"/>
            </p:cNvCxnSpPr>
            <p:nvPr/>
          </p:nvCxnSpPr>
          <p:spPr bwMode="auto">
            <a:xfrm rot="5400000">
              <a:off x="379507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20" idx="4"/>
              <a:endCxn id="164" idx="1"/>
            </p:cNvCxnSpPr>
            <p:nvPr/>
          </p:nvCxnSpPr>
          <p:spPr bwMode="auto">
            <a:xfrm rot="5400000">
              <a:off x="406391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21" idx="4"/>
              <a:endCxn id="165" idx="1"/>
            </p:cNvCxnSpPr>
            <p:nvPr/>
          </p:nvCxnSpPr>
          <p:spPr bwMode="auto">
            <a:xfrm rot="5400000">
              <a:off x="433274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>
              <a:stCxn id="22" idx="4"/>
              <a:endCxn id="166" idx="1"/>
            </p:cNvCxnSpPr>
            <p:nvPr/>
          </p:nvCxnSpPr>
          <p:spPr bwMode="auto">
            <a:xfrm rot="5400000">
              <a:off x="460158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23" idx="4"/>
              <a:endCxn id="167" idx="1"/>
            </p:cNvCxnSpPr>
            <p:nvPr/>
          </p:nvCxnSpPr>
          <p:spPr bwMode="auto">
            <a:xfrm rot="5400000">
              <a:off x="487041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>
              <a:stCxn id="24" idx="4"/>
              <a:endCxn id="168" idx="1"/>
            </p:cNvCxnSpPr>
            <p:nvPr/>
          </p:nvCxnSpPr>
          <p:spPr bwMode="auto">
            <a:xfrm rot="5400000">
              <a:off x="513925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>
              <a:stCxn id="25" idx="4"/>
              <a:endCxn id="169" idx="1"/>
            </p:cNvCxnSpPr>
            <p:nvPr/>
          </p:nvCxnSpPr>
          <p:spPr bwMode="auto">
            <a:xfrm rot="5400000">
              <a:off x="540808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>
              <a:stCxn id="26" idx="4"/>
              <a:endCxn id="170" idx="1"/>
            </p:cNvCxnSpPr>
            <p:nvPr/>
          </p:nvCxnSpPr>
          <p:spPr bwMode="auto">
            <a:xfrm rot="5400000">
              <a:off x="567692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>
              <a:stCxn id="27" idx="4"/>
              <a:endCxn id="171" idx="1"/>
            </p:cNvCxnSpPr>
            <p:nvPr/>
          </p:nvCxnSpPr>
          <p:spPr bwMode="auto">
            <a:xfrm rot="5400000">
              <a:off x="594575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>
              <a:stCxn id="28" idx="4"/>
              <a:endCxn id="172" idx="1"/>
            </p:cNvCxnSpPr>
            <p:nvPr/>
          </p:nvCxnSpPr>
          <p:spPr bwMode="auto">
            <a:xfrm rot="5400000">
              <a:off x="621459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29" idx="4"/>
              <a:endCxn id="173" idx="1"/>
            </p:cNvCxnSpPr>
            <p:nvPr/>
          </p:nvCxnSpPr>
          <p:spPr bwMode="auto">
            <a:xfrm rot="5400000">
              <a:off x="648342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>
              <a:stCxn id="30" idx="4"/>
              <a:endCxn id="174" idx="1"/>
            </p:cNvCxnSpPr>
            <p:nvPr/>
          </p:nvCxnSpPr>
          <p:spPr bwMode="auto">
            <a:xfrm rot="5400000">
              <a:off x="675226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>
              <a:stCxn id="31" idx="4"/>
              <a:endCxn id="175" idx="1"/>
            </p:cNvCxnSpPr>
            <p:nvPr/>
          </p:nvCxnSpPr>
          <p:spPr bwMode="auto">
            <a:xfrm rot="5400000">
              <a:off x="702109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>
              <a:stCxn id="32" idx="4"/>
              <a:endCxn id="176" idx="1"/>
            </p:cNvCxnSpPr>
            <p:nvPr/>
          </p:nvCxnSpPr>
          <p:spPr bwMode="auto">
            <a:xfrm rot="5400000">
              <a:off x="728993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>
              <a:stCxn id="33" idx="4"/>
              <a:endCxn id="177" idx="1"/>
            </p:cNvCxnSpPr>
            <p:nvPr/>
          </p:nvCxnSpPr>
          <p:spPr bwMode="auto">
            <a:xfrm rot="5400000">
              <a:off x="755876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>
              <a:stCxn id="34" idx="4"/>
              <a:endCxn id="178" idx="1"/>
            </p:cNvCxnSpPr>
            <p:nvPr/>
          </p:nvCxnSpPr>
          <p:spPr bwMode="auto">
            <a:xfrm rot="5400000">
              <a:off x="782760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35" idx="4"/>
              <a:endCxn id="179" idx="1"/>
            </p:cNvCxnSpPr>
            <p:nvPr/>
          </p:nvCxnSpPr>
          <p:spPr bwMode="auto">
            <a:xfrm rot="5400000">
              <a:off x="809643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>
              <a:stCxn id="36" idx="4"/>
              <a:endCxn id="180" idx="1"/>
            </p:cNvCxnSpPr>
            <p:nvPr/>
          </p:nvCxnSpPr>
          <p:spPr bwMode="auto">
            <a:xfrm rot="5400000">
              <a:off x="8365273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>
              <a:stCxn id="37" idx="4"/>
              <a:endCxn id="181" idx="1"/>
            </p:cNvCxnSpPr>
            <p:nvPr/>
          </p:nvCxnSpPr>
          <p:spPr bwMode="auto">
            <a:xfrm rot="5400000">
              <a:off x="8634108" y="1823700"/>
              <a:ext cx="52312" cy="86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3A3AB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an overlay network (</a:t>
            </a:r>
            <a:r>
              <a:rPr lang="en-US" dirty="0" err="1" smtClean="0"/>
              <a:t>MRNet</a:t>
            </a:r>
            <a:r>
              <a:rPr lang="en-US" dirty="0" smtClean="0"/>
              <a:t>) to write checkpoints to the PFS in a controlled way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673887" y="2134344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3717091" y="2147407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3227825" y="3008193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7" name="Straight Arrow Connector 6"/>
          <p:cNvCxnSpPr>
            <a:cxnSpLocks noChangeAspect="1"/>
            <a:stCxn id="4" idx="4"/>
            <a:endCxn id="6" idx="0"/>
          </p:cNvCxnSpPr>
          <p:nvPr/>
        </p:nvCxnSpPr>
        <p:spPr bwMode="auto">
          <a:xfrm rot="16200000" flipH="1">
            <a:off x="2985922" y="2530294"/>
            <a:ext cx="401859" cy="5539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cxnSpLocks noChangeAspect="1"/>
            <a:stCxn id="5" idx="4"/>
            <a:endCxn id="6" idx="0"/>
          </p:cNvCxnSpPr>
          <p:nvPr/>
        </p:nvCxnSpPr>
        <p:spPr bwMode="auto">
          <a:xfrm rot="5400000">
            <a:off x="3514055" y="2569162"/>
            <a:ext cx="388796" cy="4892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Oval 8"/>
          <p:cNvSpPr>
            <a:spLocks noChangeAspect="1"/>
          </p:cNvSpPr>
          <p:nvPr/>
        </p:nvSpPr>
        <p:spPr bwMode="auto">
          <a:xfrm>
            <a:off x="522076" y="2134344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1565280" y="2147407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923525" y="3008193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12" name="Straight Arrow Connector 11"/>
          <p:cNvCxnSpPr>
            <a:cxnSpLocks noChangeAspect="1"/>
            <a:stCxn id="9" idx="4"/>
            <a:endCxn id="11" idx="0"/>
          </p:cNvCxnSpPr>
          <p:nvPr/>
        </p:nvCxnSpPr>
        <p:spPr bwMode="auto">
          <a:xfrm rot="16200000" flipH="1">
            <a:off x="757866" y="2606538"/>
            <a:ext cx="401859" cy="4014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 noChangeAspect="1"/>
            <a:stCxn id="10" idx="4"/>
            <a:endCxn id="11" idx="0"/>
          </p:cNvCxnSpPr>
          <p:nvPr/>
        </p:nvCxnSpPr>
        <p:spPr bwMode="auto">
          <a:xfrm rot="5400000">
            <a:off x="1286000" y="2492918"/>
            <a:ext cx="388796" cy="6417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4824567" y="2134344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5867771" y="2147407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5368506" y="3046598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17" name="Straight Arrow Connector 16"/>
          <p:cNvCxnSpPr>
            <a:cxnSpLocks noChangeAspect="1"/>
            <a:stCxn id="14" idx="4"/>
            <a:endCxn id="16" idx="0"/>
          </p:cNvCxnSpPr>
          <p:nvPr/>
        </p:nvCxnSpPr>
        <p:spPr bwMode="auto">
          <a:xfrm rot="16200000" flipH="1">
            <a:off x="5112399" y="2554496"/>
            <a:ext cx="440264" cy="5439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 noChangeAspect="1"/>
            <a:stCxn id="15" idx="4"/>
            <a:endCxn id="16" idx="0"/>
          </p:cNvCxnSpPr>
          <p:nvPr/>
        </p:nvCxnSpPr>
        <p:spPr bwMode="auto">
          <a:xfrm rot="5400000">
            <a:off x="5640534" y="2583365"/>
            <a:ext cx="427201" cy="4992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6974116" y="2134344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8017320" y="2147407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7518055" y="3008193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22" name="Straight Arrow Connector 21"/>
          <p:cNvCxnSpPr>
            <a:cxnSpLocks noChangeAspect="1"/>
            <a:stCxn id="19" idx="4"/>
            <a:endCxn id="21" idx="0"/>
          </p:cNvCxnSpPr>
          <p:nvPr/>
        </p:nvCxnSpPr>
        <p:spPr bwMode="auto">
          <a:xfrm rot="16200000" flipH="1">
            <a:off x="7281151" y="2535293"/>
            <a:ext cx="401859" cy="5439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cxnSpLocks noChangeAspect="1"/>
            <a:stCxn id="20" idx="4"/>
            <a:endCxn id="21" idx="0"/>
          </p:cNvCxnSpPr>
          <p:nvPr/>
        </p:nvCxnSpPr>
        <p:spPr bwMode="auto">
          <a:xfrm rot="5400000">
            <a:off x="7809285" y="2564163"/>
            <a:ext cx="388796" cy="4992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2037270" y="3814698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25" name="Straight Arrow Connector 24"/>
          <p:cNvCxnSpPr>
            <a:cxnSpLocks noChangeAspect="1"/>
            <a:stCxn id="11" idx="4"/>
            <a:endCxn id="24" idx="0"/>
          </p:cNvCxnSpPr>
          <p:nvPr/>
        </p:nvCxnSpPr>
        <p:spPr bwMode="auto">
          <a:xfrm rot="16200000" flipH="1">
            <a:off x="1549135" y="3090567"/>
            <a:ext cx="334515" cy="11137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cxnSpLocks noChangeAspect="1"/>
            <a:stCxn id="6" idx="4"/>
            <a:endCxn id="24" idx="0"/>
          </p:cNvCxnSpPr>
          <p:nvPr/>
        </p:nvCxnSpPr>
        <p:spPr bwMode="auto">
          <a:xfrm rot="5400000">
            <a:off x="2701286" y="3052163"/>
            <a:ext cx="334515" cy="11905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6377035" y="3853103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28" name="Straight Arrow Connector 27"/>
          <p:cNvCxnSpPr>
            <a:cxnSpLocks noChangeAspect="1"/>
            <a:stCxn id="16" idx="4"/>
            <a:endCxn id="27" idx="0"/>
          </p:cNvCxnSpPr>
          <p:nvPr/>
        </p:nvCxnSpPr>
        <p:spPr bwMode="auto">
          <a:xfrm rot="16200000" flipH="1">
            <a:off x="5941508" y="3181580"/>
            <a:ext cx="334515" cy="10085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 noChangeAspect="1"/>
            <a:stCxn id="21" idx="4"/>
            <a:endCxn id="27" idx="0"/>
          </p:cNvCxnSpPr>
          <p:nvPr/>
        </p:nvCxnSpPr>
        <p:spPr bwMode="auto">
          <a:xfrm rot="5400000">
            <a:off x="6997080" y="3096133"/>
            <a:ext cx="372920" cy="11410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Oval 29"/>
          <p:cNvSpPr>
            <a:spLocks noChangeAspect="1"/>
          </p:cNvSpPr>
          <p:nvPr/>
        </p:nvSpPr>
        <p:spPr bwMode="auto">
          <a:xfrm>
            <a:off x="4248492" y="4736418"/>
            <a:ext cx="471990" cy="4719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31" name="Straight Arrow Connector 30"/>
          <p:cNvCxnSpPr>
            <a:cxnSpLocks noChangeAspect="1"/>
            <a:stCxn id="24" idx="5"/>
            <a:endCxn id="30" idx="0"/>
          </p:cNvCxnSpPr>
          <p:nvPr/>
        </p:nvCxnSpPr>
        <p:spPr bwMode="auto">
          <a:xfrm rot="16200000" flipH="1">
            <a:off x="3202888" y="3454818"/>
            <a:ext cx="518851" cy="20443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cxnSpLocks noChangeAspect="1"/>
            <a:stCxn id="27" idx="3"/>
            <a:endCxn id="30" idx="0"/>
          </p:cNvCxnSpPr>
          <p:nvPr/>
        </p:nvCxnSpPr>
        <p:spPr bwMode="auto">
          <a:xfrm rot="5400000">
            <a:off x="5225099" y="3515361"/>
            <a:ext cx="480446" cy="19616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Can 32"/>
          <p:cNvSpPr>
            <a:spLocks noChangeAspect="1"/>
          </p:cNvSpPr>
          <p:nvPr/>
        </p:nvSpPr>
        <p:spPr bwMode="auto">
          <a:xfrm>
            <a:off x="193830" y="2441981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4" name="Can 33"/>
          <p:cNvSpPr>
            <a:spLocks noChangeAspect="1"/>
          </p:cNvSpPr>
          <p:nvPr/>
        </p:nvSpPr>
        <p:spPr bwMode="auto">
          <a:xfrm>
            <a:off x="1230765" y="2443248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5" name="Can 34"/>
          <p:cNvSpPr>
            <a:spLocks noChangeAspect="1"/>
          </p:cNvSpPr>
          <p:nvPr/>
        </p:nvSpPr>
        <p:spPr bwMode="auto">
          <a:xfrm>
            <a:off x="2306105" y="2443248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6" name="Can 35"/>
          <p:cNvSpPr>
            <a:spLocks noChangeAspect="1"/>
          </p:cNvSpPr>
          <p:nvPr/>
        </p:nvSpPr>
        <p:spPr bwMode="auto">
          <a:xfrm>
            <a:off x="3352929" y="2441981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7" name="Can 36"/>
          <p:cNvSpPr>
            <a:spLocks noChangeAspect="1"/>
          </p:cNvSpPr>
          <p:nvPr/>
        </p:nvSpPr>
        <p:spPr bwMode="auto">
          <a:xfrm>
            <a:off x="4495190" y="2439347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8" name="Can 37"/>
          <p:cNvSpPr>
            <a:spLocks noChangeAspect="1"/>
          </p:cNvSpPr>
          <p:nvPr/>
        </p:nvSpPr>
        <p:spPr bwMode="auto">
          <a:xfrm>
            <a:off x="5493720" y="2443248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9" name="Can 38"/>
          <p:cNvSpPr>
            <a:spLocks noChangeAspect="1"/>
          </p:cNvSpPr>
          <p:nvPr/>
        </p:nvSpPr>
        <p:spPr bwMode="auto">
          <a:xfrm>
            <a:off x="6607465" y="2443976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0" name="Can 39"/>
          <p:cNvSpPr>
            <a:spLocks noChangeAspect="1"/>
          </p:cNvSpPr>
          <p:nvPr/>
        </p:nvSpPr>
        <p:spPr bwMode="auto">
          <a:xfrm>
            <a:off x="7644400" y="2443976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1" name="Can 40"/>
          <p:cNvSpPr>
            <a:spLocks noChangeAspect="1"/>
          </p:cNvSpPr>
          <p:nvPr/>
        </p:nvSpPr>
        <p:spPr bwMode="auto">
          <a:xfrm>
            <a:off x="539475" y="3325296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2" name="Can 41"/>
          <p:cNvSpPr>
            <a:spLocks noChangeAspect="1"/>
          </p:cNvSpPr>
          <p:nvPr/>
        </p:nvSpPr>
        <p:spPr bwMode="auto">
          <a:xfrm>
            <a:off x="2843775" y="3325296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3" name="Can 42"/>
          <p:cNvSpPr>
            <a:spLocks noChangeAspect="1"/>
          </p:cNvSpPr>
          <p:nvPr/>
        </p:nvSpPr>
        <p:spPr bwMode="auto">
          <a:xfrm>
            <a:off x="4879240" y="3325296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4" name="Can 43"/>
          <p:cNvSpPr>
            <a:spLocks noChangeAspect="1"/>
          </p:cNvSpPr>
          <p:nvPr/>
        </p:nvSpPr>
        <p:spPr bwMode="auto">
          <a:xfrm>
            <a:off x="7145135" y="3325296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5" name="Can 44"/>
          <p:cNvSpPr>
            <a:spLocks noChangeAspect="1"/>
          </p:cNvSpPr>
          <p:nvPr/>
        </p:nvSpPr>
        <p:spPr bwMode="auto">
          <a:xfrm>
            <a:off x="1653220" y="4133068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6" name="Can 45"/>
          <p:cNvSpPr>
            <a:spLocks noChangeAspect="1"/>
          </p:cNvSpPr>
          <p:nvPr/>
        </p:nvSpPr>
        <p:spPr bwMode="auto">
          <a:xfrm>
            <a:off x="6002874" y="4133068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7" name="Can 46"/>
          <p:cNvSpPr>
            <a:spLocks noChangeAspect="1"/>
          </p:cNvSpPr>
          <p:nvPr/>
        </p:nvSpPr>
        <p:spPr bwMode="auto">
          <a:xfrm>
            <a:off x="3957520" y="5053521"/>
            <a:ext cx="297351" cy="346912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8" name="Can 47"/>
          <p:cNvSpPr/>
          <p:nvPr/>
        </p:nvSpPr>
        <p:spPr>
          <a:xfrm>
            <a:off x="4569707" y="5287657"/>
            <a:ext cx="457200" cy="415745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an 48"/>
          <p:cNvSpPr/>
          <p:nvPr/>
        </p:nvSpPr>
        <p:spPr>
          <a:xfrm>
            <a:off x="4341107" y="5440057"/>
            <a:ext cx="457200" cy="415745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an 49"/>
          <p:cNvSpPr/>
          <p:nvPr/>
        </p:nvSpPr>
        <p:spPr>
          <a:xfrm>
            <a:off x="4112507" y="5592457"/>
            <a:ext cx="457200" cy="415745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579107" y="59528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 File System</a:t>
            </a:r>
            <a:endParaRPr lang="en-US" dirty="0"/>
          </a:p>
        </p:txBody>
      </p:sp>
      <p:cxnSp>
        <p:nvCxnSpPr>
          <p:cNvPr id="52" name="Straight Arrow Connector 51"/>
          <p:cNvCxnSpPr>
            <a:endCxn id="4" idx="0"/>
          </p:cNvCxnSpPr>
          <p:nvPr/>
        </p:nvCxnSpPr>
        <p:spPr bwMode="auto">
          <a:xfrm>
            <a:off x="2411672" y="1793315"/>
            <a:ext cx="498210" cy="3410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endCxn id="4" idx="0"/>
          </p:cNvCxnSpPr>
          <p:nvPr/>
        </p:nvCxnSpPr>
        <p:spPr bwMode="auto">
          <a:xfrm rot="16200000" flipH="1">
            <a:off x="2624676" y="1849138"/>
            <a:ext cx="341034" cy="229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4" idx="0"/>
          </p:cNvCxnSpPr>
          <p:nvPr/>
        </p:nvCxnSpPr>
        <p:spPr bwMode="auto">
          <a:xfrm rot="5400000">
            <a:off x="2759106" y="1944088"/>
            <a:ext cx="341032" cy="39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endCxn id="4" idx="0"/>
          </p:cNvCxnSpPr>
          <p:nvPr/>
        </p:nvCxnSpPr>
        <p:spPr bwMode="auto">
          <a:xfrm rot="5400000">
            <a:off x="2893529" y="1809671"/>
            <a:ext cx="341027" cy="3083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endCxn id="5" idx="0"/>
          </p:cNvCxnSpPr>
          <p:nvPr/>
        </p:nvCxnSpPr>
        <p:spPr bwMode="auto">
          <a:xfrm>
            <a:off x="3487013" y="1790364"/>
            <a:ext cx="466073" cy="3570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endCxn id="5" idx="0"/>
          </p:cNvCxnSpPr>
          <p:nvPr/>
        </p:nvCxnSpPr>
        <p:spPr bwMode="auto">
          <a:xfrm rot="16200000" flipH="1">
            <a:off x="3682602" y="1876923"/>
            <a:ext cx="343728" cy="197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endCxn id="5" idx="0"/>
          </p:cNvCxnSpPr>
          <p:nvPr/>
        </p:nvCxnSpPr>
        <p:spPr bwMode="auto">
          <a:xfrm rot="5400000">
            <a:off x="3810372" y="1933077"/>
            <a:ext cx="357044" cy="71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endCxn id="5" idx="0"/>
          </p:cNvCxnSpPr>
          <p:nvPr/>
        </p:nvCxnSpPr>
        <p:spPr bwMode="auto">
          <a:xfrm rot="5400000">
            <a:off x="3946969" y="1800840"/>
            <a:ext cx="352685" cy="3404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endCxn id="9" idx="0"/>
          </p:cNvCxnSpPr>
          <p:nvPr/>
        </p:nvCxnSpPr>
        <p:spPr bwMode="auto">
          <a:xfrm>
            <a:off x="259861" y="1793315"/>
            <a:ext cx="498210" cy="3410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endCxn id="9" idx="0"/>
          </p:cNvCxnSpPr>
          <p:nvPr/>
        </p:nvCxnSpPr>
        <p:spPr bwMode="auto">
          <a:xfrm rot="16200000" flipH="1">
            <a:off x="472865" y="1849138"/>
            <a:ext cx="341034" cy="229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endCxn id="9" idx="0"/>
          </p:cNvCxnSpPr>
          <p:nvPr/>
        </p:nvCxnSpPr>
        <p:spPr bwMode="auto">
          <a:xfrm rot="5400000">
            <a:off x="607295" y="1944088"/>
            <a:ext cx="341032" cy="39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endCxn id="9" idx="0"/>
          </p:cNvCxnSpPr>
          <p:nvPr/>
        </p:nvCxnSpPr>
        <p:spPr bwMode="auto">
          <a:xfrm rot="5400000">
            <a:off x="741718" y="1809671"/>
            <a:ext cx="341027" cy="3083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endCxn id="10" idx="0"/>
          </p:cNvCxnSpPr>
          <p:nvPr/>
        </p:nvCxnSpPr>
        <p:spPr bwMode="auto">
          <a:xfrm>
            <a:off x="1335202" y="1790364"/>
            <a:ext cx="466073" cy="3570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10" idx="0"/>
          </p:cNvCxnSpPr>
          <p:nvPr/>
        </p:nvCxnSpPr>
        <p:spPr bwMode="auto">
          <a:xfrm rot="16200000" flipH="1">
            <a:off x="1530791" y="1876923"/>
            <a:ext cx="343728" cy="197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10" idx="0"/>
          </p:cNvCxnSpPr>
          <p:nvPr/>
        </p:nvCxnSpPr>
        <p:spPr bwMode="auto">
          <a:xfrm rot="5400000">
            <a:off x="1658561" y="1933077"/>
            <a:ext cx="357044" cy="71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endCxn id="10" idx="0"/>
          </p:cNvCxnSpPr>
          <p:nvPr/>
        </p:nvCxnSpPr>
        <p:spPr bwMode="auto">
          <a:xfrm rot="5400000">
            <a:off x="1795158" y="1800840"/>
            <a:ext cx="352685" cy="3404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endCxn id="14" idx="0"/>
          </p:cNvCxnSpPr>
          <p:nvPr/>
        </p:nvCxnSpPr>
        <p:spPr bwMode="auto">
          <a:xfrm>
            <a:off x="4562352" y="1793315"/>
            <a:ext cx="498210" cy="3410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endCxn id="14" idx="0"/>
          </p:cNvCxnSpPr>
          <p:nvPr/>
        </p:nvCxnSpPr>
        <p:spPr bwMode="auto">
          <a:xfrm rot="16200000" flipH="1">
            <a:off x="4775356" y="1849138"/>
            <a:ext cx="341034" cy="229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endCxn id="14" idx="0"/>
          </p:cNvCxnSpPr>
          <p:nvPr/>
        </p:nvCxnSpPr>
        <p:spPr bwMode="auto">
          <a:xfrm rot="5400000">
            <a:off x="4909786" y="1944088"/>
            <a:ext cx="341032" cy="39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14" idx="0"/>
          </p:cNvCxnSpPr>
          <p:nvPr/>
        </p:nvCxnSpPr>
        <p:spPr bwMode="auto">
          <a:xfrm rot="5400000">
            <a:off x="5044209" y="1809671"/>
            <a:ext cx="341027" cy="3083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endCxn id="15" idx="0"/>
          </p:cNvCxnSpPr>
          <p:nvPr/>
        </p:nvCxnSpPr>
        <p:spPr bwMode="auto">
          <a:xfrm>
            <a:off x="5637693" y="1790364"/>
            <a:ext cx="466073" cy="3570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15" idx="0"/>
          </p:cNvCxnSpPr>
          <p:nvPr/>
        </p:nvCxnSpPr>
        <p:spPr bwMode="auto">
          <a:xfrm rot="16200000" flipH="1">
            <a:off x="5833282" y="1876923"/>
            <a:ext cx="343728" cy="197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endCxn id="15" idx="0"/>
          </p:cNvCxnSpPr>
          <p:nvPr/>
        </p:nvCxnSpPr>
        <p:spPr bwMode="auto">
          <a:xfrm rot="5400000">
            <a:off x="5961052" y="1933077"/>
            <a:ext cx="357044" cy="71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15" idx="0"/>
          </p:cNvCxnSpPr>
          <p:nvPr/>
        </p:nvCxnSpPr>
        <p:spPr bwMode="auto">
          <a:xfrm rot="5400000">
            <a:off x="6097649" y="1800840"/>
            <a:ext cx="352685" cy="3404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endCxn id="19" idx="0"/>
          </p:cNvCxnSpPr>
          <p:nvPr/>
        </p:nvCxnSpPr>
        <p:spPr bwMode="auto">
          <a:xfrm>
            <a:off x="6711901" y="1793315"/>
            <a:ext cx="498210" cy="3410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19" idx="0"/>
          </p:cNvCxnSpPr>
          <p:nvPr/>
        </p:nvCxnSpPr>
        <p:spPr bwMode="auto">
          <a:xfrm rot="16200000" flipH="1">
            <a:off x="6924905" y="1849138"/>
            <a:ext cx="341034" cy="229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19" idx="0"/>
          </p:cNvCxnSpPr>
          <p:nvPr/>
        </p:nvCxnSpPr>
        <p:spPr bwMode="auto">
          <a:xfrm rot="5400000">
            <a:off x="7059335" y="1944088"/>
            <a:ext cx="341032" cy="39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19" idx="0"/>
          </p:cNvCxnSpPr>
          <p:nvPr/>
        </p:nvCxnSpPr>
        <p:spPr bwMode="auto">
          <a:xfrm rot="5400000">
            <a:off x="7193758" y="1809671"/>
            <a:ext cx="341027" cy="3083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endCxn id="20" idx="0"/>
          </p:cNvCxnSpPr>
          <p:nvPr/>
        </p:nvCxnSpPr>
        <p:spPr bwMode="auto">
          <a:xfrm>
            <a:off x="7787242" y="1790364"/>
            <a:ext cx="466073" cy="3570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endCxn id="20" idx="0"/>
          </p:cNvCxnSpPr>
          <p:nvPr/>
        </p:nvCxnSpPr>
        <p:spPr bwMode="auto">
          <a:xfrm rot="16200000" flipH="1">
            <a:off x="7982831" y="1876923"/>
            <a:ext cx="343728" cy="197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endCxn id="20" idx="0"/>
          </p:cNvCxnSpPr>
          <p:nvPr/>
        </p:nvCxnSpPr>
        <p:spPr bwMode="auto">
          <a:xfrm rot="5400000">
            <a:off x="8110601" y="1933077"/>
            <a:ext cx="357044" cy="71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endCxn id="20" idx="0"/>
          </p:cNvCxnSpPr>
          <p:nvPr/>
        </p:nvCxnSpPr>
        <p:spPr bwMode="auto">
          <a:xfrm rot="5400000">
            <a:off x="8247198" y="1800840"/>
            <a:ext cx="352685" cy="3404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30" idx="4"/>
          </p:cNvCxnSpPr>
          <p:nvPr/>
        </p:nvCxnSpPr>
        <p:spPr bwMode="auto">
          <a:xfrm rot="16200000" flipH="1">
            <a:off x="4413333" y="5279561"/>
            <a:ext cx="153620" cy="113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Oval 84"/>
          <p:cNvSpPr/>
          <p:nvPr/>
        </p:nvSpPr>
        <p:spPr bwMode="auto">
          <a:xfrm>
            <a:off x="232234" y="1195739"/>
            <a:ext cx="274320" cy="32589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86" name="Can 85"/>
          <p:cNvSpPr/>
          <p:nvPr/>
        </p:nvSpPr>
        <p:spPr bwMode="auto">
          <a:xfrm>
            <a:off x="266399" y="1252764"/>
            <a:ext cx="204985" cy="191953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grpSp>
        <p:nvGrpSpPr>
          <p:cNvPr id="87" name="Group 225"/>
          <p:cNvGrpSpPr/>
          <p:nvPr/>
        </p:nvGrpSpPr>
        <p:grpSpPr>
          <a:xfrm>
            <a:off x="501070" y="1204701"/>
            <a:ext cx="274320" cy="325899"/>
            <a:chOff x="232234" y="1490201"/>
            <a:chExt cx="308371" cy="325899"/>
          </a:xfrm>
        </p:grpSpPr>
        <p:sp>
          <p:nvSpPr>
            <p:cNvPr id="88" name="Oval 87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89" name="Can 88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90" name="Group 228"/>
          <p:cNvGrpSpPr/>
          <p:nvPr/>
        </p:nvGrpSpPr>
        <p:grpSpPr>
          <a:xfrm>
            <a:off x="769905" y="1204701"/>
            <a:ext cx="274320" cy="325899"/>
            <a:chOff x="232234" y="1490201"/>
            <a:chExt cx="308371" cy="325899"/>
          </a:xfrm>
        </p:grpSpPr>
        <p:sp>
          <p:nvSpPr>
            <p:cNvPr id="91" name="Oval 90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2" name="Can 91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93" name="Group 231"/>
          <p:cNvGrpSpPr/>
          <p:nvPr/>
        </p:nvGrpSpPr>
        <p:grpSpPr>
          <a:xfrm>
            <a:off x="1038740" y="1204701"/>
            <a:ext cx="274320" cy="325899"/>
            <a:chOff x="232234" y="1490201"/>
            <a:chExt cx="308371" cy="325899"/>
          </a:xfrm>
        </p:grpSpPr>
        <p:sp>
          <p:nvSpPr>
            <p:cNvPr id="94" name="Oval 93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5" name="Can 94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96" name="Group 234"/>
          <p:cNvGrpSpPr/>
          <p:nvPr/>
        </p:nvGrpSpPr>
        <p:grpSpPr>
          <a:xfrm>
            <a:off x="1307575" y="1204701"/>
            <a:ext cx="274320" cy="325899"/>
            <a:chOff x="232234" y="1490201"/>
            <a:chExt cx="308371" cy="325899"/>
          </a:xfrm>
        </p:grpSpPr>
        <p:sp>
          <p:nvSpPr>
            <p:cNvPr id="97" name="Oval 96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8" name="Can 97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99" name="Group 237"/>
          <p:cNvGrpSpPr/>
          <p:nvPr/>
        </p:nvGrpSpPr>
        <p:grpSpPr>
          <a:xfrm>
            <a:off x="1576410" y="1204701"/>
            <a:ext cx="274320" cy="325899"/>
            <a:chOff x="232234" y="1490201"/>
            <a:chExt cx="308371" cy="325899"/>
          </a:xfrm>
        </p:grpSpPr>
        <p:sp>
          <p:nvSpPr>
            <p:cNvPr id="100" name="Oval 99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01" name="Can 100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02" name="Group 240"/>
          <p:cNvGrpSpPr/>
          <p:nvPr/>
        </p:nvGrpSpPr>
        <p:grpSpPr>
          <a:xfrm>
            <a:off x="1845245" y="1204701"/>
            <a:ext cx="274320" cy="325899"/>
            <a:chOff x="232234" y="1490201"/>
            <a:chExt cx="308371" cy="325899"/>
          </a:xfrm>
        </p:grpSpPr>
        <p:sp>
          <p:nvSpPr>
            <p:cNvPr id="103" name="Oval 102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04" name="Can 103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05" name="Group 243"/>
          <p:cNvGrpSpPr/>
          <p:nvPr/>
        </p:nvGrpSpPr>
        <p:grpSpPr>
          <a:xfrm>
            <a:off x="2114080" y="1204701"/>
            <a:ext cx="274320" cy="325899"/>
            <a:chOff x="232234" y="1490201"/>
            <a:chExt cx="308371" cy="325899"/>
          </a:xfrm>
        </p:grpSpPr>
        <p:sp>
          <p:nvSpPr>
            <p:cNvPr id="106" name="Oval 105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07" name="Can 106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08" name="Group 246"/>
          <p:cNvGrpSpPr/>
          <p:nvPr/>
        </p:nvGrpSpPr>
        <p:grpSpPr>
          <a:xfrm>
            <a:off x="2382915" y="1204701"/>
            <a:ext cx="274320" cy="325899"/>
            <a:chOff x="232234" y="1490201"/>
            <a:chExt cx="308371" cy="325899"/>
          </a:xfrm>
        </p:grpSpPr>
        <p:sp>
          <p:nvSpPr>
            <p:cNvPr id="109" name="Oval 108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10" name="Can 109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11" name="Group 249"/>
          <p:cNvGrpSpPr/>
          <p:nvPr/>
        </p:nvGrpSpPr>
        <p:grpSpPr>
          <a:xfrm>
            <a:off x="2651750" y="1204701"/>
            <a:ext cx="274320" cy="325899"/>
            <a:chOff x="232234" y="1490201"/>
            <a:chExt cx="308371" cy="325899"/>
          </a:xfrm>
        </p:grpSpPr>
        <p:sp>
          <p:nvSpPr>
            <p:cNvPr id="112" name="Oval 111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13" name="Can 112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14" name="Group 318"/>
          <p:cNvGrpSpPr/>
          <p:nvPr/>
        </p:nvGrpSpPr>
        <p:grpSpPr>
          <a:xfrm>
            <a:off x="2920585" y="1204701"/>
            <a:ext cx="274320" cy="325899"/>
            <a:chOff x="232234" y="1490201"/>
            <a:chExt cx="308371" cy="325899"/>
          </a:xfrm>
        </p:grpSpPr>
        <p:sp>
          <p:nvSpPr>
            <p:cNvPr id="115" name="Oval 114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16" name="Can 115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17" name="Group 321"/>
          <p:cNvGrpSpPr/>
          <p:nvPr/>
        </p:nvGrpSpPr>
        <p:grpSpPr>
          <a:xfrm>
            <a:off x="3189420" y="1204701"/>
            <a:ext cx="274320" cy="325899"/>
            <a:chOff x="232234" y="1490201"/>
            <a:chExt cx="308371" cy="325899"/>
          </a:xfrm>
        </p:grpSpPr>
        <p:sp>
          <p:nvSpPr>
            <p:cNvPr id="118" name="Oval 117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19" name="Can 118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20" name="Group 327"/>
          <p:cNvGrpSpPr/>
          <p:nvPr/>
        </p:nvGrpSpPr>
        <p:grpSpPr>
          <a:xfrm>
            <a:off x="3458255" y="1204701"/>
            <a:ext cx="274320" cy="325899"/>
            <a:chOff x="232234" y="1490201"/>
            <a:chExt cx="308371" cy="325899"/>
          </a:xfrm>
        </p:grpSpPr>
        <p:sp>
          <p:nvSpPr>
            <p:cNvPr id="121" name="Oval 120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22" name="Can 121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23" name="Group 334"/>
          <p:cNvGrpSpPr/>
          <p:nvPr/>
        </p:nvGrpSpPr>
        <p:grpSpPr>
          <a:xfrm>
            <a:off x="3727090" y="1204701"/>
            <a:ext cx="274320" cy="325899"/>
            <a:chOff x="232234" y="1490201"/>
            <a:chExt cx="308371" cy="325899"/>
          </a:xfrm>
        </p:grpSpPr>
        <p:sp>
          <p:nvSpPr>
            <p:cNvPr id="124" name="Oval 123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25" name="Can 124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26" name="Group 337"/>
          <p:cNvGrpSpPr/>
          <p:nvPr/>
        </p:nvGrpSpPr>
        <p:grpSpPr>
          <a:xfrm>
            <a:off x="3995925" y="1204701"/>
            <a:ext cx="274320" cy="325899"/>
            <a:chOff x="232234" y="1490201"/>
            <a:chExt cx="308371" cy="325899"/>
          </a:xfrm>
        </p:grpSpPr>
        <p:sp>
          <p:nvSpPr>
            <p:cNvPr id="127" name="Oval 126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28" name="Can 127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29" name="Group 340"/>
          <p:cNvGrpSpPr/>
          <p:nvPr/>
        </p:nvGrpSpPr>
        <p:grpSpPr>
          <a:xfrm>
            <a:off x="4264760" y="1204701"/>
            <a:ext cx="274320" cy="325899"/>
            <a:chOff x="232234" y="1490201"/>
            <a:chExt cx="308371" cy="325899"/>
          </a:xfrm>
        </p:grpSpPr>
        <p:sp>
          <p:nvSpPr>
            <p:cNvPr id="130" name="Oval 129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31" name="Can 130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32" name="Group 343"/>
          <p:cNvGrpSpPr/>
          <p:nvPr/>
        </p:nvGrpSpPr>
        <p:grpSpPr>
          <a:xfrm>
            <a:off x="4533595" y="1204701"/>
            <a:ext cx="274320" cy="325899"/>
            <a:chOff x="232234" y="1490201"/>
            <a:chExt cx="308371" cy="325899"/>
          </a:xfrm>
        </p:grpSpPr>
        <p:sp>
          <p:nvSpPr>
            <p:cNvPr id="133" name="Oval 132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34" name="Can 133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35" name="Group 346"/>
          <p:cNvGrpSpPr/>
          <p:nvPr/>
        </p:nvGrpSpPr>
        <p:grpSpPr>
          <a:xfrm>
            <a:off x="4802430" y="1204701"/>
            <a:ext cx="274320" cy="325899"/>
            <a:chOff x="232234" y="1490201"/>
            <a:chExt cx="308371" cy="325899"/>
          </a:xfrm>
        </p:grpSpPr>
        <p:sp>
          <p:nvSpPr>
            <p:cNvPr id="136" name="Oval 135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37" name="Can 136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38" name="Group 349"/>
          <p:cNvGrpSpPr/>
          <p:nvPr/>
        </p:nvGrpSpPr>
        <p:grpSpPr>
          <a:xfrm>
            <a:off x="5071265" y="1204701"/>
            <a:ext cx="274320" cy="325899"/>
            <a:chOff x="232234" y="1490201"/>
            <a:chExt cx="308371" cy="325899"/>
          </a:xfrm>
        </p:grpSpPr>
        <p:sp>
          <p:nvSpPr>
            <p:cNvPr id="139" name="Oval 138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40" name="Can 139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41" name="Group 352"/>
          <p:cNvGrpSpPr/>
          <p:nvPr/>
        </p:nvGrpSpPr>
        <p:grpSpPr>
          <a:xfrm>
            <a:off x="5340100" y="1204701"/>
            <a:ext cx="274320" cy="325899"/>
            <a:chOff x="232234" y="1490201"/>
            <a:chExt cx="308371" cy="325899"/>
          </a:xfrm>
        </p:grpSpPr>
        <p:sp>
          <p:nvSpPr>
            <p:cNvPr id="142" name="Oval 141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43" name="Can 142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44" name="Group 355"/>
          <p:cNvGrpSpPr/>
          <p:nvPr/>
        </p:nvGrpSpPr>
        <p:grpSpPr>
          <a:xfrm>
            <a:off x="5608935" y="1204701"/>
            <a:ext cx="274320" cy="325899"/>
            <a:chOff x="232234" y="1490201"/>
            <a:chExt cx="308371" cy="325899"/>
          </a:xfrm>
        </p:grpSpPr>
        <p:sp>
          <p:nvSpPr>
            <p:cNvPr id="145" name="Oval 144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46" name="Can 145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47" name="Group 358"/>
          <p:cNvGrpSpPr/>
          <p:nvPr/>
        </p:nvGrpSpPr>
        <p:grpSpPr>
          <a:xfrm>
            <a:off x="5877770" y="1204701"/>
            <a:ext cx="274320" cy="325899"/>
            <a:chOff x="232234" y="1490201"/>
            <a:chExt cx="308371" cy="325899"/>
          </a:xfrm>
        </p:grpSpPr>
        <p:sp>
          <p:nvSpPr>
            <p:cNvPr id="148" name="Oval 147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49" name="Can 148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50" name="Group 361"/>
          <p:cNvGrpSpPr/>
          <p:nvPr/>
        </p:nvGrpSpPr>
        <p:grpSpPr>
          <a:xfrm>
            <a:off x="6146605" y="1204701"/>
            <a:ext cx="274320" cy="325899"/>
            <a:chOff x="232234" y="1490201"/>
            <a:chExt cx="308371" cy="325899"/>
          </a:xfrm>
        </p:grpSpPr>
        <p:sp>
          <p:nvSpPr>
            <p:cNvPr id="151" name="Oval 150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52" name="Can 151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53" name="Group 364"/>
          <p:cNvGrpSpPr/>
          <p:nvPr/>
        </p:nvGrpSpPr>
        <p:grpSpPr>
          <a:xfrm>
            <a:off x="6415440" y="1204701"/>
            <a:ext cx="274320" cy="325899"/>
            <a:chOff x="232234" y="1490201"/>
            <a:chExt cx="308371" cy="325899"/>
          </a:xfrm>
        </p:grpSpPr>
        <p:sp>
          <p:nvSpPr>
            <p:cNvPr id="154" name="Oval 153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55" name="Can 154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56" name="Group 367"/>
          <p:cNvGrpSpPr/>
          <p:nvPr/>
        </p:nvGrpSpPr>
        <p:grpSpPr>
          <a:xfrm>
            <a:off x="6684275" y="1204701"/>
            <a:ext cx="274320" cy="325899"/>
            <a:chOff x="232234" y="1490201"/>
            <a:chExt cx="308371" cy="325899"/>
          </a:xfrm>
        </p:grpSpPr>
        <p:sp>
          <p:nvSpPr>
            <p:cNvPr id="157" name="Oval 156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58" name="Can 157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59" name="Group 370"/>
          <p:cNvGrpSpPr/>
          <p:nvPr/>
        </p:nvGrpSpPr>
        <p:grpSpPr>
          <a:xfrm>
            <a:off x="6953110" y="1204701"/>
            <a:ext cx="274320" cy="325899"/>
            <a:chOff x="232234" y="1490201"/>
            <a:chExt cx="308371" cy="325899"/>
          </a:xfrm>
        </p:grpSpPr>
        <p:sp>
          <p:nvSpPr>
            <p:cNvPr id="160" name="Oval 159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61" name="Can 160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62" name="Group 373"/>
          <p:cNvGrpSpPr/>
          <p:nvPr/>
        </p:nvGrpSpPr>
        <p:grpSpPr>
          <a:xfrm>
            <a:off x="7221945" y="1204701"/>
            <a:ext cx="274320" cy="325899"/>
            <a:chOff x="232234" y="1490201"/>
            <a:chExt cx="308371" cy="325899"/>
          </a:xfrm>
        </p:grpSpPr>
        <p:sp>
          <p:nvSpPr>
            <p:cNvPr id="163" name="Oval 162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64" name="Can 163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65" name="Group 376"/>
          <p:cNvGrpSpPr/>
          <p:nvPr/>
        </p:nvGrpSpPr>
        <p:grpSpPr>
          <a:xfrm>
            <a:off x="7490780" y="1204701"/>
            <a:ext cx="274320" cy="325899"/>
            <a:chOff x="232234" y="1490201"/>
            <a:chExt cx="308371" cy="325899"/>
          </a:xfrm>
        </p:grpSpPr>
        <p:sp>
          <p:nvSpPr>
            <p:cNvPr id="166" name="Oval 165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67" name="Can 166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68" name="Group 379"/>
          <p:cNvGrpSpPr/>
          <p:nvPr/>
        </p:nvGrpSpPr>
        <p:grpSpPr>
          <a:xfrm>
            <a:off x="7759615" y="1204701"/>
            <a:ext cx="274320" cy="325899"/>
            <a:chOff x="232234" y="1490201"/>
            <a:chExt cx="308371" cy="325899"/>
          </a:xfrm>
        </p:grpSpPr>
        <p:sp>
          <p:nvSpPr>
            <p:cNvPr id="169" name="Oval 168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70" name="Can 169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71" name="Group 382"/>
          <p:cNvGrpSpPr/>
          <p:nvPr/>
        </p:nvGrpSpPr>
        <p:grpSpPr>
          <a:xfrm>
            <a:off x="8028450" y="1204701"/>
            <a:ext cx="274320" cy="325899"/>
            <a:chOff x="232234" y="1490201"/>
            <a:chExt cx="308371" cy="325899"/>
          </a:xfrm>
        </p:grpSpPr>
        <p:sp>
          <p:nvSpPr>
            <p:cNvPr id="172" name="Oval 171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73" name="Can 172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74" name="Group 385"/>
          <p:cNvGrpSpPr/>
          <p:nvPr/>
        </p:nvGrpSpPr>
        <p:grpSpPr>
          <a:xfrm>
            <a:off x="8297285" y="1204701"/>
            <a:ext cx="274320" cy="325899"/>
            <a:chOff x="232234" y="1490201"/>
            <a:chExt cx="308371" cy="325899"/>
          </a:xfrm>
        </p:grpSpPr>
        <p:sp>
          <p:nvSpPr>
            <p:cNvPr id="175" name="Oval 174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76" name="Can 175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177" name="Group 388"/>
          <p:cNvGrpSpPr/>
          <p:nvPr/>
        </p:nvGrpSpPr>
        <p:grpSpPr>
          <a:xfrm>
            <a:off x="8566120" y="1204701"/>
            <a:ext cx="274320" cy="325899"/>
            <a:chOff x="232234" y="1490201"/>
            <a:chExt cx="308371" cy="325899"/>
          </a:xfrm>
        </p:grpSpPr>
        <p:sp>
          <p:nvSpPr>
            <p:cNvPr id="178" name="Oval 177"/>
            <p:cNvSpPr/>
            <p:nvPr/>
          </p:nvSpPr>
          <p:spPr bwMode="auto">
            <a:xfrm>
              <a:off x="232234" y="1490201"/>
              <a:ext cx="308371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79" name="Can 178"/>
            <p:cNvSpPr/>
            <p:nvPr/>
          </p:nvSpPr>
          <p:spPr bwMode="auto">
            <a:xfrm>
              <a:off x="270640" y="1547226"/>
              <a:ext cx="230430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sp>
        <p:nvSpPr>
          <p:cNvPr id="180" name="Rectangle 179"/>
          <p:cNvSpPr/>
          <p:nvPr/>
        </p:nvSpPr>
        <p:spPr>
          <a:xfrm>
            <a:off x="134598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161481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188365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215248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242132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269015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295899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322782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349666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76549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403433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430316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57200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84083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510967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537850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564734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591617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618501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645384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672268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699151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726035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752918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779802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806685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833569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860452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27064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53947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808310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1077145" y="1329503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2" name="Group 412"/>
          <p:cNvGrpSpPr/>
          <p:nvPr/>
        </p:nvGrpSpPr>
        <p:grpSpPr>
          <a:xfrm>
            <a:off x="78615" y="3992226"/>
            <a:ext cx="7642595" cy="1228962"/>
            <a:chOff x="78615" y="3853107"/>
            <a:chExt cx="7642595" cy="1228962"/>
          </a:xfrm>
        </p:grpSpPr>
        <p:cxnSp>
          <p:nvCxnSpPr>
            <p:cNvPr id="213" name="Straight Connector 212"/>
            <p:cNvCxnSpPr/>
            <p:nvPr/>
          </p:nvCxnSpPr>
          <p:spPr bwMode="auto">
            <a:xfrm>
              <a:off x="1461195" y="4454809"/>
              <a:ext cx="626001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Straight Arrow Connector 213"/>
            <p:cNvCxnSpPr>
              <a:stCxn id="24" idx="4"/>
            </p:cNvCxnSpPr>
            <p:nvPr/>
          </p:nvCxnSpPr>
          <p:spPr bwMode="auto">
            <a:xfrm rot="16200000" flipH="1">
              <a:off x="2520114" y="3606257"/>
              <a:ext cx="1228962" cy="172266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5" name="Straight Arrow Connector 214"/>
            <p:cNvCxnSpPr>
              <a:stCxn id="27" idx="4"/>
            </p:cNvCxnSpPr>
            <p:nvPr/>
          </p:nvCxnSpPr>
          <p:spPr bwMode="auto">
            <a:xfrm rot="5400000">
              <a:off x="5342248" y="3697340"/>
              <a:ext cx="1076610" cy="146495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6" name="Right Arrow 215"/>
            <p:cNvSpPr/>
            <p:nvPr/>
          </p:nvSpPr>
          <p:spPr bwMode="auto">
            <a:xfrm>
              <a:off x="78615" y="4262784"/>
              <a:ext cx="2304300" cy="422455"/>
            </a:xfrm>
            <a:prstGeom prst="rightArrow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rPr>
                <a:t>“Forest”</a:t>
              </a:r>
              <a:r>
                <a:rPr kumimoji="0" lang="en-US" sz="1400" b="1" i="0" u="none" strike="noStrike" cap="none" normalizeH="0" dirty="0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rPr>
                <a:t> of writers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grpSp>
        <p:nvGrpSpPr>
          <p:cNvPr id="217" name="Group 410"/>
          <p:cNvGrpSpPr/>
          <p:nvPr/>
        </p:nvGrpSpPr>
        <p:grpSpPr>
          <a:xfrm>
            <a:off x="232235" y="2536428"/>
            <a:ext cx="4531790" cy="230430"/>
            <a:chOff x="654690" y="2199360"/>
            <a:chExt cx="4531790" cy="230430"/>
          </a:xfrm>
        </p:grpSpPr>
        <p:grpSp>
          <p:nvGrpSpPr>
            <p:cNvPr id="218" name="Group 227"/>
            <p:cNvGrpSpPr/>
            <p:nvPr/>
          </p:nvGrpSpPr>
          <p:grpSpPr>
            <a:xfrm>
              <a:off x="654690" y="2199360"/>
              <a:ext cx="192025" cy="230430"/>
              <a:chOff x="270640" y="5195630"/>
              <a:chExt cx="192025" cy="230430"/>
            </a:xfrm>
          </p:grpSpPr>
          <p:sp>
            <p:nvSpPr>
              <p:cNvPr id="224" name="Rectangle 223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9" name="Group 242"/>
            <p:cNvGrpSpPr/>
            <p:nvPr/>
          </p:nvGrpSpPr>
          <p:grpSpPr>
            <a:xfrm>
              <a:off x="4994455" y="2199360"/>
              <a:ext cx="192025" cy="230430"/>
              <a:chOff x="270640" y="5195630"/>
              <a:chExt cx="192025" cy="23043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8" name="Group 480"/>
          <p:cNvGrpSpPr/>
          <p:nvPr/>
        </p:nvGrpSpPr>
        <p:grpSpPr>
          <a:xfrm>
            <a:off x="1269170" y="2520058"/>
            <a:ext cx="4493385" cy="230430"/>
            <a:chOff x="1730030" y="2199360"/>
            <a:chExt cx="4493385" cy="230430"/>
          </a:xfrm>
        </p:grpSpPr>
        <p:grpSp>
          <p:nvGrpSpPr>
            <p:cNvPr id="229" name="Group 253"/>
            <p:cNvGrpSpPr/>
            <p:nvPr/>
          </p:nvGrpSpPr>
          <p:grpSpPr>
            <a:xfrm>
              <a:off x="1730030" y="2199360"/>
              <a:ext cx="192025" cy="230430"/>
              <a:chOff x="270640" y="5195630"/>
              <a:chExt cx="192025" cy="23043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0" name="Group 271"/>
            <p:cNvGrpSpPr/>
            <p:nvPr/>
          </p:nvGrpSpPr>
          <p:grpSpPr>
            <a:xfrm>
              <a:off x="6031390" y="2199360"/>
              <a:ext cx="192025" cy="230430"/>
              <a:chOff x="270640" y="5195630"/>
              <a:chExt cx="192025" cy="230430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9" name="Group 542"/>
          <p:cNvGrpSpPr/>
          <p:nvPr/>
        </p:nvGrpSpPr>
        <p:grpSpPr>
          <a:xfrm>
            <a:off x="2344510" y="2520058"/>
            <a:ext cx="4493385" cy="231110"/>
            <a:chOff x="2843775" y="2237765"/>
            <a:chExt cx="4493385" cy="231110"/>
          </a:xfrm>
        </p:grpSpPr>
        <p:grpSp>
          <p:nvGrpSpPr>
            <p:cNvPr id="240" name="Group 408"/>
            <p:cNvGrpSpPr/>
            <p:nvPr/>
          </p:nvGrpSpPr>
          <p:grpSpPr>
            <a:xfrm>
              <a:off x="2843775" y="2238445"/>
              <a:ext cx="192025" cy="230430"/>
              <a:chOff x="270640" y="5195630"/>
              <a:chExt cx="192025" cy="23043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1" name="Group 413"/>
            <p:cNvGrpSpPr/>
            <p:nvPr/>
          </p:nvGrpSpPr>
          <p:grpSpPr>
            <a:xfrm>
              <a:off x="7145135" y="2237765"/>
              <a:ext cx="192025" cy="230430"/>
              <a:chOff x="270640" y="5234035"/>
              <a:chExt cx="192025" cy="230430"/>
            </a:xfrm>
          </p:grpSpPr>
          <p:sp>
            <p:nvSpPr>
              <p:cNvPr id="242" name="Rectangle 241"/>
              <p:cNvSpPr/>
              <p:nvPr/>
            </p:nvSpPr>
            <p:spPr>
              <a:xfrm>
                <a:off x="270640" y="538765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70640" y="531084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0" name="Group 563"/>
          <p:cNvGrpSpPr/>
          <p:nvPr/>
        </p:nvGrpSpPr>
        <p:grpSpPr>
          <a:xfrm>
            <a:off x="616285" y="3403373"/>
            <a:ext cx="4493385" cy="230430"/>
            <a:chOff x="1230765" y="2929735"/>
            <a:chExt cx="4493385" cy="230430"/>
          </a:xfrm>
        </p:grpSpPr>
        <p:grpSp>
          <p:nvGrpSpPr>
            <p:cNvPr id="251" name="Group 419"/>
            <p:cNvGrpSpPr/>
            <p:nvPr/>
          </p:nvGrpSpPr>
          <p:grpSpPr>
            <a:xfrm>
              <a:off x="1230765" y="2929735"/>
              <a:ext cx="192025" cy="230430"/>
              <a:chOff x="270640" y="5195630"/>
              <a:chExt cx="192025" cy="230430"/>
            </a:xfrm>
          </p:grpSpPr>
          <p:sp>
            <p:nvSpPr>
              <p:cNvPr id="257" name="Rectangle 256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2" name="Group 424"/>
            <p:cNvGrpSpPr/>
            <p:nvPr/>
          </p:nvGrpSpPr>
          <p:grpSpPr>
            <a:xfrm>
              <a:off x="5532125" y="2929735"/>
              <a:ext cx="192025" cy="230430"/>
              <a:chOff x="270640" y="5195630"/>
              <a:chExt cx="192025" cy="23043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1" name="Group 584"/>
          <p:cNvGrpSpPr/>
          <p:nvPr/>
        </p:nvGrpSpPr>
        <p:grpSpPr>
          <a:xfrm>
            <a:off x="616285" y="3403373"/>
            <a:ext cx="4493385" cy="230430"/>
            <a:chOff x="1230765" y="2929735"/>
            <a:chExt cx="4493385" cy="230430"/>
          </a:xfrm>
        </p:grpSpPr>
        <p:grpSp>
          <p:nvGrpSpPr>
            <p:cNvPr id="262" name="Group 430"/>
            <p:cNvGrpSpPr/>
            <p:nvPr/>
          </p:nvGrpSpPr>
          <p:grpSpPr>
            <a:xfrm>
              <a:off x="1230765" y="2929735"/>
              <a:ext cx="192025" cy="230430"/>
              <a:chOff x="270640" y="5195630"/>
              <a:chExt cx="192025" cy="230430"/>
            </a:xfrm>
          </p:grpSpPr>
          <p:sp>
            <p:nvSpPr>
              <p:cNvPr id="268" name="Rectangle 267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3" name="Group 435"/>
            <p:cNvGrpSpPr/>
            <p:nvPr/>
          </p:nvGrpSpPr>
          <p:grpSpPr>
            <a:xfrm>
              <a:off x="5532125" y="2929735"/>
              <a:ext cx="192025" cy="230430"/>
              <a:chOff x="270640" y="5195630"/>
              <a:chExt cx="192025" cy="230430"/>
            </a:xfrm>
          </p:grpSpPr>
          <p:sp>
            <p:nvSpPr>
              <p:cNvPr id="264" name="Rectangle 263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2" name="Group 610"/>
          <p:cNvGrpSpPr/>
          <p:nvPr/>
        </p:nvGrpSpPr>
        <p:grpSpPr>
          <a:xfrm>
            <a:off x="3419850" y="2520058"/>
            <a:ext cx="4473477" cy="231110"/>
            <a:chOff x="3880710" y="2237765"/>
            <a:chExt cx="4473477" cy="231110"/>
          </a:xfrm>
        </p:grpSpPr>
        <p:grpSp>
          <p:nvGrpSpPr>
            <p:cNvPr id="273" name="Group 441"/>
            <p:cNvGrpSpPr/>
            <p:nvPr/>
          </p:nvGrpSpPr>
          <p:grpSpPr>
            <a:xfrm>
              <a:off x="3880710" y="2238445"/>
              <a:ext cx="192025" cy="230430"/>
              <a:chOff x="270640" y="5195630"/>
              <a:chExt cx="192025" cy="230430"/>
            </a:xfrm>
          </p:grpSpPr>
          <p:sp>
            <p:nvSpPr>
              <p:cNvPr id="279" name="Rectangle 278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4" name="Group 446"/>
            <p:cNvGrpSpPr/>
            <p:nvPr/>
          </p:nvGrpSpPr>
          <p:grpSpPr>
            <a:xfrm>
              <a:off x="8162162" y="2237765"/>
              <a:ext cx="192025" cy="230430"/>
              <a:chOff x="270640" y="5234035"/>
              <a:chExt cx="192025" cy="230430"/>
            </a:xfrm>
          </p:grpSpPr>
          <p:sp>
            <p:nvSpPr>
              <p:cNvPr id="275" name="Rectangle 274"/>
              <p:cNvSpPr/>
              <p:nvPr/>
            </p:nvSpPr>
            <p:spPr>
              <a:xfrm>
                <a:off x="270640" y="538765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270640" y="531084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3" name="Group 631"/>
          <p:cNvGrpSpPr/>
          <p:nvPr/>
        </p:nvGrpSpPr>
        <p:grpSpPr>
          <a:xfrm>
            <a:off x="2882180" y="3403373"/>
            <a:ext cx="4493385" cy="230430"/>
            <a:chOff x="3381445" y="2929735"/>
            <a:chExt cx="4493385" cy="230430"/>
          </a:xfrm>
        </p:grpSpPr>
        <p:grpSp>
          <p:nvGrpSpPr>
            <p:cNvPr id="284" name="Group 452"/>
            <p:cNvGrpSpPr/>
            <p:nvPr/>
          </p:nvGrpSpPr>
          <p:grpSpPr>
            <a:xfrm>
              <a:off x="3381445" y="2929735"/>
              <a:ext cx="192025" cy="230430"/>
              <a:chOff x="270640" y="5195630"/>
              <a:chExt cx="192025" cy="230430"/>
            </a:xfrm>
          </p:grpSpPr>
          <p:sp>
            <p:nvSpPr>
              <p:cNvPr id="290" name="Rectangle 289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457"/>
            <p:cNvGrpSpPr/>
            <p:nvPr/>
          </p:nvGrpSpPr>
          <p:grpSpPr>
            <a:xfrm>
              <a:off x="7682805" y="2929735"/>
              <a:ext cx="192025" cy="230430"/>
              <a:chOff x="270640" y="5195630"/>
              <a:chExt cx="192025" cy="230430"/>
            </a:xfrm>
          </p:grpSpPr>
          <p:sp>
            <p:nvSpPr>
              <p:cNvPr id="286" name="Rectangle 285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4" name="Group 652"/>
          <p:cNvGrpSpPr/>
          <p:nvPr/>
        </p:nvGrpSpPr>
        <p:grpSpPr>
          <a:xfrm>
            <a:off x="1730030" y="4209878"/>
            <a:ext cx="4493385" cy="230430"/>
            <a:chOff x="2267700" y="3774645"/>
            <a:chExt cx="4493385" cy="230430"/>
          </a:xfrm>
        </p:grpSpPr>
        <p:grpSp>
          <p:nvGrpSpPr>
            <p:cNvPr id="295" name="Group 463"/>
            <p:cNvGrpSpPr/>
            <p:nvPr/>
          </p:nvGrpSpPr>
          <p:grpSpPr>
            <a:xfrm>
              <a:off x="2267700" y="3774645"/>
              <a:ext cx="192025" cy="230430"/>
              <a:chOff x="270640" y="5195630"/>
              <a:chExt cx="192025" cy="23043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6" name="Group 468"/>
            <p:cNvGrpSpPr/>
            <p:nvPr/>
          </p:nvGrpSpPr>
          <p:grpSpPr>
            <a:xfrm>
              <a:off x="6569060" y="3774645"/>
              <a:ext cx="192025" cy="230430"/>
              <a:chOff x="270640" y="5195630"/>
              <a:chExt cx="192025" cy="230430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5" name="Group 673"/>
          <p:cNvGrpSpPr/>
          <p:nvPr/>
        </p:nvGrpSpPr>
        <p:grpSpPr>
          <a:xfrm>
            <a:off x="2882180" y="3364968"/>
            <a:ext cx="4493385" cy="268835"/>
            <a:chOff x="3381445" y="2891330"/>
            <a:chExt cx="4493385" cy="268835"/>
          </a:xfrm>
        </p:grpSpPr>
        <p:grpSp>
          <p:nvGrpSpPr>
            <p:cNvPr id="306" name="Group 474"/>
            <p:cNvGrpSpPr/>
            <p:nvPr/>
          </p:nvGrpSpPr>
          <p:grpSpPr>
            <a:xfrm>
              <a:off x="3381445" y="2929735"/>
              <a:ext cx="192025" cy="230430"/>
              <a:chOff x="270640" y="5195630"/>
              <a:chExt cx="192025" cy="230430"/>
            </a:xfrm>
          </p:grpSpPr>
          <p:sp>
            <p:nvSpPr>
              <p:cNvPr id="312" name="Rectangle 311"/>
              <p:cNvSpPr/>
              <p:nvPr/>
            </p:nvSpPr>
            <p:spPr>
              <a:xfrm>
                <a:off x="270640" y="534925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270640" y="5234035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7" name="Group 479"/>
            <p:cNvGrpSpPr/>
            <p:nvPr/>
          </p:nvGrpSpPr>
          <p:grpSpPr>
            <a:xfrm>
              <a:off x="7682805" y="2891330"/>
              <a:ext cx="192025" cy="230430"/>
              <a:chOff x="270640" y="5118820"/>
              <a:chExt cx="192025" cy="230430"/>
            </a:xfrm>
          </p:grpSpPr>
          <p:sp>
            <p:nvSpPr>
              <p:cNvPr id="308" name="Rectangle 307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270640" y="52724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270640" y="511882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270640" y="519563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16" name="Can 315"/>
          <p:cNvSpPr/>
          <p:nvPr/>
        </p:nvSpPr>
        <p:spPr bwMode="auto">
          <a:xfrm>
            <a:off x="193830" y="1598299"/>
            <a:ext cx="204985" cy="191953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grpSp>
        <p:nvGrpSpPr>
          <p:cNvPr id="317" name="Group 188"/>
          <p:cNvGrpSpPr/>
          <p:nvPr/>
        </p:nvGrpSpPr>
        <p:grpSpPr>
          <a:xfrm>
            <a:off x="449705" y="1598299"/>
            <a:ext cx="8270035" cy="191953"/>
            <a:chOff x="535235" y="1556188"/>
            <a:chExt cx="8270035" cy="191953"/>
          </a:xfrm>
        </p:grpSpPr>
        <p:sp>
          <p:nvSpPr>
            <p:cNvPr id="318" name="Can 317"/>
            <p:cNvSpPr/>
            <p:nvPr/>
          </p:nvSpPr>
          <p:spPr bwMode="auto">
            <a:xfrm>
              <a:off x="53523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19" name="Can 318"/>
            <p:cNvSpPr/>
            <p:nvPr/>
          </p:nvSpPr>
          <p:spPr bwMode="auto">
            <a:xfrm>
              <a:off x="80407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0" name="Can 319"/>
            <p:cNvSpPr/>
            <p:nvPr/>
          </p:nvSpPr>
          <p:spPr bwMode="auto">
            <a:xfrm>
              <a:off x="107290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1" name="Can 320"/>
            <p:cNvSpPr/>
            <p:nvPr/>
          </p:nvSpPr>
          <p:spPr bwMode="auto">
            <a:xfrm>
              <a:off x="134174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2" name="Can 321"/>
            <p:cNvSpPr/>
            <p:nvPr/>
          </p:nvSpPr>
          <p:spPr bwMode="auto">
            <a:xfrm>
              <a:off x="161057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3" name="Can 322"/>
            <p:cNvSpPr/>
            <p:nvPr/>
          </p:nvSpPr>
          <p:spPr bwMode="auto">
            <a:xfrm>
              <a:off x="187941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4" name="Can 323"/>
            <p:cNvSpPr/>
            <p:nvPr/>
          </p:nvSpPr>
          <p:spPr bwMode="auto">
            <a:xfrm>
              <a:off x="214824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5" name="Can 324"/>
            <p:cNvSpPr/>
            <p:nvPr/>
          </p:nvSpPr>
          <p:spPr bwMode="auto">
            <a:xfrm>
              <a:off x="241708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6" name="Can 325"/>
            <p:cNvSpPr/>
            <p:nvPr/>
          </p:nvSpPr>
          <p:spPr bwMode="auto">
            <a:xfrm>
              <a:off x="268591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7" name="Can 326"/>
            <p:cNvSpPr/>
            <p:nvPr/>
          </p:nvSpPr>
          <p:spPr bwMode="auto">
            <a:xfrm>
              <a:off x="295475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8" name="Can 327"/>
            <p:cNvSpPr/>
            <p:nvPr/>
          </p:nvSpPr>
          <p:spPr bwMode="auto">
            <a:xfrm>
              <a:off x="322358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29" name="Can 328"/>
            <p:cNvSpPr/>
            <p:nvPr/>
          </p:nvSpPr>
          <p:spPr bwMode="auto">
            <a:xfrm>
              <a:off x="349242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0" name="Can 329"/>
            <p:cNvSpPr/>
            <p:nvPr/>
          </p:nvSpPr>
          <p:spPr bwMode="auto">
            <a:xfrm>
              <a:off x="376125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1" name="Can 330"/>
            <p:cNvSpPr/>
            <p:nvPr/>
          </p:nvSpPr>
          <p:spPr bwMode="auto">
            <a:xfrm>
              <a:off x="403009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2" name="Can 331"/>
            <p:cNvSpPr/>
            <p:nvPr/>
          </p:nvSpPr>
          <p:spPr bwMode="auto">
            <a:xfrm>
              <a:off x="429892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3" name="Can 332"/>
            <p:cNvSpPr/>
            <p:nvPr/>
          </p:nvSpPr>
          <p:spPr bwMode="auto">
            <a:xfrm>
              <a:off x="456776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4" name="Can 333"/>
            <p:cNvSpPr/>
            <p:nvPr/>
          </p:nvSpPr>
          <p:spPr bwMode="auto">
            <a:xfrm>
              <a:off x="483659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5" name="Can 334"/>
            <p:cNvSpPr/>
            <p:nvPr/>
          </p:nvSpPr>
          <p:spPr bwMode="auto">
            <a:xfrm>
              <a:off x="510543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6" name="Can 335"/>
            <p:cNvSpPr/>
            <p:nvPr/>
          </p:nvSpPr>
          <p:spPr bwMode="auto">
            <a:xfrm>
              <a:off x="537426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7" name="Can 336"/>
            <p:cNvSpPr/>
            <p:nvPr/>
          </p:nvSpPr>
          <p:spPr bwMode="auto">
            <a:xfrm>
              <a:off x="564310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8" name="Can 337"/>
            <p:cNvSpPr/>
            <p:nvPr/>
          </p:nvSpPr>
          <p:spPr bwMode="auto">
            <a:xfrm>
              <a:off x="591193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39" name="Can 338"/>
            <p:cNvSpPr/>
            <p:nvPr/>
          </p:nvSpPr>
          <p:spPr bwMode="auto">
            <a:xfrm>
              <a:off x="618077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0" name="Can 339"/>
            <p:cNvSpPr/>
            <p:nvPr/>
          </p:nvSpPr>
          <p:spPr bwMode="auto">
            <a:xfrm>
              <a:off x="644960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1" name="Can 340"/>
            <p:cNvSpPr/>
            <p:nvPr/>
          </p:nvSpPr>
          <p:spPr bwMode="auto">
            <a:xfrm>
              <a:off x="671844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2" name="Can 341"/>
            <p:cNvSpPr/>
            <p:nvPr/>
          </p:nvSpPr>
          <p:spPr bwMode="auto">
            <a:xfrm>
              <a:off x="698727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3" name="Can 342"/>
            <p:cNvSpPr/>
            <p:nvPr/>
          </p:nvSpPr>
          <p:spPr bwMode="auto">
            <a:xfrm>
              <a:off x="725611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4" name="Can 343"/>
            <p:cNvSpPr/>
            <p:nvPr/>
          </p:nvSpPr>
          <p:spPr bwMode="auto">
            <a:xfrm>
              <a:off x="752494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5" name="Can 344"/>
            <p:cNvSpPr/>
            <p:nvPr/>
          </p:nvSpPr>
          <p:spPr bwMode="auto">
            <a:xfrm>
              <a:off x="779378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6" name="Can 345"/>
            <p:cNvSpPr/>
            <p:nvPr/>
          </p:nvSpPr>
          <p:spPr bwMode="auto">
            <a:xfrm>
              <a:off x="806261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7" name="Can 346"/>
            <p:cNvSpPr/>
            <p:nvPr/>
          </p:nvSpPr>
          <p:spPr bwMode="auto">
            <a:xfrm>
              <a:off x="8331450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348" name="Can 347"/>
            <p:cNvSpPr/>
            <p:nvPr/>
          </p:nvSpPr>
          <p:spPr bwMode="auto">
            <a:xfrm>
              <a:off x="8600285" y="1556188"/>
              <a:ext cx="204985" cy="191953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sp>
        <p:nvSpPr>
          <p:cNvPr id="349" name="Rectangle 348"/>
          <p:cNvSpPr/>
          <p:nvPr/>
        </p:nvSpPr>
        <p:spPr>
          <a:xfrm>
            <a:off x="126917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153800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ectangle 350"/>
          <p:cNvSpPr/>
          <p:nvPr/>
        </p:nvSpPr>
        <p:spPr>
          <a:xfrm>
            <a:off x="180684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/>
        </p:nvSpPr>
        <p:spPr>
          <a:xfrm>
            <a:off x="207567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ectangle 352"/>
          <p:cNvSpPr/>
          <p:nvPr/>
        </p:nvSpPr>
        <p:spPr>
          <a:xfrm>
            <a:off x="234451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Rectangle 353"/>
          <p:cNvSpPr/>
          <p:nvPr/>
        </p:nvSpPr>
        <p:spPr>
          <a:xfrm>
            <a:off x="261334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/>
        </p:nvSpPr>
        <p:spPr>
          <a:xfrm>
            <a:off x="288218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315101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ectangle 356"/>
          <p:cNvSpPr/>
          <p:nvPr/>
        </p:nvSpPr>
        <p:spPr>
          <a:xfrm>
            <a:off x="341985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/>
        </p:nvSpPr>
        <p:spPr>
          <a:xfrm>
            <a:off x="368868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395752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422635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/>
        </p:nvSpPr>
        <p:spPr>
          <a:xfrm>
            <a:off x="449519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/>
          <p:nvPr/>
        </p:nvSpPr>
        <p:spPr>
          <a:xfrm>
            <a:off x="476402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503286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530169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557053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583936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610820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637703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/>
          <p:cNvSpPr/>
          <p:nvPr/>
        </p:nvSpPr>
        <p:spPr>
          <a:xfrm>
            <a:off x="664587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691470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ectangle 370"/>
          <p:cNvSpPr/>
          <p:nvPr/>
        </p:nvSpPr>
        <p:spPr>
          <a:xfrm>
            <a:off x="718354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ectangle 371"/>
          <p:cNvSpPr/>
          <p:nvPr/>
        </p:nvSpPr>
        <p:spPr>
          <a:xfrm>
            <a:off x="745237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/>
          <p:cNvSpPr/>
          <p:nvPr/>
        </p:nvSpPr>
        <p:spPr>
          <a:xfrm>
            <a:off x="772121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799004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ectangle 374"/>
          <p:cNvSpPr/>
          <p:nvPr/>
        </p:nvSpPr>
        <p:spPr>
          <a:xfrm>
            <a:off x="825888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852771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Rectangle 376"/>
          <p:cNvSpPr/>
          <p:nvPr/>
        </p:nvSpPr>
        <p:spPr>
          <a:xfrm>
            <a:off x="19383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46266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731500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1000335" y="1675037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1" name="Straight Connector 380"/>
          <p:cNvCxnSpPr>
            <a:endCxn id="316" idx="1"/>
          </p:cNvCxnSpPr>
          <p:nvPr/>
        </p:nvCxnSpPr>
        <p:spPr bwMode="auto">
          <a:xfrm rot="5400000">
            <a:off x="294473" y="1523378"/>
            <a:ext cx="76772" cy="730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2" name="Straight Connector 381"/>
          <p:cNvCxnSpPr/>
          <p:nvPr/>
        </p:nvCxnSpPr>
        <p:spPr bwMode="auto">
          <a:xfrm rot="5400000">
            <a:off x="56130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3" name="Straight Connector 382"/>
          <p:cNvCxnSpPr/>
          <p:nvPr/>
        </p:nvCxnSpPr>
        <p:spPr bwMode="auto">
          <a:xfrm rot="5400000">
            <a:off x="83014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4" name="Straight Connector 383"/>
          <p:cNvCxnSpPr/>
          <p:nvPr/>
        </p:nvCxnSpPr>
        <p:spPr bwMode="auto">
          <a:xfrm rot="5400000">
            <a:off x="109897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5" name="Straight Connector 384"/>
          <p:cNvCxnSpPr/>
          <p:nvPr/>
        </p:nvCxnSpPr>
        <p:spPr bwMode="auto">
          <a:xfrm rot="5400000">
            <a:off x="136781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6" name="Straight Connector 385"/>
          <p:cNvCxnSpPr/>
          <p:nvPr/>
        </p:nvCxnSpPr>
        <p:spPr bwMode="auto">
          <a:xfrm rot="5400000">
            <a:off x="163664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7" name="Straight Connector 386"/>
          <p:cNvCxnSpPr/>
          <p:nvPr/>
        </p:nvCxnSpPr>
        <p:spPr bwMode="auto">
          <a:xfrm rot="5400000">
            <a:off x="190548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8" name="Straight Connector 387"/>
          <p:cNvCxnSpPr/>
          <p:nvPr/>
        </p:nvCxnSpPr>
        <p:spPr bwMode="auto">
          <a:xfrm rot="5400000">
            <a:off x="217431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/>
          <p:cNvCxnSpPr/>
          <p:nvPr/>
        </p:nvCxnSpPr>
        <p:spPr bwMode="auto">
          <a:xfrm rot="5400000">
            <a:off x="244315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0" name="Straight Connector 389"/>
          <p:cNvCxnSpPr/>
          <p:nvPr/>
        </p:nvCxnSpPr>
        <p:spPr bwMode="auto">
          <a:xfrm rot="5400000">
            <a:off x="271198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1" name="Straight Connector 390"/>
          <p:cNvCxnSpPr/>
          <p:nvPr/>
        </p:nvCxnSpPr>
        <p:spPr bwMode="auto">
          <a:xfrm rot="5400000">
            <a:off x="298082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2" name="Straight Connector 391"/>
          <p:cNvCxnSpPr/>
          <p:nvPr/>
        </p:nvCxnSpPr>
        <p:spPr bwMode="auto">
          <a:xfrm rot="5400000">
            <a:off x="324965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3" name="Straight Connector 392"/>
          <p:cNvCxnSpPr/>
          <p:nvPr/>
        </p:nvCxnSpPr>
        <p:spPr bwMode="auto">
          <a:xfrm rot="5400000">
            <a:off x="351849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4" name="Straight Connector 393"/>
          <p:cNvCxnSpPr/>
          <p:nvPr/>
        </p:nvCxnSpPr>
        <p:spPr bwMode="auto">
          <a:xfrm rot="5400000">
            <a:off x="378732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5" name="Straight Connector 394"/>
          <p:cNvCxnSpPr/>
          <p:nvPr/>
        </p:nvCxnSpPr>
        <p:spPr bwMode="auto">
          <a:xfrm rot="5400000">
            <a:off x="405616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6" name="Straight Connector 395"/>
          <p:cNvCxnSpPr/>
          <p:nvPr/>
        </p:nvCxnSpPr>
        <p:spPr bwMode="auto">
          <a:xfrm rot="5400000">
            <a:off x="432499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7" name="Straight Connector 396"/>
          <p:cNvCxnSpPr/>
          <p:nvPr/>
        </p:nvCxnSpPr>
        <p:spPr bwMode="auto">
          <a:xfrm rot="5400000">
            <a:off x="459383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8" name="Straight Connector 397"/>
          <p:cNvCxnSpPr/>
          <p:nvPr/>
        </p:nvCxnSpPr>
        <p:spPr bwMode="auto">
          <a:xfrm rot="5400000">
            <a:off x="486266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9" name="Straight Connector 398"/>
          <p:cNvCxnSpPr/>
          <p:nvPr/>
        </p:nvCxnSpPr>
        <p:spPr bwMode="auto">
          <a:xfrm rot="5400000">
            <a:off x="513150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0" name="Straight Connector 399"/>
          <p:cNvCxnSpPr/>
          <p:nvPr/>
        </p:nvCxnSpPr>
        <p:spPr bwMode="auto">
          <a:xfrm rot="5400000">
            <a:off x="540033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1" name="Straight Connector 400"/>
          <p:cNvCxnSpPr/>
          <p:nvPr/>
        </p:nvCxnSpPr>
        <p:spPr bwMode="auto">
          <a:xfrm rot="5400000">
            <a:off x="566917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2" name="Straight Connector 401"/>
          <p:cNvCxnSpPr/>
          <p:nvPr/>
        </p:nvCxnSpPr>
        <p:spPr bwMode="auto">
          <a:xfrm rot="5400000">
            <a:off x="593800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3" name="Straight Connector 402"/>
          <p:cNvCxnSpPr/>
          <p:nvPr/>
        </p:nvCxnSpPr>
        <p:spPr bwMode="auto">
          <a:xfrm rot="5400000">
            <a:off x="620684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4" name="Straight Connector 403"/>
          <p:cNvCxnSpPr/>
          <p:nvPr/>
        </p:nvCxnSpPr>
        <p:spPr bwMode="auto">
          <a:xfrm rot="5400000">
            <a:off x="647567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5" name="Straight Connector 404"/>
          <p:cNvCxnSpPr/>
          <p:nvPr/>
        </p:nvCxnSpPr>
        <p:spPr bwMode="auto">
          <a:xfrm rot="5400000">
            <a:off x="674451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6" name="Straight Connector 405"/>
          <p:cNvCxnSpPr/>
          <p:nvPr/>
        </p:nvCxnSpPr>
        <p:spPr bwMode="auto">
          <a:xfrm rot="5400000">
            <a:off x="701334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7" name="Straight Connector 406"/>
          <p:cNvCxnSpPr/>
          <p:nvPr/>
        </p:nvCxnSpPr>
        <p:spPr bwMode="auto">
          <a:xfrm rot="5400000">
            <a:off x="728218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8" name="Straight Connector 407"/>
          <p:cNvCxnSpPr/>
          <p:nvPr/>
        </p:nvCxnSpPr>
        <p:spPr bwMode="auto">
          <a:xfrm rot="5400000">
            <a:off x="755101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9" name="Straight Connector 408"/>
          <p:cNvCxnSpPr/>
          <p:nvPr/>
        </p:nvCxnSpPr>
        <p:spPr bwMode="auto">
          <a:xfrm rot="5400000">
            <a:off x="781985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0" name="Straight Connector 409"/>
          <p:cNvCxnSpPr/>
          <p:nvPr/>
        </p:nvCxnSpPr>
        <p:spPr bwMode="auto">
          <a:xfrm rot="5400000">
            <a:off x="808868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" name="Straight Connector 410"/>
          <p:cNvCxnSpPr/>
          <p:nvPr/>
        </p:nvCxnSpPr>
        <p:spPr bwMode="auto">
          <a:xfrm rot="5400000">
            <a:off x="8357524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2" name="Straight Connector 411"/>
          <p:cNvCxnSpPr/>
          <p:nvPr/>
        </p:nvCxnSpPr>
        <p:spPr bwMode="auto">
          <a:xfrm rot="5400000">
            <a:off x="8626359" y="1521378"/>
            <a:ext cx="67810" cy="86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13" name="Group 412"/>
          <p:cNvGrpSpPr/>
          <p:nvPr/>
        </p:nvGrpSpPr>
        <p:grpSpPr>
          <a:xfrm>
            <a:off x="232234" y="1195739"/>
            <a:ext cx="8608206" cy="334861"/>
            <a:chOff x="232234" y="1490201"/>
            <a:chExt cx="8608206" cy="334861"/>
          </a:xfrm>
        </p:grpSpPr>
        <p:sp>
          <p:nvSpPr>
            <p:cNvPr id="414" name="Oval 413"/>
            <p:cNvSpPr/>
            <p:nvPr/>
          </p:nvSpPr>
          <p:spPr bwMode="auto">
            <a:xfrm>
              <a:off x="232234" y="1490201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15" name="Oval 414"/>
            <p:cNvSpPr/>
            <p:nvPr/>
          </p:nvSpPr>
          <p:spPr bwMode="auto">
            <a:xfrm>
              <a:off x="50107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16" name="Oval 415"/>
            <p:cNvSpPr/>
            <p:nvPr/>
          </p:nvSpPr>
          <p:spPr bwMode="auto">
            <a:xfrm>
              <a:off x="76990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17" name="Oval 416"/>
            <p:cNvSpPr/>
            <p:nvPr/>
          </p:nvSpPr>
          <p:spPr bwMode="auto">
            <a:xfrm>
              <a:off x="103874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18" name="Oval 417"/>
            <p:cNvSpPr/>
            <p:nvPr/>
          </p:nvSpPr>
          <p:spPr bwMode="auto">
            <a:xfrm>
              <a:off x="130757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19" name="Oval 418"/>
            <p:cNvSpPr/>
            <p:nvPr/>
          </p:nvSpPr>
          <p:spPr bwMode="auto">
            <a:xfrm>
              <a:off x="157641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0" name="Oval 419"/>
            <p:cNvSpPr/>
            <p:nvPr/>
          </p:nvSpPr>
          <p:spPr bwMode="auto">
            <a:xfrm>
              <a:off x="184524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1" name="Oval 420"/>
            <p:cNvSpPr/>
            <p:nvPr/>
          </p:nvSpPr>
          <p:spPr bwMode="auto">
            <a:xfrm>
              <a:off x="211408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2" name="Oval 421"/>
            <p:cNvSpPr/>
            <p:nvPr/>
          </p:nvSpPr>
          <p:spPr bwMode="auto">
            <a:xfrm>
              <a:off x="238291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3" name="Oval 422"/>
            <p:cNvSpPr/>
            <p:nvPr/>
          </p:nvSpPr>
          <p:spPr bwMode="auto">
            <a:xfrm>
              <a:off x="265175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4" name="Oval 423"/>
            <p:cNvSpPr/>
            <p:nvPr/>
          </p:nvSpPr>
          <p:spPr bwMode="auto">
            <a:xfrm>
              <a:off x="292058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5" name="Oval 424"/>
            <p:cNvSpPr/>
            <p:nvPr/>
          </p:nvSpPr>
          <p:spPr bwMode="auto">
            <a:xfrm>
              <a:off x="318942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6" name="Oval 425"/>
            <p:cNvSpPr/>
            <p:nvPr/>
          </p:nvSpPr>
          <p:spPr bwMode="auto">
            <a:xfrm>
              <a:off x="345825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7" name="Oval 426"/>
            <p:cNvSpPr/>
            <p:nvPr/>
          </p:nvSpPr>
          <p:spPr bwMode="auto">
            <a:xfrm>
              <a:off x="372709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8" name="Oval 427"/>
            <p:cNvSpPr/>
            <p:nvPr/>
          </p:nvSpPr>
          <p:spPr bwMode="auto">
            <a:xfrm>
              <a:off x="399592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29" name="Oval 428"/>
            <p:cNvSpPr/>
            <p:nvPr/>
          </p:nvSpPr>
          <p:spPr bwMode="auto">
            <a:xfrm>
              <a:off x="426476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0" name="Oval 429"/>
            <p:cNvSpPr/>
            <p:nvPr/>
          </p:nvSpPr>
          <p:spPr bwMode="auto">
            <a:xfrm>
              <a:off x="453359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1" name="Oval 430"/>
            <p:cNvSpPr/>
            <p:nvPr/>
          </p:nvSpPr>
          <p:spPr bwMode="auto">
            <a:xfrm>
              <a:off x="480243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2" name="Oval 431"/>
            <p:cNvSpPr/>
            <p:nvPr/>
          </p:nvSpPr>
          <p:spPr bwMode="auto">
            <a:xfrm>
              <a:off x="507126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3" name="Oval 432"/>
            <p:cNvSpPr/>
            <p:nvPr/>
          </p:nvSpPr>
          <p:spPr bwMode="auto">
            <a:xfrm>
              <a:off x="534010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4" name="Oval 433"/>
            <p:cNvSpPr/>
            <p:nvPr/>
          </p:nvSpPr>
          <p:spPr bwMode="auto">
            <a:xfrm>
              <a:off x="560893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5" name="Oval 434"/>
            <p:cNvSpPr/>
            <p:nvPr/>
          </p:nvSpPr>
          <p:spPr bwMode="auto">
            <a:xfrm>
              <a:off x="587777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6" name="Oval 435"/>
            <p:cNvSpPr/>
            <p:nvPr/>
          </p:nvSpPr>
          <p:spPr bwMode="auto">
            <a:xfrm>
              <a:off x="614660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7" name="Oval 436"/>
            <p:cNvSpPr/>
            <p:nvPr/>
          </p:nvSpPr>
          <p:spPr bwMode="auto">
            <a:xfrm>
              <a:off x="641544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8" name="Oval 437"/>
            <p:cNvSpPr/>
            <p:nvPr/>
          </p:nvSpPr>
          <p:spPr bwMode="auto">
            <a:xfrm>
              <a:off x="668427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39" name="Oval 438"/>
            <p:cNvSpPr/>
            <p:nvPr/>
          </p:nvSpPr>
          <p:spPr bwMode="auto">
            <a:xfrm>
              <a:off x="695311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40" name="Oval 439"/>
            <p:cNvSpPr/>
            <p:nvPr/>
          </p:nvSpPr>
          <p:spPr bwMode="auto">
            <a:xfrm>
              <a:off x="722194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41" name="Oval 440"/>
            <p:cNvSpPr/>
            <p:nvPr/>
          </p:nvSpPr>
          <p:spPr bwMode="auto">
            <a:xfrm>
              <a:off x="749078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42" name="Oval 441"/>
            <p:cNvSpPr/>
            <p:nvPr/>
          </p:nvSpPr>
          <p:spPr bwMode="auto">
            <a:xfrm>
              <a:off x="775961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43" name="Oval 442"/>
            <p:cNvSpPr/>
            <p:nvPr/>
          </p:nvSpPr>
          <p:spPr bwMode="auto">
            <a:xfrm>
              <a:off x="802845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44" name="Oval 443"/>
            <p:cNvSpPr/>
            <p:nvPr/>
          </p:nvSpPr>
          <p:spPr bwMode="auto">
            <a:xfrm>
              <a:off x="8297285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445" name="Oval 444"/>
            <p:cNvSpPr/>
            <p:nvPr/>
          </p:nvSpPr>
          <p:spPr bwMode="auto">
            <a:xfrm>
              <a:off x="8566120" y="1499163"/>
              <a:ext cx="274320" cy="32589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cxnSp>
        <p:nvCxnSpPr>
          <p:cNvPr id="446" name="Straight Connector 445"/>
          <p:cNvCxnSpPr>
            <a:stCxn id="9" idx="2"/>
            <a:endCxn id="33" idx="1"/>
          </p:cNvCxnSpPr>
          <p:nvPr/>
        </p:nvCxnSpPr>
        <p:spPr bwMode="auto">
          <a:xfrm rot="10800000" flipV="1">
            <a:off x="342506" y="2370339"/>
            <a:ext cx="179570" cy="716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/>
          <p:cNvCxnSpPr>
            <a:stCxn id="14" idx="2"/>
            <a:endCxn id="37" idx="1"/>
          </p:cNvCxnSpPr>
          <p:nvPr/>
        </p:nvCxnSpPr>
        <p:spPr bwMode="auto">
          <a:xfrm rot="10800000" flipV="1">
            <a:off x="4643867" y="2370339"/>
            <a:ext cx="180701" cy="690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/>
          <p:cNvCxnSpPr>
            <a:stCxn id="10" idx="2"/>
            <a:endCxn id="34" idx="1"/>
          </p:cNvCxnSpPr>
          <p:nvPr/>
        </p:nvCxnSpPr>
        <p:spPr bwMode="auto">
          <a:xfrm rot="10800000" flipV="1">
            <a:off x="1379442" y="2383402"/>
            <a:ext cx="185839" cy="598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/>
          <p:cNvCxnSpPr>
            <a:stCxn id="15" idx="2"/>
            <a:endCxn id="38" idx="1"/>
          </p:cNvCxnSpPr>
          <p:nvPr/>
        </p:nvCxnSpPr>
        <p:spPr bwMode="auto">
          <a:xfrm rot="10800000" flipV="1">
            <a:off x="5642397" y="2383402"/>
            <a:ext cx="225375" cy="598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/>
          <p:cNvCxnSpPr>
            <a:stCxn id="5" idx="2"/>
            <a:endCxn id="36" idx="1"/>
          </p:cNvCxnSpPr>
          <p:nvPr/>
        </p:nvCxnSpPr>
        <p:spPr bwMode="auto">
          <a:xfrm rot="10800000" flipV="1">
            <a:off x="3501605" y="2383401"/>
            <a:ext cx="215486" cy="585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/>
          <p:cNvCxnSpPr>
            <a:stCxn id="4" idx="2"/>
            <a:endCxn id="35" idx="1"/>
          </p:cNvCxnSpPr>
          <p:nvPr/>
        </p:nvCxnSpPr>
        <p:spPr bwMode="auto">
          <a:xfrm rot="10800000" flipV="1">
            <a:off x="2454781" y="2370338"/>
            <a:ext cx="219106" cy="729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/>
          <p:cNvCxnSpPr>
            <a:stCxn id="19" idx="2"/>
            <a:endCxn id="39" idx="1"/>
          </p:cNvCxnSpPr>
          <p:nvPr/>
        </p:nvCxnSpPr>
        <p:spPr bwMode="auto">
          <a:xfrm rot="10800000" flipV="1">
            <a:off x="6756142" y="2370338"/>
            <a:ext cx="217975" cy="736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3" name="Straight Connector 452"/>
          <p:cNvCxnSpPr>
            <a:stCxn id="20" idx="2"/>
            <a:endCxn id="40" idx="1"/>
          </p:cNvCxnSpPr>
          <p:nvPr/>
        </p:nvCxnSpPr>
        <p:spPr bwMode="auto">
          <a:xfrm rot="10800000" flipV="1">
            <a:off x="7793076" y="2383402"/>
            <a:ext cx="224244" cy="605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4" name="Straight Connector 453"/>
          <p:cNvCxnSpPr>
            <a:stCxn id="11" idx="2"/>
            <a:endCxn id="41" idx="1"/>
          </p:cNvCxnSpPr>
          <p:nvPr/>
        </p:nvCxnSpPr>
        <p:spPr bwMode="auto">
          <a:xfrm rot="10800000" flipV="1">
            <a:off x="688151" y="3244188"/>
            <a:ext cx="235374" cy="811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6" idx="2"/>
            <a:endCxn id="42" idx="1"/>
          </p:cNvCxnSpPr>
          <p:nvPr/>
        </p:nvCxnSpPr>
        <p:spPr bwMode="auto">
          <a:xfrm rot="10800000" flipV="1">
            <a:off x="2992451" y="3244188"/>
            <a:ext cx="235374" cy="811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6" name="Straight Connector 455"/>
          <p:cNvCxnSpPr>
            <a:stCxn id="16" idx="2"/>
            <a:endCxn id="43" idx="1"/>
          </p:cNvCxnSpPr>
          <p:nvPr/>
        </p:nvCxnSpPr>
        <p:spPr bwMode="auto">
          <a:xfrm rot="10800000" flipV="1">
            <a:off x="5027916" y="3282592"/>
            <a:ext cx="340590" cy="427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1" idx="2"/>
            <a:endCxn id="44" idx="1"/>
          </p:cNvCxnSpPr>
          <p:nvPr/>
        </p:nvCxnSpPr>
        <p:spPr bwMode="auto">
          <a:xfrm rot="10800000" flipV="1">
            <a:off x="7293811" y="3244188"/>
            <a:ext cx="224244" cy="811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24" idx="2"/>
            <a:endCxn id="45" idx="1"/>
          </p:cNvCxnSpPr>
          <p:nvPr/>
        </p:nvCxnSpPr>
        <p:spPr bwMode="auto">
          <a:xfrm rot="10800000" flipV="1">
            <a:off x="1801896" y="4050692"/>
            <a:ext cx="235374" cy="823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stCxn id="27" idx="2"/>
            <a:endCxn id="46" idx="1"/>
          </p:cNvCxnSpPr>
          <p:nvPr/>
        </p:nvCxnSpPr>
        <p:spPr bwMode="auto">
          <a:xfrm rot="10800000" flipV="1">
            <a:off x="6151551" y="4089098"/>
            <a:ext cx="225485" cy="439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30" idx="2"/>
            <a:endCxn id="47" idx="1"/>
          </p:cNvCxnSpPr>
          <p:nvPr/>
        </p:nvCxnSpPr>
        <p:spPr bwMode="auto">
          <a:xfrm rot="10800000" flipV="1">
            <a:off x="4106196" y="4972413"/>
            <a:ext cx="142296" cy="811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A3AB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1.42989E-6 L 0.00433 0.14553 " pathEditMode="relative" ptsTypes="AA">
                                      <p:cBhvr>
                                        <p:cTn id="6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2989E-6 L -0.02518 0.13998 " pathEditMode="relative" ptsTypes="AA">
                                      <p:cBhvr>
                                        <p:cTn id="8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5452 0.12864 " pathEditMode="relative" ptsTypes="AA">
                                      <p:cBhvr>
                                        <p:cTn id="10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2989E-6 L -0.08177 0.1286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0.00833 0.14553 " pathEditMode="relative" ptsTypes="AA">
                                      <p:cBhvr>
                                        <p:cTn id="14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2101 0.13998 " pathEditMode="relative" ptsTypes="AA">
                                      <p:cBhvr>
                                        <p:cTn id="16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2989E-6 L -0.05052 0.1342 " pathEditMode="relative" ptsTypes="AA">
                                      <p:cBhvr>
                                        <p:cTn id="18" dur="1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1.42989E-6 L -0.08195 0.12864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4364E-6 L 0.04202 0.12887 " pathEditMode="relative" ptsTypes="AA">
                                      <p:cBhvr>
                                        <p:cTn id="43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2989E-6 L -0.00191 0.14553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7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2989E-6 L -0.03351 0.1342 " pathEditMode="relative" ptsTypes="AA">
                                      <p:cBhvr>
                                        <p:cTn id="47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2989E-6 L -0.05886 0.12864 " pathEditMode="relative" ptsTypes="AA">
                                      <p:cBhvr>
                                        <p:cTn id="49" dur="1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882 0.12309 " pathEditMode="relative" ptsTypes="AA">
                                      <p:cBhvr>
                                        <p:cTn id="51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1.42989E-6 L -6.66667E-6 0.14553 " pathEditMode="relative" ptsTypes="AA">
                                      <p:cBhvr>
                                        <p:cTn id="53" dur="1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023 L -0.03038 0.13443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6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5886 0.12864 " pathEditMode="relative" ptsTypes="AA">
                                      <p:cBhvr>
                                        <p:cTn id="57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882 0.12309 " pathEditMode="relative" ptsTypes="AA">
                                      <p:cBhvr>
                                        <p:cTn id="59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4.29894E-6 L -0.07136 0.12887 " pathEditMode="relative" ptsTypes="AA">
                                      <p:cBhvr>
                                        <p:cTn id="86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8473E-6 L 0.1217 0.11754 " pathEditMode="relative" ptsTypes="AA">
                                      <p:cBhvr>
                                        <p:cTn id="88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3.33333E-6 0.14553 " pathEditMode="relative" ptsTypes="AA">
                                      <p:cBhvr>
                                        <p:cTn id="90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2989E-6 L -0.02951 0.13998 " pathEditMode="relative" ptsTypes="AA">
                                      <p:cBhvr>
                                        <p:cTn id="92" dur="1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5469 0.12864 " pathEditMode="relative" ptsTypes="AA">
                                      <p:cBhvr>
                                        <p:cTn id="94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8403 0.12309 " pathEditMode="relative" ptsTypes="AA">
                                      <p:cBhvr>
                                        <p:cTn id="96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2989E-6 L -2.77778E-7 0.14553 " pathEditMode="relative" ptsTypes="AA">
                                      <p:cBhvr>
                                        <p:cTn id="98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3143 0.1342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67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2989E-6 L -0.06077 0.1342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67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2989E-6 L -0.08403 0.12864 " pathEditMode="relative" ptsTypes="AA">
                                      <p:cBhvr>
                                        <p:cTn id="104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37436E-6 L 0.05886 0.12887 " pathEditMode="relative" ptsTypes="AA">
                                      <p:cBhvr>
                                        <p:cTn id="135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37436E-6 L 0.1217 0.11754 " pathEditMode="relative" ptsTypes="AA">
                                      <p:cBhvr>
                                        <p:cTn id="137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6 1.42989E-6 L 9.72222E-6 0.14553 " pathEditMode="relative" ptsTypes="AA">
                                      <p:cBhvr>
                                        <p:cTn id="139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2934 0.13998 " pathEditMode="relative" ptsTypes="AA">
                                      <p:cBhvr>
                                        <p:cTn id="141" dur="1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-0.05868 0.12864 " pathEditMode="relative" ptsTypes="AA">
                                      <p:cBhvr>
                                        <p:cTn id="143" dur="1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2989E-6 L -0.08819 0.12864 " pathEditMode="relative" ptsTypes="AA">
                                      <p:cBhvr>
                                        <p:cTn id="145" dur="1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989E-6 L 3.33333E-6 0.13998 " pathEditMode="relative" ptsTypes="AA">
                                      <p:cBhvr>
                                        <p:cTn id="147" dur="1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2989E-6 L -0.03368 0.14553 " pathEditMode="relative" ptsTypes="AA">
                                      <p:cBhvr>
                                        <p:cTn id="149" dur="1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2989E-6 L -0.05885 0.1342 " pathEditMode="relative" ptsTypes="AA">
                                      <p:cBhvr>
                                        <p:cTn id="151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2989E-6 L -0.09236 0.12309 " pathEditMode="relative" ptsTypes="AA">
                                      <p:cBhvr>
                                        <p:cTn id="153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1.37436E-6 L -0.12171 0.11754 " pathEditMode="relative" ptsTypes="AA">
                                      <p:cBhvr>
                                        <p:cTn id="194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37436E-6 L -0.05886 0.12887 " pathEditMode="relative" ptsTypes="AA">
                                      <p:cBhvr>
                                        <p:cTn id="196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1.37436E-6 L -0.12171 0.11754 " pathEditMode="relative" ptsTypes="AA">
                                      <p:cBhvr>
                                        <p:cTn id="214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" grpId="0" animBg="1"/>
      <p:bldP spid="349" grpId="1" animBg="1"/>
      <p:bldP spid="350" grpId="0" animBg="1"/>
      <p:bldP spid="350" grpId="1" animBg="1"/>
      <p:bldP spid="351" grpId="0" animBg="1"/>
      <p:bldP spid="351" grpId="1" animBg="1"/>
      <p:bldP spid="352" grpId="0" animBg="1"/>
      <p:bldP spid="352" grpId="1" animBg="1"/>
      <p:bldP spid="353" grpId="0" animBg="1"/>
      <p:bldP spid="353" grpId="1" animBg="1"/>
      <p:bldP spid="354" grpId="0" animBg="1"/>
      <p:bldP spid="354" grpId="1" animBg="1"/>
      <p:bldP spid="355" grpId="0" animBg="1"/>
      <p:bldP spid="355" grpId="1" animBg="1"/>
      <p:bldP spid="356" grpId="0" animBg="1"/>
      <p:bldP spid="356" grpId="1" animBg="1"/>
      <p:bldP spid="357" grpId="0" animBg="1"/>
      <p:bldP spid="357" grpId="1" animBg="1"/>
      <p:bldP spid="358" grpId="0" animBg="1"/>
      <p:bldP spid="358" grpId="1" animBg="1"/>
      <p:bldP spid="359" grpId="0" animBg="1"/>
      <p:bldP spid="359" grpId="1" animBg="1"/>
      <p:bldP spid="360" grpId="0" animBg="1"/>
      <p:bldP spid="360" grpId="1" animBg="1"/>
      <p:bldP spid="361" grpId="0" animBg="1"/>
      <p:bldP spid="361" grpId="1" animBg="1"/>
      <p:bldP spid="362" grpId="0" animBg="1"/>
      <p:bldP spid="362" grpId="1" animBg="1"/>
      <p:bldP spid="363" grpId="0" animBg="1"/>
      <p:bldP spid="363" grpId="1" animBg="1"/>
      <p:bldP spid="364" grpId="0" animBg="1"/>
      <p:bldP spid="364" grpId="1" animBg="1"/>
      <p:bldP spid="365" grpId="0" animBg="1"/>
      <p:bldP spid="365" grpId="1" animBg="1"/>
      <p:bldP spid="366" grpId="0" animBg="1"/>
      <p:bldP spid="366" grpId="1" animBg="1"/>
      <p:bldP spid="367" grpId="0" animBg="1"/>
      <p:bldP spid="367" grpId="1" animBg="1"/>
      <p:bldP spid="368" grpId="0" animBg="1"/>
      <p:bldP spid="368" grpId="1" animBg="1"/>
      <p:bldP spid="369" grpId="0" animBg="1"/>
      <p:bldP spid="369" grpId="1" animBg="1"/>
      <p:bldP spid="370" grpId="0" animBg="1"/>
      <p:bldP spid="370" grpId="1" animBg="1"/>
      <p:bldP spid="371" grpId="0" animBg="1"/>
      <p:bldP spid="371" grpId="1" animBg="1"/>
      <p:bldP spid="372" grpId="0" animBg="1"/>
      <p:bldP spid="372" grpId="1" animBg="1"/>
      <p:bldP spid="373" grpId="0" animBg="1"/>
      <p:bldP spid="373" grpId="1" animBg="1"/>
      <p:bldP spid="374" grpId="0" animBg="1"/>
      <p:bldP spid="374" grpId="1" animBg="1"/>
      <p:bldP spid="375" grpId="0" animBg="1"/>
      <p:bldP spid="375" grpId="1" animBg="1"/>
      <p:bldP spid="376" grpId="0" animBg="1"/>
      <p:bldP spid="376" grpId="1" animBg="1"/>
      <p:bldP spid="377" grpId="0" animBg="1"/>
      <p:bldP spid="377" grpId="1" animBg="1"/>
      <p:bldP spid="378" grpId="0" animBg="1"/>
      <p:bldP spid="378" grpId="1" animBg="1"/>
      <p:bldP spid="379" grpId="0" animBg="1"/>
      <p:bldP spid="379" grpId="1" animBg="1"/>
      <p:bldP spid="380" grpId="0" animBg="1"/>
      <p:bldP spid="38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component count in supercomputers means increased failure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supercomputers experience failures on the order of hours</a:t>
            </a:r>
          </a:p>
          <a:p>
            <a:r>
              <a:rPr lang="en-US" dirty="0" smtClean="0"/>
              <a:t>Future systems are predicted to have failures on the order of minutes</a:t>
            </a:r>
          </a:p>
          <a:p>
            <a:r>
              <a:rPr lang="en-US" dirty="0" err="1" smtClean="0"/>
              <a:t>Checkpointing</a:t>
            </a:r>
            <a:r>
              <a:rPr lang="en-US" dirty="0" smtClean="0"/>
              <a:t>: periodically flush application state to a file</a:t>
            </a:r>
          </a:p>
          <a:p>
            <a:r>
              <a:rPr lang="en-US" dirty="0" smtClean="0"/>
              <a:t>Parallel file system (PFS)</a:t>
            </a:r>
          </a:p>
          <a:p>
            <a:pPr lvl="1"/>
            <a:r>
              <a:rPr lang="en-US" dirty="0" smtClean="0"/>
              <a:t>Bandwidth from cluster to PFS at LLNL: 10’s GB/s</a:t>
            </a:r>
          </a:p>
          <a:p>
            <a:pPr lvl="1"/>
            <a:r>
              <a:rPr lang="en-US" dirty="0" smtClean="0"/>
              <a:t>100’s TB to 1-2 PB of storage</a:t>
            </a:r>
          </a:p>
          <a:p>
            <a:r>
              <a:rPr lang="en-US" dirty="0" smtClean="0"/>
              <a:t>Checkpoint data size varies</a:t>
            </a:r>
          </a:p>
          <a:p>
            <a:pPr lvl="1"/>
            <a:r>
              <a:rPr lang="en-US" dirty="0" smtClean="0"/>
              <a:t>100’s GB to 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Total I/O Time per checkpoint with and without SCR/</a:t>
            </a:r>
            <a:r>
              <a:rPr lang="en-US" dirty="0" err="1" smtClean="0"/>
              <a:t>MRNet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260" y="1114816"/>
            <a:ext cx="2123269" cy="4981184"/>
          </a:xfrm>
        </p:spPr>
        <p:txBody>
          <a:bodyPr/>
          <a:lstStyle/>
          <a:p>
            <a:r>
              <a:rPr lang="en-US" dirty="0" smtClean="0"/>
              <a:t>Single writer</a:t>
            </a:r>
          </a:p>
          <a:p>
            <a:r>
              <a:rPr lang="en-US" dirty="0" smtClean="0"/>
              <a:t>Every checkpoint to the parallel file system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 noChangeAspect="1"/>
          </p:cNvGraphicFramePr>
          <p:nvPr/>
        </p:nvGraphicFramePr>
        <p:xfrm>
          <a:off x="261144" y="1303994"/>
          <a:ext cx="6474186" cy="4692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SCR/</a:t>
            </a:r>
            <a:r>
              <a:rPr lang="en-US" dirty="0" err="1" smtClean="0"/>
              <a:t>MRNet</a:t>
            </a:r>
            <a:r>
              <a:rPr lang="en-US" dirty="0" smtClean="0"/>
              <a:t> Integration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work to do for performance</a:t>
            </a:r>
          </a:p>
          <a:p>
            <a:r>
              <a:rPr lang="en-US" dirty="0" smtClean="0"/>
              <a:t>Current asynchronous drain uses a single writer</a:t>
            </a:r>
          </a:p>
          <a:p>
            <a:pPr lvl="1"/>
            <a:r>
              <a:rPr lang="en-US" dirty="0" smtClean="0"/>
              <a:t>Forest</a:t>
            </a:r>
          </a:p>
          <a:p>
            <a:r>
              <a:rPr lang="en-US" dirty="0" smtClean="0"/>
              <a:t>Although I/O time is greatly improved, there’s a scalability problem in </a:t>
            </a:r>
            <a:r>
              <a:rPr lang="en-US" dirty="0" err="1" smtClean="0"/>
              <a:t>SCR_Complete_checkpoint</a:t>
            </a:r>
            <a:endParaRPr lang="en-US" dirty="0" smtClean="0"/>
          </a:p>
          <a:p>
            <a:pPr lvl="1"/>
            <a:r>
              <a:rPr lang="en-US" dirty="0" smtClean="0"/>
              <a:t>Current implementation uses a single writer and takes too long to drain the checkpoints at larger scales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 checkpoints to reduce </a:t>
            </a:r>
            <a:r>
              <a:rPr lang="en-US" dirty="0" err="1" smtClean="0"/>
              <a:t>checkpointing</a:t>
            </a:r>
            <a:r>
              <a:rPr lang="en-US" dirty="0" smtClean="0"/>
              <a:t> 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4341107" y="5380715"/>
            <a:ext cx="457200" cy="533400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4112507" y="5533115"/>
            <a:ext cx="457200" cy="533400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79107" y="607818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 File System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384386" y="1438669"/>
            <a:ext cx="844910" cy="72969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8" name="Straight Arrow Connector 7"/>
          <p:cNvCxnSpPr>
            <a:stCxn id="7" idx="4"/>
          </p:cNvCxnSpPr>
          <p:nvPr/>
        </p:nvCxnSpPr>
        <p:spPr bwMode="auto">
          <a:xfrm rot="16200000" flipH="1">
            <a:off x="2296505" y="1678700"/>
            <a:ext cx="153619" cy="11329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883649" y="2321984"/>
            <a:ext cx="2342706" cy="238111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10" name="Straight Arrow Connector 9"/>
          <p:cNvCxnSpPr>
            <a:stCxn id="15" idx="4"/>
          </p:cNvCxnSpPr>
          <p:nvPr/>
        </p:nvCxnSpPr>
        <p:spPr bwMode="auto">
          <a:xfrm rot="16200000" flipH="1">
            <a:off x="2718960" y="2101155"/>
            <a:ext cx="153619" cy="288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16" idx="4"/>
          </p:cNvCxnSpPr>
          <p:nvPr/>
        </p:nvCxnSpPr>
        <p:spPr bwMode="auto">
          <a:xfrm rot="5400000">
            <a:off x="3141416" y="1966739"/>
            <a:ext cx="153618" cy="5568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17" idx="4"/>
          </p:cNvCxnSpPr>
          <p:nvPr/>
        </p:nvCxnSpPr>
        <p:spPr bwMode="auto">
          <a:xfrm rot="5400000">
            <a:off x="3563871" y="1544284"/>
            <a:ext cx="153618" cy="14017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9" idx="4"/>
            <a:endCxn id="104" idx="2"/>
          </p:cNvCxnSpPr>
          <p:nvPr/>
        </p:nvCxnSpPr>
        <p:spPr bwMode="auto">
          <a:xfrm rot="16200000" flipH="1">
            <a:off x="3584902" y="4173194"/>
            <a:ext cx="258904" cy="13187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4" name="Picture 13" descr="visit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5" y="1012564"/>
            <a:ext cx="1463040" cy="146304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 bwMode="auto">
          <a:xfrm>
            <a:off x="2229296" y="1438669"/>
            <a:ext cx="844910" cy="72969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074206" y="1438670"/>
            <a:ext cx="844910" cy="72969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919116" y="1438670"/>
            <a:ext cx="844910" cy="72969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pic>
        <p:nvPicPr>
          <p:cNvPr id="18" name="Picture 17" descr="visitImage-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2951" y="1513097"/>
            <a:ext cx="274320" cy="548640"/>
          </a:xfrm>
          <a:prstGeom prst="rect">
            <a:avLst/>
          </a:prstGeom>
        </p:spPr>
      </p:pic>
      <p:pic>
        <p:nvPicPr>
          <p:cNvPr id="19" name="Picture 18" descr="visitImage-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4941" y="1496889"/>
            <a:ext cx="274320" cy="592283"/>
          </a:xfrm>
          <a:prstGeom prst="rect">
            <a:avLst/>
          </a:prstGeom>
        </p:spPr>
      </p:pic>
      <p:pic>
        <p:nvPicPr>
          <p:cNvPr id="20" name="Picture 19" descr="visitImage-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51" y="1513097"/>
            <a:ext cx="274320" cy="566531"/>
          </a:xfrm>
          <a:prstGeom prst="rect">
            <a:avLst/>
          </a:prstGeom>
        </p:spPr>
      </p:pic>
      <p:pic>
        <p:nvPicPr>
          <p:cNvPr id="21" name="Picture 20" descr="visitImage-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97681" y="1513097"/>
            <a:ext cx="274320" cy="578458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 bwMode="auto">
          <a:xfrm>
            <a:off x="462664" y="1054620"/>
            <a:ext cx="729695" cy="307240"/>
          </a:xfrm>
          <a:prstGeom prst="ellipse">
            <a:avLst/>
          </a:prstGeom>
          <a:noFill/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23" name="Straight Arrow Connector 22"/>
          <p:cNvCxnSpPr>
            <a:endCxn id="7" idx="0"/>
          </p:cNvCxnSpPr>
          <p:nvPr/>
        </p:nvCxnSpPr>
        <p:spPr bwMode="auto">
          <a:xfrm>
            <a:off x="1077145" y="1208240"/>
            <a:ext cx="729696" cy="2304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15" idx="0"/>
          </p:cNvCxnSpPr>
          <p:nvPr/>
        </p:nvCxnSpPr>
        <p:spPr bwMode="auto">
          <a:xfrm>
            <a:off x="1077145" y="1208240"/>
            <a:ext cx="1574606" cy="2304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endCxn id="16" idx="0"/>
          </p:cNvCxnSpPr>
          <p:nvPr/>
        </p:nvCxnSpPr>
        <p:spPr bwMode="auto">
          <a:xfrm>
            <a:off x="1077145" y="1208240"/>
            <a:ext cx="2419516" cy="230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endCxn id="17" idx="0"/>
          </p:cNvCxnSpPr>
          <p:nvPr/>
        </p:nvCxnSpPr>
        <p:spPr bwMode="auto">
          <a:xfrm>
            <a:off x="1077145" y="1208240"/>
            <a:ext cx="3264426" cy="230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45981" y="1705122"/>
            <a:ext cx="537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190891" y="1704585"/>
            <a:ext cx="537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97396" y="1666717"/>
            <a:ext cx="537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80711" y="1666717"/>
            <a:ext cx="537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31" name="Picture 30" descr="visitImage-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77430" y="2618254"/>
            <a:ext cx="274320" cy="548640"/>
          </a:xfrm>
          <a:prstGeom prst="rect">
            <a:avLst/>
          </a:prstGeom>
        </p:spPr>
      </p:pic>
      <p:pic>
        <p:nvPicPr>
          <p:cNvPr id="32" name="Picture 31" descr="visitImage-b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34045" y="2599839"/>
            <a:ext cx="274320" cy="567055"/>
          </a:xfrm>
          <a:prstGeom prst="rect">
            <a:avLst/>
          </a:prstGeom>
        </p:spPr>
      </p:pic>
      <p:pic>
        <p:nvPicPr>
          <p:cNvPr id="33" name="Picture 32" descr="visitImage-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68720" y="2600363"/>
            <a:ext cx="274320" cy="566531"/>
          </a:xfrm>
          <a:prstGeom prst="rect">
            <a:avLst/>
          </a:prstGeom>
        </p:spPr>
      </p:pic>
      <p:pic>
        <p:nvPicPr>
          <p:cNvPr id="34" name="Picture 33" descr="visitImage-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50" y="2588436"/>
            <a:ext cx="274320" cy="578458"/>
          </a:xfrm>
          <a:prstGeom prst="rect">
            <a:avLst/>
          </a:prstGeom>
        </p:spPr>
      </p:pic>
      <p:cxnSp>
        <p:nvCxnSpPr>
          <p:cNvPr id="35" name="Straight Connector 34"/>
          <p:cNvCxnSpPr/>
          <p:nvPr/>
        </p:nvCxnSpPr>
        <p:spPr bwMode="auto">
          <a:xfrm rot="10800000" flipH="1">
            <a:off x="2377430" y="2782843"/>
            <a:ext cx="274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10800000" flipH="1">
            <a:off x="2377430" y="2974868"/>
            <a:ext cx="274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0800000" flipH="1">
            <a:off x="2728560" y="2782844"/>
            <a:ext cx="274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10800000" flipH="1">
            <a:off x="2728560" y="2974869"/>
            <a:ext cx="274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10800000" flipH="1">
            <a:off x="3068720" y="2782844"/>
            <a:ext cx="274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10800000" flipH="1">
            <a:off x="3068720" y="2974869"/>
            <a:ext cx="274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10800000" flipH="1">
            <a:off x="3419850" y="2782844"/>
            <a:ext cx="274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0800000" flipH="1">
            <a:off x="3419850" y="2974869"/>
            <a:ext cx="274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3" name="Picture 42" descr="visitImage-abc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36535" y="3358163"/>
            <a:ext cx="1097280" cy="615236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 bwMode="auto">
          <a:xfrm rot="10800000" flipH="1">
            <a:off x="2536534" y="3550684"/>
            <a:ext cx="111374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rot="10800000" flipH="1">
            <a:off x="2536536" y="3781113"/>
            <a:ext cx="111374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5400000">
            <a:off x="2498130" y="3665898"/>
            <a:ext cx="6144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766965" y="3665898"/>
            <a:ext cx="6144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5400000">
            <a:off x="3035800" y="3665898"/>
            <a:ext cx="6144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9" name="Picture 48" descr="visitImage-abc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7435" y="4203829"/>
            <a:ext cx="457200" cy="256348"/>
          </a:xfrm>
          <a:prstGeom prst="rect">
            <a:avLst/>
          </a:prstGeom>
        </p:spPr>
      </p:pic>
      <p:cxnSp>
        <p:nvCxnSpPr>
          <p:cNvPr id="50" name="Straight Arrow Connector 49"/>
          <p:cNvCxnSpPr>
            <a:stCxn id="31" idx="2"/>
            <a:endCxn id="43" idx="0"/>
          </p:cNvCxnSpPr>
          <p:nvPr/>
        </p:nvCxnSpPr>
        <p:spPr bwMode="auto">
          <a:xfrm rot="16200000" flipH="1">
            <a:off x="2704248" y="2977235"/>
            <a:ext cx="191269" cy="5705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2" idx="2"/>
            <a:endCxn id="43" idx="0"/>
          </p:cNvCxnSpPr>
          <p:nvPr/>
        </p:nvCxnSpPr>
        <p:spPr bwMode="auto">
          <a:xfrm rot="16200000" flipH="1">
            <a:off x="2882556" y="3155543"/>
            <a:ext cx="191269" cy="2139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33" idx="2"/>
            <a:endCxn id="43" idx="0"/>
          </p:cNvCxnSpPr>
          <p:nvPr/>
        </p:nvCxnSpPr>
        <p:spPr bwMode="auto">
          <a:xfrm rot="5400000">
            <a:off x="3049894" y="3202176"/>
            <a:ext cx="191269" cy="1207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34" idx="2"/>
            <a:endCxn id="43" idx="0"/>
          </p:cNvCxnSpPr>
          <p:nvPr/>
        </p:nvCxnSpPr>
        <p:spPr bwMode="auto">
          <a:xfrm rot="5400000">
            <a:off x="3225459" y="3026611"/>
            <a:ext cx="191269" cy="4718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43" idx="2"/>
            <a:endCxn id="49" idx="0"/>
          </p:cNvCxnSpPr>
          <p:nvPr/>
        </p:nvCxnSpPr>
        <p:spPr bwMode="auto">
          <a:xfrm rot="5400000">
            <a:off x="2965390" y="4084044"/>
            <a:ext cx="230430" cy="9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ight Arrow 54"/>
          <p:cNvSpPr/>
          <p:nvPr/>
        </p:nvSpPr>
        <p:spPr bwMode="auto">
          <a:xfrm>
            <a:off x="78616" y="2706034"/>
            <a:ext cx="2227490" cy="576075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Partition array 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78615" y="3397324"/>
            <a:ext cx="2227490" cy="576075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Interleave array 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57" name="Right Arrow 56"/>
          <p:cNvSpPr/>
          <p:nvPr/>
        </p:nvSpPr>
        <p:spPr bwMode="auto">
          <a:xfrm>
            <a:off x="78615" y="4127019"/>
            <a:ext cx="2227490" cy="576075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Compress array 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840835" y="167204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5109670" y="167204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5378505" y="167204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5647340" y="167204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62" name="Straight Arrow Connector 61"/>
          <p:cNvCxnSpPr>
            <a:stCxn id="58" idx="4"/>
            <a:endCxn id="63" idx="0"/>
          </p:cNvCxnSpPr>
          <p:nvPr/>
        </p:nvCxnSpPr>
        <p:spPr bwMode="auto">
          <a:xfrm rot="16200000" flipH="1">
            <a:off x="5024280" y="1876135"/>
            <a:ext cx="341035" cy="4379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62"/>
          <p:cNvSpPr/>
          <p:nvPr/>
        </p:nvSpPr>
        <p:spPr bwMode="auto">
          <a:xfrm>
            <a:off x="5257021" y="2265632"/>
            <a:ext cx="313509" cy="28738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64" name="Straight Arrow Connector 63"/>
          <p:cNvCxnSpPr>
            <a:stCxn id="59" idx="4"/>
            <a:endCxn id="63" idx="0"/>
          </p:cNvCxnSpPr>
          <p:nvPr/>
        </p:nvCxnSpPr>
        <p:spPr bwMode="auto">
          <a:xfrm rot="16200000" flipH="1">
            <a:off x="5158697" y="2010552"/>
            <a:ext cx="341035" cy="1691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60" idx="4"/>
            <a:endCxn id="63" idx="0"/>
          </p:cNvCxnSpPr>
          <p:nvPr/>
        </p:nvCxnSpPr>
        <p:spPr bwMode="auto">
          <a:xfrm rot="5400000">
            <a:off x="5293115" y="2045258"/>
            <a:ext cx="341035" cy="99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61" idx="4"/>
            <a:endCxn id="63" idx="0"/>
          </p:cNvCxnSpPr>
          <p:nvPr/>
        </p:nvCxnSpPr>
        <p:spPr bwMode="auto">
          <a:xfrm rot="5400000">
            <a:off x="5427533" y="1910841"/>
            <a:ext cx="341035" cy="3685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5916175" y="166909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6185010" y="168241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6453845" y="1669100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6722680" y="1673455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71" name="Straight Arrow Connector 70"/>
          <p:cNvCxnSpPr>
            <a:stCxn id="67" idx="4"/>
            <a:endCxn id="72" idx="0"/>
          </p:cNvCxnSpPr>
          <p:nvPr/>
        </p:nvCxnSpPr>
        <p:spPr bwMode="auto">
          <a:xfrm rot="16200000" flipH="1">
            <a:off x="6075545" y="1897260"/>
            <a:ext cx="357048" cy="4058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6300225" y="2278695"/>
            <a:ext cx="313509" cy="28738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73" name="Straight Arrow Connector 72"/>
          <p:cNvCxnSpPr>
            <a:stCxn id="68" idx="4"/>
            <a:endCxn id="72" idx="0"/>
          </p:cNvCxnSpPr>
          <p:nvPr/>
        </p:nvCxnSpPr>
        <p:spPr bwMode="auto">
          <a:xfrm rot="16200000" flipH="1">
            <a:off x="6216622" y="2038337"/>
            <a:ext cx="343728" cy="1369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69" idx="4"/>
            <a:endCxn id="72" idx="0"/>
          </p:cNvCxnSpPr>
          <p:nvPr/>
        </p:nvCxnSpPr>
        <p:spPr bwMode="auto">
          <a:xfrm rot="5400000">
            <a:off x="6344381" y="2034247"/>
            <a:ext cx="357047" cy="1318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70" idx="4"/>
            <a:endCxn id="72" idx="0"/>
          </p:cNvCxnSpPr>
          <p:nvPr/>
        </p:nvCxnSpPr>
        <p:spPr bwMode="auto">
          <a:xfrm rot="5400000">
            <a:off x="6480976" y="1902008"/>
            <a:ext cx="352692" cy="4006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Oval 75"/>
          <p:cNvSpPr/>
          <p:nvPr/>
        </p:nvSpPr>
        <p:spPr bwMode="auto">
          <a:xfrm>
            <a:off x="5800960" y="2977819"/>
            <a:ext cx="313509" cy="28738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77" name="Straight Arrow Connector 76"/>
          <p:cNvCxnSpPr>
            <a:stCxn id="63" idx="4"/>
            <a:endCxn id="76" idx="0"/>
          </p:cNvCxnSpPr>
          <p:nvPr/>
        </p:nvCxnSpPr>
        <p:spPr bwMode="auto">
          <a:xfrm rot="16200000" flipH="1">
            <a:off x="5473343" y="2493447"/>
            <a:ext cx="424804" cy="5439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72" idx="4"/>
            <a:endCxn id="76" idx="0"/>
          </p:cNvCxnSpPr>
          <p:nvPr/>
        </p:nvCxnSpPr>
        <p:spPr bwMode="auto">
          <a:xfrm rot="5400000">
            <a:off x="6001478" y="2522316"/>
            <a:ext cx="411741" cy="4992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6990384" y="167204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7259219" y="167204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7528054" y="167204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7796889" y="167204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83" name="Straight Arrow Connector 82"/>
          <p:cNvCxnSpPr>
            <a:stCxn id="79" idx="4"/>
            <a:endCxn id="84" idx="0"/>
          </p:cNvCxnSpPr>
          <p:nvPr/>
        </p:nvCxnSpPr>
        <p:spPr bwMode="auto">
          <a:xfrm rot="16200000" flipH="1">
            <a:off x="7173829" y="1876135"/>
            <a:ext cx="341035" cy="4379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Oval 83"/>
          <p:cNvSpPr/>
          <p:nvPr/>
        </p:nvSpPr>
        <p:spPr bwMode="auto">
          <a:xfrm>
            <a:off x="7406570" y="2265632"/>
            <a:ext cx="313509" cy="28738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85" name="Straight Arrow Connector 84"/>
          <p:cNvCxnSpPr>
            <a:stCxn id="80" idx="4"/>
            <a:endCxn id="84" idx="0"/>
          </p:cNvCxnSpPr>
          <p:nvPr/>
        </p:nvCxnSpPr>
        <p:spPr bwMode="auto">
          <a:xfrm rot="16200000" flipH="1">
            <a:off x="7308246" y="2010552"/>
            <a:ext cx="341035" cy="1691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81" idx="4"/>
            <a:endCxn id="84" idx="0"/>
          </p:cNvCxnSpPr>
          <p:nvPr/>
        </p:nvCxnSpPr>
        <p:spPr bwMode="auto">
          <a:xfrm rot="5400000">
            <a:off x="7442664" y="2045258"/>
            <a:ext cx="341035" cy="99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82" idx="4"/>
            <a:endCxn id="84" idx="0"/>
          </p:cNvCxnSpPr>
          <p:nvPr/>
        </p:nvCxnSpPr>
        <p:spPr bwMode="auto">
          <a:xfrm rot="5400000">
            <a:off x="7577082" y="1910841"/>
            <a:ext cx="341035" cy="3685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Oval 87"/>
          <p:cNvSpPr/>
          <p:nvPr/>
        </p:nvSpPr>
        <p:spPr bwMode="auto">
          <a:xfrm>
            <a:off x="8065724" y="166909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8334559" y="168241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8603394" y="1669100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8872229" y="1673455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92" name="Straight Arrow Connector 91"/>
          <p:cNvCxnSpPr>
            <a:stCxn id="88" idx="4"/>
            <a:endCxn id="93" idx="0"/>
          </p:cNvCxnSpPr>
          <p:nvPr/>
        </p:nvCxnSpPr>
        <p:spPr bwMode="auto">
          <a:xfrm rot="16200000" flipH="1">
            <a:off x="8225094" y="1897260"/>
            <a:ext cx="357048" cy="4058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Oval 92"/>
          <p:cNvSpPr/>
          <p:nvPr/>
        </p:nvSpPr>
        <p:spPr bwMode="auto">
          <a:xfrm>
            <a:off x="8449774" y="2278695"/>
            <a:ext cx="313509" cy="28738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94" name="Straight Arrow Connector 93"/>
          <p:cNvCxnSpPr>
            <a:stCxn id="89" idx="4"/>
            <a:endCxn id="93" idx="0"/>
          </p:cNvCxnSpPr>
          <p:nvPr/>
        </p:nvCxnSpPr>
        <p:spPr bwMode="auto">
          <a:xfrm rot="16200000" flipH="1">
            <a:off x="8366171" y="2038337"/>
            <a:ext cx="343728" cy="1369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90" idx="4"/>
            <a:endCxn id="93" idx="0"/>
          </p:cNvCxnSpPr>
          <p:nvPr/>
        </p:nvCxnSpPr>
        <p:spPr bwMode="auto">
          <a:xfrm rot="5400000">
            <a:off x="8493930" y="2034247"/>
            <a:ext cx="357047" cy="1318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91" idx="4"/>
            <a:endCxn id="93" idx="0"/>
          </p:cNvCxnSpPr>
          <p:nvPr/>
        </p:nvCxnSpPr>
        <p:spPr bwMode="auto">
          <a:xfrm rot="5400000">
            <a:off x="8630525" y="1902008"/>
            <a:ext cx="352692" cy="4006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7" name="Oval 96"/>
          <p:cNvSpPr/>
          <p:nvPr/>
        </p:nvSpPr>
        <p:spPr bwMode="auto">
          <a:xfrm>
            <a:off x="7950509" y="2977819"/>
            <a:ext cx="313509" cy="28738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98" name="Straight Arrow Connector 97"/>
          <p:cNvCxnSpPr>
            <a:stCxn id="84" idx="4"/>
            <a:endCxn id="97" idx="0"/>
          </p:cNvCxnSpPr>
          <p:nvPr/>
        </p:nvCxnSpPr>
        <p:spPr bwMode="auto">
          <a:xfrm rot="16200000" flipH="1">
            <a:off x="7622892" y="2493447"/>
            <a:ext cx="424804" cy="5439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93" idx="4"/>
            <a:endCxn id="97" idx="0"/>
          </p:cNvCxnSpPr>
          <p:nvPr/>
        </p:nvCxnSpPr>
        <p:spPr bwMode="auto">
          <a:xfrm rot="5400000">
            <a:off x="8151027" y="2522316"/>
            <a:ext cx="411741" cy="4992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Oval 99"/>
          <p:cNvSpPr/>
          <p:nvPr/>
        </p:nvSpPr>
        <p:spPr bwMode="auto">
          <a:xfrm>
            <a:off x="6837895" y="3841277"/>
            <a:ext cx="313509" cy="28738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101" name="Straight Arrow Connector 100"/>
          <p:cNvCxnSpPr>
            <a:stCxn id="76" idx="4"/>
            <a:endCxn id="100" idx="0"/>
          </p:cNvCxnSpPr>
          <p:nvPr/>
        </p:nvCxnSpPr>
        <p:spPr bwMode="auto">
          <a:xfrm rot="16200000" flipH="1">
            <a:off x="6188145" y="3034771"/>
            <a:ext cx="576075" cy="10369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97" idx="4"/>
            <a:endCxn id="100" idx="0"/>
          </p:cNvCxnSpPr>
          <p:nvPr/>
        </p:nvCxnSpPr>
        <p:spPr bwMode="auto">
          <a:xfrm rot="5400000">
            <a:off x="7262920" y="2996932"/>
            <a:ext cx="576075" cy="1112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100" idx="4"/>
            <a:endCxn id="104" idx="6"/>
          </p:cNvCxnSpPr>
          <p:nvPr/>
        </p:nvCxnSpPr>
        <p:spPr bwMode="auto">
          <a:xfrm rot="5400000">
            <a:off x="5424264" y="3391612"/>
            <a:ext cx="833338" cy="23074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4373706" y="4818306"/>
            <a:ext cx="313509" cy="287383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105" name="Straight Arrow Connector 104"/>
          <p:cNvCxnSpPr>
            <a:stCxn id="104" idx="4"/>
          </p:cNvCxnSpPr>
          <p:nvPr/>
        </p:nvCxnSpPr>
        <p:spPr bwMode="auto">
          <a:xfrm rot="16200000" flipH="1">
            <a:off x="4445287" y="5190863"/>
            <a:ext cx="173482" cy="3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5032860" y="4280639"/>
            <a:ext cx="1689820" cy="1344292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rPr>
              <a:t>~70% reduction in checkpoint file size!</a:t>
            </a: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N-&gt;N and N-&gt;M </a:t>
            </a:r>
            <a:r>
              <a:rPr lang="en-US" dirty="0" err="1" smtClean="0"/>
              <a:t>Checkpointing</a:t>
            </a:r>
            <a:endParaRPr lang="en-US" dirty="0"/>
          </a:p>
        </p:txBody>
      </p:sp>
      <p:pic>
        <p:nvPicPr>
          <p:cNvPr id="4" name="Content Placeholder 3" descr="iotes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5883" y="1389933"/>
            <a:ext cx="6929143" cy="46358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Compression Effectiveness</a:t>
            </a:r>
            <a:endParaRPr lang="en-US" dirty="0"/>
          </a:p>
        </p:txBody>
      </p:sp>
      <p:pic>
        <p:nvPicPr>
          <p:cNvPr id="4" name="Content Placeholder 3" descr="maxFact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202"/>
          <a:stretch>
            <a:fillRect/>
          </a:stretch>
        </p:blipFill>
        <p:spPr>
          <a:xfrm>
            <a:off x="1389747" y="1410346"/>
            <a:ext cx="6209524" cy="2049116"/>
          </a:xfrm>
        </p:spPr>
      </p:pic>
      <p:sp>
        <p:nvSpPr>
          <p:cNvPr id="5" name="TextBox 4"/>
          <p:cNvSpPr txBox="1"/>
          <p:nvPr/>
        </p:nvSpPr>
        <p:spPr>
          <a:xfrm>
            <a:off x="743918" y="3735092"/>
            <a:ext cx="765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Comp Factor = (uncompressed – compressed) / compressed * 100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MRNet</a:t>
            </a:r>
            <a:r>
              <a:rPr lang="en-US" dirty="0" smtClean="0"/>
              <a:t> nodes add extra levels of resiliency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4569707" y="5135327"/>
            <a:ext cx="457200" cy="533400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4341107" y="5287727"/>
            <a:ext cx="457200" cy="533400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4112507" y="5440127"/>
            <a:ext cx="457200" cy="533400"/>
          </a:xfrm>
          <a:prstGeom prst="can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79107" y="598519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 File System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5263290" y="129485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32125" y="129485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00960" y="129485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069795" y="129485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12" name="Straight Arrow Connector 11"/>
          <p:cNvCxnSpPr>
            <a:stCxn id="8" idx="4"/>
            <a:endCxn id="13" idx="0"/>
          </p:cNvCxnSpPr>
          <p:nvPr/>
        </p:nvCxnSpPr>
        <p:spPr bwMode="auto">
          <a:xfrm rot="16200000" flipH="1">
            <a:off x="5451044" y="1494635"/>
            <a:ext cx="341034" cy="446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5570530" y="1888441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14" name="Straight Arrow Connector 13"/>
          <p:cNvCxnSpPr>
            <a:stCxn id="9" idx="4"/>
            <a:endCxn id="13" idx="0"/>
          </p:cNvCxnSpPr>
          <p:nvPr/>
        </p:nvCxnSpPr>
        <p:spPr bwMode="auto">
          <a:xfrm rot="16200000" flipH="1">
            <a:off x="5585462" y="1629053"/>
            <a:ext cx="341034" cy="1777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0" idx="4"/>
            <a:endCxn id="13" idx="0"/>
          </p:cNvCxnSpPr>
          <p:nvPr/>
        </p:nvCxnSpPr>
        <p:spPr bwMode="auto">
          <a:xfrm rot="5400000">
            <a:off x="5719880" y="1672378"/>
            <a:ext cx="341034" cy="910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1" idx="4"/>
            <a:endCxn id="13" idx="0"/>
          </p:cNvCxnSpPr>
          <p:nvPr/>
        </p:nvCxnSpPr>
        <p:spPr bwMode="auto">
          <a:xfrm rot="5400000">
            <a:off x="5854297" y="1537960"/>
            <a:ext cx="341034" cy="3599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7106730" y="129190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375565" y="130522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644400" y="1291910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913235" y="1296265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21" name="Straight Arrow Connector 20"/>
          <p:cNvCxnSpPr>
            <a:stCxn id="17" idx="4"/>
            <a:endCxn id="22" idx="0"/>
          </p:cNvCxnSpPr>
          <p:nvPr/>
        </p:nvCxnSpPr>
        <p:spPr bwMode="auto">
          <a:xfrm rot="16200000" flipH="1">
            <a:off x="7270410" y="1515759"/>
            <a:ext cx="357047" cy="414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7381834" y="1901504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23" name="Straight Arrow Connector 22"/>
          <p:cNvCxnSpPr>
            <a:stCxn id="18" idx="4"/>
            <a:endCxn id="22" idx="0"/>
          </p:cNvCxnSpPr>
          <p:nvPr/>
        </p:nvCxnSpPr>
        <p:spPr bwMode="auto">
          <a:xfrm rot="16200000" flipH="1">
            <a:off x="7411488" y="1656837"/>
            <a:ext cx="343727" cy="1456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9" idx="4"/>
            <a:endCxn id="22" idx="0"/>
          </p:cNvCxnSpPr>
          <p:nvPr/>
        </p:nvCxnSpPr>
        <p:spPr bwMode="auto">
          <a:xfrm rot="5400000">
            <a:off x="7539246" y="1661367"/>
            <a:ext cx="357046" cy="1232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0" idx="4"/>
            <a:endCxn id="22" idx="0"/>
          </p:cNvCxnSpPr>
          <p:nvPr/>
        </p:nvCxnSpPr>
        <p:spPr bwMode="auto">
          <a:xfrm rot="5400000">
            <a:off x="7675841" y="1529126"/>
            <a:ext cx="352691" cy="392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6460114" y="2920285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27" name="Straight Arrow Connector 26"/>
          <p:cNvCxnSpPr>
            <a:stCxn id="13" idx="4"/>
            <a:endCxn id="26" idx="0"/>
          </p:cNvCxnSpPr>
          <p:nvPr/>
        </p:nvCxnSpPr>
        <p:spPr bwMode="auto">
          <a:xfrm rot="16200000" flipH="1">
            <a:off x="6048040" y="2233891"/>
            <a:ext cx="483204" cy="8895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22" idx="4"/>
            <a:endCxn id="26" idx="0"/>
          </p:cNvCxnSpPr>
          <p:nvPr/>
        </p:nvCxnSpPr>
        <p:spPr bwMode="auto">
          <a:xfrm rot="5400000">
            <a:off x="6960224" y="2224354"/>
            <a:ext cx="470141" cy="921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923525" y="129485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192360" y="129485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461195" y="129485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1730030" y="129485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33" name="Straight Arrow Connector 32"/>
          <p:cNvCxnSpPr>
            <a:stCxn id="29" idx="4"/>
            <a:endCxn id="34" idx="0"/>
          </p:cNvCxnSpPr>
          <p:nvPr/>
        </p:nvCxnSpPr>
        <p:spPr bwMode="auto">
          <a:xfrm rot="16200000" flipH="1">
            <a:off x="1111279" y="1494635"/>
            <a:ext cx="341034" cy="446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230765" y="1888441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35" name="Straight Arrow Connector 34"/>
          <p:cNvCxnSpPr>
            <a:stCxn id="30" idx="4"/>
            <a:endCxn id="34" idx="0"/>
          </p:cNvCxnSpPr>
          <p:nvPr/>
        </p:nvCxnSpPr>
        <p:spPr bwMode="auto">
          <a:xfrm rot="16200000" flipH="1">
            <a:off x="1245697" y="1629053"/>
            <a:ext cx="341034" cy="1777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31" idx="4"/>
            <a:endCxn id="34" idx="0"/>
          </p:cNvCxnSpPr>
          <p:nvPr/>
        </p:nvCxnSpPr>
        <p:spPr bwMode="auto">
          <a:xfrm rot="5400000">
            <a:off x="1380115" y="1672378"/>
            <a:ext cx="341034" cy="910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2" idx="4"/>
            <a:endCxn id="34" idx="0"/>
          </p:cNvCxnSpPr>
          <p:nvPr/>
        </p:nvCxnSpPr>
        <p:spPr bwMode="auto">
          <a:xfrm rot="5400000">
            <a:off x="1514532" y="1537960"/>
            <a:ext cx="341034" cy="3599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2766965" y="129190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035800" y="1305229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304635" y="1291910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3573470" y="1296265"/>
            <a:ext cx="269966" cy="2525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42" name="Straight Arrow Connector 41"/>
          <p:cNvCxnSpPr>
            <a:stCxn id="38" idx="4"/>
            <a:endCxn id="43" idx="0"/>
          </p:cNvCxnSpPr>
          <p:nvPr/>
        </p:nvCxnSpPr>
        <p:spPr bwMode="auto">
          <a:xfrm rot="16200000" flipH="1">
            <a:off x="2930645" y="1515759"/>
            <a:ext cx="357047" cy="414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3042069" y="1901504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44" name="Straight Arrow Connector 43"/>
          <p:cNvCxnSpPr>
            <a:stCxn id="39" idx="4"/>
            <a:endCxn id="43" idx="0"/>
          </p:cNvCxnSpPr>
          <p:nvPr/>
        </p:nvCxnSpPr>
        <p:spPr bwMode="auto">
          <a:xfrm rot="16200000" flipH="1">
            <a:off x="3071723" y="1656837"/>
            <a:ext cx="343727" cy="1456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40" idx="4"/>
            <a:endCxn id="43" idx="0"/>
          </p:cNvCxnSpPr>
          <p:nvPr/>
        </p:nvCxnSpPr>
        <p:spPr bwMode="auto">
          <a:xfrm rot="5400000">
            <a:off x="3199481" y="1661367"/>
            <a:ext cx="357046" cy="1232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41" idx="4"/>
            <a:endCxn id="43" idx="0"/>
          </p:cNvCxnSpPr>
          <p:nvPr/>
        </p:nvCxnSpPr>
        <p:spPr bwMode="auto">
          <a:xfrm rot="5400000">
            <a:off x="3336076" y="1529126"/>
            <a:ext cx="352691" cy="392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2120349" y="2920285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48" name="Straight Arrow Connector 47"/>
          <p:cNvCxnSpPr>
            <a:stCxn id="34" idx="4"/>
            <a:endCxn id="47" idx="0"/>
          </p:cNvCxnSpPr>
          <p:nvPr/>
        </p:nvCxnSpPr>
        <p:spPr bwMode="auto">
          <a:xfrm rot="16200000" flipH="1">
            <a:off x="1708275" y="2233891"/>
            <a:ext cx="483204" cy="8895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43" idx="4"/>
            <a:endCxn id="47" idx="0"/>
          </p:cNvCxnSpPr>
          <p:nvPr/>
        </p:nvCxnSpPr>
        <p:spPr bwMode="auto">
          <a:xfrm rot="5400000">
            <a:off x="2620459" y="2224354"/>
            <a:ext cx="470141" cy="921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4310565" y="3745338"/>
            <a:ext cx="548640" cy="5486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cxnSp>
        <p:nvCxnSpPr>
          <p:cNvPr id="51" name="Straight Arrow Connector 50"/>
          <p:cNvCxnSpPr>
            <a:stCxn id="47" idx="4"/>
            <a:endCxn id="50" idx="0"/>
          </p:cNvCxnSpPr>
          <p:nvPr/>
        </p:nvCxnSpPr>
        <p:spPr bwMode="auto">
          <a:xfrm rot="16200000" flipH="1">
            <a:off x="3351571" y="2512023"/>
            <a:ext cx="276413" cy="21902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26" idx="4"/>
            <a:endCxn id="50" idx="0"/>
          </p:cNvCxnSpPr>
          <p:nvPr/>
        </p:nvCxnSpPr>
        <p:spPr bwMode="auto">
          <a:xfrm rot="5400000">
            <a:off x="5521454" y="2532357"/>
            <a:ext cx="276413" cy="21495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50" idx="4"/>
          </p:cNvCxnSpPr>
          <p:nvPr/>
        </p:nvCxnSpPr>
        <p:spPr bwMode="auto">
          <a:xfrm rot="5400000">
            <a:off x="4209152" y="4656827"/>
            <a:ext cx="738583" cy="12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124A9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7145135" y="1390265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413970" y="1390265"/>
            <a:ext cx="192025" cy="76810"/>
          </a:xfrm>
          <a:prstGeom prst="rect">
            <a:avLst/>
          </a:prstGeom>
          <a:solidFill>
            <a:srgbClr val="3A3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682805" y="1390265"/>
            <a:ext cx="192025" cy="76810"/>
          </a:xfrm>
          <a:prstGeom prst="rect">
            <a:avLst/>
          </a:prstGeom>
          <a:solidFill>
            <a:srgbClr val="777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951640" y="1390265"/>
            <a:ext cx="192025" cy="76810"/>
          </a:xfrm>
          <a:prstGeom prst="rect">
            <a:avLst/>
          </a:prstGeom>
          <a:solidFill>
            <a:srgbClr val="C0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75336" y="1390265"/>
            <a:ext cx="192025" cy="76810"/>
          </a:xfrm>
          <a:prstGeom prst="rect">
            <a:avLst/>
          </a:prstGeom>
          <a:solidFill>
            <a:srgbClr val="3A3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344171" y="1390265"/>
            <a:ext cx="192025" cy="76810"/>
          </a:xfrm>
          <a:prstGeom prst="rect">
            <a:avLst/>
          </a:prstGeom>
          <a:solidFill>
            <a:srgbClr val="777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613006" y="1390265"/>
            <a:ext cx="192025" cy="76810"/>
          </a:xfrm>
          <a:prstGeom prst="rect">
            <a:avLst/>
          </a:prstGeom>
          <a:solidFill>
            <a:srgbClr val="C0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301695" y="1390265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570530" y="1390265"/>
            <a:ext cx="192025" cy="76810"/>
          </a:xfrm>
          <a:prstGeom prst="rect">
            <a:avLst/>
          </a:prstGeom>
          <a:solidFill>
            <a:srgbClr val="3A3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839365" y="1390265"/>
            <a:ext cx="192025" cy="76810"/>
          </a:xfrm>
          <a:prstGeom prst="rect">
            <a:avLst/>
          </a:prstGeom>
          <a:solidFill>
            <a:srgbClr val="777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108200" y="1390265"/>
            <a:ext cx="192025" cy="76810"/>
          </a:xfrm>
          <a:prstGeom prst="rect">
            <a:avLst/>
          </a:prstGeom>
          <a:solidFill>
            <a:srgbClr val="C0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231896" y="1390265"/>
            <a:ext cx="192025" cy="76810"/>
          </a:xfrm>
          <a:prstGeom prst="rect">
            <a:avLst/>
          </a:prstGeom>
          <a:solidFill>
            <a:srgbClr val="3A3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500731" y="1390265"/>
            <a:ext cx="192025" cy="76810"/>
          </a:xfrm>
          <a:prstGeom prst="rect">
            <a:avLst/>
          </a:prstGeom>
          <a:solidFill>
            <a:srgbClr val="777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769566" y="1390265"/>
            <a:ext cx="192025" cy="76810"/>
          </a:xfrm>
          <a:prstGeom prst="rect">
            <a:avLst/>
          </a:prstGeom>
          <a:solidFill>
            <a:srgbClr val="C0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806501" y="1390265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63061" y="1390265"/>
            <a:ext cx="192025" cy="768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307575" y="1268871"/>
            <a:ext cx="76810" cy="86411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576410" y="1268871"/>
            <a:ext cx="76810" cy="8641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845245" y="1268871"/>
            <a:ext cx="76810" cy="8641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038740" y="1268871"/>
            <a:ext cx="76810" cy="86411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151015" y="1268871"/>
            <a:ext cx="76810" cy="86411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419850" y="1268871"/>
            <a:ext cx="76810" cy="8641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688685" y="1268871"/>
            <a:ext cx="76810" cy="8641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882180" y="1268871"/>
            <a:ext cx="76810" cy="86411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647340" y="1268871"/>
            <a:ext cx="76810" cy="86411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916175" y="1268871"/>
            <a:ext cx="76810" cy="8641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185010" y="1268871"/>
            <a:ext cx="76810" cy="8641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378505" y="1268871"/>
            <a:ext cx="76810" cy="86411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490780" y="1270277"/>
            <a:ext cx="76810" cy="86411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759615" y="1270277"/>
            <a:ext cx="76810" cy="8641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028450" y="1270277"/>
            <a:ext cx="76810" cy="8641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7221945" y="1270277"/>
            <a:ext cx="76810" cy="86411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rved Down Arrow 88"/>
          <p:cNvSpPr/>
          <p:nvPr/>
        </p:nvSpPr>
        <p:spPr bwMode="auto">
          <a:xfrm>
            <a:off x="2920585" y="923226"/>
            <a:ext cx="2573135" cy="422455"/>
          </a:xfrm>
          <a:prstGeom prst="curvedDownArrow">
            <a:avLst>
              <a:gd name="adj1" fmla="val 9278"/>
              <a:gd name="adj2" fmla="val 50000"/>
              <a:gd name="adj3" fmla="val 17081"/>
            </a:avLst>
          </a:prstGeom>
          <a:solidFill>
            <a:schemeClr val="tx1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90" name="Curved Down Arrow 89"/>
          <p:cNvSpPr/>
          <p:nvPr/>
        </p:nvSpPr>
        <p:spPr bwMode="auto">
          <a:xfrm>
            <a:off x="5378505" y="923226"/>
            <a:ext cx="1958655" cy="422455"/>
          </a:xfrm>
          <a:prstGeom prst="curvedDownArrow">
            <a:avLst>
              <a:gd name="adj1" fmla="val 9278"/>
              <a:gd name="adj2" fmla="val 50000"/>
              <a:gd name="adj3" fmla="val 17081"/>
            </a:avLst>
          </a:prstGeom>
          <a:solidFill>
            <a:schemeClr val="tx1">
              <a:lumMod val="75000"/>
              <a:lumOff val="2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sp>
        <p:nvSpPr>
          <p:cNvPr id="91" name="Curved Down Arrow 90"/>
          <p:cNvSpPr/>
          <p:nvPr/>
        </p:nvSpPr>
        <p:spPr bwMode="auto">
          <a:xfrm>
            <a:off x="3151015" y="923226"/>
            <a:ext cx="2649945" cy="422455"/>
          </a:xfrm>
          <a:prstGeom prst="curvedDownArrow">
            <a:avLst>
              <a:gd name="adj1" fmla="val 9278"/>
              <a:gd name="adj2" fmla="val 50000"/>
              <a:gd name="adj3" fmla="val 17081"/>
            </a:avLst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err="1" smtClean="0">
              <a:ln>
                <a:noFill/>
              </a:ln>
              <a:solidFill>
                <a:srgbClr val="124A91"/>
              </a:solidFill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1038740" y="884821"/>
            <a:ext cx="7143330" cy="422455"/>
            <a:chOff x="1038740" y="1086295"/>
            <a:chExt cx="7143330" cy="422455"/>
          </a:xfrm>
        </p:grpSpPr>
        <p:sp>
          <p:nvSpPr>
            <p:cNvPr id="93" name="Curved Down Arrow 92"/>
            <p:cNvSpPr/>
            <p:nvPr/>
          </p:nvSpPr>
          <p:spPr bwMode="auto">
            <a:xfrm>
              <a:off x="1038740" y="1086295"/>
              <a:ext cx="1958655" cy="422455"/>
            </a:xfrm>
            <a:prstGeom prst="curvedDownArrow">
              <a:avLst>
                <a:gd name="adj1" fmla="val 9278"/>
                <a:gd name="adj2" fmla="val 50000"/>
                <a:gd name="adj3" fmla="val 17081"/>
              </a:avLst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4" name="Curved Down Arrow 93"/>
            <p:cNvSpPr/>
            <p:nvPr/>
          </p:nvSpPr>
          <p:spPr bwMode="auto">
            <a:xfrm>
              <a:off x="1307575" y="1086295"/>
              <a:ext cx="1958655" cy="422455"/>
            </a:xfrm>
            <a:prstGeom prst="curvedDownArrow">
              <a:avLst>
                <a:gd name="adj1" fmla="val 9278"/>
                <a:gd name="adj2" fmla="val 50000"/>
                <a:gd name="adj3" fmla="val 17081"/>
              </a:avLst>
            </a:prstGeom>
            <a:solidFill>
              <a:schemeClr val="bg1">
                <a:lumMod val="6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5" name="Curved Down Arrow 94"/>
            <p:cNvSpPr/>
            <p:nvPr/>
          </p:nvSpPr>
          <p:spPr bwMode="auto">
            <a:xfrm>
              <a:off x="5647340" y="1086295"/>
              <a:ext cx="1997060" cy="422455"/>
            </a:xfrm>
            <a:prstGeom prst="curvedDownArrow">
              <a:avLst>
                <a:gd name="adj1" fmla="val 9278"/>
                <a:gd name="adj2" fmla="val 50000"/>
                <a:gd name="adj3" fmla="val 17081"/>
              </a:avLst>
            </a:prstGeom>
            <a:solidFill>
              <a:schemeClr val="bg1">
                <a:lumMod val="6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6" name="Curved Down Arrow 95"/>
            <p:cNvSpPr/>
            <p:nvPr/>
          </p:nvSpPr>
          <p:spPr bwMode="auto">
            <a:xfrm>
              <a:off x="1576410" y="1086295"/>
              <a:ext cx="1958655" cy="422455"/>
            </a:xfrm>
            <a:prstGeom prst="curvedDownArrow">
              <a:avLst>
                <a:gd name="adj1" fmla="val 9278"/>
                <a:gd name="adj2" fmla="val 50000"/>
                <a:gd name="adj3" fmla="val 17081"/>
              </a:avLst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7" name="Curved Down Arrow 96"/>
            <p:cNvSpPr/>
            <p:nvPr/>
          </p:nvSpPr>
          <p:spPr bwMode="auto">
            <a:xfrm>
              <a:off x="5916175" y="1086295"/>
              <a:ext cx="1958655" cy="422455"/>
            </a:xfrm>
            <a:prstGeom prst="curvedDownArrow">
              <a:avLst>
                <a:gd name="adj1" fmla="val 9278"/>
                <a:gd name="adj2" fmla="val 50000"/>
                <a:gd name="adj3" fmla="val 17081"/>
              </a:avLst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8" name="Curved Down Arrow 97"/>
            <p:cNvSpPr/>
            <p:nvPr/>
          </p:nvSpPr>
          <p:spPr bwMode="auto">
            <a:xfrm>
              <a:off x="3419850" y="1086295"/>
              <a:ext cx="2649945" cy="422455"/>
            </a:xfrm>
            <a:prstGeom prst="curvedDownArrow">
              <a:avLst>
                <a:gd name="adj1" fmla="val 9278"/>
                <a:gd name="adj2" fmla="val 50000"/>
                <a:gd name="adj3" fmla="val 17081"/>
              </a:avLst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99" name="Curved Down Arrow 98"/>
            <p:cNvSpPr/>
            <p:nvPr/>
          </p:nvSpPr>
          <p:spPr bwMode="auto">
            <a:xfrm>
              <a:off x="1883650" y="1086295"/>
              <a:ext cx="1958655" cy="422455"/>
            </a:xfrm>
            <a:prstGeom prst="curvedDownArrow">
              <a:avLst>
                <a:gd name="adj1" fmla="val 9278"/>
                <a:gd name="adj2" fmla="val 50000"/>
                <a:gd name="adj3" fmla="val 17081"/>
              </a:avLst>
            </a:prstGeom>
            <a:solidFill>
              <a:srgbClr val="DDDDD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00" name="Curved Down Arrow 99"/>
            <p:cNvSpPr/>
            <p:nvPr/>
          </p:nvSpPr>
          <p:spPr bwMode="auto">
            <a:xfrm>
              <a:off x="6223415" y="1086295"/>
              <a:ext cx="1958655" cy="422455"/>
            </a:xfrm>
            <a:prstGeom prst="curvedDownArrow">
              <a:avLst>
                <a:gd name="adj1" fmla="val 9278"/>
                <a:gd name="adj2" fmla="val 50000"/>
                <a:gd name="adj3" fmla="val 17081"/>
              </a:avLst>
            </a:prstGeom>
            <a:solidFill>
              <a:srgbClr val="DDDDD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01" name="Curved Down Arrow 100"/>
            <p:cNvSpPr/>
            <p:nvPr/>
          </p:nvSpPr>
          <p:spPr bwMode="auto">
            <a:xfrm>
              <a:off x="3727090" y="1086295"/>
              <a:ext cx="2611540" cy="422455"/>
            </a:xfrm>
            <a:prstGeom prst="curvedDownArrow">
              <a:avLst>
                <a:gd name="adj1" fmla="val 9278"/>
                <a:gd name="adj2" fmla="val 50000"/>
                <a:gd name="adj3" fmla="val 17081"/>
              </a:avLst>
            </a:prstGeom>
            <a:solidFill>
              <a:srgbClr val="DDDDD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sp>
        <p:nvSpPr>
          <p:cNvPr id="102" name="Rounded Rectangle 101"/>
          <p:cNvSpPr/>
          <p:nvPr/>
        </p:nvSpPr>
        <p:spPr bwMode="auto">
          <a:xfrm>
            <a:off x="385855" y="2651451"/>
            <a:ext cx="3302830" cy="729695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124A9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Helvetica" pitchFamily="32" charset="0"/>
                <a:ea typeface="ＭＳ Ｐゴシック" pitchFamily="32" charset="-128"/>
              </a:rPr>
              <a:t>Geographically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Helvetica" pitchFamily="32" charset="0"/>
                <a:ea typeface="ＭＳ Ｐゴシック" pitchFamily="32" charset="-128"/>
              </a:rPr>
              <a:t> disperse nodes in an XOR set for increased resiliency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Helvetica" pitchFamily="32" charset="0"/>
              <a:ea typeface="ＭＳ Ｐゴシック" pitchFamily="32" charset="-128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384385" y="2036971"/>
            <a:ext cx="6375230" cy="307240"/>
            <a:chOff x="1153955" y="4542745"/>
            <a:chExt cx="6375230" cy="307240"/>
          </a:xfrm>
        </p:grpSpPr>
        <p:grpSp>
          <p:nvGrpSpPr>
            <p:cNvPr id="104" name="Group 170"/>
            <p:cNvGrpSpPr/>
            <p:nvPr/>
          </p:nvGrpSpPr>
          <p:grpSpPr>
            <a:xfrm>
              <a:off x="1153955" y="4542745"/>
              <a:ext cx="192025" cy="307240"/>
              <a:chOff x="385855" y="3736240"/>
              <a:chExt cx="192025" cy="30724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385855" y="3813050"/>
                <a:ext cx="192025" cy="76810"/>
              </a:xfrm>
              <a:prstGeom prst="rect">
                <a:avLst/>
              </a:prstGeom>
              <a:solidFill>
                <a:srgbClr val="3A3A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85855" y="3889860"/>
                <a:ext cx="192025" cy="76810"/>
              </a:xfrm>
              <a:prstGeom prst="rect">
                <a:avLst/>
              </a:prstGeom>
              <a:solidFill>
                <a:srgbClr val="7777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85855" y="3966670"/>
                <a:ext cx="192025" cy="76810"/>
              </a:xfrm>
              <a:prstGeom prst="rect">
                <a:avLst/>
              </a:prstGeom>
              <a:solidFill>
                <a:srgbClr val="C0C0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85855" y="37362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70"/>
            <p:cNvGrpSpPr/>
            <p:nvPr/>
          </p:nvGrpSpPr>
          <p:grpSpPr>
            <a:xfrm>
              <a:off x="2997395" y="4542745"/>
              <a:ext cx="192025" cy="307240"/>
              <a:chOff x="385855" y="3736240"/>
              <a:chExt cx="192025" cy="307240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85855" y="3813050"/>
                <a:ext cx="192025" cy="76810"/>
              </a:xfrm>
              <a:prstGeom prst="rect">
                <a:avLst/>
              </a:prstGeom>
              <a:solidFill>
                <a:srgbClr val="3A3A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85855" y="3889860"/>
                <a:ext cx="192025" cy="76810"/>
              </a:xfrm>
              <a:prstGeom prst="rect">
                <a:avLst/>
              </a:prstGeom>
              <a:solidFill>
                <a:srgbClr val="7777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85855" y="3966670"/>
                <a:ext cx="192025" cy="76810"/>
              </a:xfrm>
              <a:prstGeom prst="rect">
                <a:avLst/>
              </a:prstGeom>
              <a:solidFill>
                <a:srgbClr val="C0C0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385855" y="37362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170"/>
            <p:cNvGrpSpPr/>
            <p:nvPr/>
          </p:nvGrpSpPr>
          <p:grpSpPr>
            <a:xfrm>
              <a:off x="5532125" y="4542745"/>
              <a:ext cx="192025" cy="307240"/>
              <a:chOff x="385855" y="3736240"/>
              <a:chExt cx="192025" cy="307240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385855" y="3813050"/>
                <a:ext cx="192025" cy="76810"/>
              </a:xfrm>
              <a:prstGeom prst="rect">
                <a:avLst/>
              </a:prstGeom>
              <a:solidFill>
                <a:srgbClr val="3A3A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85855" y="3889860"/>
                <a:ext cx="192025" cy="76810"/>
              </a:xfrm>
              <a:prstGeom prst="rect">
                <a:avLst/>
              </a:prstGeom>
              <a:solidFill>
                <a:srgbClr val="7777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85855" y="3966670"/>
                <a:ext cx="192025" cy="76810"/>
              </a:xfrm>
              <a:prstGeom prst="rect">
                <a:avLst/>
              </a:prstGeom>
              <a:solidFill>
                <a:srgbClr val="C0C0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385855" y="37362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70"/>
            <p:cNvGrpSpPr/>
            <p:nvPr/>
          </p:nvGrpSpPr>
          <p:grpSpPr>
            <a:xfrm>
              <a:off x="7337160" y="4542745"/>
              <a:ext cx="192025" cy="307240"/>
              <a:chOff x="385855" y="3736240"/>
              <a:chExt cx="192025" cy="307240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385855" y="3813050"/>
                <a:ext cx="192025" cy="76810"/>
              </a:xfrm>
              <a:prstGeom prst="rect">
                <a:avLst/>
              </a:prstGeom>
              <a:solidFill>
                <a:srgbClr val="3A3A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385855" y="3889860"/>
                <a:ext cx="192025" cy="76810"/>
              </a:xfrm>
              <a:prstGeom prst="rect">
                <a:avLst/>
              </a:prstGeom>
              <a:solidFill>
                <a:srgbClr val="7777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385855" y="3966670"/>
                <a:ext cx="192025" cy="76810"/>
              </a:xfrm>
              <a:prstGeom prst="rect">
                <a:avLst/>
              </a:prstGeom>
              <a:solidFill>
                <a:srgbClr val="C0C0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85855" y="3736240"/>
                <a:ext cx="192025" cy="7681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4" name="Group 123"/>
          <p:cNvGrpSpPr/>
          <p:nvPr/>
        </p:nvGrpSpPr>
        <p:grpSpPr>
          <a:xfrm>
            <a:off x="1345979" y="1921756"/>
            <a:ext cx="6797686" cy="384048"/>
            <a:chOff x="1345979" y="2161636"/>
            <a:chExt cx="6797686" cy="384048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 rot="10800000" flipH="1" flipV="1">
              <a:off x="1384385" y="2315255"/>
              <a:ext cx="6759280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 bwMode="auto">
            <a:xfrm rot="10800000" flipH="1" flipV="1">
              <a:off x="1384385" y="2392065"/>
              <a:ext cx="6759280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7" name="Straight Arrow Connector 126"/>
            <p:cNvCxnSpPr/>
            <p:nvPr/>
          </p:nvCxnSpPr>
          <p:spPr bwMode="auto">
            <a:xfrm rot="10800000" flipH="1" flipV="1">
              <a:off x="1384385" y="2467655"/>
              <a:ext cx="6759280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8" name="Straight Arrow Connector 127"/>
            <p:cNvCxnSpPr/>
            <p:nvPr/>
          </p:nvCxnSpPr>
          <p:spPr bwMode="auto">
            <a:xfrm rot="10800000" flipH="1" flipV="1">
              <a:off x="1384385" y="2544096"/>
              <a:ext cx="6759280" cy="15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29" name="Group 158"/>
            <p:cNvGrpSpPr/>
            <p:nvPr/>
          </p:nvGrpSpPr>
          <p:grpSpPr>
            <a:xfrm rot="16200000">
              <a:off x="1480401" y="2027222"/>
              <a:ext cx="76810" cy="345645"/>
              <a:chOff x="577880" y="4312315"/>
              <a:chExt cx="76810" cy="345645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577880" y="4398726"/>
                <a:ext cx="76810" cy="86411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577880" y="4485138"/>
                <a:ext cx="76810" cy="8641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577880" y="4571549"/>
                <a:ext cx="76810" cy="864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77880" y="4312315"/>
                <a:ext cx="76810" cy="8641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63"/>
            <p:cNvGrpSpPr/>
            <p:nvPr/>
          </p:nvGrpSpPr>
          <p:grpSpPr>
            <a:xfrm rot="16200000">
              <a:off x="3285436" y="2027222"/>
              <a:ext cx="76810" cy="345645"/>
              <a:chOff x="577880" y="4312315"/>
              <a:chExt cx="76810" cy="345645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577880" y="4398726"/>
                <a:ext cx="76810" cy="86411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577880" y="4485138"/>
                <a:ext cx="76810" cy="8641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577880" y="4571549"/>
                <a:ext cx="76810" cy="864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577880" y="4312315"/>
                <a:ext cx="76810" cy="8641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68"/>
            <p:cNvGrpSpPr/>
            <p:nvPr/>
          </p:nvGrpSpPr>
          <p:grpSpPr>
            <a:xfrm rot="16200000">
              <a:off x="5820166" y="2027222"/>
              <a:ext cx="76810" cy="345645"/>
              <a:chOff x="577880" y="4312315"/>
              <a:chExt cx="76810" cy="345645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577880" y="4398726"/>
                <a:ext cx="76810" cy="86411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577880" y="4485138"/>
                <a:ext cx="76810" cy="8641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577880" y="4571549"/>
                <a:ext cx="76810" cy="864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577880" y="4312315"/>
                <a:ext cx="76810" cy="8641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73"/>
            <p:cNvGrpSpPr/>
            <p:nvPr/>
          </p:nvGrpSpPr>
          <p:grpSpPr>
            <a:xfrm rot="16200000">
              <a:off x="7625201" y="2027222"/>
              <a:ext cx="76810" cy="345645"/>
              <a:chOff x="577880" y="4312315"/>
              <a:chExt cx="76810" cy="345645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577880" y="4398726"/>
                <a:ext cx="76810" cy="86411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77880" y="4485138"/>
                <a:ext cx="76810" cy="8641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77880" y="4571549"/>
                <a:ext cx="76810" cy="86411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577880" y="4312315"/>
                <a:ext cx="76810" cy="86411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1345980" y="1115251"/>
            <a:ext cx="6682470" cy="652885"/>
            <a:chOff x="1345980" y="1316725"/>
            <a:chExt cx="6682470" cy="652885"/>
          </a:xfrm>
        </p:grpSpPr>
        <p:sp>
          <p:nvSpPr>
            <p:cNvPr id="150" name="TextBox 149"/>
            <p:cNvSpPr txBox="1"/>
            <p:nvPr/>
          </p:nvSpPr>
          <p:spPr>
            <a:xfrm>
              <a:off x="3189420" y="1323279"/>
              <a:ext cx="499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0" dirty="0" smtClean="0">
                  <a:solidFill>
                    <a:srgbClr val="FF0000"/>
                  </a:solidFill>
                </a:rPr>
                <a:t>X</a:t>
              </a:r>
              <a:endParaRPr lang="en-US" b="0" dirty="0">
                <a:solidFill>
                  <a:srgbClr val="FF0000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685745" y="1323279"/>
              <a:ext cx="499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0" dirty="0" smtClean="0">
                  <a:solidFill>
                    <a:srgbClr val="FF0000"/>
                  </a:solidFill>
                </a:rPr>
                <a:t>X</a:t>
              </a:r>
              <a:endParaRPr lang="en-US" b="0" dirty="0">
                <a:solidFill>
                  <a:srgbClr val="FF0000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529185" y="1316725"/>
              <a:ext cx="499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0" dirty="0" smtClean="0">
                  <a:solidFill>
                    <a:srgbClr val="FF0000"/>
                  </a:solidFill>
                </a:rPr>
                <a:t>X</a:t>
              </a:r>
              <a:endParaRPr lang="en-US" b="0" dirty="0">
                <a:solidFill>
                  <a:srgbClr val="FF0000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345980" y="1323279"/>
              <a:ext cx="499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0" dirty="0" smtClean="0">
                  <a:solidFill>
                    <a:srgbClr val="FF0000"/>
                  </a:solidFill>
                </a:rPr>
                <a:t>X</a:t>
              </a:r>
              <a:endParaRPr lang="en-US" b="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653221" y="1384086"/>
            <a:ext cx="6535952" cy="883315"/>
            <a:chOff x="1653221" y="1585560"/>
            <a:chExt cx="6535952" cy="883315"/>
          </a:xfrm>
        </p:grpSpPr>
        <p:sp>
          <p:nvSpPr>
            <p:cNvPr id="155" name="Curved Right Arrow 154"/>
            <p:cNvSpPr/>
            <p:nvPr/>
          </p:nvSpPr>
          <p:spPr bwMode="auto">
            <a:xfrm rot="10800000">
              <a:off x="1653221" y="1623965"/>
              <a:ext cx="352748" cy="844910"/>
            </a:xfrm>
            <a:prstGeom prst="curvedRightArrow">
              <a:avLst>
                <a:gd name="adj1" fmla="val 12150"/>
                <a:gd name="adj2" fmla="val 40121"/>
                <a:gd name="adj3" fmla="val 25000"/>
              </a:avLst>
            </a:prstGeom>
            <a:solidFill>
              <a:srgbClr val="7777D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56" name="Curved Right Arrow 155"/>
            <p:cNvSpPr/>
            <p:nvPr/>
          </p:nvSpPr>
          <p:spPr bwMode="auto">
            <a:xfrm rot="10800000">
              <a:off x="3489557" y="1585560"/>
              <a:ext cx="352748" cy="844910"/>
            </a:xfrm>
            <a:prstGeom prst="curvedRightArrow">
              <a:avLst>
                <a:gd name="adj1" fmla="val 12150"/>
                <a:gd name="adj2" fmla="val 40121"/>
                <a:gd name="adj3" fmla="val 25000"/>
              </a:avLst>
            </a:prstGeom>
            <a:solidFill>
              <a:srgbClr val="7777D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57" name="Curved Right Arrow 156"/>
            <p:cNvSpPr/>
            <p:nvPr/>
          </p:nvSpPr>
          <p:spPr bwMode="auto">
            <a:xfrm rot="10800000">
              <a:off x="6024287" y="1585560"/>
              <a:ext cx="352748" cy="844910"/>
            </a:xfrm>
            <a:prstGeom prst="curvedRightArrow">
              <a:avLst>
                <a:gd name="adj1" fmla="val 12150"/>
                <a:gd name="adj2" fmla="val 40121"/>
                <a:gd name="adj3" fmla="val 25000"/>
              </a:avLst>
            </a:prstGeom>
            <a:solidFill>
              <a:srgbClr val="7777D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58" name="Curved Right Arrow 157"/>
            <p:cNvSpPr/>
            <p:nvPr/>
          </p:nvSpPr>
          <p:spPr bwMode="auto">
            <a:xfrm rot="10800000">
              <a:off x="7836425" y="1585560"/>
              <a:ext cx="352748" cy="844910"/>
            </a:xfrm>
            <a:prstGeom prst="curvedRightArrow">
              <a:avLst>
                <a:gd name="adj1" fmla="val 12150"/>
                <a:gd name="adj2" fmla="val 40121"/>
                <a:gd name="adj3" fmla="val 25000"/>
              </a:avLst>
            </a:prstGeom>
            <a:solidFill>
              <a:srgbClr val="7777D3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3035800" y="1729731"/>
            <a:ext cx="499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0" dirty="0" smtClean="0">
                <a:solidFill>
                  <a:srgbClr val="FF0000"/>
                </a:solidFill>
              </a:rPr>
              <a:t>X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1422790" y="2382616"/>
            <a:ext cx="6221610" cy="307240"/>
            <a:chOff x="1422790" y="2584090"/>
            <a:chExt cx="6221610" cy="307240"/>
          </a:xfrm>
        </p:grpSpPr>
        <p:sp>
          <p:nvSpPr>
            <p:cNvPr id="161" name="Curved Up Arrow 160"/>
            <p:cNvSpPr/>
            <p:nvPr/>
          </p:nvSpPr>
          <p:spPr bwMode="auto">
            <a:xfrm>
              <a:off x="1422790" y="2622495"/>
              <a:ext cx="1958655" cy="268835"/>
            </a:xfrm>
            <a:prstGeom prst="curvedUpArrow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62" name="Curved Up Arrow 161"/>
            <p:cNvSpPr/>
            <p:nvPr/>
          </p:nvSpPr>
          <p:spPr bwMode="auto">
            <a:xfrm flipH="1">
              <a:off x="3266230" y="2584090"/>
              <a:ext cx="4378170" cy="307240"/>
            </a:xfrm>
            <a:prstGeom prst="curvedUpArrow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63" name="Curved Up Arrow 162"/>
            <p:cNvSpPr/>
            <p:nvPr/>
          </p:nvSpPr>
          <p:spPr bwMode="auto">
            <a:xfrm flipH="1">
              <a:off x="3266230" y="2584090"/>
              <a:ext cx="2611540" cy="307240"/>
            </a:xfrm>
            <a:prstGeom prst="curvedUpArrow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124A9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59" grpId="0"/>
      <p:bldP spid="15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 Moody, Greg Bronevetsky, Bronis de Supinski (LLNL)</a:t>
            </a:r>
          </a:p>
          <a:p>
            <a:r>
              <a:rPr lang="en-US" dirty="0" smtClean="0"/>
              <a:t>Tanzima Islam, Saurabh Bagchi, Rudolf Eigenmann (Purdue)</a:t>
            </a:r>
          </a:p>
          <a:p>
            <a:r>
              <a:rPr lang="en-US" dirty="0" smtClean="0"/>
              <a:t>For more information</a:t>
            </a:r>
          </a:p>
          <a:p>
            <a:pPr lvl="1"/>
            <a:r>
              <a:rPr lang="en-US" dirty="0" smtClean="0"/>
              <a:t>kathryn@llnl.gov</a:t>
            </a:r>
          </a:p>
          <a:p>
            <a:pPr lvl="1"/>
            <a:r>
              <a:rPr lang="en-US" dirty="0" smtClean="0"/>
              <a:t>Open source, BSD license: </a:t>
            </a:r>
            <a:r>
              <a:rPr lang="en-US" dirty="0" smtClean="0">
                <a:hlinkClick r:id="rId2"/>
              </a:rPr>
              <a:t>http://sourceforge.net/projects/scalablecr</a:t>
            </a:r>
            <a:endParaRPr lang="en-US" dirty="0" smtClean="0"/>
          </a:p>
          <a:p>
            <a:pPr lvl="1"/>
            <a:r>
              <a:rPr lang="en-US" dirty="0" smtClean="0"/>
              <a:t>Adam Moody, Greg Bronevetsky, Kathryn Mohror, Bronis R. de Supinski, "Design, Modeling, and Evaluation of a Scalable Multi-level </a:t>
            </a:r>
            <a:r>
              <a:rPr lang="en-US" dirty="0" err="1" smtClean="0"/>
              <a:t>Checkpointing</a:t>
            </a:r>
            <a:r>
              <a:rPr lang="en-US" dirty="0" smtClean="0"/>
              <a:t> System," LLNL-CONF-427742, SC’10.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checkpoints to the parallel file system is very expensive</a:t>
            </a:r>
            <a:endParaRPr lang="en-US" dirty="0"/>
          </a:p>
        </p:txBody>
      </p:sp>
      <p:sp>
        <p:nvSpPr>
          <p:cNvPr id="56" name="Can 55"/>
          <p:cNvSpPr/>
          <p:nvPr/>
        </p:nvSpPr>
        <p:spPr>
          <a:xfrm>
            <a:off x="4419600" y="5345376"/>
            <a:ext cx="457200" cy="533400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Can 56"/>
          <p:cNvSpPr/>
          <p:nvPr/>
        </p:nvSpPr>
        <p:spPr>
          <a:xfrm>
            <a:off x="4191000" y="5497776"/>
            <a:ext cx="457200" cy="533400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Can 57"/>
          <p:cNvSpPr/>
          <p:nvPr/>
        </p:nvSpPr>
        <p:spPr>
          <a:xfrm>
            <a:off x="3962400" y="5650176"/>
            <a:ext cx="457200" cy="533400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29000" y="619524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Parallel File System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2438400" y="5421576"/>
            <a:ext cx="1371600" cy="45720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Hera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4343400" y="3973776"/>
            <a:ext cx="457200" cy="121920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Atlas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Left Arrow 61"/>
          <p:cNvSpPr/>
          <p:nvPr/>
        </p:nvSpPr>
        <p:spPr>
          <a:xfrm>
            <a:off x="5105400" y="5421576"/>
            <a:ext cx="1447800" cy="457200"/>
          </a:xfrm>
          <a:prstGeom prst="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Zeus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3962400" y="3364176"/>
            <a:ext cx="533400" cy="533400"/>
          </a:xfrm>
          <a:prstGeom prst="ellipse">
            <a:avLst/>
          </a:prstGeom>
          <a:gradFill flip="none" rotWithShape="1">
            <a:gsLst>
              <a:gs pos="0">
                <a:srgbClr val="9BBB59">
                  <a:lumMod val="75000"/>
                  <a:shade val="30000"/>
                  <a:satMod val="115000"/>
                </a:srgbClr>
              </a:gs>
              <a:gs pos="50000">
                <a:srgbClr val="9BBB59">
                  <a:lumMod val="75000"/>
                  <a:shade val="67500"/>
                  <a:satMod val="115000"/>
                </a:srgbClr>
              </a:gs>
              <a:gs pos="100000">
                <a:srgbClr val="9BBB59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81400" y="307104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Gateway Nodes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Oval 64"/>
          <p:cNvSpPr/>
          <p:nvPr/>
        </p:nvSpPr>
        <p:spPr>
          <a:xfrm>
            <a:off x="2133600" y="1687776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79646">
                  <a:lumMod val="75000"/>
                  <a:tint val="66000"/>
                  <a:satMod val="160000"/>
                </a:srgbClr>
              </a:gs>
              <a:gs pos="50000">
                <a:srgbClr val="F79646">
                  <a:lumMod val="75000"/>
                  <a:tint val="44500"/>
                  <a:satMod val="160000"/>
                </a:srgbClr>
              </a:gs>
              <a:gs pos="100000">
                <a:srgbClr val="F79646">
                  <a:lumMod val="75000"/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486400" y="1459176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79646">
                  <a:lumMod val="75000"/>
                  <a:tint val="66000"/>
                  <a:satMod val="160000"/>
                </a:srgbClr>
              </a:gs>
              <a:gs pos="50000">
                <a:srgbClr val="F79646">
                  <a:lumMod val="75000"/>
                  <a:tint val="44500"/>
                  <a:satMod val="160000"/>
                </a:srgbClr>
              </a:gs>
              <a:gs pos="100000">
                <a:srgbClr val="F79646">
                  <a:lumMod val="75000"/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2971800" y="1459176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79646">
                  <a:lumMod val="75000"/>
                  <a:tint val="66000"/>
                  <a:satMod val="160000"/>
                </a:srgbClr>
              </a:gs>
              <a:gs pos="50000">
                <a:srgbClr val="F79646">
                  <a:lumMod val="75000"/>
                  <a:tint val="44500"/>
                  <a:satMod val="160000"/>
                </a:srgbClr>
              </a:gs>
              <a:gs pos="100000">
                <a:srgbClr val="F79646">
                  <a:lumMod val="75000"/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4610100" y="1306776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79646">
                  <a:lumMod val="75000"/>
                  <a:tint val="66000"/>
                  <a:satMod val="160000"/>
                </a:srgbClr>
              </a:gs>
              <a:gs pos="50000">
                <a:srgbClr val="F79646">
                  <a:lumMod val="75000"/>
                  <a:tint val="44500"/>
                  <a:satMod val="160000"/>
                </a:srgbClr>
              </a:gs>
              <a:gs pos="100000">
                <a:srgbClr val="F79646">
                  <a:lumMod val="75000"/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3810000" y="1306776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79646">
                  <a:lumMod val="75000"/>
                  <a:tint val="66000"/>
                  <a:satMod val="160000"/>
                </a:srgbClr>
              </a:gs>
              <a:gs pos="50000">
                <a:srgbClr val="F79646">
                  <a:lumMod val="75000"/>
                  <a:tint val="44500"/>
                  <a:satMod val="160000"/>
                </a:srgbClr>
              </a:gs>
              <a:gs pos="100000">
                <a:srgbClr val="F79646">
                  <a:lumMod val="75000"/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324600" y="1687776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79646">
                  <a:lumMod val="75000"/>
                  <a:tint val="66000"/>
                  <a:satMod val="160000"/>
                </a:srgbClr>
              </a:gs>
              <a:gs pos="50000">
                <a:srgbClr val="F79646">
                  <a:lumMod val="75000"/>
                  <a:tint val="44500"/>
                  <a:satMod val="160000"/>
                </a:srgbClr>
              </a:gs>
              <a:gs pos="100000">
                <a:srgbClr val="F79646">
                  <a:lumMod val="75000"/>
                  <a:tint val="23500"/>
                  <a:satMod val="160000"/>
                </a:srgbClr>
              </a:gs>
            </a:gsLst>
            <a:lin ang="135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581400" y="93744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Compute Nodes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2" name="Straight Arrow Connector 71"/>
          <p:cNvCxnSpPr>
            <a:stCxn id="65" idx="4"/>
          </p:cNvCxnSpPr>
          <p:nvPr/>
        </p:nvCxnSpPr>
        <p:spPr>
          <a:xfrm rot="16200000" flipH="1">
            <a:off x="2686050" y="2164026"/>
            <a:ext cx="838200" cy="125730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3" name="Straight Arrow Connector 72"/>
          <p:cNvCxnSpPr>
            <a:stCxn id="67" idx="4"/>
          </p:cNvCxnSpPr>
          <p:nvPr/>
        </p:nvCxnSpPr>
        <p:spPr>
          <a:xfrm rot="16200000" flipH="1">
            <a:off x="3181350" y="2278326"/>
            <a:ext cx="914400" cy="64770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4" name="Straight Arrow Connector 73"/>
          <p:cNvCxnSpPr>
            <a:stCxn id="69" idx="4"/>
          </p:cNvCxnSpPr>
          <p:nvPr/>
        </p:nvCxnSpPr>
        <p:spPr>
          <a:xfrm rot="16200000" flipH="1">
            <a:off x="3676650" y="2468826"/>
            <a:ext cx="990600" cy="3810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5" name="Straight Arrow Connector 74"/>
          <p:cNvCxnSpPr>
            <a:stCxn id="68" idx="4"/>
          </p:cNvCxnSpPr>
          <p:nvPr/>
        </p:nvCxnSpPr>
        <p:spPr>
          <a:xfrm rot="5400000">
            <a:off x="4457700" y="2487876"/>
            <a:ext cx="990600" cy="1588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6" name="Straight Arrow Connector 75"/>
          <p:cNvCxnSpPr>
            <a:stCxn id="66" idx="4"/>
          </p:cNvCxnSpPr>
          <p:nvPr/>
        </p:nvCxnSpPr>
        <p:spPr>
          <a:xfrm rot="5400000">
            <a:off x="5124450" y="2354526"/>
            <a:ext cx="914400" cy="49530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7" name="Straight Arrow Connector 76"/>
          <p:cNvCxnSpPr>
            <a:stCxn id="70" idx="4"/>
          </p:cNvCxnSpPr>
          <p:nvPr/>
        </p:nvCxnSpPr>
        <p:spPr>
          <a:xfrm rot="5400000">
            <a:off x="5695950" y="2164026"/>
            <a:ext cx="762000" cy="1181100"/>
          </a:xfrm>
          <a:prstGeom prst="straightConnector1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8" name="Oval 77"/>
          <p:cNvSpPr/>
          <p:nvPr/>
        </p:nvSpPr>
        <p:spPr>
          <a:xfrm>
            <a:off x="4648200" y="3364176"/>
            <a:ext cx="533400" cy="533400"/>
          </a:xfrm>
          <a:prstGeom prst="ellipse">
            <a:avLst/>
          </a:prstGeom>
          <a:gradFill flip="none" rotWithShape="1">
            <a:gsLst>
              <a:gs pos="0">
                <a:srgbClr val="9BBB59">
                  <a:lumMod val="75000"/>
                  <a:shade val="30000"/>
                  <a:satMod val="115000"/>
                </a:srgbClr>
              </a:gs>
              <a:gs pos="50000">
                <a:srgbClr val="9BBB59">
                  <a:lumMod val="75000"/>
                  <a:shade val="67500"/>
                  <a:satMod val="115000"/>
                </a:srgbClr>
              </a:gs>
              <a:gs pos="100000">
                <a:srgbClr val="9BBB59">
                  <a:lumMod val="75000"/>
                  <a:shade val="100000"/>
                  <a:satMod val="115000"/>
                </a:srgbClr>
              </a:gs>
            </a:gsLst>
            <a:lin ang="135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200400" y="2297376"/>
            <a:ext cx="2743200" cy="381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Network Contention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334000" y="3348678"/>
            <a:ext cx="2743200" cy="6858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Contention for Shared File System Resources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371600" y="4507176"/>
            <a:ext cx="2743200" cy="6858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Contention from Other Clusters for File System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79" grpId="0" animBg="1"/>
      <p:bldP spid="80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cause loss of valuable compute time</a:t>
            </a:r>
            <a:endParaRPr lang="en-US" dirty="0"/>
          </a:p>
        </p:txBody>
      </p:sp>
      <p:pic>
        <p:nvPicPr>
          <p:cNvPr id="4" name="Content Placeholder 3" descr="laser-plasma-interacti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1675" y="1510668"/>
            <a:ext cx="3291840" cy="335664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394137" y="1114816"/>
            <a:ext cx="5563883" cy="498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124A91"/>
              </a:buClr>
              <a:buSzTx/>
              <a:buFont typeface="Wingdings" pitchFamily="-109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</a:rPr>
              <a:t>BG/L at LLNL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lang="en-US" sz="2400" b="0" kern="0" dirty="0" smtClean="0">
                <a:latin typeface="+mn-lt"/>
                <a:ea typeface="+mn-ea"/>
                <a:cs typeface="ＭＳ Ｐゴシック" pitchFamily="-65" charset="-128"/>
              </a:rPr>
              <a:t>192K cores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lang="en-US" sz="2400" b="0" kern="0" baseline="0" dirty="0" smtClean="0">
                <a:latin typeface="+mn-lt"/>
                <a:ea typeface="+mn-ea"/>
                <a:cs typeface="ＭＳ Ｐゴシック" pitchFamily="-65" charset="-128"/>
              </a:rPr>
              <a:t>Checkpoint</a:t>
            </a:r>
            <a:r>
              <a:rPr lang="en-US" sz="2400" b="0" kern="0" dirty="0" smtClean="0">
                <a:latin typeface="+mn-lt"/>
                <a:ea typeface="+mn-ea"/>
                <a:cs typeface="ＭＳ Ｐゴシック" pitchFamily="-65" charset="-128"/>
              </a:rPr>
              <a:t> every 7.5 hours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lang="en-US" sz="2400" b="0" kern="0" noProof="0" dirty="0" smtClean="0">
                <a:latin typeface="+mn-lt"/>
                <a:ea typeface="+mn-ea"/>
                <a:cs typeface="ＭＳ Ｐゴシック" pitchFamily="-65" charset="-128"/>
              </a:rPr>
              <a:t>Achieved 4 days of computation in 6.5 days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pitchFamily="-65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124A91"/>
              </a:buClr>
              <a:buSzTx/>
              <a:buFont typeface="Wingdings" pitchFamily="-109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</a:rPr>
              <a:t>Atlas at LLNL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</a:rPr>
              <a:t>4096 cores 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lang="en-US" sz="2400" b="0" kern="0" dirty="0" smtClean="0">
                <a:latin typeface="+mn-lt"/>
                <a:ea typeface="+mn-ea"/>
                <a:cs typeface="ＭＳ Ｐゴシック" pitchFamily="-65" charset="-128"/>
              </a:rPr>
              <a:t>Checkpoint every 2 hours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</a:rPr>
              <a:t>20 -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</a:rPr>
              <a:t>40 minutes 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lang="en-US" sz="2400" b="0" kern="0" dirty="0" smtClean="0">
                <a:latin typeface="+mn-lt"/>
                <a:ea typeface="+mn-ea"/>
                <a:cs typeface="ＭＳ Ｐゴシック" pitchFamily="-65" charset="-128"/>
                <a:sym typeface="Wingdings" pitchFamily="2" charset="2"/>
              </a:rPr>
              <a:t>MTBF 4 hours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  <a:sym typeface="Wingdings" pitchFamily="2" charset="2"/>
              </a:rPr>
              <a:t>Juno at LLNL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lang="en-US" sz="2400" b="0" kern="0" dirty="0" smtClean="0">
                <a:latin typeface="+mn-lt"/>
                <a:ea typeface="+mn-ea"/>
                <a:cs typeface="ＭＳ Ｐゴシック" pitchFamily="-65" charset="-128"/>
                <a:sym typeface="Wingdings" pitchFamily="2" charset="2"/>
              </a:rPr>
              <a:t>256 cores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lang="en-US" sz="2400" b="0" kern="0" dirty="0" smtClean="0">
                <a:latin typeface="+mn-lt"/>
                <a:ea typeface="+mn-ea"/>
                <a:cs typeface="ＭＳ Ｐゴシック" pitchFamily="-65" charset="-128"/>
                <a:sym typeface="Wingdings" pitchFamily="2" charset="2"/>
              </a:rPr>
              <a:t>Average 20 min checkpoints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-109" charset="2"/>
              <a:buChar char="§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  <a:sym typeface="Wingdings" pitchFamily="2" charset="2"/>
              </a:rPr>
              <a:t>25% time spent in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  <a:sym typeface="Wingdings" pitchFamily="2" charset="2"/>
              </a:rPr>
              <a:t>checkpointing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  <a:sym typeface="Wingdings" pitchFamily="2" charset="2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ＭＳ Ｐゴシック" pitchFamily="-65" charset="-128"/>
                <a:sym typeface="Wingdings" pitchFamily="2" charset="2"/>
              </a:rPr>
            </a:b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Node-local storage can be utilized to reduce </a:t>
            </a:r>
            <a:r>
              <a:rPr lang="en-US" dirty="0" err="1" smtClean="0"/>
              <a:t>checkpointing</a:t>
            </a:r>
            <a:r>
              <a:rPr lang="en-US" dirty="0" smtClean="0"/>
              <a:t>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Observations: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Only need the most recent checkpoint data.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Typically just a single node failed at a time.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Idea: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Store checkpoint data redundantly on compute cluster;</a:t>
            </a:r>
            <a:br>
              <a:rPr lang="en-US" sz="2000" dirty="0" smtClean="0"/>
            </a:br>
            <a:r>
              <a:rPr lang="en-US" sz="2000" dirty="0" smtClean="0"/>
              <a:t>only write a few checkpoints to parallel file system.</a:t>
            </a:r>
          </a:p>
          <a:p>
            <a:r>
              <a:rPr lang="en-US" dirty="0" smtClean="0"/>
              <a:t>Node-local storage is a performance opportunity AND challenge</a:t>
            </a:r>
          </a:p>
          <a:p>
            <a:pPr lvl="1"/>
            <a:r>
              <a:rPr lang="en-US" dirty="0" smtClean="0"/>
              <a:t> </a:t>
            </a:r>
            <a:r>
              <a:rPr lang="en-US" sz="2000" dirty="0" smtClean="0"/>
              <a:t>+ Scales with rest of system</a:t>
            </a:r>
          </a:p>
          <a:p>
            <a:pPr lvl="1"/>
            <a:r>
              <a:rPr lang="en-US" sz="2000" dirty="0" smtClean="0"/>
              <a:t>  - Fails and degrades over time</a:t>
            </a:r>
          </a:p>
          <a:p>
            <a:pPr lvl="1"/>
            <a:r>
              <a:rPr lang="en-US" sz="2000" dirty="0" smtClean="0"/>
              <a:t>  - Physically distributed</a:t>
            </a:r>
          </a:p>
          <a:p>
            <a:pPr lvl="1"/>
            <a:r>
              <a:rPr lang="en-US" sz="2000" dirty="0" smtClean="0"/>
              <a:t>  - Limited resource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 works for codes that do globally-coordinated application-level </a:t>
            </a:r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4657" y="1285497"/>
            <a:ext cx="4345973" cy="439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int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main(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int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argc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, char*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argv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[])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MPI_Init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argc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,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argv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for(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int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t = 0; t &lt; TIMESTEPS; t++)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/* ... Do work ...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  checkpoint();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MPI_Finalize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return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}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41178" y="1283786"/>
            <a:ext cx="4448710" cy="44121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void checkpoint()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int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rank;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MPI_Comm_rank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(MPI_COMM_WORLD, &amp;rank);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char file[256];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sprintf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(file, “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rank_%d.ckpt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”, rank);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FILE*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fs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=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fopen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(file, “w”);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if 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fs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!= NULL)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fwrite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(state, ...,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fs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fclose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fs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return;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 works for codes that do globally-coordinated application-level </a:t>
            </a:r>
            <a:r>
              <a:rPr lang="en-US" dirty="0" err="1" smtClean="0"/>
              <a:t>checkpointing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4657" y="1285497"/>
            <a:ext cx="4345973" cy="439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int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main(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int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argc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, char*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argv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[])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MPI_Init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argc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,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argv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SCR_Init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for(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int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t = 0; t &lt; TIMESTEPS; t++)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/* ... Do work ...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  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int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flag;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  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SCR_Need_checkpoint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(&amp;flag);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if (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flag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  checkpoint();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SCR_Finalize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MPI_Finalize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return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}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41178" y="1283786"/>
            <a:ext cx="4448710" cy="44121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void checkpoint()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SCR_Start_checkpoint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int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rank;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MPI_Comm_rank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(MPI_COMM_WORLD, &amp;rank);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char file[256];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sprintf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(file, “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rank_%d.ckpt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”, rank);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char 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scr_file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[SCR_MAX_FILENAME];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SCR_Route_file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(file, 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scr_file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);</a:t>
            </a: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FILE*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fs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=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fopen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scr_file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, “w”);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if 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fs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!= NULL)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fwrite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(state, ...,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fs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  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fclose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(</a:t>
            </a:r>
            <a:r>
              <a:rPr lang="en-US" kern="0" dirty="0" err="1" smtClean="0">
                <a:latin typeface="Courier New" pitchFamily="49" charset="0"/>
                <a:ea typeface="+mn-ea"/>
                <a:cs typeface="ＭＳ Ｐゴシック"/>
              </a:rPr>
              <a:t>fs</a:t>
            </a: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endParaRPr lang="en-US" kern="0" dirty="0" smtClean="0">
              <a:latin typeface="Courier New" pitchFamily="49" charset="0"/>
              <a:ea typeface="+mn-ea"/>
              <a:cs typeface="ＭＳ Ｐゴシック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  </a:t>
            </a:r>
            <a:r>
              <a:rPr lang="en-US" kern="0" dirty="0" err="1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SCR_Complete_checkpoint</a:t>
            </a:r>
            <a:r>
              <a:rPr lang="en-US" kern="0" dirty="0" smtClean="0">
                <a:solidFill>
                  <a:srgbClr val="1183D1"/>
                </a:solidFill>
                <a:latin typeface="Courier New" pitchFamily="49" charset="0"/>
                <a:ea typeface="+mn-ea"/>
                <a:cs typeface="ＭＳ Ｐゴシック"/>
              </a:rPr>
              <a:t>(1);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  return;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124A91"/>
              </a:buClr>
              <a:buFont typeface="Wingdings" pitchFamily="2" charset="2"/>
              <a:buNone/>
              <a:defRPr/>
            </a:pPr>
            <a:r>
              <a:rPr lang="en-US" kern="0" dirty="0" smtClean="0">
                <a:latin typeface="Courier New" pitchFamily="49" charset="0"/>
                <a:ea typeface="+mn-ea"/>
                <a:cs typeface="ＭＳ Ｐゴシック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val 64"/>
          <p:cNvSpPr/>
          <p:nvPr/>
        </p:nvSpPr>
        <p:spPr>
          <a:xfrm>
            <a:off x="2792073" y="2571439"/>
            <a:ext cx="1069848" cy="978408"/>
          </a:xfrm>
          <a:prstGeom prst="ellipse">
            <a:avLst/>
          </a:prstGeom>
          <a:solidFill>
            <a:srgbClr val="F79646">
              <a:lumMod val="75000"/>
              <a:tint val="66000"/>
              <a:satMod val="1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4279968" y="2555953"/>
            <a:ext cx="1069848" cy="978408"/>
          </a:xfrm>
          <a:prstGeom prst="ellipse">
            <a:avLst/>
          </a:prstGeom>
          <a:solidFill>
            <a:srgbClr val="8064A2">
              <a:lumMod val="75000"/>
              <a:tint val="66000"/>
              <a:satMod val="1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1596326" y="2588210"/>
            <a:ext cx="1069383" cy="976393"/>
          </a:xfrm>
          <a:prstGeom prst="ellipse">
            <a:avLst/>
          </a:prstGeom>
          <a:solidFill>
            <a:srgbClr val="9BBB59">
              <a:lumMod val="75000"/>
              <a:tint val="66000"/>
              <a:satMod val="1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18454" y="2586964"/>
            <a:ext cx="1084882" cy="1008638"/>
          </a:xfrm>
          <a:prstGeom prst="ellipse">
            <a:avLst/>
          </a:prstGeom>
          <a:solidFill>
            <a:srgbClr val="4F81BD">
              <a:lumMod val="75000"/>
              <a:tint val="66000"/>
              <a:satMod val="1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Can 195"/>
          <p:cNvSpPr/>
          <p:nvPr/>
        </p:nvSpPr>
        <p:spPr>
          <a:xfrm>
            <a:off x="4946910" y="2973106"/>
            <a:ext cx="319843" cy="309967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Can 198"/>
          <p:cNvSpPr/>
          <p:nvPr/>
        </p:nvSpPr>
        <p:spPr>
          <a:xfrm>
            <a:off x="3456522" y="2970526"/>
            <a:ext cx="319843" cy="309967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Can 196"/>
          <p:cNvSpPr/>
          <p:nvPr/>
        </p:nvSpPr>
        <p:spPr>
          <a:xfrm>
            <a:off x="2278674" y="2970526"/>
            <a:ext cx="319843" cy="309967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Can 194"/>
          <p:cNvSpPr/>
          <p:nvPr/>
        </p:nvSpPr>
        <p:spPr>
          <a:xfrm>
            <a:off x="1090488" y="2975686"/>
            <a:ext cx="319843" cy="309967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7" name="Can 186"/>
          <p:cNvSpPr/>
          <p:nvPr/>
        </p:nvSpPr>
        <p:spPr>
          <a:xfrm>
            <a:off x="2467230" y="4620107"/>
            <a:ext cx="457200" cy="533400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8" name="Can 187"/>
          <p:cNvSpPr/>
          <p:nvPr/>
        </p:nvSpPr>
        <p:spPr>
          <a:xfrm>
            <a:off x="2238630" y="4772507"/>
            <a:ext cx="457200" cy="533400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9" name="Can 188"/>
          <p:cNvSpPr/>
          <p:nvPr/>
        </p:nvSpPr>
        <p:spPr>
          <a:xfrm>
            <a:off x="2010030" y="4924907"/>
            <a:ext cx="457200" cy="533400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 utilizes node-local storage and the parallel file system</a:t>
            </a:r>
            <a:endParaRPr lang="en-US" dirty="0"/>
          </a:p>
        </p:txBody>
      </p:sp>
      <p:sp>
        <p:nvSpPr>
          <p:cNvPr id="128" name="Isosceles Triangle 127"/>
          <p:cNvSpPr/>
          <p:nvPr/>
        </p:nvSpPr>
        <p:spPr>
          <a:xfrm rot="11764766">
            <a:off x="464184" y="2242995"/>
            <a:ext cx="604422" cy="690996"/>
          </a:xfrm>
          <a:prstGeom prst="triangle">
            <a:avLst/>
          </a:prstGeom>
          <a:solidFill>
            <a:srgbClr val="4F81BD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3" name="TextBox 6"/>
          <p:cNvSpPr txBox="1"/>
          <p:nvPr/>
        </p:nvSpPr>
        <p:spPr>
          <a:xfrm>
            <a:off x="3883867" y="2762236"/>
            <a:ext cx="131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…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38" name="Straight Arrow Connector 137"/>
          <p:cNvCxnSpPr>
            <a:stCxn id="62" idx="4"/>
          </p:cNvCxnSpPr>
          <p:nvPr/>
        </p:nvCxnSpPr>
        <p:spPr>
          <a:xfrm rot="16200000" flipH="1">
            <a:off x="1739685" y="3955936"/>
            <a:ext cx="1007390" cy="224724"/>
          </a:xfrm>
          <a:prstGeom prst="straightConnector1">
            <a:avLst/>
          </a:prstGeom>
          <a:noFill/>
          <a:ln w="38100" cap="flat" cmpd="sng" algn="ctr">
            <a:solidFill>
              <a:srgbClr val="6699FF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39" name="Straight Arrow Connector 138"/>
          <p:cNvCxnSpPr>
            <a:stCxn id="61" idx="4"/>
          </p:cNvCxnSpPr>
          <p:nvPr/>
        </p:nvCxnSpPr>
        <p:spPr>
          <a:xfrm rot="16200000" flipH="1">
            <a:off x="1030639" y="3525858"/>
            <a:ext cx="1069381" cy="1208868"/>
          </a:xfrm>
          <a:prstGeom prst="straightConnector1">
            <a:avLst/>
          </a:prstGeom>
          <a:noFill/>
          <a:ln w="38100" cap="flat" cmpd="sng" algn="ctr">
            <a:solidFill>
              <a:srgbClr val="6699FF"/>
            </a:solidFill>
            <a:prstDash val="solid"/>
            <a:headEnd type="arrow"/>
            <a:tailEnd type="arrow"/>
          </a:ln>
          <a:effectLst/>
        </p:spPr>
      </p:cxnSp>
      <p:sp>
        <p:nvSpPr>
          <p:cNvPr id="140" name="Rectangle 8"/>
          <p:cNvSpPr/>
          <p:nvPr/>
        </p:nvSpPr>
        <p:spPr>
          <a:xfrm>
            <a:off x="475384" y="1380245"/>
            <a:ext cx="1974273" cy="1085850"/>
          </a:xfrm>
          <a:prstGeom prst="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Ins="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SCR_Start_checkpt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SCR_Route_file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(fn,fn2);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(data,…);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SCR_Complete_checkpt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41" name="Rectangle 8"/>
          <p:cNvSpPr/>
          <p:nvPr/>
        </p:nvSpPr>
        <p:spPr>
          <a:xfrm>
            <a:off x="524741" y="2811593"/>
            <a:ext cx="444211" cy="345498"/>
          </a:xfrm>
          <a:prstGeom prst="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rIns="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SCR_Start_checkpt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SCR_Route_file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(fn,fn2);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(data,…);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SCR_Complete_checkpt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  <a:endParaRPr kumimoji="0" lang="en-US" sz="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42" name="Curved Down Arrow 141"/>
          <p:cNvSpPr/>
          <p:nvPr/>
        </p:nvSpPr>
        <p:spPr>
          <a:xfrm>
            <a:off x="820882" y="2860950"/>
            <a:ext cx="444211" cy="148070"/>
          </a:xfrm>
          <a:prstGeom prst="curved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Rectangle 142"/>
          <p:cNvSpPr>
            <a:spLocks noChangeAspect="1"/>
          </p:cNvSpPr>
          <p:nvPr/>
        </p:nvSpPr>
        <p:spPr>
          <a:xfrm>
            <a:off x="1166380" y="3058377"/>
            <a:ext cx="148070" cy="9871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Rectangle 8"/>
          <p:cNvSpPr/>
          <p:nvPr/>
        </p:nvSpPr>
        <p:spPr>
          <a:xfrm>
            <a:off x="1709304" y="2811593"/>
            <a:ext cx="444211" cy="345498"/>
          </a:xfrm>
          <a:prstGeom prst="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rIns="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SCR_Start_checkpt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SCR_Route_file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(fn,fn2);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(data,…);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SCR_Complete_checkpt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  <a:endParaRPr kumimoji="0" lang="en-US" sz="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47" name="Curved Down Arrow 146"/>
          <p:cNvSpPr/>
          <p:nvPr/>
        </p:nvSpPr>
        <p:spPr>
          <a:xfrm>
            <a:off x="2005445" y="2860950"/>
            <a:ext cx="444211" cy="148070"/>
          </a:xfrm>
          <a:prstGeom prst="curvedDownArrow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2350942" y="3058377"/>
            <a:ext cx="148071" cy="98714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1" name="Rectangle 8"/>
          <p:cNvSpPr/>
          <p:nvPr/>
        </p:nvSpPr>
        <p:spPr>
          <a:xfrm>
            <a:off x="2893868" y="2811593"/>
            <a:ext cx="444211" cy="345498"/>
          </a:xfrm>
          <a:prstGeom prst="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rIns="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SCR_Start_checkpt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SCR_Route_file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(fn,fn2);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(data,…);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SCR_Complete_checkpt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  <a:endParaRPr kumimoji="0" lang="en-US" sz="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52" name="Curved Down Arrow 151"/>
          <p:cNvSpPr/>
          <p:nvPr/>
        </p:nvSpPr>
        <p:spPr>
          <a:xfrm>
            <a:off x="3190008" y="2860950"/>
            <a:ext cx="444211" cy="148070"/>
          </a:xfrm>
          <a:prstGeom prst="curvedDownArrow">
            <a:avLst/>
          </a:prstGeom>
          <a:solidFill>
            <a:srgbClr val="EEECE1">
              <a:lumMod val="75000"/>
            </a:srgbClr>
          </a:solidFill>
          <a:ln w="254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535506" y="3058377"/>
            <a:ext cx="148071" cy="98714"/>
          </a:xfrm>
          <a:prstGeom prst="rect">
            <a:avLst/>
          </a:prstGeom>
          <a:solidFill>
            <a:srgbClr val="EEECE1">
              <a:lumMod val="75000"/>
            </a:srgbClr>
          </a:solidFill>
          <a:ln w="254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4" name="Straight Arrow Connector 153"/>
          <p:cNvCxnSpPr>
            <a:stCxn id="65" idx="4"/>
          </p:cNvCxnSpPr>
          <p:nvPr/>
        </p:nvCxnSpPr>
        <p:spPr>
          <a:xfrm rot="5400000">
            <a:off x="2539524" y="3722528"/>
            <a:ext cx="960155" cy="614793"/>
          </a:xfrm>
          <a:prstGeom prst="straightConnector1">
            <a:avLst/>
          </a:prstGeom>
          <a:noFill/>
          <a:ln w="38100" cap="flat" cmpd="sng" algn="ctr">
            <a:solidFill>
              <a:srgbClr val="6699FF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" name="Rectangle 8"/>
          <p:cNvSpPr/>
          <p:nvPr/>
        </p:nvSpPr>
        <p:spPr>
          <a:xfrm>
            <a:off x="4374572" y="2811593"/>
            <a:ext cx="444211" cy="345498"/>
          </a:xfrm>
          <a:prstGeom prst="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rIns="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SCR_Start_checkpt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SCR_Route_file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(fn,fn2);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(data,…);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SCR_Complete_checkpt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  <a:endParaRPr kumimoji="0" lang="en-US" sz="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58" name="Curved Down Arrow 157"/>
          <p:cNvSpPr/>
          <p:nvPr/>
        </p:nvSpPr>
        <p:spPr>
          <a:xfrm>
            <a:off x="4670713" y="2860950"/>
            <a:ext cx="444211" cy="148070"/>
          </a:xfrm>
          <a:prstGeom prst="curvedDownArrow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8064A2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016210" y="3058377"/>
            <a:ext cx="148071" cy="98714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8064A2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0" name="Straight Arrow Connector 159"/>
          <p:cNvCxnSpPr>
            <a:stCxn id="64" idx="4"/>
          </p:cNvCxnSpPr>
          <p:nvPr/>
        </p:nvCxnSpPr>
        <p:spPr>
          <a:xfrm rot="5400000">
            <a:off x="3477207" y="3172314"/>
            <a:ext cx="975639" cy="1699733"/>
          </a:xfrm>
          <a:prstGeom prst="straightConnector1">
            <a:avLst/>
          </a:prstGeom>
          <a:noFill/>
          <a:ln w="38100" cap="flat" cmpd="sng" algn="ctr">
            <a:solidFill>
              <a:srgbClr val="6699FF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61" name="Straight Arrow Connector 160"/>
          <p:cNvCxnSpPr>
            <a:stCxn id="143" idx="3"/>
            <a:endCxn id="162" idx="1"/>
          </p:cNvCxnSpPr>
          <p:nvPr/>
        </p:nvCxnSpPr>
        <p:spPr>
          <a:xfrm>
            <a:off x="1314450" y="3107734"/>
            <a:ext cx="1036493" cy="98714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lumMod val="75000"/>
              </a:srgbClr>
            </a:solidFill>
            <a:prstDash val="solid"/>
            <a:tailEnd type="arrow"/>
          </a:ln>
          <a:effectLst/>
        </p:spPr>
      </p:cxnSp>
      <p:sp>
        <p:nvSpPr>
          <p:cNvPr id="162" name="Rectangle 161"/>
          <p:cNvSpPr/>
          <p:nvPr/>
        </p:nvSpPr>
        <p:spPr>
          <a:xfrm>
            <a:off x="2350943" y="3157091"/>
            <a:ext cx="148070" cy="9871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3" name="Straight Arrow Connector 162"/>
          <p:cNvCxnSpPr>
            <a:stCxn id="148" idx="3"/>
            <a:endCxn id="164" idx="1"/>
          </p:cNvCxnSpPr>
          <p:nvPr/>
        </p:nvCxnSpPr>
        <p:spPr>
          <a:xfrm>
            <a:off x="2499013" y="3107734"/>
            <a:ext cx="1036494" cy="98714"/>
          </a:xfrm>
          <a:prstGeom prst="straightConnector1">
            <a:avLst/>
          </a:prstGeom>
          <a:noFill/>
          <a:ln w="28575" cap="flat" cmpd="sng" algn="ctr">
            <a:solidFill>
              <a:srgbClr val="9BBB59">
                <a:lumMod val="75000"/>
              </a:srgbClr>
            </a:solidFill>
            <a:prstDash val="solid"/>
            <a:tailEnd type="arrow"/>
          </a:ln>
          <a:effectLst/>
        </p:spPr>
      </p:cxnSp>
      <p:sp>
        <p:nvSpPr>
          <p:cNvPr id="164" name="Rectangle 163"/>
          <p:cNvSpPr/>
          <p:nvPr/>
        </p:nvSpPr>
        <p:spPr>
          <a:xfrm>
            <a:off x="3535507" y="3157091"/>
            <a:ext cx="148070" cy="98714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016211" y="3157091"/>
            <a:ext cx="148070" cy="98714"/>
          </a:xfrm>
          <a:prstGeom prst="rect">
            <a:avLst/>
          </a:prstGeom>
          <a:solidFill>
            <a:srgbClr val="EEECE1">
              <a:lumMod val="75000"/>
            </a:srgbClr>
          </a:solidFill>
          <a:ln w="254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6" name="Straight Arrow Connector 165"/>
          <p:cNvCxnSpPr>
            <a:stCxn id="153" idx="3"/>
            <a:endCxn id="165" idx="1"/>
          </p:cNvCxnSpPr>
          <p:nvPr/>
        </p:nvCxnSpPr>
        <p:spPr>
          <a:xfrm>
            <a:off x="3683577" y="3107734"/>
            <a:ext cx="1332635" cy="98714"/>
          </a:xfrm>
          <a:prstGeom prst="straightConnector1">
            <a:avLst/>
          </a:prstGeom>
          <a:noFill/>
          <a:ln w="28575" cap="flat" cmpd="sng" algn="ctr">
            <a:solidFill>
              <a:srgbClr val="EEECE1">
                <a:lumMod val="50000"/>
              </a:srgbClr>
            </a:solidFill>
            <a:prstDash val="solid"/>
            <a:tailEnd type="arrow"/>
          </a:ln>
          <a:effectLst/>
        </p:spPr>
      </p:cxnSp>
      <p:sp>
        <p:nvSpPr>
          <p:cNvPr id="167" name="Rectangle 166"/>
          <p:cNvSpPr>
            <a:spLocks noChangeAspect="1"/>
          </p:cNvSpPr>
          <p:nvPr/>
        </p:nvSpPr>
        <p:spPr>
          <a:xfrm>
            <a:off x="1166380" y="3157091"/>
            <a:ext cx="148070" cy="98714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8064A2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8" name="Straight Arrow Connector 167"/>
          <p:cNvCxnSpPr>
            <a:stCxn id="159" idx="3"/>
          </p:cNvCxnSpPr>
          <p:nvPr/>
        </p:nvCxnSpPr>
        <p:spPr>
          <a:xfrm>
            <a:off x="5164281" y="3107734"/>
            <a:ext cx="345498" cy="49357"/>
          </a:xfrm>
          <a:prstGeom prst="straightConnector1">
            <a:avLst/>
          </a:prstGeom>
          <a:noFill/>
          <a:ln w="28575" cap="flat" cmpd="sng" algn="ctr">
            <a:solidFill>
              <a:srgbClr val="8064A2">
                <a:lumMod val="75000"/>
              </a:srgbClr>
            </a:solidFill>
            <a:prstDash val="solid"/>
            <a:tailEnd type="arrow"/>
          </a:ln>
          <a:effectLst/>
        </p:spPr>
      </p:cxnSp>
      <p:cxnSp>
        <p:nvCxnSpPr>
          <p:cNvPr id="169" name="Straight Arrow Connector 168"/>
          <p:cNvCxnSpPr>
            <a:endCxn id="167" idx="1"/>
          </p:cNvCxnSpPr>
          <p:nvPr/>
        </p:nvCxnSpPr>
        <p:spPr>
          <a:xfrm>
            <a:off x="228600" y="3157091"/>
            <a:ext cx="937780" cy="49357"/>
          </a:xfrm>
          <a:prstGeom prst="straightConnector1">
            <a:avLst/>
          </a:prstGeom>
          <a:noFill/>
          <a:ln w="28575" cap="flat" cmpd="sng" algn="ctr">
            <a:solidFill>
              <a:srgbClr val="8064A2">
                <a:lumMod val="75000"/>
              </a:srgbClr>
            </a:solidFill>
            <a:prstDash val="solid"/>
            <a:tailEnd type="arrow"/>
          </a:ln>
          <a:effectLst/>
        </p:spPr>
      </p:cxnSp>
      <p:sp>
        <p:nvSpPr>
          <p:cNvPr id="176" name="Rectangle 175"/>
          <p:cNvSpPr/>
          <p:nvPr/>
        </p:nvSpPr>
        <p:spPr>
          <a:xfrm>
            <a:off x="2062560" y="5114448"/>
            <a:ext cx="148070" cy="9871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062560" y="5231522"/>
            <a:ext cx="148070" cy="98714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 w="25400" cap="flat" cmpd="sng" algn="ctr">
            <a:solidFill>
              <a:srgbClr val="8064A2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2278348" y="5114448"/>
            <a:ext cx="148070" cy="98714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278348" y="5231522"/>
            <a:ext cx="148070" cy="98714"/>
          </a:xfrm>
          <a:prstGeom prst="rect">
            <a:avLst/>
          </a:prstGeom>
          <a:solidFill>
            <a:srgbClr val="EEECE1">
              <a:lumMod val="75000"/>
            </a:srgbClr>
          </a:solidFill>
          <a:ln w="25400" cap="flat" cmpd="sng" algn="ctr">
            <a:solidFill>
              <a:srgbClr val="EEECE1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5701098" y="2571193"/>
            <a:ext cx="1069848" cy="9784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042218" y="2563573"/>
            <a:ext cx="1069848" cy="9784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TextBox 6"/>
          <p:cNvSpPr txBox="1"/>
          <p:nvPr/>
        </p:nvSpPr>
        <p:spPr>
          <a:xfrm>
            <a:off x="6699457" y="2788906"/>
            <a:ext cx="131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…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Can 51"/>
          <p:cNvSpPr/>
          <p:nvPr/>
        </p:nvSpPr>
        <p:spPr>
          <a:xfrm>
            <a:off x="6333750" y="2976916"/>
            <a:ext cx="319843" cy="309967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Can 52"/>
          <p:cNvSpPr/>
          <p:nvPr/>
        </p:nvSpPr>
        <p:spPr>
          <a:xfrm>
            <a:off x="7697730" y="2969296"/>
            <a:ext cx="319843" cy="309967"/>
          </a:xfrm>
          <a:prstGeom prst="can">
            <a:avLst/>
          </a:prstGeom>
          <a:solidFill>
            <a:srgbClr val="EEECE1">
              <a:lumMod val="50000"/>
            </a:srgbClr>
          </a:solidFill>
          <a:ln w="9525" cap="flat" cmpd="sng" algn="ctr">
            <a:solidFill>
              <a:srgbClr val="EEECE1">
                <a:lumMod val="2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98315" y="2332038"/>
            <a:ext cx="597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0" dirty="0" smtClean="0">
                <a:solidFill>
                  <a:srgbClr val="FF0000"/>
                </a:solidFill>
              </a:rPr>
              <a:t>X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55" name="Rectangle 8"/>
          <p:cNvSpPr/>
          <p:nvPr/>
        </p:nvSpPr>
        <p:spPr>
          <a:xfrm>
            <a:off x="5830166" y="2811593"/>
            <a:ext cx="444211" cy="345498"/>
          </a:xfrm>
          <a:prstGeom prst="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rIns="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SCR_Start_checkpt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SCR_Route_file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(fn,fn2);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(data,…);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SCR_Complete_checkpt</a:t>
            </a:r>
            <a:r>
              <a: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  <a:endParaRPr kumimoji="0" lang="en-US" sz="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6" name="Curved Down Arrow 55"/>
          <p:cNvSpPr/>
          <p:nvPr/>
        </p:nvSpPr>
        <p:spPr>
          <a:xfrm>
            <a:off x="3505200" y="1876424"/>
            <a:ext cx="3162300" cy="865187"/>
          </a:xfrm>
          <a:prstGeom prst="curvedDownArrow">
            <a:avLst>
              <a:gd name="adj1" fmla="val 15172"/>
              <a:gd name="adj2" fmla="val 50000"/>
              <a:gd name="adj3" fmla="val 20596"/>
            </a:avLst>
          </a:prstGeom>
          <a:solidFill>
            <a:srgbClr val="9BBB59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421582" y="3080891"/>
            <a:ext cx="148070" cy="98714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4" grpId="0" animBg="1"/>
      <p:bldP spid="62" grpId="0" animBg="1"/>
      <p:bldP spid="61" grpId="0" animBg="1"/>
      <p:bldP spid="196" grpId="0" animBg="1"/>
      <p:bldP spid="199" grpId="0" animBg="1"/>
      <p:bldP spid="197" grpId="0" animBg="1"/>
      <p:bldP spid="195" grpId="0" animBg="1"/>
      <p:bldP spid="187" grpId="0" animBg="1"/>
      <p:bldP spid="188" grpId="0" animBg="1"/>
      <p:bldP spid="189" grpId="0" animBg="1"/>
      <p:bldP spid="128" grpId="0" animBg="1"/>
      <p:bldP spid="128" grpId="1" animBg="1"/>
      <p:bldP spid="133" grpId="0"/>
      <p:bldP spid="140" grpId="0" animBg="1"/>
      <p:bldP spid="140" grpId="1" animBg="1"/>
      <p:bldP spid="141" grpId="0" animBg="1"/>
      <p:bldP spid="141" grpId="1" animBg="1"/>
      <p:bldP spid="141" grpId="2" animBg="1"/>
      <p:bldP spid="142" grpId="0" animBg="1"/>
      <p:bldP spid="142" grpId="1" animBg="1"/>
      <p:bldP spid="143" grpId="0" animBg="1"/>
      <p:bldP spid="146" grpId="0" animBg="1"/>
      <p:bldP spid="146" grpId="1" animBg="1"/>
      <p:bldP spid="147" grpId="0" animBg="1"/>
      <p:bldP spid="147" grpId="1" animBg="1"/>
      <p:bldP spid="148" grpId="0" animBg="1"/>
      <p:bldP spid="151" grpId="0" animBg="1"/>
      <p:bldP spid="151" grpId="1" animBg="1"/>
      <p:bldP spid="151" grpId="2" animBg="1"/>
      <p:bldP spid="152" grpId="0" animBg="1"/>
      <p:bldP spid="152" grpId="1" animBg="1"/>
      <p:bldP spid="153" grpId="0" animBg="1"/>
      <p:bldP spid="157" grpId="0" animBg="1"/>
      <p:bldP spid="157" grpId="1" animBg="1"/>
      <p:bldP spid="157" grpId="2" animBg="1"/>
      <p:bldP spid="158" grpId="0" animBg="1"/>
      <p:bldP spid="158" grpId="1" animBg="1"/>
      <p:bldP spid="159" grpId="0" animBg="1"/>
      <p:bldP spid="162" grpId="0" animBg="1"/>
      <p:bldP spid="164" grpId="0" animBg="1"/>
      <p:bldP spid="165" grpId="0" animBg="1"/>
      <p:bldP spid="167" grpId="0" animBg="1"/>
      <p:bldP spid="176" grpId="0" animBg="1"/>
      <p:bldP spid="177" grpId="0" animBg="1"/>
      <p:bldP spid="178" grpId="0" animBg="1"/>
      <p:bldP spid="179" grpId="0" animBg="1"/>
      <p:bldP spid="48" grpId="0" animBg="1"/>
      <p:bldP spid="49" grpId="0" animBg="1"/>
      <p:bldP spid="51" grpId="0"/>
      <p:bldP spid="52" grpId="0" animBg="1"/>
      <p:bldP spid="53" grpId="0" animBg="1"/>
      <p:bldP spid="54" grpId="2"/>
      <p:bldP spid="55" grpId="0" animBg="1"/>
      <p:bldP spid="56" grpId="0" animBg="1"/>
      <p:bldP spid="56" grpId="1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671" y="150312"/>
            <a:ext cx="7513529" cy="648875"/>
          </a:xfrm>
        </p:spPr>
        <p:txBody>
          <a:bodyPr/>
          <a:lstStyle/>
          <a:p>
            <a:r>
              <a:rPr lang="en-US" dirty="0" smtClean="0"/>
              <a:t>SCR uses multiple checkpoint levels for performance and resiliency</a:t>
            </a:r>
            <a:endParaRPr lang="en-US" dirty="0"/>
          </a:p>
        </p:txBody>
      </p:sp>
      <p:grpSp>
        <p:nvGrpSpPr>
          <p:cNvPr id="359" name="Group 358"/>
          <p:cNvGrpSpPr/>
          <p:nvPr/>
        </p:nvGrpSpPr>
        <p:grpSpPr>
          <a:xfrm>
            <a:off x="7152430" y="852409"/>
            <a:ext cx="758950" cy="5384705"/>
            <a:chOff x="3357680" y="241410"/>
            <a:chExt cx="758950" cy="6223390"/>
          </a:xfrm>
        </p:grpSpPr>
        <p:sp>
          <p:nvSpPr>
            <p:cNvPr id="360" name="Down Arrow 359"/>
            <p:cNvSpPr/>
            <p:nvPr/>
          </p:nvSpPr>
          <p:spPr>
            <a:xfrm>
              <a:off x="3357680" y="469095"/>
              <a:ext cx="758950" cy="5995705"/>
            </a:xfrm>
            <a:prstGeom prst="downArrow">
              <a:avLst/>
            </a:prstGeom>
            <a:gradFill>
              <a:gsLst>
                <a:gs pos="0">
                  <a:srgbClr val="FF0000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3500000" scaled="0"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F497D">
                      <a:lumMod val="7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Checkpoint Cost and </a:t>
              </a: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1F497D">
                      <a:lumMod val="7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Resliency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3503175" y="241410"/>
              <a:ext cx="461665" cy="92333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Low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362" name="TextBox 361"/>
            <p:cNvSpPr txBox="1"/>
            <p:nvPr/>
          </p:nvSpPr>
          <p:spPr>
            <a:xfrm>
              <a:off x="3503175" y="5237890"/>
              <a:ext cx="461665" cy="92333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High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06855" y="1052635"/>
            <a:ext cx="6696145" cy="1012340"/>
            <a:chOff x="606855" y="1052635"/>
            <a:chExt cx="6696145" cy="1012340"/>
          </a:xfrm>
        </p:grpSpPr>
        <p:sp>
          <p:nvSpPr>
            <p:cNvPr id="246" name="Oval 245"/>
            <p:cNvSpPr/>
            <p:nvPr/>
          </p:nvSpPr>
          <p:spPr>
            <a:xfrm>
              <a:off x="606855" y="1052635"/>
              <a:ext cx="457200" cy="457200"/>
            </a:xfrm>
            <a:prstGeom prst="ellipse">
              <a:avLst/>
            </a:prstGeom>
            <a:solidFill>
              <a:srgbClr val="F79646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7" name="Can 246"/>
            <p:cNvSpPr/>
            <p:nvPr/>
          </p:nvSpPr>
          <p:spPr>
            <a:xfrm>
              <a:off x="644955" y="1662235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48" name="Straight Arrow Connector 247"/>
            <p:cNvCxnSpPr>
              <a:stCxn id="246" idx="4"/>
              <a:endCxn id="247" idx="1"/>
            </p:cNvCxnSpPr>
            <p:nvPr/>
          </p:nvCxnSpPr>
          <p:spPr>
            <a:xfrm rot="5400000">
              <a:off x="759255" y="1586035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49" name="Oval 248"/>
            <p:cNvSpPr/>
            <p:nvPr/>
          </p:nvSpPr>
          <p:spPr>
            <a:xfrm>
              <a:off x="1216455" y="1052635"/>
              <a:ext cx="457200" cy="457200"/>
            </a:xfrm>
            <a:prstGeom prst="ellipse">
              <a:avLst/>
            </a:prstGeom>
            <a:solidFill>
              <a:srgbClr val="9BBB59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0" name="Can 249"/>
            <p:cNvSpPr/>
            <p:nvPr/>
          </p:nvSpPr>
          <p:spPr>
            <a:xfrm>
              <a:off x="1254555" y="1662235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1" name="Straight Arrow Connector 250"/>
            <p:cNvCxnSpPr>
              <a:stCxn id="249" idx="4"/>
              <a:endCxn id="250" idx="1"/>
            </p:cNvCxnSpPr>
            <p:nvPr/>
          </p:nvCxnSpPr>
          <p:spPr>
            <a:xfrm rot="5400000">
              <a:off x="1368855" y="1586035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52" name="Oval 251"/>
            <p:cNvSpPr/>
            <p:nvPr/>
          </p:nvSpPr>
          <p:spPr>
            <a:xfrm>
              <a:off x="1826055" y="1052635"/>
              <a:ext cx="457200" cy="457200"/>
            </a:xfrm>
            <a:prstGeom prst="ellipse">
              <a:avLst/>
            </a:prstGeom>
            <a:solidFill>
              <a:srgbClr val="4F81BD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3" name="Can 252"/>
            <p:cNvSpPr/>
            <p:nvPr/>
          </p:nvSpPr>
          <p:spPr>
            <a:xfrm>
              <a:off x="1864155" y="1662235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4" name="Straight Arrow Connector 253"/>
            <p:cNvCxnSpPr>
              <a:stCxn id="252" idx="4"/>
              <a:endCxn id="253" idx="1"/>
            </p:cNvCxnSpPr>
            <p:nvPr/>
          </p:nvCxnSpPr>
          <p:spPr>
            <a:xfrm rot="5400000">
              <a:off x="1978455" y="1586035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55" name="Oval 254"/>
            <p:cNvSpPr/>
            <p:nvPr/>
          </p:nvSpPr>
          <p:spPr>
            <a:xfrm>
              <a:off x="2435655" y="1052635"/>
              <a:ext cx="457200" cy="457200"/>
            </a:xfrm>
            <a:prstGeom prst="ellipse">
              <a:avLst/>
            </a:prstGeom>
            <a:solidFill>
              <a:srgbClr val="8064A2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6" name="Can 255"/>
            <p:cNvSpPr/>
            <p:nvPr/>
          </p:nvSpPr>
          <p:spPr>
            <a:xfrm>
              <a:off x="2473755" y="1662235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7" name="Straight Arrow Connector 256"/>
            <p:cNvCxnSpPr>
              <a:stCxn id="255" idx="4"/>
              <a:endCxn id="256" idx="1"/>
            </p:cNvCxnSpPr>
            <p:nvPr/>
          </p:nvCxnSpPr>
          <p:spPr>
            <a:xfrm rot="5400000">
              <a:off x="2588055" y="1586035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58" name="Rectangle 257"/>
            <p:cNvSpPr/>
            <p:nvPr/>
          </p:nvSpPr>
          <p:spPr>
            <a:xfrm>
              <a:off x="683055" y="1814635"/>
              <a:ext cx="304800" cy="76200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1292655" y="1814635"/>
              <a:ext cx="304800" cy="762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1902255" y="1814635"/>
              <a:ext cx="304800" cy="762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511855" y="1814635"/>
              <a:ext cx="304800" cy="76200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3" name="TextBox 362"/>
            <p:cNvSpPr txBox="1"/>
            <p:nvPr/>
          </p:nvSpPr>
          <p:spPr>
            <a:xfrm>
              <a:off x="3658820" y="1141645"/>
              <a:ext cx="36441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Local: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Store checkpoint data on node’s local storage, e.g. disk, memory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06855" y="2179999"/>
            <a:ext cx="6696145" cy="990600"/>
            <a:chOff x="606855" y="2179999"/>
            <a:chExt cx="6696145" cy="990600"/>
          </a:xfrm>
        </p:grpSpPr>
        <p:sp>
          <p:nvSpPr>
            <p:cNvPr id="262" name="Oval 261"/>
            <p:cNvSpPr/>
            <p:nvPr/>
          </p:nvSpPr>
          <p:spPr>
            <a:xfrm>
              <a:off x="606855" y="2179999"/>
              <a:ext cx="457200" cy="457200"/>
            </a:xfrm>
            <a:prstGeom prst="ellipse">
              <a:avLst/>
            </a:prstGeom>
            <a:solidFill>
              <a:srgbClr val="F79646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3" name="Can 262"/>
            <p:cNvSpPr/>
            <p:nvPr/>
          </p:nvSpPr>
          <p:spPr>
            <a:xfrm>
              <a:off x="644955" y="2789599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64" name="Straight Arrow Connector 263"/>
            <p:cNvCxnSpPr>
              <a:stCxn id="262" idx="4"/>
              <a:endCxn id="263" idx="1"/>
            </p:cNvCxnSpPr>
            <p:nvPr/>
          </p:nvCxnSpPr>
          <p:spPr>
            <a:xfrm rot="5400000">
              <a:off x="759255" y="2713399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65" name="Oval 264"/>
            <p:cNvSpPr/>
            <p:nvPr/>
          </p:nvSpPr>
          <p:spPr>
            <a:xfrm>
              <a:off x="1216455" y="2179999"/>
              <a:ext cx="457200" cy="457200"/>
            </a:xfrm>
            <a:prstGeom prst="ellipse">
              <a:avLst/>
            </a:prstGeom>
            <a:solidFill>
              <a:srgbClr val="9BBB59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6" name="Can 265"/>
            <p:cNvSpPr/>
            <p:nvPr/>
          </p:nvSpPr>
          <p:spPr>
            <a:xfrm>
              <a:off x="1254555" y="2789599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67" name="Straight Arrow Connector 266"/>
            <p:cNvCxnSpPr>
              <a:stCxn id="265" idx="4"/>
              <a:endCxn id="266" idx="1"/>
            </p:cNvCxnSpPr>
            <p:nvPr/>
          </p:nvCxnSpPr>
          <p:spPr>
            <a:xfrm rot="5400000">
              <a:off x="1368855" y="2713399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68" name="Oval 267"/>
            <p:cNvSpPr/>
            <p:nvPr/>
          </p:nvSpPr>
          <p:spPr>
            <a:xfrm>
              <a:off x="1826055" y="2179999"/>
              <a:ext cx="457200" cy="457200"/>
            </a:xfrm>
            <a:prstGeom prst="ellipse">
              <a:avLst/>
            </a:prstGeom>
            <a:solidFill>
              <a:srgbClr val="4F81BD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9" name="Can 268"/>
            <p:cNvSpPr/>
            <p:nvPr/>
          </p:nvSpPr>
          <p:spPr>
            <a:xfrm>
              <a:off x="1864155" y="2789599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70" name="Straight Arrow Connector 269"/>
            <p:cNvCxnSpPr>
              <a:stCxn id="268" idx="4"/>
              <a:endCxn id="269" idx="1"/>
            </p:cNvCxnSpPr>
            <p:nvPr/>
          </p:nvCxnSpPr>
          <p:spPr>
            <a:xfrm rot="5400000">
              <a:off x="1978455" y="2713399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71" name="Oval 270"/>
            <p:cNvSpPr/>
            <p:nvPr/>
          </p:nvSpPr>
          <p:spPr>
            <a:xfrm>
              <a:off x="2435655" y="2179999"/>
              <a:ext cx="457200" cy="457200"/>
            </a:xfrm>
            <a:prstGeom prst="ellipse">
              <a:avLst/>
            </a:prstGeom>
            <a:solidFill>
              <a:srgbClr val="8064A2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2" name="Can 271"/>
            <p:cNvSpPr/>
            <p:nvPr/>
          </p:nvSpPr>
          <p:spPr>
            <a:xfrm>
              <a:off x="2473755" y="2789599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73" name="Straight Arrow Connector 272"/>
            <p:cNvCxnSpPr>
              <a:stCxn id="271" idx="4"/>
              <a:endCxn id="272" idx="1"/>
            </p:cNvCxnSpPr>
            <p:nvPr/>
          </p:nvCxnSpPr>
          <p:spPr>
            <a:xfrm rot="5400000">
              <a:off x="2588055" y="2713399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74" name="Rectangle 273"/>
            <p:cNvSpPr/>
            <p:nvPr/>
          </p:nvSpPr>
          <p:spPr>
            <a:xfrm>
              <a:off x="683055" y="2941999"/>
              <a:ext cx="304800" cy="76200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1292655" y="2941999"/>
              <a:ext cx="304800" cy="762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1902255" y="2941999"/>
              <a:ext cx="304800" cy="762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511855" y="2941999"/>
              <a:ext cx="304800" cy="76200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78" name="Straight Arrow Connector 277"/>
            <p:cNvCxnSpPr>
              <a:stCxn id="262" idx="4"/>
              <a:endCxn id="266" idx="1"/>
            </p:cNvCxnSpPr>
            <p:nvPr/>
          </p:nvCxnSpPr>
          <p:spPr>
            <a:xfrm rot="16200000" flipH="1">
              <a:off x="1064055" y="2408599"/>
              <a:ext cx="152400" cy="60960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79" name="Straight Arrow Connector 278"/>
            <p:cNvCxnSpPr/>
            <p:nvPr/>
          </p:nvCxnSpPr>
          <p:spPr>
            <a:xfrm rot="16200000" flipH="1">
              <a:off x="1673655" y="2408599"/>
              <a:ext cx="152400" cy="60960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80" name="Straight Arrow Connector 279"/>
            <p:cNvCxnSpPr/>
            <p:nvPr/>
          </p:nvCxnSpPr>
          <p:spPr>
            <a:xfrm rot="16200000" flipH="1">
              <a:off x="2283255" y="2408599"/>
              <a:ext cx="152400" cy="60960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81" name="Straight Arrow Connector 280"/>
            <p:cNvCxnSpPr/>
            <p:nvPr/>
          </p:nvCxnSpPr>
          <p:spPr>
            <a:xfrm rot="16200000" flipH="1">
              <a:off x="2892855" y="2408600"/>
              <a:ext cx="152400" cy="60960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82" name="Rectangle 281"/>
            <p:cNvSpPr/>
            <p:nvPr/>
          </p:nvSpPr>
          <p:spPr>
            <a:xfrm>
              <a:off x="1292655" y="3018199"/>
              <a:ext cx="304800" cy="76200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902255" y="3018199"/>
              <a:ext cx="304800" cy="762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511855" y="3018199"/>
              <a:ext cx="304800" cy="762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683055" y="3018199"/>
              <a:ext cx="304800" cy="76200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4" name="TextBox 363"/>
            <p:cNvSpPr txBox="1"/>
            <p:nvPr/>
          </p:nvSpPr>
          <p:spPr>
            <a:xfrm>
              <a:off x="3658820" y="2345752"/>
              <a:ext cx="3644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Partner: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 to local storage and on a partner node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48345" y="3298732"/>
            <a:ext cx="6755875" cy="1368855"/>
            <a:chOff x="548345" y="3298732"/>
            <a:chExt cx="6755875" cy="1368855"/>
          </a:xfrm>
        </p:grpSpPr>
        <p:sp>
          <p:nvSpPr>
            <p:cNvPr id="286" name="Oval 285"/>
            <p:cNvSpPr/>
            <p:nvPr/>
          </p:nvSpPr>
          <p:spPr>
            <a:xfrm>
              <a:off x="624240" y="3298732"/>
              <a:ext cx="457200" cy="457200"/>
            </a:xfrm>
            <a:prstGeom prst="ellipse">
              <a:avLst/>
            </a:prstGeom>
            <a:solidFill>
              <a:srgbClr val="F79646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7" name="Can 286"/>
            <p:cNvSpPr/>
            <p:nvPr/>
          </p:nvSpPr>
          <p:spPr>
            <a:xfrm>
              <a:off x="644955" y="4286587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88" name="Straight Arrow Connector 287"/>
            <p:cNvCxnSpPr>
              <a:endCxn id="287" idx="1"/>
            </p:cNvCxnSpPr>
            <p:nvPr/>
          </p:nvCxnSpPr>
          <p:spPr>
            <a:xfrm rot="5400000">
              <a:off x="759255" y="4210387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89" name="Oval 288"/>
            <p:cNvSpPr/>
            <p:nvPr/>
          </p:nvSpPr>
          <p:spPr>
            <a:xfrm>
              <a:off x="1233840" y="3298732"/>
              <a:ext cx="457200" cy="457200"/>
            </a:xfrm>
            <a:prstGeom prst="ellipse">
              <a:avLst/>
            </a:prstGeom>
            <a:solidFill>
              <a:srgbClr val="9BBB59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0" name="Can 289"/>
            <p:cNvSpPr/>
            <p:nvPr/>
          </p:nvSpPr>
          <p:spPr>
            <a:xfrm>
              <a:off x="1254555" y="4286587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91" name="Straight Arrow Connector 290"/>
            <p:cNvCxnSpPr/>
            <p:nvPr/>
          </p:nvCxnSpPr>
          <p:spPr>
            <a:xfrm rot="5400000">
              <a:off x="1382091" y="4210387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92" name="Oval 291"/>
            <p:cNvSpPr/>
            <p:nvPr/>
          </p:nvSpPr>
          <p:spPr>
            <a:xfrm>
              <a:off x="1843440" y="3298732"/>
              <a:ext cx="457200" cy="457200"/>
            </a:xfrm>
            <a:prstGeom prst="ellipse">
              <a:avLst/>
            </a:prstGeom>
            <a:solidFill>
              <a:srgbClr val="4F81BD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3" name="Can 292"/>
            <p:cNvSpPr/>
            <p:nvPr/>
          </p:nvSpPr>
          <p:spPr>
            <a:xfrm>
              <a:off x="1864155" y="4286587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94" name="Straight Arrow Connector 293"/>
            <p:cNvCxnSpPr>
              <a:endCxn id="293" idx="1"/>
            </p:cNvCxnSpPr>
            <p:nvPr/>
          </p:nvCxnSpPr>
          <p:spPr>
            <a:xfrm rot="5400000">
              <a:off x="1978455" y="4210387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95" name="Oval 294"/>
            <p:cNvSpPr/>
            <p:nvPr/>
          </p:nvSpPr>
          <p:spPr>
            <a:xfrm>
              <a:off x="2453040" y="3298732"/>
              <a:ext cx="457200" cy="457200"/>
            </a:xfrm>
            <a:prstGeom prst="ellipse">
              <a:avLst/>
            </a:prstGeom>
            <a:solidFill>
              <a:srgbClr val="8064A2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6" name="Can 295"/>
            <p:cNvSpPr/>
            <p:nvPr/>
          </p:nvSpPr>
          <p:spPr>
            <a:xfrm>
              <a:off x="2473755" y="4286587"/>
              <a:ext cx="381000" cy="381000"/>
            </a:xfrm>
            <a:prstGeom prst="can">
              <a:avLst/>
            </a:prstGeom>
            <a:solidFill>
              <a:srgbClr val="A99E67"/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97" name="Straight Arrow Connector 296"/>
            <p:cNvCxnSpPr>
              <a:endCxn id="296" idx="1"/>
            </p:cNvCxnSpPr>
            <p:nvPr/>
          </p:nvCxnSpPr>
          <p:spPr>
            <a:xfrm rot="5400000">
              <a:off x="2588055" y="4210387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98" name="Rectangle 297"/>
            <p:cNvSpPr/>
            <p:nvPr/>
          </p:nvSpPr>
          <p:spPr>
            <a:xfrm>
              <a:off x="683055" y="4051280"/>
              <a:ext cx="304800" cy="53341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683055" y="3906502"/>
              <a:ext cx="304800" cy="45719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683055" y="3952221"/>
              <a:ext cx="304800" cy="53340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683055" y="4005561"/>
              <a:ext cx="304800" cy="45719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1306075" y="4050670"/>
              <a:ext cx="304800" cy="53341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1306075" y="3905892"/>
              <a:ext cx="304800" cy="45719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1306075" y="3951611"/>
              <a:ext cx="304800" cy="53340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306075" y="4004951"/>
              <a:ext cx="304800" cy="45719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913235" y="4050670"/>
              <a:ext cx="304800" cy="53341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1913235" y="3905892"/>
              <a:ext cx="304800" cy="45719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1913235" y="3951611"/>
              <a:ext cx="304800" cy="5334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913235" y="4004951"/>
              <a:ext cx="304800" cy="45719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2520395" y="4050670"/>
              <a:ext cx="304800" cy="53341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2520395" y="3905892"/>
              <a:ext cx="304800" cy="45719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2520395" y="3951611"/>
              <a:ext cx="304800" cy="53340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2520395" y="4004951"/>
              <a:ext cx="304800" cy="45719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14" name="Straight Arrow Connector 313"/>
            <p:cNvCxnSpPr/>
            <p:nvPr/>
          </p:nvCxnSpPr>
          <p:spPr>
            <a:xfrm>
              <a:off x="548345" y="3905892"/>
              <a:ext cx="2580430" cy="158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315" name="Straight Arrow Connector 314"/>
            <p:cNvCxnSpPr/>
            <p:nvPr/>
          </p:nvCxnSpPr>
          <p:spPr>
            <a:xfrm>
              <a:off x="548345" y="3983375"/>
              <a:ext cx="2580430" cy="158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316" name="Straight Arrow Connector 315"/>
            <p:cNvCxnSpPr/>
            <p:nvPr/>
          </p:nvCxnSpPr>
          <p:spPr>
            <a:xfrm>
              <a:off x="548345" y="4056094"/>
              <a:ext cx="2580430" cy="158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317" name="Straight Arrow Connector 316"/>
            <p:cNvCxnSpPr/>
            <p:nvPr/>
          </p:nvCxnSpPr>
          <p:spPr>
            <a:xfrm>
              <a:off x="548345" y="4131989"/>
              <a:ext cx="2580430" cy="158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318" name="TextBox 317"/>
            <p:cNvSpPr txBox="1"/>
            <p:nvPr/>
          </p:nvSpPr>
          <p:spPr>
            <a:xfrm>
              <a:off x="2749300" y="3602312"/>
              <a:ext cx="227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sym typeface="Symbol"/>
                </a:rPr>
                <a:t>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3203450" y="4050670"/>
              <a:ext cx="304800" cy="53341"/>
            </a:xfrm>
            <a:prstGeom prst="rect">
              <a:avLst/>
            </a:prstGeom>
            <a:solidFill>
              <a:srgbClr val="1F497D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3203450" y="3905892"/>
              <a:ext cx="304800" cy="45719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3203450" y="3951611"/>
              <a:ext cx="304800" cy="53340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3203450" y="4004951"/>
              <a:ext cx="304800" cy="45719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698915" y="4535606"/>
              <a:ext cx="304800" cy="53341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698915" y="4390828"/>
              <a:ext cx="304800" cy="45719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698915" y="4436547"/>
              <a:ext cx="304800" cy="53340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698915" y="4489887"/>
              <a:ext cx="304800" cy="45719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1307295" y="4535606"/>
              <a:ext cx="304800" cy="53341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1307295" y="4390828"/>
              <a:ext cx="304800" cy="45719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1307295" y="4436547"/>
              <a:ext cx="304800" cy="53340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1307295" y="4489887"/>
              <a:ext cx="304800" cy="45719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1914455" y="4535606"/>
              <a:ext cx="304800" cy="53341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>
              <a:off x="1914455" y="4390828"/>
              <a:ext cx="304800" cy="45719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1914455" y="4436547"/>
              <a:ext cx="304800" cy="5334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1914455" y="4489887"/>
              <a:ext cx="304800" cy="45719"/>
            </a:xfrm>
            <a:prstGeom prst="rect">
              <a:avLst/>
            </a:prstGeom>
            <a:solidFill>
              <a:srgbClr val="1F497D">
                <a:lumMod val="60000"/>
                <a:lumOff val="40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2521615" y="4535606"/>
              <a:ext cx="304800" cy="53341"/>
            </a:xfrm>
            <a:prstGeom prst="rect">
              <a:avLst/>
            </a:prstGeom>
            <a:solidFill>
              <a:srgbClr val="1F497D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521615" y="4390828"/>
              <a:ext cx="304800" cy="45719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2521615" y="4436547"/>
              <a:ext cx="304800" cy="53340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2521615" y="4489887"/>
              <a:ext cx="304800" cy="45719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31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39" name="Straight Arrow Connector 338"/>
            <p:cNvCxnSpPr/>
            <p:nvPr/>
          </p:nvCxnSpPr>
          <p:spPr>
            <a:xfrm rot="5400000">
              <a:off x="776519" y="3829508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40" name="Straight Arrow Connector 339"/>
            <p:cNvCxnSpPr/>
            <p:nvPr/>
          </p:nvCxnSpPr>
          <p:spPr>
            <a:xfrm rot="5400000">
              <a:off x="1382090" y="3829508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41" name="Straight Arrow Connector 340"/>
            <p:cNvCxnSpPr/>
            <p:nvPr/>
          </p:nvCxnSpPr>
          <p:spPr>
            <a:xfrm rot="5400000">
              <a:off x="1989251" y="3829508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42" name="Straight Arrow Connector 341"/>
            <p:cNvCxnSpPr/>
            <p:nvPr/>
          </p:nvCxnSpPr>
          <p:spPr>
            <a:xfrm rot="5400000">
              <a:off x="2596411" y="3829508"/>
              <a:ext cx="152400" cy="15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365" name="TextBox 364"/>
            <p:cNvSpPr txBox="1"/>
            <p:nvPr/>
          </p:nvSpPr>
          <p:spPr>
            <a:xfrm>
              <a:off x="3660040" y="3464425"/>
              <a:ext cx="36441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XOR: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 file to local storage and small sets of nodes collectively compute and store parity redundancy data (RAID-5)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24240" y="4817841"/>
            <a:ext cx="6679980" cy="1430864"/>
            <a:chOff x="624240" y="4817841"/>
            <a:chExt cx="6679980" cy="1430864"/>
          </a:xfrm>
        </p:grpSpPr>
        <p:sp>
          <p:nvSpPr>
            <p:cNvPr id="343" name="Oval 342"/>
            <p:cNvSpPr/>
            <p:nvPr/>
          </p:nvSpPr>
          <p:spPr>
            <a:xfrm>
              <a:off x="624240" y="4817841"/>
              <a:ext cx="457200" cy="457200"/>
            </a:xfrm>
            <a:prstGeom prst="ellipse">
              <a:avLst/>
            </a:prstGeom>
            <a:solidFill>
              <a:srgbClr val="F79646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44" name="Straight Arrow Connector 343"/>
            <p:cNvCxnSpPr>
              <a:stCxn id="343" idx="4"/>
            </p:cNvCxnSpPr>
            <p:nvPr/>
          </p:nvCxnSpPr>
          <p:spPr>
            <a:xfrm rot="16200000" flipH="1">
              <a:off x="1013063" y="5114818"/>
              <a:ext cx="212955" cy="53340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345" name="Oval 344"/>
            <p:cNvSpPr/>
            <p:nvPr/>
          </p:nvSpPr>
          <p:spPr>
            <a:xfrm>
              <a:off x="1233840" y="4817841"/>
              <a:ext cx="457200" cy="457200"/>
            </a:xfrm>
            <a:prstGeom prst="ellipse">
              <a:avLst/>
            </a:prstGeom>
            <a:solidFill>
              <a:srgbClr val="9BBB59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46" name="Straight Arrow Connector 345"/>
            <p:cNvCxnSpPr>
              <a:stCxn id="345" idx="4"/>
            </p:cNvCxnSpPr>
            <p:nvPr/>
          </p:nvCxnSpPr>
          <p:spPr>
            <a:xfrm rot="16200000" flipH="1">
              <a:off x="1426133" y="5311348"/>
              <a:ext cx="152374" cy="7976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347" name="Oval 346"/>
            <p:cNvSpPr/>
            <p:nvPr/>
          </p:nvSpPr>
          <p:spPr>
            <a:xfrm>
              <a:off x="1843440" y="4817841"/>
              <a:ext cx="457200" cy="457200"/>
            </a:xfrm>
            <a:prstGeom prst="ellipse">
              <a:avLst/>
            </a:prstGeom>
            <a:solidFill>
              <a:srgbClr val="4F81BD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48" name="Straight Arrow Connector 347"/>
            <p:cNvCxnSpPr>
              <a:stCxn id="347" idx="4"/>
            </p:cNvCxnSpPr>
            <p:nvPr/>
          </p:nvCxnSpPr>
          <p:spPr>
            <a:xfrm rot="5400000">
              <a:off x="1956120" y="5297847"/>
              <a:ext cx="138727" cy="93115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349" name="Oval 348"/>
            <p:cNvSpPr/>
            <p:nvPr/>
          </p:nvSpPr>
          <p:spPr>
            <a:xfrm>
              <a:off x="2453040" y="4817841"/>
              <a:ext cx="457200" cy="457200"/>
            </a:xfrm>
            <a:prstGeom prst="ellipse">
              <a:avLst/>
            </a:prstGeom>
            <a:solidFill>
              <a:srgbClr val="8064A2">
                <a:lumMod val="75000"/>
                <a:tint val="66000"/>
                <a:satMod val="1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50" name="Straight Arrow Connector 349"/>
            <p:cNvCxnSpPr>
              <a:stCxn id="349" idx="4"/>
            </p:cNvCxnSpPr>
            <p:nvPr/>
          </p:nvCxnSpPr>
          <p:spPr>
            <a:xfrm rot="5400000">
              <a:off x="2315511" y="5143172"/>
              <a:ext cx="234261" cy="49799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351" name="Can 350"/>
            <p:cNvSpPr/>
            <p:nvPr/>
          </p:nvSpPr>
          <p:spPr>
            <a:xfrm>
              <a:off x="1614840" y="5410505"/>
              <a:ext cx="457200" cy="533400"/>
            </a:xfrm>
            <a:prstGeom prst="can">
              <a:avLst/>
            </a:prstGeom>
            <a:solidFill>
              <a:srgbClr val="EEECE1">
                <a:lumMod val="50000"/>
              </a:srgbClr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2" name="Can 351"/>
            <p:cNvSpPr/>
            <p:nvPr/>
          </p:nvSpPr>
          <p:spPr>
            <a:xfrm>
              <a:off x="1386240" y="5562905"/>
              <a:ext cx="457200" cy="533400"/>
            </a:xfrm>
            <a:prstGeom prst="can">
              <a:avLst/>
            </a:prstGeom>
            <a:solidFill>
              <a:srgbClr val="EEECE1">
                <a:lumMod val="50000"/>
              </a:srgbClr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3" name="Can 352"/>
            <p:cNvSpPr/>
            <p:nvPr/>
          </p:nvSpPr>
          <p:spPr>
            <a:xfrm>
              <a:off x="1157640" y="5715305"/>
              <a:ext cx="457200" cy="533400"/>
            </a:xfrm>
            <a:prstGeom prst="can">
              <a:avLst/>
            </a:prstGeom>
            <a:solidFill>
              <a:srgbClr val="EEECE1">
                <a:lumMod val="50000"/>
              </a:srgbClr>
            </a:solidFill>
            <a:ln w="9525" cap="flat" cmpd="sng" algn="ctr">
              <a:solidFill>
                <a:srgbClr val="EEECE1">
                  <a:lumMod val="2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230180" y="5870450"/>
              <a:ext cx="304800" cy="76200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6" name="Rectangle 355"/>
            <p:cNvSpPr/>
            <p:nvPr/>
          </p:nvSpPr>
          <p:spPr>
            <a:xfrm>
              <a:off x="1231400" y="5946650"/>
              <a:ext cx="304800" cy="762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7" name="Rectangle 356"/>
            <p:cNvSpPr/>
            <p:nvPr/>
          </p:nvSpPr>
          <p:spPr>
            <a:xfrm>
              <a:off x="1231400" y="6022240"/>
              <a:ext cx="304800" cy="76200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1231400" y="6098135"/>
              <a:ext cx="304800" cy="76200"/>
            </a:xfrm>
            <a:prstGeom prst="rect">
              <a:avLst/>
            </a:prstGeom>
            <a:solidFill>
              <a:srgbClr val="8064A2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3660040" y="4884120"/>
              <a:ext cx="3644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Stable Storage: 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 to parallel file system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956072" y="1066800"/>
            <a:ext cx="1872341" cy="4862382"/>
            <a:chOff x="6956072" y="1066800"/>
            <a:chExt cx="1872341" cy="4862382"/>
          </a:xfrm>
        </p:grpSpPr>
        <p:sp>
          <p:nvSpPr>
            <p:cNvPr id="127" name="Right Brace 126"/>
            <p:cNvSpPr/>
            <p:nvPr/>
          </p:nvSpPr>
          <p:spPr bwMode="auto">
            <a:xfrm>
              <a:off x="6956072" y="1066800"/>
              <a:ext cx="250372" cy="1041400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28" name="Oval 127"/>
            <p:cNvSpPr/>
            <p:nvPr/>
          </p:nvSpPr>
          <p:spPr bwMode="auto">
            <a:xfrm>
              <a:off x="7304415" y="1197426"/>
              <a:ext cx="1436914" cy="82368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rPr>
                <a:t>Level 1</a:t>
              </a:r>
            </a:p>
          </p:txBody>
        </p:sp>
        <p:sp>
          <p:nvSpPr>
            <p:cNvPr id="129" name="Right Brace 128"/>
            <p:cNvSpPr/>
            <p:nvPr/>
          </p:nvSpPr>
          <p:spPr bwMode="auto">
            <a:xfrm>
              <a:off x="6999612" y="2253343"/>
              <a:ext cx="293915" cy="2383971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7391499" y="3069814"/>
              <a:ext cx="1436914" cy="82368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rPr>
                <a:t>Level 2</a:t>
              </a:r>
            </a:p>
          </p:txBody>
        </p:sp>
        <p:sp>
          <p:nvSpPr>
            <p:cNvPr id="131" name="Right Brace 130"/>
            <p:cNvSpPr/>
            <p:nvPr/>
          </p:nvSpPr>
          <p:spPr bwMode="auto">
            <a:xfrm>
              <a:off x="7010498" y="4887782"/>
              <a:ext cx="250372" cy="1041400"/>
            </a:xfrm>
            <a:prstGeom prst="rightBrac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2" charset="0"/>
                <a:ea typeface="ＭＳ Ｐゴシック" pitchFamily="32" charset="-128"/>
              </a:endParaRP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7358841" y="5018408"/>
              <a:ext cx="1436914" cy="823686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124A9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124A91"/>
                  </a:solidFill>
                  <a:effectLst/>
                  <a:latin typeface="Helvetica" pitchFamily="32" charset="0"/>
                  <a:ea typeface="ＭＳ Ｐゴシック" pitchFamily="32" charset="-128"/>
                </a:rPr>
                <a:t>Level 3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2|20.3|14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8.9|12.2|9.5|3.6|7.8|12.2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23.7|17.2|16.8|15.3|17.3|2.5|8.8|10.7|1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8.1|23.5|43.3|4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2|13.8|6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6|58|9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3|13.5|18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1.2|64.1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9|1.5|2.5|1.6|1.9|16.1|3.7"/>
</p:tagLst>
</file>

<file path=ppt/theme/theme1.xml><?xml version="1.0" encoding="utf-8"?>
<a:theme xmlns:a="http://schemas.openxmlformats.org/drawingml/2006/main" name="CASC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rectorate_template_vg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rgbClr val="124A9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err="1" smtClean="0">
            <a:ln>
              <a:noFill/>
            </a:ln>
            <a:solidFill>
              <a:srgbClr val="124A91"/>
            </a:solidFill>
            <a:effectLst/>
            <a:latin typeface="Helvetica" pitchFamily="32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2" charset="0"/>
            <a:ea typeface="ＭＳ Ｐゴシック" pitchFamily="32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directorate_template_v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ate_template_v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ate_template_v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CASCtemplate</Template>
  <TotalTime>4139</TotalTime>
  <Words>1365</Words>
  <Application>Microsoft Office PowerPoint</Application>
  <PresentationFormat>On-screen Show (4:3)</PresentationFormat>
  <Paragraphs>350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CASCtemplate</vt:lpstr>
      <vt:lpstr>The Scalable Checkpoint/Restart Library (SCR): Overview and Future Directions</vt:lpstr>
      <vt:lpstr>Increased component count in supercomputers means increased failure rate</vt:lpstr>
      <vt:lpstr>Writing checkpoints to the parallel file system is very expensive</vt:lpstr>
      <vt:lpstr>Failures cause loss of valuable compute time</vt:lpstr>
      <vt:lpstr>Node-local storage can be utilized to reduce checkpointing costs</vt:lpstr>
      <vt:lpstr>SCR works for codes that do globally-coordinated application-level checkpointing</vt:lpstr>
      <vt:lpstr>SCR works for codes that do globally-coordinated application-level checkpointing</vt:lpstr>
      <vt:lpstr>SCR utilizes node-local storage and the parallel file system</vt:lpstr>
      <vt:lpstr>SCR uses multiple checkpoint levels for performance and resiliency</vt:lpstr>
      <vt:lpstr>Aggregate checkpoint bandwidth to node-local storage scales linearly on Coastal</vt:lpstr>
      <vt:lpstr>Speedups achieved using SCR with PF3d</vt:lpstr>
      <vt:lpstr>SCR can recover from 85% of failures using checkpoints that are 100-1000x faster than PFS</vt:lpstr>
      <vt:lpstr>Create a model to estimate the best parameters for SCR and predict its performance on future machines</vt:lpstr>
      <vt:lpstr>How does checkpointing interval affect efficiency?</vt:lpstr>
      <vt:lpstr>How does multi-level checkpointing compare to single-level checkpointing to the PFS?</vt:lpstr>
      <vt:lpstr>Multi-level checkpointing requires less writes to the PFS</vt:lpstr>
      <vt:lpstr>Summary</vt:lpstr>
      <vt:lpstr>Current and future directions -- There’s still more work to do!</vt:lpstr>
      <vt:lpstr>Use an overlay network (MRNet) to write checkpoints to the PFS in a controlled way</vt:lpstr>
      <vt:lpstr>Average Total I/O Time per checkpoint with and without SCR/MRNet</vt:lpstr>
      <vt:lpstr>SCR/MRNet Integration </vt:lpstr>
      <vt:lpstr>Compress checkpoints to reduce checkpointing overheads</vt:lpstr>
      <vt:lpstr>Comparison of N-&gt;N and N-&gt;M Checkpointing</vt:lpstr>
      <vt:lpstr>Summary of Compression Effectiveness</vt:lpstr>
      <vt:lpstr>The MRNet nodes add extra levels of resiliency</vt:lpstr>
      <vt:lpstr>Thanks!</vt:lpstr>
    </vt:vector>
  </TitlesOfParts>
  <Company>LLNL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kathryn mohror</dc:creator>
  <cp:lastModifiedBy>kathryn mohror</cp:lastModifiedBy>
  <cp:revision>162</cp:revision>
  <cp:lastPrinted>2008-03-07T17:02:28Z</cp:lastPrinted>
  <dcterms:created xsi:type="dcterms:W3CDTF">2011-02-07T01:48:50Z</dcterms:created>
  <dcterms:modified xsi:type="dcterms:W3CDTF">2011-05-03T02:59:54Z</dcterms:modified>
</cp:coreProperties>
</file>