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3.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9" r:id="rId2"/>
    <p:sldMasterId id="2147483680" r:id="rId3"/>
    <p:sldMasterId id="2147483688" r:id="rId4"/>
  </p:sldMasterIdLst>
  <p:notesMasterIdLst>
    <p:notesMasterId r:id="rId27"/>
  </p:notesMasterIdLst>
  <p:sldIdLst>
    <p:sldId id="256" r:id="rId5"/>
    <p:sldId id="293" r:id="rId6"/>
    <p:sldId id="291" r:id="rId7"/>
    <p:sldId id="292" r:id="rId8"/>
    <p:sldId id="260" r:id="rId9"/>
    <p:sldId id="282" r:id="rId10"/>
    <p:sldId id="264" r:id="rId11"/>
    <p:sldId id="284" r:id="rId12"/>
    <p:sldId id="267" r:id="rId13"/>
    <p:sldId id="268" r:id="rId14"/>
    <p:sldId id="280" r:id="rId15"/>
    <p:sldId id="289" r:id="rId16"/>
    <p:sldId id="288" r:id="rId17"/>
    <p:sldId id="287" r:id="rId18"/>
    <p:sldId id="271" r:id="rId19"/>
    <p:sldId id="272" r:id="rId20"/>
    <p:sldId id="270" r:id="rId21"/>
    <p:sldId id="275" r:id="rId22"/>
    <p:sldId id="285" r:id="rId23"/>
    <p:sldId id="276" r:id="rId24"/>
    <p:sldId id="277" r:id="rId25"/>
    <p:sldId id="279"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2C631"/>
    <a:srgbClr val="6A7CB5"/>
    <a:srgbClr val="333333"/>
    <a:srgbClr val="4D4D4D"/>
    <a:srgbClr val="1C1C1C"/>
    <a:srgbClr val="5F5F5F"/>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234" autoAdjust="0"/>
    <p:restoredTop sz="77469" autoAdjust="0"/>
  </p:normalViewPr>
  <p:slideViewPr>
    <p:cSldViewPr snapToGrid="0">
      <p:cViewPr varScale="1">
        <p:scale>
          <a:sx n="73" d="100"/>
          <a:sy n="73" d="100"/>
        </p:scale>
        <p:origin x="-1158" y="-9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CAF1E106-5C25-4CE6-B7D6-FBB52B3A1A4F}" type="datetimeFigureOut">
              <a:rPr lang="en-US"/>
              <a:pPr>
                <a:defRPr/>
              </a:pPr>
              <a:t>4/29/2011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822A7A76-81E2-45C4-9CD7-9063A6776011}" type="slidenum">
              <a:rPr lang="en-US"/>
              <a:pPr>
                <a:defRPr/>
              </a:pPr>
              <a:t>‹#›</a:t>
            </a:fld>
            <a:endParaRPr lang="en-US"/>
          </a:p>
        </p:txBody>
      </p:sp>
    </p:spTree>
    <p:extLst>
      <p:ext uri="{BB962C8B-B14F-4D97-AF65-F5344CB8AC3E}">
        <p14:creationId xmlns:p14="http://schemas.microsoft.com/office/powerpoint/2010/main" val="44607917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In</a:t>
            </a:r>
            <a:r>
              <a:rPr lang="en-US" baseline="0" dirty="0" smtClean="0"/>
              <a:t> this talk, Todd and I will be discussing our current efforts to integrate two existing components, StackwalkerAPI and ProcControlAPI, back into Dyninst. </a:t>
            </a:r>
            <a:r>
              <a:rPr lang="en-US" dirty="0" smtClean="0"/>
              <a:t>Dyninst</a:t>
            </a:r>
            <a:r>
              <a:rPr lang="en-US" baseline="0" dirty="0" smtClean="0"/>
              <a:t> </a:t>
            </a:r>
            <a:r>
              <a:rPr lang="en-US" dirty="0" smtClean="0"/>
              <a:t>itself does not currently use these components, instead relying</a:t>
            </a:r>
            <a:r>
              <a:rPr lang="en-US" baseline="0" dirty="0" smtClean="0"/>
              <a:t> on</a:t>
            </a:r>
            <a:r>
              <a:rPr lang="en-US" dirty="0" smtClean="0"/>
              <a:t> legacy code that provides this functionality.</a:t>
            </a:r>
            <a:r>
              <a:rPr lang="en-US" baseline="0" dirty="0" smtClean="0"/>
              <a:t> We will also be discussing the </a:t>
            </a:r>
            <a:r>
              <a:rPr lang="en-US" dirty="0" smtClean="0"/>
              <a:t>visible benefits this</a:t>
            </a:r>
            <a:r>
              <a:rPr lang="en-US" baseline="0" dirty="0" smtClean="0"/>
              <a:t> integration will provide to you, the user.</a:t>
            </a:r>
            <a:endParaRPr lang="en-US" dirty="0"/>
          </a:p>
        </p:txBody>
      </p:sp>
      <p:sp>
        <p:nvSpPr>
          <p:cNvPr id="4" name="Slide Number Placeholder 3"/>
          <p:cNvSpPr>
            <a:spLocks noGrp="1"/>
          </p:cNvSpPr>
          <p:nvPr>
            <p:ph type="sldNum" sz="quarter" idx="10"/>
          </p:nvPr>
        </p:nvSpPr>
        <p:spPr/>
        <p:txBody>
          <a:bodyPr/>
          <a:lstStyle/>
          <a:p>
            <a:pPr>
              <a:defRPr/>
            </a:pPr>
            <a:fld id="{822A7A76-81E2-45C4-9CD7-9063A6776011}" type="slidenum">
              <a:rPr lang="en-US" smtClean="0"/>
              <a:pPr>
                <a:defRPr/>
              </a:pPr>
              <a:t>1</a:t>
            </a:fld>
            <a:endParaRPr lang="en-US"/>
          </a:p>
        </p:txBody>
      </p:sp>
    </p:spTree>
    <p:extLst>
      <p:ext uri="{BB962C8B-B14F-4D97-AF65-F5344CB8AC3E}">
        <p14:creationId xmlns:p14="http://schemas.microsoft.com/office/powerpoint/2010/main" val="2501012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baseline="0" dirty="0" smtClean="0"/>
              <a:t>Big changes</a:t>
            </a:r>
          </a:p>
          <a:p>
            <a:pPr marL="628650" lvl="1" indent="-171450">
              <a:buFont typeface="Arial" pitchFamily="34" charset="0"/>
              <a:buChar char="•"/>
            </a:pPr>
            <a:r>
              <a:rPr lang="en-US" baseline="0" dirty="0" smtClean="0"/>
              <a:t>Dyninst internal threads are no longer used to update its process model</a:t>
            </a:r>
          </a:p>
          <a:p>
            <a:pPr marL="628650" lvl="1" indent="-171450">
              <a:buFont typeface="Arial" pitchFamily="34" charset="0"/>
              <a:buChar char="•"/>
            </a:pPr>
            <a:r>
              <a:rPr lang="en-US" baseline="0" dirty="0" smtClean="0"/>
              <a:t>All updates to data structures occur on the user thread</a:t>
            </a:r>
          </a:p>
          <a:p>
            <a:pPr marL="628650" lvl="1" indent="-171450">
              <a:buFont typeface="Arial" pitchFamily="34" charset="0"/>
              <a:buChar char="•"/>
            </a:pPr>
            <a:r>
              <a:rPr lang="en-US" baseline="0" dirty="0" smtClean="0"/>
              <a:t>The runtime library no longer generates asynchronous events – all events originate at the system debugger interface</a:t>
            </a:r>
          </a:p>
          <a:p>
            <a:pPr marL="171450" lvl="0" indent="-171450">
              <a:buFont typeface="Arial" pitchFamily="34" charset="0"/>
              <a:buChar char="•"/>
            </a:pPr>
            <a:r>
              <a:rPr lang="en-US" baseline="0" dirty="0" smtClean="0"/>
              <a:t>Great, we have seen how the threading model will be simplified with the integration of ProcControlAPI</a:t>
            </a:r>
          </a:p>
          <a:p>
            <a:pPr marL="171450" lvl="0" indent="-171450">
              <a:buFont typeface="Arial" pitchFamily="34" charset="0"/>
              <a:buChar char="•"/>
            </a:pPr>
            <a:r>
              <a:rPr lang="en-US" baseline="0" dirty="0" smtClean="0"/>
              <a:t>Let’s now investigate additional functionality Dyninst will get from this integration process</a:t>
            </a:r>
          </a:p>
        </p:txBody>
      </p:sp>
      <p:sp>
        <p:nvSpPr>
          <p:cNvPr id="4" name="Slide Number Placeholder 3"/>
          <p:cNvSpPr>
            <a:spLocks noGrp="1"/>
          </p:cNvSpPr>
          <p:nvPr>
            <p:ph type="sldNum" sz="quarter" idx="10"/>
          </p:nvPr>
        </p:nvSpPr>
        <p:spPr/>
        <p:txBody>
          <a:bodyPr/>
          <a:lstStyle/>
          <a:p>
            <a:pPr>
              <a:defRPr/>
            </a:pPr>
            <a:fld id="{822A7A76-81E2-45C4-9CD7-9063A6776011}" type="slidenum">
              <a:rPr lang="en-US" smtClean="0"/>
              <a:pPr>
                <a:defRPr/>
              </a:pPr>
              <a:t>10</a:t>
            </a:fld>
            <a:endParaRPr lang="en-US"/>
          </a:p>
        </p:txBody>
      </p:sp>
    </p:spTree>
    <p:extLst>
      <p:ext uri="{BB962C8B-B14F-4D97-AF65-F5344CB8AC3E}">
        <p14:creationId xmlns:p14="http://schemas.microsoft.com/office/powerpoint/2010/main" val="17818861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The</a:t>
            </a:r>
            <a:r>
              <a:rPr lang="en-US" baseline="0" dirty="0" smtClean="0"/>
              <a:t> current version of Dyninst will generate these events asynchronously. Their exists a corner case where a thread will start and exit before Dyninst can handle the creation event. In this case, Dyninst marks the thread as Dead On Arrival. This behavior is less than desirable from the user’s perspective. Integration with ProcControlAPI fixes this.</a:t>
            </a:r>
          </a:p>
          <a:p>
            <a:pPr marL="171450" indent="-171450">
              <a:buFont typeface="Arial" pitchFamily="34" charset="0"/>
              <a:buChar char="•"/>
            </a:pPr>
            <a:r>
              <a:rPr lang="en-US" dirty="0" smtClean="0"/>
              <a:t>Threads stopped immediately after</a:t>
            </a:r>
            <a:r>
              <a:rPr lang="en-US" baseline="0" dirty="0" smtClean="0"/>
              <a:t> creation and immediately before destruction</a:t>
            </a:r>
          </a:p>
          <a:p>
            <a:pPr marL="171450" indent="-171450">
              <a:buFont typeface="Arial" pitchFamily="34" charset="0"/>
              <a:buChar char="•"/>
            </a:pPr>
            <a:r>
              <a:rPr lang="en-US" baseline="0" dirty="0" smtClean="0"/>
              <a:t>Description of real breakpoints as compared to snippet breakpoints</a:t>
            </a:r>
            <a:endParaRPr lang="en-US" dirty="0"/>
          </a:p>
        </p:txBody>
      </p:sp>
      <p:sp>
        <p:nvSpPr>
          <p:cNvPr id="4" name="Slide Number Placeholder 3"/>
          <p:cNvSpPr>
            <a:spLocks noGrp="1"/>
          </p:cNvSpPr>
          <p:nvPr>
            <p:ph type="sldNum" sz="quarter" idx="10"/>
          </p:nvPr>
        </p:nvSpPr>
        <p:spPr/>
        <p:txBody>
          <a:bodyPr/>
          <a:lstStyle/>
          <a:p>
            <a:pPr>
              <a:defRPr/>
            </a:pPr>
            <a:fld id="{822A7A76-81E2-45C4-9CD7-9063A6776011}" type="slidenum">
              <a:rPr lang="en-US" smtClean="0"/>
              <a:pPr>
                <a:defRPr/>
              </a:pPr>
              <a:t>11</a:t>
            </a:fld>
            <a:endParaRPr lang="en-US"/>
          </a:p>
        </p:txBody>
      </p:sp>
    </p:spTree>
    <p:extLst>
      <p:ext uri="{BB962C8B-B14F-4D97-AF65-F5344CB8AC3E}">
        <p14:creationId xmlns:p14="http://schemas.microsoft.com/office/powerpoint/2010/main" val="211837249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Detach-on-the-fly:</a:t>
            </a:r>
          </a:p>
          <a:p>
            <a:pPr marL="171450" indent="-171450">
              <a:buFontTx/>
              <a:buChar char="-"/>
            </a:pPr>
            <a:r>
              <a:rPr lang="en-US" baseline="0" dirty="0" smtClean="0"/>
              <a:t>Useful in situations where many events generated that require no Dyninst action</a:t>
            </a:r>
          </a:p>
          <a:p>
            <a:pPr marL="171450" indent="-171450">
              <a:buFontTx/>
              <a:buChar char="-"/>
            </a:pPr>
            <a:r>
              <a:rPr lang="en-US" baseline="0" dirty="0" smtClean="0"/>
              <a:t>E.g. on Linux, profiling timers deliver signals to processes at regular intervals</a:t>
            </a:r>
          </a:p>
          <a:p>
            <a:pPr marL="628650" lvl="1" indent="-171450">
              <a:buFontTx/>
              <a:buChar char="-"/>
            </a:pPr>
            <a:r>
              <a:rPr lang="en-US" baseline="0" dirty="0" smtClean="0"/>
              <a:t>Signals bounce from </a:t>
            </a:r>
            <a:r>
              <a:rPr lang="en-US" baseline="0" dirty="0" err="1" smtClean="0"/>
              <a:t>mutator</a:t>
            </a:r>
            <a:r>
              <a:rPr lang="en-US" baseline="0" dirty="0" smtClean="0"/>
              <a:t> to mutatee</a:t>
            </a:r>
          </a:p>
          <a:p>
            <a:r>
              <a:rPr lang="en-US" baseline="0" dirty="0" smtClean="0"/>
              <a:t>With a large # of processes, this introduces a significant amount of overhead</a:t>
            </a:r>
          </a:p>
          <a:p>
            <a:endParaRPr lang="en-US" baseline="0" dirty="0" smtClean="0"/>
          </a:p>
          <a:p>
            <a:pPr algn="l"/>
            <a:r>
              <a:rPr lang="en-US" baseline="0" dirty="0" smtClean="0"/>
              <a:t>Callout why we do this? Solaris does it right, Linux/FreeBSD do it wrong</a:t>
            </a:r>
            <a:endParaRPr lang="en-US" dirty="0"/>
          </a:p>
        </p:txBody>
      </p:sp>
      <p:sp>
        <p:nvSpPr>
          <p:cNvPr id="4" name="Slide Number Placeholder 3"/>
          <p:cNvSpPr>
            <a:spLocks noGrp="1"/>
          </p:cNvSpPr>
          <p:nvPr>
            <p:ph type="sldNum" sz="quarter" idx="10"/>
          </p:nvPr>
        </p:nvSpPr>
        <p:spPr/>
        <p:txBody>
          <a:bodyPr/>
          <a:lstStyle/>
          <a:p>
            <a:pPr>
              <a:defRPr/>
            </a:pPr>
            <a:fld id="{822A7A76-81E2-45C4-9CD7-9063A6776011}" type="slidenum">
              <a:rPr lang="en-US" smtClean="0"/>
              <a:pPr>
                <a:defRPr/>
              </a:pPr>
              <a:t>12</a:t>
            </a:fld>
            <a:endParaRPr lang="en-US"/>
          </a:p>
        </p:txBody>
      </p:sp>
    </p:spTree>
    <p:extLst>
      <p:ext uri="{BB962C8B-B14F-4D97-AF65-F5344CB8AC3E}">
        <p14:creationId xmlns:p14="http://schemas.microsoft.com/office/powerpoint/2010/main" val="21183724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Briefly</a:t>
            </a:r>
            <a:r>
              <a:rPr lang="en-US"/>
              <a:t> summarize what the different components are – even less than </a:t>
            </a:r>
            <a:r>
              <a:rPr lang="en-US" baseline="0" smtClean="0"/>
              <a:t>the </a:t>
            </a:r>
            <a:r>
              <a:rPr lang="en-US" dirty="0"/>
              <a:t>first</a:t>
            </a:r>
            <a:r>
              <a:rPr lang="en-US"/>
              <a:t> slide</a:t>
            </a:r>
            <a:endParaRPr lang="en-US" dirty="0"/>
          </a:p>
          <a:p>
            <a:r>
              <a:rPr lang="en-US"/>
              <a:t>The elephant not in </a:t>
            </a:r>
            <a:r>
              <a:rPr lang="en-US" baseline="0" smtClean="0"/>
              <a:t>the </a:t>
            </a:r>
            <a:r>
              <a:rPr lang="en-US" dirty="0"/>
              <a:t>room</a:t>
            </a:r>
            <a:r>
              <a:rPr lang="en-US"/>
              <a:t> is Dyninst</a:t>
            </a:r>
            <a:endParaRPr lang="en-US" dirty="0"/>
          </a:p>
          <a:p>
            <a:r>
              <a:rPr lang="en-US"/>
              <a:t>Transition: Because Dynisnt does not use a separate component for stackwalking, </a:t>
            </a:r>
            <a:r>
              <a:rPr lang="en-US" baseline="0" smtClean="0"/>
              <a:t>the </a:t>
            </a:r>
            <a:r>
              <a:rPr lang="en-US" dirty="0"/>
              <a:t>existing</a:t>
            </a:r>
            <a:r>
              <a:rPr lang="en-US"/>
              <a:t> functionality is less well </a:t>
            </a:r>
            <a:r>
              <a:rPr lang="en-US" smtClean="0"/>
              <a:t>organized.</a:t>
            </a:r>
            <a:endParaRPr lang="en-US" dirty="0"/>
          </a:p>
        </p:txBody>
      </p:sp>
      <p:sp>
        <p:nvSpPr>
          <p:cNvPr id="4" name="Slide Number Placeholder 3"/>
          <p:cNvSpPr>
            <a:spLocks noGrp="1"/>
          </p:cNvSpPr>
          <p:nvPr>
            <p:ph type="sldNum" sz="quarter" idx="10"/>
          </p:nvPr>
        </p:nvSpPr>
        <p:spPr/>
        <p:txBody>
          <a:bodyPr/>
          <a:lstStyle/>
          <a:p>
            <a:pPr>
              <a:defRPr/>
            </a:pPr>
            <a:fld id="{822A7A76-81E2-45C4-9CD7-9063A6776011}" type="slidenum">
              <a:rPr lang="en-US" smtClean="0">
                <a:solidFill>
                  <a:prstClr val="black"/>
                </a:solidFill>
              </a:rPr>
              <a:pPr>
                <a:defRPr/>
              </a:pPr>
              <a:t>13</a:t>
            </a:fld>
            <a:endParaRPr lang="en-US">
              <a:solidFill>
                <a:prstClr val="black"/>
              </a:solidFill>
            </a:endParaRPr>
          </a:p>
        </p:txBody>
      </p:sp>
    </p:spTree>
    <p:extLst>
      <p:ext uri="{BB962C8B-B14F-4D97-AF65-F5344CB8AC3E}">
        <p14:creationId xmlns:p14="http://schemas.microsoft.com/office/powerpoint/2010/main" val="36759854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current Dyninst, each platform has separate, monolithic functionality to walk stacks.</a:t>
            </a:r>
          </a:p>
          <a:p>
            <a:r>
              <a:rPr lang="en-US" dirty="0"/>
              <a:t>Stack frames may be walked with a variety of conventions, but these are all mixed together in a big mess.</a:t>
            </a:r>
          </a:p>
          <a:p>
            <a:r>
              <a:rPr lang="en-US" dirty="0"/>
              <a:t>A big benefit from </a:t>
            </a:r>
            <a:r>
              <a:rPr lang="en-US" dirty="0" err="1"/>
              <a:t>stackwalker</a:t>
            </a:r>
            <a:r>
              <a:rPr lang="en-US" dirty="0"/>
              <a:t> is that these conventions are all abstracted across platforms where possible.</a:t>
            </a:r>
          </a:p>
          <a:p>
            <a:r>
              <a:rPr lang="en-US" dirty="0"/>
              <a:t>[ANIMATION]</a:t>
            </a:r>
          </a:p>
          <a:p>
            <a:r>
              <a:rPr lang="en-US" dirty="0"/>
              <a:t>Now a platform-independent module is responsible for walking each stack frame – called a Frame Stepper.</a:t>
            </a:r>
          </a:p>
          <a:p>
            <a:r>
              <a:rPr lang="en-US" dirty="0"/>
              <a:t>These are supported by a thin layer that is operating system and architecture specific.</a:t>
            </a:r>
          </a:p>
          <a:p>
            <a:r>
              <a:rPr lang="en-US" dirty="0"/>
              <a:t>Transition: Another benefit is that </a:t>
            </a:r>
            <a:r>
              <a:rPr lang="en-US" dirty="0" err="1"/>
              <a:t>stackwalker</a:t>
            </a:r>
            <a:r>
              <a:rPr lang="en-US" dirty="0"/>
              <a:t> abstracts frames themselves across different architectures.</a:t>
            </a:r>
          </a:p>
        </p:txBody>
      </p:sp>
      <p:sp>
        <p:nvSpPr>
          <p:cNvPr id="4" name="Slide Number Placeholder 3"/>
          <p:cNvSpPr>
            <a:spLocks noGrp="1"/>
          </p:cNvSpPr>
          <p:nvPr>
            <p:ph type="sldNum" sz="quarter" idx="10"/>
          </p:nvPr>
        </p:nvSpPr>
        <p:spPr/>
        <p:txBody>
          <a:bodyPr/>
          <a:lstStyle/>
          <a:p>
            <a:pPr>
              <a:defRPr/>
            </a:pPr>
            <a:fld id="{822A7A76-81E2-45C4-9CD7-9063A6776011}" type="slidenum">
              <a:rPr lang="en-US" smtClean="0"/>
              <a:pPr>
                <a:defRPr/>
              </a:pPr>
              <a:t>14</a:t>
            </a:fld>
            <a:endParaRPr lang="en-US"/>
          </a:p>
        </p:txBody>
      </p:sp>
    </p:spTree>
    <p:extLst>
      <p:ext uri="{BB962C8B-B14F-4D97-AF65-F5344CB8AC3E}">
        <p14:creationId xmlns:p14="http://schemas.microsoft.com/office/powerpoint/2010/main" val="276546022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Different</a:t>
            </a:r>
            <a:r>
              <a:rPr lang="en-US"/>
              <a:t> architectures have different ways of laying out a call stack </a:t>
            </a:r>
            <a:r>
              <a:rPr lang="en-US" baseline="0" smtClean="0"/>
              <a:t>in </a:t>
            </a:r>
            <a:r>
              <a:rPr lang="en-US" dirty="0"/>
              <a:t>memory</a:t>
            </a:r>
            <a:r>
              <a:rPr lang="en-US"/>
              <a:t>,</a:t>
            </a:r>
            <a:r>
              <a:rPr lang="en-US" dirty="0"/>
              <a:t/>
            </a:r>
            <a:br>
              <a:rPr lang="en-US" dirty="0"/>
            </a:br>
            <a:r>
              <a:rPr lang="en-US"/>
              <a:t>but the ideas are </a:t>
            </a:r>
            <a:r>
              <a:rPr lang="en-US" baseline="0"/>
              <a:t>the </a:t>
            </a:r>
            <a:r>
              <a:rPr lang="en-US" dirty="0"/>
              <a:t>same</a:t>
            </a:r>
            <a:r>
              <a:rPr lang="en-US"/>
              <a:t>.</a:t>
            </a:r>
            <a:r>
              <a:rPr lang="en-US" dirty="0"/>
              <a:t/>
            </a:r>
            <a:br>
              <a:rPr lang="en-US" dirty="0"/>
            </a:br>
            <a:r>
              <a:rPr lang="en-US"/>
              <a:t>StackwalkerAPI gives users a cross-platform view of </a:t>
            </a:r>
            <a:r>
              <a:rPr lang="en-US" baseline="0" smtClean="0"/>
              <a:t>frames </a:t>
            </a:r>
            <a:r>
              <a:rPr lang="en-US" dirty="0"/>
              <a:t>–</a:t>
            </a:r>
            <a:r>
              <a:rPr lang="en-US"/>
              <a:t> no need to worry about specific </a:t>
            </a:r>
            <a:r>
              <a:rPr lang="en-US" smtClean="0"/>
              <a:t>registers</a:t>
            </a:r>
            <a:r>
              <a:rPr lang="en-US" baseline="0" smtClean="0"/>
              <a:t>, </a:t>
            </a:r>
            <a:r>
              <a:rPr lang="en-US" dirty="0"/>
              <a:t>etc</a:t>
            </a:r>
            <a:r>
              <a:rPr lang="en-US"/>
              <a:t>.</a:t>
            </a:r>
            <a:endParaRPr lang="en-US" dirty="0"/>
          </a:p>
          <a:p>
            <a:r>
              <a:rPr lang="en-US"/>
              <a:t>Transition: These are some of </a:t>
            </a:r>
            <a:r>
              <a:rPr lang="en-US" baseline="0" smtClean="0"/>
              <a:t>the </a:t>
            </a:r>
            <a:r>
              <a:rPr lang="en-US" dirty="0"/>
              <a:t>benefits</a:t>
            </a:r>
            <a:r>
              <a:rPr lang="en-US"/>
              <a:t> of stackwalker, but what we’re really interested in is how stackwalker will improve </a:t>
            </a:r>
            <a:r>
              <a:rPr lang="en-US" smtClean="0"/>
              <a:t>Dyninst.</a:t>
            </a:r>
            <a:endParaRPr lang="en-US" dirty="0"/>
          </a:p>
        </p:txBody>
      </p:sp>
      <p:sp>
        <p:nvSpPr>
          <p:cNvPr id="4" name="Slide Number Placeholder 3"/>
          <p:cNvSpPr>
            <a:spLocks noGrp="1"/>
          </p:cNvSpPr>
          <p:nvPr>
            <p:ph type="sldNum" sz="quarter" idx="10"/>
          </p:nvPr>
        </p:nvSpPr>
        <p:spPr/>
        <p:txBody>
          <a:bodyPr/>
          <a:lstStyle/>
          <a:p>
            <a:pPr>
              <a:defRPr/>
            </a:pPr>
            <a:fld id="{822A7A76-81E2-45C4-9CD7-9063A6776011}" type="slidenum">
              <a:rPr lang="en-US" smtClean="0"/>
              <a:pPr>
                <a:defRPr/>
              </a:pPr>
              <a:t>15</a:t>
            </a:fld>
            <a:endParaRPr lang="en-US"/>
          </a:p>
        </p:txBody>
      </p:sp>
    </p:spTree>
    <p:extLst>
      <p:ext uri="{BB962C8B-B14F-4D97-AF65-F5344CB8AC3E}">
        <p14:creationId xmlns:p14="http://schemas.microsoft.com/office/powerpoint/2010/main" val="35491103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Mention the</a:t>
            </a:r>
            <a:r>
              <a:rPr lang="en-US" baseline="0" dirty="0" smtClean="0"/>
              <a:t> comparison to Rice analysis</a:t>
            </a:r>
            <a:endParaRPr lang="en-US" dirty="0"/>
          </a:p>
        </p:txBody>
      </p:sp>
      <p:sp>
        <p:nvSpPr>
          <p:cNvPr id="4" name="Slide Number Placeholder 3"/>
          <p:cNvSpPr>
            <a:spLocks noGrp="1"/>
          </p:cNvSpPr>
          <p:nvPr>
            <p:ph type="sldNum" sz="quarter" idx="10"/>
          </p:nvPr>
        </p:nvSpPr>
        <p:spPr/>
        <p:txBody>
          <a:bodyPr/>
          <a:lstStyle/>
          <a:p>
            <a:pPr>
              <a:defRPr/>
            </a:pPr>
            <a:fld id="{822A7A76-81E2-45C4-9CD7-9063A6776011}" type="slidenum">
              <a:rPr lang="en-US" smtClean="0"/>
              <a:pPr>
                <a:defRPr/>
              </a:pPr>
              <a:t>16</a:t>
            </a:fld>
            <a:endParaRPr lang="en-US"/>
          </a:p>
        </p:txBody>
      </p:sp>
    </p:spTree>
    <p:extLst>
      <p:ext uri="{BB962C8B-B14F-4D97-AF65-F5344CB8AC3E}">
        <p14:creationId xmlns:p14="http://schemas.microsoft.com/office/powerpoint/2010/main" val="21460536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Looking at why</a:t>
            </a:r>
            <a:r>
              <a:rPr lang="en-US" baseline="0" dirty="0" smtClean="0"/>
              <a:t> we might want to extend </a:t>
            </a:r>
            <a:r>
              <a:rPr lang="en-US" baseline="0" dirty="0" err="1" smtClean="0"/>
              <a:t>Stackwalker’s</a:t>
            </a:r>
            <a:r>
              <a:rPr lang="en-US" baseline="0" dirty="0" smtClean="0"/>
              <a:t> functionality.</a:t>
            </a:r>
          </a:p>
          <a:p>
            <a:r>
              <a:rPr lang="en-US" baseline="0" dirty="0" smtClean="0"/>
              <a:t>Consider </a:t>
            </a:r>
            <a:r>
              <a:rPr lang="en-US" baseline="0" dirty="0" err="1" smtClean="0"/>
              <a:t>Dyninst</a:t>
            </a:r>
            <a:r>
              <a:rPr lang="en-US" baseline="0" dirty="0" smtClean="0"/>
              <a:t> itself – instrumentation has stack frames that are definitely not standard and must be walked using information from </a:t>
            </a:r>
            <a:r>
              <a:rPr lang="en-US" baseline="0" dirty="0" err="1" smtClean="0"/>
              <a:t>Dyninst</a:t>
            </a:r>
            <a:r>
              <a:rPr lang="en-US" baseline="0" dirty="0" smtClean="0"/>
              <a:t> internals.</a:t>
            </a:r>
            <a:br>
              <a:rPr lang="en-US" baseline="0" dirty="0" smtClean="0"/>
            </a:br>
            <a:r>
              <a:rPr lang="en-US" baseline="0" dirty="0" smtClean="0"/>
              <a:t>Here’s some example code that we might want to do a </a:t>
            </a:r>
            <a:r>
              <a:rPr lang="en-US" baseline="0" dirty="0" err="1" smtClean="0"/>
              <a:t>stackwalk</a:t>
            </a:r>
            <a:r>
              <a:rPr lang="en-US" baseline="0" dirty="0" smtClean="0"/>
              <a:t> on.</a:t>
            </a:r>
          </a:p>
          <a:p>
            <a:r>
              <a:rPr lang="en-US" baseline="0" dirty="0" smtClean="0"/>
              <a:t>Some functions such as main may have debug information attached – have a stepper for that.</a:t>
            </a:r>
            <a:br>
              <a:rPr lang="en-US" baseline="0" dirty="0" smtClean="0"/>
            </a:br>
            <a:r>
              <a:rPr lang="en-US" baseline="0" dirty="0" smtClean="0"/>
              <a:t>Other functions must be handled in unusual ways, like signal handlers on </a:t>
            </a:r>
            <a:r>
              <a:rPr lang="en-US" baseline="0" dirty="0" err="1" smtClean="0"/>
              <a:t>unix</a:t>
            </a:r>
            <a:r>
              <a:rPr lang="en-US" baseline="0" dirty="0" smtClean="0"/>
              <a:t> platforms,</a:t>
            </a:r>
            <a:br>
              <a:rPr lang="en-US" baseline="0" dirty="0" smtClean="0"/>
            </a:br>
            <a:r>
              <a:rPr lang="en-US" baseline="0" dirty="0" smtClean="0"/>
              <a:t>but </a:t>
            </a:r>
            <a:r>
              <a:rPr lang="en-US" baseline="0" dirty="0" err="1" smtClean="0"/>
              <a:t>stackwalker</a:t>
            </a:r>
            <a:r>
              <a:rPr lang="en-US" baseline="0" dirty="0" smtClean="0"/>
              <a:t> already has a stepper for that.</a:t>
            </a:r>
            <a:br>
              <a:rPr lang="en-US" baseline="0" dirty="0" smtClean="0"/>
            </a:br>
            <a:r>
              <a:rPr lang="en-US" baseline="0" dirty="0" smtClean="0"/>
              <a:t>Then there is a function that we want to call from instrumentation,</a:t>
            </a:r>
          </a:p>
          <a:p>
            <a:r>
              <a:rPr lang="en-US" baseline="0" dirty="0" smtClean="0"/>
              <a:t>and to walk that function we need to tell </a:t>
            </a:r>
            <a:r>
              <a:rPr lang="en-US" baseline="0" dirty="0" err="1" smtClean="0"/>
              <a:t>stackwalker</a:t>
            </a:r>
            <a:r>
              <a:rPr lang="en-US" baseline="0" dirty="0" smtClean="0"/>
              <a:t> how to handle it.</a:t>
            </a:r>
          </a:p>
          <a:p>
            <a:r>
              <a:rPr lang="en-US" baseline="0" dirty="0" smtClean="0"/>
              <a:t>So we add a new stepper.</a:t>
            </a:r>
          </a:p>
          <a:p>
            <a:r>
              <a:rPr lang="en-US" baseline="0" smtClean="0"/>
              <a:t>Let’s see it in action...</a:t>
            </a:r>
            <a:endParaRPr lang="en-US" dirty="0"/>
          </a:p>
        </p:txBody>
      </p:sp>
      <p:sp>
        <p:nvSpPr>
          <p:cNvPr id="4" name="Slide Number Placeholder 3"/>
          <p:cNvSpPr>
            <a:spLocks noGrp="1"/>
          </p:cNvSpPr>
          <p:nvPr>
            <p:ph type="sldNum" sz="quarter" idx="10"/>
          </p:nvPr>
        </p:nvSpPr>
        <p:spPr/>
        <p:txBody>
          <a:bodyPr/>
          <a:lstStyle/>
          <a:p>
            <a:pPr>
              <a:defRPr/>
            </a:pPr>
            <a:fld id="{822A7A76-81E2-45C4-9CD7-9063A6776011}" type="slidenum">
              <a:rPr lang="en-US" smtClean="0"/>
              <a:pPr>
                <a:defRPr/>
              </a:pPr>
              <a:t>17</a:t>
            </a:fld>
            <a:endParaRPr lang="en-US"/>
          </a:p>
        </p:txBody>
      </p:sp>
    </p:spTree>
    <p:extLst>
      <p:ext uri="{BB962C8B-B14F-4D97-AF65-F5344CB8AC3E}">
        <p14:creationId xmlns:p14="http://schemas.microsoft.com/office/powerpoint/2010/main" val="7248991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 assembly at the beginning and use arrows </a:t>
            </a:r>
          </a:p>
          <a:p>
            <a:r>
              <a:rPr lang="en-US" baseline="0" dirty="0" smtClean="0"/>
              <a:t>Have stack pointer box move?</a:t>
            </a:r>
          </a:p>
          <a:p>
            <a:endParaRPr lang="en-US" baseline="0" dirty="0" smtClean="0"/>
          </a:p>
          <a:p>
            <a:r>
              <a:rPr lang="en-US" baseline="0" dirty="0" smtClean="0"/>
              <a:t>Add one more instruction to match up offset and stack heights</a:t>
            </a:r>
          </a:p>
          <a:p>
            <a:endParaRPr lang="en-US" baseline="0" dirty="0" smtClean="0"/>
          </a:p>
          <a:p>
            <a:r>
              <a:rPr lang="en-US" baseline="0" dirty="0" smtClean="0"/>
              <a:t>Don’t mention non-standard stack frames, for functions that change their frame size</a:t>
            </a:r>
            <a:endParaRPr lang="en-US" dirty="0"/>
          </a:p>
        </p:txBody>
      </p:sp>
      <p:sp>
        <p:nvSpPr>
          <p:cNvPr id="4" name="Slide Number Placeholder 3"/>
          <p:cNvSpPr>
            <a:spLocks noGrp="1"/>
          </p:cNvSpPr>
          <p:nvPr>
            <p:ph type="sldNum" sz="quarter" idx="10"/>
          </p:nvPr>
        </p:nvSpPr>
        <p:spPr/>
        <p:txBody>
          <a:bodyPr/>
          <a:lstStyle/>
          <a:p>
            <a:pPr>
              <a:defRPr/>
            </a:pPr>
            <a:fld id="{822A7A76-81E2-45C4-9CD7-9063A6776011}" type="slidenum">
              <a:rPr lang="en-US" smtClean="0"/>
              <a:pPr>
                <a:defRPr/>
              </a:pPr>
              <a:t>18</a:t>
            </a:fld>
            <a:endParaRPr lang="en-US"/>
          </a:p>
        </p:txBody>
      </p:sp>
    </p:spTree>
    <p:extLst>
      <p:ext uri="{BB962C8B-B14F-4D97-AF65-F5344CB8AC3E}">
        <p14:creationId xmlns:p14="http://schemas.microsoft.com/office/powerpoint/2010/main" val="26833947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Show assembly at the beginning and use arrows </a:t>
            </a:r>
          </a:p>
          <a:p>
            <a:r>
              <a:rPr lang="en-US" baseline="0" dirty="0" smtClean="0"/>
              <a:t>Have stack pointer </a:t>
            </a:r>
            <a:r>
              <a:rPr lang="en-US" baseline="0" smtClean="0"/>
              <a:t>box move?</a:t>
            </a:r>
            <a:endParaRPr lang="en-US" baseline="0" dirty="0" smtClean="0"/>
          </a:p>
          <a:p>
            <a:endParaRPr lang="en-US" baseline="0" dirty="0" smtClean="0"/>
          </a:p>
          <a:p>
            <a:r>
              <a:rPr lang="en-US" baseline="0" dirty="0" smtClean="0"/>
              <a:t>Add one more instruction to match up offset and stack heights</a:t>
            </a:r>
            <a:endParaRPr lang="en-US" dirty="0"/>
          </a:p>
        </p:txBody>
      </p:sp>
      <p:sp>
        <p:nvSpPr>
          <p:cNvPr id="4" name="Slide Number Placeholder 3"/>
          <p:cNvSpPr>
            <a:spLocks noGrp="1"/>
          </p:cNvSpPr>
          <p:nvPr>
            <p:ph type="sldNum" sz="quarter" idx="10"/>
          </p:nvPr>
        </p:nvSpPr>
        <p:spPr/>
        <p:txBody>
          <a:bodyPr/>
          <a:lstStyle/>
          <a:p>
            <a:pPr>
              <a:defRPr/>
            </a:pPr>
            <a:fld id="{822A7A76-81E2-45C4-9CD7-9063A6776011}" type="slidenum">
              <a:rPr lang="en-US" smtClean="0"/>
              <a:pPr>
                <a:defRPr/>
              </a:pPr>
              <a:t>19</a:t>
            </a:fld>
            <a:endParaRPr lang="en-US"/>
          </a:p>
        </p:txBody>
      </p:sp>
    </p:spTree>
    <p:extLst>
      <p:ext uri="{BB962C8B-B14F-4D97-AF65-F5344CB8AC3E}">
        <p14:creationId xmlns:p14="http://schemas.microsoft.com/office/powerpoint/2010/main" val="2683394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Familiar</a:t>
            </a:r>
            <a:r>
              <a:rPr lang="en-US" baseline="0" dirty="0" smtClean="0"/>
              <a:t> view of Dyninst, as seen earlier in Bill’s talk</a:t>
            </a:r>
          </a:p>
          <a:p>
            <a:pPr marL="171450" indent="-171450">
              <a:buFont typeface="Arial" pitchFamily="34" charset="0"/>
              <a:buChar char="•"/>
            </a:pPr>
            <a:r>
              <a:rPr lang="en-US" baseline="0" dirty="0" smtClean="0"/>
              <a:t>This talk will focus on StackwalkerAPI and ProcControlAPI</a:t>
            </a:r>
          </a:p>
          <a:p>
            <a:pPr marL="171450" indent="-171450">
              <a:buFont typeface="Arial" pitchFamily="34" charset="0"/>
              <a:buChar char="•"/>
            </a:pPr>
            <a:r>
              <a:rPr lang="en-US" baseline="0" dirty="0" smtClean="0"/>
              <a:t>Let’s examine the functionality of these components in more depth</a:t>
            </a:r>
            <a:endParaRPr lang="en-US" dirty="0"/>
          </a:p>
        </p:txBody>
      </p:sp>
      <p:sp>
        <p:nvSpPr>
          <p:cNvPr id="4" name="Slide Number Placeholder 3"/>
          <p:cNvSpPr>
            <a:spLocks noGrp="1"/>
          </p:cNvSpPr>
          <p:nvPr>
            <p:ph type="sldNum" sz="quarter" idx="10"/>
          </p:nvPr>
        </p:nvSpPr>
        <p:spPr/>
        <p:txBody>
          <a:bodyPr/>
          <a:lstStyle/>
          <a:p>
            <a:pPr>
              <a:defRPr/>
            </a:pPr>
            <a:fld id="{822A7A76-81E2-45C4-9CD7-9063A6776011}" type="slidenum">
              <a:rPr lang="en-US" smtClean="0"/>
              <a:pPr>
                <a:defRPr/>
              </a:pPr>
              <a:t>2</a:t>
            </a:fld>
            <a:endParaRPr lang="en-US"/>
          </a:p>
        </p:txBody>
      </p:sp>
    </p:spTree>
    <p:extLst>
      <p:ext uri="{BB962C8B-B14F-4D97-AF65-F5344CB8AC3E}">
        <p14:creationId xmlns:p14="http://schemas.microsoft.com/office/powerpoint/2010/main" val="179382886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822A7A76-81E2-45C4-9CD7-9063A6776011}" type="slidenum">
              <a:rPr lang="en-US" smtClean="0"/>
              <a:pPr>
                <a:defRPr/>
              </a:pPr>
              <a:t>20</a:t>
            </a:fld>
            <a:endParaRPr lang="en-US"/>
          </a:p>
        </p:txBody>
      </p:sp>
    </p:spTree>
    <p:extLst>
      <p:ext uri="{BB962C8B-B14F-4D97-AF65-F5344CB8AC3E}">
        <p14:creationId xmlns:p14="http://schemas.microsoft.com/office/powerpoint/2010/main" val="25875430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We</a:t>
            </a:r>
            <a:r>
              <a:rPr lang="en-US" baseline="0" dirty="0" smtClean="0"/>
              <a:t> are focusing on process control and </a:t>
            </a:r>
            <a:r>
              <a:rPr lang="en-US" baseline="0" dirty="0" err="1" smtClean="0"/>
              <a:t>stackwalking</a:t>
            </a:r>
            <a:endParaRPr lang="en-US" baseline="0" dirty="0" smtClean="0"/>
          </a:p>
          <a:p>
            <a:pPr marL="171450" indent="-171450">
              <a:buFont typeface="Arial" pitchFamily="34" charset="0"/>
              <a:buChar char="•"/>
            </a:pPr>
            <a:r>
              <a:rPr lang="en-US" baseline="0" dirty="0" smtClean="0"/>
              <a:t>Functionality available with ProcControlAPI</a:t>
            </a:r>
          </a:p>
          <a:p>
            <a:pPr marL="171450" indent="-171450">
              <a:buFont typeface="Arial" pitchFamily="34" charset="0"/>
              <a:buChar char="•"/>
            </a:pPr>
            <a:r>
              <a:rPr lang="en-US" baseline="0" dirty="0" smtClean="0"/>
              <a:t>Functionality available with StackwalkerAPI</a:t>
            </a:r>
          </a:p>
          <a:p>
            <a:pPr marL="171450" indent="-171450">
              <a:buFont typeface="Arial" pitchFamily="34" charset="0"/>
              <a:buChar char="•"/>
            </a:pPr>
            <a:r>
              <a:rPr lang="en-US" baseline="0" dirty="0" smtClean="0"/>
              <a:t>Stackwalking depends on process control -&gt; therefore, StackwalkerAPI depends on ProcControlAPI</a:t>
            </a:r>
          </a:p>
          <a:p>
            <a:pPr marL="171450" indent="-171450">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822A7A76-81E2-45C4-9CD7-9063A6776011}" type="slidenum">
              <a:rPr lang="en-US" smtClean="0"/>
              <a:pPr>
                <a:defRPr/>
              </a:pPr>
              <a:t>3</a:t>
            </a:fld>
            <a:endParaRPr lang="en-US"/>
          </a:p>
        </p:txBody>
      </p:sp>
    </p:spTree>
    <p:extLst>
      <p:ext uri="{BB962C8B-B14F-4D97-AF65-F5344CB8AC3E}">
        <p14:creationId xmlns:p14="http://schemas.microsoft.com/office/powerpoint/2010/main" val="38539878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Already released</a:t>
            </a:r>
          </a:p>
          <a:p>
            <a:pPr marL="171450" indent="-171450">
              <a:buFont typeface="Arial" pitchFamily="34" charset="0"/>
              <a:buChar char="•"/>
            </a:pPr>
            <a:r>
              <a:rPr lang="en-US" dirty="0" smtClean="0"/>
              <a:t>I</a:t>
            </a:r>
            <a:r>
              <a:rPr lang="en-US" baseline="0" dirty="0" smtClean="0"/>
              <a:t> want to give credit to </a:t>
            </a:r>
            <a:r>
              <a:rPr lang="en-US" dirty="0" smtClean="0"/>
              <a:t>Matt Legendre, he designed</a:t>
            </a:r>
            <a:r>
              <a:rPr lang="en-US" baseline="0" dirty="0" smtClean="0"/>
              <a:t> these components for their previous release. He also has been a guide in this integration process for both Todd and I.</a:t>
            </a:r>
          </a:p>
          <a:p>
            <a:pPr marL="171450" indent="-171450">
              <a:buFont typeface="Arial" pitchFamily="34" charset="0"/>
              <a:buChar char="•"/>
            </a:pPr>
            <a:r>
              <a:rPr lang="en-US" baseline="0" dirty="0" smtClean="0"/>
              <a:t>Say where the tools are from</a:t>
            </a:r>
            <a:endParaRPr lang="en-US" dirty="0" smtClean="0"/>
          </a:p>
          <a:p>
            <a:pPr marL="171450" indent="-171450">
              <a:buFont typeface="Arial" pitchFamily="34" charset="0"/>
              <a:buChar char="•"/>
            </a:pPr>
            <a:r>
              <a:rPr lang="en-US" dirty="0" smtClean="0"/>
              <a:t>It</a:t>
            </a:r>
            <a:r>
              <a:rPr lang="en-US" baseline="0" dirty="0" smtClean="0"/>
              <a:t> is important for Dyninst to be integrated with these components because….</a:t>
            </a:r>
          </a:p>
          <a:p>
            <a:pPr marL="171450" indent="-171450">
              <a:buFont typeface="Arial" pitchFamily="34" charset="0"/>
              <a:buChar char="•"/>
            </a:pPr>
            <a:r>
              <a:rPr lang="en-US" baseline="0" dirty="0" smtClean="0"/>
              <a:t>It is unfortunate that Dyninst isn’t using these components, let’s investigate how we got to this place</a:t>
            </a:r>
            <a:endParaRPr lang="en-US" dirty="0"/>
          </a:p>
        </p:txBody>
      </p:sp>
      <p:sp>
        <p:nvSpPr>
          <p:cNvPr id="4" name="Slide Number Placeholder 3"/>
          <p:cNvSpPr>
            <a:spLocks noGrp="1"/>
          </p:cNvSpPr>
          <p:nvPr>
            <p:ph type="sldNum" sz="quarter" idx="10"/>
          </p:nvPr>
        </p:nvSpPr>
        <p:spPr/>
        <p:txBody>
          <a:bodyPr/>
          <a:lstStyle/>
          <a:p>
            <a:pPr>
              <a:defRPr/>
            </a:pPr>
            <a:fld id="{822A7A76-81E2-45C4-9CD7-9063A6776011}" type="slidenum">
              <a:rPr lang="en-US" smtClean="0"/>
              <a:pPr>
                <a:defRPr/>
              </a:pPr>
              <a:t>4</a:t>
            </a:fld>
            <a:endParaRPr lang="en-US"/>
          </a:p>
        </p:txBody>
      </p:sp>
    </p:spTree>
    <p:extLst>
      <p:ext uri="{BB962C8B-B14F-4D97-AF65-F5344CB8AC3E}">
        <p14:creationId xmlns:p14="http://schemas.microsoft.com/office/powerpoint/2010/main" val="16197633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Untangle,</a:t>
            </a:r>
            <a:r>
              <a:rPr lang="en-US" baseline="0" dirty="0" smtClean="0"/>
              <a:t> isolate, separate</a:t>
            </a:r>
          </a:p>
          <a:p>
            <a:pPr marL="171450" indent="-171450">
              <a:buFont typeface="Arial" pitchFamily="34" charset="0"/>
              <a:buChar char="•"/>
            </a:pPr>
            <a:r>
              <a:rPr lang="en-US" baseline="0" dirty="0" smtClean="0"/>
              <a:t>Identify coherent, separable, useful functionality</a:t>
            </a:r>
          </a:p>
          <a:p>
            <a:pPr marL="171450" indent="-171450">
              <a:buFont typeface="Arial" pitchFamily="34" charset="0"/>
              <a:buChar char="•"/>
            </a:pPr>
            <a:r>
              <a:rPr lang="en-US" baseline="0" dirty="0" smtClean="0"/>
              <a:t>Cleanup, generalize</a:t>
            </a:r>
            <a:endParaRPr lang="en-US" dirty="0"/>
          </a:p>
        </p:txBody>
      </p:sp>
      <p:sp>
        <p:nvSpPr>
          <p:cNvPr id="4" name="Slide Number Placeholder 3"/>
          <p:cNvSpPr>
            <a:spLocks noGrp="1"/>
          </p:cNvSpPr>
          <p:nvPr>
            <p:ph type="sldNum" sz="quarter" idx="10"/>
          </p:nvPr>
        </p:nvSpPr>
        <p:spPr/>
        <p:txBody>
          <a:bodyPr/>
          <a:lstStyle/>
          <a:p>
            <a:pPr>
              <a:defRPr/>
            </a:pPr>
            <a:fld id="{822A7A76-81E2-45C4-9CD7-9063A6776011}" type="slidenum">
              <a:rPr lang="en-US" smtClean="0"/>
              <a:pPr>
                <a:defRPr/>
              </a:pPr>
              <a:t>5</a:t>
            </a:fld>
            <a:endParaRPr lang="en-US"/>
          </a:p>
        </p:txBody>
      </p:sp>
    </p:spTree>
    <p:extLst>
      <p:ext uri="{BB962C8B-B14F-4D97-AF65-F5344CB8AC3E}">
        <p14:creationId xmlns:p14="http://schemas.microsoft.com/office/powerpoint/2010/main" val="15043739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Developed</a:t>
            </a:r>
            <a:r>
              <a:rPr lang="en-US" baseline="0" dirty="0" smtClean="0"/>
              <a:t> these components separately and we are now at the stage of integrating these components back into Dyninst</a:t>
            </a:r>
          </a:p>
          <a:p>
            <a:pPr marL="171450" indent="-171450">
              <a:buFont typeface="Arial" pitchFamily="34" charset="0"/>
              <a:buChar char="•"/>
            </a:pPr>
            <a:r>
              <a:rPr lang="en-US" baseline="0" dirty="0" smtClean="0"/>
              <a:t>This step is non-trivial because these components have a different interface and implementation than the current Dyninst internals</a:t>
            </a:r>
          </a:p>
          <a:p>
            <a:pPr marL="171450" indent="-171450">
              <a:buFont typeface="Arial" pitchFamily="34" charset="0"/>
              <a:buChar char="•"/>
            </a:pPr>
            <a:r>
              <a:rPr lang="en-US" baseline="0" dirty="0" smtClean="0"/>
              <a:t>Important to emphasize here that the Dyninst internals have this jagged interface </a:t>
            </a:r>
            <a:r>
              <a:rPr lang="en-US" baseline="0" smtClean="0"/>
              <a:t>and ProcControlAPI has the desired interface</a:t>
            </a:r>
            <a:endParaRPr lang="en-US" baseline="0" dirty="0" smtClean="0"/>
          </a:p>
          <a:p>
            <a:pPr marL="171450" indent="-171450">
              <a:buFont typeface="Arial" pitchFamily="34" charset="0"/>
              <a:buChar char="•"/>
            </a:pPr>
            <a:r>
              <a:rPr lang="en-US" dirty="0" smtClean="0"/>
              <a:t>Let’s dive into the details</a:t>
            </a:r>
            <a:r>
              <a:rPr lang="en-US" baseline="0" dirty="0" smtClean="0"/>
              <a:t> of this integration process, component by component We are going to start with ProcControlAPI.</a:t>
            </a:r>
            <a:endParaRPr lang="en-US" dirty="0" smtClean="0"/>
          </a:p>
          <a:p>
            <a:pPr marL="0" indent="0">
              <a:buFont typeface="Arial" pitchFamily="34" charset="0"/>
              <a:buNone/>
            </a:pPr>
            <a:endParaRPr lang="en-US" dirty="0" smtClean="0"/>
          </a:p>
          <a:p>
            <a:r>
              <a:rPr lang="en-US" dirty="0" smtClean="0"/>
              <a:t>Talking</a:t>
            </a:r>
            <a:r>
              <a:rPr lang="en-US" baseline="0" dirty="0" smtClean="0"/>
              <a:t> point: the end of the animation represents the current status</a:t>
            </a:r>
            <a:endParaRPr lang="en-US" dirty="0"/>
          </a:p>
        </p:txBody>
      </p:sp>
      <p:sp>
        <p:nvSpPr>
          <p:cNvPr id="4" name="Slide Number Placeholder 3"/>
          <p:cNvSpPr>
            <a:spLocks noGrp="1"/>
          </p:cNvSpPr>
          <p:nvPr>
            <p:ph type="sldNum" sz="quarter" idx="10"/>
          </p:nvPr>
        </p:nvSpPr>
        <p:spPr/>
        <p:txBody>
          <a:bodyPr/>
          <a:lstStyle/>
          <a:p>
            <a:pPr>
              <a:defRPr/>
            </a:pPr>
            <a:fld id="{822A7A76-81E2-45C4-9CD7-9063A6776011}" type="slidenum">
              <a:rPr lang="en-US" smtClean="0"/>
              <a:pPr>
                <a:defRPr/>
              </a:pPr>
              <a:t>6</a:t>
            </a:fld>
            <a:endParaRPr lang="en-US"/>
          </a:p>
        </p:txBody>
      </p:sp>
    </p:spTree>
    <p:extLst>
      <p:ext uri="{BB962C8B-B14F-4D97-AF65-F5344CB8AC3E}">
        <p14:creationId xmlns:p14="http://schemas.microsoft.com/office/powerpoint/2010/main" val="36759854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ProcControlAPI exports a clean interface to controlling</a:t>
            </a:r>
            <a:r>
              <a:rPr lang="en-US" baseline="0" dirty="0" smtClean="0"/>
              <a:t> and modifying processes and receiving events that occur in a target process</a:t>
            </a:r>
          </a:p>
          <a:p>
            <a:pPr marL="171450" indent="-171450">
              <a:buFont typeface="Arial" pitchFamily="34" charset="0"/>
              <a:buChar char="•"/>
            </a:pPr>
            <a:r>
              <a:rPr lang="en-US" baseline="0" dirty="0" err="1" smtClean="0"/>
              <a:t>Stackwalker</a:t>
            </a:r>
            <a:r>
              <a:rPr lang="en-US" baseline="0" dirty="0" smtClean="0"/>
              <a:t>, Dyninst, and other tools take advantage of this clean interface</a:t>
            </a:r>
            <a:endParaRPr lang="en-US" dirty="0" smtClean="0"/>
          </a:p>
          <a:p>
            <a:pPr marL="171450" indent="-171450">
              <a:buFont typeface="Arial" pitchFamily="34" charset="0"/>
              <a:buChar char="•"/>
            </a:pPr>
            <a:r>
              <a:rPr lang="en-US" dirty="0" smtClean="0"/>
              <a:t>The goal of ProcControlAPI is to isolate the</a:t>
            </a:r>
            <a:r>
              <a:rPr lang="en-US" baseline="0" dirty="0" smtClean="0"/>
              <a:t> complexities required to interact with the system debug interface</a:t>
            </a:r>
            <a:endParaRPr lang="en-US" dirty="0" smtClean="0"/>
          </a:p>
          <a:p>
            <a:pPr marL="171450" indent="-171450">
              <a:buFont typeface="Arial" pitchFamily="34" charset="0"/>
              <a:buChar char="•"/>
            </a:pPr>
            <a:r>
              <a:rPr lang="en-US" dirty="0" smtClean="0"/>
              <a:t>It gets complicated because interfaces are completely different especially when it comes to</a:t>
            </a:r>
            <a:r>
              <a:rPr lang="en-US" baseline="0" dirty="0" smtClean="0"/>
              <a:t> controlling threads within processes</a:t>
            </a:r>
          </a:p>
          <a:p>
            <a:pPr marL="171450" indent="-171450">
              <a:buFont typeface="Arial" pitchFamily="34" charset="0"/>
              <a:buChar char="•"/>
            </a:pPr>
            <a:r>
              <a:rPr lang="en-US" baseline="0" dirty="0" smtClean="0"/>
              <a:t>Using lessons learned about developing process control code, we were able to design ProcControlAPI to isolate a lot of these </a:t>
            </a:r>
          </a:p>
          <a:p>
            <a:pPr marL="0" indent="0">
              <a:buFont typeface="Arial" pitchFamily="34" charset="0"/>
              <a:buNone/>
            </a:pPr>
            <a:r>
              <a:rPr lang="en-US" baseline="0" dirty="0" smtClean="0"/>
              <a:t>   complexities – this included designing a new threading model for event handling which I will now discuss in detail.</a:t>
            </a:r>
          </a:p>
          <a:p>
            <a:pPr marL="171450" indent="-171450">
              <a:buFont typeface="Arial" pitchFamily="34" charset="0"/>
              <a:buChar char="•"/>
            </a:pPr>
            <a:endParaRPr lang="en-US" dirty="0" smtClean="0"/>
          </a:p>
          <a:p>
            <a:endParaRPr lang="en-US" dirty="0" smtClean="0"/>
          </a:p>
          <a:p>
            <a:r>
              <a:rPr lang="en-US" dirty="0" smtClean="0"/>
              <a:t>First </a:t>
            </a:r>
            <a:r>
              <a:rPr lang="en-US" dirty="0"/>
              <a:t>source: http://www.flickr.com/photos/labay/1201399928/</a:t>
            </a:r>
          </a:p>
          <a:p>
            <a:r>
              <a:rPr lang="en-US" dirty="0"/>
              <a:t>Second source: http://royal.pingdom.com/2008/01/24/when-data-center-cabling-becomes-art/</a:t>
            </a:r>
          </a:p>
          <a:p>
            <a:endParaRPr lang="en-US" dirty="0"/>
          </a:p>
          <a:p>
            <a:pPr marL="0" indent="0">
              <a:buFont typeface="Arial" charset="0"/>
              <a:buNone/>
            </a:pPr>
            <a:endParaRPr lang="en-US" baseline="0" dirty="0"/>
          </a:p>
          <a:p>
            <a:endParaRPr lang="en-US" dirty="0"/>
          </a:p>
        </p:txBody>
      </p:sp>
      <p:sp>
        <p:nvSpPr>
          <p:cNvPr id="4" name="Slide Number Placeholder 3"/>
          <p:cNvSpPr>
            <a:spLocks noGrp="1"/>
          </p:cNvSpPr>
          <p:nvPr>
            <p:ph type="sldNum" sz="quarter" idx="10"/>
          </p:nvPr>
        </p:nvSpPr>
        <p:spPr/>
        <p:txBody>
          <a:bodyPr/>
          <a:lstStyle/>
          <a:p>
            <a:pPr>
              <a:defRPr/>
            </a:pPr>
            <a:fld id="{822A7A76-81E2-45C4-9CD7-9063A6776011}" type="slidenum">
              <a:rPr lang="en-US" smtClean="0"/>
              <a:pPr>
                <a:defRPr/>
              </a:pPr>
              <a:t>7</a:t>
            </a:fld>
            <a:endParaRPr lang="en-US"/>
          </a:p>
        </p:txBody>
      </p:sp>
    </p:spTree>
    <p:extLst>
      <p:ext uri="{BB962C8B-B14F-4D97-AF65-F5344CB8AC3E}">
        <p14:creationId xmlns:p14="http://schemas.microsoft.com/office/powerpoint/2010/main" val="35530838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itchFamily="34" charset="0"/>
              <a:buNone/>
            </a:pPr>
            <a:r>
              <a:rPr lang="en-US" dirty="0" smtClean="0"/>
              <a:t>Event decoders</a:t>
            </a:r>
          </a:p>
          <a:p>
            <a:pPr marL="171450" marR="0" lvl="2" indent="-17145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US" dirty="0" smtClean="0"/>
              <a:t>Decode OS events into abstract events such as process exit and process stop</a:t>
            </a:r>
          </a:p>
          <a:p>
            <a:pPr marL="171450" marR="0" lvl="2" indent="-171450" algn="l" defTabSz="914400" rtl="0" eaLnBrk="1" fontAlgn="base" latinLnBrk="0" hangingPunct="1">
              <a:lnSpc>
                <a:spcPct val="100000"/>
              </a:lnSpc>
              <a:spcBef>
                <a:spcPct val="30000"/>
              </a:spcBef>
              <a:spcAft>
                <a:spcPct val="0"/>
              </a:spcAft>
              <a:buClrTx/>
              <a:buSzTx/>
              <a:buFont typeface="Arial" pitchFamily="34" charset="0"/>
              <a:buChar char="•"/>
              <a:tabLst/>
              <a:defRPr/>
            </a:pPr>
            <a:endParaRPr lang="en-US" dirty="0" smtClean="0"/>
          </a:p>
          <a:p>
            <a:pPr marL="0" marR="0" lvl="2" indent="0" algn="l" defTabSz="914400" rtl="0" eaLnBrk="1" fontAlgn="base" latinLnBrk="0" hangingPunct="1">
              <a:lnSpc>
                <a:spcPct val="100000"/>
              </a:lnSpc>
              <a:spcBef>
                <a:spcPct val="30000"/>
              </a:spcBef>
              <a:spcAft>
                <a:spcPct val="0"/>
              </a:spcAft>
              <a:buClrTx/>
              <a:buSzTx/>
              <a:buFont typeface="Arial" pitchFamily="34" charset="0"/>
              <a:buNone/>
              <a:tabLst/>
              <a:defRPr/>
            </a:pPr>
            <a:r>
              <a:rPr lang="en-US" dirty="0" smtClean="0"/>
              <a:t>Event handlers</a:t>
            </a:r>
          </a:p>
          <a:p>
            <a:pPr marL="171450" marR="0" lvl="2" indent="-17145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US" dirty="0" smtClean="0"/>
              <a:t>Update data structures, operate on processes and notify user of callbacks</a:t>
            </a:r>
          </a:p>
          <a:p>
            <a:pPr marL="0" marR="0" lvl="2" indent="0" algn="l" defTabSz="914400" rtl="0" eaLnBrk="1" fontAlgn="base" latinLnBrk="0" hangingPunct="1">
              <a:lnSpc>
                <a:spcPct val="100000"/>
              </a:lnSpc>
              <a:spcBef>
                <a:spcPct val="30000"/>
              </a:spcBef>
              <a:spcAft>
                <a:spcPct val="0"/>
              </a:spcAft>
              <a:buClrTx/>
              <a:buSzTx/>
              <a:buFont typeface="Arial" pitchFamily="34" charset="0"/>
              <a:buNone/>
              <a:tabLst/>
              <a:defRPr/>
            </a:pPr>
            <a:endParaRPr lang="en-US" dirty="0" smtClean="0"/>
          </a:p>
          <a:p>
            <a:pPr marL="0" marR="0" lvl="2" indent="0" algn="l" defTabSz="914400" rtl="0" eaLnBrk="1" fontAlgn="base" latinLnBrk="0" hangingPunct="1">
              <a:lnSpc>
                <a:spcPct val="100000"/>
              </a:lnSpc>
              <a:spcBef>
                <a:spcPct val="30000"/>
              </a:spcBef>
              <a:spcAft>
                <a:spcPct val="0"/>
              </a:spcAft>
              <a:buClrTx/>
              <a:buSzTx/>
              <a:buFont typeface="Arial" pitchFamily="34" charset="0"/>
              <a:buNone/>
              <a:tabLst/>
              <a:defRPr/>
            </a:pPr>
            <a:endParaRPr lang="en-US" dirty="0" smtClean="0"/>
          </a:p>
          <a:p>
            <a:pPr marL="0" marR="0" lvl="2" indent="0" algn="l" defTabSz="914400" rtl="0" eaLnBrk="1" fontAlgn="base" latinLnBrk="0" hangingPunct="1">
              <a:lnSpc>
                <a:spcPct val="100000"/>
              </a:lnSpc>
              <a:spcBef>
                <a:spcPct val="30000"/>
              </a:spcBef>
              <a:spcAft>
                <a:spcPct val="0"/>
              </a:spcAft>
              <a:buClrTx/>
              <a:buSzTx/>
              <a:buFont typeface="Arial" pitchFamily="34" charset="0"/>
              <a:buNone/>
              <a:tabLst/>
              <a:defRPr/>
            </a:pP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822A7A76-81E2-45C4-9CD7-9063A6776011}" type="slidenum">
              <a:rPr lang="en-US" smtClean="0"/>
              <a:pPr>
                <a:defRPr/>
              </a:pPr>
              <a:t>8</a:t>
            </a:fld>
            <a:endParaRPr lang="en-US"/>
          </a:p>
        </p:txBody>
      </p:sp>
    </p:spTree>
    <p:extLst>
      <p:ext uri="{BB962C8B-B14F-4D97-AF65-F5344CB8AC3E}">
        <p14:creationId xmlns:p14="http://schemas.microsoft.com/office/powerpoint/2010/main" val="42829767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itchFamily="34" charset="0"/>
              <a:buChar char="•"/>
            </a:pPr>
            <a:r>
              <a:rPr lang="en-US" dirty="0" smtClean="0"/>
              <a:t>Now</a:t>
            </a:r>
            <a:r>
              <a:rPr lang="en-US" baseline="0" dirty="0" smtClean="0"/>
              <a:t> I am going to go into detail about how we are changing the Dyninst threading model in this integration process</a:t>
            </a:r>
          </a:p>
          <a:p>
            <a:pPr marL="171450" indent="-171450">
              <a:buFont typeface="Arial" pitchFamily="34" charset="0"/>
              <a:buChar char="•"/>
            </a:pPr>
            <a:r>
              <a:rPr lang="en-US" dirty="0" smtClean="0"/>
              <a:t>This</a:t>
            </a:r>
            <a:r>
              <a:rPr lang="en-US" baseline="0" dirty="0" smtClean="0"/>
              <a:t> diagram shows the standard Dyninst picture: A </a:t>
            </a:r>
            <a:r>
              <a:rPr lang="en-US" baseline="0" dirty="0" err="1" smtClean="0"/>
              <a:t>mutator</a:t>
            </a:r>
            <a:r>
              <a:rPr lang="en-US" baseline="0" dirty="0" smtClean="0"/>
              <a:t> is a </a:t>
            </a:r>
            <a:r>
              <a:rPr lang="en-US" baseline="0" dirty="0" err="1" smtClean="0"/>
              <a:t>DyninstAPI</a:t>
            </a:r>
            <a:r>
              <a:rPr lang="en-US" baseline="0" dirty="0" smtClean="0"/>
              <a:t>-based tool</a:t>
            </a:r>
          </a:p>
          <a:p>
            <a:pPr marL="171450" indent="-171450">
              <a:buFont typeface="Arial" pitchFamily="34" charset="0"/>
              <a:buChar char="•"/>
            </a:pPr>
            <a:r>
              <a:rPr lang="en-US" baseline="0" dirty="0" smtClean="0"/>
              <a:t>This </a:t>
            </a:r>
            <a:r>
              <a:rPr lang="en-US" baseline="0" dirty="0" err="1" smtClean="0"/>
              <a:t>mutator</a:t>
            </a:r>
            <a:r>
              <a:rPr lang="en-US" baseline="0" dirty="0" smtClean="0"/>
              <a:t> controls and monitors target processes via Dyninst</a:t>
            </a:r>
          </a:p>
          <a:p>
            <a:pPr marL="171450" marR="0" indent="-171450" algn="l" defTabSz="914400" rtl="0" eaLnBrk="1" fontAlgn="base" latinLnBrk="0" hangingPunct="1">
              <a:lnSpc>
                <a:spcPct val="100000"/>
              </a:lnSpc>
              <a:spcBef>
                <a:spcPct val="30000"/>
              </a:spcBef>
              <a:spcAft>
                <a:spcPct val="0"/>
              </a:spcAft>
              <a:buClrTx/>
              <a:buSzTx/>
              <a:buFont typeface="Arial" pitchFamily="34" charset="0"/>
              <a:buChar char="•"/>
              <a:tabLst/>
              <a:defRPr/>
            </a:pPr>
            <a:r>
              <a:rPr lang="en-US" baseline="0" dirty="0" smtClean="0"/>
              <a:t>Let’s take a look under the hood – we see that Dyninst creates 2 threads per target process: an event handler and an event decoder</a:t>
            </a:r>
          </a:p>
          <a:p>
            <a:pPr marL="0" indent="0">
              <a:buFont typeface="Arial" pitchFamily="34" charset="0"/>
              <a:buNone/>
            </a:pPr>
            <a:endParaRPr lang="en-US" baseline="0" dirty="0" smtClean="0"/>
          </a:p>
          <a:p>
            <a:pPr marL="171450" indent="-171450">
              <a:buFont typeface="Arial" pitchFamily="34" charset="0"/>
              <a:buChar char="•"/>
            </a:pPr>
            <a:r>
              <a:rPr lang="en-US" baseline="0" dirty="0" smtClean="0"/>
              <a:t>When Dyninst attaches to these target processes through the system debugger interface, it loads its Runtime Library to capture and report some events that occur in the target process</a:t>
            </a:r>
          </a:p>
          <a:p>
            <a:pPr marL="171450" indent="-171450">
              <a:buFont typeface="Arial" pitchFamily="34" charset="0"/>
              <a:buChar char="•"/>
            </a:pPr>
            <a:r>
              <a:rPr lang="en-US" baseline="0" dirty="0" smtClean="0"/>
              <a:t>An example of such an event is the creation of a thread in the target process. I will come back to these events in more detail in a minute.</a:t>
            </a:r>
          </a:p>
          <a:p>
            <a:pPr marL="0" indent="0">
              <a:buFont typeface="Arial" pitchFamily="34" charset="0"/>
              <a:buNone/>
            </a:pPr>
            <a:endParaRPr lang="en-US" baseline="0" dirty="0" smtClean="0"/>
          </a:p>
          <a:p>
            <a:pPr marL="171450" indent="-171450">
              <a:buFont typeface="Arial" pitchFamily="34" charset="0"/>
              <a:buChar char="•"/>
            </a:pPr>
            <a:r>
              <a:rPr lang="en-US" baseline="0" dirty="0" smtClean="0"/>
              <a:t>As Dyninst uses threads to organize event handling, the threading model is best understood by tracing how events pass through this system</a:t>
            </a:r>
          </a:p>
          <a:p>
            <a:pPr marL="171450" indent="-171450">
              <a:buFont typeface="Arial" pitchFamily="34" charset="0"/>
              <a:buChar char="•"/>
            </a:pPr>
            <a:endParaRPr lang="en-US" baseline="0" dirty="0" smtClean="0"/>
          </a:p>
        </p:txBody>
      </p:sp>
      <p:sp>
        <p:nvSpPr>
          <p:cNvPr id="4" name="Slide Number Placeholder 3"/>
          <p:cNvSpPr>
            <a:spLocks noGrp="1"/>
          </p:cNvSpPr>
          <p:nvPr>
            <p:ph type="sldNum" sz="quarter" idx="10"/>
          </p:nvPr>
        </p:nvSpPr>
        <p:spPr/>
        <p:txBody>
          <a:bodyPr/>
          <a:lstStyle/>
          <a:p>
            <a:pPr>
              <a:defRPr/>
            </a:pPr>
            <a:fld id="{822A7A76-81E2-45C4-9CD7-9063A6776011}" type="slidenum">
              <a:rPr lang="en-US" smtClean="0"/>
              <a:pPr>
                <a:defRPr/>
              </a:pPr>
              <a:t>9</a:t>
            </a:fld>
            <a:endParaRPr lang="en-US"/>
          </a:p>
        </p:txBody>
      </p:sp>
    </p:spTree>
    <p:extLst>
      <p:ext uri="{BB962C8B-B14F-4D97-AF65-F5344CB8AC3E}">
        <p14:creationId xmlns:p14="http://schemas.microsoft.com/office/powerpoint/2010/main" val="1093707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Subtitle 2"/>
          <p:cNvSpPr txBox="1">
            <a:spLocks/>
          </p:cNvSpPr>
          <p:nvPr/>
        </p:nvSpPr>
        <p:spPr>
          <a:xfrm>
            <a:off x="3124200" y="3657600"/>
            <a:ext cx="2895600" cy="457200"/>
          </a:xfrm>
          <a:prstGeom prst="rect">
            <a:avLst/>
          </a:prstGeom>
        </p:spPr>
        <p:txBody>
          <a:bodyPr>
            <a:normAutofit/>
          </a:bodyPr>
          <a:lstStyle>
            <a:lvl1pPr marL="0" indent="0" algn="ctr">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fontAlgn="auto">
              <a:spcBef>
                <a:spcPct val="20000"/>
              </a:spcBef>
              <a:spcAft>
                <a:spcPts val="0"/>
              </a:spcAft>
              <a:buFont typeface="Arial" pitchFamily="34" charset="0"/>
              <a:buNone/>
              <a:defRPr/>
            </a:pPr>
            <a:r>
              <a:rPr lang="en-US" sz="2400" dirty="0" err="1" smtClean="0">
                <a:solidFill>
                  <a:schemeClr val="tx1">
                    <a:lumMod val="65000"/>
                    <a:lumOff val="35000"/>
                  </a:schemeClr>
                </a:solidFill>
                <a:latin typeface="+mn-lt"/>
              </a:rPr>
              <a:t>Paradyn</a:t>
            </a:r>
            <a:r>
              <a:rPr lang="en-US" sz="2400" dirty="0" smtClean="0">
                <a:solidFill>
                  <a:schemeClr val="tx1">
                    <a:lumMod val="65000"/>
                    <a:lumOff val="35000"/>
                  </a:schemeClr>
                </a:solidFill>
                <a:latin typeface="+mn-lt"/>
              </a:rPr>
              <a:t> Project</a:t>
            </a:r>
          </a:p>
        </p:txBody>
      </p:sp>
      <p:sp>
        <p:nvSpPr>
          <p:cNvPr id="5" name="TextBox 4"/>
          <p:cNvSpPr txBox="1"/>
          <p:nvPr/>
        </p:nvSpPr>
        <p:spPr>
          <a:xfrm>
            <a:off x="2819400" y="4572000"/>
            <a:ext cx="3429000" cy="923925"/>
          </a:xfrm>
          <a:prstGeom prst="rect">
            <a:avLst/>
          </a:prstGeom>
          <a:noFill/>
        </p:spPr>
        <p:txBody>
          <a:bodyPr>
            <a:spAutoFit/>
          </a:bodyPr>
          <a:lstStyle/>
          <a:p>
            <a:pPr algn="ctr" fontAlgn="auto">
              <a:spcBef>
                <a:spcPts val="0"/>
              </a:spcBef>
              <a:spcAft>
                <a:spcPts val="0"/>
              </a:spcAft>
              <a:defRPr/>
            </a:pPr>
            <a:r>
              <a:rPr lang="en-US" dirty="0" err="1">
                <a:solidFill>
                  <a:schemeClr val="tx1">
                    <a:lumMod val="65000"/>
                    <a:lumOff val="35000"/>
                  </a:schemeClr>
                </a:solidFill>
                <a:latin typeface="+mj-lt"/>
                <a:cs typeface="Times New Roman" pitchFamily="18" charset="0"/>
              </a:rPr>
              <a:t>Paradyn</a:t>
            </a:r>
            <a:r>
              <a:rPr lang="en-US" dirty="0">
                <a:solidFill>
                  <a:schemeClr val="tx1">
                    <a:lumMod val="65000"/>
                    <a:lumOff val="35000"/>
                  </a:schemeClr>
                </a:solidFill>
                <a:latin typeface="+mj-lt"/>
                <a:cs typeface="Times New Roman" pitchFamily="18" charset="0"/>
              </a:rPr>
              <a:t> / Dyninst Week</a:t>
            </a:r>
          </a:p>
          <a:p>
            <a:pPr algn="ctr" fontAlgn="auto">
              <a:spcBef>
                <a:spcPts val="0"/>
              </a:spcBef>
              <a:spcAft>
                <a:spcPts val="0"/>
              </a:spcAft>
              <a:defRPr/>
            </a:pPr>
            <a:r>
              <a:rPr lang="en-US" dirty="0">
                <a:solidFill>
                  <a:schemeClr val="tx1">
                    <a:lumMod val="65000"/>
                    <a:lumOff val="35000"/>
                  </a:schemeClr>
                </a:solidFill>
                <a:latin typeface="+mj-lt"/>
                <a:cs typeface="Times New Roman" pitchFamily="18" charset="0"/>
              </a:rPr>
              <a:t>Madison, Wisconsin</a:t>
            </a:r>
          </a:p>
          <a:p>
            <a:pPr algn="ctr" fontAlgn="auto">
              <a:spcBef>
                <a:spcPts val="0"/>
              </a:spcBef>
              <a:spcAft>
                <a:spcPts val="0"/>
              </a:spcAft>
              <a:defRPr/>
            </a:pPr>
            <a:r>
              <a:rPr lang="en-US" dirty="0" smtClean="0">
                <a:solidFill>
                  <a:schemeClr val="tx1">
                    <a:lumMod val="65000"/>
                    <a:lumOff val="35000"/>
                  </a:schemeClr>
                </a:solidFill>
                <a:latin typeface="+mj-lt"/>
                <a:cs typeface="Times New Roman" pitchFamily="18" charset="0"/>
              </a:rPr>
              <a:t>May 2-4, 2011</a:t>
            </a:r>
            <a:endParaRPr lang="en-US" dirty="0">
              <a:solidFill>
                <a:schemeClr val="tx1">
                  <a:lumMod val="65000"/>
                  <a:lumOff val="35000"/>
                </a:schemeClr>
              </a:solidFill>
              <a:latin typeface="+mj-lt"/>
              <a:cs typeface="Times New Roman" pitchFamily="18" charset="0"/>
            </a:endParaRPr>
          </a:p>
        </p:txBody>
      </p:sp>
      <p:sp>
        <p:nvSpPr>
          <p:cNvPr id="2" name="Title 1"/>
          <p:cNvSpPr>
            <a:spLocks noGrp="1"/>
          </p:cNvSpPr>
          <p:nvPr>
            <p:ph type="ctrTitle"/>
          </p:nvPr>
        </p:nvSpPr>
        <p:spPr>
          <a:xfrm>
            <a:off x="685800" y="1273175"/>
            <a:ext cx="7772400" cy="1470025"/>
          </a:xfrm>
        </p:spPr>
        <p:txBody>
          <a:bodyPr/>
          <a:lstStyle>
            <a:lvl1pPr algn="ctr">
              <a:defRPr baseline="0">
                <a:solidFill>
                  <a:schemeClr val="tx1">
                    <a:lumMod val="75000"/>
                    <a:lumOff val="2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124200"/>
            <a:ext cx="6400800" cy="609600"/>
          </a:xfrm>
        </p:spPr>
        <p:txBody>
          <a:bodyPr/>
          <a:lstStyle>
            <a:lvl1pPr marL="0" indent="0" algn="ctr">
              <a:buNone/>
              <a:defRPr baseline="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Tree>
    <p:extLst>
      <p:ext uri="{BB962C8B-B14F-4D97-AF65-F5344CB8AC3E}">
        <p14:creationId xmlns:p14="http://schemas.microsoft.com/office/powerpoint/2010/main" val="21714271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152400" y="990600"/>
            <a:ext cx="8763000" cy="5181600"/>
          </a:xfrm>
        </p:spPr>
        <p:txBody>
          <a:bodyPr/>
          <a:lstStyle>
            <a:lvl1pPr>
              <a:buFont typeface="Courier New" pitchFamily="49" charset="0"/>
              <a:buChar char="o"/>
              <a:defRPr>
                <a:solidFill>
                  <a:srgbClr val="1C1C1C"/>
                </a:solidFill>
              </a:defRPr>
            </a:lvl1pPr>
            <a:lvl2pPr>
              <a:buFont typeface="Courier New" pitchFamily="49" charset="0"/>
              <a:buChar char="o"/>
              <a:defRPr/>
            </a:lvl2pPr>
            <a:lvl3pPr>
              <a:buFont typeface="Courier New" pitchFamily="49" charset="0"/>
              <a:buChar char="o"/>
              <a:defRPr/>
            </a:lvl3pPr>
            <a:lvl4pPr>
              <a:buFont typeface="Courier New" pitchFamily="49" charset="0"/>
              <a:buChar char="o"/>
              <a:defRPr/>
            </a:lvl4pPr>
            <a:lvl5pPr>
              <a:buFont typeface="Courier New" pitchFamily="49" charset="0"/>
              <a:buChar char="o"/>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5"/>
          <p:cNvSpPr>
            <a:spLocks noGrp="1"/>
          </p:cNvSpPr>
          <p:nvPr>
            <p:ph type="sldNum" sz="quarter" idx="10"/>
          </p:nvPr>
        </p:nvSpPr>
        <p:spPr/>
        <p:txBody>
          <a:bodyPr/>
          <a:lstStyle>
            <a:lvl1pPr>
              <a:defRPr/>
            </a:lvl1pPr>
          </a:lstStyle>
          <a:p>
            <a:pPr>
              <a:defRPr/>
            </a:pPr>
            <a:fld id="{F6CCB2A1-4F40-49D1-83B4-1079333BB391}" type="slidenum">
              <a:rPr lang="en-US"/>
              <a:pPr>
                <a:defRPr/>
              </a:pPr>
              <a:t>‹#›</a:t>
            </a:fld>
            <a:endParaRPr lang="en-US"/>
          </a:p>
        </p:txBody>
      </p:sp>
      <p:sp>
        <p:nvSpPr>
          <p:cNvPr id="5" name="Footer Placeholder 4"/>
          <p:cNvSpPr>
            <a:spLocks noGrp="1"/>
          </p:cNvSpPr>
          <p:nvPr>
            <p:ph type="ftr" sz="quarter" idx="11"/>
          </p:nvPr>
        </p:nvSpPr>
        <p:spPr>
          <a:xfrm>
            <a:off x="2209800" y="6553200"/>
            <a:ext cx="4724400" cy="365125"/>
          </a:xfrm>
        </p:spPr>
        <p:txBody>
          <a:bodyPr/>
          <a:lstStyle>
            <a:lvl1pPr>
              <a:defRPr sz="1400" dirty="0" smtClean="0">
                <a:solidFill>
                  <a:srgbClr val="5F5F5F"/>
                </a:solidFill>
              </a:defRPr>
            </a:lvl1pPr>
          </a:lstStyle>
          <a:p>
            <a:pPr>
              <a:defRPr/>
            </a:pPr>
            <a:r>
              <a:rPr lang="en-US" dirty="0" smtClean="0"/>
              <a:t>ProcControlAPI and StackwalkerAPI Integration</a:t>
            </a:r>
            <a:endParaRPr lang="en-US" dirty="0"/>
          </a:p>
        </p:txBody>
      </p:sp>
    </p:spTree>
    <p:extLst>
      <p:ext uri="{BB962C8B-B14F-4D97-AF65-F5344CB8AC3E}">
        <p14:creationId xmlns:p14="http://schemas.microsoft.com/office/powerpoint/2010/main" val="40713253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990600"/>
            <a:ext cx="42672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0" y="990600"/>
            <a:ext cx="44196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6"/>
          <p:cNvSpPr>
            <a:spLocks noGrp="1"/>
          </p:cNvSpPr>
          <p:nvPr>
            <p:ph type="sldNum" sz="quarter" idx="10"/>
          </p:nvPr>
        </p:nvSpPr>
        <p:spPr/>
        <p:txBody>
          <a:bodyPr/>
          <a:lstStyle>
            <a:lvl1pPr>
              <a:defRPr/>
            </a:lvl1pPr>
          </a:lstStyle>
          <a:p>
            <a:pPr>
              <a:defRPr/>
            </a:pPr>
            <a:fld id="{115F0911-D48D-4172-843A-EFA4E24F371B}" type="slidenum">
              <a:rPr lang="en-US"/>
              <a:pPr>
                <a:defRPr/>
              </a:pPr>
              <a:t>‹#›</a:t>
            </a:fld>
            <a:endParaRPr lang="en-US"/>
          </a:p>
        </p:txBody>
      </p:sp>
      <p:sp>
        <p:nvSpPr>
          <p:cNvPr id="6" name="Footer Placeholder 4"/>
          <p:cNvSpPr>
            <a:spLocks noGrp="1"/>
          </p:cNvSpPr>
          <p:nvPr>
            <p:ph type="ftr" sz="quarter" idx="11"/>
          </p:nvPr>
        </p:nvSpPr>
        <p:spPr>
          <a:xfrm>
            <a:off x="2209800" y="6553200"/>
            <a:ext cx="4724400" cy="365125"/>
          </a:xfrm>
        </p:spPr>
        <p:txBody>
          <a:bodyPr/>
          <a:lstStyle>
            <a:lvl1pPr>
              <a:defRPr sz="1400" dirty="0" smtClean="0">
                <a:solidFill>
                  <a:srgbClr val="5F5F5F"/>
                </a:solidFill>
              </a:defRPr>
            </a:lvl1pPr>
          </a:lstStyle>
          <a:p>
            <a:pPr>
              <a:defRPr/>
            </a:pPr>
            <a:r>
              <a:rPr lang="en-US" dirty="0" smtClean="0"/>
              <a:t>ProcControlAPI and StackwalkerAPI Integration</a:t>
            </a:r>
            <a:endParaRPr lang="en-US" dirty="0"/>
          </a:p>
        </p:txBody>
      </p:sp>
    </p:spTree>
    <p:extLst>
      <p:ext uri="{BB962C8B-B14F-4D97-AF65-F5344CB8AC3E}">
        <p14:creationId xmlns:p14="http://schemas.microsoft.com/office/powerpoint/2010/main" val="22894546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2400" y="990600"/>
            <a:ext cx="4267200" cy="639762"/>
          </a:xfrm>
        </p:spPr>
        <p:txBody>
          <a:bodyPr anchor="b">
            <a:noAutofit/>
          </a:bodyPr>
          <a:lstStyle>
            <a:lvl1pPr marL="0" indent="0" algn="ctr">
              <a:buNone/>
              <a:defRPr sz="2000" b="0">
                <a:solidFill>
                  <a:srgbClr val="4D4D4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400" y="1600200"/>
            <a:ext cx="4267200" cy="4572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21225" y="971550"/>
            <a:ext cx="4270375" cy="639762"/>
          </a:xfrm>
        </p:spPr>
        <p:txBody>
          <a:bodyPr anchor="b">
            <a:noAutofit/>
          </a:bodyPr>
          <a:lstStyle>
            <a:lvl1pPr marL="0" indent="0" algn="ctr">
              <a:buNone/>
              <a:defRPr sz="2000" b="0">
                <a:solidFill>
                  <a:srgbClr val="4D4D4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1225" y="1611312"/>
            <a:ext cx="4270375" cy="45608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8"/>
          <p:cNvSpPr>
            <a:spLocks noGrp="1"/>
          </p:cNvSpPr>
          <p:nvPr>
            <p:ph type="sldNum" sz="quarter" idx="10"/>
          </p:nvPr>
        </p:nvSpPr>
        <p:spPr/>
        <p:txBody>
          <a:bodyPr/>
          <a:lstStyle>
            <a:lvl1pPr>
              <a:defRPr/>
            </a:lvl1pPr>
          </a:lstStyle>
          <a:p>
            <a:pPr>
              <a:defRPr/>
            </a:pPr>
            <a:fld id="{747251C8-BC67-4991-A9F0-667B4E6E0893}" type="slidenum">
              <a:rPr lang="en-US"/>
              <a:pPr>
                <a:defRPr/>
              </a:pPr>
              <a:t>‹#›</a:t>
            </a:fld>
            <a:endParaRPr lang="en-US"/>
          </a:p>
        </p:txBody>
      </p:sp>
      <p:sp>
        <p:nvSpPr>
          <p:cNvPr id="8" name="Footer Placeholder 4"/>
          <p:cNvSpPr>
            <a:spLocks noGrp="1"/>
          </p:cNvSpPr>
          <p:nvPr>
            <p:ph type="ftr" sz="quarter" idx="11"/>
          </p:nvPr>
        </p:nvSpPr>
        <p:spPr>
          <a:xfrm>
            <a:off x="2209800" y="6553200"/>
            <a:ext cx="4724400" cy="365125"/>
          </a:xfrm>
        </p:spPr>
        <p:txBody>
          <a:bodyPr/>
          <a:lstStyle>
            <a:lvl1pPr>
              <a:defRPr sz="1400" dirty="0" smtClean="0">
                <a:solidFill>
                  <a:srgbClr val="5F5F5F"/>
                </a:solidFill>
              </a:defRPr>
            </a:lvl1pPr>
          </a:lstStyle>
          <a:p>
            <a:pPr>
              <a:defRPr/>
            </a:pPr>
            <a:r>
              <a:rPr lang="en-US" dirty="0" smtClean="0"/>
              <a:t>ProcControlAPI and StackwalkerAPI Integration</a:t>
            </a:r>
            <a:endParaRPr lang="en-US" dirty="0"/>
          </a:p>
        </p:txBody>
      </p:sp>
    </p:spTree>
    <p:extLst>
      <p:ext uri="{BB962C8B-B14F-4D97-AF65-F5344CB8AC3E}">
        <p14:creationId xmlns:p14="http://schemas.microsoft.com/office/powerpoint/2010/main" val="15202863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4"/>
          <p:cNvSpPr>
            <a:spLocks noGrp="1"/>
          </p:cNvSpPr>
          <p:nvPr>
            <p:ph type="sldNum" sz="quarter" idx="10"/>
          </p:nvPr>
        </p:nvSpPr>
        <p:spPr/>
        <p:txBody>
          <a:bodyPr/>
          <a:lstStyle>
            <a:lvl1pPr>
              <a:defRPr/>
            </a:lvl1pPr>
          </a:lstStyle>
          <a:p>
            <a:pPr>
              <a:defRPr/>
            </a:pPr>
            <a:fld id="{1237E4F5-C217-4AFC-9CA6-5C029AD39677}" type="slidenum">
              <a:rPr lang="en-US"/>
              <a:pPr>
                <a:defRPr/>
              </a:pPr>
              <a:t>‹#›</a:t>
            </a:fld>
            <a:endParaRPr lang="en-US"/>
          </a:p>
        </p:txBody>
      </p:sp>
      <p:sp>
        <p:nvSpPr>
          <p:cNvPr id="4" name="Footer Placeholder 4"/>
          <p:cNvSpPr>
            <a:spLocks noGrp="1"/>
          </p:cNvSpPr>
          <p:nvPr>
            <p:ph type="ftr" sz="quarter" idx="11"/>
          </p:nvPr>
        </p:nvSpPr>
        <p:spPr>
          <a:xfrm>
            <a:off x="2209800" y="6569075"/>
            <a:ext cx="4724400" cy="365125"/>
          </a:xfrm>
        </p:spPr>
        <p:txBody>
          <a:bodyPr/>
          <a:lstStyle>
            <a:lvl1pPr>
              <a:defRPr sz="1400" dirty="0" smtClean="0">
                <a:solidFill>
                  <a:srgbClr val="5F5F5F"/>
                </a:solidFill>
              </a:defRPr>
            </a:lvl1pPr>
          </a:lstStyle>
          <a:p>
            <a:pPr>
              <a:defRPr/>
            </a:pPr>
            <a:r>
              <a:rPr lang="en-US" dirty="0" smtClean="0"/>
              <a:t>ProcControlAPI and StackwalkerAPI Integration</a:t>
            </a:r>
            <a:endParaRPr lang="en-US" dirty="0"/>
          </a:p>
        </p:txBody>
      </p:sp>
    </p:spTree>
    <p:extLst>
      <p:ext uri="{BB962C8B-B14F-4D97-AF65-F5344CB8AC3E}">
        <p14:creationId xmlns:p14="http://schemas.microsoft.com/office/powerpoint/2010/main" val="41516664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6"/>
          <p:cNvSpPr>
            <a:spLocks noGrp="1"/>
          </p:cNvSpPr>
          <p:nvPr>
            <p:ph type="sldNum" sz="quarter" idx="10"/>
          </p:nvPr>
        </p:nvSpPr>
        <p:spPr/>
        <p:txBody>
          <a:bodyPr/>
          <a:lstStyle>
            <a:lvl1pPr>
              <a:defRPr/>
            </a:lvl1pPr>
          </a:lstStyle>
          <a:p>
            <a:pPr>
              <a:defRPr/>
            </a:pPr>
            <a:fld id="{4D5F51FC-B45A-444A-AEA6-912B613FC6B8}" type="slidenum">
              <a:rPr lang="en-US"/>
              <a:pPr>
                <a:defRPr/>
              </a:pPr>
              <a:t>‹#›</a:t>
            </a:fld>
            <a:endParaRPr lang="en-US"/>
          </a:p>
        </p:txBody>
      </p:sp>
      <p:sp>
        <p:nvSpPr>
          <p:cNvPr id="6" name="Footer Placeholder 4"/>
          <p:cNvSpPr>
            <a:spLocks noGrp="1"/>
          </p:cNvSpPr>
          <p:nvPr>
            <p:ph type="ftr" sz="quarter" idx="11"/>
          </p:nvPr>
        </p:nvSpPr>
        <p:spPr>
          <a:xfrm>
            <a:off x="2209800" y="6569075"/>
            <a:ext cx="4724400" cy="365125"/>
          </a:xfrm>
        </p:spPr>
        <p:txBody>
          <a:bodyPr/>
          <a:lstStyle>
            <a:lvl1pPr>
              <a:defRPr sz="1400" dirty="0" smtClean="0">
                <a:solidFill>
                  <a:srgbClr val="5F5F5F"/>
                </a:solidFill>
              </a:defRPr>
            </a:lvl1pPr>
          </a:lstStyle>
          <a:p>
            <a:pPr>
              <a:defRPr/>
            </a:pPr>
            <a:r>
              <a:rPr lang="en-US" dirty="0" smtClean="0"/>
              <a:t>ProcControlAPI and StackwalkerAPI Integration</a:t>
            </a:r>
            <a:endParaRPr lang="en-US" dirty="0"/>
          </a:p>
        </p:txBody>
      </p:sp>
    </p:spTree>
    <p:extLst>
      <p:ext uri="{BB962C8B-B14F-4D97-AF65-F5344CB8AC3E}">
        <p14:creationId xmlns:p14="http://schemas.microsoft.com/office/powerpoint/2010/main" val="13156877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6"/>
          <p:cNvSpPr>
            <a:spLocks noGrp="1"/>
          </p:cNvSpPr>
          <p:nvPr>
            <p:ph type="sldNum" sz="quarter" idx="10"/>
          </p:nvPr>
        </p:nvSpPr>
        <p:spPr/>
        <p:txBody>
          <a:bodyPr/>
          <a:lstStyle>
            <a:lvl1pPr>
              <a:defRPr/>
            </a:lvl1pPr>
          </a:lstStyle>
          <a:p>
            <a:pPr>
              <a:defRPr/>
            </a:pPr>
            <a:fld id="{0501B74D-DDEE-43E9-8868-BA24180E6FE1}" type="slidenum">
              <a:rPr lang="en-US"/>
              <a:pPr>
                <a:defRPr/>
              </a:pPr>
              <a:t>‹#›</a:t>
            </a:fld>
            <a:endParaRPr lang="en-US"/>
          </a:p>
        </p:txBody>
      </p:sp>
      <p:sp>
        <p:nvSpPr>
          <p:cNvPr id="6" name="Footer Placeholder 4"/>
          <p:cNvSpPr>
            <a:spLocks noGrp="1"/>
          </p:cNvSpPr>
          <p:nvPr>
            <p:ph type="ftr" sz="quarter" idx="11"/>
          </p:nvPr>
        </p:nvSpPr>
        <p:spPr>
          <a:xfrm>
            <a:off x="2209800" y="6569075"/>
            <a:ext cx="4724400" cy="365125"/>
          </a:xfrm>
        </p:spPr>
        <p:txBody>
          <a:bodyPr/>
          <a:lstStyle>
            <a:lvl1pPr>
              <a:defRPr sz="1400" dirty="0" smtClean="0">
                <a:solidFill>
                  <a:srgbClr val="5F5F5F"/>
                </a:solidFill>
              </a:defRPr>
            </a:lvl1pPr>
          </a:lstStyle>
          <a:p>
            <a:pPr>
              <a:defRPr/>
            </a:pPr>
            <a:r>
              <a:rPr lang="en-US" dirty="0" smtClean="0"/>
              <a:t>ProcControlAPI and StackwalkerAPI Integration</a:t>
            </a:r>
            <a:endParaRPr lang="en-US" dirty="0"/>
          </a:p>
        </p:txBody>
      </p:sp>
    </p:spTree>
    <p:extLst>
      <p:ext uri="{BB962C8B-B14F-4D97-AF65-F5344CB8AC3E}">
        <p14:creationId xmlns:p14="http://schemas.microsoft.com/office/powerpoint/2010/main" val="18939098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Subtitle 2"/>
          <p:cNvSpPr txBox="1">
            <a:spLocks/>
          </p:cNvSpPr>
          <p:nvPr/>
        </p:nvSpPr>
        <p:spPr>
          <a:xfrm>
            <a:off x="3124200" y="3657600"/>
            <a:ext cx="2895600" cy="457200"/>
          </a:xfrm>
          <a:prstGeom prst="rect">
            <a:avLst/>
          </a:prstGeom>
        </p:spPr>
        <p:txBody>
          <a:bodyPr>
            <a:normAutofit/>
          </a:bodyPr>
          <a:lstStyle>
            <a:lvl1pPr marL="0" indent="0" algn="ctr">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fontAlgn="auto">
              <a:spcBef>
                <a:spcPct val="20000"/>
              </a:spcBef>
              <a:spcAft>
                <a:spcPts val="0"/>
              </a:spcAft>
              <a:buFont typeface="Arial" pitchFamily="34" charset="0"/>
              <a:buNone/>
              <a:defRPr/>
            </a:pPr>
            <a:r>
              <a:rPr lang="en-US" sz="2400" dirty="0" err="1" smtClean="0">
                <a:solidFill>
                  <a:prstClr val="black">
                    <a:lumMod val="65000"/>
                    <a:lumOff val="35000"/>
                  </a:prstClr>
                </a:solidFill>
                <a:latin typeface="Gill Sans MT"/>
              </a:rPr>
              <a:t>Paradyn</a:t>
            </a:r>
            <a:r>
              <a:rPr lang="en-US" sz="2400" dirty="0" smtClean="0">
                <a:solidFill>
                  <a:prstClr val="black">
                    <a:lumMod val="65000"/>
                    <a:lumOff val="35000"/>
                  </a:prstClr>
                </a:solidFill>
                <a:latin typeface="Gill Sans MT"/>
              </a:rPr>
              <a:t> Project</a:t>
            </a:r>
          </a:p>
        </p:txBody>
      </p:sp>
      <p:sp>
        <p:nvSpPr>
          <p:cNvPr id="5" name="TextBox 4"/>
          <p:cNvSpPr txBox="1"/>
          <p:nvPr/>
        </p:nvSpPr>
        <p:spPr>
          <a:xfrm>
            <a:off x="2819400" y="4572000"/>
            <a:ext cx="3429000" cy="923925"/>
          </a:xfrm>
          <a:prstGeom prst="rect">
            <a:avLst/>
          </a:prstGeom>
          <a:noFill/>
        </p:spPr>
        <p:txBody>
          <a:bodyPr>
            <a:spAutoFit/>
          </a:bodyPr>
          <a:lstStyle/>
          <a:p>
            <a:pPr algn="ctr" fontAlgn="auto">
              <a:spcBef>
                <a:spcPts val="0"/>
              </a:spcBef>
              <a:spcAft>
                <a:spcPts val="0"/>
              </a:spcAft>
              <a:defRPr/>
            </a:pPr>
            <a:r>
              <a:rPr lang="en-US" dirty="0" err="1">
                <a:solidFill>
                  <a:prstClr val="black">
                    <a:lumMod val="65000"/>
                    <a:lumOff val="35000"/>
                  </a:prstClr>
                </a:solidFill>
                <a:latin typeface="Gill Sans MT"/>
                <a:cs typeface="Times New Roman" pitchFamily="18" charset="0"/>
              </a:rPr>
              <a:t>Paradyn</a:t>
            </a:r>
            <a:r>
              <a:rPr lang="en-US" dirty="0">
                <a:solidFill>
                  <a:prstClr val="black">
                    <a:lumMod val="65000"/>
                    <a:lumOff val="35000"/>
                  </a:prstClr>
                </a:solidFill>
                <a:latin typeface="Gill Sans MT"/>
                <a:cs typeface="Times New Roman" pitchFamily="18" charset="0"/>
              </a:rPr>
              <a:t> / Dyninst Week</a:t>
            </a:r>
          </a:p>
          <a:p>
            <a:pPr algn="ctr" fontAlgn="auto">
              <a:spcBef>
                <a:spcPts val="0"/>
              </a:spcBef>
              <a:spcAft>
                <a:spcPts val="0"/>
              </a:spcAft>
              <a:defRPr/>
            </a:pPr>
            <a:r>
              <a:rPr lang="en-US" dirty="0">
                <a:solidFill>
                  <a:prstClr val="black">
                    <a:lumMod val="65000"/>
                    <a:lumOff val="35000"/>
                  </a:prstClr>
                </a:solidFill>
                <a:latin typeface="Gill Sans MT"/>
                <a:cs typeface="Times New Roman" pitchFamily="18" charset="0"/>
              </a:rPr>
              <a:t>Madison, Wisconsin</a:t>
            </a:r>
          </a:p>
          <a:p>
            <a:pPr algn="ctr" fontAlgn="auto">
              <a:spcBef>
                <a:spcPts val="0"/>
              </a:spcBef>
              <a:spcAft>
                <a:spcPts val="0"/>
              </a:spcAft>
              <a:defRPr/>
            </a:pPr>
            <a:r>
              <a:rPr lang="en-US" dirty="0" smtClean="0">
                <a:solidFill>
                  <a:prstClr val="black">
                    <a:lumMod val="65000"/>
                    <a:lumOff val="35000"/>
                  </a:prstClr>
                </a:solidFill>
                <a:latin typeface="Gill Sans MT"/>
                <a:cs typeface="Times New Roman" pitchFamily="18" charset="0"/>
              </a:rPr>
              <a:t>May 2-4, 2011</a:t>
            </a:r>
            <a:endParaRPr lang="en-US" dirty="0">
              <a:solidFill>
                <a:prstClr val="black">
                  <a:lumMod val="65000"/>
                  <a:lumOff val="35000"/>
                </a:prstClr>
              </a:solidFill>
              <a:latin typeface="Gill Sans MT"/>
              <a:cs typeface="Times New Roman" pitchFamily="18" charset="0"/>
            </a:endParaRPr>
          </a:p>
        </p:txBody>
      </p:sp>
      <p:sp>
        <p:nvSpPr>
          <p:cNvPr id="2" name="Title 1"/>
          <p:cNvSpPr>
            <a:spLocks noGrp="1"/>
          </p:cNvSpPr>
          <p:nvPr>
            <p:ph type="ctrTitle"/>
          </p:nvPr>
        </p:nvSpPr>
        <p:spPr>
          <a:xfrm>
            <a:off x="685800" y="1273175"/>
            <a:ext cx="7772400" cy="1470025"/>
          </a:xfrm>
        </p:spPr>
        <p:txBody>
          <a:bodyPr/>
          <a:lstStyle>
            <a:lvl1pPr algn="ctr">
              <a:defRPr baseline="0">
                <a:solidFill>
                  <a:schemeClr val="tx1">
                    <a:lumMod val="75000"/>
                    <a:lumOff val="2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124200"/>
            <a:ext cx="6400800" cy="609600"/>
          </a:xfrm>
        </p:spPr>
        <p:txBody>
          <a:bodyPr/>
          <a:lstStyle>
            <a:lvl1pPr marL="0" indent="0" algn="ctr">
              <a:buNone/>
              <a:defRPr baseline="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Tree>
    <p:extLst>
      <p:ext uri="{BB962C8B-B14F-4D97-AF65-F5344CB8AC3E}">
        <p14:creationId xmlns:p14="http://schemas.microsoft.com/office/powerpoint/2010/main" val="186123748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152400" y="990600"/>
            <a:ext cx="8763000" cy="5181600"/>
          </a:xfrm>
        </p:spPr>
        <p:txBody>
          <a:bodyPr/>
          <a:lstStyle>
            <a:lvl1pPr>
              <a:buFont typeface="Courier New" pitchFamily="49" charset="0"/>
              <a:buChar char="o"/>
              <a:defRPr>
                <a:solidFill>
                  <a:srgbClr val="1C1C1C"/>
                </a:solidFill>
              </a:defRPr>
            </a:lvl1pPr>
            <a:lvl2pPr>
              <a:buFont typeface="Courier New" pitchFamily="49" charset="0"/>
              <a:buChar char="o"/>
              <a:defRPr/>
            </a:lvl2pPr>
            <a:lvl3pPr>
              <a:buFont typeface="Courier New" pitchFamily="49" charset="0"/>
              <a:buChar char="o"/>
              <a:defRPr/>
            </a:lvl3pPr>
            <a:lvl4pPr>
              <a:buFont typeface="Courier New" pitchFamily="49" charset="0"/>
              <a:buChar char="o"/>
              <a:defRPr/>
            </a:lvl4pPr>
            <a:lvl5pPr>
              <a:buFont typeface="Courier New" pitchFamily="49" charset="0"/>
              <a:buChar char="o"/>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5"/>
          <p:cNvSpPr>
            <a:spLocks noGrp="1"/>
          </p:cNvSpPr>
          <p:nvPr>
            <p:ph type="sldNum" sz="quarter" idx="10"/>
          </p:nvPr>
        </p:nvSpPr>
        <p:spPr/>
        <p:txBody>
          <a:bodyPr/>
          <a:lstStyle>
            <a:lvl1pPr>
              <a:defRPr/>
            </a:lvl1pPr>
          </a:lstStyle>
          <a:p>
            <a:pPr>
              <a:defRPr/>
            </a:pPr>
            <a:fld id="{F6CCB2A1-4F40-49D1-83B4-1079333BB391}" type="slidenum">
              <a:rPr lang="en-US">
                <a:solidFill>
                  <a:prstClr val="black">
                    <a:tint val="75000"/>
                  </a:prstClr>
                </a:solidFill>
              </a:rPr>
              <a:pPr>
                <a:defRPr/>
              </a:pPr>
              <a:t>‹#›</a:t>
            </a:fld>
            <a:endParaRPr lang="en-US">
              <a:solidFill>
                <a:prstClr val="black">
                  <a:tint val="75000"/>
                </a:prstClr>
              </a:solidFill>
            </a:endParaRPr>
          </a:p>
        </p:txBody>
      </p:sp>
      <p:sp>
        <p:nvSpPr>
          <p:cNvPr id="5" name="Footer Placeholder 4"/>
          <p:cNvSpPr>
            <a:spLocks noGrp="1"/>
          </p:cNvSpPr>
          <p:nvPr>
            <p:ph type="ftr" sz="quarter" idx="11"/>
          </p:nvPr>
        </p:nvSpPr>
        <p:spPr>
          <a:xfrm>
            <a:off x="2209800" y="6553200"/>
            <a:ext cx="4724400" cy="365125"/>
          </a:xfrm>
        </p:spPr>
        <p:txBody>
          <a:bodyPr/>
          <a:lstStyle>
            <a:lvl1pPr>
              <a:defRPr sz="1400" dirty="0" smtClean="0">
                <a:solidFill>
                  <a:srgbClr val="5F5F5F"/>
                </a:solidFill>
              </a:defRPr>
            </a:lvl1pPr>
          </a:lstStyle>
          <a:p>
            <a:pPr>
              <a:defRPr/>
            </a:pPr>
            <a:r>
              <a:rPr lang="en-US"/>
              <a:t>ProcControlAPI and StackwalkerAPI Integration</a:t>
            </a:r>
          </a:p>
        </p:txBody>
      </p:sp>
    </p:spTree>
    <p:extLst>
      <p:ext uri="{BB962C8B-B14F-4D97-AF65-F5344CB8AC3E}">
        <p14:creationId xmlns:p14="http://schemas.microsoft.com/office/powerpoint/2010/main" val="18385492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990600"/>
            <a:ext cx="42672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0" y="990600"/>
            <a:ext cx="44196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6"/>
          <p:cNvSpPr>
            <a:spLocks noGrp="1"/>
          </p:cNvSpPr>
          <p:nvPr>
            <p:ph type="sldNum" sz="quarter" idx="10"/>
          </p:nvPr>
        </p:nvSpPr>
        <p:spPr/>
        <p:txBody>
          <a:bodyPr/>
          <a:lstStyle>
            <a:lvl1pPr>
              <a:defRPr/>
            </a:lvl1pPr>
          </a:lstStyle>
          <a:p>
            <a:pPr>
              <a:defRPr/>
            </a:pPr>
            <a:fld id="{115F0911-D48D-4172-843A-EFA4E24F371B}" type="slidenum">
              <a:rPr lang="en-US">
                <a:solidFill>
                  <a:prstClr val="black">
                    <a:tint val="75000"/>
                  </a:prstClr>
                </a:solidFill>
              </a:rPr>
              <a:pPr>
                <a:defRPr/>
              </a:pPr>
              <a:t>‹#›</a:t>
            </a:fld>
            <a:endParaRPr lang="en-US">
              <a:solidFill>
                <a:prstClr val="black">
                  <a:tint val="75000"/>
                </a:prstClr>
              </a:solidFill>
            </a:endParaRPr>
          </a:p>
        </p:txBody>
      </p:sp>
      <p:sp>
        <p:nvSpPr>
          <p:cNvPr id="6" name="Footer Placeholder 4"/>
          <p:cNvSpPr>
            <a:spLocks noGrp="1"/>
          </p:cNvSpPr>
          <p:nvPr>
            <p:ph type="ftr" sz="quarter" idx="11"/>
          </p:nvPr>
        </p:nvSpPr>
        <p:spPr>
          <a:xfrm>
            <a:off x="2209800" y="6553200"/>
            <a:ext cx="4724400" cy="365125"/>
          </a:xfrm>
        </p:spPr>
        <p:txBody>
          <a:bodyPr/>
          <a:lstStyle>
            <a:lvl1pPr>
              <a:defRPr sz="1400" dirty="0" smtClean="0">
                <a:solidFill>
                  <a:srgbClr val="5F5F5F"/>
                </a:solidFill>
              </a:defRPr>
            </a:lvl1pPr>
          </a:lstStyle>
          <a:p>
            <a:pPr>
              <a:defRPr/>
            </a:pPr>
            <a:r>
              <a:rPr lang="en-US"/>
              <a:t>ProcControlAPI and StackwalkerAPI Integration</a:t>
            </a:r>
          </a:p>
        </p:txBody>
      </p:sp>
    </p:spTree>
    <p:extLst>
      <p:ext uri="{BB962C8B-B14F-4D97-AF65-F5344CB8AC3E}">
        <p14:creationId xmlns:p14="http://schemas.microsoft.com/office/powerpoint/2010/main" val="121640401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2400" y="990600"/>
            <a:ext cx="4267200" cy="639762"/>
          </a:xfrm>
        </p:spPr>
        <p:txBody>
          <a:bodyPr anchor="b">
            <a:noAutofit/>
          </a:bodyPr>
          <a:lstStyle>
            <a:lvl1pPr marL="0" indent="0" algn="ctr">
              <a:buNone/>
              <a:defRPr sz="2000" b="0">
                <a:solidFill>
                  <a:srgbClr val="4D4D4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400" y="1600200"/>
            <a:ext cx="4267200" cy="4572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21225" y="971550"/>
            <a:ext cx="4270375" cy="639762"/>
          </a:xfrm>
        </p:spPr>
        <p:txBody>
          <a:bodyPr anchor="b">
            <a:noAutofit/>
          </a:bodyPr>
          <a:lstStyle>
            <a:lvl1pPr marL="0" indent="0" algn="ctr">
              <a:buNone/>
              <a:defRPr sz="2000" b="0">
                <a:solidFill>
                  <a:srgbClr val="4D4D4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1225" y="1611312"/>
            <a:ext cx="4270375" cy="45608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8"/>
          <p:cNvSpPr>
            <a:spLocks noGrp="1"/>
          </p:cNvSpPr>
          <p:nvPr>
            <p:ph type="sldNum" sz="quarter" idx="10"/>
          </p:nvPr>
        </p:nvSpPr>
        <p:spPr/>
        <p:txBody>
          <a:bodyPr/>
          <a:lstStyle>
            <a:lvl1pPr>
              <a:defRPr/>
            </a:lvl1pPr>
          </a:lstStyle>
          <a:p>
            <a:pPr>
              <a:defRPr/>
            </a:pPr>
            <a:fld id="{747251C8-BC67-4991-A9F0-667B4E6E0893}" type="slidenum">
              <a:rPr lang="en-US">
                <a:solidFill>
                  <a:prstClr val="black">
                    <a:tint val="75000"/>
                  </a:prstClr>
                </a:solidFill>
              </a:rPr>
              <a:pPr>
                <a:defRPr/>
              </a:pPr>
              <a:t>‹#›</a:t>
            </a:fld>
            <a:endParaRPr lang="en-US">
              <a:solidFill>
                <a:prstClr val="black">
                  <a:tint val="75000"/>
                </a:prstClr>
              </a:solidFill>
            </a:endParaRPr>
          </a:p>
        </p:txBody>
      </p:sp>
      <p:sp>
        <p:nvSpPr>
          <p:cNvPr id="8" name="Footer Placeholder 4"/>
          <p:cNvSpPr>
            <a:spLocks noGrp="1"/>
          </p:cNvSpPr>
          <p:nvPr>
            <p:ph type="ftr" sz="quarter" idx="11"/>
          </p:nvPr>
        </p:nvSpPr>
        <p:spPr>
          <a:xfrm>
            <a:off x="2209800" y="6553200"/>
            <a:ext cx="4724400" cy="365125"/>
          </a:xfrm>
        </p:spPr>
        <p:txBody>
          <a:bodyPr/>
          <a:lstStyle>
            <a:lvl1pPr>
              <a:defRPr sz="1400" dirty="0" smtClean="0">
                <a:solidFill>
                  <a:srgbClr val="5F5F5F"/>
                </a:solidFill>
              </a:defRPr>
            </a:lvl1pPr>
          </a:lstStyle>
          <a:p>
            <a:pPr>
              <a:defRPr/>
            </a:pPr>
            <a:r>
              <a:rPr lang="en-US"/>
              <a:t>ProcControlAPI and StackwalkerAPI Integration</a:t>
            </a:r>
          </a:p>
        </p:txBody>
      </p:sp>
    </p:spTree>
    <p:extLst>
      <p:ext uri="{BB962C8B-B14F-4D97-AF65-F5344CB8AC3E}">
        <p14:creationId xmlns:p14="http://schemas.microsoft.com/office/powerpoint/2010/main" val="1355305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152400" y="990600"/>
            <a:ext cx="8763000" cy="5181600"/>
          </a:xfrm>
        </p:spPr>
        <p:txBody>
          <a:bodyPr/>
          <a:lstStyle>
            <a:lvl1pPr>
              <a:buFont typeface="Courier New" pitchFamily="49" charset="0"/>
              <a:buChar char="o"/>
              <a:defRPr>
                <a:solidFill>
                  <a:srgbClr val="1C1C1C"/>
                </a:solidFill>
              </a:defRPr>
            </a:lvl1pPr>
            <a:lvl2pPr>
              <a:buFont typeface="Courier New" pitchFamily="49" charset="0"/>
              <a:buChar char="o"/>
              <a:defRPr/>
            </a:lvl2pPr>
            <a:lvl3pPr>
              <a:buFont typeface="Courier New" pitchFamily="49" charset="0"/>
              <a:buChar char="o"/>
              <a:defRPr/>
            </a:lvl3pPr>
            <a:lvl4pPr>
              <a:buFont typeface="Courier New" pitchFamily="49" charset="0"/>
              <a:buChar char="o"/>
              <a:defRPr/>
            </a:lvl4pPr>
            <a:lvl5pPr>
              <a:buFont typeface="Courier New" pitchFamily="49" charset="0"/>
              <a:buChar char="o"/>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5"/>
          <p:cNvSpPr>
            <a:spLocks noGrp="1"/>
          </p:cNvSpPr>
          <p:nvPr>
            <p:ph type="sldNum" sz="quarter" idx="10"/>
          </p:nvPr>
        </p:nvSpPr>
        <p:spPr/>
        <p:txBody>
          <a:bodyPr/>
          <a:lstStyle>
            <a:lvl1pPr>
              <a:defRPr/>
            </a:lvl1pPr>
          </a:lstStyle>
          <a:p>
            <a:pPr>
              <a:defRPr/>
            </a:pPr>
            <a:fld id="{F6CCB2A1-4F40-49D1-83B4-1079333BB391}" type="slidenum">
              <a:rPr lang="en-US"/>
              <a:pPr>
                <a:defRPr/>
              </a:pPr>
              <a:t>‹#›</a:t>
            </a:fld>
            <a:endParaRPr lang="en-US"/>
          </a:p>
        </p:txBody>
      </p:sp>
      <p:sp>
        <p:nvSpPr>
          <p:cNvPr id="5" name="Footer Placeholder 4"/>
          <p:cNvSpPr>
            <a:spLocks noGrp="1"/>
          </p:cNvSpPr>
          <p:nvPr>
            <p:ph type="ftr" sz="quarter" idx="11"/>
          </p:nvPr>
        </p:nvSpPr>
        <p:spPr>
          <a:xfrm>
            <a:off x="2209800" y="6553200"/>
            <a:ext cx="4724400" cy="365125"/>
          </a:xfrm>
        </p:spPr>
        <p:txBody>
          <a:bodyPr/>
          <a:lstStyle>
            <a:lvl1pPr>
              <a:defRPr sz="1400" dirty="0" smtClean="0">
                <a:solidFill>
                  <a:srgbClr val="5F5F5F"/>
                </a:solidFill>
              </a:defRPr>
            </a:lvl1pPr>
          </a:lstStyle>
          <a:p>
            <a:pPr>
              <a:defRPr/>
            </a:pPr>
            <a:r>
              <a:rPr lang="en-US" dirty="0" smtClean="0"/>
              <a:t>ProcControlAPI and StackwalkerAPI Integration</a:t>
            </a:r>
            <a:endParaRPr lang="en-US" dirty="0"/>
          </a:p>
        </p:txBody>
      </p:sp>
    </p:spTree>
    <p:extLst>
      <p:ext uri="{BB962C8B-B14F-4D97-AF65-F5344CB8AC3E}">
        <p14:creationId xmlns:p14="http://schemas.microsoft.com/office/powerpoint/2010/main" val="407132538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4"/>
          <p:cNvSpPr>
            <a:spLocks noGrp="1"/>
          </p:cNvSpPr>
          <p:nvPr>
            <p:ph type="sldNum" sz="quarter" idx="10"/>
          </p:nvPr>
        </p:nvSpPr>
        <p:spPr/>
        <p:txBody>
          <a:bodyPr/>
          <a:lstStyle>
            <a:lvl1pPr>
              <a:defRPr/>
            </a:lvl1pPr>
          </a:lstStyle>
          <a:p>
            <a:pPr>
              <a:defRPr/>
            </a:pPr>
            <a:fld id="{1237E4F5-C217-4AFC-9CA6-5C029AD39677}" type="slidenum">
              <a:rPr lang="en-US">
                <a:solidFill>
                  <a:prstClr val="black">
                    <a:tint val="75000"/>
                  </a:prstClr>
                </a:solidFill>
              </a:rPr>
              <a:pPr>
                <a:defRPr/>
              </a:pPr>
              <a:t>‹#›</a:t>
            </a:fld>
            <a:endParaRPr lang="en-US">
              <a:solidFill>
                <a:prstClr val="black">
                  <a:tint val="75000"/>
                </a:prstClr>
              </a:solidFill>
            </a:endParaRPr>
          </a:p>
        </p:txBody>
      </p:sp>
      <p:sp>
        <p:nvSpPr>
          <p:cNvPr id="4" name="Footer Placeholder 4"/>
          <p:cNvSpPr>
            <a:spLocks noGrp="1"/>
          </p:cNvSpPr>
          <p:nvPr>
            <p:ph type="ftr" sz="quarter" idx="11"/>
          </p:nvPr>
        </p:nvSpPr>
        <p:spPr>
          <a:xfrm>
            <a:off x="2209800" y="6569075"/>
            <a:ext cx="4724400" cy="365125"/>
          </a:xfrm>
        </p:spPr>
        <p:txBody>
          <a:bodyPr/>
          <a:lstStyle>
            <a:lvl1pPr>
              <a:defRPr sz="1400" dirty="0" smtClean="0">
                <a:solidFill>
                  <a:srgbClr val="5F5F5F"/>
                </a:solidFill>
              </a:defRPr>
            </a:lvl1pPr>
          </a:lstStyle>
          <a:p>
            <a:pPr>
              <a:defRPr/>
            </a:pPr>
            <a:r>
              <a:rPr lang="en-US"/>
              <a:t>ProcControlAPI and StackwalkerAPI Integration</a:t>
            </a:r>
          </a:p>
        </p:txBody>
      </p:sp>
    </p:spTree>
    <p:extLst>
      <p:ext uri="{BB962C8B-B14F-4D97-AF65-F5344CB8AC3E}">
        <p14:creationId xmlns:p14="http://schemas.microsoft.com/office/powerpoint/2010/main" val="4905243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6"/>
          <p:cNvSpPr>
            <a:spLocks noGrp="1"/>
          </p:cNvSpPr>
          <p:nvPr>
            <p:ph type="sldNum" sz="quarter" idx="10"/>
          </p:nvPr>
        </p:nvSpPr>
        <p:spPr/>
        <p:txBody>
          <a:bodyPr/>
          <a:lstStyle>
            <a:lvl1pPr>
              <a:defRPr/>
            </a:lvl1pPr>
          </a:lstStyle>
          <a:p>
            <a:pPr>
              <a:defRPr/>
            </a:pPr>
            <a:fld id="{4D5F51FC-B45A-444A-AEA6-912B613FC6B8}" type="slidenum">
              <a:rPr lang="en-US">
                <a:solidFill>
                  <a:prstClr val="black">
                    <a:tint val="75000"/>
                  </a:prstClr>
                </a:solidFill>
              </a:rPr>
              <a:pPr>
                <a:defRPr/>
              </a:pPr>
              <a:t>‹#›</a:t>
            </a:fld>
            <a:endParaRPr lang="en-US">
              <a:solidFill>
                <a:prstClr val="black">
                  <a:tint val="75000"/>
                </a:prstClr>
              </a:solidFill>
            </a:endParaRPr>
          </a:p>
        </p:txBody>
      </p:sp>
      <p:sp>
        <p:nvSpPr>
          <p:cNvPr id="6" name="Footer Placeholder 4"/>
          <p:cNvSpPr>
            <a:spLocks noGrp="1"/>
          </p:cNvSpPr>
          <p:nvPr>
            <p:ph type="ftr" sz="quarter" idx="11"/>
          </p:nvPr>
        </p:nvSpPr>
        <p:spPr>
          <a:xfrm>
            <a:off x="2209800" y="6569075"/>
            <a:ext cx="4724400" cy="365125"/>
          </a:xfrm>
        </p:spPr>
        <p:txBody>
          <a:bodyPr/>
          <a:lstStyle>
            <a:lvl1pPr>
              <a:defRPr sz="1400" dirty="0" smtClean="0">
                <a:solidFill>
                  <a:srgbClr val="5F5F5F"/>
                </a:solidFill>
              </a:defRPr>
            </a:lvl1pPr>
          </a:lstStyle>
          <a:p>
            <a:pPr>
              <a:defRPr/>
            </a:pPr>
            <a:r>
              <a:rPr lang="en-US"/>
              <a:t>ProcControlAPI and StackwalkerAPI Integration</a:t>
            </a:r>
          </a:p>
        </p:txBody>
      </p:sp>
    </p:spTree>
    <p:extLst>
      <p:ext uri="{BB962C8B-B14F-4D97-AF65-F5344CB8AC3E}">
        <p14:creationId xmlns:p14="http://schemas.microsoft.com/office/powerpoint/2010/main" val="409881185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6"/>
          <p:cNvSpPr>
            <a:spLocks noGrp="1"/>
          </p:cNvSpPr>
          <p:nvPr>
            <p:ph type="sldNum" sz="quarter" idx="10"/>
          </p:nvPr>
        </p:nvSpPr>
        <p:spPr/>
        <p:txBody>
          <a:bodyPr/>
          <a:lstStyle>
            <a:lvl1pPr>
              <a:defRPr/>
            </a:lvl1pPr>
          </a:lstStyle>
          <a:p>
            <a:pPr>
              <a:defRPr/>
            </a:pPr>
            <a:fld id="{0501B74D-DDEE-43E9-8868-BA24180E6FE1}" type="slidenum">
              <a:rPr lang="en-US">
                <a:solidFill>
                  <a:prstClr val="black">
                    <a:tint val="75000"/>
                  </a:prstClr>
                </a:solidFill>
              </a:rPr>
              <a:pPr>
                <a:defRPr/>
              </a:pPr>
              <a:t>‹#›</a:t>
            </a:fld>
            <a:endParaRPr lang="en-US">
              <a:solidFill>
                <a:prstClr val="black">
                  <a:tint val="75000"/>
                </a:prstClr>
              </a:solidFill>
            </a:endParaRPr>
          </a:p>
        </p:txBody>
      </p:sp>
      <p:sp>
        <p:nvSpPr>
          <p:cNvPr id="6" name="Footer Placeholder 4"/>
          <p:cNvSpPr>
            <a:spLocks noGrp="1"/>
          </p:cNvSpPr>
          <p:nvPr>
            <p:ph type="ftr" sz="quarter" idx="11"/>
          </p:nvPr>
        </p:nvSpPr>
        <p:spPr>
          <a:xfrm>
            <a:off x="2209800" y="6569075"/>
            <a:ext cx="4724400" cy="365125"/>
          </a:xfrm>
        </p:spPr>
        <p:txBody>
          <a:bodyPr/>
          <a:lstStyle>
            <a:lvl1pPr>
              <a:defRPr sz="1400" dirty="0" smtClean="0">
                <a:solidFill>
                  <a:srgbClr val="5F5F5F"/>
                </a:solidFill>
              </a:defRPr>
            </a:lvl1pPr>
          </a:lstStyle>
          <a:p>
            <a:pPr>
              <a:defRPr/>
            </a:pPr>
            <a:r>
              <a:rPr lang="en-US"/>
              <a:t>ProcControlAPI and StackwalkerAPI Integration</a:t>
            </a:r>
          </a:p>
        </p:txBody>
      </p:sp>
    </p:spTree>
    <p:extLst>
      <p:ext uri="{BB962C8B-B14F-4D97-AF65-F5344CB8AC3E}">
        <p14:creationId xmlns:p14="http://schemas.microsoft.com/office/powerpoint/2010/main" val="4102911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52400" y="990600"/>
            <a:ext cx="42672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0" y="990600"/>
            <a:ext cx="4419600"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6"/>
          <p:cNvSpPr>
            <a:spLocks noGrp="1"/>
          </p:cNvSpPr>
          <p:nvPr>
            <p:ph type="sldNum" sz="quarter" idx="10"/>
          </p:nvPr>
        </p:nvSpPr>
        <p:spPr/>
        <p:txBody>
          <a:bodyPr/>
          <a:lstStyle>
            <a:lvl1pPr>
              <a:defRPr/>
            </a:lvl1pPr>
          </a:lstStyle>
          <a:p>
            <a:pPr>
              <a:defRPr/>
            </a:pPr>
            <a:fld id="{115F0911-D48D-4172-843A-EFA4E24F371B}" type="slidenum">
              <a:rPr lang="en-US"/>
              <a:pPr>
                <a:defRPr/>
              </a:pPr>
              <a:t>‹#›</a:t>
            </a:fld>
            <a:endParaRPr lang="en-US"/>
          </a:p>
        </p:txBody>
      </p:sp>
      <p:sp>
        <p:nvSpPr>
          <p:cNvPr id="6" name="Footer Placeholder 4"/>
          <p:cNvSpPr>
            <a:spLocks noGrp="1"/>
          </p:cNvSpPr>
          <p:nvPr>
            <p:ph type="ftr" sz="quarter" idx="11"/>
          </p:nvPr>
        </p:nvSpPr>
        <p:spPr>
          <a:xfrm>
            <a:off x="2209800" y="6553200"/>
            <a:ext cx="4724400" cy="365125"/>
          </a:xfrm>
        </p:spPr>
        <p:txBody>
          <a:bodyPr/>
          <a:lstStyle>
            <a:lvl1pPr>
              <a:defRPr sz="1400" dirty="0" smtClean="0">
                <a:solidFill>
                  <a:srgbClr val="5F5F5F"/>
                </a:solidFill>
              </a:defRPr>
            </a:lvl1pPr>
          </a:lstStyle>
          <a:p>
            <a:pPr>
              <a:defRPr/>
            </a:pPr>
            <a:r>
              <a:rPr lang="en-US" dirty="0" smtClean="0"/>
              <a:t>ProcControlAPI and StackwalkerAPI Integration</a:t>
            </a:r>
            <a:endParaRPr lang="en-US" dirty="0"/>
          </a:p>
        </p:txBody>
      </p:sp>
    </p:spTree>
    <p:extLst>
      <p:ext uri="{BB962C8B-B14F-4D97-AF65-F5344CB8AC3E}">
        <p14:creationId xmlns:p14="http://schemas.microsoft.com/office/powerpoint/2010/main" val="22894546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52400" y="990600"/>
            <a:ext cx="4267200" cy="639762"/>
          </a:xfrm>
        </p:spPr>
        <p:txBody>
          <a:bodyPr anchor="b">
            <a:noAutofit/>
          </a:bodyPr>
          <a:lstStyle>
            <a:lvl1pPr marL="0" indent="0" algn="ctr">
              <a:buNone/>
              <a:defRPr sz="2000" b="0">
                <a:solidFill>
                  <a:srgbClr val="4D4D4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400" y="1600200"/>
            <a:ext cx="4267200" cy="45720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21225" y="971550"/>
            <a:ext cx="4270375" cy="639762"/>
          </a:xfrm>
        </p:spPr>
        <p:txBody>
          <a:bodyPr anchor="b">
            <a:noAutofit/>
          </a:bodyPr>
          <a:lstStyle>
            <a:lvl1pPr marL="0" indent="0" algn="ctr">
              <a:buNone/>
              <a:defRPr sz="2000" b="0">
                <a:solidFill>
                  <a:srgbClr val="4D4D4D"/>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1225" y="1611312"/>
            <a:ext cx="4270375" cy="45608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8"/>
          <p:cNvSpPr>
            <a:spLocks noGrp="1"/>
          </p:cNvSpPr>
          <p:nvPr>
            <p:ph type="sldNum" sz="quarter" idx="10"/>
          </p:nvPr>
        </p:nvSpPr>
        <p:spPr/>
        <p:txBody>
          <a:bodyPr/>
          <a:lstStyle>
            <a:lvl1pPr>
              <a:defRPr/>
            </a:lvl1pPr>
          </a:lstStyle>
          <a:p>
            <a:pPr>
              <a:defRPr/>
            </a:pPr>
            <a:fld id="{747251C8-BC67-4991-A9F0-667B4E6E0893}" type="slidenum">
              <a:rPr lang="en-US"/>
              <a:pPr>
                <a:defRPr/>
              </a:pPr>
              <a:t>‹#›</a:t>
            </a:fld>
            <a:endParaRPr lang="en-US"/>
          </a:p>
        </p:txBody>
      </p:sp>
      <p:sp>
        <p:nvSpPr>
          <p:cNvPr id="8" name="Footer Placeholder 4"/>
          <p:cNvSpPr>
            <a:spLocks noGrp="1"/>
          </p:cNvSpPr>
          <p:nvPr>
            <p:ph type="ftr" sz="quarter" idx="11"/>
          </p:nvPr>
        </p:nvSpPr>
        <p:spPr>
          <a:xfrm>
            <a:off x="2209800" y="6553200"/>
            <a:ext cx="4724400" cy="365125"/>
          </a:xfrm>
        </p:spPr>
        <p:txBody>
          <a:bodyPr/>
          <a:lstStyle>
            <a:lvl1pPr>
              <a:defRPr sz="1400" dirty="0" smtClean="0">
                <a:solidFill>
                  <a:srgbClr val="5F5F5F"/>
                </a:solidFill>
              </a:defRPr>
            </a:lvl1pPr>
          </a:lstStyle>
          <a:p>
            <a:pPr>
              <a:defRPr/>
            </a:pPr>
            <a:r>
              <a:rPr lang="en-US" dirty="0" smtClean="0"/>
              <a:t>ProcControlAPI and StackwalkerAPI Integration</a:t>
            </a:r>
            <a:endParaRPr lang="en-US" dirty="0"/>
          </a:p>
        </p:txBody>
      </p:sp>
    </p:spTree>
    <p:extLst>
      <p:ext uri="{BB962C8B-B14F-4D97-AF65-F5344CB8AC3E}">
        <p14:creationId xmlns:p14="http://schemas.microsoft.com/office/powerpoint/2010/main" val="15202863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4"/>
          <p:cNvSpPr>
            <a:spLocks noGrp="1"/>
          </p:cNvSpPr>
          <p:nvPr>
            <p:ph type="sldNum" sz="quarter" idx="10"/>
          </p:nvPr>
        </p:nvSpPr>
        <p:spPr/>
        <p:txBody>
          <a:bodyPr/>
          <a:lstStyle>
            <a:lvl1pPr>
              <a:defRPr/>
            </a:lvl1pPr>
          </a:lstStyle>
          <a:p>
            <a:pPr>
              <a:defRPr/>
            </a:pPr>
            <a:fld id="{1237E4F5-C217-4AFC-9CA6-5C029AD39677}" type="slidenum">
              <a:rPr lang="en-US"/>
              <a:pPr>
                <a:defRPr/>
              </a:pPr>
              <a:t>‹#›</a:t>
            </a:fld>
            <a:endParaRPr lang="en-US"/>
          </a:p>
        </p:txBody>
      </p:sp>
      <p:sp>
        <p:nvSpPr>
          <p:cNvPr id="4" name="Footer Placeholder 4"/>
          <p:cNvSpPr>
            <a:spLocks noGrp="1"/>
          </p:cNvSpPr>
          <p:nvPr>
            <p:ph type="ftr" sz="quarter" idx="11"/>
          </p:nvPr>
        </p:nvSpPr>
        <p:spPr>
          <a:xfrm>
            <a:off x="2209800" y="6569075"/>
            <a:ext cx="4724400" cy="365125"/>
          </a:xfrm>
        </p:spPr>
        <p:txBody>
          <a:bodyPr/>
          <a:lstStyle>
            <a:lvl1pPr>
              <a:defRPr sz="1400" dirty="0" smtClean="0">
                <a:solidFill>
                  <a:srgbClr val="5F5F5F"/>
                </a:solidFill>
              </a:defRPr>
            </a:lvl1pPr>
          </a:lstStyle>
          <a:p>
            <a:pPr>
              <a:defRPr/>
            </a:pPr>
            <a:r>
              <a:rPr lang="en-US" dirty="0" smtClean="0"/>
              <a:t>ProcControlAPI and StackwalkerAPI Integration</a:t>
            </a:r>
            <a:endParaRPr lang="en-US" dirty="0"/>
          </a:p>
        </p:txBody>
      </p:sp>
    </p:spTree>
    <p:extLst>
      <p:ext uri="{BB962C8B-B14F-4D97-AF65-F5344CB8AC3E}">
        <p14:creationId xmlns:p14="http://schemas.microsoft.com/office/powerpoint/2010/main" val="41516664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6"/>
          <p:cNvSpPr>
            <a:spLocks noGrp="1"/>
          </p:cNvSpPr>
          <p:nvPr>
            <p:ph type="sldNum" sz="quarter" idx="10"/>
          </p:nvPr>
        </p:nvSpPr>
        <p:spPr/>
        <p:txBody>
          <a:bodyPr/>
          <a:lstStyle>
            <a:lvl1pPr>
              <a:defRPr/>
            </a:lvl1pPr>
          </a:lstStyle>
          <a:p>
            <a:pPr>
              <a:defRPr/>
            </a:pPr>
            <a:fld id="{4D5F51FC-B45A-444A-AEA6-912B613FC6B8}" type="slidenum">
              <a:rPr lang="en-US"/>
              <a:pPr>
                <a:defRPr/>
              </a:pPr>
              <a:t>‹#›</a:t>
            </a:fld>
            <a:endParaRPr lang="en-US"/>
          </a:p>
        </p:txBody>
      </p:sp>
      <p:sp>
        <p:nvSpPr>
          <p:cNvPr id="6" name="Footer Placeholder 4"/>
          <p:cNvSpPr>
            <a:spLocks noGrp="1"/>
          </p:cNvSpPr>
          <p:nvPr>
            <p:ph type="ftr" sz="quarter" idx="11"/>
          </p:nvPr>
        </p:nvSpPr>
        <p:spPr>
          <a:xfrm>
            <a:off x="2209800" y="6569075"/>
            <a:ext cx="4724400" cy="365125"/>
          </a:xfrm>
        </p:spPr>
        <p:txBody>
          <a:bodyPr/>
          <a:lstStyle>
            <a:lvl1pPr>
              <a:defRPr sz="1400" dirty="0" smtClean="0">
                <a:solidFill>
                  <a:srgbClr val="5F5F5F"/>
                </a:solidFill>
              </a:defRPr>
            </a:lvl1pPr>
          </a:lstStyle>
          <a:p>
            <a:pPr>
              <a:defRPr/>
            </a:pPr>
            <a:r>
              <a:rPr lang="en-US" dirty="0" smtClean="0"/>
              <a:t>ProcControlAPI and StackwalkerAPI Integration</a:t>
            </a:r>
            <a:endParaRPr lang="en-US" dirty="0"/>
          </a:p>
        </p:txBody>
      </p:sp>
    </p:spTree>
    <p:extLst>
      <p:ext uri="{BB962C8B-B14F-4D97-AF65-F5344CB8AC3E}">
        <p14:creationId xmlns:p14="http://schemas.microsoft.com/office/powerpoint/2010/main" val="13156877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6"/>
          <p:cNvSpPr>
            <a:spLocks noGrp="1"/>
          </p:cNvSpPr>
          <p:nvPr>
            <p:ph type="sldNum" sz="quarter" idx="10"/>
          </p:nvPr>
        </p:nvSpPr>
        <p:spPr/>
        <p:txBody>
          <a:bodyPr/>
          <a:lstStyle>
            <a:lvl1pPr>
              <a:defRPr/>
            </a:lvl1pPr>
          </a:lstStyle>
          <a:p>
            <a:pPr>
              <a:defRPr/>
            </a:pPr>
            <a:fld id="{0501B74D-DDEE-43E9-8868-BA24180E6FE1}" type="slidenum">
              <a:rPr lang="en-US"/>
              <a:pPr>
                <a:defRPr/>
              </a:pPr>
              <a:t>‹#›</a:t>
            </a:fld>
            <a:endParaRPr lang="en-US"/>
          </a:p>
        </p:txBody>
      </p:sp>
      <p:sp>
        <p:nvSpPr>
          <p:cNvPr id="6" name="Footer Placeholder 4"/>
          <p:cNvSpPr>
            <a:spLocks noGrp="1"/>
          </p:cNvSpPr>
          <p:nvPr>
            <p:ph type="ftr" sz="quarter" idx="11"/>
          </p:nvPr>
        </p:nvSpPr>
        <p:spPr>
          <a:xfrm>
            <a:off x="2209800" y="6569075"/>
            <a:ext cx="4724400" cy="365125"/>
          </a:xfrm>
        </p:spPr>
        <p:txBody>
          <a:bodyPr/>
          <a:lstStyle>
            <a:lvl1pPr>
              <a:defRPr sz="1400" dirty="0" smtClean="0">
                <a:solidFill>
                  <a:srgbClr val="5F5F5F"/>
                </a:solidFill>
              </a:defRPr>
            </a:lvl1pPr>
          </a:lstStyle>
          <a:p>
            <a:pPr>
              <a:defRPr/>
            </a:pPr>
            <a:r>
              <a:rPr lang="en-US" dirty="0" smtClean="0"/>
              <a:t>ProcControlAPI and StackwalkerAPI Integration</a:t>
            </a:r>
            <a:endParaRPr lang="en-US" dirty="0"/>
          </a:p>
        </p:txBody>
      </p:sp>
    </p:spTree>
    <p:extLst>
      <p:ext uri="{BB962C8B-B14F-4D97-AF65-F5344CB8AC3E}">
        <p14:creationId xmlns:p14="http://schemas.microsoft.com/office/powerpoint/2010/main" val="18939098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age layout">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369F697B-73AB-4781-AA2C-05F95ACFDAD4}" type="slidenum">
              <a:rPr lang="en-US"/>
              <a:pPr>
                <a:defRPr/>
              </a:pPr>
              <a:t>‹#›</a:t>
            </a:fld>
            <a:endParaRPr lang="en-US" dirty="0"/>
          </a:p>
        </p:txBody>
      </p:sp>
    </p:spTree>
    <p:extLst>
      <p:ext uri="{BB962C8B-B14F-4D97-AF65-F5344CB8AC3E}">
        <p14:creationId xmlns:p14="http://schemas.microsoft.com/office/powerpoint/2010/main" val="62667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Subtitle 2"/>
          <p:cNvSpPr txBox="1">
            <a:spLocks/>
          </p:cNvSpPr>
          <p:nvPr/>
        </p:nvSpPr>
        <p:spPr>
          <a:xfrm>
            <a:off x="3124200" y="3657600"/>
            <a:ext cx="2895600" cy="457200"/>
          </a:xfrm>
          <a:prstGeom prst="rect">
            <a:avLst/>
          </a:prstGeom>
        </p:spPr>
        <p:txBody>
          <a:bodyPr>
            <a:normAutofit/>
          </a:bodyPr>
          <a:lstStyle>
            <a:lvl1pPr marL="0" indent="0" algn="ctr">
              <a:buNone/>
              <a:defRPr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fontAlgn="auto">
              <a:spcBef>
                <a:spcPct val="20000"/>
              </a:spcBef>
              <a:spcAft>
                <a:spcPts val="0"/>
              </a:spcAft>
              <a:buFont typeface="Arial" pitchFamily="34" charset="0"/>
              <a:buNone/>
              <a:defRPr/>
            </a:pPr>
            <a:r>
              <a:rPr lang="en-US" sz="2400" dirty="0" err="1" smtClean="0">
                <a:solidFill>
                  <a:schemeClr val="tx1">
                    <a:lumMod val="65000"/>
                    <a:lumOff val="35000"/>
                  </a:schemeClr>
                </a:solidFill>
                <a:latin typeface="+mn-lt"/>
              </a:rPr>
              <a:t>Paradyn</a:t>
            </a:r>
            <a:r>
              <a:rPr lang="en-US" sz="2400" dirty="0" smtClean="0">
                <a:solidFill>
                  <a:schemeClr val="tx1">
                    <a:lumMod val="65000"/>
                    <a:lumOff val="35000"/>
                  </a:schemeClr>
                </a:solidFill>
                <a:latin typeface="+mn-lt"/>
              </a:rPr>
              <a:t> Project</a:t>
            </a:r>
          </a:p>
        </p:txBody>
      </p:sp>
      <p:sp>
        <p:nvSpPr>
          <p:cNvPr id="5" name="TextBox 4"/>
          <p:cNvSpPr txBox="1"/>
          <p:nvPr/>
        </p:nvSpPr>
        <p:spPr>
          <a:xfrm>
            <a:off x="2819400" y="4572000"/>
            <a:ext cx="3429000" cy="923925"/>
          </a:xfrm>
          <a:prstGeom prst="rect">
            <a:avLst/>
          </a:prstGeom>
          <a:noFill/>
        </p:spPr>
        <p:txBody>
          <a:bodyPr>
            <a:spAutoFit/>
          </a:bodyPr>
          <a:lstStyle/>
          <a:p>
            <a:pPr algn="ctr" fontAlgn="auto">
              <a:spcBef>
                <a:spcPts val="0"/>
              </a:spcBef>
              <a:spcAft>
                <a:spcPts val="0"/>
              </a:spcAft>
              <a:defRPr/>
            </a:pPr>
            <a:r>
              <a:rPr lang="en-US" dirty="0" err="1">
                <a:solidFill>
                  <a:schemeClr val="tx1">
                    <a:lumMod val="65000"/>
                    <a:lumOff val="35000"/>
                  </a:schemeClr>
                </a:solidFill>
                <a:latin typeface="+mj-lt"/>
                <a:cs typeface="Times New Roman" pitchFamily="18" charset="0"/>
              </a:rPr>
              <a:t>Paradyn</a:t>
            </a:r>
            <a:r>
              <a:rPr lang="en-US" dirty="0">
                <a:solidFill>
                  <a:schemeClr val="tx1">
                    <a:lumMod val="65000"/>
                    <a:lumOff val="35000"/>
                  </a:schemeClr>
                </a:solidFill>
                <a:latin typeface="+mj-lt"/>
                <a:cs typeface="Times New Roman" pitchFamily="18" charset="0"/>
              </a:rPr>
              <a:t> / Dyninst Week</a:t>
            </a:r>
          </a:p>
          <a:p>
            <a:pPr algn="ctr" fontAlgn="auto">
              <a:spcBef>
                <a:spcPts val="0"/>
              </a:spcBef>
              <a:spcAft>
                <a:spcPts val="0"/>
              </a:spcAft>
              <a:defRPr/>
            </a:pPr>
            <a:r>
              <a:rPr lang="en-US" dirty="0">
                <a:solidFill>
                  <a:schemeClr val="tx1">
                    <a:lumMod val="65000"/>
                    <a:lumOff val="35000"/>
                  </a:schemeClr>
                </a:solidFill>
                <a:latin typeface="+mj-lt"/>
                <a:cs typeface="Times New Roman" pitchFamily="18" charset="0"/>
              </a:rPr>
              <a:t>Madison, Wisconsin</a:t>
            </a:r>
          </a:p>
          <a:p>
            <a:pPr algn="ctr" fontAlgn="auto">
              <a:spcBef>
                <a:spcPts val="0"/>
              </a:spcBef>
              <a:spcAft>
                <a:spcPts val="0"/>
              </a:spcAft>
              <a:defRPr/>
            </a:pPr>
            <a:r>
              <a:rPr lang="en-US" dirty="0" smtClean="0">
                <a:solidFill>
                  <a:schemeClr val="tx1">
                    <a:lumMod val="65000"/>
                    <a:lumOff val="35000"/>
                  </a:schemeClr>
                </a:solidFill>
                <a:latin typeface="+mj-lt"/>
                <a:cs typeface="Times New Roman" pitchFamily="18" charset="0"/>
              </a:rPr>
              <a:t>May 2-4, 2011</a:t>
            </a:r>
            <a:endParaRPr lang="en-US" dirty="0">
              <a:solidFill>
                <a:schemeClr val="tx1">
                  <a:lumMod val="65000"/>
                  <a:lumOff val="35000"/>
                </a:schemeClr>
              </a:solidFill>
              <a:latin typeface="+mj-lt"/>
              <a:cs typeface="Times New Roman" pitchFamily="18" charset="0"/>
            </a:endParaRPr>
          </a:p>
        </p:txBody>
      </p:sp>
      <p:sp>
        <p:nvSpPr>
          <p:cNvPr id="2" name="Title 1"/>
          <p:cNvSpPr>
            <a:spLocks noGrp="1"/>
          </p:cNvSpPr>
          <p:nvPr>
            <p:ph type="ctrTitle"/>
          </p:nvPr>
        </p:nvSpPr>
        <p:spPr>
          <a:xfrm>
            <a:off x="685800" y="1273175"/>
            <a:ext cx="7772400" cy="1470025"/>
          </a:xfrm>
        </p:spPr>
        <p:txBody>
          <a:bodyPr/>
          <a:lstStyle>
            <a:lvl1pPr algn="ctr">
              <a:defRPr baseline="0">
                <a:solidFill>
                  <a:schemeClr val="tx1">
                    <a:lumMod val="75000"/>
                    <a:lumOff val="2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124200"/>
            <a:ext cx="6400800" cy="609600"/>
          </a:xfrm>
        </p:spPr>
        <p:txBody>
          <a:bodyPr/>
          <a:lstStyle>
            <a:lvl1pPr marL="0" indent="0" algn="ctr">
              <a:buNone/>
              <a:defRPr baseline="0">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smtClean="0"/>
          </a:p>
        </p:txBody>
      </p:sp>
    </p:spTree>
    <p:extLst>
      <p:ext uri="{BB962C8B-B14F-4D97-AF65-F5344CB8AC3E}">
        <p14:creationId xmlns:p14="http://schemas.microsoft.com/office/powerpoint/2010/main" val="21714271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10" Type="http://schemas.openxmlformats.org/officeDocument/2006/relationships/image" Target="../media/image2.png"/><Relationship Id="rId4" Type="http://schemas.openxmlformats.org/officeDocument/2006/relationships/slideLayout" Target="../slideLayouts/slideLayout12.xml"/><Relationship Id="rId9" Type="http://schemas.openxmlformats.org/officeDocument/2006/relationships/image" Target="../media/image1.png"/></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18.xml"/><Relationship Id="rId7" Type="http://schemas.openxmlformats.org/officeDocument/2006/relationships/slideLayout" Target="../slideLayouts/slideLayout22.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5" Type="http://schemas.openxmlformats.org/officeDocument/2006/relationships/slideLayout" Target="../slideLayouts/slideLayout20.xml"/><Relationship Id="rId10" Type="http://schemas.openxmlformats.org/officeDocument/2006/relationships/image" Target="../media/image2.png"/><Relationship Id="rId4" Type="http://schemas.openxmlformats.org/officeDocument/2006/relationships/slideLayout" Target="../slideLayouts/slideLayout19.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52400" y="76200"/>
            <a:ext cx="8839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152400" y="990600"/>
            <a:ext cx="8839200" cy="513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Slide Number Placeholder 5"/>
          <p:cNvSpPr>
            <a:spLocks noGrp="1"/>
          </p:cNvSpPr>
          <p:nvPr>
            <p:ph type="sldNum" sz="quarter" idx="4"/>
          </p:nvPr>
        </p:nvSpPr>
        <p:spPr>
          <a:xfrm>
            <a:off x="6934200" y="6492875"/>
            <a:ext cx="12192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F9A300BE-88D0-4CCF-AFB3-9182A5A1294C}" type="slidenum">
              <a:rPr lang="en-US"/>
              <a:pPr>
                <a:defRPr/>
              </a:pPr>
              <a:t>‹#›</a:t>
            </a:fld>
            <a:endParaRPr lang="en-US" dirty="0"/>
          </a:p>
        </p:txBody>
      </p:sp>
      <p:sp>
        <p:nvSpPr>
          <p:cNvPr id="13" name="Footer Placeholder 4"/>
          <p:cNvSpPr>
            <a:spLocks noGrp="1"/>
          </p:cNvSpPr>
          <p:nvPr>
            <p:ph type="ftr" sz="quarter" idx="3"/>
          </p:nvPr>
        </p:nvSpPr>
        <p:spPr>
          <a:xfrm>
            <a:off x="2209800" y="6553200"/>
            <a:ext cx="4724400" cy="304800"/>
          </a:xfrm>
          <a:prstGeom prst="rect">
            <a:avLst/>
          </a:prstGeom>
        </p:spPr>
        <p:txBody>
          <a:bodyPr/>
          <a:lstStyle>
            <a:lvl1pPr algn="ctr" fontAlgn="auto">
              <a:spcBef>
                <a:spcPts val="0"/>
              </a:spcBef>
              <a:spcAft>
                <a:spcPts val="0"/>
              </a:spcAft>
              <a:defRPr sz="1400" dirty="0" smtClean="0">
                <a:solidFill>
                  <a:srgbClr val="5F5F5F"/>
                </a:solidFill>
                <a:latin typeface="+mn-lt"/>
              </a:defRPr>
            </a:lvl1pPr>
          </a:lstStyle>
          <a:p>
            <a:pPr>
              <a:defRPr/>
            </a:pPr>
            <a:r>
              <a:rPr lang="en-US" dirty="0" smtClean="0"/>
              <a:t>ProcControlAPI and StackwalkerAPI Integration</a:t>
            </a:r>
            <a:endParaRPr lang="en-US" dirty="0"/>
          </a:p>
        </p:txBody>
      </p:sp>
      <p:pic>
        <p:nvPicPr>
          <p:cNvPr id="1030" name="Picture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6200" y="6232525"/>
            <a:ext cx="7556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nvGrpSpPr>
          <p:cNvPr id="1031" name="Group 2"/>
          <p:cNvGrpSpPr>
            <a:grpSpLocks/>
          </p:cNvGrpSpPr>
          <p:nvPr/>
        </p:nvGrpSpPr>
        <p:grpSpPr bwMode="auto">
          <a:xfrm>
            <a:off x="1219200" y="6343650"/>
            <a:ext cx="6553200" cy="285750"/>
            <a:chOff x="0" y="0"/>
            <a:chExt cx="6896" cy="344"/>
          </a:xfrm>
        </p:grpSpPr>
        <p:sp>
          <p:nvSpPr>
            <p:cNvPr id="16" name="AutoShape 3"/>
            <p:cNvSpPr>
              <a:spLocks/>
            </p:cNvSpPr>
            <p:nvPr/>
          </p:nvSpPr>
          <p:spPr bwMode="auto">
            <a:xfrm>
              <a:off x="0" y="138"/>
              <a:ext cx="6896" cy="71"/>
            </a:xfrm>
            <a:prstGeom prst="roundRect">
              <a:avLst>
                <a:gd name="adj" fmla="val 33329"/>
              </a:avLst>
            </a:prstGeom>
            <a:gradFill rotWithShape="0">
              <a:gsLst>
                <a:gs pos="0">
                  <a:srgbClr val="FF0000"/>
                </a:gs>
                <a:gs pos="100000">
                  <a:srgbClr val="000000"/>
                </a:gs>
              </a:gsLst>
              <a:lin ang="0" scaled="1"/>
            </a:gradFill>
            <a:ln w="12700">
              <a:noFill/>
              <a:round/>
              <a:headEnd/>
              <a:tailEnd/>
            </a:ln>
          </p:spPr>
          <p:txBody>
            <a:bodyPr lIns="0" tIns="0" rIns="0" bIns="0"/>
            <a:lstStyle/>
            <a:p>
              <a:pPr fontAlgn="auto">
                <a:spcBef>
                  <a:spcPts val="0"/>
                </a:spcBef>
                <a:spcAft>
                  <a:spcPts val="0"/>
                </a:spcAft>
                <a:defRPr/>
              </a:pPr>
              <a:endParaRPr lang="en-US">
                <a:latin typeface="+mn-lt"/>
              </a:endParaRPr>
            </a:p>
          </p:txBody>
        </p:sp>
        <p:sp>
          <p:nvSpPr>
            <p:cNvPr id="17" name="Rectangle 4"/>
            <p:cNvSpPr>
              <a:spLocks/>
            </p:cNvSpPr>
            <p:nvPr/>
          </p:nvSpPr>
          <p:spPr bwMode="auto">
            <a:xfrm>
              <a:off x="3420" y="0"/>
              <a:ext cx="55" cy="344"/>
            </a:xfrm>
            <a:prstGeom prst="rect">
              <a:avLst/>
            </a:prstGeom>
            <a:noFill/>
            <a:ln w="12700">
              <a:noFill/>
              <a:miter lim="800000"/>
              <a:headEnd/>
              <a:tailEnd/>
            </a:ln>
          </p:spPr>
          <p:txBody>
            <a:bodyPr wrap="none" lIns="0" tIns="0" rIns="0" bIns="0">
              <a:spAutoFit/>
            </a:bodyPr>
            <a:lstStyle/>
            <a:p>
              <a:pPr fontAlgn="auto">
                <a:spcBef>
                  <a:spcPts val="0"/>
                </a:spcBef>
                <a:spcAft>
                  <a:spcPts val="0"/>
                </a:spcAft>
                <a:defRPr/>
              </a:pPr>
              <a:endParaRPr lang="en-US">
                <a:latin typeface="+mn-lt"/>
              </a:endParaRPr>
            </a:p>
          </p:txBody>
        </p:sp>
      </p:grpSp>
      <p:pic>
        <p:nvPicPr>
          <p:cNvPr id="1032" name="Picture 9" descr="dyninst-big.png"/>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8154988" y="6232525"/>
            <a:ext cx="912812"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Lst>
  <p:hf hdr="0" dt="0"/>
  <p:txStyles>
    <p:titleStyle>
      <a:lvl1pPr algn="l" rtl="0" eaLnBrk="1" fontAlgn="base" hangingPunct="1">
        <a:spcBef>
          <a:spcPct val="0"/>
        </a:spcBef>
        <a:spcAft>
          <a:spcPct val="0"/>
        </a:spcAft>
        <a:defRPr sz="3600" kern="1200">
          <a:solidFill>
            <a:srgbClr val="7F7F7F"/>
          </a:solidFill>
          <a:latin typeface="+mj-lt"/>
          <a:ea typeface="+mj-ea"/>
          <a:cs typeface="+mj-cs"/>
        </a:defRPr>
      </a:lvl1pPr>
      <a:lvl2pPr algn="l" rtl="0" eaLnBrk="1" fontAlgn="base" hangingPunct="1">
        <a:spcBef>
          <a:spcPct val="0"/>
        </a:spcBef>
        <a:spcAft>
          <a:spcPct val="0"/>
        </a:spcAft>
        <a:defRPr sz="3600">
          <a:solidFill>
            <a:srgbClr val="7F7F7F"/>
          </a:solidFill>
          <a:latin typeface="Gill Sans MT" pitchFamily="34" charset="0"/>
        </a:defRPr>
      </a:lvl2pPr>
      <a:lvl3pPr algn="l" rtl="0" eaLnBrk="1" fontAlgn="base" hangingPunct="1">
        <a:spcBef>
          <a:spcPct val="0"/>
        </a:spcBef>
        <a:spcAft>
          <a:spcPct val="0"/>
        </a:spcAft>
        <a:defRPr sz="3600">
          <a:solidFill>
            <a:srgbClr val="7F7F7F"/>
          </a:solidFill>
          <a:latin typeface="Gill Sans MT" pitchFamily="34" charset="0"/>
        </a:defRPr>
      </a:lvl3pPr>
      <a:lvl4pPr algn="l" rtl="0" eaLnBrk="1" fontAlgn="base" hangingPunct="1">
        <a:spcBef>
          <a:spcPct val="0"/>
        </a:spcBef>
        <a:spcAft>
          <a:spcPct val="0"/>
        </a:spcAft>
        <a:defRPr sz="3600">
          <a:solidFill>
            <a:srgbClr val="7F7F7F"/>
          </a:solidFill>
          <a:latin typeface="Gill Sans MT" pitchFamily="34" charset="0"/>
        </a:defRPr>
      </a:lvl4pPr>
      <a:lvl5pPr algn="l" rtl="0" eaLnBrk="1" fontAlgn="base" hangingPunct="1">
        <a:spcBef>
          <a:spcPct val="0"/>
        </a:spcBef>
        <a:spcAft>
          <a:spcPct val="0"/>
        </a:spcAft>
        <a:defRPr sz="3600">
          <a:solidFill>
            <a:srgbClr val="7F7F7F"/>
          </a:solidFill>
          <a:latin typeface="Gill Sans MT" pitchFamily="34" charset="0"/>
        </a:defRPr>
      </a:lvl5pPr>
      <a:lvl6pPr marL="457200" algn="l" rtl="0" eaLnBrk="1" fontAlgn="base" hangingPunct="1">
        <a:spcBef>
          <a:spcPct val="0"/>
        </a:spcBef>
        <a:spcAft>
          <a:spcPct val="0"/>
        </a:spcAft>
        <a:defRPr sz="3600">
          <a:solidFill>
            <a:srgbClr val="7F7F7F"/>
          </a:solidFill>
          <a:latin typeface="Gill Sans MT" pitchFamily="34" charset="0"/>
        </a:defRPr>
      </a:lvl6pPr>
      <a:lvl7pPr marL="914400" algn="l" rtl="0" eaLnBrk="1" fontAlgn="base" hangingPunct="1">
        <a:spcBef>
          <a:spcPct val="0"/>
        </a:spcBef>
        <a:spcAft>
          <a:spcPct val="0"/>
        </a:spcAft>
        <a:defRPr sz="3600">
          <a:solidFill>
            <a:srgbClr val="7F7F7F"/>
          </a:solidFill>
          <a:latin typeface="Gill Sans MT" pitchFamily="34" charset="0"/>
        </a:defRPr>
      </a:lvl7pPr>
      <a:lvl8pPr marL="1371600" algn="l" rtl="0" eaLnBrk="1" fontAlgn="base" hangingPunct="1">
        <a:spcBef>
          <a:spcPct val="0"/>
        </a:spcBef>
        <a:spcAft>
          <a:spcPct val="0"/>
        </a:spcAft>
        <a:defRPr sz="3600">
          <a:solidFill>
            <a:srgbClr val="7F7F7F"/>
          </a:solidFill>
          <a:latin typeface="Gill Sans MT" pitchFamily="34" charset="0"/>
        </a:defRPr>
      </a:lvl8pPr>
      <a:lvl9pPr marL="1828800" algn="l" rtl="0" eaLnBrk="1" fontAlgn="base" hangingPunct="1">
        <a:spcBef>
          <a:spcPct val="0"/>
        </a:spcBef>
        <a:spcAft>
          <a:spcPct val="0"/>
        </a:spcAft>
        <a:defRPr sz="3600">
          <a:solidFill>
            <a:srgbClr val="7F7F7F"/>
          </a:solidFill>
          <a:latin typeface="Gill Sans MT" pitchFamily="34" charset="0"/>
        </a:defRPr>
      </a:lvl9pPr>
    </p:titleStyle>
    <p:bodyStyle>
      <a:lvl1pPr marL="342900" indent="-342900" algn="l" rtl="0" eaLnBrk="1" fontAlgn="base" hangingPunct="1">
        <a:spcBef>
          <a:spcPct val="20000"/>
        </a:spcBef>
        <a:spcAft>
          <a:spcPct val="0"/>
        </a:spcAft>
        <a:buFont typeface="Courier New" pitchFamily="49" charset="0"/>
        <a:buChar char="o"/>
        <a:defRPr sz="3200" kern="1200">
          <a:solidFill>
            <a:srgbClr val="404040"/>
          </a:solidFill>
          <a:latin typeface="+mn-lt"/>
          <a:ea typeface="+mn-ea"/>
          <a:cs typeface="+mn-cs"/>
        </a:defRPr>
      </a:lvl1pPr>
      <a:lvl2pPr marL="742950" indent="-285750" algn="l" rtl="0" eaLnBrk="1" fontAlgn="base" hangingPunct="1">
        <a:spcBef>
          <a:spcPct val="20000"/>
        </a:spcBef>
        <a:spcAft>
          <a:spcPct val="0"/>
        </a:spcAft>
        <a:buFont typeface="Courier New" pitchFamily="49" charset="0"/>
        <a:buChar char="o"/>
        <a:defRPr sz="2800" kern="1200">
          <a:solidFill>
            <a:srgbClr val="404040"/>
          </a:solidFill>
          <a:latin typeface="+mn-lt"/>
          <a:ea typeface="+mn-ea"/>
          <a:cs typeface="+mn-cs"/>
        </a:defRPr>
      </a:lvl2pPr>
      <a:lvl3pPr marL="1143000" indent="-228600" algn="l" rtl="0" eaLnBrk="1" fontAlgn="base" hangingPunct="1">
        <a:spcBef>
          <a:spcPct val="20000"/>
        </a:spcBef>
        <a:spcAft>
          <a:spcPct val="0"/>
        </a:spcAft>
        <a:buFont typeface="Courier New" pitchFamily="49" charset="0"/>
        <a:buChar char="o"/>
        <a:defRPr sz="2400" kern="1200">
          <a:solidFill>
            <a:srgbClr val="404040"/>
          </a:solidFill>
          <a:latin typeface="+mn-lt"/>
          <a:ea typeface="+mn-ea"/>
          <a:cs typeface="+mn-cs"/>
        </a:defRPr>
      </a:lvl3pPr>
      <a:lvl4pPr marL="1600200" indent="-228600" algn="l" rtl="0" eaLnBrk="1" fontAlgn="base" hangingPunct="1">
        <a:spcBef>
          <a:spcPct val="20000"/>
        </a:spcBef>
        <a:spcAft>
          <a:spcPct val="0"/>
        </a:spcAft>
        <a:buFont typeface="Courier New" pitchFamily="49" charset="0"/>
        <a:buChar char="o"/>
        <a:defRPr sz="2000" kern="1200">
          <a:solidFill>
            <a:srgbClr val="404040"/>
          </a:solidFill>
          <a:latin typeface="+mn-lt"/>
          <a:ea typeface="+mn-ea"/>
          <a:cs typeface="+mn-cs"/>
        </a:defRPr>
      </a:lvl4pPr>
      <a:lvl5pPr marL="2057400" indent="-228600" algn="l" rtl="0" eaLnBrk="1" fontAlgn="base" hangingPunct="1">
        <a:spcBef>
          <a:spcPct val="20000"/>
        </a:spcBef>
        <a:spcAft>
          <a:spcPct val="0"/>
        </a:spcAft>
        <a:buFont typeface="Courier New" pitchFamily="49" charset="0"/>
        <a:buChar char="o"/>
        <a:defRPr sz="2000" kern="1200">
          <a:solidFill>
            <a:srgbClr val="40404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Slide Number Placeholder 5"/>
          <p:cNvSpPr>
            <a:spLocks noGrp="1"/>
          </p:cNvSpPr>
          <p:nvPr>
            <p:ph type="sldNum" sz="quarter" idx="4"/>
          </p:nvPr>
        </p:nvSpPr>
        <p:spPr>
          <a:xfrm>
            <a:off x="6934200" y="6400800"/>
            <a:ext cx="12192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070F075-EEE4-41FC-813E-DBF23827CF9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2" r:id="rId1"/>
  </p:sldLayoutIdLst>
  <p:hf hdr="0" dt="0"/>
  <p:txStyles>
    <p:titleStyle>
      <a:lvl1pPr algn="l" rtl="0" fontAlgn="base">
        <a:spcBef>
          <a:spcPct val="0"/>
        </a:spcBef>
        <a:spcAft>
          <a:spcPct val="0"/>
        </a:spcAft>
        <a:defRPr sz="4400" kern="1200">
          <a:solidFill>
            <a:schemeClr val="tx1"/>
          </a:solidFill>
          <a:latin typeface="+mj-lt"/>
          <a:ea typeface="+mj-ea"/>
          <a:cs typeface="+mj-cs"/>
        </a:defRPr>
      </a:lvl1pPr>
      <a:lvl2pPr algn="l" rtl="0" fontAlgn="base">
        <a:spcBef>
          <a:spcPct val="0"/>
        </a:spcBef>
        <a:spcAft>
          <a:spcPct val="0"/>
        </a:spcAft>
        <a:defRPr sz="4400">
          <a:solidFill>
            <a:schemeClr val="tx1"/>
          </a:solidFill>
          <a:latin typeface="Gill Sans MT" pitchFamily="34" charset="0"/>
        </a:defRPr>
      </a:lvl2pPr>
      <a:lvl3pPr algn="l" rtl="0" fontAlgn="base">
        <a:spcBef>
          <a:spcPct val="0"/>
        </a:spcBef>
        <a:spcAft>
          <a:spcPct val="0"/>
        </a:spcAft>
        <a:defRPr sz="4400">
          <a:solidFill>
            <a:schemeClr val="tx1"/>
          </a:solidFill>
          <a:latin typeface="Gill Sans MT" pitchFamily="34" charset="0"/>
        </a:defRPr>
      </a:lvl3pPr>
      <a:lvl4pPr algn="l" rtl="0" fontAlgn="base">
        <a:spcBef>
          <a:spcPct val="0"/>
        </a:spcBef>
        <a:spcAft>
          <a:spcPct val="0"/>
        </a:spcAft>
        <a:defRPr sz="4400">
          <a:solidFill>
            <a:schemeClr val="tx1"/>
          </a:solidFill>
          <a:latin typeface="Gill Sans MT" pitchFamily="34" charset="0"/>
        </a:defRPr>
      </a:lvl4pPr>
      <a:lvl5pPr algn="l" rtl="0" fontAlgn="base">
        <a:spcBef>
          <a:spcPct val="0"/>
        </a:spcBef>
        <a:spcAft>
          <a:spcPct val="0"/>
        </a:spcAft>
        <a:defRPr sz="4400">
          <a:solidFill>
            <a:schemeClr val="tx1"/>
          </a:solidFill>
          <a:latin typeface="Gill Sans MT" pitchFamily="34" charset="0"/>
        </a:defRPr>
      </a:lvl5pPr>
      <a:lvl6pPr marL="457200" algn="l" rtl="0" fontAlgn="base">
        <a:spcBef>
          <a:spcPct val="0"/>
        </a:spcBef>
        <a:spcAft>
          <a:spcPct val="0"/>
        </a:spcAft>
        <a:defRPr sz="4400">
          <a:solidFill>
            <a:schemeClr val="tx1"/>
          </a:solidFill>
          <a:latin typeface="Gill Sans MT" pitchFamily="34" charset="0"/>
        </a:defRPr>
      </a:lvl6pPr>
      <a:lvl7pPr marL="914400" algn="l" rtl="0" fontAlgn="base">
        <a:spcBef>
          <a:spcPct val="0"/>
        </a:spcBef>
        <a:spcAft>
          <a:spcPct val="0"/>
        </a:spcAft>
        <a:defRPr sz="4400">
          <a:solidFill>
            <a:schemeClr val="tx1"/>
          </a:solidFill>
          <a:latin typeface="Gill Sans MT" pitchFamily="34" charset="0"/>
        </a:defRPr>
      </a:lvl7pPr>
      <a:lvl8pPr marL="1371600" algn="l" rtl="0" fontAlgn="base">
        <a:spcBef>
          <a:spcPct val="0"/>
        </a:spcBef>
        <a:spcAft>
          <a:spcPct val="0"/>
        </a:spcAft>
        <a:defRPr sz="4400">
          <a:solidFill>
            <a:schemeClr val="tx1"/>
          </a:solidFill>
          <a:latin typeface="Gill Sans MT" pitchFamily="34" charset="0"/>
        </a:defRPr>
      </a:lvl8pPr>
      <a:lvl9pPr marL="1828800" algn="l" rtl="0" fontAlgn="base">
        <a:spcBef>
          <a:spcPct val="0"/>
        </a:spcBef>
        <a:spcAft>
          <a:spcPct val="0"/>
        </a:spcAft>
        <a:defRPr sz="4400">
          <a:solidFill>
            <a:schemeClr val="tx1"/>
          </a:solidFill>
          <a:latin typeface="Gill Sans MT" pitchFamily="34" charset="0"/>
        </a:defRPr>
      </a:lvl9pPr>
    </p:titleStyle>
    <p:bodyStyle>
      <a:lvl1pPr marL="342900" indent="-342900" algn="l" rtl="0" fontAlgn="base">
        <a:spcBef>
          <a:spcPct val="20000"/>
        </a:spcBef>
        <a:spcAft>
          <a:spcPct val="0"/>
        </a:spcAft>
        <a:buFont typeface="Courier New" pitchFamily="49" charset="0"/>
        <a:buChar char="o"/>
        <a:defRPr sz="3200" kern="1200">
          <a:solidFill>
            <a:schemeClr val="tx1"/>
          </a:solidFill>
          <a:latin typeface="+mn-lt"/>
          <a:ea typeface="+mn-ea"/>
          <a:cs typeface="+mn-cs"/>
        </a:defRPr>
      </a:lvl1pPr>
      <a:lvl2pPr marL="742950" indent="-285750" algn="l" rtl="0" fontAlgn="base">
        <a:spcBef>
          <a:spcPct val="20000"/>
        </a:spcBef>
        <a:spcAft>
          <a:spcPct val="0"/>
        </a:spcAft>
        <a:buFont typeface="Courier New" pitchFamily="49" charset="0"/>
        <a:buChar char="o"/>
        <a:defRPr sz="2800" kern="1200">
          <a:solidFill>
            <a:schemeClr val="tx1"/>
          </a:solidFill>
          <a:latin typeface="+mn-lt"/>
          <a:ea typeface="+mn-ea"/>
          <a:cs typeface="+mn-cs"/>
        </a:defRPr>
      </a:lvl2pPr>
      <a:lvl3pPr marL="1143000" indent="-228600" algn="l" rtl="0" fontAlgn="base">
        <a:spcBef>
          <a:spcPct val="20000"/>
        </a:spcBef>
        <a:spcAft>
          <a:spcPct val="0"/>
        </a:spcAft>
        <a:buFont typeface="Courier New" pitchFamily="49" charset="0"/>
        <a:buChar char="o"/>
        <a:defRPr sz="2400" kern="1200">
          <a:solidFill>
            <a:schemeClr val="tx1"/>
          </a:solidFill>
          <a:latin typeface="+mn-lt"/>
          <a:ea typeface="+mn-ea"/>
          <a:cs typeface="+mn-cs"/>
        </a:defRPr>
      </a:lvl3pPr>
      <a:lvl4pPr marL="1600200" indent="-228600" algn="l" rtl="0" fontAlgn="base">
        <a:spcBef>
          <a:spcPct val="20000"/>
        </a:spcBef>
        <a:spcAft>
          <a:spcPct val="0"/>
        </a:spcAft>
        <a:buFont typeface="Courier New" pitchFamily="49" charset="0"/>
        <a:buChar char="o"/>
        <a:defRPr sz="2000" kern="1200">
          <a:solidFill>
            <a:schemeClr val="tx1"/>
          </a:solidFill>
          <a:latin typeface="+mn-lt"/>
          <a:ea typeface="+mn-ea"/>
          <a:cs typeface="+mn-cs"/>
        </a:defRPr>
      </a:lvl4pPr>
      <a:lvl5pPr marL="2057400" indent="-228600" algn="l" rtl="0" fontAlgn="base">
        <a:spcBef>
          <a:spcPct val="20000"/>
        </a:spcBef>
        <a:spcAft>
          <a:spcPct val="0"/>
        </a:spcAft>
        <a:buFont typeface="Courier New" pitchFamily="49" charset="0"/>
        <a:buChar char="o"/>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52400" y="76200"/>
            <a:ext cx="8839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152400" y="990600"/>
            <a:ext cx="8839200" cy="513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Slide Number Placeholder 5"/>
          <p:cNvSpPr>
            <a:spLocks noGrp="1"/>
          </p:cNvSpPr>
          <p:nvPr>
            <p:ph type="sldNum" sz="quarter" idx="4"/>
          </p:nvPr>
        </p:nvSpPr>
        <p:spPr>
          <a:xfrm>
            <a:off x="6934200" y="6492875"/>
            <a:ext cx="12192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F9A300BE-88D0-4CCF-AFB3-9182A5A1294C}" type="slidenum">
              <a:rPr lang="en-US"/>
              <a:pPr>
                <a:defRPr/>
              </a:pPr>
              <a:t>‹#›</a:t>
            </a:fld>
            <a:endParaRPr lang="en-US" dirty="0"/>
          </a:p>
        </p:txBody>
      </p:sp>
      <p:sp>
        <p:nvSpPr>
          <p:cNvPr id="13" name="Footer Placeholder 4"/>
          <p:cNvSpPr>
            <a:spLocks noGrp="1"/>
          </p:cNvSpPr>
          <p:nvPr>
            <p:ph type="ftr" sz="quarter" idx="3"/>
          </p:nvPr>
        </p:nvSpPr>
        <p:spPr>
          <a:xfrm>
            <a:off x="2209800" y="6553200"/>
            <a:ext cx="4724400" cy="304800"/>
          </a:xfrm>
          <a:prstGeom prst="rect">
            <a:avLst/>
          </a:prstGeom>
        </p:spPr>
        <p:txBody>
          <a:bodyPr/>
          <a:lstStyle>
            <a:lvl1pPr algn="ctr" fontAlgn="auto">
              <a:spcBef>
                <a:spcPts val="0"/>
              </a:spcBef>
              <a:spcAft>
                <a:spcPts val="0"/>
              </a:spcAft>
              <a:defRPr sz="1400" dirty="0" smtClean="0">
                <a:solidFill>
                  <a:srgbClr val="5F5F5F"/>
                </a:solidFill>
                <a:latin typeface="+mn-lt"/>
              </a:defRPr>
            </a:lvl1pPr>
          </a:lstStyle>
          <a:p>
            <a:pPr>
              <a:defRPr/>
            </a:pPr>
            <a:r>
              <a:rPr lang="en-US" dirty="0" smtClean="0"/>
              <a:t>ProcControlAPI and StackwalkerAPI Integration</a:t>
            </a:r>
            <a:endParaRPr lang="en-US" dirty="0"/>
          </a:p>
        </p:txBody>
      </p:sp>
      <p:pic>
        <p:nvPicPr>
          <p:cNvPr id="1030" name="Picture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6200" y="6232525"/>
            <a:ext cx="7556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nvGrpSpPr>
          <p:cNvPr id="1031" name="Group 2"/>
          <p:cNvGrpSpPr>
            <a:grpSpLocks/>
          </p:cNvGrpSpPr>
          <p:nvPr/>
        </p:nvGrpSpPr>
        <p:grpSpPr bwMode="auto">
          <a:xfrm>
            <a:off x="1219200" y="6343650"/>
            <a:ext cx="6553200" cy="285750"/>
            <a:chOff x="0" y="0"/>
            <a:chExt cx="6896" cy="344"/>
          </a:xfrm>
        </p:grpSpPr>
        <p:sp>
          <p:nvSpPr>
            <p:cNvPr id="16" name="AutoShape 3"/>
            <p:cNvSpPr>
              <a:spLocks/>
            </p:cNvSpPr>
            <p:nvPr/>
          </p:nvSpPr>
          <p:spPr bwMode="auto">
            <a:xfrm>
              <a:off x="0" y="138"/>
              <a:ext cx="6896" cy="71"/>
            </a:xfrm>
            <a:prstGeom prst="roundRect">
              <a:avLst>
                <a:gd name="adj" fmla="val 33329"/>
              </a:avLst>
            </a:prstGeom>
            <a:gradFill rotWithShape="0">
              <a:gsLst>
                <a:gs pos="0">
                  <a:srgbClr val="FF0000"/>
                </a:gs>
                <a:gs pos="100000">
                  <a:srgbClr val="000000"/>
                </a:gs>
              </a:gsLst>
              <a:lin ang="0" scaled="1"/>
            </a:gradFill>
            <a:ln w="12700">
              <a:noFill/>
              <a:round/>
              <a:headEnd/>
              <a:tailEnd/>
            </a:ln>
          </p:spPr>
          <p:txBody>
            <a:bodyPr lIns="0" tIns="0" rIns="0" bIns="0"/>
            <a:lstStyle/>
            <a:p>
              <a:pPr fontAlgn="auto">
                <a:spcBef>
                  <a:spcPts val="0"/>
                </a:spcBef>
                <a:spcAft>
                  <a:spcPts val="0"/>
                </a:spcAft>
                <a:defRPr/>
              </a:pPr>
              <a:endParaRPr lang="en-US">
                <a:latin typeface="+mn-lt"/>
              </a:endParaRPr>
            </a:p>
          </p:txBody>
        </p:sp>
        <p:sp>
          <p:nvSpPr>
            <p:cNvPr id="17" name="Rectangle 4"/>
            <p:cNvSpPr>
              <a:spLocks/>
            </p:cNvSpPr>
            <p:nvPr/>
          </p:nvSpPr>
          <p:spPr bwMode="auto">
            <a:xfrm>
              <a:off x="3420" y="0"/>
              <a:ext cx="55" cy="344"/>
            </a:xfrm>
            <a:prstGeom prst="rect">
              <a:avLst/>
            </a:prstGeom>
            <a:noFill/>
            <a:ln w="12700">
              <a:noFill/>
              <a:miter lim="800000"/>
              <a:headEnd/>
              <a:tailEnd/>
            </a:ln>
          </p:spPr>
          <p:txBody>
            <a:bodyPr wrap="none" lIns="0" tIns="0" rIns="0" bIns="0">
              <a:spAutoFit/>
            </a:bodyPr>
            <a:lstStyle/>
            <a:p>
              <a:pPr fontAlgn="auto">
                <a:spcBef>
                  <a:spcPts val="0"/>
                </a:spcBef>
                <a:spcAft>
                  <a:spcPts val="0"/>
                </a:spcAft>
                <a:defRPr/>
              </a:pPr>
              <a:endParaRPr lang="en-US">
                <a:latin typeface="+mn-lt"/>
              </a:endParaRPr>
            </a:p>
          </p:txBody>
        </p:sp>
      </p:grpSp>
      <p:pic>
        <p:nvPicPr>
          <p:cNvPr id="1032" name="Picture 9" descr="dyninst-big.png"/>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8154988" y="6232525"/>
            <a:ext cx="912812"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Lst>
  <p:hf hdr="0" dt="0"/>
  <p:txStyles>
    <p:titleStyle>
      <a:lvl1pPr algn="l" rtl="0" eaLnBrk="1" fontAlgn="base" hangingPunct="1">
        <a:spcBef>
          <a:spcPct val="0"/>
        </a:spcBef>
        <a:spcAft>
          <a:spcPct val="0"/>
        </a:spcAft>
        <a:defRPr sz="3600" kern="1200">
          <a:solidFill>
            <a:srgbClr val="7F7F7F"/>
          </a:solidFill>
          <a:latin typeface="+mj-lt"/>
          <a:ea typeface="+mj-ea"/>
          <a:cs typeface="+mj-cs"/>
        </a:defRPr>
      </a:lvl1pPr>
      <a:lvl2pPr algn="l" rtl="0" eaLnBrk="1" fontAlgn="base" hangingPunct="1">
        <a:spcBef>
          <a:spcPct val="0"/>
        </a:spcBef>
        <a:spcAft>
          <a:spcPct val="0"/>
        </a:spcAft>
        <a:defRPr sz="3600">
          <a:solidFill>
            <a:srgbClr val="7F7F7F"/>
          </a:solidFill>
          <a:latin typeface="Gill Sans MT" pitchFamily="34" charset="0"/>
        </a:defRPr>
      </a:lvl2pPr>
      <a:lvl3pPr algn="l" rtl="0" eaLnBrk="1" fontAlgn="base" hangingPunct="1">
        <a:spcBef>
          <a:spcPct val="0"/>
        </a:spcBef>
        <a:spcAft>
          <a:spcPct val="0"/>
        </a:spcAft>
        <a:defRPr sz="3600">
          <a:solidFill>
            <a:srgbClr val="7F7F7F"/>
          </a:solidFill>
          <a:latin typeface="Gill Sans MT" pitchFamily="34" charset="0"/>
        </a:defRPr>
      </a:lvl3pPr>
      <a:lvl4pPr algn="l" rtl="0" eaLnBrk="1" fontAlgn="base" hangingPunct="1">
        <a:spcBef>
          <a:spcPct val="0"/>
        </a:spcBef>
        <a:spcAft>
          <a:spcPct val="0"/>
        </a:spcAft>
        <a:defRPr sz="3600">
          <a:solidFill>
            <a:srgbClr val="7F7F7F"/>
          </a:solidFill>
          <a:latin typeface="Gill Sans MT" pitchFamily="34" charset="0"/>
        </a:defRPr>
      </a:lvl4pPr>
      <a:lvl5pPr algn="l" rtl="0" eaLnBrk="1" fontAlgn="base" hangingPunct="1">
        <a:spcBef>
          <a:spcPct val="0"/>
        </a:spcBef>
        <a:spcAft>
          <a:spcPct val="0"/>
        </a:spcAft>
        <a:defRPr sz="3600">
          <a:solidFill>
            <a:srgbClr val="7F7F7F"/>
          </a:solidFill>
          <a:latin typeface="Gill Sans MT" pitchFamily="34" charset="0"/>
        </a:defRPr>
      </a:lvl5pPr>
      <a:lvl6pPr marL="457200" algn="l" rtl="0" eaLnBrk="1" fontAlgn="base" hangingPunct="1">
        <a:spcBef>
          <a:spcPct val="0"/>
        </a:spcBef>
        <a:spcAft>
          <a:spcPct val="0"/>
        </a:spcAft>
        <a:defRPr sz="3600">
          <a:solidFill>
            <a:srgbClr val="7F7F7F"/>
          </a:solidFill>
          <a:latin typeface="Gill Sans MT" pitchFamily="34" charset="0"/>
        </a:defRPr>
      </a:lvl6pPr>
      <a:lvl7pPr marL="914400" algn="l" rtl="0" eaLnBrk="1" fontAlgn="base" hangingPunct="1">
        <a:spcBef>
          <a:spcPct val="0"/>
        </a:spcBef>
        <a:spcAft>
          <a:spcPct val="0"/>
        </a:spcAft>
        <a:defRPr sz="3600">
          <a:solidFill>
            <a:srgbClr val="7F7F7F"/>
          </a:solidFill>
          <a:latin typeface="Gill Sans MT" pitchFamily="34" charset="0"/>
        </a:defRPr>
      </a:lvl7pPr>
      <a:lvl8pPr marL="1371600" algn="l" rtl="0" eaLnBrk="1" fontAlgn="base" hangingPunct="1">
        <a:spcBef>
          <a:spcPct val="0"/>
        </a:spcBef>
        <a:spcAft>
          <a:spcPct val="0"/>
        </a:spcAft>
        <a:defRPr sz="3600">
          <a:solidFill>
            <a:srgbClr val="7F7F7F"/>
          </a:solidFill>
          <a:latin typeface="Gill Sans MT" pitchFamily="34" charset="0"/>
        </a:defRPr>
      </a:lvl8pPr>
      <a:lvl9pPr marL="1828800" algn="l" rtl="0" eaLnBrk="1" fontAlgn="base" hangingPunct="1">
        <a:spcBef>
          <a:spcPct val="0"/>
        </a:spcBef>
        <a:spcAft>
          <a:spcPct val="0"/>
        </a:spcAft>
        <a:defRPr sz="3600">
          <a:solidFill>
            <a:srgbClr val="7F7F7F"/>
          </a:solidFill>
          <a:latin typeface="Gill Sans MT" pitchFamily="34" charset="0"/>
        </a:defRPr>
      </a:lvl9pPr>
    </p:titleStyle>
    <p:bodyStyle>
      <a:lvl1pPr marL="342900" indent="-342900" algn="l" rtl="0" eaLnBrk="1" fontAlgn="base" hangingPunct="1">
        <a:spcBef>
          <a:spcPct val="20000"/>
        </a:spcBef>
        <a:spcAft>
          <a:spcPct val="0"/>
        </a:spcAft>
        <a:buFont typeface="Courier New" pitchFamily="49" charset="0"/>
        <a:buChar char="o"/>
        <a:defRPr sz="3200" kern="1200">
          <a:solidFill>
            <a:srgbClr val="404040"/>
          </a:solidFill>
          <a:latin typeface="+mn-lt"/>
          <a:ea typeface="+mn-ea"/>
          <a:cs typeface="+mn-cs"/>
        </a:defRPr>
      </a:lvl1pPr>
      <a:lvl2pPr marL="742950" indent="-285750" algn="l" rtl="0" eaLnBrk="1" fontAlgn="base" hangingPunct="1">
        <a:spcBef>
          <a:spcPct val="20000"/>
        </a:spcBef>
        <a:spcAft>
          <a:spcPct val="0"/>
        </a:spcAft>
        <a:buFont typeface="Courier New" pitchFamily="49" charset="0"/>
        <a:buChar char="o"/>
        <a:defRPr sz="2800" kern="1200">
          <a:solidFill>
            <a:srgbClr val="404040"/>
          </a:solidFill>
          <a:latin typeface="+mn-lt"/>
          <a:ea typeface="+mn-ea"/>
          <a:cs typeface="+mn-cs"/>
        </a:defRPr>
      </a:lvl2pPr>
      <a:lvl3pPr marL="1143000" indent="-228600" algn="l" rtl="0" eaLnBrk="1" fontAlgn="base" hangingPunct="1">
        <a:spcBef>
          <a:spcPct val="20000"/>
        </a:spcBef>
        <a:spcAft>
          <a:spcPct val="0"/>
        </a:spcAft>
        <a:buFont typeface="Courier New" pitchFamily="49" charset="0"/>
        <a:buChar char="o"/>
        <a:defRPr sz="2400" kern="1200">
          <a:solidFill>
            <a:srgbClr val="404040"/>
          </a:solidFill>
          <a:latin typeface="+mn-lt"/>
          <a:ea typeface="+mn-ea"/>
          <a:cs typeface="+mn-cs"/>
        </a:defRPr>
      </a:lvl3pPr>
      <a:lvl4pPr marL="1600200" indent="-228600" algn="l" rtl="0" eaLnBrk="1" fontAlgn="base" hangingPunct="1">
        <a:spcBef>
          <a:spcPct val="20000"/>
        </a:spcBef>
        <a:spcAft>
          <a:spcPct val="0"/>
        </a:spcAft>
        <a:buFont typeface="Courier New" pitchFamily="49" charset="0"/>
        <a:buChar char="o"/>
        <a:defRPr sz="2000" kern="1200">
          <a:solidFill>
            <a:srgbClr val="404040"/>
          </a:solidFill>
          <a:latin typeface="+mn-lt"/>
          <a:ea typeface="+mn-ea"/>
          <a:cs typeface="+mn-cs"/>
        </a:defRPr>
      </a:lvl4pPr>
      <a:lvl5pPr marL="2057400" indent="-228600" algn="l" rtl="0" eaLnBrk="1" fontAlgn="base" hangingPunct="1">
        <a:spcBef>
          <a:spcPct val="20000"/>
        </a:spcBef>
        <a:spcAft>
          <a:spcPct val="0"/>
        </a:spcAft>
        <a:buFont typeface="Courier New" pitchFamily="49" charset="0"/>
        <a:buChar char="o"/>
        <a:defRPr sz="2000" kern="1200">
          <a:solidFill>
            <a:srgbClr val="40404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52400" y="76200"/>
            <a:ext cx="8839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152400" y="990600"/>
            <a:ext cx="8839200" cy="513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Slide Number Placeholder 5"/>
          <p:cNvSpPr>
            <a:spLocks noGrp="1"/>
          </p:cNvSpPr>
          <p:nvPr>
            <p:ph type="sldNum" sz="quarter" idx="4"/>
          </p:nvPr>
        </p:nvSpPr>
        <p:spPr>
          <a:xfrm>
            <a:off x="6934200" y="6492875"/>
            <a:ext cx="12192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F9A300BE-88D0-4CCF-AFB3-9182A5A1294C}" type="slidenum">
              <a:rPr lang="en-US">
                <a:solidFill>
                  <a:prstClr val="black">
                    <a:tint val="75000"/>
                  </a:prstClr>
                </a:solidFill>
              </a:rPr>
              <a:pPr>
                <a:defRPr/>
              </a:pPr>
              <a:t>‹#›</a:t>
            </a:fld>
            <a:endParaRPr lang="en-US" dirty="0">
              <a:solidFill>
                <a:prstClr val="black">
                  <a:tint val="75000"/>
                </a:prstClr>
              </a:solidFill>
            </a:endParaRPr>
          </a:p>
        </p:txBody>
      </p:sp>
      <p:sp>
        <p:nvSpPr>
          <p:cNvPr id="13" name="Footer Placeholder 4"/>
          <p:cNvSpPr>
            <a:spLocks noGrp="1"/>
          </p:cNvSpPr>
          <p:nvPr>
            <p:ph type="ftr" sz="quarter" idx="3"/>
          </p:nvPr>
        </p:nvSpPr>
        <p:spPr>
          <a:xfrm>
            <a:off x="2209800" y="6553200"/>
            <a:ext cx="4724400" cy="304800"/>
          </a:xfrm>
          <a:prstGeom prst="rect">
            <a:avLst/>
          </a:prstGeom>
        </p:spPr>
        <p:txBody>
          <a:bodyPr/>
          <a:lstStyle>
            <a:lvl1pPr algn="ctr" fontAlgn="auto">
              <a:spcBef>
                <a:spcPts val="0"/>
              </a:spcBef>
              <a:spcAft>
                <a:spcPts val="0"/>
              </a:spcAft>
              <a:defRPr sz="1400" dirty="0" smtClean="0">
                <a:solidFill>
                  <a:srgbClr val="5F5F5F"/>
                </a:solidFill>
                <a:latin typeface="+mn-lt"/>
              </a:defRPr>
            </a:lvl1pPr>
          </a:lstStyle>
          <a:p>
            <a:pPr>
              <a:defRPr/>
            </a:pPr>
            <a:r>
              <a:rPr lang="en-US"/>
              <a:t>ProcControlAPI and StackwalkerAPI Integration</a:t>
            </a:r>
          </a:p>
        </p:txBody>
      </p:sp>
      <p:pic>
        <p:nvPicPr>
          <p:cNvPr id="1030" name="Picture 1"/>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6200" y="6232525"/>
            <a:ext cx="7556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nvGrpSpPr>
          <p:cNvPr id="1031" name="Group 2"/>
          <p:cNvGrpSpPr>
            <a:grpSpLocks/>
          </p:cNvGrpSpPr>
          <p:nvPr/>
        </p:nvGrpSpPr>
        <p:grpSpPr bwMode="auto">
          <a:xfrm>
            <a:off x="1219200" y="6343650"/>
            <a:ext cx="6553200" cy="285750"/>
            <a:chOff x="0" y="0"/>
            <a:chExt cx="6896" cy="344"/>
          </a:xfrm>
        </p:grpSpPr>
        <p:sp>
          <p:nvSpPr>
            <p:cNvPr id="16" name="AutoShape 3"/>
            <p:cNvSpPr>
              <a:spLocks/>
            </p:cNvSpPr>
            <p:nvPr/>
          </p:nvSpPr>
          <p:spPr bwMode="auto">
            <a:xfrm>
              <a:off x="0" y="138"/>
              <a:ext cx="6896" cy="71"/>
            </a:xfrm>
            <a:prstGeom prst="roundRect">
              <a:avLst>
                <a:gd name="adj" fmla="val 33329"/>
              </a:avLst>
            </a:prstGeom>
            <a:gradFill rotWithShape="0">
              <a:gsLst>
                <a:gs pos="0">
                  <a:srgbClr val="FF0000"/>
                </a:gs>
                <a:gs pos="100000">
                  <a:srgbClr val="000000"/>
                </a:gs>
              </a:gsLst>
              <a:lin ang="0" scaled="1"/>
            </a:gradFill>
            <a:ln w="12700">
              <a:noFill/>
              <a:round/>
              <a:headEnd/>
              <a:tailEnd/>
            </a:ln>
          </p:spPr>
          <p:txBody>
            <a:bodyPr lIns="0" tIns="0" rIns="0" bIns="0"/>
            <a:lstStyle/>
            <a:p>
              <a:pPr fontAlgn="auto">
                <a:spcBef>
                  <a:spcPts val="0"/>
                </a:spcBef>
                <a:spcAft>
                  <a:spcPts val="0"/>
                </a:spcAft>
                <a:defRPr/>
              </a:pPr>
              <a:endParaRPr lang="en-US">
                <a:solidFill>
                  <a:prstClr val="black"/>
                </a:solidFill>
                <a:latin typeface="Gill Sans MT"/>
              </a:endParaRPr>
            </a:p>
          </p:txBody>
        </p:sp>
        <p:sp>
          <p:nvSpPr>
            <p:cNvPr id="17" name="Rectangle 4"/>
            <p:cNvSpPr>
              <a:spLocks/>
            </p:cNvSpPr>
            <p:nvPr/>
          </p:nvSpPr>
          <p:spPr bwMode="auto">
            <a:xfrm>
              <a:off x="3420" y="0"/>
              <a:ext cx="55" cy="344"/>
            </a:xfrm>
            <a:prstGeom prst="rect">
              <a:avLst/>
            </a:prstGeom>
            <a:noFill/>
            <a:ln w="12700">
              <a:noFill/>
              <a:miter lim="800000"/>
              <a:headEnd/>
              <a:tailEnd/>
            </a:ln>
          </p:spPr>
          <p:txBody>
            <a:bodyPr wrap="none" lIns="0" tIns="0" rIns="0" bIns="0">
              <a:spAutoFit/>
            </a:bodyPr>
            <a:lstStyle/>
            <a:p>
              <a:pPr fontAlgn="auto">
                <a:spcBef>
                  <a:spcPts val="0"/>
                </a:spcBef>
                <a:spcAft>
                  <a:spcPts val="0"/>
                </a:spcAft>
                <a:defRPr/>
              </a:pPr>
              <a:endParaRPr lang="en-US">
                <a:solidFill>
                  <a:prstClr val="black"/>
                </a:solidFill>
                <a:latin typeface="Gill Sans MT"/>
              </a:endParaRPr>
            </a:p>
          </p:txBody>
        </p:sp>
      </p:grpSp>
      <p:pic>
        <p:nvPicPr>
          <p:cNvPr id="1032" name="Picture 9" descr="dyninst-big.png"/>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8154988" y="6232525"/>
            <a:ext cx="912812"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9536672"/>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Lst>
  <p:hf hdr="0" dt="0"/>
  <p:txStyles>
    <p:titleStyle>
      <a:lvl1pPr algn="l" rtl="0" eaLnBrk="1" fontAlgn="base" hangingPunct="1">
        <a:spcBef>
          <a:spcPct val="0"/>
        </a:spcBef>
        <a:spcAft>
          <a:spcPct val="0"/>
        </a:spcAft>
        <a:defRPr sz="3600" kern="1200">
          <a:solidFill>
            <a:srgbClr val="7F7F7F"/>
          </a:solidFill>
          <a:latin typeface="+mj-lt"/>
          <a:ea typeface="+mj-ea"/>
          <a:cs typeface="+mj-cs"/>
        </a:defRPr>
      </a:lvl1pPr>
      <a:lvl2pPr algn="l" rtl="0" eaLnBrk="1" fontAlgn="base" hangingPunct="1">
        <a:spcBef>
          <a:spcPct val="0"/>
        </a:spcBef>
        <a:spcAft>
          <a:spcPct val="0"/>
        </a:spcAft>
        <a:defRPr sz="3600">
          <a:solidFill>
            <a:srgbClr val="7F7F7F"/>
          </a:solidFill>
          <a:latin typeface="Gill Sans MT" pitchFamily="34" charset="0"/>
        </a:defRPr>
      </a:lvl2pPr>
      <a:lvl3pPr algn="l" rtl="0" eaLnBrk="1" fontAlgn="base" hangingPunct="1">
        <a:spcBef>
          <a:spcPct val="0"/>
        </a:spcBef>
        <a:spcAft>
          <a:spcPct val="0"/>
        </a:spcAft>
        <a:defRPr sz="3600">
          <a:solidFill>
            <a:srgbClr val="7F7F7F"/>
          </a:solidFill>
          <a:latin typeface="Gill Sans MT" pitchFamily="34" charset="0"/>
        </a:defRPr>
      </a:lvl3pPr>
      <a:lvl4pPr algn="l" rtl="0" eaLnBrk="1" fontAlgn="base" hangingPunct="1">
        <a:spcBef>
          <a:spcPct val="0"/>
        </a:spcBef>
        <a:spcAft>
          <a:spcPct val="0"/>
        </a:spcAft>
        <a:defRPr sz="3600">
          <a:solidFill>
            <a:srgbClr val="7F7F7F"/>
          </a:solidFill>
          <a:latin typeface="Gill Sans MT" pitchFamily="34" charset="0"/>
        </a:defRPr>
      </a:lvl4pPr>
      <a:lvl5pPr algn="l" rtl="0" eaLnBrk="1" fontAlgn="base" hangingPunct="1">
        <a:spcBef>
          <a:spcPct val="0"/>
        </a:spcBef>
        <a:spcAft>
          <a:spcPct val="0"/>
        </a:spcAft>
        <a:defRPr sz="3600">
          <a:solidFill>
            <a:srgbClr val="7F7F7F"/>
          </a:solidFill>
          <a:latin typeface="Gill Sans MT" pitchFamily="34" charset="0"/>
        </a:defRPr>
      </a:lvl5pPr>
      <a:lvl6pPr marL="457200" algn="l" rtl="0" eaLnBrk="1" fontAlgn="base" hangingPunct="1">
        <a:spcBef>
          <a:spcPct val="0"/>
        </a:spcBef>
        <a:spcAft>
          <a:spcPct val="0"/>
        </a:spcAft>
        <a:defRPr sz="3600">
          <a:solidFill>
            <a:srgbClr val="7F7F7F"/>
          </a:solidFill>
          <a:latin typeface="Gill Sans MT" pitchFamily="34" charset="0"/>
        </a:defRPr>
      </a:lvl6pPr>
      <a:lvl7pPr marL="914400" algn="l" rtl="0" eaLnBrk="1" fontAlgn="base" hangingPunct="1">
        <a:spcBef>
          <a:spcPct val="0"/>
        </a:spcBef>
        <a:spcAft>
          <a:spcPct val="0"/>
        </a:spcAft>
        <a:defRPr sz="3600">
          <a:solidFill>
            <a:srgbClr val="7F7F7F"/>
          </a:solidFill>
          <a:latin typeface="Gill Sans MT" pitchFamily="34" charset="0"/>
        </a:defRPr>
      </a:lvl7pPr>
      <a:lvl8pPr marL="1371600" algn="l" rtl="0" eaLnBrk="1" fontAlgn="base" hangingPunct="1">
        <a:spcBef>
          <a:spcPct val="0"/>
        </a:spcBef>
        <a:spcAft>
          <a:spcPct val="0"/>
        </a:spcAft>
        <a:defRPr sz="3600">
          <a:solidFill>
            <a:srgbClr val="7F7F7F"/>
          </a:solidFill>
          <a:latin typeface="Gill Sans MT" pitchFamily="34" charset="0"/>
        </a:defRPr>
      </a:lvl8pPr>
      <a:lvl9pPr marL="1828800" algn="l" rtl="0" eaLnBrk="1" fontAlgn="base" hangingPunct="1">
        <a:spcBef>
          <a:spcPct val="0"/>
        </a:spcBef>
        <a:spcAft>
          <a:spcPct val="0"/>
        </a:spcAft>
        <a:defRPr sz="3600">
          <a:solidFill>
            <a:srgbClr val="7F7F7F"/>
          </a:solidFill>
          <a:latin typeface="Gill Sans MT" pitchFamily="34" charset="0"/>
        </a:defRPr>
      </a:lvl9pPr>
    </p:titleStyle>
    <p:bodyStyle>
      <a:lvl1pPr marL="342900" indent="-342900" algn="l" rtl="0" eaLnBrk="1" fontAlgn="base" hangingPunct="1">
        <a:spcBef>
          <a:spcPct val="20000"/>
        </a:spcBef>
        <a:spcAft>
          <a:spcPct val="0"/>
        </a:spcAft>
        <a:buFont typeface="Courier New" pitchFamily="49" charset="0"/>
        <a:buChar char="o"/>
        <a:defRPr sz="3200" kern="1200">
          <a:solidFill>
            <a:srgbClr val="404040"/>
          </a:solidFill>
          <a:latin typeface="+mn-lt"/>
          <a:ea typeface="+mn-ea"/>
          <a:cs typeface="+mn-cs"/>
        </a:defRPr>
      </a:lvl1pPr>
      <a:lvl2pPr marL="742950" indent="-285750" algn="l" rtl="0" eaLnBrk="1" fontAlgn="base" hangingPunct="1">
        <a:spcBef>
          <a:spcPct val="20000"/>
        </a:spcBef>
        <a:spcAft>
          <a:spcPct val="0"/>
        </a:spcAft>
        <a:buFont typeface="Courier New" pitchFamily="49" charset="0"/>
        <a:buChar char="o"/>
        <a:defRPr sz="2800" kern="1200">
          <a:solidFill>
            <a:srgbClr val="404040"/>
          </a:solidFill>
          <a:latin typeface="+mn-lt"/>
          <a:ea typeface="+mn-ea"/>
          <a:cs typeface="+mn-cs"/>
        </a:defRPr>
      </a:lvl2pPr>
      <a:lvl3pPr marL="1143000" indent="-228600" algn="l" rtl="0" eaLnBrk="1" fontAlgn="base" hangingPunct="1">
        <a:spcBef>
          <a:spcPct val="20000"/>
        </a:spcBef>
        <a:spcAft>
          <a:spcPct val="0"/>
        </a:spcAft>
        <a:buFont typeface="Courier New" pitchFamily="49" charset="0"/>
        <a:buChar char="o"/>
        <a:defRPr sz="2400" kern="1200">
          <a:solidFill>
            <a:srgbClr val="404040"/>
          </a:solidFill>
          <a:latin typeface="+mn-lt"/>
          <a:ea typeface="+mn-ea"/>
          <a:cs typeface="+mn-cs"/>
        </a:defRPr>
      </a:lvl3pPr>
      <a:lvl4pPr marL="1600200" indent="-228600" algn="l" rtl="0" eaLnBrk="1" fontAlgn="base" hangingPunct="1">
        <a:spcBef>
          <a:spcPct val="20000"/>
        </a:spcBef>
        <a:spcAft>
          <a:spcPct val="0"/>
        </a:spcAft>
        <a:buFont typeface="Courier New" pitchFamily="49" charset="0"/>
        <a:buChar char="o"/>
        <a:defRPr sz="2000" kern="1200">
          <a:solidFill>
            <a:srgbClr val="404040"/>
          </a:solidFill>
          <a:latin typeface="+mn-lt"/>
          <a:ea typeface="+mn-ea"/>
          <a:cs typeface="+mn-cs"/>
        </a:defRPr>
      </a:lvl4pPr>
      <a:lvl5pPr marL="2057400" indent="-228600" algn="l" rtl="0" eaLnBrk="1" fontAlgn="base" hangingPunct="1">
        <a:spcBef>
          <a:spcPct val="20000"/>
        </a:spcBef>
        <a:spcAft>
          <a:spcPct val="0"/>
        </a:spcAft>
        <a:buFont typeface="Courier New" pitchFamily="49" charset="0"/>
        <a:buChar char="o"/>
        <a:defRPr sz="2000" kern="1200">
          <a:solidFill>
            <a:srgbClr val="40404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normAutofit/>
          </a:bodyPr>
          <a:lstStyle/>
          <a:p>
            <a:pPr fontAlgn="auto">
              <a:spcAft>
                <a:spcPts val="0"/>
              </a:spcAft>
              <a:defRPr/>
            </a:pPr>
            <a:r>
              <a:rPr lang="en-US" dirty="0" smtClean="0"/>
              <a:t>ProcControlAPI and StackwalkerAPI</a:t>
            </a:r>
            <a:br>
              <a:rPr lang="en-US" dirty="0" smtClean="0"/>
            </a:br>
            <a:r>
              <a:rPr lang="en-US" dirty="0" smtClean="0"/>
              <a:t>Integration into Dyninst</a:t>
            </a:r>
            <a:endParaRPr lang="en-US" dirty="0"/>
          </a:p>
        </p:txBody>
      </p:sp>
      <p:sp>
        <p:nvSpPr>
          <p:cNvPr id="3" name="Subtitle 2"/>
          <p:cNvSpPr>
            <a:spLocks noGrp="1"/>
          </p:cNvSpPr>
          <p:nvPr>
            <p:ph type="subTitle" idx="1"/>
          </p:nvPr>
        </p:nvSpPr>
        <p:spPr/>
        <p:txBody>
          <a:bodyPr rtlCol="0">
            <a:normAutofit/>
          </a:bodyPr>
          <a:lstStyle/>
          <a:p>
            <a:pPr fontAlgn="auto">
              <a:spcAft>
                <a:spcPts val="0"/>
              </a:spcAft>
              <a:defRPr/>
            </a:pPr>
            <a:r>
              <a:rPr lang="en-US" dirty="0" smtClean="0"/>
              <a:t>Todd Frederick and Dan McNulty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2" name="Straight Arrow Connector 207"/>
          <p:cNvCxnSpPr>
            <a:stCxn id="105" idx="2"/>
            <a:endCxn id="126" idx="3"/>
          </p:cNvCxnSpPr>
          <p:nvPr/>
        </p:nvCxnSpPr>
        <p:spPr>
          <a:xfrm flipV="1">
            <a:off x="2297775" y="3089908"/>
            <a:ext cx="5200" cy="479815"/>
          </a:xfrm>
          <a:prstGeom prst="straightConnector1">
            <a:avLst/>
          </a:prstGeom>
          <a:ln w="25400">
            <a:solidFill>
              <a:schemeClr val="accent2">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err="1" smtClean="0"/>
              <a:t>Dyninst+ProcControlAPI</a:t>
            </a:r>
            <a:r>
              <a:rPr lang="en-US" dirty="0" smtClean="0"/>
              <a:t> </a:t>
            </a:r>
            <a:r>
              <a:rPr lang="en-US" dirty="0"/>
              <a:t>T</a:t>
            </a:r>
            <a:r>
              <a:rPr lang="en-US" dirty="0" smtClean="0"/>
              <a:t>hreading</a:t>
            </a:r>
            <a:r>
              <a:rPr lang="en-US" baseline="0" dirty="0" smtClean="0"/>
              <a:t> </a:t>
            </a:r>
            <a:r>
              <a:rPr lang="en-US" dirty="0"/>
              <a:t>M</a:t>
            </a:r>
            <a:r>
              <a:rPr lang="en-US" baseline="0" dirty="0" smtClean="0"/>
              <a:t>odel</a:t>
            </a:r>
            <a:endParaRPr lang="en-US" dirty="0"/>
          </a:p>
        </p:txBody>
      </p:sp>
      <p:sp>
        <p:nvSpPr>
          <p:cNvPr id="3" name="Content Placeholder 2"/>
          <p:cNvSpPr>
            <a:spLocks noGrp="1"/>
          </p:cNvSpPr>
          <p:nvPr>
            <p:ph idx="1"/>
          </p:nvPr>
        </p:nvSpPr>
        <p:spPr>
          <a:xfrm>
            <a:off x="109728" y="813816"/>
            <a:ext cx="6447692" cy="580292"/>
          </a:xfrm>
        </p:spPr>
        <p:txBody>
          <a:bodyPr/>
          <a:lstStyle/>
          <a:p>
            <a:r>
              <a:rPr lang="en-US" dirty="0" smtClean="0"/>
              <a:t>1 event decoder, 2 event handlers</a:t>
            </a:r>
            <a:endParaRPr lang="en-US" dirty="0"/>
          </a:p>
        </p:txBody>
      </p:sp>
      <p:sp>
        <p:nvSpPr>
          <p:cNvPr id="4" name="Slide Number Placeholder 3"/>
          <p:cNvSpPr>
            <a:spLocks noGrp="1"/>
          </p:cNvSpPr>
          <p:nvPr>
            <p:ph type="sldNum" sz="quarter" idx="10"/>
          </p:nvPr>
        </p:nvSpPr>
        <p:spPr/>
        <p:txBody>
          <a:bodyPr/>
          <a:lstStyle/>
          <a:p>
            <a:pPr>
              <a:defRPr/>
            </a:pPr>
            <a:fld id="{F6CCB2A1-4F40-49D1-83B4-1079333BB391}" type="slidenum">
              <a:rPr lang="en-US" smtClean="0"/>
              <a:pPr>
                <a:defRPr/>
              </a:pPr>
              <a:t>10</a:t>
            </a:fld>
            <a:endParaRPr lang="en-US"/>
          </a:p>
        </p:txBody>
      </p:sp>
      <p:sp>
        <p:nvSpPr>
          <p:cNvPr id="5" name="Footer Placeholder 4"/>
          <p:cNvSpPr>
            <a:spLocks noGrp="1"/>
          </p:cNvSpPr>
          <p:nvPr>
            <p:ph type="ftr" sz="quarter" idx="11"/>
          </p:nvPr>
        </p:nvSpPr>
        <p:spPr/>
        <p:txBody>
          <a:bodyPr/>
          <a:lstStyle/>
          <a:p>
            <a:pPr>
              <a:defRPr/>
            </a:pPr>
            <a:r>
              <a:rPr lang="en-US" dirty="0"/>
              <a:t>ProcControlAPI and StackwalkerAPI Integration</a:t>
            </a:r>
          </a:p>
        </p:txBody>
      </p:sp>
      <p:sp>
        <p:nvSpPr>
          <p:cNvPr id="171" name="Rectangle 49"/>
          <p:cNvSpPr/>
          <p:nvPr/>
        </p:nvSpPr>
        <p:spPr>
          <a:xfrm>
            <a:off x="206829" y="1782817"/>
            <a:ext cx="6251747" cy="4182554"/>
          </a:xfrm>
          <a:prstGeom prst="rect">
            <a:avLst/>
          </a:prstGeom>
          <a:noFill/>
          <a:ln>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TextBox 78"/>
          <p:cNvSpPr txBox="1"/>
          <p:nvPr/>
        </p:nvSpPr>
        <p:spPr>
          <a:xfrm>
            <a:off x="206829" y="1782817"/>
            <a:ext cx="1426028" cy="338554"/>
          </a:xfrm>
          <a:prstGeom prst="rect">
            <a:avLst/>
          </a:prstGeom>
          <a:noFill/>
        </p:spPr>
        <p:txBody>
          <a:bodyPr wrap="square" rtlCol="0">
            <a:spAutoFit/>
          </a:bodyPr>
          <a:lstStyle/>
          <a:p>
            <a:r>
              <a:rPr lang="en-US" sz="1600" dirty="0" err="1" smtClean="0">
                <a:latin typeface="+mn-lt"/>
              </a:rPr>
              <a:t>Mutator</a:t>
            </a:r>
            <a:endParaRPr lang="en-US" sz="1600" dirty="0">
              <a:latin typeface="+mn-lt"/>
            </a:endParaRPr>
          </a:p>
        </p:txBody>
      </p:sp>
      <p:sp>
        <p:nvSpPr>
          <p:cNvPr id="176" name="Rounded Rectangle 13"/>
          <p:cNvSpPr/>
          <p:nvPr/>
        </p:nvSpPr>
        <p:spPr>
          <a:xfrm>
            <a:off x="7533687" y="2458837"/>
            <a:ext cx="1502402" cy="2194836"/>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smtClean="0"/>
          </a:p>
          <a:p>
            <a:pPr algn="ctr"/>
            <a:r>
              <a:rPr lang="en-US" dirty="0" smtClean="0"/>
              <a:t>Target Process</a:t>
            </a:r>
            <a:endParaRPr lang="en-US" dirty="0"/>
          </a:p>
        </p:txBody>
      </p:sp>
      <p:sp>
        <p:nvSpPr>
          <p:cNvPr id="177" name="Rectangle 14"/>
          <p:cNvSpPr/>
          <p:nvPr/>
        </p:nvSpPr>
        <p:spPr>
          <a:xfrm>
            <a:off x="7652669" y="2660201"/>
            <a:ext cx="632219" cy="551094"/>
          </a:xfrm>
          <a:prstGeom prst="rect">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t>RT  Lib</a:t>
            </a:r>
            <a:endParaRPr lang="en-US" dirty="0"/>
          </a:p>
        </p:txBody>
      </p:sp>
      <p:sp>
        <p:nvSpPr>
          <p:cNvPr id="178" name="Rounded Rectangle 55"/>
          <p:cNvSpPr/>
          <p:nvPr/>
        </p:nvSpPr>
        <p:spPr>
          <a:xfrm>
            <a:off x="7435377" y="2620736"/>
            <a:ext cx="1502402" cy="2194836"/>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smtClean="0"/>
          </a:p>
          <a:p>
            <a:pPr algn="ctr"/>
            <a:r>
              <a:rPr lang="en-US" dirty="0" smtClean="0"/>
              <a:t>Target Process</a:t>
            </a:r>
            <a:endParaRPr lang="en-US" dirty="0"/>
          </a:p>
        </p:txBody>
      </p:sp>
      <p:sp>
        <p:nvSpPr>
          <p:cNvPr id="179" name="Rectangle 56"/>
          <p:cNvSpPr/>
          <p:nvPr/>
        </p:nvSpPr>
        <p:spPr>
          <a:xfrm>
            <a:off x="7478496" y="2822100"/>
            <a:ext cx="632219" cy="551094"/>
          </a:xfrm>
          <a:prstGeom prst="rect">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t>RT  Lib</a:t>
            </a:r>
            <a:endParaRPr lang="en-US" dirty="0"/>
          </a:p>
        </p:txBody>
      </p:sp>
      <p:sp>
        <p:nvSpPr>
          <p:cNvPr id="180" name="Rounded Rectangle 57"/>
          <p:cNvSpPr/>
          <p:nvPr/>
        </p:nvSpPr>
        <p:spPr>
          <a:xfrm>
            <a:off x="7336641" y="2788057"/>
            <a:ext cx="1502402" cy="2194836"/>
          </a:xfrm>
          <a:prstGeom prst="round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smtClean="0"/>
          </a:p>
          <a:p>
            <a:pPr algn="ctr"/>
            <a:r>
              <a:rPr lang="en-US" dirty="0" err="1" smtClean="0"/>
              <a:t>Mutatee</a:t>
            </a:r>
            <a:r>
              <a:rPr lang="en-US" dirty="0" smtClean="0"/>
              <a:t> Process</a:t>
            </a:r>
            <a:endParaRPr lang="en-US" dirty="0"/>
          </a:p>
        </p:txBody>
      </p:sp>
      <p:grpSp>
        <p:nvGrpSpPr>
          <p:cNvPr id="182" name="Group 25"/>
          <p:cNvGrpSpPr>
            <a:grpSpLocks/>
          </p:cNvGrpSpPr>
          <p:nvPr/>
        </p:nvGrpSpPr>
        <p:grpSpPr bwMode="auto">
          <a:xfrm rot="2268830">
            <a:off x="5439808" y="3180644"/>
            <a:ext cx="610398" cy="595820"/>
            <a:chOff x="3084416" y="3557834"/>
            <a:chExt cx="762000" cy="787221"/>
          </a:xfrm>
        </p:grpSpPr>
        <p:sp>
          <p:nvSpPr>
            <p:cNvPr id="91" name="Donut 90"/>
            <p:cNvSpPr/>
            <p:nvPr/>
          </p:nvSpPr>
          <p:spPr>
            <a:xfrm rot="14790786">
              <a:off x="3098993" y="3597632"/>
              <a:ext cx="732846" cy="762000"/>
            </a:xfrm>
            <a:prstGeom prst="donut">
              <a:avLst>
                <a:gd name="adj" fmla="val 14011"/>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92" name="Rectangle 91"/>
            <p:cNvSpPr/>
            <p:nvPr/>
          </p:nvSpPr>
          <p:spPr>
            <a:xfrm rot="14790786">
              <a:off x="3272376" y="3612069"/>
              <a:ext cx="152130" cy="1606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3" name="Isosceles Triangle 92"/>
            <p:cNvSpPr/>
            <p:nvPr/>
          </p:nvSpPr>
          <p:spPr>
            <a:xfrm rot="3087704">
              <a:off x="3130651" y="3626766"/>
              <a:ext cx="314077" cy="176213"/>
            </a:xfrm>
            <a:prstGeom prst="triangl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83" name="Group 25"/>
          <p:cNvGrpSpPr>
            <a:grpSpLocks/>
          </p:cNvGrpSpPr>
          <p:nvPr/>
        </p:nvGrpSpPr>
        <p:grpSpPr bwMode="auto">
          <a:xfrm rot="2268830">
            <a:off x="2067345" y="3618507"/>
            <a:ext cx="610398" cy="595820"/>
            <a:chOff x="3084416" y="3557834"/>
            <a:chExt cx="762000" cy="787221"/>
          </a:xfrm>
        </p:grpSpPr>
        <p:sp>
          <p:nvSpPr>
            <p:cNvPr id="103" name="Donut 102"/>
            <p:cNvSpPr/>
            <p:nvPr/>
          </p:nvSpPr>
          <p:spPr>
            <a:xfrm rot="14790786">
              <a:off x="3098993" y="3597632"/>
              <a:ext cx="732846" cy="762000"/>
            </a:xfrm>
            <a:prstGeom prst="donut">
              <a:avLst>
                <a:gd name="adj" fmla="val 14011"/>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04" name="Rectangle 103"/>
            <p:cNvSpPr/>
            <p:nvPr/>
          </p:nvSpPr>
          <p:spPr>
            <a:xfrm rot="14790786">
              <a:off x="3272376" y="3612069"/>
              <a:ext cx="152130" cy="1606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5" name="Isosceles Triangle 104"/>
            <p:cNvSpPr/>
            <p:nvPr/>
          </p:nvSpPr>
          <p:spPr>
            <a:xfrm rot="3087704">
              <a:off x="3130651" y="3626766"/>
              <a:ext cx="314077" cy="176213"/>
            </a:xfrm>
            <a:prstGeom prst="triangl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184" name="Rounded Rectangular Callout 15"/>
          <p:cNvSpPr/>
          <p:nvPr/>
        </p:nvSpPr>
        <p:spPr>
          <a:xfrm>
            <a:off x="4966287" y="2342414"/>
            <a:ext cx="1206630" cy="629906"/>
          </a:xfrm>
          <a:prstGeom prst="wedgeRoundRectCallout">
            <a:avLst>
              <a:gd name="adj1" fmla="val 17808"/>
              <a:gd name="adj2" fmla="val 69587"/>
              <a:gd name="adj3" fmla="val 16667"/>
            </a:avLst>
          </a:prstGeom>
          <a:solidFill>
            <a:schemeClr val="bg2">
              <a:lumMod val="90000"/>
              <a:alpha val="92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smtClean="0">
                <a:solidFill>
                  <a:schemeClr val="tx1"/>
                </a:solidFill>
              </a:rPr>
              <a:t>Event Decoder</a:t>
            </a:r>
            <a:endParaRPr lang="en-US" sz="1600" dirty="0">
              <a:solidFill>
                <a:schemeClr val="tx1"/>
              </a:solidFill>
            </a:endParaRPr>
          </a:p>
        </p:txBody>
      </p:sp>
      <p:sp>
        <p:nvSpPr>
          <p:cNvPr id="185" name="Rounded Rectangular Callout 116"/>
          <p:cNvSpPr/>
          <p:nvPr/>
        </p:nvSpPr>
        <p:spPr>
          <a:xfrm>
            <a:off x="1792168" y="4548394"/>
            <a:ext cx="950912" cy="676019"/>
          </a:xfrm>
          <a:prstGeom prst="wedgeRoundRectCallout">
            <a:avLst>
              <a:gd name="adj1" fmla="val 16526"/>
              <a:gd name="adj2" fmla="val -79095"/>
              <a:gd name="adj3" fmla="val 16667"/>
            </a:avLst>
          </a:prstGeom>
          <a:solidFill>
            <a:schemeClr val="bg2">
              <a:lumMod val="90000"/>
              <a:alpha val="92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smtClean="0">
                <a:solidFill>
                  <a:schemeClr val="tx1"/>
                </a:solidFill>
              </a:rPr>
              <a:t>Event Handler</a:t>
            </a:r>
            <a:endParaRPr lang="en-US" sz="1600" dirty="0">
              <a:solidFill>
                <a:schemeClr val="tx1"/>
              </a:solidFill>
            </a:endParaRPr>
          </a:p>
        </p:txBody>
      </p:sp>
      <p:grpSp>
        <p:nvGrpSpPr>
          <p:cNvPr id="186" name="Group 25"/>
          <p:cNvGrpSpPr>
            <a:grpSpLocks/>
          </p:cNvGrpSpPr>
          <p:nvPr/>
        </p:nvGrpSpPr>
        <p:grpSpPr bwMode="auto">
          <a:xfrm rot="2268830">
            <a:off x="429582" y="3464687"/>
            <a:ext cx="610398" cy="595820"/>
            <a:chOff x="3084416" y="3557834"/>
            <a:chExt cx="762000" cy="787221"/>
          </a:xfrm>
        </p:grpSpPr>
        <p:sp>
          <p:nvSpPr>
            <p:cNvPr id="115" name="Donut 114"/>
            <p:cNvSpPr/>
            <p:nvPr/>
          </p:nvSpPr>
          <p:spPr>
            <a:xfrm rot="14790786">
              <a:off x="3098993" y="3597632"/>
              <a:ext cx="732846" cy="762000"/>
            </a:xfrm>
            <a:prstGeom prst="donut">
              <a:avLst>
                <a:gd name="adj" fmla="val 1401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16" name="Rectangle 115"/>
            <p:cNvSpPr/>
            <p:nvPr/>
          </p:nvSpPr>
          <p:spPr>
            <a:xfrm rot="14790786">
              <a:off x="3272376" y="3612069"/>
              <a:ext cx="152130" cy="1606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7" name="Isosceles Triangle 116"/>
            <p:cNvSpPr/>
            <p:nvPr/>
          </p:nvSpPr>
          <p:spPr>
            <a:xfrm rot="3087704">
              <a:off x="3130651" y="3626766"/>
              <a:ext cx="314077" cy="176213"/>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189" name="Rectangle 50"/>
          <p:cNvSpPr/>
          <p:nvPr/>
        </p:nvSpPr>
        <p:spPr>
          <a:xfrm>
            <a:off x="1669574" y="1970314"/>
            <a:ext cx="1835626" cy="3810000"/>
          </a:xfrm>
          <a:prstGeom prst="rect">
            <a:avLst/>
          </a:prstGeom>
          <a:noFill/>
          <a:ln>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91" name="Group 25"/>
          <p:cNvGrpSpPr>
            <a:grpSpLocks/>
          </p:cNvGrpSpPr>
          <p:nvPr/>
        </p:nvGrpSpPr>
        <p:grpSpPr bwMode="auto">
          <a:xfrm rot="2268830">
            <a:off x="4110513" y="3561052"/>
            <a:ext cx="610398" cy="595820"/>
            <a:chOff x="3084416" y="3557834"/>
            <a:chExt cx="762000" cy="787221"/>
          </a:xfrm>
        </p:grpSpPr>
        <p:sp>
          <p:nvSpPr>
            <p:cNvPr id="140" name="Donut 139"/>
            <p:cNvSpPr/>
            <p:nvPr/>
          </p:nvSpPr>
          <p:spPr>
            <a:xfrm rot="14790786">
              <a:off x="3098993" y="3597632"/>
              <a:ext cx="732846" cy="762000"/>
            </a:xfrm>
            <a:prstGeom prst="donut">
              <a:avLst>
                <a:gd name="adj" fmla="val 14011"/>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41" name="Rectangle 140"/>
            <p:cNvSpPr/>
            <p:nvPr/>
          </p:nvSpPr>
          <p:spPr>
            <a:xfrm rot="14790786">
              <a:off x="3272376" y="3612069"/>
              <a:ext cx="152130" cy="1606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2" name="Isosceles Triangle 141"/>
            <p:cNvSpPr/>
            <p:nvPr/>
          </p:nvSpPr>
          <p:spPr>
            <a:xfrm rot="3087704">
              <a:off x="3130651" y="3626766"/>
              <a:ext cx="314077" cy="176213"/>
            </a:xfrm>
            <a:prstGeom prst="triangle">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192" name="Rounded Rectangular Callout 116"/>
          <p:cNvSpPr/>
          <p:nvPr/>
        </p:nvSpPr>
        <p:spPr>
          <a:xfrm>
            <a:off x="3906238" y="4276904"/>
            <a:ext cx="958115" cy="676019"/>
          </a:xfrm>
          <a:prstGeom prst="wedgeRoundRectCallout">
            <a:avLst>
              <a:gd name="adj1" fmla="val -22329"/>
              <a:gd name="adj2" fmla="val -63747"/>
              <a:gd name="adj3" fmla="val 16667"/>
            </a:avLst>
          </a:prstGeom>
          <a:solidFill>
            <a:schemeClr val="bg2">
              <a:lumMod val="90000"/>
              <a:alpha val="92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smtClean="0">
                <a:solidFill>
                  <a:schemeClr val="tx1"/>
                </a:solidFill>
              </a:rPr>
              <a:t>Event Handler</a:t>
            </a:r>
            <a:endParaRPr lang="en-US" sz="1600" dirty="0">
              <a:solidFill>
                <a:schemeClr val="tx1"/>
              </a:solidFill>
            </a:endParaRPr>
          </a:p>
        </p:txBody>
      </p:sp>
      <p:cxnSp>
        <p:nvCxnSpPr>
          <p:cNvPr id="195" name="Straight Arrow Connector 158"/>
          <p:cNvCxnSpPr>
            <a:stCxn id="115" idx="5"/>
            <a:endCxn id="126" idx="2"/>
          </p:cNvCxnSpPr>
          <p:nvPr/>
        </p:nvCxnSpPr>
        <p:spPr>
          <a:xfrm flipV="1">
            <a:off x="979787" y="2813316"/>
            <a:ext cx="876873" cy="82893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6" name="TextBox 159"/>
          <p:cNvSpPr txBox="1"/>
          <p:nvPr/>
        </p:nvSpPr>
        <p:spPr>
          <a:xfrm>
            <a:off x="4565440" y="3109022"/>
            <a:ext cx="1004605" cy="584775"/>
          </a:xfrm>
          <a:prstGeom prst="rect">
            <a:avLst/>
          </a:prstGeom>
          <a:noFill/>
        </p:spPr>
        <p:txBody>
          <a:bodyPr wrap="square" rtlCol="0">
            <a:spAutoFit/>
          </a:bodyPr>
          <a:lstStyle/>
          <a:p>
            <a:r>
              <a:rPr lang="en-US" sz="1600" dirty="0" smtClean="0">
                <a:latin typeface="+mn-lt"/>
              </a:rPr>
              <a:t>Abstract events</a:t>
            </a:r>
          </a:p>
        </p:txBody>
      </p:sp>
      <p:sp>
        <p:nvSpPr>
          <p:cNvPr id="198" name="TextBox 161"/>
          <p:cNvSpPr txBox="1"/>
          <p:nvPr/>
        </p:nvSpPr>
        <p:spPr>
          <a:xfrm>
            <a:off x="5041553" y="3911672"/>
            <a:ext cx="1235281" cy="584775"/>
          </a:xfrm>
          <a:prstGeom prst="rect">
            <a:avLst/>
          </a:prstGeom>
          <a:noFill/>
        </p:spPr>
        <p:txBody>
          <a:bodyPr wrap="square" rtlCol="0">
            <a:spAutoFit/>
          </a:bodyPr>
          <a:lstStyle/>
          <a:p>
            <a:r>
              <a:rPr lang="en-US" sz="1600" dirty="0" smtClean="0">
                <a:latin typeface="+mn-lt"/>
              </a:rPr>
              <a:t>Update data structures</a:t>
            </a:r>
          </a:p>
        </p:txBody>
      </p:sp>
      <p:cxnSp>
        <p:nvCxnSpPr>
          <p:cNvPr id="199" name="Straight Arrow Connector 163"/>
          <p:cNvCxnSpPr>
            <a:stCxn id="140" idx="4"/>
          </p:cNvCxnSpPr>
          <p:nvPr/>
        </p:nvCxnSpPr>
        <p:spPr>
          <a:xfrm>
            <a:off x="4698803" y="3950740"/>
            <a:ext cx="744054" cy="86976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169"/>
          <p:cNvCxnSpPr>
            <a:stCxn id="91" idx="1"/>
            <a:endCxn id="140" idx="5"/>
          </p:cNvCxnSpPr>
          <p:nvPr/>
        </p:nvCxnSpPr>
        <p:spPr>
          <a:xfrm flipH="1">
            <a:off x="4660718" y="3631412"/>
            <a:ext cx="814050" cy="10720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6" name="TextBox 19"/>
          <p:cNvSpPr txBox="1"/>
          <p:nvPr/>
        </p:nvSpPr>
        <p:spPr>
          <a:xfrm>
            <a:off x="511920" y="2721898"/>
            <a:ext cx="1251857" cy="584775"/>
          </a:xfrm>
          <a:prstGeom prst="rect">
            <a:avLst/>
          </a:prstGeom>
          <a:noFill/>
        </p:spPr>
        <p:txBody>
          <a:bodyPr wrap="square" rtlCol="0">
            <a:spAutoFit/>
          </a:bodyPr>
          <a:lstStyle/>
          <a:p>
            <a:r>
              <a:rPr lang="en-US" sz="1600" dirty="0" smtClean="0">
                <a:latin typeface="+mn-lt"/>
              </a:rPr>
              <a:t>Execute callbacks</a:t>
            </a:r>
          </a:p>
        </p:txBody>
      </p:sp>
      <p:sp>
        <p:nvSpPr>
          <p:cNvPr id="218" name="Rectangle 50"/>
          <p:cNvSpPr/>
          <p:nvPr/>
        </p:nvSpPr>
        <p:spPr>
          <a:xfrm>
            <a:off x="3810001" y="1980475"/>
            <a:ext cx="2514598" cy="3810000"/>
          </a:xfrm>
          <a:prstGeom prst="rect">
            <a:avLst/>
          </a:prstGeom>
          <a:noFill/>
          <a:ln>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7" name="TextBox 160"/>
          <p:cNvSpPr txBox="1"/>
          <p:nvPr/>
        </p:nvSpPr>
        <p:spPr>
          <a:xfrm>
            <a:off x="6563769" y="3111686"/>
            <a:ext cx="729130" cy="584775"/>
          </a:xfrm>
          <a:prstGeom prst="rect">
            <a:avLst/>
          </a:prstGeom>
          <a:noFill/>
        </p:spPr>
        <p:txBody>
          <a:bodyPr wrap="square" rtlCol="0">
            <a:spAutoFit/>
          </a:bodyPr>
          <a:lstStyle/>
          <a:p>
            <a:r>
              <a:rPr lang="en-US" sz="1600" dirty="0" smtClean="0">
                <a:latin typeface="+mn-lt"/>
              </a:rPr>
              <a:t>OS</a:t>
            </a:r>
          </a:p>
          <a:p>
            <a:r>
              <a:rPr lang="en-US" sz="1600" dirty="0" smtClean="0">
                <a:latin typeface="+mn-lt"/>
              </a:rPr>
              <a:t>events</a:t>
            </a:r>
          </a:p>
        </p:txBody>
      </p:sp>
      <p:cxnSp>
        <p:nvCxnSpPr>
          <p:cNvPr id="200" name="Straight Arrow Connector 165"/>
          <p:cNvCxnSpPr>
            <a:stCxn id="180" idx="1"/>
            <a:endCxn id="91" idx="4"/>
          </p:cNvCxnSpPr>
          <p:nvPr/>
        </p:nvCxnSpPr>
        <p:spPr>
          <a:xfrm flipH="1" flipV="1">
            <a:off x="6028098" y="3570332"/>
            <a:ext cx="1308543" cy="31514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4" name="Straight Arrow Connector 156"/>
          <p:cNvCxnSpPr>
            <a:stCxn id="103" idx="0"/>
            <a:endCxn id="115" idx="4"/>
          </p:cNvCxnSpPr>
          <p:nvPr/>
        </p:nvCxnSpPr>
        <p:spPr>
          <a:xfrm flipH="1" flipV="1">
            <a:off x="1017872" y="3854375"/>
            <a:ext cx="1046348" cy="2775"/>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5" name="TextBox 159"/>
          <p:cNvSpPr txBox="1"/>
          <p:nvPr/>
        </p:nvSpPr>
        <p:spPr>
          <a:xfrm>
            <a:off x="1086499" y="3799405"/>
            <a:ext cx="1239626" cy="584775"/>
          </a:xfrm>
          <a:prstGeom prst="rect">
            <a:avLst/>
          </a:prstGeom>
          <a:noFill/>
        </p:spPr>
        <p:txBody>
          <a:bodyPr wrap="square" rtlCol="0">
            <a:spAutoFit/>
          </a:bodyPr>
          <a:lstStyle/>
          <a:p>
            <a:r>
              <a:rPr lang="en-US" sz="1600" dirty="0" smtClean="0">
                <a:latin typeface="+mn-lt"/>
              </a:rPr>
              <a:t>Event notifications</a:t>
            </a:r>
          </a:p>
        </p:txBody>
      </p:sp>
      <p:cxnSp>
        <p:nvCxnSpPr>
          <p:cNvPr id="193" name="Straight Arrow Connector 154"/>
          <p:cNvCxnSpPr>
            <a:stCxn id="140" idx="0"/>
            <a:endCxn id="103" idx="5"/>
          </p:cNvCxnSpPr>
          <p:nvPr/>
        </p:nvCxnSpPr>
        <p:spPr>
          <a:xfrm flipH="1" flipV="1">
            <a:off x="2617550" y="3796071"/>
            <a:ext cx="1489838" cy="362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6" name="Flowchart: Magnetic Disk 8"/>
          <p:cNvSpPr/>
          <p:nvPr/>
        </p:nvSpPr>
        <p:spPr>
          <a:xfrm>
            <a:off x="1856660" y="2536723"/>
            <a:ext cx="892630" cy="553185"/>
          </a:xfrm>
          <a:prstGeom prst="flowChartMagneticDisk">
            <a:avLst/>
          </a:prstGeom>
          <a:solidFill>
            <a:schemeClr val="bg1">
              <a:lumMod val="75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45720" numCol="1" spcCol="0" rtlCol="0" fromWordArt="0" anchor="ctr" anchorCtr="0" forceAA="0" compatLnSpc="1">
            <a:prstTxWarp prst="textNoShape">
              <a:avLst/>
            </a:prstTxWarp>
            <a:noAutofit/>
          </a:bodyPr>
          <a:lstStyle/>
          <a:p>
            <a:pPr algn="ctr"/>
            <a:r>
              <a:rPr lang="en-US" sz="1400" dirty="0" smtClean="0"/>
              <a:t>Process Model</a:t>
            </a:r>
            <a:endParaRPr lang="en-US" sz="1400" dirty="0"/>
          </a:p>
        </p:txBody>
      </p:sp>
      <p:sp>
        <p:nvSpPr>
          <p:cNvPr id="214" name="TextBox 159"/>
          <p:cNvSpPr txBox="1"/>
          <p:nvPr/>
        </p:nvSpPr>
        <p:spPr>
          <a:xfrm>
            <a:off x="2724262" y="3806033"/>
            <a:ext cx="1239626" cy="584775"/>
          </a:xfrm>
          <a:prstGeom prst="rect">
            <a:avLst/>
          </a:prstGeom>
          <a:noFill/>
        </p:spPr>
        <p:txBody>
          <a:bodyPr wrap="square" rtlCol="0">
            <a:spAutoFit/>
          </a:bodyPr>
          <a:lstStyle/>
          <a:p>
            <a:r>
              <a:rPr lang="en-US" sz="1600" dirty="0" smtClean="0">
                <a:latin typeface="+mn-lt"/>
              </a:rPr>
              <a:t>Event notifications</a:t>
            </a:r>
          </a:p>
        </p:txBody>
      </p:sp>
      <p:sp>
        <p:nvSpPr>
          <p:cNvPr id="59" name="Flowchart: Magnetic Disk 8"/>
          <p:cNvSpPr/>
          <p:nvPr/>
        </p:nvSpPr>
        <p:spPr>
          <a:xfrm>
            <a:off x="4996542" y="4820508"/>
            <a:ext cx="892630" cy="553185"/>
          </a:xfrm>
          <a:prstGeom prst="flowChartMagneticDisk">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45720" numCol="1" spcCol="0" rtlCol="0" fromWordArt="0" anchor="ctr" anchorCtr="0" forceAA="0" compatLnSpc="1">
            <a:prstTxWarp prst="textNoShape">
              <a:avLst/>
            </a:prstTxWarp>
            <a:noAutofit/>
          </a:bodyPr>
          <a:lstStyle/>
          <a:p>
            <a:pPr algn="ctr"/>
            <a:r>
              <a:rPr lang="en-US" sz="1400" dirty="0" smtClean="0"/>
              <a:t>Process Model</a:t>
            </a:r>
            <a:endParaRPr lang="en-US" sz="1400" dirty="0"/>
          </a:p>
        </p:txBody>
      </p:sp>
      <p:sp>
        <p:nvSpPr>
          <p:cNvPr id="213" name="TextBox 161"/>
          <p:cNvSpPr txBox="1"/>
          <p:nvPr/>
        </p:nvSpPr>
        <p:spPr>
          <a:xfrm>
            <a:off x="2375775" y="3080675"/>
            <a:ext cx="1662986" cy="584775"/>
          </a:xfrm>
          <a:prstGeom prst="rect">
            <a:avLst/>
          </a:prstGeom>
          <a:noFill/>
        </p:spPr>
        <p:txBody>
          <a:bodyPr wrap="square" rtlCol="0">
            <a:spAutoFit/>
          </a:bodyPr>
          <a:lstStyle/>
          <a:p>
            <a:r>
              <a:rPr lang="en-US" sz="1600" dirty="0" smtClean="0">
                <a:solidFill>
                  <a:schemeClr val="accent2">
                    <a:lumMod val="75000"/>
                  </a:schemeClr>
                </a:solidFill>
                <a:latin typeface="+mn-lt"/>
              </a:rPr>
              <a:t>No longer update data structures</a:t>
            </a:r>
          </a:p>
        </p:txBody>
      </p:sp>
      <p:sp>
        <p:nvSpPr>
          <p:cNvPr id="217" name="Rectangle 50"/>
          <p:cNvSpPr/>
          <p:nvPr/>
        </p:nvSpPr>
        <p:spPr>
          <a:xfrm>
            <a:off x="1669574" y="1968162"/>
            <a:ext cx="1835625" cy="3810000"/>
          </a:xfrm>
          <a:prstGeom prst="rect">
            <a:avLst/>
          </a:prstGeom>
          <a:solidFill>
            <a:schemeClr val="bg1">
              <a:lumMod val="75000"/>
            </a:schemeClr>
          </a:solidFill>
          <a:ln>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2" name="Rectangle 50"/>
          <p:cNvSpPr/>
          <p:nvPr/>
        </p:nvSpPr>
        <p:spPr>
          <a:xfrm>
            <a:off x="3803522" y="1974723"/>
            <a:ext cx="2523744" cy="3822192"/>
          </a:xfrm>
          <a:prstGeom prst="rect">
            <a:avLst/>
          </a:prstGeom>
          <a:solidFill>
            <a:schemeClr val="bg1">
              <a:lumMod val="75000"/>
            </a:schemeClr>
          </a:solidFill>
          <a:ln>
            <a:solidFill>
              <a:schemeClr val="bg1">
                <a:lumMod val="7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a:p>
        </p:txBody>
      </p:sp>
      <p:sp>
        <p:nvSpPr>
          <p:cNvPr id="174" name="TextBox 79"/>
          <p:cNvSpPr txBox="1"/>
          <p:nvPr/>
        </p:nvSpPr>
        <p:spPr>
          <a:xfrm>
            <a:off x="1669575" y="1955602"/>
            <a:ext cx="1166099" cy="338554"/>
          </a:xfrm>
          <a:prstGeom prst="rect">
            <a:avLst/>
          </a:prstGeom>
          <a:noFill/>
        </p:spPr>
        <p:txBody>
          <a:bodyPr wrap="square" rtlCol="0">
            <a:spAutoFit/>
          </a:bodyPr>
          <a:lstStyle/>
          <a:p>
            <a:r>
              <a:rPr lang="en-US" sz="1600" dirty="0" err="1" smtClean="0">
                <a:latin typeface="+mn-lt"/>
              </a:rPr>
              <a:t>DyninstAPI</a:t>
            </a:r>
            <a:endParaRPr lang="en-US" sz="1600" dirty="0">
              <a:latin typeface="+mn-lt"/>
            </a:endParaRPr>
          </a:p>
        </p:txBody>
      </p:sp>
      <p:sp>
        <p:nvSpPr>
          <p:cNvPr id="190" name="TextBox 79"/>
          <p:cNvSpPr txBox="1"/>
          <p:nvPr/>
        </p:nvSpPr>
        <p:spPr>
          <a:xfrm>
            <a:off x="3810000" y="1977373"/>
            <a:ext cx="1632857" cy="338554"/>
          </a:xfrm>
          <a:prstGeom prst="rect">
            <a:avLst/>
          </a:prstGeom>
          <a:noFill/>
        </p:spPr>
        <p:txBody>
          <a:bodyPr wrap="square" rtlCol="0">
            <a:spAutoFit/>
          </a:bodyPr>
          <a:lstStyle/>
          <a:p>
            <a:r>
              <a:rPr lang="en-US" sz="1600" dirty="0" smtClean="0">
                <a:latin typeface="+mn-lt"/>
              </a:rPr>
              <a:t>ProcControlAPI</a:t>
            </a:r>
            <a:endParaRPr lang="en-US" sz="1600" dirty="0">
              <a:latin typeface="+mn-lt"/>
            </a:endParaRPr>
          </a:p>
        </p:txBody>
      </p:sp>
      <p:sp>
        <p:nvSpPr>
          <p:cNvPr id="56" name="Rounded Rectangular Callout 116"/>
          <p:cNvSpPr/>
          <p:nvPr/>
        </p:nvSpPr>
        <p:spPr>
          <a:xfrm>
            <a:off x="377410" y="4354650"/>
            <a:ext cx="1059631" cy="676019"/>
          </a:xfrm>
          <a:prstGeom prst="wedgeRoundRectCallout">
            <a:avLst>
              <a:gd name="adj1" fmla="val -10788"/>
              <a:gd name="adj2" fmla="val -77038"/>
              <a:gd name="adj3" fmla="val 16667"/>
            </a:avLst>
          </a:prstGeom>
          <a:solidFill>
            <a:schemeClr val="bg2">
              <a:lumMod val="90000"/>
              <a:alpha val="92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smtClean="0">
                <a:solidFill>
                  <a:schemeClr val="tx1"/>
                </a:solidFill>
              </a:rPr>
              <a:t>User Thread</a:t>
            </a:r>
            <a:endParaRPr lang="en-US" sz="1600" dirty="0">
              <a:solidFill>
                <a:schemeClr val="tx1"/>
              </a:solidFill>
            </a:endParaRPr>
          </a:p>
        </p:txBody>
      </p:sp>
      <p:sp>
        <p:nvSpPr>
          <p:cNvPr id="34" name="Rectangle 89"/>
          <p:cNvSpPr/>
          <p:nvPr/>
        </p:nvSpPr>
        <p:spPr>
          <a:xfrm>
            <a:off x="7984783" y="1371824"/>
            <a:ext cx="462217" cy="9223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58" name="Rectangle 58"/>
          <p:cNvSpPr/>
          <p:nvPr/>
        </p:nvSpPr>
        <p:spPr>
          <a:xfrm>
            <a:off x="7455623" y="3120052"/>
            <a:ext cx="1059686" cy="522199"/>
          </a:xfrm>
          <a:prstGeom prst="rect">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t>Runtime Library</a:t>
            </a:r>
            <a:endParaRPr lang="en-US" dirty="0"/>
          </a:p>
        </p:txBody>
      </p:sp>
    </p:spTree>
    <p:extLst>
      <p:ext uri="{BB962C8B-B14F-4D97-AF65-F5344CB8AC3E}">
        <p14:creationId xmlns:p14="http://schemas.microsoft.com/office/powerpoint/2010/main" val="2495991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17"/>
                                        </p:tgtEl>
                                      </p:cBhvr>
                                    </p:animEffect>
                                    <p:set>
                                      <p:cBhvr>
                                        <p:cTn id="7" dur="1" fill="hold">
                                          <p:stCondLst>
                                            <p:cond delay="499"/>
                                          </p:stCondLst>
                                        </p:cTn>
                                        <p:tgtEl>
                                          <p:spTgt spid="217"/>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500"/>
                                        <p:tgtEl>
                                          <p:spTgt spid="172"/>
                                        </p:tgtEl>
                                      </p:cBhvr>
                                    </p:animEffect>
                                    <p:set>
                                      <p:cBhvr>
                                        <p:cTn id="10" dur="1" fill="hold">
                                          <p:stCondLst>
                                            <p:cond delay="499"/>
                                          </p:stCondLst>
                                        </p:cTn>
                                        <p:tgtEl>
                                          <p:spTgt spid="172"/>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0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9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9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0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8"/>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99"/>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14"/>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9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9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216"/>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19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12"/>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2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6" grpId="0"/>
      <p:bldP spid="198" grpId="0"/>
      <p:bldP spid="216" grpId="0"/>
      <p:bldP spid="197" grpId="0"/>
      <p:bldP spid="215" grpId="0"/>
      <p:bldP spid="214" grpId="0"/>
      <p:bldP spid="213" grpId="0"/>
      <p:bldP spid="217" grpId="0" animBg="1"/>
      <p:bldP spid="17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functionality with ProcControlAPI</a:t>
            </a:r>
            <a:endParaRPr lang="en-US" dirty="0"/>
          </a:p>
        </p:txBody>
      </p:sp>
      <p:sp>
        <p:nvSpPr>
          <p:cNvPr id="3" name="Content Placeholder 2"/>
          <p:cNvSpPr>
            <a:spLocks noGrp="1"/>
          </p:cNvSpPr>
          <p:nvPr>
            <p:ph idx="1"/>
          </p:nvPr>
        </p:nvSpPr>
        <p:spPr>
          <a:xfrm>
            <a:off x="152400" y="990600"/>
            <a:ext cx="8763000" cy="5201856"/>
          </a:xfrm>
        </p:spPr>
        <p:txBody>
          <a:bodyPr/>
          <a:lstStyle/>
          <a:p>
            <a:r>
              <a:rPr lang="en-US" dirty="0" smtClean="0"/>
              <a:t>Synchronous </a:t>
            </a:r>
            <a:r>
              <a:rPr lang="en-US" dirty="0"/>
              <a:t>events for </a:t>
            </a:r>
            <a:r>
              <a:rPr lang="en-US" dirty="0" err="1" smtClean="0"/>
              <a:t>mutatee</a:t>
            </a:r>
            <a:r>
              <a:rPr lang="en-US" dirty="0" smtClean="0"/>
              <a:t> thread </a:t>
            </a:r>
            <a:r>
              <a:rPr lang="en-US" dirty="0"/>
              <a:t>creation and destruction</a:t>
            </a:r>
          </a:p>
          <a:p>
            <a:pPr lvl="1"/>
            <a:r>
              <a:rPr lang="en-US" dirty="0" smtClean="0"/>
              <a:t>No </a:t>
            </a:r>
            <a:r>
              <a:rPr lang="en-US" dirty="0"/>
              <a:t>more “Dead On Arrival” </a:t>
            </a:r>
            <a:r>
              <a:rPr lang="en-US" dirty="0" smtClean="0"/>
              <a:t>threads</a:t>
            </a:r>
          </a:p>
          <a:p>
            <a:pPr lvl="1"/>
            <a:endParaRPr lang="en-US" dirty="0" smtClean="0"/>
          </a:p>
          <a:p>
            <a:r>
              <a:rPr lang="en-US" dirty="0" smtClean="0"/>
              <a:t>Possible new </a:t>
            </a:r>
            <a:r>
              <a:rPr lang="en-US" dirty="0" err="1" smtClean="0"/>
              <a:t>DyninstAPI</a:t>
            </a:r>
            <a:r>
              <a:rPr lang="en-US" dirty="0" smtClean="0"/>
              <a:t> features</a:t>
            </a:r>
          </a:p>
          <a:p>
            <a:pPr lvl="1"/>
            <a:r>
              <a:rPr lang="en-US" dirty="0"/>
              <a:t>S</a:t>
            </a:r>
            <a:r>
              <a:rPr lang="en-US" dirty="0" smtClean="0"/>
              <a:t>eparate </a:t>
            </a:r>
            <a:r>
              <a:rPr lang="en-US" dirty="0"/>
              <a:t>kernel-level and user-level thread events</a:t>
            </a:r>
          </a:p>
          <a:p>
            <a:pPr lvl="1"/>
            <a:r>
              <a:rPr lang="en-US" dirty="0" smtClean="0"/>
              <a:t>Real </a:t>
            </a:r>
            <a:r>
              <a:rPr lang="en-US" dirty="0"/>
              <a:t>breakpoints and single-stepping</a:t>
            </a:r>
          </a:p>
          <a:p>
            <a:endParaRPr lang="en-US" dirty="0"/>
          </a:p>
          <a:p>
            <a:pPr marL="0" indent="0">
              <a:buNone/>
            </a:pPr>
            <a:endParaRPr lang="en-US" dirty="0" smtClean="0"/>
          </a:p>
          <a:p>
            <a:endParaRPr lang="en-US" dirty="0" smtClean="0"/>
          </a:p>
          <a:p>
            <a:pPr lvl="1"/>
            <a:endParaRPr lang="en-US" dirty="0" smtClean="0"/>
          </a:p>
        </p:txBody>
      </p:sp>
      <p:sp>
        <p:nvSpPr>
          <p:cNvPr id="4" name="Slide Number Placeholder 3"/>
          <p:cNvSpPr>
            <a:spLocks noGrp="1"/>
          </p:cNvSpPr>
          <p:nvPr>
            <p:ph type="sldNum" sz="quarter" idx="10"/>
          </p:nvPr>
        </p:nvSpPr>
        <p:spPr/>
        <p:txBody>
          <a:bodyPr/>
          <a:lstStyle/>
          <a:p>
            <a:pPr>
              <a:defRPr/>
            </a:pPr>
            <a:fld id="{F6CCB2A1-4F40-49D1-83B4-1079333BB391}" type="slidenum">
              <a:rPr lang="en-US" smtClean="0"/>
              <a:pPr>
                <a:defRPr/>
              </a:pPr>
              <a:t>11</a:t>
            </a:fld>
            <a:endParaRPr lang="en-US"/>
          </a:p>
        </p:txBody>
      </p:sp>
      <p:sp>
        <p:nvSpPr>
          <p:cNvPr id="5" name="Footer Placeholder 4"/>
          <p:cNvSpPr>
            <a:spLocks noGrp="1"/>
          </p:cNvSpPr>
          <p:nvPr>
            <p:ph type="ftr" sz="quarter" idx="11"/>
          </p:nvPr>
        </p:nvSpPr>
        <p:spPr/>
        <p:txBody>
          <a:bodyPr/>
          <a:lstStyle/>
          <a:p>
            <a:pPr>
              <a:defRPr/>
            </a:pPr>
            <a:r>
              <a:rPr lang="en-US" dirty="0"/>
              <a:t>ProcControlAPI and StackwalkerAPI Integration</a:t>
            </a:r>
          </a:p>
        </p:txBody>
      </p:sp>
    </p:spTree>
    <p:extLst>
      <p:ext uri="{BB962C8B-B14F-4D97-AF65-F5344CB8AC3E}">
        <p14:creationId xmlns:p14="http://schemas.microsoft.com/office/powerpoint/2010/main" val="35287760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ounded Rectangle 6"/>
          <p:cNvSpPr/>
          <p:nvPr/>
        </p:nvSpPr>
        <p:spPr>
          <a:xfrm>
            <a:off x="6154839" y="3209713"/>
            <a:ext cx="2133600" cy="2743200"/>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t>Target Process</a:t>
            </a:r>
          </a:p>
        </p:txBody>
      </p:sp>
      <p:sp>
        <p:nvSpPr>
          <p:cNvPr id="14" name="Rounded Rectangle 6"/>
          <p:cNvSpPr/>
          <p:nvPr/>
        </p:nvSpPr>
        <p:spPr>
          <a:xfrm>
            <a:off x="5958073" y="3306508"/>
            <a:ext cx="2133600" cy="2743200"/>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a:t>Target Process</a:t>
            </a:r>
          </a:p>
        </p:txBody>
      </p:sp>
      <p:sp>
        <p:nvSpPr>
          <p:cNvPr id="2" name="Title 1"/>
          <p:cNvSpPr>
            <a:spLocks noGrp="1"/>
          </p:cNvSpPr>
          <p:nvPr>
            <p:ph type="title"/>
          </p:nvPr>
        </p:nvSpPr>
        <p:spPr/>
        <p:txBody>
          <a:bodyPr/>
          <a:lstStyle/>
          <a:p>
            <a:r>
              <a:rPr lang="en-US" dirty="0" smtClean="0"/>
              <a:t>New Feature – Detach-on-the-fly</a:t>
            </a:r>
            <a:endParaRPr lang="en-US" dirty="0"/>
          </a:p>
        </p:txBody>
      </p:sp>
      <p:sp>
        <p:nvSpPr>
          <p:cNvPr id="3" name="Content Placeholder 2"/>
          <p:cNvSpPr>
            <a:spLocks noGrp="1"/>
          </p:cNvSpPr>
          <p:nvPr>
            <p:ph idx="1"/>
          </p:nvPr>
        </p:nvSpPr>
        <p:spPr>
          <a:xfrm>
            <a:off x="152400" y="990600"/>
            <a:ext cx="8763000" cy="2133600"/>
          </a:xfrm>
        </p:spPr>
        <p:txBody>
          <a:bodyPr/>
          <a:lstStyle/>
          <a:p>
            <a:r>
              <a:rPr lang="en-US" dirty="0"/>
              <a:t>Useful when multiple target processes generate many events that require no Dyninst action </a:t>
            </a:r>
          </a:p>
          <a:p>
            <a:pPr lvl="1"/>
            <a:r>
              <a:rPr lang="en-US" dirty="0"/>
              <a:t>e.g., profiling timers generating </a:t>
            </a:r>
            <a:r>
              <a:rPr lang="en-US" dirty="0" smtClean="0"/>
              <a:t>signals</a:t>
            </a:r>
          </a:p>
          <a:p>
            <a:r>
              <a:rPr lang="en-US" dirty="0" smtClean="0"/>
              <a:t>Temporarily detach from </a:t>
            </a:r>
            <a:r>
              <a:rPr lang="en-US" dirty="0" err="1" smtClean="0"/>
              <a:t>mutatee</a:t>
            </a:r>
            <a:r>
              <a:rPr lang="en-US" dirty="0" smtClean="0"/>
              <a:t> process</a:t>
            </a:r>
          </a:p>
        </p:txBody>
      </p:sp>
      <p:sp>
        <p:nvSpPr>
          <p:cNvPr id="4" name="Slide Number Placeholder 3"/>
          <p:cNvSpPr>
            <a:spLocks noGrp="1"/>
          </p:cNvSpPr>
          <p:nvPr>
            <p:ph type="sldNum" sz="quarter" idx="10"/>
          </p:nvPr>
        </p:nvSpPr>
        <p:spPr/>
        <p:txBody>
          <a:bodyPr/>
          <a:lstStyle/>
          <a:p>
            <a:pPr>
              <a:defRPr/>
            </a:pPr>
            <a:fld id="{F6CCB2A1-4F40-49D1-83B4-1079333BB391}" type="slidenum">
              <a:rPr lang="en-US" smtClean="0"/>
              <a:pPr>
                <a:defRPr/>
              </a:pPr>
              <a:t>12</a:t>
            </a:fld>
            <a:endParaRPr lang="en-US"/>
          </a:p>
        </p:txBody>
      </p:sp>
      <p:sp>
        <p:nvSpPr>
          <p:cNvPr id="5" name="Footer Placeholder 4"/>
          <p:cNvSpPr>
            <a:spLocks noGrp="1"/>
          </p:cNvSpPr>
          <p:nvPr>
            <p:ph type="ftr" sz="quarter" idx="11"/>
          </p:nvPr>
        </p:nvSpPr>
        <p:spPr/>
        <p:txBody>
          <a:bodyPr/>
          <a:lstStyle/>
          <a:p>
            <a:pPr>
              <a:defRPr/>
            </a:pPr>
            <a:r>
              <a:rPr lang="en-US" dirty="0"/>
              <a:t>ProcControlAPI and StackwalkerAPI Integration</a:t>
            </a:r>
          </a:p>
        </p:txBody>
      </p:sp>
      <p:sp>
        <p:nvSpPr>
          <p:cNvPr id="6" name="TextBox 5"/>
          <p:cNvSpPr txBox="1"/>
          <p:nvPr/>
        </p:nvSpPr>
        <p:spPr>
          <a:xfrm>
            <a:off x="381000" y="525850"/>
            <a:ext cx="914400" cy="646331"/>
          </a:xfrm>
          <a:prstGeom prst="rect">
            <a:avLst/>
          </a:prstGeom>
          <a:noFill/>
        </p:spPr>
        <p:txBody>
          <a:bodyPr wrap="square" rtlCol="0">
            <a:spAutoFit/>
          </a:bodyPr>
          <a:lstStyle/>
          <a:p>
            <a:r>
              <a:rPr lang="en-US" sz="3600" dirty="0" smtClean="0">
                <a:solidFill>
                  <a:schemeClr val="accent2">
                    <a:lumMod val="75000"/>
                  </a:schemeClr>
                </a:solidFill>
                <a:latin typeface="Arial" pitchFamily="34" charset="0"/>
                <a:cs typeface="Arial" pitchFamily="34" charset="0"/>
              </a:rPr>
              <a:t>Old</a:t>
            </a:r>
            <a:endParaRPr lang="en-US" sz="3600" dirty="0">
              <a:solidFill>
                <a:schemeClr val="accent2">
                  <a:lumMod val="75000"/>
                </a:schemeClr>
              </a:solidFill>
              <a:latin typeface="Arial" pitchFamily="34" charset="0"/>
              <a:cs typeface="Arial" pitchFamily="34" charset="0"/>
            </a:endParaRPr>
          </a:p>
        </p:txBody>
      </p:sp>
      <p:cxnSp>
        <p:nvCxnSpPr>
          <p:cNvPr id="8" name="Straight Connector 7"/>
          <p:cNvCxnSpPr>
            <a:stCxn id="2" idx="1"/>
          </p:cNvCxnSpPr>
          <p:nvPr/>
        </p:nvCxnSpPr>
        <p:spPr>
          <a:xfrm>
            <a:off x="152400" y="457200"/>
            <a:ext cx="1066800"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ounded Rectangle 5"/>
          <p:cNvSpPr/>
          <p:nvPr/>
        </p:nvSpPr>
        <p:spPr>
          <a:xfrm>
            <a:off x="1263573" y="3385608"/>
            <a:ext cx="2133600" cy="2743200"/>
          </a:xfrm>
          <a:prstGeom prst="roundRect">
            <a:avLst/>
          </a:prstGeom>
          <a:solidFill>
            <a:schemeClr val="accent3">
              <a:lumMod val="60000"/>
              <a:lumOff val="40000"/>
            </a:schemeClr>
          </a:solidFill>
          <a:ln>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dirty="0"/>
          </a:p>
        </p:txBody>
      </p:sp>
      <p:sp>
        <p:nvSpPr>
          <p:cNvPr id="21" name="Rounded Rectangle 6"/>
          <p:cNvSpPr/>
          <p:nvPr/>
        </p:nvSpPr>
        <p:spPr>
          <a:xfrm>
            <a:off x="5759373" y="3385608"/>
            <a:ext cx="2133600" cy="2743200"/>
          </a:xfrm>
          <a:prstGeom prst="round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dirty="0" err="1" smtClean="0"/>
              <a:t>Mutatee</a:t>
            </a:r>
            <a:r>
              <a:rPr lang="en-US" sz="2400" dirty="0" smtClean="0"/>
              <a:t> </a:t>
            </a:r>
            <a:r>
              <a:rPr lang="en-US" sz="2400" dirty="0"/>
              <a:t>Process</a:t>
            </a:r>
          </a:p>
        </p:txBody>
      </p:sp>
      <p:sp>
        <p:nvSpPr>
          <p:cNvPr id="22" name="TextBox 9"/>
          <p:cNvSpPr txBox="1"/>
          <p:nvPr/>
        </p:nvSpPr>
        <p:spPr>
          <a:xfrm>
            <a:off x="1513529" y="3599452"/>
            <a:ext cx="1633687" cy="830997"/>
          </a:xfrm>
          <a:prstGeom prst="rect">
            <a:avLst/>
          </a:prstGeom>
          <a:noFill/>
        </p:spPr>
        <p:txBody>
          <a:bodyPr wrap="square">
            <a:spAutoFit/>
          </a:bodyPr>
          <a:lstStyle/>
          <a:p>
            <a:pPr algn="ctr">
              <a:defRPr/>
            </a:pPr>
            <a:r>
              <a:rPr lang="en-US" sz="2400" dirty="0" err="1" smtClean="0">
                <a:solidFill>
                  <a:schemeClr val="bg1"/>
                </a:solidFill>
                <a:latin typeface="+mn-lt"/>
              </a:rPr>
              <a:t>Mutator</a:t>
            </a:r>
            <a:r>
              <a:rPr lang="en-US" sz="2400" dirty="0" smtClean="0">
                <a:solidFill>
                  <a:schemeClr val="bg1"/>
                </a:solidFill>
                <a:latin typeface="+mn-lt"/>
              </a:rPr>
              <a:t> Process</a:t>
            </a:r>
            <a:endParaRPr lang="en-US" sz="2400" dirty="0">
              <a:solidFill>
                <a:schemeClr val="bg1"/>
              </a:solidFill>
              <a:latin typeface="+mn-lt"/>
            </a:endParaRPr>
          </a:p>
        </p:txBody>
      </p:sp>
      <p:sp>
        <p:nvSpPr>
          <p:cNvPr id="23" name="Right Arrow 10"/>
          <p:cNvSpPr/>
          <p:nvPr/>
        </p:nvSpPr>
        <p:spPr>
          <a:xfrm>
            <a:off x="3625773" y="3919008"/>
            <a:ext cx="1905000" cy="533400"/>
          </a:xfrm>
          <a:prstGeom prst="rightArrow">
            <a:avLst/>
          </a:prstGeom>
          <a:solidFill>
            <a:schemeClr val="tx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4" name="Right Arrow 11"/>
          <p:cNvSpPr/>
          <p:nvPr/>
        </p:nvSpPr>
        <p:spPr>
          <a:xfrm rot="10800000">
            <a:off x="3625773" y="5138208"/>
            <a:ext cx="1905000" cy="533400"/>
          </a:xfrm>
          <a:prstGeom prst="rightArrow">
            <a:avLst/>
          </a:prstGeom>
          <a:solidFill>
            <a:schemeClr val="tx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Rounded Rectangle 12"/>
          <p:cNvSpPr/>
          <p:nvPr/>
        </p:nvSpPr>
        <p:spPr>
          <a:xfrm>
            <a:off x="1339773" y="4496327"/>
            <a:ext cx="1981200" cy="1043191"/>
          </a:xfrm>
          <a:prstGeom prst="round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dirty="0" err="1" smtClean="0"/>
              <a:t>DyninstAPI</a:t>
            </a:r>
            <a:r>
              <a:rPr lang="en-US" dirty="0" smtClean="0"/>
              <a:t> Library</a:t>
            </a:r>
            <a:endParaRPr lang="en-US" dirty="0"/>
          </a:p>
        </p:txBody>
      </p:sp>
      <p:sp>
        <p:nvSpPr>
          <p:cNvPr id="27" name="TextBox 14"/>
          <p:cNvSpPr txBox="1"/>
          <p:nvPr/>
        </p:nvSpPr>
        <p:spPr>
          <a:xfrm>
            <a:off x="3625773" y="3487092"/>
            <a:ext cx="1905000" cy="646331"/>
          </a:xfrm>
          <a:prstGeom prst="rect">
            <a:avLst/>
          </a:prstGeom>
          <a:noFill/>
        </p:spPr>
        <p:txBody>
          <a:bodyPr>
            <a:spAutoFit/>
          </a:bodyPr>
          <a:lstStyle/>
          <a:p>
            <a:pPr algn="ctr">
              <a:defRPr/>
            </a:pPr>
            <a:r>
              <a:rPr lang="en-US" dirty="0" smtClean="0">
                <a:latin typeface="+mn-lt"/>
              </a:rPr>
              <a:t>Temporary Detach</a:t>
            </a:r>
            <a:endParaRPr lang="en-US" dirty="0">
              <a:latin typeface="+mn-lt"/>
            </a:endParaRPr>
          </a:p>
        </p:txBody>
      </p:sp>
      <p:sp>
        <p:nvSpPr>
          <p:cNvPr id="28" name="TextBox 15"/>
          <p:cNvSpPr txBox="1"/>
          <p:nvPr/>
        </p:nvSpPr>
        <p:spPr>
          <a:xfrm>
            <a:off x="3625773" y="5671608"/>
            <a:ext cx="1905000" cy="369888"/>
          </a:xfrm>
          <a:prstGeom prst="rect">
            <a:avLst/>
          </a:prstGeom>
          <a:noFill/>
        </p:spPr>
        <p:txBody>
          <a:bodyPr>
            <a:spAutoFit/>
          </a:bodyPr>
          <a:lstStyle/>
          <a:p>
            <a:pPr algn="ctr">
              <a:defRPr/>
            </a:pPr>
            <a:r>
              <a:rPr lang="en-US" dirty="0" smtClean="0">
                <a:latin typeface="+mn-lt"/>
              </a:rPr>
              <a:t>Events</a:t>
            </a:r>
            <a:endParaRPr lang="en-US" dirty="0">
              <a:latin typeface="+mn-lt"/>
            </a:endParaRPr>
          </a:p>
        </p:txBody>
      </p:sp>
      <p:sp>
        <p:nvSpPr>
          <p:cNvPr id="15" name="Dyn X"/>
          <p:cNvSpPr/>
          <p:nvPr/>
        </p:nvSpPr>
        <p:spPr>
          <a:xfrm>
            <a:off x="4137490" y="5009414"/>
            <a:ext cx="885142" cy="790985"/>
          </a:xfrm>
          <a:prstGeom prst="mathMultiply">
            <a:avLst>
              <a:gd name="adj1" fmla="val 13094"/>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TextBox 14"/>
          <p:cNvSpPr txBox="1"/>
          <p:nvPr/>
        </p:nvSpPr>
        <p:spPr>
          <a:xfrm>
            <a:off x="3625772" y="3599452"/>
            <a:ext cx="1905000" cy="369332"/>
          </a:xfrm>
          <a:prstGeom prst="rect">
            <a:avLst/>
          </a:prstGeom>
          <a:noFill/>
        </p:spPr>
        <p:txBody>
          <a:bodyPr>
            <a:spAutoFit/>
          </a:bodyPr>
          <a:lstStyle/>
          <a:p>
            <a:pPr algn="ctr">
              <a:defRPr/>
            </a:pPr>
            <a:r>
              <a:rPr lang="en-US" dirty="0" smtClean="0">
                <a:latin typeface="+mn-lt"/>
              </a:rPr>
              <a:t>Re-attach</a:t>
            </a:r>
            <a:endParaRPr lang="en-US" dirty="0">
              <a:latin typeface="+mn-lt"/>
            </a:endParaRPr>
          </a:p>
        </p:txBody>
      </p:sp>
      <p:sp>
        <p:nvSpPr>
          <p:cNvPr id="36" name="Right Arrow 10"/>
          <p:cNvSpPr/>
          <p:nvPr/>
        </p:nvSpPr>
        <p:spPr>
          <a:xfrm>
            <a:off x="3625773" y="3921947"/>
            <a:ext cx="1905000" cy="533400"/>
          </a:xfrm>
          <a:prstGeom prst="rightArrow">
            <a:avLst/>
          </a:prstGeom>
          <a:solidFill>
            <a:schemeClr val="tx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7" name="Right Arrow 11"/>
          <p:cNvSpPr/>
          <p:nvPr/>
        </p:nvSpPr>
        <p:spPr>
          <a:xfrm rot="10800000">
            <a:off x="3625774" y="5138209"/>
            <a:ext cx="1905000" cy="533400"/>
          </a:xfrm>
          <a:prstGeom prst="rightArrow">
            <a:avLst/>
          </a:prstGeom>
          <a:solidFill>
            <a:schemeClr val="tx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8" name="TextBox 15"/>
          <p:cNvSpPr txBox="1"/>
          <p:nvPr/>
        </p:nvSpPr>
        <p:spPr>
          <a:xfrm>
            <a:off x="3625774" y="5671609"/>
            <a:ext cx="1905000" cy="369888"/>
          </a:xfrm>
          <a:prstGeom prst="rect">
            <a:avLst/>
          </a:prstGeom>
          <a:noFill/>
        </p:spPr>
        <p:txBody>
          <a:bodyPr>
            <a:spAutoFit/>
          </a:bodyPr>
          <a:lstStyle/>
          <a:p>
            <a:pPr algn="ctr">
              <a:defRPr/>
            </a:pPr>
            <a:r>
              <a:rPr lang="en-US" dirty="0" smtClean="0">
                <a:latin typeface="+mn-lt"/>
              </a:rPr>
              <a:t>Events</a:t>
            </a:r>
            <a:endParaRPr lang="en-US" dirty="0">
              <a:latin typeface="+mn-lt"/>
            </a:endParaRPr>
          </a:p>
        </p:txBody>
      </p:sp>
      <p:sp>
        <p:nvSpPr>
          <p:cNvPr id="10" name="Right Arrow 10"/>
          <p:cNvSpPr/>
          <p:nvPr/>
        </p:nvSpPr>
        <p:spPr>
          <a:xfrm>
            <a:off x="3627561" y="3923735"/>
            <a:ext cx="1905000" cy="533400"/>
          </a:xfrm>
          <a:prstGeom prst="rightArrow">
            <a:avLst/>
          </a:prstGeom>
          <a:solidFill>
            <a:schemeClr val="tx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 name="TextBox 14"/>
          <p:cNvSpPr txBox="1"/>
          <p:nvPr/>
        </p:nvSpPr>
        <p:spPr>
          <a:xfrm>
            <a:off x="3616802" y="3611998"/>
            <a:ext cx="1905000" cy="369332"/>
          </a:xfrm>
          <a:prstGeom prst="rect">
            <a:avLst/>
          </a:prstGeom>
          <a:noFill/>
        </p:spPr>
        <p:txBody>
          <a:bodyPr>
            <a:spAutoFit/>
          </a:bodyPr>
          <a:lstStyle/>
          <a:p>
            <a:pPr algn="ctr">
              <a:defRPr/>
            </a:pPr>
            <a:r>
              <a:rPr lang="en-US" dirty="0">
                <a:latin typeface="+mn-lt"/>
              </a:rPr>
              <a:t>Forward Events</a:t>
            </a:r>
          </a:p>
        </p:txBody>
      </p:sp>
      <p:sp>
        <p:nvSpPr>
          <p:cNvPr id="12" name="TextBox 15"/>
          <p:cNvSpPr txBox="1"/>
          <p:nvPr/>
        </p:nvSpPr>
        <p:spPr>
          <a:xfrm>
            <a:off x="3627561" y="4211425"/>
            <a:ext cx="1905000" cy="369888"/>
          </a:xfrm>
          <a:prstGeom prst="rect">
            <a:avLst/>
          </a:prstGeom>
          <a:noFill/>
        </p:spPr>
        <p:txBody>
          <a:bodyPr>
            <a:spAutoFit/>
          </a:bodyPr>
          <a:lstStyle/>
          <a:p>
            <a:pPr algn="ctr">
              <a:defRPr/>
            </a:pPr>
            <a:r>
              <a:rPr lang="en-US" dirty="0" smtClean="0">
                <a:latin typeface="+mn-lt"/>
              </a:rPr>
              <a:t>Events</a:t>
            </a:r>
            <a:endParaRPr lang="en-US" dirty="0">
              <a:latin typeface="+mn-lt"/>
            </a:endParaRPr>
          </a:p>
        </p:txBody>
      </p:sp>
      <p:sp>
        <p:nvSpPr>
          <p:cNvPr id="13" name="Right Arrow 11"/>
          <p:cNvSpPr/>
          <p:nvPr/>
        </p:nvSpPr>
        <p:spPr>
          <a:xfrm rot="10800000">
            <a:off x="4349223" y="4368132"/>
            <a:ext cx="1410150" cy="903289"/>
          </a:xfrm>
          <a:prstGeom prst="curvedLeftArrow">
            <a:avLst/>
          </a:prstGeom>
          <a:solidFill>
            <a:schemeClr val="tx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16615618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hidden"/>
                                      </p:to>
                                    </p:set>
                                  </p:childTnLst>
                                </p:cTn>
                              </p:par>
                              <p:par>
                                <p:cTn id="13" presetID="1" presetClass="exit" presetSubtype="0" fill="hold" grpId="0" nodeType="withEffect">
                                  <p:stCondLst>
                                    <p:cond delay="0"/>
                                  </p:stCondLst>
                                  <p:childTnLst>
                                    <p:set>
                                      <p:cBhvr>
                                        <p:cTn id="14" dur="1" fill="hold">
                                          <p:stCondLst>
                                            <p:cond delay="0"/>
                                          </p:stCondLst>
                                        </p:cTn>
                                        <p:tgtEl>
                                          <p:spTgt spid="11"/>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grpId="0" nodeType="clickEffect">
                                  <p:stCondLst>
                                    <p:cond delay="0"/>
                                  </p:stCondLst>
                                  <p:childTnLst>
                                    <p:set>
                                      <p:cBhvr>
                                        <p:cTn id="26" dur="1" fill="hold">
                                          <p:stCondLst>
                                            <p:cond delay="0"/>
                                          </p:stCondLst>
                                        </p:cTn>
                                        <p:tgtEl>
                                          <p:spTgt spid="24"/>
                                        </p:tgtEl>
                                        <p:attrNameLst>
                                          <p:attrName>style.visibility</p:attrName>
                                        </p:attrNameLst>
                                      </p:cBhvr>
                                      <p:to>
                                        <p:strVal val="hidden"/>
                                      </p:to>
                                    </p:set>
                                  </p:childTnLst>
                                </p:cTn>
                              </p:par>
                              <p:par>
                                <p:cTn id="27" presetID="1" presetClass="exit" presetSubtype="0" fill="hold" grpId="1" nodeType="withEffect">
                                  <p:stCondLst>
                                    <p:cond delay="0"/>
                                  </p:stCondLst>
                                  <p:childTnLst>
                                    <p:set>
                                      <p:cBhvr>
                                        <p:cTn id="28" dur="1" fill="hold">
                                          <p:stCondLst>
                                            <p:cond delay="0"/>
                                          </p:stCondLst>
                                        </p:cTn>
                                        <p:tgtEl>
                                          <p:spTgt spid="23"/>
                                        </p:tgtEl>
                                        <p:attrNameLst>
                                          <p:attrName>style.visibility</p:attrName>
                                        </p:attrNameLst>
                                      </p:cBhvr>
                                      <p:to>
                                        <p:strVal val="hidden"/>
                                      </p:to>
                                    </p:set>
                                  </p:childTnLst>
                                </p:cTn>
                              </p:par>
                              <p:par>
                                <p:cTn id="29" presetID="1" presetClass="exit" presetSubtype="0" fill="hold" grpId="0" nodeType="withEffect">
                                  <p:stCondLst>
                                    <p:cond delay="0"/>
                                  </p:stCondLst>
                                  <p:childTnLst>
                                    <p:set>
                                      <p:cBhvr>
                                        <p:cTn id="30" dur="1" fill="hold">
                                          <p:stCondLst>
                                            <p:cond delay="0"/>
                                          </p:stCondLst>
                                        </p:cTn>
                                        <p:tgtEl>
                                          <p:spTgt spid="28"/>
                                        </p:tgtEl>
                                        <p:attrNameLst>
                                          <p:attrName>style.visibility</p:attrName>
                                        </p:attrNameLst>
                                      </p:cBhvr>
                                      <p:to>
                                        <p:strVal val="hidden"/>
                                      </p:to>
                                    </p:set>
                                  </p:childTnLst>
                                </p:cTn>
                              </p:par>
                              <p:par>
                                <p:cTn id="31" presetID="1" presetClass="exit" presetSubtype="0" fill="hold" grpId="1" nodeType="withEffect">
                                  <p:stCondLst>
                                    <p:cond delay="0"/>
                                  </p:stCondLst>
                                  <p:childTnLst>
                                    <p:set>
                                      <p:cBhvr>
                                        <p:cTn id="32" dur="1" fill="hold">
                                          <p:stCondLst>
                                            <p:cond delay="0"/>
                                          </p:stCondLst>
                                        </p:cTn>
                                        <p:tgtEl>
                                          <p:spTgt spid="27"/>
                                        </p:tgtEl>
                                        <p:attrNameLst>
                                          <p:attrName>style.visibility</p:attrName>
                                        </p:attrNameLst>
                                      </p:cBhvr>
                                      <p:to>
                                        <p:strVal val="hidden"/>
                                      </p:to>
                                    </p:set>
                                  </p:childTnLst>
                                </p:cTn>
                              </p:par>
                              <p:par>
                                <p:cTn id="33" presetID="1" presetClass="exit" presetSubtype="0" fill="hold" grpId="1" nodeType="withEffect">
                                  <p:stCondLst>
                                    <p:cond delay="0"/>
                                  </p:stCondLst>
                                  <p:childTnLst>
                                    <p:set>
                                      <p:cBhvr>
                                        <p:cTn id="34" dur="1" fill="hold">
                                          <p:stCondLst>
                                            <p:cond delay="0"/>
                                          </p:stCondLst>
                                        </p:cTn>
                                        <p:tgtEl>
                                          <p:spTgt spid="15"/>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1" nodeType="clickEffect">
                                  <p:stCondLst>
                                    <p:cond delay="0"/>
                                  </p:stCondLst>
                                  <p:childTnLst>
                                    <p:set>
                                      <p:cBhvr>
                                        <p:cTn id="44" dur="1" fill="hold">
                                          <p:stCondLst>
                                            <p:cond delay="0"/>
                                          </p:stCondLst>
                                        </p:cTn>
                                        <p:tgtEl>
                                          <p:spTgt spid="12"/>
                                        </p:tgtEl>
                                        <p:attrNameLst>
                                          <p:attrName>style.visibility</p:attrName>
                                        </p:attrNameLst>
                                      </p:cBhvr>
                                      <p:to>
                                        <p:strVal val="hidden"/>
                                      </p:to>
                                    </p:set>
                                  </p:childTnLst>
                                </p:cTn>
                              </p:par>
                              <p:par>
                                <p:cTn id="45" presetID="1" presetClass="exit" presetSubtype="0" fill="hold" grpId="1" nodeType="withEffect">
                                  <p:stCondLst>
                                    <p:cond delay="0"/>
                                  </p:stCondLst>
                                  <p:childTnLst>
                                    <p:set>
                                      <p:cBhvr>
                                        <p:cTn id="46" dur="1" fill="hold">
                                          <p:stCondLst>
                                            <p:cond delay="0"/>
                                          </p:stCondLst>
                                        </p:cTn>
                                        <p:tgtEl>
                                          <p:spTgt spid="13"/>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35"/>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6"/>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23" grpId="0" animBg="1"/>
      <p:bldP spid="23" grpId="1" animBg="1"/>
      <p:bldP spid="24" grpId="0" animBg="1"/>
      <p:bldP spid="27" grpId="0"/>
      <p:bldP spid="27" grpId="1"/>
      <p:bldP spid="28" grpId="0"/>
      <p:bldP spid="15" grpId="0" animBg="1"/>
      <p:bldP spid="15" grpId="1" animBg="1"/>
      <p:bldP spid="35" grpId="0"/>
      <p:bldP spid="36" grpId="0" animBg="1"/>
      <p:bldP spid="37" grpId="0" animBg="1"/>
      <p:bldP spid="38" grpId="0"/>
      <p:bldP spid="10" grpId="0" animBg="1"/>
      <p:bldP spid="11" grpId="0"/>
      <p:bldP spid="12" grpId="0"/>
      <p:bldP spid="12" grpId="1"/>
      <p:bldP spid="13" grpId="0" animBg="1"/>
      <p:bldP spid="13"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StackwalkerAPI</a:t>
            </a:r>
            <a:r>
              <a:rPr lang="en-US" dirty="0" smtClean="0"/>
              <a:t> and </a:t>
            </a:r>
            <a:r>
              <a:rPr lang="en-US" dirty="0" err="1" smtClean="0"/>
              <a:t>Dyninst</a:t>
            </a:r>
            <a:endParaRPr lang="en-US" dirty="0"/>
          </a:p>
        </p:txBody>
      </p:sp>
      <p:sp>
        <p:nvSpPr>
          <p:cNvPr id="30" name="Content Placeholder 29"/>
          <p:cNvSpPr>
            <a:spLocks noGrp="1"/>
          </p:cNvSpPr>
          <p:nvPr>
            <p:ph idx="1"/>
          </p:nvPr>
        </p:nvSpPr>
        <p:spPr>
          <a:xfrm>
            <a:off x="1219200" y="804864"/>
            <a:ext cx="6553200" cy="1600200"/>
          </a:xfrm>
        </p:spPr>
        <p:txBody>
          <a:bodyPr/>
          <a:lstStyle/>
          <a:p>
            <a:r>
              <a:rPr lang="en-US" sz="2800" dirty="0"/>
              <a:t>Many tools already use </a:t>
            </a:r>
            <a:r>
              <a:rPr lang="en-US" sz="2800" dirty="0" err="1"/>
              <a:t>StackwalkerAPI</a:t>
            </a:r>
            <a:endParaRPr lang="en-US" sz="2400" dirty="0"/>
          </a:p>
          <a:p>
            <a:r>
              <a:rPr lang="en-US" sz="2800" dirty="0" err="1"/>
              <a:t>Dyninst</a:t>
            </a:r>
            <a:r>
              <a:rPr lang="en-US" sz="2800" dirty="0"/>
              <a:t> still uses separate, older code for walking stacks</a:t>
            </a:r>
            <a:endParaRPr lang="en-US" sz="2400" dirty="0"/>
          </a:p>
        </p:txBody>
      </p:sp>
      <p:sp>
        <p:nvSpPr>
          <p:cNvPr id="4" name="Slide Number Placeholder 3"/>
          <p:cNvSpPr>
            <a:spLocks noGrp="1"/>
          </p:cNvSpPr>
          <p:nvPr>
            <p:ph type="sldNum" sz="quarter" idx="10"/>
          </p:nvPr>
        </p:nvSpPr>
        <p:spPr/>
        <p:txBody>
          <a:bodyPr/>
          <a:lstStyle/>
          <a:p>
            <a:fld id="{F6CCB2A1-4F40-49D1-83B4-1079333BB391}" type="slidenum">
              <a:rPr lang="en-US" smtClean="0">
                <a:solidFill>
                  <a:prstClr val="black">
                    <a:tint val="75000"/>
                  </a:prstClr>
                </a:solidFill>
              </a:rPr>
              <a:pPr/>
              <a:t>13</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r>
              <a:rPr lang="en-US"/>
              <a:t>ProcControlAPI and StackwalkerAPI Integration</a:t>
            </a:r>
          </a:p>
        </p:txBody>
      </p:sp>
      <p:grpSp>
        <p:nvGrpSpPr>
          <p:cNvPr id="48" name="Dyn Group"/>
          <p:cNvGrpSpPr/>
          <p:nvPr/>
        </p:nvGrpSpPr>
        <p:grpSpPr>
          <a:xfrm>
            <a:off x="3720935" y="2953699"/>
            <a:ext cx="4495800" cy="2819400"/>
            <a:chOff x="3720935" y="2953699"/>
            <a:chExt cx="4495800" cy="2819400"/>
          </a:xfrm>
        </p:grpSpPr>
        <p:sp>
          <p:nvSpPr>
            <p:cNvPr id="10" name="Dyninst - Solid"/>
            <p:cNvSpPr/>
            <p:nvPr/>
          </p:nvSpPr>
          <p:spPr>
            <a:xfrm>
              <a:off x="3720935" y="2953699"/>
              <a:ext cx="4495800" cy="2819400"/>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2011680" rtlCol="0" anchor="ctr"/>
            <a:lstStyle/>
            <a:p>
              <a:pPr algn="ctr"/>
              <a:r>
                <a:rPr lang="en-US" sz="2400" dirty="0" smtClean="0">
                  <a:solidFill>
                    <a:prstClr val="white"/>
                  </a:solidFill>
                </a:rPr>
                <a:t>Dyninst</a:t>
              </a:r>
              <a:endParaRPr lang="en-US" sz="2400" dirty="0">
                <a:solidFill>
                  <a:prstClr val="white"/>
                </a:solidFill>
              </a:endParaRPr>
            </a:p>
          </p:txBody>
        </p:sp>
        <p:sp>
          <p:nvSpPr>
            <p:cNvPr id="15" name="PC Fade"/>
            <p:cNvSpPr/>
            <p:nvPr/>
          </p:nvSpPr>
          <p:spPr>
            <a:xfrm>
              <a:off x="3720936" y="3942136"/>
              <a:ext cx="2760088" cy="1830963"/>
            </a:xfrm>
            <a:custGeom>
              <a:avLst/>
              <a:gdLst>
                <a:gd name="connsiteX0" fmla="*/ 0 w 2133600"/>
                <a:gd name="connsiteY0" fmla="*/ 0 h 990600"/>
                <a:gd name="connsiteX1" fmla="*/ 2133600 w 2133600"/>
                <a:gd name="connsiteY1" fmla="*/ 0 h 990600"/>
                <a:gd name="connsiteX2" fmla="*/ 2133600 w 2133600"/>
                <a:gd name="connsiteY2" fmla="*/ 990600 h 990600"/>
                <a:gd name="connsiteX3" fmla="*/ 0 w 2133600"/>
                <a:gd name="connsiteY3" fmla="*/ 990600 h 990600"/>
                <a:gd name="connsiteX4" fmla="*/ 0 w 2133600"/>
                <a:gd name="connsiteY4" fmla="*/ 0 h 990600"/>
                <a:gd name="connsiteX0" fmla="*/ 0 w 2133600"/>
                <a:gd name="connsiteY0" fmla="*/ 6927 h 997527"/>
                <a:gd name="connsiteX1" fmla="*/ 569338 w 2133600"/>
                <a:gd name="connsiteY1" fmla="*/ 0 h 997527"/>
                <a:gd name="connsiteX2" fmla="*/ 2133600 w 2133600"/>
                <a:gd name="connsiteY2" fmla="*/ 6927 h 997527"/>
                <a:gd name="connsiteX3" fmla="*/ 2133600 w 2133600"/>
                <a:gd name="connsiteY3" fmla="*/ 997527 h 997527"/>
                <a:gd name="connsiteX4" fmla="*/ 0 w 2133600"/>
                <a:gd name="connsiteY4" fmla="*/ 997527 h 997527"/>
                <a:gd name="connsiteX5" fmla="*/ 0 w 2133600"/>
                <a:gd name="connsiteY5" fmla="*/ 6927 h 997527"/>
                <a:gd name="connsiteX0" fmla="*/ 0 w 2133600"/>
                <a:gd name="connsiteY0" fmla="*/ 11688 h 1002288"/>
                <a:gd name="connsiteX1" fmla="*/ 569338 w 2133600"/>
                <a:gd name="connsiteY1" fmla="*/ 4761 h 1002288"/>
                <a:gd name="connsiteX2" fmla="*/ 940813 w 2133600"/>
                <a:gd name="connsiteY2" fmla="*/ 0 h 1002288"/>
                <a:gd name="connsiteX3" fmla="*/ 2133600 w 2133600"/>
                <a:gd name="connsiteY3" fmla="*/ 11688 h 1002288"/>
                <a:gd name="connsiteX4" fmla="*/ 2133600 w 2133600"/>
                <a:gd name="connsiteY4" fmla="*/ 1002288 h 1002288"/>
                <a:gd name="connsiteX5" fmla="*/ 0 w 2133600"/>
                <a:gd name="connsiteY5" fmla="*/ 1002288 h 1002288"/>
                <a:gd name="connsiteX6" fmla="*/ 0 w 2133600"/>
                <a:gd name="connsiteY6" fmla="*/ 11688 h 1002288"/>
                <a:gd name="connsiteX0" fmla="*/ 0 w 2133600"/>
                <a:gd name="connsiteY0" fmla="*/ 11688 h 1002288"/>
                <a:gd name="connsiteX1" fmla="*/ 569338 w 2133600"/>
                <a:gd name="connsiteY1" fmla="*/ 4761 h 1002288"/>
                <a:gd name="connsiteX2" fmla="*/ 940813 w 2133600"/>
                <a:gd name="connsiteY2" fmla="*/ 0 h 1002288"/>
                <a:gd name="connsiteX3" fmla="*/ 1207513 w 2133600"/>
                <a:gd name="connsiteY3" fmla="*/ 0 h 1002288"/>
                <a:gd name="connsiteX4" fmla="*/ 2133600 w 2133600"/>
                <a:gd name="connsiteY4" fmla="*/ 11688 h 1002288"/>
                <a:gd name="connsiteX5" fmla="*/ 2133600 w 2133600"/>
                <a:gd name="connsiteY5" fmla="*/ 1002288 h 1002288"/>
                <a:gd name="connsiteX6" fmla="*/ 0 w 2133600"/>
                <a:gd name="connsiteY6" fmla="*/ 1002288 h 1002288"/>
                <a:gd name="connsiteX7" fmla="*/ 0 w 2133600"/>
                <a:gd name="connsiteY7" fmla="*/ 11688 h 1002288"/>
                <a:gd name="connsiteX0" fmla="*/ 0 w 2133600"/>
                <a:gd name="connsiteY0" fmla="*/ 583188 h 1573788"/>
                <a:gd name="connsiteX1" fmla="*/ 569338 w 2133600"/>
                <a:gd name="connsiteY1" fmla="*/ 576261 h 1573788"/>
                <a:gd name="connsiteX2" fmla="*/ 35938 w 2133600"/>
                <a:gd name="connsiteY2" fmla="*/ 0 h 1573788"/>
                <a:gd name="connsiteX3" fmla="*/ 1207513 w 2133600"/>
                <a:gd name="connsiteY3" fmla="*/ 571500 h 1573788"/>
                <a:gd name="connsiteX4" fmla="*/ 2133600 w 2133600"/>
                <a:gd name="connsiteY4" fmla="*/ 583188 h 1573788"/>
                <a:gd name="connsiteX5" fmla="*/ 2133600 w 2133600"/>
                <a:gd name="connsiteY5" fmla="*/ 1573788 h 1573788"/>
                <a:gd name="connsiteX6" fmla="*/ 0 w 2133600"/>
                <a:gd name="connsiteY6" fmla="*/ 1573788 h 1573788"/>
                <a:gd name="connsiteX7" fmla="*/ 0 w 2133600"/>
                <a:gd name="connsiteY7" fmla="*/ 583188 h 1573788"/>
                <a:gd name="connsiteX0" fmla="*/ 0 w 2133600"/>
                <a:gd name="connsiteY0" fmla="*/ 583188 h 1573788"/>
                <a:gd name="connsiteX1" fmla="*/ 569338 w 2133600"/>
                <a:gd name="connsiteY1" fmla="*/ 576261 h 1573788"/>
                <a:gd name="connsiteX2" fmla="*/ 35938 w 2133600"/>
                <a:gd name="connsiteY2" fmla="*/ 0 h 1573788"/>
                <a:gd name="connsiteX3" fmla="*/ 1207513 w 2133600"/>
                <a:gd name="connsiteY3" fmla="*/ 571500 h 1573788"/>
                <a:gd name="connsiteX4" fmla="*/ 1436113 w 2133600"/>
                <a:gd name="connsiteY4" fmla="*/ 571500 h 1573788"/>
                <a:gd name="connsiteX5" fmla="*/ 2133600 w 2133600"/>
                <a:gd name="connsiteY5" fmla="*/ 583188 h 1573788"/>
                <a:gd name="connsiteX6" fmla="*/ 2133600 w 2133600"/>
                <a:gd name="connsiteY6" fmla="*/ 1573788 h 1573788"/>
                <a:gd name="connsiteX7" fmla="*/ 0 w 2133600"/>
                <a:gd name="connsiteY7" fmla="*/ 1573788 h 1573788"/>
                <a:gd name="connsiteX8" fmla="*/ 0 w 2133600"/>
                <a:gd name="connsiteY8" fmla="*/ 583188 h 1573788"/>
                <a:gd name="connsiteX0" fmla="*/ 0 w 2133600"/>
                <a:gd name="connsiteY0" fmla="*/ 583188 h 1573788"/>
                <a:gd name="connsiteX1" fmla="*/ 569338 w 2133600"/>
                <a:gd name="connsiteY1" fmla="*/ 576261 h 1573788"/>
                <a:gd name="connsiteX2" fmla="*/ 35938 w 2133600"/>
                <a:gd name="connsiteY2" fmla="*/ 0 h 1573788"/>
                <a:gd name="connsiteX3" fmla="*/ 1207513 w 2133600"/>
                <a:gd name="connsiteY3" fmla="*/ 571500 h 1573788"/>
                <a:gd name="connsiteX4" fmla="*/ 1436113 w 2133600"/>
                <a:gd name="connsiteY4" fmla="*/ 571500 h 1573788"/>
                <a:gd name="connsiteX5" fmla="*/ 1779013 w 2133600"/>
                <a:gd name="connsiteY5" fmla="*/ 581025 h 1573788"/>
                <a:gd name="connsiteX6" fmla="*/ 2133600 w 2133600"/>
                <a:gd name="connsiteY6" fmla="*/ 583188 h 1573788"/>
                <a:gd name="connsiteX7" fmla="*/ 2133600 w 2133600"/>
                <a:gd name="connsiteY7" fmla="*/ 1573788 h 1573788"/>
                <a:gd name="connsiteX8" fmla="*/ 0 w 2133600"/>
                <a:gd name="connsiteY8" fmla="*/ 1573788 h 1573788"/>
                <a:gd name="connsiteX9" fmla="*/ 0 w 2133600"/>
                <a:gd name="connsiteY9" fmla="*/ 583188 h 1573788"/>
                <a:gd name="connsiteX0" fmla="*/ 0 w 2133600"/>
                <a:gd name="connsiteY0" fmla="*/ 583188 h 1573788"/>
                <a:gd name="connsiteX1" fmla="*/ 569338 w 2133600"/>
                <a:gd name="connsiteY1" fmla="*/ 576261 h 1573788"/>
                <a:gd name="connsiteX2" fmla="*/ 35938 w 2133600"/>
                <a:gd name="connsiteY2" fmla="*/ 0 h 1573788"/>
                <a:gd name="connsiteX3" fmla="*/ 1207513 w 2133600"/>
                <a:gd name="connsiteY3" fmla="*/ 571500 h 1573788"/>
                <a:gd name="connsiteX4" fmla="*/ 1050350 w 2133600"/>
                <a:gd name="connsiteY4" fmla="*/ 0 h 1573788"/>
                <a:gd name="connsiteX5" fmla="*/ 1779013 w 2133600"/>
                <a:gd name="connsiteY5" fmla="*/ 581025 h 1573788"/>
                <a:gd name="connsiteX6" fmla="*/ 2133600 w 2133600"/>
                <a:gd name="connsiteY6" fmla="*/ 583188 h 1573788"/>
                <a:gd name="connsiteX7" fmla="*/ 2133600 w 2133600"/>
                <a:gd name="connsiteY7" fmla="*/ 1573788 h 1573788"/>
                <a:gd name="connsiteX8" fmla="*/ 0 w 2133600"/>
                <a:gd name="connsiteY8" fmla="*/ 1573788 h 1573788"/>
                <a:gd name="connsiteX9" fmla="*/ 0 w 2133600"/>
                <a:gd name="connsiteY9" fmla="*/ 583188 h 1573788"/>
                <a:gd name="connsiteX0" fmla="*/ 0 w 2133600"/>
                <a:gd name="connsiteY0" fmla="*/ 583188 h 1573788"/>
                <a:gd name="connsiteX1" fmla="*/ 569338 w 2133600"/>
                <a:gd name="connsiteY1" fmla="*/ 576261 h 1573788"/>
                <a:gd name="connsiteX2" fmla="*/ 35938 w 2133600"/>
                <a:gd name="connsiteY2" fmla="*/ 0 h 1573788"/>
                <a:gd name="connsiteX3" fmla="*/ 983676 w 2133600"/>
                <a:gd name="connsiteY3" fmla="*/ 538163 h 1573788"/>
                <a:gd name="connsiteX4" fmla="*/ 1050350 w 2133600"/>
                <a:gd name="connsiteY4" fmla="*/ 0 h 1573788"/>
                <a:gd name="connsiteX5" fmla="*/ 1779013 w 2133600"/>
                <a:gd name="connsiteY5" fmla="*/ 581025 h 1573788"/>
                <a:gd name="connsiteX6" fmla="*/ 2133600 w 2133600"/>
                <a:gd name="connsiteY6" fmla="*/ 583188 h 1573788"/>
                <a:gd name="connsiteX7" fmla="*/ 2133600 w 2133600"/>
                <a:gd name="connsiteY7" fmla="*/ 1573788 h 1573788"/>
                <a:gd name="connsiteX8" fmla="*/ 0 w 2133600"/>
                <a:gd name="connsiteY8" fmla="*/ 1573788 h 1573788"/>
                <a:gd name="connsiteX9" fmla="*/ 0 w 2133600"/>
                <a:gd name="connsiteY9" fmla="*/ 583188 h 1573788"/>
                <a:gd name="connsiteX0" fmla="*/ 0 w 2133600"/>
                <a:gd name="connsiteY0" fmla="*/ 583188 h 1573788"/>
                <a:gd name="connsiteX1" fmla="*/ 569338 w 2133600"/>
                <a:gd name="connsiteY1" fmla="*/ 576261 h 1573788"/>
                <a:gd name="connsiteX2" fmla="*/ 35938 w 2133600"/>
                <a:gd name="connsiteY2" fmla="*/ 0 h 1573788"/>
                <a:gd name="connsiteX3" fmla="*/ 936051 w 2133600"/>
                <a:gd name="connsiteY3" fmla="*/ 442913 h 1573788"/>
                <a:gd name="connsiteX4" fmla="*/ 1050350 w 2133600"/>
                <a:gd name="connsiteY4" fmla="*/ 0 h 1573788"/>
                <a:gd name="connsiteX5" fmla="*/ 1779013 w 2133600"/>
                <a:gd name="connsiteY5" fmla="*/ 581025 h 1573788"/>
                <a:gd name="connsiteX6" fmla="*/ 2133600 w 2133600"/>
                <a:gd name="connsiteY6" fmla="*/ 583188 h 1573788"/>
                <a:gd name="connsiteX7" fmla="*/ 2133600 w 2133600"/>
                <a:gd name="connsiteY7" fmla="*/ 1573788 h 1573788"/>
                <a:gd name="connsiteX8" fmla="*/ 0 w 2133600"/>
                <a:gd name="connsiteY8" fmla="*/ 1573788 h 1573788"/>
                <a:gd name="connsiteX9" fmla="*/ 0 w 2133600"/>
                <a:gd name="connsiteY9" fmla="*/ 583188 h 1573788"/>
                <a:gd name="connsiteX0" fmla="*/ 0 w 2133600"/>
                <a:gd name="connsiteY0" fmla="*/ 583188 h 1573788"/>
                <a:gd name="connsiteX1" fmla="*/ 569338 w 2133600"/>
                <a:gd name="connsiteY1" fmla="*/ 576261 h 1573788"/>
                <a:gd name="connsiteX2" fmla="*/ 35938 w 2133600"/>
                <a:gd name="connsiteY2" fmla="*/ 0 h 1573788"/>
                <a:gd name="connsiteX3" fmla="*/ 936051 w 2133600"/>
                <a:gd name="connsiteY3" fmla="*/ 442913 h 1573788"/>
                <a:gd name="connsiteX4" fmla="*/ 1050350 w 2133600"/>
                <a:gd name="connsiteY4" fmla="*/ 0 h 1573788"/>
                <a:gd name="connsiteX5" fmla="*/ 1779013 w 2133600"/>
                <a:gd name="connsiteY5" fmla="*/ 581025 h 1573788"/>
                <a:gd name="connsiteX6" fmla="*/ 1945700 w 2133600"/>
                <a:gd name="connsiteY6" fmla="*/ 576262 h 1573788"/>
                <a:gd name="connsiteX7" fmla="*/ 2133600 w 2133600"/>
                <a:gd name="connsiteY7" fmla="*/ 583188 h 1573788"/>
                <a:gd name="connsiteX8" fmla="*/ 2133600 w 2133600"/>
                <a:gd name="connsiteY8" fmla="*/ 1573788 h 1573788"/>
                <a:gd name="connsiteX9" fmla="*/ 0 w 2133600"/>
                <a:gd name="connsiteY9" fmla="*/ 1573788 h 1573788"/>
                <a:gd name="connsiteX10" fmla="*/ 0 w 2133600"/>
                <a:gd name="connsiteY10" fmla="*/ 583188 h 1573788"/>
                <a:gd name="connsiteX0" fmla="*/ 0 w 2133600"/>
                <a:gd name="connsiteY0" fmla="*/ 583188 h 1573788"/>
                <a:gd name="connsiteX1" fmla="*/ 569338 w 2133600"/>
                <a:gd name="connsiteY1" fmla="*/ 576261 h 1573788"/>
                <a:gd name="connsiteX2" fmla="*/ 35938 w 2133600"/>
                <a:gd name="connsiteY2" fmla="*/ 0 h 1573788"/>
                <a:gd name="connsiteX3" fmla="*/ 936051 w 2133600"/>
                <a:gd name="connsiteY3" fmla="*/ 442913 h 1573788"/>
                <a:gd name="connsiteX4" fmla="*/ 1050350 w 2133600"/>
                <a:gd name="connsiteY4" fmla="*/ 0 h 1573788"/>
                <a:gd name="connsiteX5" fmla="*/ 1779013 w 2133600"/>
                <a:gd name="connsiteY5" fmla="*/ 581025 h 1573788"/>
                <a:gd name="connsiteX6" fmla="*/ 1855213 w 2133600"/>
                <a:gd name="connsiteY6" fmla="*/ 571500 h 1573788"/>
                <a:gd name="connsiteX7" fmla="*/ 1945700 w 2133600"/>
                <a:gd name="connsiteY7" fmla="*/ 576262 h 1573788"/>
                <a:gd name="connsiteX8" fmla="*/ 2133600 w 2133600"/>
                <a:gd name="connsiteY8" fmla="*/ 583188 h 1573788"/>
                <a:gd name="connsiteX9" fmla="*/ 2133600 w 2133600"/>
                <a:gd name="connsiteY9" fmla="*/ 1573788 h 1573788"/>
                <a:gd name="connsiteX10" fmla="*/ 0 w 2133600"/>
                <a:gd name="connsiteY10" fmla="*/ 1573788 h 1573788"/>
                <a:gd name="connsiteX11" fmla="*/ 0 w 2133600"/>
                <a:gd name="connsiteY11" fmla="*/ 583188 h 1573788"/>
                <a:gd name="connsiteX0" fmla="*/ 0 w 2133600"/>
                <a:gd name="connsiteY0" fmla="*/ 840363 h 1830963"/>
                <a:gd name="connsiteX1" fmla="*/ 569338 w 2133600"/>
                <a:gd name="connsiteY1" fmla="*/ 833436 h 1830963"/>
                <a:gd name="connsiteX2" fmla="*/ 35938 w 2133600"/>
                <a:gd name="connsiteY2" fmla="*/ 257175 h 1830963"/>
                <a:gd name="connsiteX3" fmla="*/ 936051 w 2133600"/>
                <a:gd name="connsiteY3" fmla="*/ 700088 h 1830963"/>
                <a:gd name="connsiteX4" fmla="*/ 1050350 w 2133600"/>
                <a:gd name="connsiteY4" fmla="*/ 257175 h 1830963"/>
                <a:gd name="connsiteX5" fmla="*/ 1779013 w 2133600"/>
                <a:gd name="connsiteY5" fmla="*/ 838200 h 1830963"/>
                <a:gd name="connsiteX6" fmla="*/ 1850450 w 2133600"/>
                <a:gd name="connsiteY6" fmla="*/ 0 h 1830963"/>
                <a:gd name="connsiteX7" fmla="*/ 1945700 w 2133600"/>
                <a:gd name="connsiteY7" fmla="*/ 833437 h 1830963"/>
                <a:gd name="connsiteX8" fmla="*/ 2133600 w 2133600"/>
                <a:gd name="connsiteY8" fmla="*/ 840363 h 1830963"/>
                <a:gd name="connsiteX9" fmla="*/ 2133600 w 2133600"/>
                <a:gd name="connsiteY9" fmla="*/ 1830963 h 1830963"/>
                <a:gd name="connsiteX10" fmla="*/ 0 w 2133600"/>
                <a:gd name="connsiteY10" fmla="*/ 1830963 h 1830963"/>
                <a:gd name="connsiteX11" fmla="*/ 0 w 2133600"/>
                <a:gd name="connsiteY11" fmla="*/ 840363 h 1830963"/>
                <a:gd name="connsiteX0" fmla="*/ 0 w 2133600"/>
                <a:gd name="connsiteY0" fmla="*/ 840363 h 1830963"/>
                <a:gd name="connsiteX1" fmla="*/ 569338 w 2133600"/>
                <a:gd name="connsiteY1" fmla="*/ 833436 h 1830963"/>
                <a:gd name="connsiteX2" fmla="*/ 35938 w 2133600"/>
                <a:gd name="connsiteY2" fmla="*/ 257175 h 1830963"/>
                <a:gd name="connsiteX3" fmla="*/ 936051 w 2133600"/>
                <a:gd name="connsiteY3" fmla="*/ 700088 h 1830963"/>
                <a:gd name="connsiteX4" fmla="*/ 1050350 w 2133600"/>
                <a:gd name="connsiteY4" fmla="*/ 257175 h 1830963"/>
                <a:gd name="connsiteX5" fmla="*/ 1474213 w 2133600"/>
                <a:gd name="connsiteY5" fmla="*/ 733425 h 1830963"/>
                <a:gd name="connsiteX6" fmla="*/ 1850450 w 2133600"/>
                <a:gd name="connsiteY6" fmla="*/ 0 h 1830963"/>
                <a:gd name="connsiteX7" fmla="*/ 1945700 w 2133600"/>
                <a:gd name="connsiteY7" fmla="*/ 833437 h 1830963"/>
                <a:gd name="connsiteX8" fmla="*/ 2133600 w 2133600"/>
                <a:gd name="connsiteY8" fmla="*/ 840363 h 1830963"/>
                <a:gd name="connsiteX9" fmla="*/ 2133600 w 2133600"/>
                <a:gd name="connsiteY9" fmla="*/ 1830963 h 1830963"/>
                <a:gd name="connsiteX10" fmla="*/ 0 w 2133600"/>
                <a:gd name="connsiteY10" fmla="*/ 1830963 h 1830963"/>
                <a:gd name="connsiteX11" fmla="*/ 0 w 2133600"/>
                <a:gd name="connsiteY11" fmla="*/ 840363 h 1830963"/>
                <a:gd name="connsiteX0" fmla="*/ 0 w 2133600"/>
                <a:gd name="connsiteY0" fmla="*/ 840363 h 1830963"/>
                <a:gd name="connsiteX1" fmla="*/ 569338 w 2133600"/>
                <a:gd name="connsiteY1" fmla="*/ 833436 h 1830963"/>
                <a:gd name="connsiteX2" fmla="*/ 35938 w 2133600"/>
                <a:gd name="connsiteY2" fmla="*/ 257175 h 1830963"/>
                <a:gd name="connsiteX3" fmla="*/ 936051 w 2133600"/>
                <a:gd name="connsiteY3" fmla="*/ 700088 h 1830963"/>
                <a:gd name="connsiteX4" fmla="*/ 1050350 w 2133600"/>
                <a:gd name="connsiteY4" fmla="*/ 257175 h 1830963"/>
                <a:gd name="connsiteX5" fmla="*/ 1364676 w 2133600"/>
                <a:gd name="connsiteY5" fmla="*/ 723900 h 1830963"/>
                <a:gd name="connsiteX6" fmla="*/ 1850450 w 2133600"/>
                <a:gd name="connsiteY6" fmla="*/ 0 h 1830963"/>
                <a:gd name="connsiteX7" fmla="*/ 1945700 w 2133600"/>
                <a:gd name="connsiteY7" fmla="*/ 833437 h 1830963"/>
                <a:gd name="connsiteX8" fmla="*/ 2133600 w 2133600"/>
                <a:gd name="connsiteY8" fmla="*/ 840363 h 1830963"/>
                <a:gd name="connsiteX9" fmla="*/ 2133600 w 2133600"/>
                <a:gd name="connsiteY9" fmla="*/ 1830963 h 1830963"/>
                <a:gd name="connsiteX10" fmla="*/ 0 w 2133600"/>
                <a:gd name="connsiteY10" fmla="*/ 1830963 h 1830963"/>
                <a:gd name="connsiteX11" fmla="*/ 0 w 2133600"/>
                <a:gd name="connsiteY11" fmla="*/ 840363 h 1830963"/>
                <a:gd name="connsiteX0" fmla="*/ 0 w 2133600"/>
                <a:gd name="connsiteY0" fmla="*/ 840363 h 1830963"/>
                <a:gd name="connsiteX1" fmla="*/ 569338 w 2133600"/>
                <a:gd name="connsiteY1" fmla="*/ 833436 h 1830963"/>
                <a:gd name="connsiteX2" fmla="*/ 35938 w 2133600"/>
                <a:gd name="connsiteY2" fmla="*/ 257175 h 1830963"/>
                <a:gd name="connsiteX3" fmla="*/ 936051 w 2133600"/>
                <a:gd name="connsiteY3" fmla="*/ 700088 h 1830963"/>
                <a:gd name="connsiteX4" fmla="*/ 1050350 w 2133600"/>
                <a:gd name="connsiteY4" fmla="*/ 257175 h 1830963"/>
                <a:gd name="connsiteX5" fmla="*/ 1378963 w 2133600"/>
                <a:gd name="connsiteY5" fmla="*/ 642938 h 1830963"/>
                <a:gd name="connsiteX6" fmla="*/ 1850450 w 2133600"/>
                <a:gd name="connsiteY6" fmla="*/ 0 h 1830963"/>
                <a:gd name="connsiteX7" fmla="*/ 1945700 w 2133600"/>
                <a:gd name="connsiteY7" fmla="*/ 833437 h 1830963"/>
                <a:gd name="connsiteX8" fmla="*/ 2133600 w 2133600"/>
                <a:gd name="connsiteY8" fmla="*/ 840363 h 1830963"/>
                <a:gd name="connsiteX9" fmla="*/ 2133600 w 2133600"/>
                <a:gd name="connsiteY9" fmla="*/ 1830963 h 1830963"/>
                <a:gd name="connsiteX10" fmla="*/ 0 w 2133600"/>
                <a:gd name="connsiteY10" fmla="*/ 1830963 h 1830963"/>
                <a:gd name="connsiteX11" fmla="*/ 0 w 2133600"/>
                <a:gd name="connsiteY11" fmla="*/ 840363 h 1830963"/>
                <a:gd name="connsiteX0" fmla="*/ 0 w 2133600"/>
                <a:gd name="connsiteY0" fmla="*/ 840363 h 1830963"/>
                <a:gd name="connsiteX1" fmla="*/ 569338 w 2133600"/>
                <a:gd name="connsiteY1" fmla="*/ 833436 h 1830963"/>
                <a:gd name="connsiteX2" fmla="*/ 35938 w 2133600"/>
                <a:gd name="connsiteY2" fmla="*/ 257175 h 1830963"/>
                <a:gd name="connsiteX3" fmla="*/ 936051 w 2133600"/>
                <a:gd name="connsiteY3" fmla="*/ 700088 h 1830963"/>
                <a:gd name="connsiteX4" fmla="*/ 1050350 w 2133600"/>
                <a:gd name="connsiteY4" fmla="*/ 257175 h 1830963"/>
                <a:gd name="connsiteX5" fmla="*/ 1378963 w 2133600"/>
                <a:gd name="connsiteY5" fmla="*/ 642938 h 1830963"/>
                <a:gd name="connsiteX6" fmla="*/ 1850450 w 2133600"/>
                <a:gd name="connsiteY6" fmla="*/ 0 h 1830963"/>
                <a:gd name="connsiteX7" fmla="*/ 1945700 w 2133600"/>
                <a:gd name="connsiteY7" fmla="*/ 833437 h 1830963"/>
                <a:gd name="connsiteX8" fmla="*/ 2026663 w 2133600"/>
                <a:gd name="connsiteY8" fmla="*/ 828676 h 1830963"/>
                <a:gd name="connsiteX9" fmla="*/ 2133600 w 2133600"/>
                <a:gd name="connsiteY9" fmla="*/ 840363 h 1830963"/>
                <a:gd name="connsiteX10" fmla="*/ 2133600 w 2133600"/>
                <a:gd name="connsiteY10" fmla="*/ 1830963 h 1830963"/>
                <a:gd name="connsiteX11" fmla="*/ 0 w 2133600"/>
                <a:gd name="connsiteY11" fmla="*/ 1830963 h 1830963"/>
                <a:gd name="connsiteX12" fmla="*/ 0 w 2133600"/>
                <a:gd name="connsiteY12" fmla="*/ 840363 h 1830963"/>
                <a:gd name="connsiteX0" fmla="*/ 0 w 2345751"/>
                <a:gd name="connsiteY0" fmla="*/ 840363 h 1830963"/>
                <a:gd name="connsiteX1" fmla="*/ 569338 w 2345751"/>
                <a:gd name="connsiteY1" fmla="*/ 833436 h 1830963"/>
                <a:gd name="connsiteX2" fmla="*/ 35938 w 2345751"/>
                <a:gd name="connsiteY2" fmla="*/ 257175 h 1830963"/>
                <a:gd name="connsiteX3" fmla="*/ 936051 w 2345751"/>
                <a:gd name="connsiteY3" fmla="*/ 700088 h 1830963"/>
                <a:gd name="connsiteX4" fmla="*/ 1050350 w 2345751"/>
                <a:gd name="connsiteY4" fmla="*/ 257175 h 1830963"/>
                <a:gd name="connsiteX5" fmla="*/ 1378963 w 2345751"/>
                <a:gd name="connsiteY5" fmla="*/ 642938 h 1830963"/>
                <a:gd name="connsiteX6" fmla="*/ 1850450 w 2345751"/>
                <a:gd name="connsiteY6" fmla="*/ 0 h 1830963"/>
                <a:gd name="connsiteX7" fmla="*/ 1945700 w 2345751"/>
                <a:gd name="connsiteY7" fmla="*/ 833437 h 1830963"/>
                <a:gd name="connsiteX8" fmla="*/ 2345751 w 2345751"/>
                <a:gd name="connsiteY8" fmla="*/ 490538 h 1830963"/>
                <a:gd name="connsiteX9" fmla="*/ 2133600 w 2345751"/>
                <a:gd name="connsiteY9" fmla="*/ 840363 h 1830963"/>
                <a:gd name="connsiteX10" fmla="*/ 2133600 w 2345751"/>
                <a:gd name="connsiteY10" fmla="*/ 1830963 h 1830963"/>
                <a:gd name="connsiteX11" fmla="*/ 0 w 2345751"/>
                <a:gd name="connsiteY11" fmla="*/ 1830963 h 1830963"/>
                <a:gd name="connsiteX12" fmla="*/ 0 w 2345751"/>
                <a:gd name="connsiteY12" fmla="*/ 840363 h 1830963"/>
                <a:gd name="connsiteX0" fmla="*/ 0 w 2345751"/>
                <a:gd name="connsiteY0" fmla="*/ 840363 h 1830963"/>
                <a:gd name="connsiteX1" fmla="*/ 569338 w 2345751"/>
                <a:gd name="connsiteY1" fmla="*/ 833436 h 1830963"/>
                <a:gd name="connsiteX2" fmla="*/ 35938 w 2345751"/>
                <a:gd name="connsiteY2" fmla="*/ 257175 h 1830963"/>
                <a:gd name="connsiteX3" fmla="*/ 936051 w 2345751"/>
                <a:gd name="connsiteY3" fmla="*/ 700088 h 1830963"/>
                <a:gd name="connsiteX4" fmla="*/ 1050350 w 2345751"/>
                <a:gd name="connsiteY4" fmla="*/ 257175 h 1830963"/>
                <a:gd name="connsiteX5" fmla="*/ 1378963 w 2345751"/>
                <a:gd name="connsiteY5" fmla="*/ 642938 h 1830963"/>
                <a:gd name="connsiteX6" fmla="*/ 1850450 w 2345751"/>
                <a:gd name="connsiteY6" fmla="*/ 0 h 1830963"/>
                <a:gd name="connsiteX7" fmla="*/ 1740912 w 2345751"/>
                <a:gd name="connsiteY7" fmla="*/ 781050 h 1830963"/>
                <a:gd name="connsiteX8" fmla="*/ 2345751 w 2345751"/>
                <a:gd name="connsiteY8" fmla="*/ 490538 h 1830963"/>
                <a:gd name="connsiteX9" fmla="*/ 2133600 w 2345751"/>
                <a:gd name="connsiteY9" fmla="*/ 840363 h 1830963"/>
                <a:gd name="connsiteX10" fmla="*/ 2133600 w 2345751"/>
                <a:gd name="connsiteY10" fmla="*/ 1830963 h 1830963"/>
                <a:gd name="connsiteX11" fmla="*/ 0 w 2345751"/>
                <a:gd name="connsiteY11" fmla="*/ 1830963 h 1830963"/>
                <a:gd name="connsiteX12" fmla="*/ 0 w 2345751"/>
                <a:gd name="connsiteY12" fmla="*/ 840363 h 1830963"/>
                <a:gd name="connsiteX0" fmla="*/ 0 w 2345751"/>
                <a:gd name="connsiteY0" fmla="*/ 840363 h 1830963"/>
                <a:gd name="connsiteX1" fmla="*/ 569338 w 2345751"/>
                <a:gd name="connsiteY1" fmla="*/ 833436 h 1830963"/>
                <a:gd name="connsiteX2" fmla="*/ 35938 w 2345751"/>
                <a:gd name="connsiteY2" fmla="*/ 257175 h 1830963"/>
                <a:gd name="connsiteX3" fmla="*/ 936051 w 2345751"/>
                <a:gd name="connsiteY3" fmla="*/ 700088 h 1830963"/>
                <a:gd name="connsiteX4" fmla="*/ 1050350 w 2345751"/>
                <a:gd name="connsiteY4" fmla="*/ 257175 h 1830963"/>
                <a:gd name="connsiteX5" fmla="*/ 1378963 w 2345751"/>
                <a:gd name="connsiteY5" fmla="*/ 642938 h 1830963"/>
                <a:gd name="connsiteX6" fmla="*/ 1850450 w 2345751"/>
                <a:gd name="connsiteY6" fmla="*/ 0 h 1830963"/>
                <a:gd name="connsiteX7" fmla="*/ 1798062 w 2345751"/>
                <a:gd name="connsiteY7" fmla="*/ 600075 h 1830963"/>
                <a:gd name="connsiteX8" fmla="*/ 2345751 w 2345751"/>
                <a:gd name="connsiteY8" fmla="*/ 490538 h 1830963"/>
                <a:gd name="connsiteX9" fmla="*/ 2133600 w 2345751"/>
                <a:gd name="connsiteY9" fmla="*/ 840363 h 1830963"/>
                <a:gd name="connsiteX10" fmla="*/ 2133600 w 2345751"/>
                <a:gd name="connsiteY10" fmla="*/ 1830963 h 1830963"/>
                <a:gd name="connsiteX11" fmla="*/ 0 w 2345751"/>
                <a:gd name="connsiteY11" fmla="*/ 1830963 h 1830963"/>
                <a:gd name="connsiteX12" fmla="*/ 0 w 2345751"/>
                <a:gd name="connsiteY12" fmla="*/ 840363 h 1830963"/>
                <a:gd name="connsiteX0" fmla="*/ 0 w 2345751"/>
                <a:gd name="connsiteY0" fmla="*/ 840363 h 1830963"/>
                <a:gd name="connsiteX1" fmla="*/ 569338 w 2345751"/>
                <a:gd name="connsiteY1" fmla="*/ 833436 h 1830963"/>
                <a:gd name="connsiteX2" fmla="*/ 35938 w 2345751"/>
                <a:gd name="connsiteY2" fmla="*/ 257175 h 1830963"/>
                <a:gd name="connsiteX3" fmla="*/ 936051 w 2345751"/>
                <a:gd name="connsiteY3" fmla="*/ 700088 h 1830963"/>
                <a:gd name="connsiteX4" fmla="*/ 1050350 w 2345751"/>
                <a:gd name="connsiteY4" fmla="*/ 257175 h 1830963"/>
                <a:gd name="connsiteX5" fmla="*/ 1378963 w 2345751"/>
                <a:gd name="connsiteY5" fmla="*/ 642938 h 1830963"/>
                <a:gd name="connsiteX6" fmla="*/ 1850450 w 2345751"/>
                <a:gd name="connsiteY6" fmla="*/ 0 h 1830963"/>
                <a:gd name="connsiteX7" fmla="*/ 1798062 w 2345751"/>
                <a:gd name="connsiteY7" fmla="*/ 600075 h 1830963"/>
                <a:gd name="connsiteX8" fmla="*/ 2345751 w 2345751"/>
                <a:gd name="connsiteY8" fmla="*/ 490538 h 1830963"/>
                <a:gd name="connsiteX9" fmla="*/ 2133600 w 2345751"/>
                <a:gd name="connsiteY9" fmla="*/ 840363 h 1830963"/>
                <a:gd name="connsiteX10" fmla="*/ 2126675 w 2345751"/>
                <a:gd name="connsiteY10" fmla="*/ 1166813 h 1830963"/>
                <a:gd name="connsiteX11" fmla="*/ 2133600 w 2345751"/>
                <a:gd name="connsiteY11" fmla="*/ 1830963 h 1830963"/>
                <a:gd name="connsiteX12" fmla="*/ 0 w 2345751"/>
                <a:gd name="connsiteY12" fmla="*/ 1830963 h 1830963"/>
                <a:gd name="connsiteX13" fmla="*/ 0 w 2345751"/>
                <a:gd name="connsiteY13" fmla="*/ 840363 h 1830963"/>
                <a:gd name="connsiteX0" fmla="*/ 0 w 2345751"/>
                <a:gd name="connsiteY0" fmla="*/ 840363 h 1830963"/>
                <a:gd name="connsiteX1" fmla="*/ 569338 w 2345751"/>
                <a:gd name="connsiteY1" fmla="*/ 833436 h 1830963"/>
                <a:gd name="connsiteX2" fmla="*/ 35938 w 2345751"/>
                <a:gd name="connsiteY2" fmla="*/ 257175 h 1830963"/>
                <a:gd name="connsiteX3" fmla="*/ 936051 w 2345751"/>
                <a:gd name="connsiteY3" fmla="*/ 700088 h 1830963"/>
                <a:gd name="connsiteX4" fmla="*/ 1050350 w 2345751"/>
                <a:gd name="connsiteY4" fmla="*/ 257175 h 1830963"/>
                <a:gd name="connsiteX5" fmla="*/ 1378963 w 2345751"/>
                <a:gd name="connsiteY5" fmla="*/ 642938 h 1830963"/>
                <a:gd name="connsiteX6" fmla="*/ 1850450 w 2345751"/>
                <a:gd name="connsiteY6" fmla="*/ 0 h 1830963"/>
                <a:gd name="connsiteX7" fmla="*/ 1798062 w 2345751"/>
                <a:gd name="connsiteY7" fmla="*/ 600075 h 1830963"/>
                <a:gd name="connsiteX8" fmla="*/ 2345751 w 2345751"/>
                <a:gd name="connsiteY8" fmla="*/ 490538 h 1830963"/>
                <a:gd name="connsiteX9" fmla="*/ 2133600 w 2345751"/>
                <a:gd name="connsiteY9" fmla="*/ 840363 h 1830963"/>
                <a:gd name="connsiteX10" fmla="*/ 2121913 w 2345751"/>
                <a:gd name="connsiteY10" fmla="*/ 957263 h 1830963"/>
                <a:gd name="connsiteX11" fmla="*/ 2126675 w 2345751"/>
                <a:gd name="connsiteY11" fmla="*/ 1166813 h 1830963"/>
                <a:gd name="connsiteX12" fmla="*/ 2133600 w 2345751"/>
                <a:gd name="connsiteY12" fmla="*/ 1830963 h 1830963"/>
                <a:gd name="connsiteX13" fmla="*/ 0 w 2345751"/>
                <a:gd name="connsiteY13" fmla="*/ 1830963 h 1830963"/>
                <a:gd name="connsiteX14" fmla="*/ 0 w 2345751"/>
                <a:gd name="connsiteY14" fmla="*/ 840363 h 1830963"/>
                <a:gd name="connsiteX0" fmla="*/ 0 w 2698175"/>
                <a:gd name="connsiteY0" fmla="*/ 840363 h 1830963"/>
                <a:gd name="connsiteX1" fmla="*/ 569338 w 2698175"/>
                <a:gd name="connsiteY1" fmla="*/ 833436 h 1830963"/>
                <a:gd name="connsiteX2" fmla="*/ 35938 w 2698175"/>
                <a:gd name="connsiteY2" fmla="*/ 257175 h 1830963"/>
                <a:gd name="connsiteX3" fmla="*/ 936051 w 2698175"/>
                <a:gd name="connsiteY3" fmla="*/ 700088 h 1830963"/>
                <a:gd name="connsiteX4" fmla="*/ 1050350 w 2698175"/>
                <a:gd name="connsiteY4" fmla="*/ 257175 h 1830963"/>
                <a:gd name="connsiteX5" fmla="*/ 1378963 w 2698175"/>
                <a:gd name="connsiteY5" fmla="*/ 642938 h 1830963"/>
                <a:gd name="connsiteX6" fmla="*/ 1850450 w 2698175"/>
                <a:gd name="connsiteY6" fmla="*/ 0 h 1830963"/>
                <a:gd name="connsiteX7" fmla="*/ 1798062 w 2698175"/>
                <a:gd name="connsiteY7" fmla="*/ 600075 h 1830963"/>
                <a:gd name="connsiteX8" fmla="*/ 2345751 w 2698175"/>
                <a:gd name="connsiteY8" fmla="*/ 490538 h 1830963"/>
                <a:gd name="connsiteX9" fmla="*/ 2133600 w 2698175"/>
                <a:gd name="connsiteY9" fmla="*/ 840363 h 1830963"/>
                <a:gd name="connsiteX10" fmla="*/ 2698175 w 2698175"/>
                <a:gd name="connsiteY10" fmla="*/ 909638 h 1830963"/>
                <a:gd name="connsiteX11" fmla="*/ 2126675 w 2698175"/>
                <a:gd name="connsiteY11" fmla="*/ 1166813 h 1830963"/>
                <a:gd name="connsiteX12" fmla="*/ 2133600 w 2698175"/>
                <a:gd name="connsiteY12" fmla="*/ 1830963 h 1830963"/>
                <a:gd name="connsiteX13" fmla="*/ 0 w 2698175"/>
                <a:gd name="connsiteY13" fmla="*/ 1830963 h 1830963"/>
                <a:gd name="connsiteX14" fmla="*/ 0 w 2698175"/>
                <a:gd name="connsiteY14" fmla="*/ 840363 h 1830963"/>
                <a:gd name="connsiteX0" fmla="*/ 0 w 2698175"/>
                <a:gd name="connsiteY0" fmla="*/ 840363 h 1830963"/>
                <a:gd name="connsiteX1" fmla="*/ 569338 w 2698175"/>
                <a:gd name="connsiteY1" fmla="*/ 833436 h 1830963"/>
                <a:gd name="connsiteX2" fmla="*/ 35938 w 2698175"/>
                <a:gd name="connsiteY2" fmla="*/ 257175 h 1830963"/>
                <a:gd name="connsiteX3" fmla="*/ 936051 w 2698175"/>
                <a:gd name="connsiteY3" fmla="*/ 700088 h 1830963"/>
                <a:gd name="connsiteX4" fmla="*/ 1050350 w 2698175"/>
                <a:gd name="connsiteY4" fmla="*/ 257175 h 1830963"/>
                <a:gd name="connsiteX5" fmla="*/ 1378963 w 2698175"/>
                <a:gd name="connsiteY5" fmla="*/ 642938 h 1830963"/>
                <a:gd name="connsiteX6" fmla="*/ 1850450 w 2698175"/>
                <a:gd name="connsiteY6" fmla="*/ 0 h 1830963"/>
                <a:gd name="connsiteX7" fmla="*/ 1798062 w 2698175"/>
                <a:gd name="connsiteY7" fmla="*/ 600075 h 1830963"/>
                <a:gd name="connsiteX8" fmla="*/ 2345751 w 2698175"/>
                <a:gd name="connsiteY8" fmla="*/ 490538 h 1830963"/>
                <a:gd name="connsiteX9" fmla="*/ 2133600 w 2698175"/>
                <a:gd name="connsiteY9" fmla="*/ 840363 h 1830963"/>
                <a:gd name="connsiteX10" fmla="*/ 2698175 w 2698175"/>
                <a:gd name="connsiteY10" fmla="*/ 909638 h 1830963"/>
                <a:gd name="connsiteX11" fmla="*/ 2126675 w 2698175"/>
                <a:gd name="connsiteY11" fmla="*/ 1166813 h 1830963"/>
                <a:gd name="connsiteX12" fmla="*/ 2131438 w 2698175"/>
                <a:gd name="connsiteY12" fmla="*/ 1447801 h 1830963"/>
                <a:gd name="connsiteX13" fmla="*/ 2133600 w 2698175"/>
                <a:gd name="connsiteY13" fmla="*/ 1830963 h 1830963"/>
                <a:gd name="connsiteX14" fmla="*/ 0 w 2698175"/>
                <a:gd name="connsiteY14" fmla="*/ 1830963 h 1830963"/>
                <a:gd name="connsiteX15" fmla="*/ 0 w 2698175"/>
                <a:gd name="connsiteY15" fmla="*/ 840363 h 1830963"/>
                <a:gd name="connsiteX0" fmla="*/ 0 w 2698175"/>
                <a:gd name="connsiteY0" fmla="*/ 840363 h 1830963"/>
                <a:gd name="connsiteX1" fmla="*/ 569338 w 2698175"/>
                <a:gd name="connsiteY1" fmla="*/ 833436 h 1830963"/>
                <a:gd name="connsiteX2" fmla="*/ 35938 w 2698175"/>
                <a:gd name="connsiteY2" fmla="*/ 257175 h 1830963"/>
                <a:gd name="connsiteX3" fmla="*/ 936051 w 2698175"/>
                <a:gd name="connsiteY3" fmla="*/ 700088 h 1830963"/>
                <a:gd name="connsiteX4" fmla="*/ 1050350 w 2698175"/>
                <a:gd name="connsiteY4" fmla="*/ 257175 h 1830963"/>
                <a:gd name="connsiteX5" fmla="*/ 1378963 w 2698175"/>
                <a:gd name="connsiteY5" fmla="*/ 642938 h 1830963"/>
                <a:gd name="connsiteX6" fmla="*/ 1850450 w 2698175"/>
                <a:gd name="connsiteY6" fmla="*/ 0 h 1830963"/>
                <a:gd name="connsiteX7" fmla="*/ 1798062 w 2698175"/>
                <a:gd name="connsiteY7" fmla="*/ 600075 h 1830963"/>
                <a:gd name="connsiteX8" fmla="*/ 2345751 w 2698175"/>
                <a:gd name="connsiteY8" fmla="*/ 490538 h 1830963"/>
                <a:gd name="connsiteX9" fmla="*/ 2133600 w 2698175"/>
                <a:gd name="connsiteY9" fmla="*/ 840363 h 1830963"/>
                <a:gd name="connsiteX10" fmla="*/ 2698175 w 2698175"/>
                <a:gd name="connsiteY10" fmla="*/ 909638 h 1830963"/>
                <a:gd name="connsiteX11" fmla="*/ 2126675 w 2698175"/>
                <a:gd name="connsiteY11" fmla="*/ 1166813 h 1830963"/>
                <a:gd name="connsiteX12" fmla="*/ 2131438 w 2698175"/>
                <a:gd name="connsiteY12" fmla="*/ 1447801 h 1830963"/>
                <a:gd name="connsiteX13" fmla="*/ 2133600 w 2698175"/>
                <a:gd name="connsiteY13" fmla="*/ 1830963 h 1830963"/>
                <a:gd name="connsiteX14" fmla="*/ 0 w 2698175"/>
                <a:gd name="connsiteY14" fmla="*/ 1830963 h 1830963"/>
                <a:gd name="connsiteX15" fmla="*/ 0 w 2698175"/>
                <a:gd name="connsiteY15" fmla="*/ 840363 h 1830963"/>
                <a:gd name="connsiteX0" fmla="*/ 0 w 2698175"/>
                <a:gd name="connsiteY0" fmla="*/ 840363 h 1830963"/>
                <a:gd name="connsiteX1" fmla="*/ 569338 w 2698175"/>
                <a:gd name="connsiteY1" fmla="*/ 833436 h 1830963"/>
                <a:gd name="connsiteX2" fmla="*/ 35938 w 2698175"/>
                <a:gd name="connsiteY2" fmla="*/ 257175 h 1830963"/>
                <a:gd name="connsiteX3" fmla="*/ 936051 w 2698175"/>
                <a:gd name="connsiteY3" fmla="*/ 700088 h 1830963"/>
                <a:gd name="connsiteX4" fmla="*/ 1050350 w 2698175"/>
                <a:gd name="connsiteY4" fmla="*/ 257175 h 1830963"/>
                <a:gd name="connsiteX5" fmla="*/ 1378963 w 2698175"/>
                <a:gd name="connsiteY5" fmla="*/ 642938 h 1830963"/>
                <a:gd name="connsiteX6" fmla="*/ 1850450 w 2698175"/>
                <a:gd name="connsiteY6" fmla="*/ 0 h 1830963"/>
                <a:gd name="connsiteX7" fmla="*/ 1798062 w 2698175"/>
                <a:gd name="connsiteY7" fmla="*/ 600075 h 1830963"/>
                <a:gd name="connsiteX8" fmla="*/ 2345751 w 2698175"/>
                <a:gd name="connsiteY8" fmla="*/ 490538 h 1830963"/>
                <a:gd name="connsiteX9" fmla="*/ 2133600 w 2698175"/>
                <a:gd name="connsiteY9" fmla="*/ 840363 h 1830963"/>
                <a:gd name="connsiteX10" fmla="*/ 2698175 w 2698175"/>
                <a:gd name="connsiteY10" fmla="*/ 909638 h 1830963"/>
                <a:gd name="connsiteX11" fmla="*/ 2126675 w 2698175"/>
                <a:gd name="connsiteY11" fmla="*/ 1166813 h 1830963"/>
                <a:gd name="connsiteX12" fmla="*/ 2131438 w 2698175"/>
                <a:gd name="connsiteY12" fmla="*/ 1447801 h 1830963"/>
                <a:gd name="connsiteX13" fmla="*/ 2133600 w 2698175"/>
                <a:gd name="connsiteY13" fmla="*/ 1830963 h 1830963"/>
                <a:gd name="connsiteX14" fmla="*/ 0 w 2698175"/>
                <a:gd name="connsiteY14" fmla="*/ 1830963 h 1830963"/>
                <a:gd name="connsiteX15" fmla="*/ 0 w 2698175"/>
                <a:gd name="connsiteY15" fmla="*/ 840363 h 1830963"/>
                <a:gd name="connsiteX0" fmla="*/ 0 w 2698175"/>
                <a:gd name="connsiteY0" fmla="*/ 840363 h 1830963"/>
                <a:gd name="connsiteX1" fmla="*/ 569338 w 2698175"/>
                <a:gd name="connsiteY1" fmla="*/ 833436 h 1830963"/>
                <a:gd name="connsiteX2" fmla="*/ 35938 w 2698175"/>
                <a:gd name="connsiteY2" fmla="*/ 257175 h 1830963"/>
                <a:gd name="connsiteX3" fmla="*/ 936051 w 2698175"/>
                <a:gd name="connsiteY3" fmla="*/ 700088 h 1830963"/>
                <a:gd name="connsiteX4" fmla="*/ 1050350 w 2698175"/>
                <a:gd name="connsiteY4" fmla="*/ 257175 h 1830963"/>
                <a:gd name="connsiteX5" fmla="*/ 1378963 w 2698175"/>
                <a:gd name="connsiteY5" fmla="*/ 642938 h 1830963"/>
                <a:gd name="connsiteX6" fmla="*/ 1850450 w 2698175"/>
                <a:gd name="connsiteY6" fmla="*/ 0 h 1830963"/>
                <a:gd name="connsiteX7" fmla="*/ 1798062 w 2698175"/>
                <a:gd name="connsiteY7" fmla="*/ 600075 h 1830963"/>
                <a:gd name="connsiteX8" fmla="*/ 2345751 w 2698175"/>
                <a:gd name="connsiteY8" fmla="*/ 490538 h 1830963"/>
                <a:gd name="connsiteX9" fmla="*/ 2133600 w 2698175"/>
                <a:gd name="connsiteY9" fmla="*/ 840363 h 1830963"/>
                <a:gd name="connsiteX10" fmla="*/ 2698175 w 2698175"/>
                <a:gd name="connsiteY10" fmla="*/ 909638 h 1830963"/>
                <a:gd name="connsiteX11" fmla="*/ 2126675 w 2698175"/>
                <a:gd name="connsiteY11" fmla="*/ 1166813 h 1830963"/>
                <a:gd name="connsiteX12" fmla="*/ 2126675 w 2698175"/>
                <a:gd name="connsiteY12" fmla="*/ 1285876 h 1830963"/>
                <a:gd name="connsiteX13" fmla="*/ 2131438 w 2698175"/>
                <a:gd name="connsiteY13" fmla="*/ 1447801 h 1830963"/>
                <a:gd name="connsiteX14" fmla="*/ 2133600 w 2698175"/>
                <a:gd name="connsiteY14" fmla="*/ 1830963 h 1830963"/>
                <a:gd name="connsiteX15" fmla="*/ 0 w 2698175"/>
                <a:gd name="connsiteY15" fmla="*/ 1830963 h 1830963"/>
                <a:gd name="connsiteX16" fmla="*/ 0 w 2698175"/>
                <a:gd name="connsiteY16" fmla="*/ 840363 h 1830963"/>
                <a:gd name="connsiteX0" fmla="*/ 0 w 2698175"/>
                <a:gd name="connsiteY0" fmla="*/ 840363 h 1830963"/>
                <a:gd name="connsiteX1" fmla="*/ 569338 w 2698175"/>
                <a:gd name="connsiteY1" fmla="*/ 833436 h 1830963"/>
                <a:gd name="connsiteX2" fmla="*/ 35938 w 2698175"/>
                <a:gd name="connsiteY2" fmla="*/ 257175 h 1830963"/>
                <a:gd name="connsiteX3" fmla="*/ 936051 w 2698175"/>
                <a:gd name="connsiteY3" fmla="*/ 700088 h 1830963"/>
                <a:gd name="connsiteX4" fmla="*/ 1050350 w 2698175"/>
                <a:gd name="connsiteY4" fmla="*/ 257175 h 1830963"/>
                <a:gd name="connsiteX5" fmla="*/ 1378963 w 2698175"/>
                <a:gd name="connsiteY5" fmla="*/ 642938 h 1830963"/>
                <a:gd name="connsiteX6" fmla="*/ 1850450 w 2698175"/>
                <a:gd name="connsiteY6" fmla="*/ 0 h 1830963"/>
                <a:gd name="connsiteX7" fmla="*/ 1798062 w 2698175"/>
                <a:gd name="connsiteY7" fmla="*/ 600075 h 1830963"/>
                <a:gd name="connsiteX8" fmla="*/ 2345751 w 2698175"/>
                <a:gd name="connsiteY8" fmla="*/ 490538 h 1830963"/>
                <a:gd name="connsiteX9" fmla="*/ 2133600 w 2698175"/>
                <a:gd name="connsiteY9" fmla="*/ 840363 h 1830963"/>
                <a:gd name="connsiteX10" fmla="*/ 2698175 w 2698175"/>
                <a:gd name="connsiteY10" fmla="*/ 909638 h 1830963"/>
                <a:gd name="connsiteX11" fmla="*/ 2126675 w 2698175"/>
                <a:gd name="connsiteY11" fmla="*/ 1166813 h 1830963"/>
                <a:gd name="connsiteX12" fmla="*/ 2126675 w 2698175"/>
                <a:gd name="connsiteY12" fmla="*/ 1285876 h 1830963"/>
                <a:gd name="connsiteX13" fmla="*/ 2131438 w 2698175"/>
                <a:gd name="connsiteY13" fmla="*/ 1447801 h 1830963"/>
                <a:gd name="connsiteX14" fmla="*/ 2133600 w 2698175"/>
                <a:gd name="connsiteY14" fmla="*/ 1830963 h 1830963"/>
                <a:gd name="connsiteX15" fmla="*/ 0 w 2698175"/>
                <a:gd name="connsiteY15" fmla="*/ 1830963 h 1830963"/>
                <a:gd name="connsiteX16" fmla="*/ 0 w 2698175"/>
                <a:gd name="connsiteY16"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126675 w 2760088"/>
                <a:gd name="connsiteY11" fmla="*/ 1166813 h 1830963"/>
                <a:gd name="connsiteX12" fmla="*/ 2760088 w 2760088"/>
                <a:gd name="connsiteY12" fmla="*/ 1481139 h 1830963"/>
                <a:gd name="connsiteX13" fmla="*/ 2131438 w 2760088"/>
                <a:gd name="connsiteY13" fmla="*/ 1447801 h 1830963"/>
                <a:gd name="connsiteX14" fmla="*/ 2133600 w 2760088"/>
                <a:gd name="connsiteY14" fmla="*/ 1830963 h 1830963"/>
                <a:gd name="connsiteX15" fmla="*/ 0 w 2760088"/>
                <a:gd name="connsiteY15" fmla="*/ 1830963 h 1830963"/>
                <a:gd name="connsiteX16" fmla="*/ 0 w 2760088"/>
                <a:gd name="connsiteY16"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133600 w 2760088"/>
                <a:gd name="connsiteY14" fmla="*/ 1830963 h 1830963"/>
                <a:gd name="connsiteX15" fmla="*/ 0 w 2760088"/>
                <a:gd name="connsiteY15" fmla="*/ 1830963 h 1830963"/>
                <a:gd name="connsiteX16" fmla="*/ 0 w 2760088"/>
                <a:gd name="connsiteY16"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133600 w 2760088"/>
                <a:gd name="connsiteY14" fmla="*/ 1830963 h 1830963"/>
                <a:gd name="connsiteX15" fmla="*/ 0 w 2760088"/>
                <a:gd name="connsiteY15" fmla="*/ 1830963 h 1830963"/>
                <a:gd name="connsiteX16" fmla="*/ 0 w 2760088"/>
                <a:gd name="connsiteY16"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126674 w 2760088"/>
                <a:gd name="connsiteY14" fmla="*/ 1647826 h 1830963"/>
                <a:gd name="connsiteX15" fmla="*/ 2133600 w 2760088"/>
                <a:gd name="connsiteY15" fmla="*/ 1830963 h 1830963"/>
                <a:gd name="connsiteX16" fmla="*/ 0 w 2760088"/>
                <a:gd name="connsiteY16" fmla="*/ 1830963 h 1830963"/>
                <a:gd name="connsiteX17" fmla="*/ 0 w 2760088"/>
                <a:gd name="connsiteY17"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126674 w 2760088"/>
                <a:gd name="connsiteY14" fmla="*/ 1647826 h 1830963"/>
                <a:gd name="connsiteX15" fmla="*/ 2133600 w 2760088"/>
                <a:gd name="connsiteY15" fmla="*/ 1830963 h 1830963"/>
                <a:gd name="connsiteX16" fmla="*/ 0 w 2760088"/>
                <a:gd name="connsiteY16" fmla="*/ 1830963 h 1830963"/>
                <a:gd name="connsiteX17" fmla="*/ 0 w 2760088"/>
                <a:gd name="connsiteY17"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126674 w 2760088"/>
                <a:gd name="connsiteY14" fmla="*/ 1647826 h 1830963"/>
                <a:gd name="connsiteX15" fmla="*/ 2133600 w 2760088"/>
                <a:gd name="connsiteY15" fmla="*/ 1830963 h 1830963"/>
                <a:gd name="connsiteX16" fmla="*/ 0 w 2760088"/>
                <a:gd name="connsiteY16" fmla="*/ 1830963 h 1830963"/>
                <a:gd name="connsiteX17" fmla="*/ 0 w 2760088"/>
                <a:gd name="connsiteY17"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426711 w 2760088"/>
                <a:gd name="connsiteY14" fmla="*/ 1795463 h 1830963"/>
                <a:gd name="connsiteX15" fmla="*/ 2133600 w 2760088"/>
                <a:gd name="connsiteY15" fmla="*/ 1830963 h 1830963"/>
                <a:gd name="connsiteX16" fmla="*/ 0 w 2760088"/>
                <a:gd name="connsiteY16" fmla="*/ 1830963 h 1830963"/>
                <a:gd name="connsiteX17" fmla="*/ 0 w 2760088"/>
                <a:gd name="connsiteY17"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383849 w 2760088"/>
                <a:gd name="connsiteY14" fmla="*/ 1643063 h 1830963"/>
                <a:gd name="connsiteX15" fmla="*/ 2133600 w 2760088"/>
                <a:gd name="connsiteY15" fmla="*/ 1830963 h 1830963"/>
                <a:gd name="connsiteX16" fmla="*/ 0 w 2760088"/>
                <a:gd name="connsiteY16" fmla="*/ 1830963 h 1830963"/>
                <a:gd name="connsiteX17" fmla="*/ 0 w 2760088"/>
                <a:gd name="connsiteY17"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593399 w 2760088"/>
                <a:gd name="connsiteY14" fmla="*/ 1676400 h 1830963"/>
                <a:gd name="connsiteX15" fmla="*/ 2133600 w 2760088"/>
                <a:gd name="connsiteY15" fmla="*/ 1830963 h 1830963"/>
                <a:gd name="connsiteX16" fmla="*/ 0 w 2760088"/>
                <a:gd name="connsiteY16" fmla="*/ 1830963 h 1830963"/>
                <a:gd name="connsiteX17" fmla="*/ 0 w 2760088"/>
                <a:gd name="connsiteY17"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512436 w 2760088"/>
                <a:gd name="connsiteY14" fmla="*/ 1595438 h 1830963"/>
                <a:gd name="connsiteX15" fmla="*/ 2133600 w 2760088"/>
                <a:gd name="connsiteY15" fmla="*/ 1830963 h 1830963"/>
                <a:gd name="connsiteX16" fmla="*/ 0 w 2760088"/>
                <a:gd name="connsiteY16" fmla="*/ 1830963 h 1830963"/>
                <a:gd name="connsiteX17" fmla="*/ 0 w 2760088"/>
                <a:gd name="connsiteY17"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569586 w 2760088"/>
                <a:gd name="connsiteY14" fmla="*/ 1700213 h 1830963"/>
                <a:gd name="connsiteX15" fmla="*/ 2133600 w 2760088"/>
                <a:gd name="connsiteY15" fmla="*/ 1830963 h 1830963"/>
                <a:gd name="connsiteX16" fmla="*/ 0 w 2760088"/>
                <a:gd name="connsiteY16" fmla="*/ 1830963 h 1830963"/>
                <a:gd name="connsiteX17" fmla="*/ 0 w 2760088"/>
                <a:gd name="connsiteY17" fmla="*/ 840363 h 1830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760088" h="1830963">
                  <a:moveTo>
                    <a:pt x="0" y="840363"/>
                  </a:moveTo>
                  <a:lnTo>
                    <a:pt x="569338" y="833436"/>
                  </a:lnTo>
                  <a:lnTo>
                    <a:pt x="35938" y="257175"/>
                  </a:lnTo>
                  <a:lnTo>
                    <a:pt x="936051" y="700088"/>
                  </a:lnTo>
                  <a:lnTo>
                    <a:pt x="1050350" y="257175"/>
                  </a:lnTo>
                  <a:lnTo>
                    <a:pt x="1378963" y="642938"/>
                  </a:lnTo>
                  <a:lnTo>
                    <a:pt x="1850450" y="0"/>
                  </a:lnTo>
                  <a:lnTo>
                    <a:pt x="1798062" y="600075"/>
                  </a:lnTo>
                  <a:lnTo>
                    <a:pt x="2345751" y="490538"/>
                  </a:lnTo>
                  <a:lnTo>
                    <a:pt x="2133600" y="840363"/>
                  </a:lnTo>
                  <a:lnTo>
                    <a:pt x="2698175" y="909638"/>
                  </a:lnTo>
                  <a:lnTo>
                    <a:pt x="2255263" y="1176338"/>
                  </a:lnTo>
                  <a:lnTo>
                    <a:pt x="2760088" y="1481139"/>
                  </a:lnTo>
                  <a:lnTo>
                    <a:pt x="2131438" y="1447801"/>
                  </a:lnTo>
                  <a:lnTo>
                    <a:pt x="2569586" y="1700213"/>
                  </a:lnTo>
                  <a:lnTo>
                    <a:pt x="2133600" y="1830963"/>
                  </a:lnTo>
                  <a:lnTo>
                    <a:pt x="0" y="1830963"/>
                  </a:lnTo>
                  <a:lnTo>
                    <a:pt x="0" y="840363"/>
                  </a:lnTo>
                  <a:close/>
                </a:path>
              </a:pathLst>
            </a:custGeom>
            <a:solidFill>
              <a:schemeClr val="accent3">
                <a:alpha val="66000"/>
              </a:schemeClr>
            </a:solidFill>
            <a:ln>
              <a:noFill/>
            </a:ln>
            <a:effectLst>
              <a:glow rad="101600">
                <a:schemeClr val="accent3">
                  <a:satMod val="175000"/>
                  <a:alpha val="40000"/>
                </a:schemeClr>
              </a:glow>
              <a:softEdge rad="31750"/>
            </a:effectLst>
          </p:spPr>
          <p:style>
            <a:lnRef idx="2">
              <a:schemeClr val="accent1">
                <a:shade val="50000"/>
              </a:schemeClr>
            </a:lnRef>
            <a:fillRef idx="1">
              <a:schemeClr val="accent1"/>
            </a:fillRef>
            <a:effectRef idx="0">
              <a:schemeClr val="accent1"/>
            </a:effectRef>
            <a:fontRef idx="minor">
              <a:schemeClr val="lt1"/>
            </a:fontRef>
          </p:style>
          <p:txBody>
            <a:bodyPr lIns="0" tIns="832104" rIns="621792" bIns="0" rtlCol="0" anchor="ctr"/>
            <a:lstStyle/>
            <a:p>
              <a:pPr algn="ctr"/>
              <a:r>
                <a:rPr lang="en-US" sz="2000" dirty="0" smtClean="0">
                  <a:solidFill>
                    <a:prstClr val="white"/>
                  </a:solidFill>
                </a:rPr>
                <a:t>Old </a:t>
              </a:r>
              <a:r>
                <a:rPr lang="en-US" sz="2000" dirty="0" err="1" smtClean="0">
                  <a:solidFill>
                    <a:prstClr val="white"/>
                  </a:solidFill>
                </a:rPr>
                <a:t>Stackwalking</a:t>
              </a:r>
              <a:r>
                <a:rPr lang="en-US" sz="2000" dirty="0" smtClean="0">
                  <a:solidFill>
                    <a:prstClr val="white"/>
                  </a:solidFill>
                </a:rPr>
                <a:t/>
              </a:r>
              <a:br>
                <a:rPr lang="en-US" sz="2000" dirty="0" smtClean="0">
                  <a:solidFill>
                    <a:prstClr val="white"/>
                  </a:solidFill>
                </a:rPr>
              </a:br>
              <a:r>
                <a:rPr lang="en-US" sz="2000" dirty="0" smtClean="0">
                  <a:solidFill>
                    <a:prstClr val="white"/>
                  </a:solidFill>
                </a:rPr>
                <a:t>Functionality</a:t>
              </a:r>
              <a:endParaRPr lang="en-US" sz="2000" dirty="0">
                <a:solidFill>
                  <a:prstClr val="white"/>
                </a:solidFill>
              </a:endParaRPr>
            </a:p>
          </p:txBody>
        </p:sp>
      </p:grpSp>
      <p:sp>
        <p:nvSpPr>
          <p:cNvPr id="9" name="PC Clean"/>
          <p:cNvSpPr/>
          <p:nvPr/>
        </p:nvSpPr>
        <p:spPr>
          <a:xfrm>
            <a:off x="927265" y="4782499"/>
            <a:ext cx="2133600" cy="990600"/>
          </a:xfrm>
          <a:prstGeom prst="rect">
            <a:avLst/>
          </a:prstGeom>
          <a:solidFill>
            <a:schemeClr val="accent3"/>
          </a:solidFill>
          <a:ln>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err="1" smtClean="0">
                <a:solidFill>
                  <a:prstClr val="white"/>
                </a:solidFill>
              </a:rPr>
              <a:t>StackwalkerAPI</a:t>
            </a:r>
            <a:endParaRPr lang="en-US" sz="2000" dirty="0">
              <a:solidFill>
                <a:prstClr val="white"/>
              </a:solidFill>
            </a:endParaRPr>
          </a:p>
        </p:txBody>
      </p:sp>
      <p:grpSp>
        <p:nvGrpSpPr>
          <p:cNvPr id="57" name="Group 56"/>
          <p:cNvGrpSpPr/>
          <p:nvPr/>
        </p:nvGrpSpPr>
        <p:grpSpPr>
          <a:xfrm>
            <a:off x="494309" y="3620245"/>
            <a:ext cx="1031731" cy="1162254"/>
            <a:chOff x="494309" y="3620245"/>
            <a:chExt cx="1031731" cy="1162254"/>
          </a:xfrm>
        </p:grpSpPr>
        <p:sp>
          <p:nvSpPr>
            <p:cNvPr id="43" name="Comp Rect 1"/>
            <p:cNvSpPr/>
            <p:nvPr/>
          </p:nvSpPr>
          <p:spPr>
            <a:xfrm>
              <a:off x="494309" y="3620245"/>
              <a:ext cx="865911" cy="463137"/>
            </a:xfrm>
            <a:prstGeom prst="rect">
              <a:avLst/>
            </a:prstGeom>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ATP</a:t>
              </a:r>
              <a:endParaRPr lang="en-US" dirty="0"/>
            </a:p>
          </p:txBody>
        </p:sp>
        <p:cxnSp>
          <p:nvCxnSpPr>
            <p:cNvPr id="44" name="Comp Arrow 1"/>
            <p:cNvCxnSpPr>
              <a:stCxn id="43" idx="2"/>
            </p:cNvCxnSpPr>
            <p:nvPr/>
          </p:nvCxnSpPr>
          <p:spPr>
            <a:xfrm>
              <a:off x="927265" y="4083382"/>
              <a:ext cx="598775" cy="69911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58" name="Group 57"/>
          <p:cNvGrpSpPr/>
          <p:nvPr/>
        </p:nvGrpSpPr>
        <p:grpSpPr>
          <a:xfrm>
            <a:off x="780799" y="2572637"/>
            <a:ext cx="1057526" cy="2209862"/>
            <a:chOff x="780799" y="2572637"/>
            <a:chExt cx="1057526" cy="2209862"/>
          </a:xfrm>
        </p:grpSpPr>
        <p:sp>
          <p:nvSpPr>
            <p:cNvPr id="45" name="Comp Rect 2"/>
            <p:cNvSpPr/>
            <p:nvPr/>
          </p:nvSpPr>
          <p:spPr>
            <a:xfrm>
              <a:off x="780799" y="2572637"/>
              <a:ext cx="865911" cy="463138"/>
            </a:xfrm>
            <a:prstGeom prst="rect">
              <a:avLst/>
            </a:prstGeom>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STAT</a:t>
              </a:r>
              <a:endParaRPr lang="en-US" dirty="0"/>
            </a:p>
          </p:txBody>
        </p:sp>
        <p:cxnSp>
          <p:nvCxnSpPr>
            <p:cNvPr id="46" name="Comp Arrow 2"/>
            <p:cNvCxnSpPr>
              <a:stCxn id="45" idx="2"/>
            </p:cNvCxnSpPr>
            <p:nvPr/>
          </p:nvCxnSpPr>
          <p:spPr>
            <a:xfrm>
              <a:off x="1213755" y="3035775"/>
              <a:ext cx="624570" cy="174672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59" name="Group 58"/>
          <p:cNvGrpSpPr/>
          <p:nvPr/>
        </p:nvGrpSpPr>
        <p:grpSpPr>
          <a:xfrm>
            <a:off x="2045028" y="2804206"/>
            <a:ext cx="865911" cy="1978293"/>
            <a:chOff x="2045028" y="2804206"/>
            <a:chExt cx="865911" cy="1978293"/>
          </a:xfrm>
        </p:grpSpPr>
        <p:sp>
          <p:nvSpPr>
            <p:cNvPr id="47" name="Comp Rect 3"/>
            <p:cNvSpPr/>
            <p:nvPr/>
          </p:nvSpPr>
          <p:spPr>
            <a:xfrm>
              <a:off x="2045028" y="2804206"/>
              <a:ext cx="865911" cy="454520"/>
            </a:xfrm>
            <a:prstGeom prst="rect">
              <a:avLst/>
            </a:prstGeom>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smtClean="0"/>
                <a:t>Libra</a:t>
              </a:r>
              <a:endParaRPr lang="en-US" dirty="0"/>
            </a:p>
          </p:txBody>
        </p:sp>
        <p:cxnSp>
          <p:nvCxnSpPr>
            <p:cNvPr id="54" name="Comp Arrow 3"/>
            <p:cNvCxnSpPr>
              <a:stCxn id="47" idx="2"/>
            </p:cNvCxnSpPr>
            <p:nvPr/>
          </p:nvCxnSpPr>
          <p:spPr>
            <a:xfrm flipH="1">
              <a:off x="2133600" y="3258726"/>
              <a:ext cx="344384" cy="152377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60" name="Group 59"/>
          <p:cNvGrpSpPr/>
          <p:nvPr/>
        </p:nvGrpSpPr>
        <p:grpSpPr>
          <a:xfrm>
            <a:off x="2409825" y="3620245"/>
            <a:ext cx="934070" cy="1162254"/>
            <a:chOff x="2409825" y="3620245"/>
            <a:chExt cx="934070" cy="1162254"/>
          </a:xfrm>
        </p:grpSpPr>
        <p:sp>
          <p:nvSpPr>
            <p:cNvPr id="55" name="Comp Rect 4"/>
            <p:cNvSpPr/>
            <p:nvPr/>
          </p:nvSpPr>
          <p:spPr>
            <a:xfrm>
              <a:off x="2477984" y="3620245"/>
              <a:ext cx="865911" cy="463137"/>
            </a:xfrm>
            <a:prstGeom prst="rect">
              <a:avLst/>
            </a:prstGeom>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err="1" smtClean="0"/>
                <a:t>PnMPI</a:t>
              </a:r>
              <a:endParaRPr lang="en-US" dirty="0"/>
            </a:p>
          </p:txBody>
        </p:sp>
        <p:cxnSp>
          <p:nvCxnSpPr>
            <p:cNvPr id="56" name="Comp Arrow 4"/>
            <p:cNvCxnSpPr>
              <a:stCxn id="55" idx="2"/>
            </p:cNvCxnSpPr>
            <p:nvPr/>
          </p:nvCxnSpPr>
          <p:spPr>
            <a:xfrm flipH="1">
              <a:off x="2409825" y="4083382"/>
              <a:ext cx="501115" cy="699117"/>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61" name="Group 60"/>
          <p:cNvGrpSpPr/>
          <p:nvPr/>
        </p:nvGrpSpPr>
        <p:grpSpPr>
          <a:xfrm>
            <a:off x="2948329" y="4882306"/>
            <a:ext cx="885142" cy="790985"/>
            <a:chOff x="2948329" y="4882306"/>
            <a:chExt cx="885142" cy="790985"/>
          </a:xfrm>
        </p:grpSpPr>
        <p:cxnSp>
          <p:nvCxnSpPr>
            <p:cNvPr id="40" name="Dyn Arrow"/>
            <p:cNvCxnSpPr>
              <a:endCxn id="9" idx="3"/>
            </p:cNvCxnSpPr>
            <p:nvPr/>
          </p:nvCxnSpPr>
          <p:spPr>
            <a:xfrm flipH="1">
              <a:off x="3060865" y="5277799"/>
              <a:ext cx="660070" cy="0"/>
            </a:xfrm>
            <a:prstGeom prst="straightConnector1">
              <a:avLst/>
            </a:prstGeom>
            <a:ln w="444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Dyn X"/>
            <p:cNvSpPr/>
            <p:nvPr/>
          </p:nvSpPr>
          <p:spPr>
            <a:xfrm>
              <a:off x="2948329" y="4882306"/>
              <a:ext cx="885142" cy="790985"/>
            </a:xfrm>
            <a:prstGeom prst="mathMultiply">
              <a:avLst>
                <a:gd name="adj1" fmla="val 13094"/>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046929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Separate </a:t>
            </a:r>
            <a:r>
              <a:rPr lang="en-US" err="1" smtClean="0"/>
              <a:t>StackwalkerAPI</a:t>
            </a:r>
            <a:r>
              <a:rPr lang="en-US" smtClean="0"/>
              <a:t>?</a:t>
            </a:r>
            <a:endParaRPr lang="en-US" dirty="0"/>
          </a:p>
        </p:txBody>
      </p:sp>
      <p:sp>
        <p:nvSpPr>
          <p:cNvPr id="3" name="Content Placeholder 2"/>
          <p:cNvSpPr>
            <a:spLocks noGrp="1"/>
          </p:cNvSpPr>
          <p:nvPr>
            <p:ph idx="1"/>
          </p:nvPr>
        </p:nvSpPr>
        <p:spPr>
          <a:xfrm>
            <a:off x="152400" y="990600"/>
            <a:ext cx="8763000" cy="1914832"/>
          </a:xfrm>
        </p:spPr>
        <p:txBody>
          <a:bodyPr/>
          <a:lstStyle/>
          <a:p>
            <a:r>
              <a:rPr lang="en-US" sz="2800" dirty="0" err="1"/>
              <a:t>Dyninst</a:t>
            </a:r>
            <a:r>
              <a:rPr lang="en-US" sz="2800" dirty="0"/>
              <a:t> currently has </a:t>
            </a:r>
            <a:r>
              <a:rPr lang="en-US" sz="2800"/>
              <a:t>separate </a:t>
            </a:r>
            <a:r>
              <a:rPr lang="en-US" sz="2800" dirty="0" err="1"/>
              <a:t>stackwalking</a:t>
            </a:r>
            <a:r>
              <a:rPr lang="en-US" sz="2800"/>
              <a:t/>
            </a:r>
            <a:br>
              <a:rPr lang="en-US" sz="2800"/>
            </a:br>
            <a:r>
              <a:rPr lang="en-US" sz="2800" smtClean="0"/>
              <a:t>functionality </a:t>
            </a:r>
            <a:r>
              <a:rPr lang="en-US" sz="2800" dirty="0"/>
              <a:t>for each platform</a:t>
            </a:r>
          </a:p>
          <a:p>
            <a:r>
              <a:rPr lang="en-US" sz="2800" dirty="0" err="1"/>
              <a:t>StackwalkerAPI</a:t>
            </a:r>
            <a:r>
              <a:rPr lang="en-US" sz="2800" dirty="0"/>
              <a:t> abstracts </a:t>
            </a:r>
            <a:r>
              <a:rPr lang="en-US" sz="2800"/>
              <a:t>common </a:t>
            </a:r>
            <a:r>
              <a:rPr lang="en-US" sz="2800" dirty="0" err="1"/>
              <a:t>stackwalking</a:t>
            </a:r>
            <a:r>
              <a:rPr lang="en-US" sz="2800"/>
              <a:t/>
            </a:r>
            <a:br>
              <a:rPr lang="en-US" sz="2800"/>
            </a:br>
            <a:r>
              <a:rPr lang="en-US" sz="2800" smtClean="0"/>
              <a:t>patterns </a:t>
            </a:r>
            <a:r>
              <a:rPr lang="en-US" sz="2800" dirty="0"/>
              <a:t>across platforms</a:t>
            </a:r>
          </a:p>
        </p:txBody>
      </p:sp>
      <p:sp>
        <p:nvSpPr>
          <p:cNvPr id="4" name="Slide Number Placeholder 3"/>
          <p:cNvSpPr>
            <a:spLocks noGrp="1"/>
          </p:cNvSpPr>
          <p:nvPr>
            <p:ph type="sldNum" sz="quarter" idx="10"/>
          </p:nvPr>
        </p:nvSpPr>
        <p:spPr/>
        <p:txBody>
          <a:bodyPr/>
          <a:lstStyle/>
          <a:p>
            <a:pPr>
              <a:defRPr/>
            </a:pPr>
            <a:fld id="{F6CCB2A1-4F40-49D1-83B4-1079333BB391}" type="slidenum">
              <a:rPr lang="en-US" smtClean="0"/>
              <a:pPr>
                <a:defRPr/>
              </a:pPr>
              <a:t>14</a:t>
            </a:fld>
            <a:endParaRPr lang="en-US"/>
          </a:p>
        </p:txBody>
      </p:sp>
      <p:sp>
        <p:nvSpPr>
          <p:cNvPr id="5" name="Footer Placeholder 4"/>
          <p:cNvSpPr>
            <a:spLocks noGrp="1"/>
          </p:cNvSpPr>
          <p:nvPr>
            <p:ph type="ftr" sz="quarter" idx="11"/>
          </p:nvPr>
        </p:nvSpPr>
        <p:spPr/>
        <p:txBody>
          <a:bodyPr/>
          <a:lstStyle/>
          <a:p>
            <a:pPr>
              <a:defRPr/>
            </a:pPr>
            <a:r>
              <a:rPr lang="en-US" dirty="0" err="1" smtClean="0"/>
              <a:t>ProcControlAPI</a:t>
            </a:r>
            <a:r>
              <a:rPr lang="en-US" dirty="0" smtClean="0"/>
              <a:t> and </a:t>
            </a:r>
            <a:r>
              <a:rPr lang="en-US" dirty="0" err="1" smtClean="0"/>
              <a:t>StackwalkerAPI</a:t>
            </a:r>
            <a:r>
              <a:rPr lang="en-US" dirty="0" smtClean="0"/>
              <a:t> Integration</a:t>
            </a:r>
            <a:endParaRPr lang="en-US" dirty="0"/>
          </a:p>
        </p:txBody>
      </p:sp>
      <p:sp>
        <p:nvSpPr>
          <p:cNvPr id="20" name="Interface Rect"/>
          <p:cNvSpPr/>
          <p:nvPr/>
        </p:nvSpPr>
        <p:spPr>
          <a:xfrm>
            <a:off x="612059" y="3156155"/>
            <a:ext cx="7919883" cy="516193"/>
          </a:xfrm>
          <a:prstGeom prst="rect">
            <a:avLst/>
          </a:prstGeom>
          <a:ln/>
          <a:effectLst>
            <a:outerShdw blurRad="50800" dist="38100" dir="2700000" algn="tl" rotWithShape="0">
              <a:prstClr val="black">
                <a:alpha val="40000"/>
              </a:prstClr>
            </a:outerShdw>
          </a:effectLst>
        </p:spPr>
        <p:style>
          <a:lnRef idx="2">
            <a:schemeClr val="accent3">
              <a:shade val="50000"/>
            </a:schemeClr>
          </a:lnRef>
          <a:fillRef idx="1">
            <a:schemeClr val="accent3"/>
          </a:fillRef>
          <a:effectRef idx="0">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err="1"/>
              <a:t>Stackwalking</a:t>
            </a:r>
            <a:r>
              <a:rPr lang="en-US" sz="2000"/>
              <a:t> </a:t>
            </a:r>
            <a:r>
              <a:rPr lang="en-US" sz="2000" smtClean="0"/>
              <a:t>Interface</a:t>
            </a:r>
            <a:endParaRPr lang="en-US" sz="2000" dirty="0"/>
          </a:p>
        </p:txBody>
      </p:sp>
      <p:sp>
        <p:nvSpPr>
          <p:cNvPr id="21" name="Support Rect"/>
          <p:cNvSpPr/>
          <p:nvPr/>
        </p:nvSpPr>
        <p:spPr>
          <a:xfrm>
            <a:off x="612059" y="5338917"/>
            <a:ext cx="7919883" cy="516193"/>
          </a:xfrm>
          <a:prstGeom prst="rect">
            <a:avLst/>
          </a:prstGeom>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2000" dirty="0" smtClean="0"/>
              <a:t>Platform-Specific Support</a:t>
            </a:r>
            <a:endParaRPr lang="en-US" sz="2000" dirty="0"/>
          </a:p>
        </p:txBody>
      </p:sp>
      <p:sp>
        <p:nvSpPr>
          <p:cNvPr id="22" name="Support Rect"/>
          <p:cNvSpPr/>
          <p:nvPr/>
        </p:nvSpPr>
        <p:spPr>
          <a:xfrm>
            <a:off x="2190139" y="3824747"/>
            <a:ext cx="1452713" cy="1351937"/>
          </a:xfrm>
          <a:prstGeom prst="rect">
            <a:avLst/>
          </a:prstGeom>
          <a:ln/>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t>Debug Information</a:t>
            </a:r>
            <a:endParaRPr lang="en-US" dirty="0"/>
          </a:p>
        </p:txBody>
      </p:sp>
      <p:sp>
        <p:nvSpPr>
          <p:cNvPr id="23" name="Support Rect"/>
          <p:cNvSpPr/>
          <p:nvPr/>
        </p:nvSpPr>
        <p:spPr>
          <a:xfrm>
            <a:off x="5324167" y="3824746"/>
            <a:ext cx="1728016" cy="1351937"/>
          </a:xfrm>
          <a:prstGeom prst="rect">
            <a:avLst/>
          </a:prstGeom>
          <a:ln/>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t>Instrumentation</a:t>
            </a:r>
            <a:endParaRPr lang="en-US" dirty="0"/>
          </a:p>
        </p:txBody>
      </p:sp>
      <p:sp>
        <p:nvSpPr>
          <p:cNvPr id="24" name="Support Rect"/>
          <p:cNvSpPr/>
          <p:nvPr/>
        </p:nvSpPr>
        <p:spPr>
          <a:xfrm>
            <a:off x="3794025" y="3824745"/>
            <a:ext cx="1378974" cy="1351937"/>
          </a:xfrm>
          <a:prstGeom prst="rect">
            <a:avLst/>
          </a:prstGeom>
          <a:ln/>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t>Signal Handlers</a:t>
            </a:r>
            <a:endParaRPr lang="en-US" dirty="0"/>
          </a:p>
        </p:txBody>
      </p:sp>
      <p:sp>
        <p:nvSpPr>
          <p:cNvPr id="25" name="Support Rect"/>
          <p:cNvSpPr/>
          <p:nvPr/>
        </p:nvSpPr>
        <p:spPr>
          <a:xfrm>
            <a:off x="612059" y="3824747"/>
            <a:ext cx="1430594" cy="1351937"/>
          </a:xfrm>
          <a:prstGeom prst="rect">
            <a:avLst/>
          </a:prstGeom>
          <a:ln/>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t>Frame Functions</a:t>
            </a:r>
            <a:endParaRPr lang="en-US" dirty="0"/>
          </a:p>
        </p:txBody>
      </p:sp>
      <p:sp>
        <p:nvSpPr>
          <p:cNvPr id="26" name="Support Rect"/>
          <p:cNvSpPr/>
          <p:nvPr/>
        </p:nvSpPr>
        <p:spPr>
          <a:xfrm>
            <a:off x="7189840" y="3824747"/>
            <a:ext cx="1342102" cy="1351937"/>
          </a:xfrm>
          <a:prstGeom prst="rect">
            <a:avLst/>
          </a:prstGeom>
          <a:ln/>
          <a:effectLst>
            <a:outerShdw blurRad="50800" dist="38100" dir="2700000" algn="tl" rotWithShape="0">
              <a:prstClr val="black">
                <a:alpha val="40000"/>
              </a:prstClr>
            </a:outerShdw>
          </a:effectLst>
        </p:spPr>
        <p:style>
          <a:lnRef idx="2">
            <a:schemeClr val="accent2">
              <a:shade val="50000"/>
            </a:schemeClr>
          </a:lnRef>
          <a:fillRef idx="1">
            <a:schemeClr val="accent2"/>
          </a:fillRef>
          <a:effectRef idx="0">
            <a:schemeClr val="accent2"/>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t>Heuristics</a:t>
            </a:r>
            <a:endParaRPr lang="en-US" dirty="0"/>
          </a:p>
        </p:txBody>
      </p:sp>
      <p:grpSp>
        <p:nvGrpSpPr>
          <p:cNvPr id="27" name="Group 18"/>
          <p:cNvGrpSpPr/>
          <p:nvPr/>
        </p:nvGrpSpPr>
        <p:grpSpPr>
          <a:xfrm>
            <a:off x="612059" y="3824747"/>
            <a:ext cx="7919883" cy="2030363"/>
            <a:chOff x="612059" y="3824747"/>
            <a:chExt cx="7919883" cy="2030363"/>
          </a:xfrm>
        </p:grpSpPr>
        <p:sp>
          <p:nvSpPr>
            <p:cNvPr id="7" name="Monolitic Rect"/>
            <p:cNvSpPr/>
            <p:nvPr/>
          </p:nvSpPr>
          <p:spPr>
            <a:xfrm>
              <a:off x="612059" y="3824747"/>
              <a:ext cx="7919883" cy="2030363"/>
            </a:xfrm>
            <a:prstGeom prst="rect">
              <a:avLst/>
            </a:prstGeom>
            <a:ln/>
            <a:effectLst>
              <a:outerShdw blurRad="50800" dist="38100" dir="2700000" algn="tl" rotWithShape="0">
                <a:prstClr val="black">
                  <a:alpha val="40000"/>
                </a:prstClr>
              </a:outerShdw>
            </a:effectLst>
          </p:spPr>
          <p:style>
            <a:lnRef idx="2">
              <a:schemeClr val="accent4">
                <a:shade val="50000"/>
              </a:schemeClr>
            </a:lnRef>
            <a:fillRef idx="1">
              <a:schemeClr val="accent4"/>
            </a:fillRef>
            <a:effectRef idx="0">
              <a:schemeClr val="accent4"/>
            </a:effectRef>
            <a:fontRef idx="minor">
              <a:schemeClr val="lt1"/>
            </a:fontRef>
          </p:style>
          <p:txBody>
            <a:bodyPr rot="0" spcFirstLastPara="0" vertOverflow="overflow" horzOverflow="overflow" vert="horz" wrap="square" lIns="91440" tIns="91440" rIns="91440" bIns="45720" numCol="1" spcCol="0" rtlCol="0" fromWordArt="0" anchor="t" anchorCtr="0" forceAA="0" compatLnSpc="1">
              <a:prstTxWarp prst="textNoShape">
                <a:avLst/>
              </a:prstTxWarp>
              <a:noAutofit/>
            </a:bodyPr>
            <a:lstStyle/>
            <a:p>
              <a:pPr algn="ctr"/>
              <a:r>
                <a:rPr lang="en-US" sz="2000" dirty="0" smtClean="0"/>
                <a:t>Platform-Specific </a:t>
              </a:r>
              <a:r>
                <a:rPr lang="en-US" sz="2000" dirty="0" err="1" smtClean="0"/>
                <a:t>Stackwalking</a:t>
              </a:r>
              <a:endParaRPr lang="en-US" sz="2000" dirty="0"/>
            </a:p>
          </p:txBody>
        </p:sp>
        <p:sp>
          <p:nvSpPr>
            <p:cNvPr id="14" name="TextBox 8"/>
            <p:cNvSpPr txBox="1"/>
            <p:nvPr/>
          </p:nvSpPr>
          <p:spPr>
            <a:xfrm rot="804387">
              <a:off x="1611800" y="4457462"/>
              <a:ext cx="1968908" cy="369332"/>
            </a:xfrm>
            <a:prstGeom prst="rect">
              <a:avLst/>
            </a:prstGeom>
            <a:noFill/>
          </p:spPr>
          <p:txBody>
            <a:bodyPr wrap="square" rtlCol="0">
              <a:spAutoFit/>
            </a:bodyPr>
            <a:lstStyle/>
            <a:p>
              <a:pPr algn="ctr"/>
              <a:r>
                <a:rPr lang="en-US" dirty="0" smtClean="0">
                  <a:solidFill>
                    <a:schemeClr val="bg1"/>
                  </a:solidFill>
                  <a:latin typeface="+mn-lt"/>
                </a:rPr>
                <a:t>Frame Functions</a:t>
              </a:r>
            </a:p>
          </p:txBody>
        </p:sp>
        <p:sp>
          <p:nvSpPr>
            <p:cNvPr id="15" name="TextBox 9"/>
            <p:cNvSpPr txBox="1"/>
            <p:nvPr/>
          </p:nvSpPr>
          <p:spPr>
            <a:xfrm rot="399288">
              <a:off x="3327021" y="5208099"/>
              <a:ext cx="1968908" cy="369332"/>
            </a:xfrm>
            <a:prstGeom prst="rect">
              <a:avLst/>
            </a:prstGeom>
            <a:noFill/>
          </p:spPr>
          <p:txBody>
            <a:bodyPr wrap="square" rtlCol="0">
              <a:spAutoFit/>
            </a:bodyPr>
            <a:lstStyle/>
            <a:p>
              <a:pPr algn="ctr"/>
              <a:r>
                <a:rPr lang="en-US" dirty="0" smtClean="0">
                  <a:solidFill>
                    <a:schemeClr val="bg1"/>
                  </a:solidFill>
                  <a:latin typeface="+mn-lt"/>
                </a:rPr>
                <a:t>Debug Information</a:t>
              </a:r>
            </a:p>
          </p:txBody>
        </p:sp>
        <p:sp>
          <p:nvSpPr>
            <p:cNvPr id="16" name="TextBox 10"/>
            <p:cNvSpPr txBox="1"/>
            <p:nvPr/>
          </p:nvSpPr>
          <p:spPr>
            <a:xfrm rot="20956534">
              <a:off x="4673973" y="4500714"/>
              <a:ext cx="1968908" cy="369332"/>
            </a:xfrm>
            <a:prstGeom prst="rect">
              <a:avLst/>
            </a:prstGeom>
            <a:noFill/>
          </p:spPr>
          <p:txBody>
            <a:bodyPr wrap="square" rtlCol="0">
              <a:spAutoFit/>
            </a:bodyPr>
            <a:lstStyle/>
            <a:p>
              <a:pPr algn="ctr"/>
              <a:r>
                <a:rPr lang="en-US" dirty="0" smtClean="0">
                  <a:solidFill>
                    <a:schemeClr val="bg1"/>
                  </a:solidFill>
                  <a:latin typeface="+mn-lt"/>
                </a:rPr>
                <a:t>Signal Handlers</a:t>
              </a:r>
            </a:p>
          </p:txBody>
        </p:sp>
        <p:sp>
          <p:nvSpPr>
            <p:cNvPr id="17" name="TextBox 11"/>
            <p:cNvSpPr txBox="1"/>
            <p:nvPr/>
          </p:nvSpPr>
          <p:spPr>
            <a:xfrm rot="21211268">
              <a:off x="5877433" y="5052506"/>
              <a:ext cx="1968908" cy="369332"/>
            </a:xfrm>
            <a:prstGeom prst="rect">
              <a:avLst/>
            </a:prstGeom>
            <a:noFill/>
          </p:spPr>
          <p:txBody>
            <a:bodyPr wrap="square" rtlCol="0">
              <a:spAutoFit/>
            </a:bodyPr>
            <a:lstStyle/>
            <a:p>
              <a:pPr algn="ctr"/>
              <a:r>
                <a:rPr lang="en-US" dirty="0" smtClean="0">
                  <a:solidFill>
                    <a:schemeClr val="bg1"/>
                  </a:solidFill>
                  <a:latin typeface="+mn-lt"/>
                </a:rPr>
                <a:t>Instrumentation</a:t>
              </a:r>
            </a:p>
          </p:txBody>
        </p:sp>
        <p:sp>
          <p:nvSpPr>
            <p:cNvPr id="18" name="TextBox 12"/>
            <p:cNvSpPr txBox="1"/>
            <p:nvPr/>
          </p:nvSpPr>
          <p:spPr>
            <a:xfrm rot="20838983">
              <a:off x="947587" y="5154251"/>
              <a:ext cx="1968908" cy="369332"/>
            </a:xfrm>
            <a:prstGeom prst="rect">
              <a:avLst/>
            </a:prstGeom>
            <a:noFill/>
          </p:spPr>
          <p:txBody>
            <a:bodyPr wrap="square" rtlCol="0">
              <a:spAutoFit/>
            </a:bodyPr>
            <a:lstStyle/>
            <a:p>
              <a:pPr algn="ctr"/>
              <a:r>
                <a:rPr lang="en-US" dirty="0" smtClean="0">
                  <a:solidFill>
                    <a:schemeClr val="bg1"/>
                  </a:solidFill>
                  <a:latin typeface="+mn-lt"/>
                </a:rPr>
                <a:t>Heuristics</a:t>
              </a:r>
            </a:p>
          </p:txBody>
        </p:sp>
      </p:grpSp>
    </p:spTree>
    <p:extLst>
      <p:ext uri="{BB962C8B-B14F-4D97-AF65-F5344CB8AC3E}">
        <p14:creationId xmlns:p14="http://schemas.microsoft.com/office/powerpoint/2010/main" val="1576533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27"/>
                                        </p:tgtEl>
                                      </p:cBhvr>
                                    </p:animEffect>
                                    <p:set>
                                      <p:cBhvr>
                                        <p:cTn id="7" dur="1" fill="hold">
                                          <p:stCondLst>
                                            <p:cond delay="499"/>
                                          </p:stCondLst>
                                        </p:cTn>
                                        <p:tgtEl>
                                          <p:spTgt spid="2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smtClean="0"/>
              <a:t>Why </a:t>
            </a:r>
            <a:r>
              <a:rPr lang="en-US"/>
              <a:t>Separate </a:t>
            </a:r>
            <a:r>
              <a:rPr lang="en-US" smtClean="0"/>
              <a:t>StackwalkerAPI?</a:t>
            </a:r>
            <a:endParaRPr lang="en-US" dirty="0"/>
          </a:p>
        </p:txBody>
      </p:sp>
      <p:sp>
        <p:nvSpPr>
          <p:cNvPr id="3" name="Content Placeholder 2"/>
          <p:cNvSpPr>
            <a:spLocks noGrp="1"/>
          </p:cNvSpPr>
          <p:nvPr>
            <p:ph idx="1"/>
          </p:nvPr>
        </p:nvSpPr>
        <p:spPr>
          <a:xfrm>
            <a:off x="801658" y="739417"/>
            <a:ext cx="7540684" cy="1339585"/>
          </a:xfrm>
        </p:spPr>
        <p:txBody>
          <a:bodyPr/>
          <a:lstStyle/>
          <a:p>
            <a:r>
              <a:rPr lang="en-US" sz="2400" dirty="0"/>
              <a:t>Stack frames on different architectures </a:t>
            </a:r>
            <a:r>
              <a:rPr lang="en-US" sz="2400" dirty="0" smtClean="0"/>
              <a:t>have different binary layouts</a:t>
            </a:r>
          </a:p>
          <a:p>
            <a:r>
              <a:rPr lang="en-US" sz="2400" dirty="0" err="1" smtClean="0"/>
              <a:t>StackwalkerAPI</a:t>
            </a:r>
            <a:r>
              <a:rPr lang="en-US" sz="2400" dirty="0" smtClean="0"/>
              <a:t> Frame objects are a cross-architecture representation</a:t>
            </a:r>
            <a:endParaRPr lang="en-US" sz="2400" dirty="0"/>
          </a:p>
        </p:txBody>
      </p:sp>
      <p:sp>
        <p:nvSpPr>
          <p:cNvPr id="4" name="Slide Number Placeholder 3"/>
          <p:cNvSpPr>
            <a:spLocks noGrp="1"/>
          </p:cNvSpPr>
          <p:nvPr>
            <p:ph type="sldNum" sz="quarter" idx="10"/>
          </p:nvPr>
        </p:nvSpPr>
        <p:spPr/>
        <p:txBody>
          <a:bodyPr/>
          <a:lstStyle/>
          <a:p>
            <a:pPr>
              <a:defRPr/>
            </a:pPr>
            <a:fld id="{F6CCB2A1-4F40-49D1-83B4-1079333BB391}" type="slidenum">
              <a:rPr lang="en-US" smtClean="0"/>
              <a:pPr>
                <a:defRPr/>
              </a:pPr>
              <a:t>15</a:t>
            </a:fld>
            <a:endParaRPr lang="en-US"/>
          </a:p>
        </p:txBody>
      </p:sp>
      <p:sp>
        <p:nvSpPr>
          <p:cNvPr id="5" name="Footer Placeholder 4"/>
          <p:cNvSpPr>
            <a:spLocks noGrp="1"/>
          </p:cNvSpPr>
          <p:nvPr>
            <p:ph type="ftr" sz="quarter" idx="11"/>
          </p:nvPr>
        </p:nvSpPr>
        <p:spPr/>
        <p:txBody>
          <a:bodyPr/>
          <a:lstStyle/>
          <a:p>
            <a:pPr>
              <a:defRPr/>
            </a:pPr>
            <a:r>
              <a:rPr lang="en-US" dirty="0"/>
              <a:t>ProcControlAPI and StackwalkerAPI Integration</a:t>
            </a:r>
          </a:p>
        </p:txBody>
      </p:sp>
      <p:sp>
        <p:nvSpPr>
          <p:cNvPr id="10" name="Rectangle 9"/>
          <p:cNvSpPr/>
          <p:nvPr/>
        </p:nvSpPr>
        <p:spPr>
          <a:xfrm>
            <a:off x="3781732" y="4838756"/>
            <a:ext cx="1974130" cy="1460657"/>
          </a:xfrm>
          <a:prstGeom prst="rect">
            <a:avLst/>
          </a:prstGeom>
          <a:solidFill>
            <a:schemeClr val="accent6"/>
          </a:solidFill>
          <a:ln>
            <a:solidFill>
              <a:schemeClr val="accent6">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45720" rtlCol="0" anchor="t" anchorCtr="0"/>
          <a:lstStyle/>
          <a:p>
            <a:pPr algn="ctr"/>
            <a:r>
              <a:rPr lang="en-US" dirty="0" err="1" smtClean="0"/>
              <a:t>StackwalkerAPI</a:t>
            </a:r>
            <a:r>
              <a:rPr lang="en-US" dirty="0" smtClean="0"/>
              <a:t> Frame</a:t>
            </a:r>
            <a:endParaRPr lang="en-US" sz="1100" dirty="0"/>
          </a:p>
          <a:p>
            <a:pPr marL="285750" indent="-285750">
              <a:buFont typeface="Arial" pitchFamily="34" charset="0"/>
              <a:buChar char="•"/>
            </a:pPr>
            <a:r>
              <a:rPr lang="en-US" dirty="0" smtClean="0"/>
              <a:t>Return Address</a:t>
            </a:r>
          </a:p>
          <a:p>
            <a:pPr marL="285750" indent="-285750">
              <a:buFont typeface="Arial" pitchFamily="34" charset="0"/>
              <a:buChar char="•"/>
            </a:pPr>
            <a:r>
              <a:rPr lang="en-US" dirty="0" smtClean="0"/>
              <a:t>Frame Pointer</a:t>
            </a:r>
          </a:p>
          <a:p>
            <a:pPr marL="285750" indent="-285750">
              <a:buFont typeface="Arial" pitchFamily="34" charset="0"/>
              <a:buChar char="•"/>
            </a:pPr>
            <a:r>
              <a:rPr lang="en-US" dirty="0" smtClean="0"/>
              <a:t>Stack Pointer</a:t>
            </a:r>
            <a:endParaRPr lang="en-US" dirty="0"/>
          </a:p>
        </p:txBody>
      </p:sp>
      <p:sp>
        <p:nvSpPr>
          <p:cNvPr id="43" name="Right Arrow 10"/>
          <p:cNvSpPr/>
          <p:nvPr/>
        </p:nvSpPr>
        <p:spPr>
          <a:xfrm rot="2231021">
            <a:off x="2509476" y="4975698"/>
            <a:ext cx="1095283" cy="497554"/>
          </a:xfrm>
          <a:prstGeom prst="rightArrow">
            <a:avLst/>
          </a:prstGeom>
          <a:solidFill>
            <a:schemeClr val="tx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44" name="Group 39"/>
          <p:cNvGrpSpPr/>
          <p:nvPr/>
        </p:nvGrpSpPr>
        <p:grpSpPr>
          <a:xfrm>
            <a:off x="-713260" y="2337624"/>
            <a:ext cx="4976061" cy="2301969"/>
            <a:chOff x="-1306585" y="2167249"/>
            <a:chExt cx="4976061" cy="2301969"/>
          </a:xfrm>
        </p:grpSpPr>
        <p:sp>
          <p:nvSpPr>
            <p:cNvPr id="6" name="Rectangle 43"/>
            <p:cNvSpPr/>
            <p:nvPr/>
          </p:nvSpPr>
          <p:spPr>
            <a:xfrm>
              <a:off x="1411743" y="2536520"/>
              <a:ext cx="2257732" cy="1916727"/>
            </a:xfrm>
            <a:prstGeom prst="rect">
              <a:avLst/>
            </a:prstGeom>
            <a:solidFill>
              <a:schemeClr val="accent2">
                <a:lumMod val="60000"/>
                <a:lumOff val="40000"/>
              </a:schemeClr>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365760" rIns="0" bIns="0" rtlCol="0" anchor="t" anchorCtr="0"/>
            <a:lstStyle/>
            <a:p>
              <a:pPr algn="ctr"/>
              <a:r>
                <a:rPr lang="en-US" dirty="0" smtClean="0">
                  <a:solidFill>
                    <a:schemeClr val="tx1"/>
                  </a:solidFill>
                  <a:latin typeface="Bradley Hand ITC" pitchFamily="66" charset="0"/>
                </a:rPr>
                <a:t/>
              </a:r>
              <a:br>
                <a:rPr lang="en-US" dirty="0" smtClean="0">
                  <a:solidFill>
                    <a:schemeClr val="tx1"/>
                  </a:solidFill>
                  <a:latin typeface="Bradley Hand ITC" pitchFamily="66" charset="0"/>
                </a:rPr>
              </a:br>
              <a:endParaRPr lang="en-US" dirty="0">
                <a:solidFill>
                  <a:schemeClr val="tx1"/>
                </a:solidFill>
                <a:latin typeface="Bradley Hand ITC" pitchFamily="66" charset="0"/>
              </a:endParaRPr>
            </a:p>
          </p:txBody>
        </p:sp>
        <p:sp>
          <p:nvSpPr>
            <p:cNvPr id="8" name="TextBox 44"/>
            <p:cNvSpPr txBox="1"/>
            <p:nvPr/>
          </p:nvSpPr>
          <p:spPr>
            <a:xfrm>
              <a:off x="1411742" y="2167249"/>
              <a:ext cx="2257733" cy="369332"/>
            </a:xfrm>
            <a:prstGeom prst="rect">
              <a:avLst/>
            </a:prstGeom>
            <a:noFill/>
          </p:spPr>
          <p:txBody>
            <a:bodyPr wrap="square" rtlCol="0">
              <a:spAutoFit/>
            </a:bodyPr>
            <a:lstStyle/>
            <a:p>
              <a:pPr algn="ctr"/>
              <a:r>
                <a:rPr lang="en-US" dirty="0" smtClean="0">
                  <a:latin typeface="+mj-lt"/>
                </a:rPr>
                <a:t>x86 Stack Frame</a:t>
              </a:r>
              <a:endParaRPr lang="en-US" dirty="0">
                <a:latin typeface="+mj-lt"/>
              </a:endParaRPr>
            </a:p>
          </p:txBody>
        </p:sp>
        <p:cxnSp>
          <p:nvCxnSpPr>
            <p:cNvPr id="23" name="Straight Arrow Connector 23"/>
            <p:cNvCxnSpPr/>
            <p:nvPr/>
          </p:nvCxnSpPr>
          <p:spPr>
            <a:xfrm>
              <a:off x="931959" y="4143727"/>
              <a:ext cx="487798"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TextBox 44"/>
            <p:cNvSpPr txBox="1"/>
            <p:nvPr/>
          </p:nvSpPr>
          <p:spPr>
            <a:xfrm>
              <a:off x="-559353" y="3930129"/>
              <a:ext cx="1735211" cy="338554"/>
            </a:xfrm>
            <a:prstGeom prst="rect">
              <a:avLst/>
            </a:prstGeom>
            <a:noFill/>
          </p:spPr>
          <p:txBody>
            <a:bodyPr wrap="square" rtlCol="0">
              <a:spAutoFit/>
            </a:bodyPr>
            <a:lstStyle/>
            <a:p>
              <a:pPr algn="ctr"/>
              <a:r>
                <a:rPr lang="en-US" sz="1600" dirty="0" smtClean="0">
                  <a:latin typeface="+mj-lt"/>
                </a:rPr>
                <a:t>Stack Pointer</a:t>
              </a:r>
              <a:endParaRPr lang="en-US" sz="1600" dirty="0">
                <a:latin typeface="+mj-lt"/>
              </a:endParaRPr>
            </a:p>
          </p:txBody>
        </p:sp>
        <p:sp>
          <p:nvSpPr>
            <p:cNvPr id="22" name="TextBox 44"/>
            <p:cNvSpPr txBox="1"/>
            <p:nvPr/>
          </p:nvSpPr>
          <p:spPr>
            <a:xfrm>
              <a:off x="-579243" y="2960741"/>
              <a:ext cx="1735211" cy="338554"/>
            </a:xfrm>
            <a:prstGeom prst="rect">
              <a:avLst/>
            </a:prstGeom>
            <a:noFill/>
          </p:spPr>
          <p:txBody>
            <a:bodyPr wrap="square" rtlCol="0">
              <a:spAutoFit/>
            </a:bodyPr>
            <a:lstStyle/>
            <a:p>
              <a:pPr algn="ctr"/>
              <a:r>
                <a:rPr lang="en-US" sz="1600" dirty="0" smtClean="0">
                  <a:latin typeface="+mj-lt"/>
                </a:rPr>
                <a:t>Frame Pointer</a:t>
              </a:r>
              <a:endParaRPr lang="en-US" sz="1600" dirty="0">
                <a:latin typeface="+mj-lt"/>
              </a:endParaRPr>
            </a:p>
          </p:txBody>
        </p:sp>
        <p:sp>
          <p:nvSpPr>
            <p:cNvPr id="24" name="TextBox 44"/>
            <p:cNvSpPr txBox="1"/>
            <p:nvPr/>
          </p:nvSpPr>
          <p:spPr>
            <a:xfrm>
              <a:off x="-1306585" y="2259204"/>
              <a:ext cx="2262492" cy="584775"/>
            </a:xfrm>
            <a:prstGeom prst="rect">
              <a:avLst/>
            </a:prstGeom>
            <a:noFill/>
          </p:spPr>
          <p:txBody>
            <a:bodyPr wrap="square" rtlCol="0">
              <a:spAutoFit/>
            </a:bodyPr>
            <a:lstStyle/>
            <a:p>
              <a:pPr algn="r"/>
              <a:r>
                <a:rPr lang="en-US" sz="1600" dirty="0" smtClean="0">
                  <a:latin typeface="+mj-lt"/>
                </a:rPr>
                <a:t>Previous</a:t>
              </a:r>
              <a:br>
                <a:rPr lang="en-US" sz="1600" dirty="0" smtClean="0">
                  <a:latin typeface="+mj-lt"/>
                </a:rPr>
              </a:br>
              <a:r>
                <a:rPr lang="en-US" sz="1600" dirty="0" smtClean="0">
                  <a:latin typeface="+mj-lt"/>
                </a:rPr>
                <a:t>Stack Pointer</a:t>
              </a:r>
              <a:endParaRPr lang="en-US" sz="1600" dirty="0">
                <a:latin typeface="+mj-lt"/>
              </a:endParaRPr>
            </a:p>
          </p:txBody>
        </p:sp>
        <p:sp>
          <p:nvSpPr>
            <p:cNvPr id="25" name="TextBox 44"/>
            <p:cNvSpPr txBox="1"/>
            <p:nvPr/>
          </p:nvSpPr>
          <p:spPr>
            <a:xfrm>
              <a:off x="1419757" y="4130664"/>
              <a:ext cx="2249718" cy="338554"/>
            </a:xfrm>
            <a:prstGeom prst="rect">
              <a:avLst/>
            </a:prstGeom>
            <a:noFill/>
          </p:spPr>
          <p:txBody>
            <a:bodyPr wrap="square" rtlCol="0">
              <a:spAutoFit/>
            </a:bodyPr>
            <a:lstStyle/>
            <a:p>
              <a:pPr algn="ctr"/>
              <a:r>
                <a:rPr lang="en-US" sz="1600" dirty="0" smtClean="0">
                  <a:latin typeface="+mj-lt"/>
                </a:rPr>
                <a:t>Return Address</a:t>
              </a:r>
              <a:endParaRPr lang="en-US" sz="1600" dirty="0">
                <a:latin typeface="+mj-lt"/>
              </a:endParaRPr>
            </a:p>
          </p:txBody>
        </p:sp>
        <p:sp>
          <p:nvSpPr>
            <p:cNvPr id="26" name="TextBox 44"/>
            <p:cNvSpPr txBox="1"/>
            <p:nvPr/>
          </p:nvSpPr>
          <p:spPr>
            <a:xfrm>
              <a:off x="1419757" y="2848948"/>
              <a:ext cx="2249719" cy="338554"/>
            </a:xfrm>
            <a:prstGeom prst="rect">
              <a:avLst/>
            </a:prstGeom>
            <a:noFill/>
          </p:spPr>
          <p:txBody>
            <a:bodyPr wrap="square" rtlCol="0">
              <a:spAutoFit/>
            </a:bodyPr>
            <a:lstStyle/>
            <a:p>
              <a:pPr algn="ctr"/>
              <a:r>
                <a:rPr lang="en-US" sz="1600" dirty="0" smtClean="0">
                  <a:latin typeface="+mj-lt"/>
                </a:rPr>
                <a:t>Previous Frame Pointer</a:t>
              </a:r>
              <a:endParaRPr lang="en-US" sz="1600" dirty="0">
                <a:latin typeface="+mj-lt"/>
              </a:endParaRPr>
            </a:p>
          </p:txBody>
        </p:sp>
        <p:sp>
          <p:nvSpPr>
            <p:cNvPr id="27" name="TextBox 44"/>
            <p:cNvSpPr txBox="1"/>
            <p:nvPr/>
          </p:nvSpPr>
          <p:spPr>
            <a:xfrm>
              <a:off x="1411743" y="2523457"/>
              <a:ext cx="2249719" cy="338554"/>
            </a:xfrm>
            <a:prstGeom prst="rect">
              <a:avLst/>
            </a:prstGeom>
            <a:noFill/>
          </p:spPr>
          <p:txBody>
            <a:bodyPr wrap="square" rtlCol="0">
              <a:spAutoFit/>
            </a:bodyPr>
            <a:lstStyle/>
            <a:p>
              <a:pPr algn="ctr"/>
              <a:r>
                <a:rPr lang="en-US" sz="1600" dirty="0" smtClean="0">
                  <a:latin typeface="+mj-lt"/>
                </a:rPr>
                <a:t>Previous Return Address</a:t>
              </a:r>
              <a:endParaRPr lang="en-US" sz="1600" dirty="0">
                <a:latin typeface="+mj-lt"/>
              </a:endParaRPr>
            </a:p>
          </p:txBody>
        </p:sp>
        <p:cxnSp>
          <p:nvCxnSpPr>
            <p:cNvPr id="36" name="Straight Arrow Connector 23"/>
            <p:cNvCxnSpPr/>
            <p:nvPr/>
          </p:nvCxnSpPr>
          <p:spPr>
            <a:xfrm>
              <a:off x="923944" y="3168341"/>
              <a:ext cx="487798"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23"/>
            <p:cNvCxnSpPr/>
            <p:nvPr/>
          </p:nvCxnSpPr>
          <p:spPr>
            <a:xfrm>
              <a:off x="923944" y="2551592"/>
              <a:ext cx="487798"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45" name="Group 40"/>
          <p:cNvGrpSpPr/>
          <p:nvPr/>
        </p:nvGrpSpPr>
        <p:grpSpPr>
          <a:xfrm>
            <a:off x="3643778" y="2357285"/>
            <a:ext cx="5036397" cy="2375553"/>
            <a:chOff x="2916395" y="2458111"/>
            <a:chExt cx="5036397" cy="2375553"/>
          </a:xfrm>
        </p:grpSpPr>
        <p:sp>
          <p:nvSpPr>
            <p:cNvPr id="28" name="Rectangle 43"/>
            <p:cNvSpPr/>
            <p:nvPr/>
          </p:nvSpPr>
          <p:spPr>
            <a:xfrm>
              <a:off x="5682948" y="2815010"/>
              <a:ext cx="2249719" cy="1916727"/>
            </a:xfrm>
            <a:prstGeom prst="rect">
              <a:avLst/>
            </a:prstGeom>
            <a:solidFill>
              <a:schemeClr val="accent2">
                <a:lumMod val="60000"/>
                <a:lumOff val="40000"/>
              </a:schemeClr>
            </a:solidFill>
            <a:ln>
              <a:solidFill>
                <a:schemeClr val="accent2"/>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365760" rIns="0" bIns="0" rtlCol="0" anchor="t" anchorCtr="0"/>
            <a:lstStyle/>
            <a:p>
              <a:pPr algn="ctr"/>
              <a:r>
                <a:rPr lang="en-US" dirty="0" smtClean="0">
                  <a:solidFill>
                    <a:schemeClr val="tx1"/>
                  </a:solidFill>
                  <a:latin typeface="Bradley Hand ITC" pitchFamily="66" charset="0"/>
                </a:rPr>
                <a:t/>
              </a:r>
              <a:br>
                <a:rPr lang="en-US" dirty="0" smtClean="0">
                  <a:solidFill>
                    <a:schemeClr val="tx1"/>
                  </a:solidFill>
                  <a:latin typeface="Bradley Hand ITC" pitchFamily="66" charset="0"/>
                </a:rPr>
              </a:br>
              <a:endParaRPr lang="en-US" dirty="0">
                <a:solidFill>
                  <a:schemeClr val="tx1"/>
                </a:solidFill>
                <a:latin typeface="Bradley Hand ITC" pitchFamily="66" charset="0"/>
              </a:endParaRPr>
            </a:p>
          </p:txBody>
        </p:sp>
        <p:sp>
          <p:nvSpPr>
            <p:cNvPr id="29" name="TextBox 44"/>
            <p:cNvSpPr txBox="1"/>
            <p:nvPr/>
          </p:nvSpPr>
          <p:spPr>
            <a:xfrm>
              <a:off x="5682948" y="2458111"/>
              <a:ext cx="2249719" cy="369332"/>
            </a:xfrm>
            <a:prstGeom prst="rect">
              <a:avLst/>
            </a:prstGeom>
            <a:noFill/>
          </p:spPr>
          <p:txBody>
            <a:bodyPr wrap="square" rtlCol="0">
              <a:spAutoFit/>
            </a:bodyPr>
            <a:lstStyle/>
            <a:p>
              <a:pPr algn="ctr"/>
              <a:r>
                <a:rPr lang="en-US" dirty="0" smtClean="0">
                  <a:latin typeface="+mj-lt"/>
                </a:rPr>
                <a:t>POWER Stack Frame</a:t>
              </a:r>
              <a:endParaRPr lang="en-US" dirty="0">
                <a:latin typeface="+mj-lt"/>
              </a:endParaRPr>
            </a:p>
          </p:txBody>
        </p:sp>
        <p:sp>
          <p:nvSpPr>
            <p:cNvPr id="30" name="TextBox 44"/>
            <p:cNvSpPr txBox="1"/>
            <p:nvPr/>
          </p:nvSpPr>
          <p:spPr>
            <a:xfrm>
              <a:off x="3775007" y="3925857"/>
              <a:ext cx="1526268" cy="338554"/>
            </a:xfrm>
            <a:prstGeom prst="rect">
              <a:avLst/>
            </a:prstGeom>
            <a:noFill/>
          </p:spPr>
          <p:txBody>
            <a:bodyPr wrap="square" rtlCol="0">
              <a:spAutoFit/>
            </a:bodyPr>
            <a:lstStyle/>
            <a:p>
              <a:pPr algn="ctr"/>
              <a:r>
                <a:rPr lang="en-US" sz="1600" dirty="0" smtClean="0">
                  <a:latin typeface="+mj-lt"/>
                </a:rPr>
                <a:t>Frame Pointer</a:t>
              </a:r>
              <a:endParaRPr lang="en-US" sz="1600" dirty="0">
                <a:latin typeface="+mj-lt"/>
              </a:endParaRPr>
            </a:p>
          </p:txBody>
        </p:sp>
        <p:sp>
          <p:nvSpPr>
            <p:cNvPr id="31" name="TextBox 44"/>
            <p:cNvSpPr txBox="1"/>
            <p:nvPr/>
          </p:nvSpPr>
          <p:spPr>
            <a:xfrm>
              <a:off x="5682948" y="4417062"/>
              <a:ext cx="2247323" cy="338554"/>
            </a:xfrm>
            <a:prstGeom prst="rect">
              <a:avLst/>
            </a:prstGeom>
            <a:noFill/>
          </p:spPr>
          <p:txBody>
            <a:bodyPr wrap="square" rtlCol="0">
              <a:spAutoFit/>
            </a:bodyPr>
            <a:lstStyle/>
            <a:p>
              <a:pPr algn="ctr"/>
              <a:r>
                <a:rPr lang="en-US" sz="1600" dirty="0" smtClean="0">
                  <a:latin typeface="+mj-lt"/>
                </a:rPr>
                <a:t>Previous Frame Pointer</a:t>
              </a:r>
              <a:endParaRPr lang="en-US" sz="1600" dirty="0">
                <a:latin typeface="+mj-lt"/>
              </a:endParaRPr>
            </a:p>
          </p:txBody>
        </p:sp>
        <p:sp>
          <p:nvSpPr>
            <p:cNvPr id="32" name="TextBox 44"/>
            <p:cNvSpPr txBox="1"/>
            <p:nvPr/>
          </p:nvSpPr>
          <p:spPr>
            <a:xfrm>
              <a:off x="5682948" y="4091571"/>
              <a:ext cx="2247323" cy="338554"/>
            </a:xfrm>
            <a:prstGeom prst="rect">
              <a:avLst/>
            </a:prstGeom>
            <a:noFill/>
          </p:spPr>
          <p:txBody>
            <a:bodyPr wrap="square" rtlCol="0">
              <a:spAutoFit/>
            </a:bodyPr>
            <a:lstStyle/>
            <a:p>
              <a:pPr algn="ctr"/>
              <a:r>
                <a:rPr lang="en-US" sz="1600" dirty="0" smtClean="0">
                  <a:latin typeface="+mj-lt"/>
                </a:rPr>
                <a:t>Return Address</a:t>
              </a:r>
              <a:endParaRPr lang="en-US" sz="1600" dirty="0">
                <a:latin typeface="+mj-lt"/>
              </a:endParaRPr>
            </a:p>
          </p:txBody>
        </p:sp>
        <p:sp>
          <p:nvSpPr>
            <p:cNvPr id="33" name="TextBox 44"/>
            <p:cNvSpPr txBox="1"/>
            <p:nvPr/>
          </p:nvSpPr>
          <p:spPr>
            <a:xfrm>
              <a:off x="5682948" y="2814380"/>
              <a:ext cx="2269844" cy="338554"/>
            </a:xfrm>
            <a:prstGeom prst="rect">
              <a:avLst/>
            </a:prstGeom>
            <a:noFill/>
          </p:spPr>
          <p:txBody>
            <a:bodyPr wrap="square" rtlCol="0">
              <a:spAutoFit/>
            </a:bodyPr>
            <a:lstStyle/>
            <a:p>
              <a:pPr algn="ctr"/>
              <a:r>
                <a:rPr lang="en-US" sz="1600" dirty="0" smtClean="0">
                  <a:latin typeface="+mj-lt"/>
                </a:rPr>
                <a:t>Previous Return Address</a:t>
              </a:r>
              <a:endParaRPr lang="en-US" sz="1600" dirty="0">
                <a:latin typeface="+mj-lt"/>
              </a:endParaRPr>
            </a:p>
          </p:txBody>
        </p:sp>
        <p:sp>
          <p:nvSpPr>
            <p:cNvPr id="34" name="TextBox 44"/>
            <p:cNvSpPr txBox="1"/>
            <p:nvPr/>
          </p:nvSpPr>
          <p:spPr>
            <a:xfrm>
              <a:off x="2916395" y="4248889"/>
              <a:ext cx="2274423" cy="584775"/>
            </a:xfrm>
            <a:prstGeom prst="rect">
              <a:avLst/>
            </a:prstGeom>
            <a:noFill/>
          </p:spPr>
          <p:txBody>
            <a:bodyPr wrap="square" rtlCol="0">
              <a:spAutoFit/>
            </a:bodyPr>
            <a:lstStyle/>
            <a:p>
              <a:pPr algn="r"/>
              <a:r>
                <a:rPr lang="en-US" sz="1600" dirty="0" smtClean="0">
                  <a:latin typeface="+mj-lt"/>
                </a:rPr>
                <a:t>Previous</a:t>
              </a:r>
              <a:br>
                <a:rPr lang="en-US" sz="1600" dirty="0" smtClean="0">
                  <a:latin typeface="+mj-lt"/>
                </a:rPr>
              </a:br>
              <a:r>
                <a:rPr lang="en-US" sz="1600" dirty="0" smtClean="0">
                  <a:latin typeface="+mj-lt"/>
                </a:rPr>
                <a:t>Stack Pointer</a:t>
              </a:r>
              <a:endParaRPr lang="en-US" sz="1600" dirty="0">
                <a:latin typeface="+mj-lt"/>
              </a:endParaRPr>
            </a:p>
          </p:txBody>
        </p:sp>
        <p:cxnSp>
          <p:nvCxnSpPr>
            <p:cNvPr id="38" name="Straight Arrow Connector 23"/>
            <p:cNvCxnSpPr/>
            <p:nvPr/>
          </p:nvCxnSpPr>
          <p:spPr>
            <a:xfrm>
              <a:off x="5190818" y="4731925"/>
              <a:ext cx="487798"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46" name="Right Arrow 10"/>
          <p:cNvSpPr/>
          <p:nvPr/>
        </p:nvSpPr>
        <p:spPr>
          <a:xfrm rot="19368979" flipH="1">
            <a:off x="5962546" y="4972677"/>
            <a:ext cx="1095283" cy="497554"/>
          </a:xfrm>
          <a:prstGeom prst="rightArrow">
            <a:avLst/>
          </a:prstGeom>
          <a:solidFill>
            <a:schemeClr val="tx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cxnSp>
        <p:nvCxnSpPr>
          <p:cNvPr id="35" name="Straight Connector 34"/>
          <p:cNvCxnSpPr/>
          <p:nvPr/>
        </p:nvCxnSpPr>
        <p:spPr>
          <a:xfrm>
            <a:off x="2013082" y="3022784"/>
            <a:ext cx="2257734" cy="0"/>
          </a:xfrm>
          <a:prstGeom prst="line">
            <a:avLst/>
          </a:prstGeom>
          <a:ln w="15875">
            <a:solidFill>
              <a:schemeClr val="tx1"/>
            </a:solidFill>
            <a:tailEnd type="none"/>
          </a:ln>
          <a:effectLst/>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1997053" y="3344447"/>
            <a:ext cx="2257734" cy="0"/>
          </a:xfrm>
          <a:prstGeom prst="line">
            <a:avLst/>
          </a:prstGeom>
          <a:ln w="15875">
            <a:solidFill>
              <a:schemeClr val="tx1"/>
            </a:solidFill>
            <a:tailEnd type="none"/>
          </a:ln>
          <a:effectLst/>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997053" y="4309436"/>
            <a:ext cx="2257734" cy="0"/>
          </a:xfrm>
          <a:prstGeom prst="line">
            <a:avLst/>
          </a:prstGeom>
          <a:ln w="15875">
            <a:solidFill>
              <a:schemeClr val="tx1"/>
            </a:solidFill>
            <a:tailEnd type="none"/>
          </a:ln>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6422441" y="4311614"/>
            <a:ext cx="2235213" cy="0"/>
          </a:xfrm>
          <a:prstGeom prst="line">
            <a:avLst/>
          </a:prstGeom>
          <a:ln w="15875">
            <a:solidFill>
              <a:schemeClr val="tx1"/>
            </a:solidFill>
            <a:tailEnd type="none"/>
          </a:ln>
          <a:effectLst/>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6421057" y="3033670"/>
            <a:ext cx="2236597" cy="0"/>
          </a:xfrm>
          <a:prstGeom prst="line">
            <a:avLst/>
          </a:prstGeom>
          <a:ln w="15875">
            <a:solidFill>
              <a:schemeClr val="tx1"/>
            </a:solidFill>
            <a:tailEnd type="none"/>
          </a:ln>
          <a:effectLst/>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419386" y="3992128"/>
            <a:ext cx="2238268" cy="0"/>
          </a:xfrm>
          <a:prstGeom prst="line">
            <a:avLst/>
          </a:prstGeom>
          <a:ln w="15875">
            <a:solidFill>
              <a:schemeClr val="tx1"/>
            </a:solidFill>
            <a:tailEnd type="none"/>
          </a:ln>
          <a:effectLst/>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2013082" y="3501732"/>
            <a:ext cx="2241705" cy="646331"/>
          </a:xfrm>
          <a:prstGeom prst="rect">
            <a:avLst/>
          </a:prstGeom>
          <a:noFill/>
        </p:spPr>
        <p:txBody>
          <a:bodyPr wrap="square" rtlCol="0">
            <a:spAutoFit/>
          </a:bodyPr>
          <a:lstStyle/>
          <a:p>
            <a:pPr algn="ctr">
              <a:lnSpc>
                <a:spcPct val="50000"/>
              </a:lnSpc>
            </a:pPr>
            <a:r>
              <a:rPr lang="en-US" sz="2400" dirty="0" smtClean="0">
                <a:latin typeface="+mn-lt"/>
              </a:rPr>
              <a:t>.</a:t>
            </a:r>
            <a:br>
              <a:rPr lang="en-US" sz="2400" dirty="0" smtClean="0">
                <a:latin typeface="+mn-lt"/>
              </a:rPr>
            </a:br>
            <a:r>
              <a:rPr lang="en-US" sz="2400" dirty="0" smtClean="0">
                <a:latin typeface="+mn-lt"/>
              </a:rPr>
              <a:t>.</a:t>
            </a:r>
            <a:br>
              <a:rPr lang="en-US" sz="2400" dirty="0" smtClean="0">
                <a:latin typeface="+mn-lt"/>
              </a:rPr>
            </a:br>
            <a:r>
              <a:rPr lang="en-US" sz="2400" dirty="0" smtClean="0">
                <a:latin typeface="+mn-lt"/>
              </a:rPr>
              <a:t>.</a:t>
            </a:r>
          </a:p>
        </p:txBody>
      </p:sp>
      <p:sp>
        <p:nvSpPr>
          <p:cNvPr id="55" name="TextBox 54"/>
          <p:cNvSpPr txBox="1"/>
          <p:nvPr/>
        </p:nvSpPr>
        <p:spPr>
          <a:xfrm>
            <a:off x="6424400" y="3185693"/>
            <a:ext cx="2241705" cy="646331"/>
          </a:xfrm>
          <a:prstGeom prst="rect">
            <a:avLst/>
          </a:prstGeom>
          <a:noFill/>
        </p:spPr>
        <p:txBody>
          <a:bodyPr wrap="square" rtlCol="0">
            <a:spAutoFit/>
          </a:bodyPr>
          <a:lstStyle/>
          <a:p>
            <a:pPr algn="ctr">
              <a:lnSpc>
                <a:spcPct val="50000"/>
              </a:lnSpc>
            </a:pPr>
            <a:r>
              <a:rPr lang="en-US" sz="2400" dirty="0" smtClean="0">
                <a:latin typeface="+mn-lt"/>
              </a:rPr>
              <a:t>.</a:t>
            </a:r>
            <a:br>
              <a:rPr lang="en-US" sz="2400" dirty="0" smtClean="0">
                <a:latin typeface="+mn-lt"/>
              </a:rPr>
            </a:br>
            <a:r>
              <a:rPr lang="en-US" sz="2400" dirty="0" smtClean="0">
                <a:latin typeface="+mn-lt"/>
              </a:rPr>
              <a:t>.</a:t>
            </a:r>
            <a:br>
              <a:rPr lang="en-US" sz="2400" dirty="0" smtClean="0">
                <a:latin typeface="+mn-lt"/>
              </a:rPr>
            </a:br>
            <a:r>
              <a:rPr lang="en-US" sz="2400" dirty="0" smtClean="0">
                <a:latin typeface="+mn-lt"/>
              </a:rPr>
              <a:t>.</a:t>
            </a:r>
          </a:p>
        </p:txBody>
      </p:sp>
    </p:spTree>
    <p:extLst>
      <p:ext uri="{BB962C8B-B14F-4D97-AF65-F5344CB8AC3E}">
        <p14:creationId xmlns:p14="http://schemas.microsoft.com/office/powerpoint/2010/main" val="11021762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Functionality with </a:t>
            </a:r>
            <a:r>
              <a:rPr lang="en-US" dirty="0" err="1" smtClean="0"/>
              <a:t>StackwalkerAPI</a:t>
            </a:r>
            <a:endParaRPr lang="en-US" dirty="0"/>
          </a:p>
        </p:txBody>
      </p:sp>
      <p:sp>
        <p:nvSpPr>
          <p:cNvPr id="3" name="Content Placeholder 2"/>
          <p:cNvSpPr>
            <a:spLocks noGrp="1"/>
          </p:cNvSpPr>
          <p:nvPr>
            <p:ph idx="1"/>
          </p:nvPr>
        </p:nvSpPr>
        <p:spPr>
          <a:xfrm>
            <a:off x="152400" y="812475"/>
            <a:ext cx="8763000" cy="5181600"/>
          </a:xfrm>
        </p:spPr>
        <p:txBody>
          <a:bodyPr/>
          <a:lstStyle/>
          <a:p>
            <a:r>
              <a:rPr lang="en-US" dirty="0"/>
              <a:t>Extensible with </a:t>
            </a:r>
            <a:r>
              <a:rPr lang="en-US" dirty="0" smtClean="0"/>
              <a:t>frame steppers</a:t>
            </a:r>
            <a:endParaRPr lang="en-US" dirty="0"/>
          </a:p>
          <a:p>
            <a:pPr lvl="1"/>
            <a:r>
              <a:rPr lang="en-US" dirty="0"/>
              <a:t>Users can tell </a:t>
            </a:r>
            <a:r>
              <a:rPr lang="en-US" dirty="0" err="1"/>
              <a:t>Dyninst</a:t>
            </a:r>
            <a:r>
              <a:rPr lang="en-US" dirty="0"/>
              <a:t> how to walk through non-standard frames</a:t>
            </a:r>
          </a:p>
          <a:p>
            <a:pPr lvl="1"/>
            <a:r>
              <a:rPr lang="en-US" dirty="0" err="1"/>
              <a:t>Dyninst</a:t>
            </a:r>
            <a:r>
              <a:rPr lang="en-US" dirty="0"/>
              <a:t> uses this feature to handle its own instrumentation</a:t>
            </a:r>
          </a:p>
          <a:p>
            <a:r>
              <a:rPr lang="en-US" dirty="0"/>
              <a:t>Binary analysis-based frame </a:t>
            </a:r>
            <a:r>
              <a:rPr lang="en-US" dirty="0" smtClean="0"/>
              <a:t>stepper</a:t>
            </a:r>
            <a:endParaRPr lang="en-US" dirty="0"/>
          </a:p>
          <a:p>
            <a:pPr lvl="1"/>
            <a:r>
              <a:rPr lang="en-US" dirty="0"/>
              <a:t>Determines how binary code creates stack frames</a:t>
            </a:r>
          </a:p>
          <a:p>
            <a:pPr lvl="1"/>
            <a:r>
              <a:rPr lang="en-US" dirty="0"/>
              <a:t>More robust than existing heuristics</a:t>
            </a:r>
          </a:p>
          <a:p>
            <a:r>
              <a:rPr lang="en-US" dirty="0"/>
              <a:t>Uses </a:t>
            </a:r>
            <a:r>
              <a:rPr lang="en-US" dirty="0" err="1"/>
              <a:t>ProcControlAPI</a:t>
            </a:r>
            <a:r>
              <a:rPr lang="en-US" dirty="0"/>
              <a:t> for third-party walks</a:t>
            </a:r>
          </a:p>
          <a:p>
            <a:pPr lvl="1"/>
            <a:r>
              <a:rPr lang="en-US" dirty="0"/>
              <a:t>Improved stability by sharing </a:t>
            </a:r>
            <a:r>
              <a:rPr lang="en-US" dirty="0" err="1"/>
              <a:t>Dyninst’s</a:t>
            </a:r>
            <a:r>
              <a:rPr lang="en-US" dirty="0"/>
              <a:t> view of a process</a:t>
            </a:r>
          </a:p>
        </p:txBody>
      </p:sp>
      <p:sp>
        <p:nvSpPr>
          <p:cNvPr id="4" name="Slide Number Placeholder 3"/>
          <p:cNvSpPr>
            <a:spLocks noGrp="1"/>
          </p:cNvSpPr>
          <p:nvPr>
            <p:ph type="sldNum" sz="quarter" idx="10"/>
          </p:nvPr>
        </p:nvSpPr>
        <p:spPr/>
        <p:txBody>
          <a:bodyPr/>
          <a:lstStyle/>
          <a:p>
            <a:pPr>
              <a:defRPr/>
            </a:pPr>
            <a:fld id="{F6CCB2A1-4F40-49D1-83B4-1079333BB391}" type="slidenum">
              <a:rPr lang="en-US" smtClean="0"/>
              <a:pPr>
                <a:defRPr/>
              </a:pPr>
              <a:t>16</a:t>
            </a:fld>
            <a:endParaRPr lang="en-US"/>
          </a:p>
        </p:txBody>
      </p:sp>
      <p:sp>
        <p:nvSpPr>
          <p:cNvPr id="5" name="Footer Placeholder 4"/>
          <p:cNvSpPr>
            <a:spLocks noGrp="1"/>
          </p:cNvSpPr>
          <p:nvPr>
            <p:ph type="ftr" sz="quarter" idx="11"/>
          </p:nvPr>
        </p:nvSpPr>
        <p:spPr/>
        <p:txBody>
          <a:bodyPr/>
          <a:lstStyle/>
          <a:p>
            <a:pPr>
              <a:defRPr/>
            </a:pPr>
            <a:r>
              <a:rPr lang="en-US" dirty="0"/>
              <a:t>ProcControlAPI and StackwalkerAPI Integration</a:t>
            </a:r>
          </a:p>
        </p:txBody>
      </p:sp>
    </p:spTree>
    <p:extLst>
      <p:ext uri="{BB962C8B-B14F-4D97-AF65-F5344CB8AC3E}">
        <p14:creationId xmlns:p14="http://schemas.microsoft.com/office/powerpoint/2010/main" val="275554069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Extending </a:t>
            </a:r>
            <a:r>
              <a:rPr lang="en-US" dirty="0" err="1"/>
              <a:t>StackwalkerAPI</a:t>
            </a:r>
            <a:r>
              <a:rPr lang="en-US" dirty="0"/>
              <a:t> </a:t>
            </a:r>
            <a:r>
              <a:rPr lang="en-US"/>
              <a:t>with Steppers </a:t>
            </a:r>
            <a:endParaRPr lang="en-US" dirty="0"/>
          </a:p>
        </p:txBody>
      </p:sp>
      <p:sp>
        <p:nvSpPr>
          <p:cNvPr id="3" name="Content Placeholder 2"/>
          <p:cNvSpPr>
            <a:spLocks noGrp="1"/>
          </p:cNvSpPr>
          <p:nvPr>
            <p:ph idx="1"/>
          </p:nvPr>
        </p:nvSpPr>
        <p:spPr>
          <a:xfrm>
            <a:off x="652123" y="723089"/>
            <a:ext cx="7839755" cy="1752600"/>
          </a:xfrm>
        </p:spPr>
        <p:txBody>
          <a:bodyPr/>
          <a:lstStyle/>
          <a:p>
            <a:r>
              <a:rPr lang="en-US" sz="2400" dirty="0" smtClean="0"/>
              <a:t>Frame </a:t>
            </a:r>
            <a:r>
              <a:rPr lang="en-US" sz="2400" dirty="0"/>
              <a:t>s</a:t>
            </a:r>
            <a:r>
              <a:rPr lang="en-US" sz="2400" dirty="0" smtClean="0"/>
              <a:t>tepper </a:t>
            </a:r>
            <a:r>
              <a:rPr lang="en-US" sz="2400" dirty="0"/>
              <a:t>objects encapsulate the logic to walk different kinds of stack </a:t>
            </a:r>
            <a:r>
              <a:rPr lang="en-US" sz="2400" dirty="0" smtClean="0"/>
              <a:t>frames</a:t>
            </a:r>
          </a:p>
          <a:p>
            <a:r>
              <a:rPr lang="en-US" sz="2400" dirty="0" smtClean="0"/>
              <a:t>Users can add new Frame </a:t>
            </a:r>
            <a:r>
              <a:rPr lang="en-US" sz="2400" dirty="0" err="1" smtClean="0"/>
              <a:t>teppers</a:t>
            </a:r>
            <a:r>
              <a:rPr lang="en-US" sz="2400" dirty="0" smtClean="0"/>
              <a:t>, as Dyninst does to walk through instrumentation</a:t>
            </a:r>
            <a:endParaRPr lang="en-US" sz="2400" dirty="0"/>
          </a:p>
        </p:txBody>
      </p:sp>
      <p:sp>
        <p:nvSpPr>
          <p:cNvPr id="4" name="Slide Number Placeholder 3"/>
          <p:cNvSpPr>
            <a:spLocks noGrp="1"/>
          </p:cNvSpPr>
          <p:nvPr>
            <p:ph type="sldNum" sz="quarter" idx="10"/>
          </p:nvPr>
        </p:nvSpPr>
        <p:spPr/>
        <p:txBody>
          <a:bodyPr/>
          <a:lstStyle/>
          <a:p>
            <a:pPr>
              <a:defRPr/>
            </a:pPr>
            <a:fld id="{F6CCB2A1-4F40-49D1-83B4-1079333BB391}" type="slidenum">
              <a:rPr lang="en-US" smtClean="0"/>
              <a:pPr>
                <a:defRPr/>
              </a:pPr>
              <a:t>17</a:t>
            </a:fld>
            <a:endParaRPr lang="en-US"/>
          </a:p>
        </p:txBody>
      </p:sp>
      <p:sp>
        <p:nvSpPr>
          <p:cNvPr id="5" name="Footer Placeholder 4"/>
          <p:cNvSpPr>
            <a:spLocks noGrp="1"/>
          </p:cNvSpPr>
          <p:nvPr>
            <p:ph type="ftr" sz="quarter" idx="11"/>
          </p:nvPr>
        </p:nvSpPr>
        <p:spPr/>
        <p:txBody>
          <a:bodyPr/>
          <a:lstStyle/>
          <a:p>
            <a:pPr>
              <a:defRPr/>
            </a:pPr>
            <a:r>
              <a:rPr lang="en-US" dirty="0"/>
              <a:t>ProcControlAPI and StackwalkerAPI Integration</a:t>
            </a:r>
          </a:p>
        </p:txBody>
      </p:sp>
      <p:sp>
        <p:nvSpPr>
          <p:cNvPr id="60" name="TextBox 18"/>
          <p:cNvSpPr txBox="1"/>
          <p:nvPr/>
        </p:nvSpPr>
        <p:spPr>
          <a:xfrm>
            <a:off x="407799" y="2262958"/>
            <a:ext cx="2371977" cy="3970318"/>
          </a:xfrm>
          <a:prstGeom prst="rect">
            <a:avLst/>
          </a:prstGeom>
          <a:noFill/>
        </p:spPr>
        <p:txBody>
          <a:bodyPr wrap="square" rtlCol="0">
            <a:spAutoFit/>
          </a:bodyPr>
          <a:lstStyle/>
          <a:p>
            <a:r>
              <a:rPr lang="en-US" dirty="0">
                <a:latin typeface="+mn-lt"/>
              </a:rPr>
              <a:t>main() {</a:t>
            </a:r>
          </a:p>
          <a:p>
            <a:r>
              <a:rPr lang="en-US" dirty="0">
                <a:latin typeface="+mn-lt"/>
              </a:rPr>
              <a:t>    signal(SIGALRM, </a:t>
            </a:r>
            <a:br>
              <a:rPr lang="en-US" dirty="0">
                <a:latin typeface="+mn-lt"/>
              </a:rPr>
            </a:br>
            <a:r>
              <a:rPr lang="en-US" dirty="0">
                <a:latin typeface="+mn-lt"/>
              </a:rPr>
              <a:t>      </a:t>
            </a:r>
            <a:r>
              <a:rPr lang="en-US" dirty="0" err="1" smtClean="0">
                <a:latin typeface="+mn-lt"/>
              </a:rPr>
              <a:t>signal_handler</a:t>
            </a:r>
            <a:r>
              <a:rPr lang="en-US" dirty="0" smtClean="0">
                <a:latin typeface="+mn-lt"/>
              </a:rPr>
              <a:t>);</a:t>
            </a:r>
            <a:endParaRPr lang="en-US" dirty="0">
              <a:latin typeface="+mn-lt"/>
            </a:endParaRPr>
          </a:p>
          <a:p>
            <a:r>
              <a:rPr lang="en-US" dirty="0">
                <a:latin typeface="+mn-lt"/>
              </a:rPr>
              <a:t>    alarm(1);</a:t>
            </a:r>
          </a:p>
          <a:p>
            <a:r>
              <a:rPr lang="en-US" dirty="0">
                <a:latin typeface="+mn-lt"/>
              </a:rPr>
              <a:t>}</a:t>
            </a:r>
          </a:p>
          <a:p>
            <a:endParaRPr lang="en-US" dirty="0">
              <a:latin typeface="+mn-lt"/>
            </a:endParaRPr>
          </a:p>
          <a:p>
            <a:r>
              <a:rPr lang="en-US" dirty="0" err="1">
                <a:latin typeface="+mn-lt"/>
              </a:rPr>
              <a:t>signal_handler</a:t>
            </a:r>
            <a:r>
              <a:rPr lang="en-US" dirty="0">
                <a:latin typeface="+mn-lt"/>
              </a:rPr>
              <a:t>() {</a:t>
            </a:r>
          </a:p>
          <a:p>
            <a:r>
              <a:rPr lang="en-US" dirty="0">
                <a:latin typeface="+mn-lt"/>
              </a:rPr>
              <a:t>    // </a:t>
            </a:r>
            <a:r>
              <a:rPr lang="en-US" dirty="0" smtClean="0">
                <a:latin typeface="+mn-lt"/>
              </a:rPr>
              <a:t>Instrument</a:t>
            </a:r>
            <a:br>
              <a:rPr lang="en-US" dirty="0" smtClean="0">
                <a:latin typeface="+mn-lt"/>
              </a:rPr>
            </a:br>
            <a:r>
              <a:rPr lang="en-US" dirty="0" smtClean="0">
                <a:latin typeface="+mn-lt"/>
              </a:rPr>
              <a:t>    // with foo</a:t>
            </a:r>
            <a:endParaRPr lang="en-US" dirty="0">
              <a:latin typeface="+mn-lt"/>
            </a:endParaRPr>
          </a:p>
          <a:p>
            <a:r>
              <a:rPr lang="en-US" dirty="0">
                <a:latin typeface="+mn-lt"/>
              </a:rPr>
              <a:t>}</a:t>
            </a:r>
          </a:p>
          <a:p>
            <a:endParaRPr lang="en-US" dirty="0">
              <a:latin typeface="+mn-lt"/>
            </a:endParaRPr>
          </a:p>
          <a:p>
            <a:r>
              <a:rPr lang="en-US" dirty="0" smtClean="0">
                <a:latin typeface="+mn-lt"/>
              </a:rPr>
              <a:t>foo() </a:t>
            </a:r>
            <a:r>
              <a:rPr lang="en-US" dirty="0">
                <a:latin typeface="+mn-lt"/>
              </a:rPr>
              <a:t>{</a:t>
            </a:r>
          </a:p>
          <a:p>
            <a:r>
              <a:rPr lang="en-US" dirty="0">
                <a:latin typeface="+mn-lt"/>
              </a:rPr>
              <a:t>    </a:t>
            </a:r>
            <a:r>
              <a:rPr lang="en-US" dirty="0" err="1">
                <a:latin typeface="+mn-lt"/>
              </a:rPr>
              <a:t>walkStack</a:t>
            </a:r>
            <a:r>
              <a:rPr lang="en-US" dirty="0">
                <a:latin typeface="+mn-lt"/>
              </a:rPr>
              <a:t>(); </a:t>
            </a:r>
          </a:p>
          <a:p>
            <a:r>
              <a:rPr lang="en-US" dirty="0">
                <a:latin typeface="+mn-lt"/>
              </a:rPr>
              <a:t>}</a:t>
            </a:r>
          </a:p>
        </p:txBody>
      </p:sp>
      <p:sp>
        <p:nvSpPr>
          <p:cNvPr id="8" name="Stack Back Rect"/>
          <p:cNvSpPr/>
          <p:nvPr/>
        </p:nvSpPr>
        <p:spPr>
          <a:xfrm>
            <a:off x="5869864" y="2256498"/>
            <a:ext cx="2728451" cy="3628103"/>
          </a:xfrm>
          <a:prstGeom prst="rect">
            <a:avLst/>
          </a:prstGeom>
          <a:solidFill>
            <a:schemeClr val="accent6">
              <a:lumMod val="60000"/>
              <a:lumOff val="40000"/>
            </a:schemeClr>
          </a:solidFill>
          <a:ln>
            <a:solidFill>
              <a:schemeClr val="accent6">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91440" rIns="91440" bIns="45720" numCol="1" spcCol="0" rtlCol="0" fromWordArt="0" anchor="t" anchorCtr="0" forceAA="0" compatLnSpc="1">
            <a:prstTxWarp prst="textNoShape">
              <a:avLst/>
            </a:prstTxWarp>
            <a:noAutofit/>
          </a:bodyPr>
          <a:lstStyle/>
          <a:p>
            <a:pPr algn="ctr"/>
            <a:r>
              <a:rPr lang="en-US" sz="2000" dirty="0" smtClean="0">
                <a:solidFill>
                  <a:schemeClr val="tx1"/>
                </a:solidFill>
              </a:rPr>
              <a:t>Stack Frame</a:t>
            </a:r>
            <a:endParaRPr lang="en-US" sz="2000" dirty="0">
              <a:solidFill>
                <a:schemeClr val="tx1"/>
              </a:solidFill>
            </a:endParaRPr>
          </a:p>
        </p:txBody>
      </p:sp>
      <p:sp>
        <p:nvSpPr>
          <p:cNvPr id="9" name="Rectangle 31"/>
          <p:cNvSpPr/>
          <p:nvPr/>
        </p:nvSpPr>
        <p:spPr>
          <a:xfrm>
            <a:off x="6079517" y="2765669"/>
            <a:ext cx="2284971" cy="294085"/>
          </a:xfrm>
          <a:prstGeom prst="rect">
            <a:avLst/>
          </a:prstGeom>
          <a:solidFill>
            <a:schemeClr val="accent6"/>
          </a:solidFill>
          <a:ln>
            <a:solidFill>
              <a:schemeClr val="accent6">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foo</a:t>
            </a:r>
            <a:endParaRPr lang="en-US" dirty="0"/>
          </a:p>
        </p:txBody>
      </p:sp>
      <p:sp>
        <p:nvSpPr>
          <p:cNvPr id="11" name="Rectangle 33"/>
          <p:cNvSpPr/>
          <p:nvPr/>
        </p:nvSpPr>
        <p:spPr>
          <a:xfrm>
            <a:off x="6079518" y="5376133"/>
            <a:ext cx="2284971" cy="294085"/>
          </a:xfrm>
          <a:prstGeom prst="rect">
            <a:avLst/>
          </a:prstGeom>
          <a:solidFill>
            <a:schemeClr val="accent6"/>
          </a:solidFill>
          <a:ln>
            <a:solidFill>
              <a:schemeClr val="accent6">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_start</a:t>
            </a:r>
            <a:endParaRPr lang="en-US" dirty="0"/>
          </a:p>
        </p:txBody>
      </p:sp>
      <p:sp>
        <p:nvSpPr>
          <p:cNvPr id="12" name="Rectangle 34"/>
          <p:cNvSpPr/>
          <p:nvPr/>
        </p:nvSpPr>
        <p:spPr>
          <a:xfrm>
            <a:off x="6091603" y="4941054"/>
            <a:ext cx="2284971" cy="294085"/>
          </a:xfrm>
          <a:prstGeom prst="rect">
            <a:avLst/>
          </a:prstGeom>
          <a:solidFill>
            <a:schemeClr val="accent6"/>
          </a:solidFill>
          <a:ln>
            <a:solidFill>
              <a:schemeClr val="accent6">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__</a:t>
            </a:r>
            <a:r>
              <a:rPr lang="en-US" dirty="0" err="1" smtClean="0"/>
              <a:t>libc_start_main</a:t>
            </a:r>
            <a:endParaRPr lang="en-US" dirty="0"/>
          </a:p>
        </p:txBody>
      </p:sp>
      <p:sp>
        <p:nvSpPr>
          <p:cNvPr id="13" name="Rectangle 35"/>
          <p:cNvSpPr/>
          <p:nvPr/>
        </p:nvSpPr>
        <p:spPr>
          <a:xfrm>
            <a:off x="6079516" y="4505977"/>
            <a:ext cx="2284971" cy="294085"/>
          </a:xfrm>
          <a:prstGeom prst="rect">
            <a:avLst/>
          </a:prstGeom>
          <a:solidFill>
            <a:schemeClr val="accent6"/>
          </a:solidFill>
          <a:ln>
            <a:solidFill>
              <a:schemeClr val="accent6">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main</a:t>
            </a:r>
            <a:endParaRPr lang="en-US" dirty="0"/>
          </a:p>
        </p:txBody>
      </p:sp>
      <p:sp>
        <p:nvSpPr>
          <p:cNvPr id="14" name="Rectangle 36"/>
          <p:cNvSpPr/>
          <p:nvPr/>
        </p:nvSpPr>
        <p:spPr>
          <a:xfrm>
            <a:off x="6079519" y="4070900"/>
            <a:ext cx="2284971" cy="294085"/>
          </a:xfrm>
          <a:prstGeom prst="rect">
            <a:avLst/>
          </a:prstGeom>
          <a:solidFill>
            <a:schemeClr val="accent6"/>
          </a:solidFill>
          <a:ln>
            <a:solidFill>
              <a:schemeClr val="accent6">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__</a:t>
            </a:r>
            <a:r>
              <a:rPr lang="en-US" dirty="0" err="1" smtClean="0"/>
              <a:t>restore_rt</a:t>
            </a:r>
            <a:endParaRPr lang="en-US" dirty="0"/>
          </a:p>
        </p:txBody>
      </p:sp>
      <p:sp>
        <p:nvSpPr>
          <p:cNvPr id="15" name="Rectangle 37"/>
          <p:cNvSpPr/>
          <p:nvPr/>
        </p:nvSpPr>
        <p:spPr>
          <a:xfrm>
            <a:off x="6091603" y="3635823"/>
            <a:ext cx="2284971" cy="294085"/>
          </a:xfrm>
          <a:prstGeom prst="rect">
            <a:avLst/>
          </a:prstGeom>
          <a:solidFill>
            <a:schemeClr val="accent6"/>
          </a:solidFill>
          <a:ln>
            <a:solidFill>
              <a:schemeClr val="accent6">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signal_handler</a:t>
            </a:r>
            <a:endParaRPr lang="en-US" dirty="0"/>
          </a:p>
        </p:txBody>
      </p:sp>
      <p:sp>
        <p:nvSpPr>
          <p:cNvPr id="16" name="Rectangle 38"/>
          <p:cNvSpPr/>
          <p:nvPr/>
        </p:nvSpPr>
        <p:spPr>
          <a:xfrm>
            <a:off x="6079520" y="3200746"/>
            <a:ext cx="2284971" cy="294085"/>
          </a:xfrm>
          <a:prstGeom prst="rect">
            <a:avLst/>
          </a:prstGeom>
          <a:solidFill>
            <a:schemeClr val="accent6"/>
          </a:solidFill>
          <a:ln>
            <a:solidFill>
              <a:schemeClr val="accent6">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t>
            </a:r>
            <a:r>
              <a:rPr lang="en-US" dirty="0" err="1" smtClean="0"/>
              <a:t>Dyninst</a:t>
            </a:r>
            <a:r>
              <a:rPr lang="en-US" dirty="0" smtClean="0"/>
              <a:t> Tramp]</a:t>
            </a:r>
            <a:endParaRPr lang="en-US" dirty="0"/>
          </a:p>
        </p:txBody>
      </p:sp>
      <p:sp>
        <p:nvSpPr>
          <p:cNvPr id="17" name="Highlight Rect 3"/>
          <p:cNvSpPr/>
          <p:nvPr/>
        </p:nvSpPr>
        <p:spPr>
          <a:xfrm>
            <a:off x="2927254" y="4636570"/>
            <a:ext cx="2363189" cy="634732"/>
          </a:xfrm>
          <a:prstGeom prst="rect">
            <a:avLst/>
          </a:prstGeom>
          <a:noFill/>
          <a:ln>
            <a:solidFill>
              <a:schemeClr val="accent2">
                <a:lumMod val="75000"/>
              </a:schemeClr>
            </a:solidFill>
          </a:ln>
          <a:effectLst>
            <a:glow rad="228600">
              <a:schemeClr val="accent2">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Highlight Rect 2"/>
          <p:cNvSpPr/>
          <p:nvPr/>
        </p:nvSpPr>
        <p:spPr>
          <a:xfrm>
            <a:off x="2927256" y="3753183"/>
            <a:ext cx="2363189" cy="634732"/>
          </a:xfrm>
          <a:prstGeom prst="rect">
            <a:avLst/>
          </a:prstGeom>
          <a:noFill/>
          <a:ln>
            <a:solidFill>
              <a:schemeClr val="accent2">
                <a:lumMod val="75000"/>
              </a:schemeClr>
            </a:solidFill>
          </a:ln>
          <a:effectLst>
            <a:glow rad="228600">
              <a:schemeClr val="accent2">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Highlight Rect 1"/>
          <p:cNvSpPr/>
          <p:nvPr/>
        </p:nvSpPr>
        <p:spPr>
          <a:xfrm>
            <a:off x="2927253" y="2860099"/>
            <a:ext cx="2363189" cy="634732"/>
          </a:xfrm>
          <a:prstGeom prst="rect">
            <a:avLst/>
          </a:prstGeom>
          <a:noFill/>
          <a:ln>
            <a:solidFill>
              <a:schemeClr val="accent2">
                <a:lumMod val="75000"/>
              </a:schemeClr>
            </a:solidFill>
          </a:ln>
          <a:effectLst>
            <a:glow rad="228600">
              <a:schemeClr val="accent2">
                <a:satMod val="175000"/>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Stepper Rect 3"/>
          <p:cNvSpPr/>
          <p:nvPr/>
        </p:nvSpPr>
        <p:spPr>
          <a:xfrm>
            <a:off x="2927255" y="4636570"/>
            <a:ext cx="2363189" cy="634732"/>
          </a:xfrm>
          <a:prstGeom prst="rect">
            <a:avLst/>
          </a:prstGeom>
          <a:solidFill>
            <a:schemeClr val="accent2"/>
          </a:solidFill>
          <a:ln>
            <a:solidFill>
              <a:schemeClr val="accent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Debug Information Stepper</a:t>
            </a:r>
            <a:endParaRPr lang="en-US" dirty="0"/>
          </a:p>
        </p:txBody>
      </p:sp>
      <p:sp>
        <p:nvSpPr>
          <p:cNvPr id="22" name="Stepper Rect 2"/>
          <p:cNvSpPr/>
          <p:nvPr/>
        </p:nvSpPr>
        <p:spPr>
          <a:xfrm>
            <a:off x="2927252" y="3753529"/>
            <a:ext cx="2363189" cy="634732"/>
          </a:xfrm>
          <a:prstGeom prst="rect">
            <a:avLst/>
          </a:prstGeom>
          <a:solidFill>
            <a:schemeClr val="accent2"/>
          </a:solidFill>
          <a:ln>
            <a:solidFill>
              <a:schemeClr val="accent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Signal Handler</a:t>
            </a:r>
            <a:br>
              <a:rPr lang="en-US" dirty="0" smtClean="0"/>
            </a:br>
            <a:r>
              <a:rPr lang="en-US" dirty="0" smtClean="0"/>
              <a:t>Stepper</a:t>
            </a:r>
            <a:endParaRPr lang="en-US" dirty="0"/>
          </a:p>
        </p:txBody>
      </p:sp>
      <p:sp>
        <p:nvSpPr>
          <p:cNvPr id="21" name="Stepper Rect 1"/>
          <p:cNvSpPr/>
          <p:nvPr/>
        </p:nvSpPr>
        <p:spPr>
          <a:xfrm>
            <a:off x="2927251" y="2860099"/>
            <a:ext cx="2363189" cy="634732"/>
          </a:xfrm>
          <a:prstGeom prst="rect">
            <a:avLst/>
          </a:prstGeom>
          <a:solidFill>
            <a:schemeClr val="accent2"/>
          </a:solidFill>
          <a:ln>
            <a:solidFill>
              <a:schemeClr val="accent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Instrumentation Stepper</a:t>
            </a:r>
            <a:endParaRPr lang="en-US" dirty="0"/>
          </a:p>
        </p:txBody>
      </p:sp>
    </p:spTree>
    <p:extLst>
      <p:ext uri="{BB962C8B-B14F-4D97-AF65-F5344CB8AC3E}">
        <p14:creationId xmlns:p14="http://schemas.microsoft.com/office/powerpoint/2010/main" val="1056685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1"/>
                                        </p:tgtEl>
                                        <p:attrNameLst>
                                          <p:attrName>style.visibility</p:attrName>
                                        </p:attrNameLst>
                                      </p:cBhvr>
                                      <p:to>
                                        <p:strVal val="visible"/>
                                      </p:to>
                                    </p:set>
                                    <p:animEffect transition="in" filter="randombar(horizontal)">
                                      <p:cBhvr>
                                        <p:cTn id="7" dur="1000"/>
                                        <p:tgtEl>
                                          <p:spTgt spid="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250"/>
                                        <p:tgtEl>
                                          <p:spTgt spid="17"/>
                                        </p:tgtEl>
                                      </p:cBhvr>
                                    </p:animEffect>
                                  </p:childTnLst>
                                </p:cTn>
                              </p:par>
                            </p:childTnLst>
                          </p:cTn>
                        </p:par>
                        <p:par>
                          <p:cTn id="13" fill="hold">
                            <p:stCondLst>
                              <p:cond delay="250"/>
                            </p:stCondLst>
                            <p:childTnLst>
                              <p:par>
                                <p:cTn id="14" presetID="1" presetClass="entr" presetSubtype="0" fill="hold" grpId="0" nodeType="afterEffect">
                                  <p:stCondLst>
                                    <p:cond delay="350"/>
                                  </p:stCondLst>
                                  <p:childTnLst>
                                    <p:set>
                                      <p:cBhvr>
                                        <p:cTn id="15" dur="1" fill="hold">
                                          <p:stCondLst>
                                            <p:cond delay="0"/>
                                          </p:stCondLst>
                                        </p:cTn>
                                        <p:tgtEl>
                                          <p:spTgt spid="16"/>
                                        </p:tgtEl>
                                        <p:attrNameLst>
                                          <p:attrName>style.visibility</p:attrName>
                                        </p:attrNameLst>
                                      </p:cBhvr>
                                      <p:to>
                                        <p:strVal val="visible"/>
                                      </p:to>
                                    </p:set>
                                  </p:childTnLst>
                                </p:cTn>
                              </p:par>
                            </p:childTnLst>
                          </p:cTn>
                        </p:par>
                        <p:par>
                          <p:cTn id="16" fill="hold">
                            <p:stCondLst>
                              <p:cond delay="600"/>
                            </p:stCondLst>
                            <p:childTnLst>
                              <p:par>
                                <p:cTn id="17" presetID="10" presetClass="exit" presetSubtype="0" fill="hold" grpId="1" nodeType="afterEffect">
                                  <p:stCondLst>
                                    <p:cond delay="500"/>
                                  </p:stCondLst>
                                  <p:childTnLst>
                                    <p:animEffect transition="out" filter="fade">
                                      <p:cBhvr>
                                        <p:cTn id="18" dur="200"/>
                                        <p:tgtEl>
                                          <p:spTgt spid="17"/>
                                        </p:tgtEl>
                                      </p:cBhvr>
                                    </p:animEffect>
                                    <p:set>
                                      <p:cBhvr>
                                        <p:cTn id="19" dur="1" fill="hold">
                                          <p:stCondLst>
                                            <p:cond delay="199"/>
                                          </p:stCondLst>
                                        </p:cTn>
                                        <p:tgtEl>
                                          <p:spTgt spid="17"/>
                                        </p:tgtEl>
                                        <p:attrNameLst>
                                          <p:attrName>style.visibility</p:attrName>
                                        </p:attrNameLst>
                                      </p:cBhvr>
                                      <p:to>
                                        <p:strVal val="hidden"/>
                                      </p:to>
                                    </p:se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fade">
                                      <p:cBhvr>
                                        <p:cTn id="24" dur="500"/>
                                        <p:tgtEl>
                                          <p:spTgt spid="19"/>
                                        </p:tgtEl>
                                      </p:cBhvr>
                                    </p:animEffect>
                                  </p:childTnLst>
                                </p:cTn>
                              </p:par>
                            </p:childTnLst>
                          </p:cTn>
                        </p:par>
                        <p:par>
                          <p:cTn id="25" fill="hold">
                            <p:stCondLst>
                              <p:cond delay="500"/>
                            </p:stCondLst>
                            <p:childTnLst>
                              <p:par>
                                <p:cTn id="26" presetID="1" presetClass="entr" presetSubtype="0" fill="hold" grpId="0" nodeType="afterEffect">
                                  <p:stCondLst>
                                    <p:cond delay="400"/>
                                  </p:stCondLst>
                                  <p:childTnLst>
                                    <p:set>
                                      <p:cBhvr>
                                        <p:cTn id="27" dur="1" fill="hold">
                                          <p:stCondLst>
                                            <p:cond delay="0"/>
                                          </p:stCondLst>
                                        </p:cTn>
                                        <p:tgtEl>
                                          <p:spTgt spid="15"/>
                                        </p:tgtEl>
                                        <p:attrNameLst>
                                          <p:attrName>style.visibility</p:attrName>
                                        </p:attrNameLst>
                                      </p:cBhvr>
                                      <p:to>
                                        <p:strVal val="visible"/>
                                      </p:to>
                                    </p:set>
                                  </p:childTnLst>
                                </p:cTn>
                              </p:par>
                            </p:childTnLst>
                          </p:cTn>
                        </p:par>
                        <p:par>
                          <p:cTn id="28" fill="hold">
                            <p:stCondLst>
                              <p:cond delay="900"/>
                            </p:stCondLst>
                            <p:childTnLst>
                              <p:par>
                                <p:cTn id="29" presetID="10" presetClass="exit" presetSubtype="0" fill="hold" grpId="1" nodeType="afterEffect">
                                  <p:stCondLst>
                                    <p:cond delay="500"/>
                                  </p:stCondLst>
                                  <p:childTnLst>
                                    <p:animEffect transition="out" filter="fade">
                                      <p:cBhvr>
                                        <p:cTn id="30" dur="500"/>
                                        <p:tgtEl>
                                          <p:spTgt spid="19"/>
                                        </p:tgtEl>
                                      </p:cBhvr>
                                    </p:animEffect>
                                    <p:set>
                                      <p:cBhvr>
                                        <p:cTn id="31" dur="1" fill="hold">
                                          <p:stCondLst>
                                            <p:cond delay="499"/>
                                          </p:stCondLst>
                                        </p:cTn>
                                        <p:tgtEl>
                                          <p:spTgt spid="19"/>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2" nodeType="clickEffect">
                                  <p:stCondLst>
                                    <p:cond delay="0"/>
                                  </p:stCondLst>
                                  <p:childTnLst>
                                    <p:set>
                                      <p:cBhvr>
                                        <p:cTn id="35" dur="1" fill="hold">
                                          <p:stCondLst>
                                            <p:cond delay="0"/>
                                          </p:stCondLst>
                                        </p:cTn>
                                        <p:tgtEl>
                                          <p:spTgt spid="17"/>
                                        </p:tgtEl>
                                        <p:attrNameLst>
                                          <p:attrName>style.visibility</p:attrName>
                                        </p:attrNameLst>
                                      </p:cBhvr>
                                      <p:to>
                                        <p:strVal val="visible"/>
                                      </p:to>
                                    </p:set>
                                    <p:animEffect transition="in" filter="fade">
                                      <p:cBhvr>
                                        <p:cTn id="36" dur="500"/>
                                        <p:tgtEl>
                                          <p:spTgt spid="17"/>
                                        </p:tgtEl>
                                      </p:cBhvr>
                                    </p:animEffect>
                                  </p:childTnLst>
                                </p:cTn>
                              </p:par>
                            </p:childTnLst>
                          </p:cTn>
                        </p:par>
                        <p:par>
                          <p:cTn id="37" fill="hold">
                            <p:stCondLst>
                              <p:cond delay="500"/>
                            </p:stCondLst>
                            <p:childTnLst>
                              <p:par>
                                <p:cTn id="38" presetID="1" presetClass="entr" presetSubtype="0" fill="hold" grpId="0" nodeType="afterEffect">
                                  <p:stCondLst>
                                    <p:cond delay="300"/>
                                  </p:stCondLst>
                                  <p:childTnLst>
                                    <p:set>
                                      <p:cBhvr>
                                        <p:cTn id="39" dur="1" fill="hold">
                                          <p:stCondLst>
                                            <p:cond delay="0"/>
                                          </p:stCondLst>
                                        </p:cTn>
                                        <p:tgtEl>
                                          <p:spTgt spid="14"/>
                                        </p:tgtEl>
                                        <p:attrNameLst>
                                          <p:attrName>style.visibility</p:attrName>
                                        </p:attrNameLst>
                                      </p:cBhvr>
                                      <p:to>
                                        <p:strVal val="visible"/>
                                      </p:to>
                                    </p:set>
                                  </p:childTnLst>
                                </p:cTn>
                              </p:par>
                            </p:childTnLst>
                          </p:cTn>
                        </p:par>
                        <p:par>
                          <p:cTn id="40" fill="hold">
                            <p:stCondLst>
                              <p:cond delay="800"/>
                            </p:stCondLst>
                            <p:childTnLst>
                              <p:par>
                                <p:cTn id="41" presetID="10" presetClass="exit" presetSubtype="0" fill="hold" grpId="3" nodeType="afterEffect">
                                  <p:stCondLst>
                                    <p:cond delay="300"/>
                                  </p:stCondLst>
                                  <p:childTnLst>
                                    <p:animEffect transition="out" filter="fade">
                                      <p:cBhvr>
                                        <p:cTn id="42" dur="500"/>
                                        <p:tgtEl>
                                          <p:spTgt spid="17"/>
                                        </p:tgtEl>
                                      </p:cBhvr>
                                    </p:animEffect>
                                    <p:set>
                                      <p:cBhvr>
                                        <p:cTn id="43" dur="1" fill="hold">
                                          <p:stCondLst>
                                            <p:cond delay="499"/>
                                          </p:stCondLst>
                                        </p:cTn>
                                        <p:tgtEl>
                                          <p:spTgt spid="17"/>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10" presetClass="entr" presetSubtype="0" fill="hold" grpId="0" nodeType="click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fade">
                                      <p:cBhvr>
                                        <p:cTn id="48" dur="500"/>
                                        <p:tgtEl>
                                          <p:spTgt spid="18"/>
                                        </p:tgtEl>
                                      </p:cBhvr>
                                    </p:animEffect>
                                  </p:childTnLst>
                                </p:cTn>
                              </p:par>
                            </p:childTnLst>
                          </p:cTn>
                        </p:par>
                        <p:par>
                          <p:cTn id="49" fill="hold">
                            <p:stCondLst>
                              <p:cond delay="500"/>
                            </p:stCondLst>
                            <p:childTnLst>
                              <p:par>
                                <p:cTn id="50" presetID="1" presetClass="entr" presetSubtype="0" fill="hold" grpId="0" nodeType="afterEffect">
                                  <p:stCondLst>
                                    <p:cond delay="300"/>
                                  </p:stCondLst>
                                  <p:childTnLst>
                                    <p:set>
                                      <p:cBhvr>
                                        <p:cTn id="51" dur="1" fill="hold">
                                          <p:stCondLst>
                                            <p:cond delay="0"/>
                                          </p:stCondLst>
                                        </p:cTn>
                                        <p:tgtEl>
                                          <p:spTgt spid="13"/>
                                        </p:tgtEl>
                                        <p:attrNameLst>
                                          <p:attrName>style.visibility</p:attrName>
                                        </p:attrNameLst>
                                      </p:cBhvr>
                                      <p:to>
                                        <p:strVal val="visible"/>
                                      </p:to>
                                    </p:set>
                                  </p:childTnLst>
                                </p:cTn>
                              </p:par>
                            </p:childTnLst>
                          </p:cTn>
                        </p:par>
                        <p:par>
                          <p:cTn id="52" fill="hold">
                            <p:stCondLst>
                              <p:cond delay="800"/>
                            </p:stCondLst>
                            <p:childTnLst>
                              <p:par>
                                <p:cTn id="53" presetID="10" presetClass="exit" presetSubtype="0" fill="hold" grpId="1" nodeType="afterEffect">
                                  <p:stCondLst>
                                    <p:cond delay="400"/>
                                  </p:stCondLst>
                                  <p:childTnLst>
                                    <p:animEffect transition="out" filter="fade">
                                      <p:cBhvr>
                                        <p:cTn id="54" dur="500"/>
                                        <p:tgtEl>
                                          <p:spTgt spid="18"/>
                                        </p:tgtEl>
                                      </p:cBhvr>
                                    </p:animEffect>
                                    <p:set>
                                      <p:cBhvr>
                                        <p:cTn id="55" dur="1" fill="hold">
                                          <p:stCondLst>
                                            <p:cond delay="499"/>
                                          </p:stCondLst>
                                        </p:cTn>
                                        <p:tgtEl>
                                          <p:spTgt spid="18"/>
                                        </p:tgtEl>
                                        <p:attrNameLst>
                                          <p:attrName>style.visibility</p:attrName>
                                        </p:attrNameLst>
                                      </p:cBhvr>
                                      <p:to>
                                        <p:strVal val="hidden"/>
                                      </p:to>
                                    </p:set>
                                  </p:childTnLst>
                                </p:cTn>
                              </p:par>
                            </p:childTnLst>
                          </p:cTn>
                        </p:par>
                      </p:childTnLst>
                    </p:cTn>
                  </p:par>
                  <p:par>
                    <p:cTn id="56" fill="hold">
                      <p:stCondLst>
                        <p:cond delay="indefinite"/>
                      </p:stCondLst>
                      <p:childTnLst>
                        <p:par>
                          <p:cTn id="57" fill="hold">
                            <p:stCondLst>
                              <p:cond delay="0"/>
                            </p:stCondLst>
                            <p:childTnLst>
                              <p:par>
                                <p:cTn id="58" presetID="10" presetClass="entr" presetSubtype="0" fill="hold" grpId="4" nodeType="clickEffect">
                                  <p:stCondLst>
                                    <p:cond delay="0"/>
                                  </p:stCondLst>
                                  <p:childTnLst>
                                    <p:set>
                                      <p:cBhvr>
                                        <p:cTn id="59" dur="1" fill="hold">
                                          <p:stCondLst>
                                            <p:cond delay="0"/>
                                          </p:stCondLst>
                                        </p:cTn>
                                        <p:tgtEl>
                                          <p:spTgt spid="17"/>
                                        </p:tgtEl>
                                        <p:attrNameLst>
                                          <p:attrName>style.visibility</p:attrName>
                                        </p:attrNameLst>
                                      </p:cBhvr>
                                      <p:to>
                                        <p:strVal val="visible"/>
                                      </p:to>
                                    </p:set>
                                    <p:animEffect transition="in" filter="fade">
                                      <p:cBhvr>
                                        <p:cTn id="60" dur="500"/>
                                        <p:tgtEl>
                                          <p:spTgt spid="17"/>
                                        </p:tgtEl>
                                      </p:cBhvr>
                                    </p:animEffect>
                                  </p:childTnLst>
                                </p:cTn>
                              </p:par>
                            </p:childTnLst>
                          </p:cTn>
                        </p:par>
                        <p:par>
                          <p:cTn id="61" fill="hold">
                            <p:stCondLst>
                              <p:cond delay="500"/>
                            </p:stCondLst>
                            <p:childTnLst>
                              <p:par>
                                <p:cTn id="62" presetID="1" presetClass="entr" presetSubtype="0" fill="hold" grpId="0" nodeType="afterEffect">
                                  <p:stCondLst>
                                    <p:cond delay="300"/>
                                  </p:stCondLst>
                                  <p:childTnLst>
                                    <p:set>
                                      <p:cBhvr>
                                        <p:cTn id="63" dur="1" fill="hold">
                                          <p:stCondLst>
                                            <p:cond delay="0"/>
                                          </p:stCondLst>
                                        </p:cTn>
                                        <p:tgtEl>
                                          <p:spTgt spid="12"/>
                                        </p:tgtEl>
                                        <p:attrNameLst>
                                          <p:attrName>style.visibility</p:attrName>
                                        </p:attrNameLst>
                                      </p:cBhvr>
                                      <p:to>
                                        <p:strVal val="visible"/>
                                      </p:to>
                                    </p:set>
                                  </p:childTnLst>
                                </p:cTn>
                              </p:par>
                            </p:childTnLst>
                          </p:cTn>
                        </p:par>
                        <p:par>
                          <p:cTn id="64" fill="hold">
                            <p:stCondLst>
                              <p:cond delay="800"/>
                            </p:stCondLst>
                            <p:childTnLst>
                              <p:par>
                                <p:cTn id="65" presetID="10" presetClass="exit" presetSubtype="0" fill="hold" grpId="5" nodeType="afterEffect">
                                  <p:stCondLst>
                                    <p:cond delay="300"/>
                                  </p:stCondLst>
                                  <p:childTnLst>
                                    <p:animEffect transition="out" filter="fade">
                                      <p:cBhvr>
                                        <p:cTn id="66" dur="500"/>
                                        <p:tgtEl>
                                          <p:spTgt spid="17"/>
                                        </p:tgtEl>
                                      </p:cBhvr>
                                    </p:animEffect>
                                    <p:set>
                                      <p:cBhvr>
                                        <p:cTn id="67" dur="1" fill="hold">
                                          <p:stCondLst>
                                            <p:cond delay="499"/>
                                          </p:stCondLst>
                                        </p:cTn>
                                        <p:tgtEl>
                                          <p:spTgt spid="17"/>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10" presetClass="entr" presetSubtype="0" fill="hold" grpId="6" nodeType="clickEffect">
                                  <p:stCondLst>
                                    <p:cond delay="0"/>
                                  </p:stCondLst>
                                  <p:childTnLst>
                                    <p:set>
                                      <p:cBhvr>
                                        <p:cTn id="71" dur="1" fill="hold">
                                          <p:stCondLst>
                                            <p:cond delay="0"/>
                                          </p:stCondLst>
                                        </p:cTn>
                                        <p:tgtEl>
                                          <p:spTgt spid="17"/>
                                        </p:tgtEl>
                                        <p:attrNameLst>
                                          <p:attrName>style.visibility</p:attrName>
                                        </p:attrNameLst>
                                      </p:cBhvr>
                                      <p:to>
                                        <p:strVal val="visible"/>
                                      </p:to>
                                    </p:set>
                                    <p:animEffect transition="in" filter="fade">
                                      <p:cBhvr>
                                        <p:cTn id="72" dur="500"/>
                                        <p:tgtEl>
                                          <p:spTgt spid="17"/>
                                        </p:tgtEl>
                                      </p:cBhvr>
                                    </p:animEffect>
                                  </p:childTnLst>
                                </p:cTn>
                              </p:par>
                            </p:childTnLst>
                          </p:cTn>
                        </p:par>
                        <p:par>
                          <p:cTn id="73" fill="hold">
                            <p:stCondLst>
                              <p:cond delay="500"/>
                            </p:stCondLst>
                            <p:childTnLst>
                              <p:par>
                                <p:cTn id="74" presetID="1" presetClass="entr" presetSubtype="0" fill="hold" grpId="0" nodeType="afterEffect">
                                  <p:stCondLst>
                                    <p:cond delay="300"/>
                                  </p:stCondLst>
                                  <p:childTnLst>
                                    <p:set>
                                      <p:cBhvr>
                                        <p:cTn id="75" dur="1" fill="hold">
                                          <p:stCondLst>
                                            <p:cond delay="0"/>
                                          </p:stCondLst>
                                        </p:cTn>
                                        <p:tgtEl>
                                          <p:spTgt spid="11"/>
                                        </p:tgtEl>
                                        <p:attrNameLst>
                                          <p:attrName>style.visibility</p:attrName>
                                        </p:attrNameLst>
                                      </p:cBhvr>
                                      <p:to>
                                        <p:strVal val="visible"/>
                                      </p:to>
                                    </p:set>
                                  </p:childTnLst>
                                </p:cTn>
                              </p:par>
                            </p:childTnLst>
                          </p:cTn>
                        </p:par>
                        <p:par>
                          <p:cTn id="76" fill="hold">
                            <p:stCondLst>
                              <p:cond delay="800"/>
                            </p:stCondLst>
                            <p:childTnLst>
                              <p:par>
                                <p:cTn id="77" presetID="10" presetClass="exit" presetSubtype="0" fill="hold" grpId="7" nodeType="afterEffect">
                                  <p:stCondLst>
                                    <p:cond delay="500"/>
                                  </p:stCondLst>
                                  <p:childTnLst>
                                    <p:animEffect transition="out" filter="fade">
                                      <p:cBhvr>
                                        <p:cTn id="78" dur="500"/>
                                        <p:tgtEl>
                                          <p:spTgt spid="17"/>
                                        </p:tgtEl>
                                      </p:cBhvr>
                                    </p:animEffect>
                                    <p:set>
                                      <p:cBhvr>
                                        <p:cTn id="79" dur="1" fill="hold">
                                          <p:stCondLst>
                                            <p:cond delay="499"/>
                                          </p:stCondLst>
                                        </p:cTn>
                                        <p:tgtEl>
                                          <p:spTgt spid="1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P spid="17" grpId="0" animBg="1"/>
      <p:bldP spid="17" grpId="1" animBg="1"/>
      <p:bldP spid="17" grpId="2" animBg="1"/>
      <p:bldP spid="17" grpId="3" animBg="1"/>
      <p:bldP spid="17" grpId="4" animBg="1"/>
      <p:bldP spid="17" grpId="5" animBg="1"/>
      <p:bldP spid="17" grpId="6" animBg="1"/>
      <p:bldP spid="17" grpId="7" animBg="1"/>
      <p:bldP spid="18" grpId="0" animBg="1"/>
      <p:bldP spid="18" grpId="1" animBg="1"/>
      <p:bldP spid="19" grpId="0" animBg="1"/>
      <p:bldP spid="19" grpId="1" animBg="1"/>
      <p:bldP spid="21"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Analysis-Based </a:t>
            </a:r>
            <a:r>
              <a:rPr lang="en-US" smtClean="0"/>
              <a:t>Stackwalking</a:t>
            </a:r>
            <a:endParaRPr lang="en-US" dirty="0"/>
          </a:p>
        </p:txBody>
      </p:sp>
      <p:sp>
        <p:nvSpPr>
          <p:cNvPr id="3" name="Content Placeholder 2"/>
          <p:cNvSpPr>
            <a:spLocks noGrp="1"/>
          </p:cNvSpPr>
          <p:nvPr>
            <p:ph idx="1"/>
          </p:nvPr>
        </p:nvSpPr>
        <p:spPr>
          <a:xfrm>
            <a:off x="190500" y="788204"/>
            <a:ext cx="8763000" cy="1148937"/>
          </a:xfrm>
        </p:spPr>
        <p:txBody>
          <a:bodyPr/>
          <a:lstStyle/>
          <a:p>
            <a:r>
              <a:rPr lang="en-US" dirty="0"/>
              <a:t>Our analysis tracks how each instruction changes the height of the stack</a:t>
            </a:r>
          </a:p>
        </p:txBody>
      </p:sp>
      <p:sp>
        <p:nvSpPr>
          <p:cNvPr id="4" name="Slide Number Placeholder 3"/>
          <p:cNvSpPr>
            <a:spLocks noGrp="1"/>
          </p:cNvSpPr>
          <p:nvPr>
            <p:ph type="sldNum" sz="quarter" idx="10"/>
          </p:nvPr>
        </p:nvSpPr>
        <p:spPr/>
        <p:txBody>
          <a:bodyPr/>
          <a:lstStyle/>
          <a:p>
            <a:pPr>
              <a:defRPr/>
            </a:pPr>
            <a:fld id="{F6CCB2A1-4F40-49D1-83B4-1079333BB391}" type="slidenum">
              <a:rPr lang="en-US" smtClean="0"/>
              <a:pPr>
                <a:defRPr/>
              </a:pPr>
              <a:t>18</a:t>
            </a:fld>
            <a:endParaRPr lang="en-US"/>
          </a:p>
        </p:txBody>
      </p:sp>
      <p:sp>
        <p:nvSpPr>
          <p:cNvPr id="5" name="Footer Placeholder 4"/>
          <p:cNvSpPr>
            <a:spLocks noGrp="1"/>
          </p:cNvSpPr>
          <p:nvPr>
            <p:ph type="ftr" sz="quarter" idx="11"/>
          </p:nvPr>
        </p:nvSpPr>
        <p:spPr/>
        <p:txBody>
          <a:bodyPr/>
          <a:lstStyle/>
          <a:p>
            <a:pPr>
              <a:defRPr/>
            </a:pPr>
            <a:r>
              <a:rPr lang="en-US" smtClean="0"/>
              <a:t>ProcControlAPI and StackwalkerAPI Integration</a:t>
            </a:r>
            <a:endParaRPr lang="en-US" dirty="0"/>
          </a:p>
        </p:txBody>
      </p:sp>
      <p:sp>
        <p:nvSpPr>
          <p:cNvPr id="46" name="Analysis Back"/>
          <p:cNvSpPr/>
          <p:nvPr/>
        </p:nvSpPr>
        <p:spPr>
          <a:xfrm>
            <a:off x="1653621" y="3602317"/>
            <a:ext cx="1591293" cy="2465973"/>
          </a:xfrm>
          <a:prstGeom prst="rect">
            <a:avLst/>
          </a:prstGeom>
          <a:solidFill>
            <a:schemeClr val="accent2"/>
          </a:solidFill>
          <a:ln>
            <a:solidFill>
              <a:schemeClr val="accent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r>
              <a:rPr lang="en-US" dirty="0" smtClean="0"/>
              <a:t>Analysis:</a:t>
            </a:r>
            <a:br>
              <a:rPr lang="en-US" dirty="0" smtClean="0"/>
            </a:br>
            <a:r>
              <a:rPr lang="en-US" dirty="0" smtClean="0"/>
              <a:t>Stack Heights</a:t>
            </a:r>
            <a:endParaRPr lang="en-US" dirty="0"/>
          </a:p>
        </p:txBody>
      </p:sp>
      <p:sp>
        <p:nvSpPr>
          <p:cNvPr id="7" name="Stack 1"/>
          <p:cNvSpPr/>
          <p:nvPr/>
        </p:nvSpPr>
        <p:spPr>
          <a:xfrm>
            <a:off x="4518536" y="2495536"/>
            <a:ext cx="1959428" cy="454016"/>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r>
              <a:rPr lang="en-US" dirty="0"/>
              <a:t>Stack </a:t>
            </a:r>
            <a:r>
              <a:rPr lang="en-US" dirty="0" smtClean="0"/>
              <a:t>Frame</a:t>
            </a:r>
            <a:endParaRPr lang="en-US" dirty="0"/>
          </a:p>
        </p:txBody>
      </p:sp>
      <p:sp>
        <p:nvSpPr>
          <p:cNvPr id="69" name="Stack 2"/>
          <p:cNvSpPr/>
          <p:nvPr/>
        </p:nvSpPr>
        <p:spPr>
          <a:xfrm>
            <a:off x="4518536" y="2495536"/>
            <a:ext cx="1959428" cy="925491"/>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r>
              <a:rPr lang="en-US" dirty="0"/>
              <a:t>Stack </a:t>
            </a:r>
            <a:r>
              <a:rPr lang="en-US" dirty="0" smtClean="0"/>
              <a:t>Frame</a:t>
            </a:r>
            <a:endParaRPr lang="en-US" dirty="0"/>
          </a:p>
        </p:txBody>
      </p:sp>
      <p:sp>
        <p:nvSpPr>
          <p:cNvPr id="70" name="Stack 3"/>
          <p:cNvSpPr/>
          <p:nvPr/>
        </p:nvSpPr>
        <p:spPr>
          <a:xfrm>
            <a:off x="4518536" y="2490201"/>
            <a:ext cx="1959428" cy="3173653"/>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r>
              <a:rPr lang="en-US" dirty="0"/>
              <a:t>Stack </a:t>
            </a:r>
            <a:r>
              <a:rPr lang="en-US" dirty="0" smtClean="0"/>
              <a:t>Frame</a:t>
            </a:r>
            <a:endParaRPr lang="en-US" dirty="0"/>
          </a:p>
        </p:txBody>
      </p:sp>
      <p:grpSp>
        <p:nvGrpSpPr>
          <p:cNvPr id="16" name="SP Group 3"/>
          <p:cNvGrpSpPr/>
          <p:nvPr/>
        </p:nvGrpSpPr>
        <p:grpSpPr>
          <a:xfrm>
            <a:off x="6484899" y="5479188"/>
            <a:ext cx="2659101" cy="369332"/>
            <a:chOff x="5551714" y="3271986"/>
            <a:chExt cx="2659101" cy="369332"/>
          </a:xfrm>
        </p:grpSpPr>
        <p:cxnSp>
          <p:nvCxnSpPr>
            <p:cNvPr id="42" name="SP Arrow 3"/>
            <p:cNvCxnSpPr/>
            <p:nvPr/>
          </p:nvCxnSpPr>
          <p:spPr>
            <a:xfrm flipH="1">
              <a:off x="5551714" y="3468527"/>
              <a:ext cx="682848"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3" name="SP Label 3"/>
            <p:cNvSpPr txBox="1"/>
            <p:nvPr/>
          </p:nvSpPr>
          <p:spPr>
            <a:xfrm>
              <a:off x="6234562" y="3271986"/>
              <a:ext cx="1976253" cy="369332"/>
            </a:xfrm>
            <a:prstGeom prst="rect">
              <a:avLst/>
            </a:prstGeom>
            <a:noFill/>
          </p:spPr>
          <p:txBody>
            <a:bodyPr wrap="square" rtlCol="0">
              <a:spAutoFit/>
            </a:bodyPr>
            <a:lstStyle/>
            <a:p>
              <a:r>
                <a:rPr lang="en-US" dirty="0" smtClean="0">
                  <a:latin typeface="+mn-lt"/>
                </a:rPr>
                <a:t>Stack Pointer</a:t>
              </a:r>
            </a:p>
          </p:txBody>
        </p:sp>
      </p:grpSp>
      <p:grpSp>
        <p:nvGrpSpPr>
          <p:cNvPr id="11" name="SP Group 2"/>
          <p:cNvGrpSpPr/>
          <p:nvPr/>
        </p:nvGrpSpPr>
        <p:grpSpPr>
          <a:xfrm>
            <a:off x="6477964" y="3224486"/>
            <a:ext cx="2659101" cy="369332"/>
            <a:chOff x="5551714" y="3271986"/>
            <a:chExt cx="2659101" cy="369332"/>
          </a:xfrm>
        </p:grpSpPr>
        <p:cxnSp>
          <p:nvCxnSpPr>
            <p:cNvPr id="32" name="SP Arrow 2"/>
            <p:cNvCxnSpPr/>
            <p:nvPr/>
          </p:nvCxnSpPr>
          <p:spPr>
            <a:xfrm flipH="1">
              <a:off x="5551714" y="3468527"/>
              <a:ext cx="682848"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SP Label 2"/>
            <p:cNvSpPr txBox="1"/>
            <p:nvPr/>
          </p:nvSpPr>
          <p:spPr>
            <a:xfrm>
              <a:off x="6234562" y="3271986"/>
              <a:ext cx="1976253" cy="369332"/>
            </a:xfrm>
            <a:prstGeom prst="rect">
              <a:avLst/>
            </a:prstGeom>
            <a:noFill/>
          </p:spPr>
          <p:txBody>
            <a:bodyPr wrap="square" rtlCol="0">
              <a:spAutoFit/>
            </a:bodyPr>
            <a:lstStyle/>
            <a:p>
              <a:r>
                <a:rPr lang="en-US" dirty="0" smtClean="0">
                  <a:latin typeface="+mn-lt"/>
                </a:rPr>
                <a:t>Stack Pointer</a:t>
              </a:r>
            </a:p>
          </p:txBody>
        </p:sp>
      </p:grpSp>
      <p:grpSp>
        <p:nvGrpSpPr>
          <p:cNvPr id="18" name="SP Group 1"/>
          <p:cNvGrpSpPr/>
          <p:nvPr/>
        </p:nvGrpSpPr>
        <p:grpSpPr>
          <a:xfrm>
            <a:off x="6477964" y="2754818"/>
            <a:ext cx="2659101" cy="369332"/>
            <a:chOff x="5551714" y="3271986"/>
            <a:chExt cx="2659101" cy="369332"/>
          </a:xfrm>
        </p:grpSpPr>
        <p:cxnSp>
          <p:nvCxnSpPr>
            <p:cNvPr id="39" name="SP Arrow 1"/>
            <p:cNvCxnSpPr/>
            <p:nvPr/>
          </p:nvCxnSpPr>
          <p:spPr>
            <a:xfrm flipH="1">
              <a:off x="5551714" y="3468527"/>
              <a:ext cx="682848" cy="0"/>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SP Label 1"/>
            <p:cNvSpPr txBox="1"/>
            <p:nvPr/>
          </p:nvSpPr>
          <p:spPr>
            <a:xfrm>
              <a:off x="6234562" y="3271986"/>
              <a:ext cx="1976253" cy="369332"/>
            </a:xfrm>
            <a:prstGeom prst="rect">
              <a:avLst/>
            </a:prstGeom>
            <a:noFill/>
          </p:spPr>
          <p:txBody>
            <a:bodyPr wrap="square" rtlCol="0">
              <a:spAutoFit/>
            </a:bodyPr>
            <a:lstStyle/>
            <a:p>
              <a:r>
                <a:rPr lang="en-US" dirty="0" smtClean="0">
                  <a:latin typeface="+mn-lt"/>
                </a:rPr>
                <a:t>Stack Pointer</a:t>
              </a:r>
            </a:p>
          </p:txBody>
        </p:sp>
      </p:grpSp>
      <p:sp>
        <p:nvSpPr>
          <p:cNvPr id="48" name="Fact 4 - HIDE" hidden="1"/>
          <p:cNvSpPr txBox="1"/>
          <p:nvPr/>
        </p:nvSpPr>
        <p:spPr>
          <a:xfrm>
            <a:off x="1736748" y="5605814"/>
            <a:ext cx="1413166" cy="369332"/>
          </a:xfrm>
          <a:prstGeom prst="rect">
            <a:avLst/>
          </a:prstGeom>
          <a:solidFill>
            <a:schemeClr val="accent2">
              <a:lumMod val="60000"/>
              <a:lumOff val="40000"/>
            </a:schemeClr>
          </a:solidFill>
        </p:spPr>
        <p:txBody>
          <a:bodyPr wrap="square" rtlCol="0">
            <a:spAutoFit/>
          </a:bodyPr>
          <a:lstStyle/>
          <a:p>
            <a:r>
              <a:rPr lang="en-US" dirty="0" smtClean="0">
                <a:latin typeface="+mn-lt"/>
              </a:rPr>
              <a:t>0x8:	-56</a:t>
            </a:r>
          </a:p>
        </p:txBody>
      </p:sp>
      <p:sp>
        <p:nvSpPr>
          <p:cNvPr id="10" name="Fact 3"/>
          <p:cNvSpPr txBox="1"/>
          <p:nvPr/>
        </p:nvSpPr>
        <p:spPr>
          <a:xfrm>
            <a:off x="1736747" y="5170356"/>
            <a:ext cx="1413166" cy="369332"/>
          </a:xfrm>
          <a:prstGeom prst="rect">
            <a:avLst/>
          </a:prstGeom>
          <a:solidFill>
            <a:schemeClr val="accent2">
              <a:lumMod val="60000"/>
              <a:lumOff val="40000"/>
            </a:schemeClr>
          </a:solidFill>
        </p:spPr>
        <p:txBody>
          <a:bodyPr wrap="square" rtlCol="0">
            <a:spAutoFit/>
          </a:bodyPr>
          <a:lstStyle/>
          <a:p>
            <a:r>
              <a:rPr lang="en-US" dirty="0" smtClean="0">
                <a:latin typeface="+mn-lt"/>
              </a:rPr>
              <a:t>0x4:	-16</a:t>
            </a:r>
          </a:p>
        </p:txBody>
      </p:sp>
      <p:sp>
        <p:nvSpPr>
          <p:cNvPr id="47" name="Fact 2 - HIDE" hidden="1"/>
          <p:cNvSpPr txBox="1"/>
          <p:nvPr/>
        </p:nvSpPr>
        <p:spPr>
          <a:xfrm>
            <a:off x="1736749" y="4734898"/>
            <a:ext cx="1413164" cy="369332"/>
          </a:xfrm>
          <a:prstGeom prst="rect">
            <a:avLst/>
          </a:prstGeom>
          <a:solidFill>
            <a:schemeClr val="accent2">
              <a:lumMod val="60000"/>
              <a:lumOff val="40000"/>
            </a:schemeClr>
          </a:solidFill>
        </p:spPr>
        <p:txBody>
          <a:bodyPr wrap="square" rtlCol="0">
            <a:spAutoFit/>
          </a:bodyPr>
          <a:lstStyle/>
          <a:p>
            <a:r>
              <a:rPr lang="en-US" dirty="0" smtClean="0">
                <a:latin typeface="+mn-lt"/>
              </a:rPr>
              <a:t>0x1:  	-16</a:t>
            </a:r>
          </a:p>
        </p:txBody>
      </p:sp>
      <p:sp>
        <p:nvSpPr>
          <p:cNvPr id="49" name="Fact 1"/>
          <p:cNvSpPr txBox="1"/>
          <p:nvPr/>
        </p:nvSpPr>
        <p:spPr>
          <a:xfrm>
            <a:off x="1736747" y="4299440"/>
            <a:ext cx="1413166" cy="369332"/>
          </a:xfrm>
          <a:prstGeom prst="rect">
            <a:avLst/>
          </a:prstGeom>
          <a:solidFill>
            <a:schemeClr val="accent2">
              <a:lumMod val="60000"/>
              <a:lumOff val="40000"/>
            </a:schemeClr>
          </a:solidFill>
        </p:spPr>
        <p:txBody>
          <a:bodyPr wrap="square" rtlCol="0">
            <a:spAutoFit/>
          </a:bodyPr>
          <a:lstStyle/>
          <a:p>
            <a:r>
              <a:rPr lang="en-US" dirty="0" smtClean="0">
                <a:latin typeface="+mn-lt"/>
              </a:rPr>
              <a:t>0x0:	 -8</a:t>
            </a:r>
          </a:p>
        </p:txBody>
      </p:sp>
      <p:sp>
        <p:nvSpPr>
          <p:cNvPr id="50" name="Insn 3"/>
          <p:cNvSpPr txBox="1"/>
          <p:nvPr/>
        </p:nvSpPr>
        <p:spPr>
          <a:xfrm>
            <a:off x="1163763" y="2595110"/>
            <a:ext cx="2636322" cy="369332"/>
          </a:xfrm>
          <a:prstGeom prst="rect">
            <a:avLst/>
          </a:prstGeom>
          <a:noFill/>
        </p:spPr>
        <p:txBody>
          <a:bodyPr wrap="square" rtlCol="0">
            <a:spAutoFit/>
          </a:bodyPr>
          <a:lstStyle/>
          <a:p>
            <a:r>
              <a:rPr lang="en-US" dirty="0" smtClean="0">
                <a:latin typeface="Consolas" pitchFamily="49" charset="0"/>
                <a:cs typeface="Consolas" pitchFamily="49" charset="0"/>
              </a:rPr>
              <a:t>0x4: SUB</a:t>
            </a:r>
            <a:r>
              <a:rPr lang="en-US" dirty="0">
                <a:latin typeface="Consolas" pitchFamily="49" charset="0"/>
                <a:cs typeface="Consolas" pitchFamily="49" charset="0"/>
              </a:rPr>
              <a:t> </a:t>
            </a:r>
            <a:r>
              <a:rPr lang="en-US" dirty="0" smtClean="0">
                <a:latin typeface="Consolas" pitchFamily="49" charset="0"/>
                <a:cs typeface="Consolas" pitchFamily="49" charset="0"/>
              </a:rPr>
              <a:t>  40, RBP</a:t>
            </a:r>
            <a:endParaRPr lang="en-US" dirty="0">
              <a:latin typeface="Consolas" pitchFamily="49" charset="0"/>
              <a:cs typeface="Consolas" pitchFamily="49" charset="0"/>
            </a:endParaRPr>
          </a:p>
        </p:txBody>
      </p:sp>
      <p:sp>
        <p:nvSpPr>
          <p:cNvPr id="51" name="Insn 2"/>
          <p:cNvSpPr txBox="1"/>
          <p:nvPr/>
        </p:nvSpPr>
        <p:spPr>
          <a:xfrm>
            <a:off x="1163763" y="2313635"/>
            <a:ext cx="2636322" cy="369332"/>
          </a:xfrm>
          <a:prstGeom prst="rect">
            <a:avLst/>
          </a:prstGeom>
          <a:noFill/>
        </p:spPr>
        <p:txBody>
          <a:bodyPr wrap="square" rtlCol="0">
            <a:spAutoFit/>
          </a:bodyPr>
          <a:lstStyle/>
          <a:p>
            <a:r>
              <a:rPr lang="en-US" dirty="0" smtClean="0">
                <a:latin typeface="Consolas" pitchFamily="49" charset="0"/>
                <a:cs typeface="Consolas" pitchFamily="49" charset="0"/>
              </a:rPr>
              <a:t>0x1: MOV</a:t>
            </a:r>
            <a:r>
              <a:rPr lang="en-US" dirty="0">
                <a:latin typeface="Consolas" pitchFamily="49" charset="0"/>
                <a:cs typeface="Consolas" pitchFamily="49" charset="0"/>
              </a:rPr>
              <a:t> </a:t>
            </a:r>
            <a:r>
              <a:rPr lang="en-US" dirty="0" smtClean="0">
                <a:latin typeface="Consolas" pitchFamily="49" charset="0"/>
                <a:cs typeface="Consolas" pitchFamily="49" charset="0"/>
              </a:rPr>
              <a:t>  RSP, RBP</a:t>
            </a:r>
          </a:p>
        </p:txBody>
      </p:sp>
      <p:sp>
        <p:nvSpPr>
          <p:cNvPr id="34" name="Insn 1"/>
          <p:cNvSpPr txBox="1"/>
          <p:nvPr/>
        </p:nvSpPr>
        <p:spPr>
          <a:xfrm>
            <a:off x="1163763" y="2038951"/>
            <a:ext cx="2636322" cy="369332"/>
          </a:xfrm>
          <a:prstGeom prst="rect">
            <a:avLst/>
          </a:prstGeom>
          <a:noFill/>
        </p:spPr>
        <p:txBody>
          <a:bodyPr wrap="square" rtlCol="0">
            <a:spAutoFit/>
          </a:bodyPr>
          <a:lstStyle/>
          <a:p>
            <a:r>
              <a:rPr lang="en-US" dirty="0" smtClean="0">
                <a:latin typeface="Consolas" pitchFamily="49" charset="0"/>
                <a:cs typeface="Consolas" pitchFamily="49" charset="0"/>
              </a:rPr>
              <a:t>0x0: PUSH  RBP</a:t>
            </a:r>
          </a:p>
        </p:txBody>
      </p:sp>
      <p:sp>
        <p:nvSpPr>
          <p:cNvPr id="74" name="Fact 2 Ghost"/>
          <p:cNvSpPr txBox="1"/>
          <p:nvPr/>
        </p:nvSpPr>
        <p:spPr>
          <a:xfrm>
            <a:off x="5778318" y="2993669"/>
            <a:ext cx="1413164" cy="369332"/>
          </a:xfrm>
          <a:prstGeom prst="rect">
            <a:avLst/>
          </a:prstGeom>
          <a:solidFill>
            <a:schemeClr val="accent2">
              <a:lumMod val="60000"/>
              <a:lumOff val="40000"/>
            </a:schemeClr>
          </a:solidFill>
        </p:spPr>
        <p:txBody>
          <a:bodyPr wrap="square" rtlCol="0">
            <a:spAutoFit/>
          </a:bodyPr>
          <a:lstStyle/>
          <a:p>
            <a:r>
              <a:rPr lang="en-US" dirty="0" smtClean="0">
                <a:latin typeface="+mn-lt"/>
              </a:rPr>
              <a:t>0x1:  	-16</a:t>
            </a:r>
          </a:p>
        </p:txBody>
      </p:sp>
      <p:sp>
        <p:nvSpPr>
          <p:cNvPr id="75" name="Fact 4 Ghost"/>
          <p:cNvSpPr txBox="1"/>
          <p:nvPr/>
        </p:nvSpPr>
        <p:spPr>
          <a:xfrm>
            <a:off x="5778316" y="4215116"/>
            <a:ext cx="1413166" cy="369332"/>
          </a:xfrm>
          <a:prstGeom prst="rect">
            <a:avLst/>
          </a:prstGeom>
          <a:solidFill>
            <a:schemeClr val="accent2">
              <a:lumMod val="60000"/>
              <a:lumOff val="40000"/>
            </a:schemeClr>
          </a:solidFill>
        </p:spPr>
        <p:txBody>
          <a:bodyPr wrap="square" rtlCol="0">
            <a:spAutoFit/>
          </a:bodyPr>
          <a:lstStyle/>
          <a:p>
            <a:r>
              <a:rPr lang="en-US" dirty="0" smtClean="0">
                <a:latin typeface="+mn-lt"/>
              </a:rPr>
              <a:t>0x8:	-56</a:t>
            </a:r>
          </a:p>
        </p:txBody>
      </p:sp>
      <p:sp>
        <p:nvSpPr>
          <p:cNvPr id="9" name="Insn 3"/>
          <p:cNvSpPr txBox="1"/>
          <p:nvPr/>
        </p:nvSpPr>
        <p:spPr>
          <a:xfrm>
            <a:off x="1172669" y="2862902"/>
            <a:ext cx="2636322" cy="369332"/>
          </a:xfrm>
          <a:prstGeom prst="rect">
            <a:avLst/>
          </a:prstGeom>
          <a:noFill/>
        </p:spPr>
        <p:txBody>
          <a:bodyPr wrap="square" rtlCol="0">
            <a:spAutoFit/>
          </a:bodyPr>
          <a:lstStyle/>
          <a:p>
            <a:r>
              <a:rPr lang="en-US" dirty="0" smtClean="0">
                <a:latin typeface="Consolas" pitchFamily="49" charset="0"/>
                <a:cs typeface="Consolas" pitchFamily="49" charset="0"/>
              </a:rPr>
              <a:t>0x8: ...</a:t>
            </a:r>
            <a:endParaRPr lang="en-US" dirty="0">
              <a:latin typeface="Consolas" pitchFamily="49" charset="0"/>
              <a:cs typeface="Consolas" pitchFamily="49" charset="0"/>
            </a:endParaRPr>
          </a:p>
        </p:txBody>
      </p:sp>
      <p:sp>
        <p:nvSpPr>
          <p:cNvPr id="12" name="Arrow Insn 1"/>
          <p:cNvSpPr/>
          <p:nvPr/>
        </p:nvSpPr>
        <p:spPr>
          <a:xfrm>
            <a:off x="724385" y="2100287"/>
            <a:ext cx="439378" cy="272523"/>
          </a:xfrm>
          <a:prstGeom prst="rightArrow">
            <a:avLst/>
          </a:prstGeom>
          <a:solidFill>
            <a:schemeClr val="tx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Arrow Insn 2"/>
          <p:cNvSpPr/>
          <p:nvPr/>
        </p:nvSpPr>
        <p:spPr>
          <a:xfrm>
            <a:off x="725361" y="2360935"/>
            <a:ext cx="439378" cy="272523"/>
          </a:xfrm>
          <a:prstGeom prst="rightArrow">
            <a:avLst/>
          </a:prstGeom>
          <a:solidFill>
            <a:schemeClr val="tx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2" name="Arrow Insn 3"/>
          <p:cNvSpPr/>
          <p:nvPr/>
        </p:nvSpPr>
        <p:spPr>
          <a:xfrm>
            <a:off x="722410" y="2632687"/>
            <a:ext cx="439378" cy="272523"/>
          </a:xfrm>
          <a:prstGeom prst="rightArrow">
            <a:avLst/>
          </a:prstGeom>
          <a:solidFill>
            <a:schemeClr val="tx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3" name="Arrow Insn 4"/>
          <p:cNvSpPr/>
          <p:nvPr/>
        </p:nvSpPr>
        <p:spPr>
          <a:xfrm>
            <a:off x="722410" y="2905812"/>
            <a:ext cx="439378" cy="272523"/>
          </a:xfrm>
          <a:prstGeom prst="rightArrow">
            <a:avLst/>
          </a:prstGeom>
          <a:solidFill>
            <a:schemeClr val="tx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Tree>
    <p:extLst>
      <p:ext uri="{BB962C8B-B14F-4D97-AF65-F5344CB8AC3E}">
        <p14:creationId xmlns:p14="http://schemas.microsoft.com/office/powerpoint/2010/main" val="3037668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par>
                                <p:cTn id="7" presetID="1" presetClass="exit"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hidden"/>
                                      </p:to>
                                    </p:set>
                                  </p:childTnLst>
                                </p:cTn>
                              </p:par>
                            </p:childTnLst>
                          </p:cTn>
                        </p:par>
                        <p:par>
                          <p:cTn id="9" fill="hold">
                            <p:stCondLst>
                              <p:cond delay="0"/>
                            </p:stCondLst>
                            <p:childTnLst>
                              <p:par>
                                <p:cTn id="10" presetID="1" presetClass="entr" presetSubtype="0" fill="hold" grpId="0" nodeType="afterEffect">
                                  <p:stCondLst>
                                    <p:cond delay="1000"/>
                                  </p:stCondLst>
                                  <p:childTnLst>
                                    <p:set>
                                      <p:cBhvr>
                                        <p:cTn id="11" dur="1" fill="hold">
                                          <p:stCondLst>
                                            <p:cond delay="0"/>
                                          </p:stCondLst>
                                        </p:cTn>
                                        <p:tgtEl>
                                          <p:spTgt spid="69"/>
                                        </p:tgtEl>
                                        <p:attrNameLst>
                                          <p:attrName>style.visibility</p:attrName>
                                        </p:attrNameLst>
                                      </p:cBhvr>
                                      <p:to>
                                        <p:strVal val="visible"/>
                                      </p:to>
                                    </p:set>
                                  </p:childTnLst>
                                </p:cTn>
                              </p:par>
                              <p:par>
                                <p:cTn id="12" presetID="1" presetClass="exit" presetSubtype="0" fill="hold" grpId="0" nodeType="withEffect">
                                  <p:stCondLst>
                                    <p:cond delay="1000"/>
                                  </p:stCondLst>
                                  <p:childTnLst>
                                    <p:set>
                                      <p:cBhvr>
                                        <p:cTn id="13" dur="1" fill="hold">
                                          <p:stCondLst>
                                            <p:cond delay="0"/>
                                          </p:stCondLst>
                                        </p:cTn>
                                        <p:tgtEl>
                                          <p:spTgt spid="7"/>
                                        </p:tgtEl>
                                        <p:attrNameLst>
                                          <p:attrName>style.visibility</p:attrName>
                                        </p:attrNameLst>
                                      </p:cBhvr>
                                      <p:to>
                                        <p:strVal val="hidden"/>
                                      </p:to>
                                    </p:set>
                                  </p:childTnLst>
                                </p:cTn>
                              </p:par>
                              <p:par>
                                <p:cTn id="14" presetID="1" presetClass="entr" presetSubtype="0" fill="hold" nodeType="withEffect">
                                  <p:stCondLst>
                                    <p:cond delay="1000"/>
                                  </p:stCondLst>
                                  <p:childTnLst>
                                    <p:set>
                                      <p:cBhvr>
                                        <p:cTn id="15" dur="1" fill="hold">
                                          <p:stCondLst>
                                            <p:cond delay="0"/>
                                          </p:stCondLst>
                                        </p:cTn>
                                        <p:tgtEl>
                                          <p:spTgt spid="11"/>
                                        </p:tgtEl>
                                        <p:attrNameLst>
                                          <p:attrName>style.visibility</p:attrName>
                                        </p:attrNameLst>
                                      </p:cBhvr>
                                      <p:to>
                                        <p:strVal val="visible"/>
                                      </p:to>
                                    </p:set>
                                  </p:childTnLst>
                                </p:cTn>
                              </p:par>
                              <p:par>
                                <p:cTn id="16" presetID="1" presetClass="exit" presetSubtype="0" fill="hold" nodeType="withEffect">
                                  <p:stCondLst>
                                    <p:cond delay="1000"/>
                                  </p:stCondLst>
                                  <p:childTnLst>
                                    <p:set>
                                      <p:cBhvr>
                                        <p:cTn id="17" dur="1" fill="hold">
                                          <p:stCondLst>
                                            <p:cond delay="0"/>
                                          </p:stCondLst>
                                        </p:cTn>
                                        <p:tgtEl>
                                          <p:spTgt spid="18"/>
                                        </p:tgtEl>
                                        <p:attrNameLst>
                                          <p:attrName>style.visibility</p:attrName>
                                        </p:attrNameLst>
                                      </p:cBhvr>
                                      <p:to>
                                        <p:strVal val="hidden"/>
                                      </p:to>
                                    </p:set>
                                  </p:childTnLst>
                                </p:cTn>
                              </p:par>
                            </p:childTnLst>
                          </p:cTn>
                        </p:par>
                        <p:par>
                          <p:cTn id="18" fill="hold">
                            <p:stCondLst>
                              <p:cond delay="1000"/>
                            </p:stCondLst>
                            <p:childTnLst>
                              <p:par>
                                <p:cTn id="19" presetID="10" presetClass="entr" presetSubtype="0" fill="hold" grpId="1" nodeType="afterEffect">
                                  <p:stCondLst>
                                    <p:cond delay="1000"/>
                                  </p:stCondLst>
                                  <p:childTnLst>
                                    <p:set>
                                      <p:cBhvr>
                                        <p:cTn id="20" dur="1" fill="hold">
                                          <p:stCondLst>
                                            <p:cond delay="0"/>
                                          </p:stCondLst>
                                        </p:cTn>
                                        <p:tgtEl>
                                          <p:spTgt spid="74"/>
                                        </p:tgtEl>
                                        <p:attrNameLst>
                                          <p:attrName>style.visibility</p:attrName>
                                        </p:attrNameLst>
                                      </p:cBhvr>
                                      <p:to>
                                        <p:strVal val="visible"/>
                                      </p:to>
                                    </p:set>
                                    <p:animEffect transition="in" filter="fade">
                                      <p:cBhvr>
                                        <p:cTn id="21" dur="500"/>
                                        <p:tgtEl>
                                          <p:spTgt spid="74"/>
                                        </p:tgtEl>
                                      </p:cBhvr>
                                    </p:animEffect>
                                  </p:childTnLst>
                                </p:cTn>
                              </p:par>
                            </p:childTnLst>
                          </p:cTn>
                        </p:par>
                        <p:par>
                          <p:cTn id="22" fill="hold">
                            <p:stCondLst>
                              <p:cond delay="2500"/>
                            </p:stCondLst>
                            <p:childTnLst>
                              <p:par>
                                <p:cTn id="23" presetID="37" presetClass="path" presetSubtype="0" accel="50000" decel="50000" fill="hold" grpId="0" nodeType="afterEffect">
                                  <p:stCondLst>
                                    <p:cond delay="0"/>
                                  </p:stCondLst>
                                  <p:childTnLst>
                                    <p:animMotion origin="layout" path="M 0.00833 0.0037 L -0.07031 0.20069 C -0.08871 0.24051 -0.11944 0.28148 -0.16059 0.30532 C -0.20434 0.32777 -0.24618 0.33194 -0.2816 0.31157 L -0.44305 0.25393 " pathEditMode="relative" rAng="9448721" ptsTypes="FffFF">
                                      <p:cBhvr>
                                        <p:cTn id="24" dur="2000" fill="hold"/>
                                        <p:tgtEl>
                                          <p:spTgt spid="74"/>
                                        </p:tgtEl>
                                        <p:attrNameLst>
                                          <p:attrName>ppt_x</p:attrName>
                                          <p:attrName>ppt_y</p:attrName>
                                        </p:attrNameLst>
                                      </p:cBhvr>
                                      <p:rCtr x="-19809" y="21366"/>
                                    </p:animMotion>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par>
                                <p:cTn id="29" presetID="1" presetClass="exit" presetSubtype="0" fill="hold" grpId="1" nodeType="withEffect">
                                  <p:stCondLst>
                                    <p:cond delay="0"/>
                                  </p:stCondLst>
                                  <p:childTnLst>
                                    <p:set>
                                      <p:cBhvr>
                                        <p:cTn id="30" dur="1" fill="hold">
                                          <p:stCondLst>
                                            <p:cond delay="0"/>
                                          </p:stCondLst>
                                        </p:cTn>
                                        <p:tgtEl>
                                          <p:spTgt spid="19"/>
                                        </p:tgtEl>
                                        <p:attrNameLst>
                                          <p:attrName>style.visibility</p:attrName>
                                        </p:attrNameLst>
                                      </p:cBhvr>
                                      <p:to>
                                        <p:strVal val="hidden"/>
                                      </p:to>
                                    </p:set>
                                  </p:childTnLst>
                                </p:cTn>
                              </p:par>
                            </p:childTnLst>
                          </p:cTn>
                        </p:par>
                        <p:par>
                          <p:cTn id="31" fill="hold">
                            <p:stCondLst>
                              <p:cond delay="0"/>
                            </p:stCondLst>
                            <p:childTnLst>
                              <p:par>
                                <p:cTn id="32" presetID="1" presetClass="entr" presetSubtype="0" fill="hold" grpId="0" nodeType="afterEffect">
                                  <p:stCondLst>
                                    <p:cond delay="900"/>
                                  </p:stCondLst>
                                  <p:childTnLst>
                                    <p:set>
                                      <p:cBhvr>
                                        <p:cTn id="33" dur="1" fill="hold">
                                          <p:stCondLst>
                                            <p:cond delay="0"/>
                                          </p:stCondLst>
                                        </p:cTn>
                                        <p:tgtEl>
                                          <p:spTgt spid="10"/>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23"/>
                                        </p:tgtEl>
                                        <p:attrNameLst>
                                          <p:attrName>style.visibility</p:attrName>
                                        </p:attrNameLst>
                                      </p:cBhvr>
                                      <p:to>
                                        <p:strVal val="visible"/>
                                      </p:to>
                                    </p:set>
                                  </p:childTnLst>
                                </p:cTn>
                              </p:par>
                              <p:par>
                                <p:cTn id="38" presetID="1" presetClass="exit" presetSubtype="0" fill="hold" grpId="1" nodeType="withEffect">
                                  <p:stCondLst>
                                    <p:cond delay="0"/>
                                  </p:stCondLst>
                                  <p:childTnLst>
                                    <p:set>
                                      <p:cBhvr>
                                        <p:cTn id="39" dur="1" fill="hold">
                                          <p:stCondLst>
                                            <p:cond delay="0"/>
                                          </p:stCondLst>
                                        </p:cTn>
                                        <p:tgtEl>
                                          <p:spTgt spid="22"/>
                                        </p:tgtEl>
                                        <p:attrNameLst>
                                          <p:attrName>style.visibility</p:attrName>
                                        </p:attrNameLst>
                                      </p:cBhvr>
                                      <p:to>
                                        <p:strVal val="hidden"/>
                                      </p:to>
                                    </p:set>
                                  </p:childTnLst>
                                </p:cTn>
                              </p:par>
                            </p:childTnLst>
                          </p:cTn>
                        </p:par>
                        <p:par>
                          <p:cTn id="40" fill="hold">
                            <p:stCondLst>
                              <p:cond delay="0"/>
                            </p:stCondLst>
                            <p:childTnLst>
                              <p:par>
                                <p:cTn id="41" presetID="1" presetClass="entr" presetSubtype="0" fill="hold" grpId="0" nodeType="afterEffect">
                                  <p:stCondLst>
                                    <p:cond delay="1000"/>
                                  </p:stCondLst>
                                  <p:childTnLst>
                                    <p:set>
                                      <p:cBhvr>
                                        <p:cTn id="42" dur="1" fill="hold">
                                          <p:stCondLst>
                                            <p:cond delay="0"/>
                                          </p:stCondLst>
                                        </p:cTn>
                                        <p:tgtEl>
                                          <p:spTgt spid="70"/>
                                        </p:tgtEl>
                                        <p:attrNameLst>
                                          <p:attrName>style.visibility</p:attrName>
                                        </p:attrNameLst>
                                      </p:cBhvr>
                                      <p:to>
                                        <p:strVal val="visible"/>
                                      </p:to>
                                    </p:set>
                                  </p:childTnLst>
                                </p:cTn>
                              </p:par>
                              <p:par>
                                <p:cTn id="43" presetID="1" presetClass="exit" presetSubtype="0" fill="hold" grpId="1" nodeType="withEffect">
                                  <p:stCondLst>
                                    <p:cond delay="1000"/>
                                  </p:stCondLst>
                                  <p:childTnLst>
                                    <p:set>
                                      <p:cBhvr>
                                        <p:cTn id="44" dur="1" fill="hold">
                                          <p:stCondLst>
                                            <p:cond delay="0"/>
                                          </p:stCondLst>
                                        </p:cTn>
                                        <p:tgtEl>
                                          <p:spTgt spid="69"/>
                                        </p:tgtEl>
                                        <p:attrNameLst>
                                          <p:attrName>style.visibility</p:attrName>
                                        </p:attrNameLst>
                                      </p:cBhvr>
                                      <p:to>
                                        <p:strVal val="hidden"/>
                                      </p:to>
                                    </p:set>
                                  </p:childTnLst>
                                </p:cTn>
                              </p:par>
                              <p:par>
                                <p:cTn id="45" presetID="1" presetClass="entr" presetSubtype="0" fill="hold" nodeType="withEffect">
                                  <p:stCondLst>
                                    <p:cond delay="1000"/>
                                  </p:stCondLst>
                                  <p:childTnLst>
                                    <p:set>
                                      <p:cBhvr>
                                        <p:cTn id="46" dur="1" fill="hold">
                                          <p:stCondLst>
                                            <p:cond delay="0"/>
                                          </p:stCondLst>
                                        </p:cTn>
                                        <p:tgtEl>
                                          <p:spTgt spid="16"/>
                                        </p:tgtEl>
                                        <p:attrNameLst>
                                          <p:attrName>style.visibility</p:attrName>
                                        </p:attrNameLst>
                                      </p:cBhvr>
                                      <p:to>
                                        <p:strVal val="visible"/>
                                      </p:to>
                                    </p:set>
                                  </p:childTnLst>
                                </p:cTn>
                              </p:par>
                              <p:par>
                                <p:cTn id="47" presetID="1" presetClass="exit" presetSubtype="0" fill="hold" nodeType="withEffect">
                                  <p:stCondLst>
                                    <p:cond delay="1000"/>
                                  </p:stCondLst>
                                  <p:childTnLst>
                                    <p:set>
                                      <p:cBhvr>
                                        <p:cTn id="48" dur="1" fill="hold">
                                          <p:stCondLst>
                                            <p:cond delay="0"/>
                                          </p:stCondLst>
                                        </p:cTn>
                                        <p:tgtEl>
                                          <p:spTgt spid="11"/>
                                        </p:tgtEl>
                                        <p:attrNameLst>
                                          <p:attrName>style.visibility</p:attrName>
                                        </p:attrNameLst>
                                      </p:cBhvr>
                                      <p:to>
                                        <p:strVal val="hidden"/>
                                      </p:to>
                                    </p:set>
                                  </p:childTnLst>
                                </p:cTn>
                              </p:par>
                            </p:childTnLst>
                          </p:cTn>
                        </p:par>
                        <p:par>
                          <p:cTn id="49" fill="hold">
                            <p:stCondLst>
                              <p:cond delay="1000"/>
                            </p:stCondLst>
                            <p:childTnLst>
                              <p:par>
                                <p:cTn id="50" presetID="10" presetClass="entr" presetSubtype="0" fill="hold" grpId="0" nodeType="afterEffect">
                                  <p:stCondLst>
                                    <p:cond delay="1000"/>
                                  </p:stCondLst>
                                  <p:childTnLst>
                                    <p:set>
                                      <p:cBhvr>
                                        <p:cTn id="51" dur="1" fill="hold">
                                          <p:stCondLst>
                                            <p:cond delay="0"/>
                                          </p:stCondLst>
                                        </p:cTn>
                                        <p:tgtEl>
                                          <p:spTgt spid="75"/>
                                        </p:tgtEl>
                                        <p:attrNameLst>
                                          <p:attrName>style.visibility</p:attrName>
                                        </p:attrNameLst>
                                      </p:cBhvr>
                                      <p:to>
                                        <p:strVal val="visible"/>
                                      </p:to>
                                    </p:set>
                                    <p:animEffect transition="in" filter="fade">
                                      <p:cBhvr>
                                        <p:cTn id="52" dur="500"/>
                                        <p:tgtEl>
                                          <p:spTgt spid="75"/>
                                        </p:tgtEl>
                                      </p:cBhvr>
                                    </p:animEffect>
                                  </p:childTnLst>
                                </p:cTn>
                              </p:par>
                            </p:childTnLst>
                          </p:cTn>
                        </p:par>
                        <p:par>
                          <p:cTn id="53" fill="hold">
                            <p:stCondLst>
                              <p:cond delay="2500"/>
                            </p:stCondLst>
                            <p:childTnLst>
                              <p:par>
                                <p:cTn id="54" presetID="37" presetClass="path" presetSubtype="0" accel="50000" decel="50000" fill="hold" grpId="1" nodeType="afterEffect">
                                  <p:stCondLst>
                                    <p:cond delay="0"/>
                                  </p:stCondLst>
                                  <p:childTnLst>
                                    <p:animMotion origin="layout" path="M -0.00104 -0.00232 L -0.08854 0.16481 C -0.10694 0.20115 -0.14149 0.2331 -0.17847 0.25046 C -0.22309 0.27268 -0.26285 0.27337 -0.2934 0.26157 L -0.44323 0.20277 " pathEditMode="relative" rAng="-11944688" ptsTypes="FffFF">
                                      <p:cBhvr>
                                        <p:cTn id="55" dur="2000" fill="hold"/>
                                        <p:tgtEl>
                                          <p:spTgt spid="75"/>
                                        </p:tgtEl>
                                        <p:attrNameLst>
                                          <p:attrName>ppt_x</p:attrName>
                                          <p:attrName>ppt_y</p:attrName>
                                        </p:attrNameLst>
                                      </p:cBhvr>
                                      <p:rCtr x="-20104" y="17917"/>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69" grpId="0" animBg="1"/>
      <p:bldP spid="69" grpId="1" animBg="1"/>
      <p:bldP spid="70" grpId="0" animBg="1"/>
      <p:bldP spid="10" grpId="0" animBg="1"/>
      <p:bldP spid="74" grpId="0" animBg="1"/>
      <p:bldP spid="74" grpId="1" animBg="1"/>
      <p:bldP spid="75" grpId="0" animBg="1"/>
      <p:bldP spid="75" grpId="1" animBg="1"/>
      <p:bldP spid="12" grpId="0" animBg="1"/>
      <p:bldP spid="19" grpId="0" animBg="1"/>
      <p:bldP spid="19" grpId="1" animBg="1"/>
      <p:bldP spid="22" grpId="0" animBg="1"/>
      <p:bldP spid="22" grpId="1" animBg="1"/>
      <p:bldP spid="2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Analysis-Based </a:t>
            </a:r>
            <a:r>
              <a:rPr lang="en-US" smtClean="0"/>
              <a:t>Stackwalking</a:t>
            </a:r>
            <a:endParaRPr lang="en-US" dirty="0"/>
          </a:p>
        </p:txBody>
      </p:sp>
      <p:sp>
        <p:nvSpPr>
          <p:cNvPr id="3" name="Content Placeholder 2"/>
          <p:cNvSpPr>
            <a:spLocks noGrp="1"/>
          </p:cNvSpPr>
          <p:nvPr>
            <p:ph idx="1"/>
          </p:nvPr>
        </p:nvSpPr>
        <p:spPr>
          <a:xfrm>
            <a:off x="190500" y="788204"/>
            <a:ext cx="8763000" cy="1148937"/>
          </a:xfrm>
        </p:spPr>
        <p:txBody>
          <a:bodyPr/>
          <a:lstStyle/>
          <a:p>
            <a:r>
              <a:rPr lang="en-US" dirty="0"/>
              <a:t>Using the stack height at an instruction, we determine how to find the next stack frame</a:t>
            </a:r>
          </a:p>
        </p:txBody>
      </p:sp>
      <p:sp>
        <p:nvSpPr>
          <p:cNvPr id="4" name="Slide Number Placeholder 3"/>
          <p:cNvSpPr>
            <a:spLocks noGrp="1"/>
          </p:cNvSpPr>
          <p:nvPr>
            <p:ph type="sldNum" sz="quarter" idx="10"/>
          </p:nvPr>
        </p:nvSpPr>
        <p:spPr/>
        <p:txBody>
          <a:bodyPr/>
          <a:lstStyle/>
          <a:p>
            <a:pPr>
              <a:defRPr/>
            </a:pPr>
            <a:fld id="{F6CCB2A1-4F40-49D1-83B4-1079333BB391}" type="slidenum">
              <a:rPr lang="en-US" smtClean="0"/>
              <a:pPr>
                <a:defRPr/>
              </a:pPr>
              <a:t>19</a:t>
            </a:fld>
            <a:endParaRPr lang="en-US"/>
          </a:p>
        </p:txBody>
      </p:sp>
      <p:sp>
        <p:nvSpPr>
          <p:cNvPr id="5" name="Footer Placeholder 4"/>
          <p:cNvSpPr>
            <a:spLocks noGrp="1"/>
          </p:cNvSpPr>
          <p:nvPr>
            <p:ph type="ftr" sz="quarter" idx="11"/>
          </p:nvPr>
        </p:nvSpPr>
        <p:spPr/>
        <p:txBody>
          <a:bodyPr/>
          <a:lstStyle/>
          <a:p>
            <a:pPr>
              <a:defRPr/>
            </a:pPr>
            <a:r>
              <a:rPr lang="en-US" smtClean="0"/>
              <a:t>ProcControlAPI and StackwalkerAPI Integration</a:t>
            </a:r>
            <a:endParaRPr lang="en-US" dirty="0"/>
          </a:p>
        </p:txBody>
      </p:sp>
      <p:sp>
        <p:nvSpPr>
          <p:cNvPr id="46" name="Analysis Back"/>
          <p:cNvSpPr/>
          <p:nvPr/>
        </p:nvSpPr>
        <p:spPr>
          <a:xfrm>
            <a:off x="1653621" y="3602317"/>
            <a:ext cx="1591293" cy="2465973"/>
          </a:xfrm>
          <a:prstGeom prst="rect">
            <a:avLst/>
          </a:prstGeom>
          <a:solidFill>
            <a:schemeClr val="accent2"/>
          </a:solidFill>
          <a:ln>
            <a:solidFill>
              <a:schemeClr val="accent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r>
              <a:rPr lang="en-US" dirty="0" smtClean="0"/>
              <a:t>Analysis:</a:t>
            </a:r>
            <a:br>
              <a:rPr lang="en-US" dirty="0" smtClean="0"/>
            </a:br>
            <a:r>
              <a:rPr lang="en-US" dirty="0" smtClean="0"/>
              <a:t>Stack Heights</a:t>
            </a:r>
            <a:endParaRPr lang="en-US" dirty="0"/>
          </a:p>
        </p:txBody>
      </p:sp>
      <p:sp>
        <p:nvSpPr>
          <p:cNvPr id="70" name="Stack 3"/>
          <p:cNvSpPr/>
          <p:nvPr/>
        </p:nvSpPr>
        <p:spPr>
          <a:xfrm>
            <a:off x="4518536" y="2490201"/>
            <a:ext cx="1959428" cy="3173653"/>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91440" rtlCol="0" anchor="t" anchorCtr="0"/>
          <a:lstStyle/>
          <a:p>
            <a:pPr algn="ctr"/>
            <a:r>
              <a:rPr lang="en-US" dirty="0"/>
              <a:t>Stack </a:t>
            </a:r>
            <a:r>
              <a:rPr lang="en-US" dirty="0" smtClean="0"/>
              <a:t>Frame</a:t>
            </a:r>
            <a:endParaRPr lang="en-US" dirty="0"/>
          </a:p>
        </p:txBody>
      </p:sp>
      <p:sp>
        <p:nvSpPr>
          <p:cNvPr id="48" name="Fact 3"/>
          <p:cNvSpPr txBox="1"/>
          <p:nvPr/>
        </p:nvSpPr>
        <p:spPr>
          <a:xfrm>
            <a:off x="1736748" y="5605814"/>
            <a:ext cx="1413166" cy="369332"/>
          </a:xfrm>
          <a:prstGeom prst="rect">
            <a:avLst/>
          </a:prstGeom>
          <a:solidFill>
            <a:schemeClr val="accent2">
              <a:lumMod val="60000"/>
              <a:lumOff val="40000"/>
            </a:schemeClr>
          </a:solidFill>
        </p:spPr>
        <p:txBody>
          <a:bodyPr wrap="square" rtlCol="0">
            <a:spAutoFit/>
          </a:bodyPr>
          <a:lstStyle/>
          <a:p>
            <a:r>
              <a:rPr lang="en-US" dirty="0" smtClean="0">
                <a:latin typeface="+mn-lt"/>
              </a:rPr>
              <a:t>0x8:	-56</a:t>
            </a:r>
          </a:p>
        </p:txBody>
      </p:sp>
      <p:sp>
        <p:nvSpPr>
          <p:cNvPr id="47" name="Fact 2"/>
          <p:cNvSpPr txBox="1"/>
          <p:nvPr/>
        </p:nvSpPr>
        <p:spPr>
          <a:xfrm>
            <a:off x="1736749" y="4734898"/>
            <a:ext cx="1413164" cy="369332"/>
          </a:xfrm>
          <a:prstGeom prst="rect">
            <a:avLst/>
          </a:prstGeom>
          <a:solidFill>
            <a:schemeClr val="accent2">
              <a:lumMod val="60000"/>
              <a:lumOff val="40000"/>
            </a:schemeClr>
          </a:solidFill>
        </p:spPr>
        <p:txBody>
          <a:bodyPr wrap="square" rtlCol="0">
            <a:spAutoFit/>
          </a:bodyPr>
          <a:lstStyle/>
          <a:p>
            <a:r>
              <a:rPr lang="en-US" dirty="0" smtClean="0">
                <a:latin typeface="+mn-lt"/>
              </a:rPr>
              <a:t>0x1:  	-16</a:t>
            </a:r>
          </a:p>
        </p:txBody>
      </p:sp>
      <p:sp>
        <p:nvSpPr>
          <p:cNvPr id="49" name="Fact 1"/>
          <p:cNvSpPr txBox="1"/>
          <p:nvPr/>
        </p:nvSpPr>
        <p:spPr>
          <a:xfrm>
            <a:off x="1736747" y="4299440"/>
            <a:ext cx="1413166" cy="369332"/>
          </a:xfrm>
          <a:prstGeom prst="rect">
            <a:avLst/>
          </a:prstGeom>
          <a:solidFill>
            <a:schemeClr val="accent2">
              <a:lumMod val="60000"/>
              <a:lumOff val="40000"/>
            </a:schemeClr>
          </a:solidFill>
        </p:spPr>
        <p:txBody>
          <a:bodyPr wrap="square" rtlCol="0">
            <a:spAutoFit/>
          </a:bodyPr>
          <a:lstStyle/>
          <a:p>
            <a:r>
              <a:rPr lang="en-US" dirty="0" smtClean="0">
                <a:latin typeface="+mn-lt"/>
              </a:rPr>
              <a:t>0x0:	 -8</a:t>
            </a:r>
          </a:p>
        </p:txBody>
      </p:sp>
      <p:sp>
        <p:nvSpPr>
          <p:cNvPr id="50" name="Insn 3"/>
          <p:cNvSpPr txBox="1"/>
          <p:nvPr/>
        </p:nvSpPr>
        <p:spPr>
          <a:xfrm>
            <a:off x="1163763" y="2595110"/>
            <a:ext cx="2636322" cy="369332"/>
          </a:xfrm>
          <a:prstGeom prst="rect">
            <a:avLst/>
          </a:prstGeom>
          <a:noFill/>
        </p:spPr>
        <p:txBody>
          <a:bodyPr wrap="square" rtlCol="0">
            <a:spAutoFit/>
          </a:bodyPr>
          <a:lstStyle/>
          <a:p>
            <a:r>
              <a:rPr lang="en-US" dirty="0" smtClean="0">
                <a:latin typeface="Consolas" pitchFamily="49" charset="0"/>
                <a:cs typeface="Consolas" pitchFamily="49" charset="0"/>
              </a:rPr>
              <a:t>0x4: SUB</a:t>
            </a:r>
            <a:r>
              <a:rPr lang="en-US" dirty="0">
                <a:latin typeface="Consolas" pitchFamily="49" charset="0"/>
                <a:cs typeface="Consolas" pitchFamily="49" charset="0"/>
              </a:rPr>
              <a:t> </a:t>
            </a:r>
            <a:r>
              <a:rPr lang="en-US" dirty="0" smtClean="0">
                <a:latin typeface="Consolas" pitchFamily="49" charset="0"/>
                <a:cs typeface="Consolas" pitchFamily="49" charset="0"/>
              </a:rPr>
              <a:t>  40, RBP</a:t>
            </a:r>
            <a:endParaRPr lang="en-US" dirty="0">
              <a:latin typeface="Consolas" pitchFamily="49" charset="0"/>
              <a:cs typeface="Consolas" pitchFamily="49" charset="0"/>
            </a:endParaRPr>
          </a:p>
        </p:txBody>
      </p:sp>
      <p:sp>
        <p:nvSpPr>
          <p:cNvPr id="51" name="Insn 2"/>
          <p:cNvSpPr txBox="1"/>
          <p:nvPr/>
        </p:nvSpPr>
        <p:spPr>
          <a:xfrm>
            <a:off x="1163763" y="2313635"/>
            <a:ext cx="2636322" cy="369332"/>
          </a:xfrm>
          <a:prstGeom prst="rect">
            <a:avLst/>
          </a:prstGeom>
          <a:noFill/>
        </p:spPr>
        <p:txBody>
          <a:bodyPr wrap="square" rtlCol="0">
            <a:spAutoFit/>
          </a:bodyPr>
          <a:lstStyle/>
          <a:p>
            <a:r>
              <a:rPr lang="en-US" dirty="0" smtClean="0">
                <a:latin typeface="Consolas" pitchFamily="49" charset="0"/>
                <a:cs typeface="Consolas" pitchFamily="49" charset="0"/>
              </a:rPr>
              <a:t>0x1: MOV</a:t>
            </a:r>
            <a:r>
              <a:rPr lang="en-US" dirty="0">
                <a:latin typeface="Consolas" pitchFamily="49" charset="0"/>
                <a:cs typeface="Consolas" pitchFamily="49" charset="0"/>
              </a:rPr>
              <a:t> </a:t>
            </a:r>
            <a:r>
              <a:rPr lang="en-US" dirty="0" smtClean="0">
                <a:latin typeface="Consolas" pitchFamily="49" charset="0"/>
                <a:cs typeface="Consolas" pitchFamily="49" charset="0"/>
              </a:rPr>
              <a:t>  RSP, RBP</a:t>
            </a:r>
          </a:p>
        </p:txBody>
      </p:sp>
      <p:sp>
        <p:nvSpPr>
          <p:cNvPr id="34" name="Insn 1"/>
          <p:cNvSpPr txBox="1"/>
          <p:nvPr/>
        </p:nvSpPr>
        <p:spPr>
          <a:xfrm>
            <a:off x="1163763" y="2038951"/>
            <a:ext cx="2636322" cy="369332"/>
          </a:xfrm>
          <a:prstGeom prst="rect">
            <a:avLst/>
          </a:prstGeom>
          <a:noFill/>
        </p:spPr>
        <p:txBody>
          <a:bodyPr wrap="square" rtlCol="0">
            <a:spAutoFit/>
          </a:bodyPr>
          <a:lstStyle/>
          <a:p>
            <a:r>
              <a:rPr lang="en-US" dirty="0" smtClean="0">
                <a:latin typeface="Consolas" pitchFamily="49" charset="0"/>
                <a:cs typeface="Consolas" pitchFamily="49" charset="0"/>
              </a:rPr>
              <a:t>0x0: PUSH  RBP</a:t>
            </a:r>
          </a:p>
        </p:txBody>
      </p:sp>
      <p:sp>
        <p:nvSpPr>
          <p:cNvPr id="9" name="Insn 3"/>
          <p:cNvSpPr txBox="1"/>
          <p:nvPr/>
        </p:nvSpPr>
        <p:spPr>
          <a:xfrm>
            <a:off x="1172669" y="2862902"/>
            <a:ext cx="2636322" cy="369332"/>
          </a:xfrm>
          <a:prstGeom prst="rect">
            <a:avLst/>
          </a:prstGeom>
          <a:noFill/>
        </p:spPr>
        <p:txBody>
          <a:bodyPr wrap="square" rtlCol="0">
            <a:spAutoFit/>
          </a:bodyPr>
          <a:lstStyle/>
          <a:p>
            <a:r>
              <a:rPr lang="en-US" dirty="0" smtClean="0">
                <a:latin typeface="Consolas" pitchFamily="49" charset="0"/>
                <a:cs typeface="Consolas" pitchFamily="49" charset="0"/>
              </a:rPr>
              <a:t>0x8: ...</a:t>
            </a:r>
            <a:endParaRPr lang="en-US" dirty="0">
              <a:latin typeface="Consolas" pitchFamily="49" charset="0"/>
              <a:cs typeface="Consolas" pitchFamily="49" charset="0"/>
            </a:endParaRPr>
          </a:p>
        </p:txBody>
      </p:sp>
      <p:sp>
        <p:nvSpPr>
          <p:cNvPr id="10" name="Fact 3"/>
          <p:cNvSpPr txBox="1"/>
          <p:nvPr/>
        </p:nvSpPr>
        <p:spPr>
          <a:xfrm>
            <a:off x="1736747" y="5170356"/>
            <a:ext cx="1413166" cy="369332"/>
          </a:xfrm>
          <a:prstGeom prst="rect">
            <a:avLst/>
          </a:prstGeom>
          <a:solidFill>
            <a:schemeClr val="accent2">
              <a:lumMod val="60000"/>
              <a:lumOff val="40000"/>
            </a:schemeClr>
          </a:solidFill>
        </p:spPr>
        <p:txBody>
          <a:bodyPr wrap="square" rtlCol="0">
            <a:spAutoFit/>
          </a:bodyPr>
          <a:lstStyle/>
          <a:p>
            <a:r>
              <a:rPr lang="en-US" dirty="0" smtClean="0">
                <a:latin typeface="+mn-lt"/>
              </a:rPr>
              <a:t>0x4:	-16</a:t>
            </a:r>
          </a:p>
        </p:txBody>
      </p:sp>
      <p:sp>
        <p:nvSpPr>
          <p:cNvPr id="23" name="Arrow Insn 4"/>
          <p:cNvSpPr/>
          <p:nvPr/>
        </p:nvSpPr>
        <p:spPr>
          <a:xfrm>
            <a:off x="722410" y="2905812"/>
            <a:ext cx="439378" cy="272523"/>
          </a:xfrm>
          <a:prstGeom prst="rightArrow">
            <a:avLst/>
          </a:prstGeom>
          <a:solidFill>
            <a:schemeClr val="tx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nvGrpSpPr>
          <p:cNvPr id="25" name="Frame Obj Group 2"/>
          <p:cNvGrpSpPr/>
          <p:nvPr/>
        </p:nvGrpSpPr>
        <p:grpSpPr>
          <a:xfrm>
            <a:off x="6477964" y="4432182"/>
            <a:ext cx="2057414" cy="1470983"/>
            <a:chOff x="6477964" y="4432182"/>
            <a:chExt cx="2057414" cy="1470983"/>
          </a:xfrm>
        </p:grpSpPr>
        <p:grpSp>
          <p:nvGrpSpPr>
            <p:cNvPr id="33" name="Group 52"/>
            <p:cNvGrpSpPr/>
            <p:nvPr/>
          </p:nvGrpSpPr>
          <p:grpSpPr>
            <a:xfrm>
              <a:off x="7039086" y="4432182"/>
              <a:ext cx="1496292" cy="1470983"/>
              <a:chOff x="332508" y="1799108"/>
              <a:chExt cx="1496292" cy="1470983"/>
            </a:xfrm>
          </p:grpSpPr>
          <p:sp>
            <p:nvSpPr>
              <p:cNvPr id="35" name="Rectangle 11"/>
              <p:cNvSpPr/>
              <p:nvPr/>
            </p:nvSpPr>
            <p:spPr>
              <a:xfrm>
                <a:off x="332508" y="1799108"/>
                <a:ext cx="1496292" cy="1470983"/>
              </a:xfrm>
              <a:prstGeom prst="rect">
                <a:avLst/>
              </a:prstGeom>
              <a:solidFill>
                <a:schemeClr val="accent6"/>
              </a:solidFill>
              <a:ln>
                <a:solidFill>
                  <a:schemeClr val="accent6">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91440" bIns="45720" rtlCol="0" anchor="t" anchorCtr="0"/>
              <a:lstStyle/>
              <a:p>
                <a:pPr algn="ctr"/>
                <a:r>
                  <a:rPr lang="en-US" dirty="0" smtClean="0">
                    <a:solidFill>
                      <a:schemeClr val="bg1"/>
                    </a:solidFill>
                  </a:rPr>
                  <a:t>Frame Object</a:t>
                </a:r>
                <a:endParaRPr lang="en-US" dirty="0">
                  <a:solidFill>
                    <a:schemeClr val="bg1"/>
                  </a:solidFill>
                </a:endParaRPr>
              </a:p>
            </p:txBody>
          </p:sp>
          <p:sp>
            <p:nvSpPr>
              <p:cNvPr id="36" name="Rectangle 11"/>
              <p:cNvSpPr/>
              <p:nvPr/>
            </p:nvSpPr>
            <p:spPr>
              <a:xfrm>
                <a:off x="508658" y="2330344"/>
                <a:ext cx="1143991" cy="751463"/>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bIns="45720" rtlCol="0" anchor="ctr"/>
              <a:lstStyle/>
              <a:p>
                <a:pPr algn="ctr"/>
                <a:r>
                  <a:rPr lang="en-US" dirty="0" smtClean="0">
                    <a:solidFill>
                      <a:schemeClr val="tx1"/>
                    </a:solidFill>
                  </a:rPr>
                  <a:t>Stack Pointer</a:t>
                </a:r>
                <a:endParaRPr lang="en-US" dirty="0">
                  <a:solidFill>
                    <a:schemeClr val="tx1"/>
                  </a:solidFill>
                </a:endParaRPr>
              </a:p>
            </p:txBody>
          </p:sp>
        </p:grpSp>
        <p:cxnSp>
          <p:nvCxnSpPr>
            <p:cNvPr id="44" name="SP Arrow 3"/>
            <p:cNvCxnSpPr>
              <a:stCxn id="36" idx="1"/>
            </p:cNvCxnSpPr>
            <p:nvPr/>
          </p:nvCxnSpPr>
          <p:spPr>
            <a:xfrm flipH="1">
              <a:off x="6477964" y="5339150"/>
              <a:ext cx="737272" cy="324704"/>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26" name="Frame Obj Group 1"/>
          <p:cNvGrpSpPr/>
          <p:nvPr/>
        </p:nvGrpSpPr>
        <p:grpSpPr>
          <a:xfrm>
            <a:off x="6477964" y="2287635"/>
            <a:ext cx="2057414" cy="1470983"/>
            <a:chOff x="6477964" y="2287635"/>
            <a:chExt cx="2057414" cy="1470983"/>
          </a:xfrm>
        </p:grpSpPr>
        <p:grpSp>
          <p:nvGrpSpPr>
            <p:cNvPr id="37" name="Group 52"/>
            <p:cNvGrpSpPr/>
            <p:nvPr/>
          </p:nvGrpSpPr>
          <p:grpSpPr>
            <a:xfrm>
              <a:off x="7039086" y="2287635"/>
              <a:ext cx="1496292" cy="1470983"/>
              <a:chOff x="332508" y="1799108"/>
              <a:chExt cx="1496292" cy="1470983"/>
            </a:xfrm>
          </p:grpSpPr>
          <p:sp>
            <p:nvSpPr>
              <p:cNvPr id="38" name="Rectangle 11"/>
              <p:cNvSpPr/>
              <p:nvPr/>
            </p:nvSpPr>
            <p:spPr>
              <a:xfrm>
                <a:off x="332508" y="1799108"/>
                <a:ext cx="1496292" cy="1470983"/>
              </a:xfrm>
              <a:prstGeom prst="rect">
                <a:avLst/>
              </a:prstGeom>
              <a:solidFill>
                <a:schemeClr val="accent6"/>
              </a:solidFill>
              <a:ln>
                <a:solidFill>
                  <a:schemeClr val="accent6">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tIns="91440" bIns="45720" rtlCol="0" anchor="t" anchorCtr="0"/>
              <a:lstStyle/>
              <a:p>
                <a:pPr algn="ctr"/>
                <a:r>
                  <a:rPr lang="en-US" dirty="0" smtClean="0">
                    <a:solidFill>
                      <a:schemeClr val="bg1"/>
                    </a:solidFill>
                  </a:rPr>
                  <a:t>Frame Object</a:t>
                </a:r>
                <a:endParaRPr lang="en-US" dirty="0">
                  <a:solidFill>
                    <a:schemeClr val="bg1"/>
                  </a:solidFill>
                </a:endParaRPr>
              </a:p>
            </p:txBody>
          </p:sp>
          <p:sp>
            <p:nvSpPr>
              <p:cNvPr id="41" name="Rectangle 11"/>
              <p:cNvSpPr/>
              <p:nvPr/>
            </p:nvSpPr>
            <p:spPr>
              <a:xfrm>
                <a:off x="508658" y="2330344"/>
                <a:ext cx="1143991" cy="751463"/>
              </a:xfrm>
              <a:prstGeom prst="rect">
                <a:avLst/>
              </a:prstGeom>
              <a:solidFill>
                <a:schemeClr val="accent6">
                  <a:lumMod val="60000"/>
                  <a:lumOff val="40000"/>
                </a:schemeClr>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bIns="45720" rtlCol="0" anchor="ctr"/>
              <a:lstStyle/>
              <a:p>
                <a:pPr algn="ctr"/>
                <a:r>
                  <a:rPr lang="en-US" dirty="0" smtClean="0">
                    <a:solidFill>
                      <a:schemeClr val="tx1"/>
                    </a:solidFill>
                  </a:rPr>
                  <a:t>Stack Pointer</a:t>
                </a:r>
                <a:endParaRPr lang="en-US" dirty="0">
                  <a:solidFill>
                    <a:schemeClr val="tx1"/>
                  </a:solidFill>
                </a:endParaRPr>
              </a:p>
            </p:txBody>
          </p:sp>
        </p:grpSp>
        <p:cxnSp>
          <p:nvCxnSpPr>
            <p:cNvPr id="45" name="SP Arrow 3"/>
            <p:cNvCxnSpPr>
              <a:stCxn id="41" idx="1"/>
            </p:cNvCxnSpPr>
            <p:nvPr/>
          </p:nvCxnSpPr>
          <p:spPr>
            <a:xfrm flipH="1" flipV="1">
              <a:off x="6477964" y="2498301"/>
              <a:ext cx="737272" cy="69630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52" name="Fact 3 Ghost"/>
          <p:cNvSpPr txBox="1"/>
          <p:nvPr/>
        </p:nvSpPr>
        <p:spPr>
          <a:xfrm>
            <a:off x="1746648" y="5603839"/>
            <a:ext cx="1413166" cy="369332"/>
          </a:xfrm>
          <a:prstGeom prst="rect">
            <a:avLst/>
          </a:prstGeom>
          <a:solidFill>
            <a:schemeClr val="accent2">
              <a:lumMod val="60000"/>
              <a:lumOff val="40000"/>
            </a:schemeClr>
          </a:solidFill>
        </p:spPr>
        <p:txBody>
          <a:bodyPr wrap="square" rtlCol="0">
            <a:spAutoFit/>
          </a:bodyPr>
          <a:lstStyle/>
          <a:p>
            <a:r>
              <a:rPr lang="en-US" dirty="0" smtClean="0">
                <a:latin typeface="+mn-lt"/>
              </a:rPr>
              <a:t>0x8:	-56</a:t>
            </a:r>
          </a:p>
        </p:txBody>
      </p:sp>
    </p:spTree>
    <p:extLst>
      <p:ext uri="{BB962C8B-B14F-4D97-AF65-F5344CB8AC3E}">
        <p14:creationId xmlns:p14="http://schemas.microsoft.com/office/powerpoint/2010/main" val="490960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path" presetSubtype="0" accel="50000" decel="50000" fill="hold" grpId="0" nodeType="clickEffect">
                                  <p:stCondLst>
                                    <p:cond delay="0"/>
                                  </p:stCondLst>
                                  <p:childTnLst>
                                    <p:animMotion origin="layout" path="M 8.33333E-7 -1.48148E-6 L 0.46128 -0.27685 " pathEditMode="relative" rAng="0" ptsTypes="AA">
                                      <p:cBhvr>
                                        <p:cTn id="6" dur="2000" fill="hold"/>
                                        <p:tgtEl>
                                          <p:spTgt spid="52"/>
                                        </p:tgtEl>
                                        <p:attrNameLst>
                                          <p:attrName>ppt_x</p:attrName>
                                          <p:attrName>ppt_y</p:attrName>
                                        </p:attrNameLst>
                                      </p:cBhvr>
                                      <p:rCtr x="23056" y="-13843"/>
                                    </p:animMotion>
                                  </p:childTnLst>
                                </p:cTn>
                              </p:par>
                            </p:childTnLst>
                          </p:cTn>
                        </p:par>
                        <p:par>
                          <p:cTn id="7" fill="hold">
                            <p:stCondLst>
                              <p:cond delay="2000"/>
                            </p:stCondLst>
                            <p:childTnLst>
                              <p:par>
                                <p:cTn id="8" presetID="10" presetClass="exit" presetSubtype="0" fill="hold" grpId="1" nodeType="afterEffect">
                                  <p:stCondLst>
                                    <p:cond delay="0"/>
                                  </p:stCondLst>
                                  <p:childTnLst>
                                    <p:animEffect transition="out" filter="fade">
                                      <p:cBhvr>
                                        <p:cTn id="9" dur="500"/>
                                        <p:tgtEl>
                                          <p:spTgt spid="52"/>
                                        </p:tgtEl>
                                      </p:cBhvr>
                                    </p:animEffect>
                                    <p:set>
                                      <p:cBhvr>
                                        <p:cTn id="10" dur="1" fill="hold">
                                          <p:stCondLst>
                                            <p:cond delay="499"/>
                                          </p:stCondLst>
                                        </p:cTn>
                                        <p:tgtEl>
                                          <p:spTgt spid="52"/>
                                        </p:tgtEl>
                                        <p:attrNameLst>
                                          <p:attrName>style.visibility</p:attrName>
                                        </p:attrNameLst>
                                      </p:cBhvr>
                                      <p:to>
                                        <p:strVal val="hidden"/>
                                      </p:to>
                                    </p:set>
                                  </p:childTnLst>
                                </p:cTn>
                              </p:par>
                              <p:par>
                                <p:cTn id="11" presetID="10" presetClass="entr" presetSubtype="0" fill="hold" nodeType="with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fade">
                                      <p:cBhvr>
                                        <p:cTn id="13"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2"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1"/>
          <p:cNvGrpSpPr/>
          <p:nvPr/>
        </p:nvGrpSpPr>
        <p:grpSpPr>
          <a:xfrm>
            <a:off x="441324" y="1905000"/>
            <a:ext cx="1006476" cy="1008063"/>
            <a:chOff x="288925" y="1295400"/>
            <a:chExt cx="1006476" cy="1008063"/>
          </a:xfrm>
        </p:grpSpPr>
        <p:sp>
          <p:nvSpPr>
            <p:cNvPr id="8" name="Oval 38"/>
            <p:cNvSpPr>
              <a:spLocks noChangeArrowheads="1"/>
            </p:cNvSpPr>
            <p:nvPr/>
          </p:nvSpPr>
          <p:spPr bwMode="auto">
            <a:xfrm>
              <a:off x="563563" y="1571625"/>
              <a:ext cx="182563" cy="182563"/>
            </a:xfrm>
            <a:prstGeom prst="ellipse">
              <a:avLst/>
            </a:prstGeom>
            <a:solidFill>
              <a:srgbClr val="00B050"/>
            </a:solidFill>
            <a:ln w="9525" algn="ctr">
              <a:solidFill>
                <a:schemeClr val="bg1"/>
              </a:solidFill>
              <a:round/>
              <a:headEnd/>
              <a:tailEnd/>
            </a:ln>
          </p:spPr>
          <p:txBody>
            <a:bodyPr wrap="none" anchor="ctr"/>
            <a:lstStyle/>
            <a:p>
              <a:endParaRPr lang="en-US"/>
            </a:p>
          </p:txBody>
        </p:sp>
        <p:sp>
          <p:nvSpPr>
            <p:cNvPr id="10" name="Oval 39"/>
            <p:cNvSpPr>
              <a:spLocks noChangeArrowheads="1"/>
            </p:cNvSpPr>
            <p:nvPr/>
          </p:nvSpPr>
          <p:spPr bwMode="auto">
            <a:xfrm>
              <a:off x="838200" y="1846263"/>
              <a:ext cx="182563" cy="182563"/>
            </a:xfrm>
            <a:prstGeom prst="ellipse">
              <a:avLst/>
            </a:prstGeom>
            <a:solidFill>
              <a:srgbClr val="00B050"/>
            </a:solidFill>
            <a:ln w="9525" algn="ctr">
              <a:solidFill>
                <a:schemeClr val="bg1"/>
              </a:solidFill>
              <a:round/>
              <a:headEnd/>
              <a:tailEnd/>
            </a:ln>
          </p:spPr>
          <p:txBody>
            <a:bodyPr wrap="none" anchor="ctr"/>
            <a:lstStyle/>
            <a:p>
              <a:endParaRPr lang="en-US"/>
            </a:p>
          </p:txBody>
        </p:sp>
        <p:sp>
          <p:nvSpPr>
            <p:cNvPr id="11" name="Oval 40"/>
            <p:cNvSpPr>
              <a:spLocks noChangeArrowheads="1"/>
            </p:cNvSpPr>
            <p:nvPr/>
          </p:nvSpPr>
          <p:spPr bwMode="auto">
            <a:xfrm>
              <a:off x="288925" y="1846263"/>
              <a:ext cx="182563" cy="182563"/>
            </a:xfrm>
            <a:prstGeom prst="ellipse">
              <a:avLst/>
            </a:prstGeom>
            <a:solidFill>
              <a:srgbClr val="00B050"/>
            </a:solidFill>
            <a:ln w="9525" algn="ctr">
              <a:solidFill>
                <a:schemeClr val="bg1"/>
              </a:solidFill>
              <a:round/>
              <a:headEnd/>
              <a:tailEnd/>
            </a:ln>
          </p:spPr>
          <p:txBody>
            <a:bodyPr wrap="none" anchor="ctr"/>
            <a:lstStyle/>
            <a:p>
              <a:endParaRPr lang="en-US"/>
            </a:p>
          </p:txBody>
        </p:sp>
        <p:sp>
          <p:nvSpPr>
            <p:cNvPr id="13" name="Oval 41"/>
            <p:cNvSpPr>
              <a:spLocks noChangeArrowheads="1"/>
            </p:cNvSpPr>
            <p:nvPr/>
          </p:nvSpPr>
          <p:spPr bwMode="auto">
            <a:xfrm>
              <a:off x="563563" y="2120900"/>
              <a:ext cx="182563" cy="182563"/>
            </a:xfrm>
            <a:prstGeom prst="ellipse">
              <a:avLst/>
            </a:prstGeom>
            <a:solidFill>
              <a:srgbClr val="00B050"/>
            </a:solidFill>
            <a:ln w="9525" algn="ctr">
              <a:solidFill>
                <a:schemeClr val="bg1"/>
              </a:solidFill>
              <a:round/>
              <a:headEnd/>
              <a:tailEnd/>
            </a:ln>
          </p:spPr>
          <p:txBody>
            <a:bodyPr wrap="none" anchor="ctr"/>
            <a:lstStyle/>
            <a:p>
              <a:endParaRPr lang="en-US"/>
            </a:p>
          </p:txBody>
        </p:sp>
        <p:sp>
          <p:nvSpPr>
            <p:cNvPr id="14" name="Oval 42"/>
            <p:cNvSpPr>
              <a:spLocks noChangeArrowheads="1"/>
            </p:cNvSpPr>
            <p:nvPr/>
          </p:nvSpPr>
          <p:spPr bwMode="auto">
            <a:xfrm>
              <a:off x="1112838" y="2120900"/>
              <a:ext cx="182563" cy="182563"/>
            </a:xfrm>
            <a:prstGeom prst="ellipse">
              <a:avLst/>
            </a:prstGeom>
            <a:solidFill>
              <a:srgbClr val="00B050"/>
            </a:solidFill>
            <a:ln w="9525" algn="ctr">
              <a:solidFill>
                <a:schemeClr val="bg1"/>
              </a:solidFill>
              <a:round/>
              <a:headEnd/>
              <a:tailEnd/>
            </a:ln>
          </p:spPr>
          <p:txBody>
            <a:bodyPr wrap="none" anchor="ctr"/>
            <a:lstStyle/>
            <a:p>
              <a:endParaRPr lang="en-US"/>
            </a:p>
          </p:txBody>
        </p:sp>
        <p:cxnSp>
          <p:nvCxnSpPr>
            <p:cNvPr id="15" name="AutoShape 43"/>
            <p:cNvCxnSpPr>
              <a:cxnSpLocks noChangeShapeType="1"/>
              <a:stCxn id="8" idx="3"/>
              <a:endCxn id="11" idx="7"/>
            </p:cNvCxnSpPr>
            <p:nvPr/>
          </p:nvCxnSpPr>
          <p:spPr bwMode="auto">
            <a:xfrm flipH="1">
              <a:off x="444500" y="1727200"/>
              <a:ext cx="146050" cy="146050"/>
            </a:xfrm>
            <a:prstGeom prst="straightConnector1">
              <a:avLst/>
            </a:prstGeom>
            <a:noFill/>
            <a:ln w="9525">
              <a:solidFill>
                <a:schemeClr val="tx1">
                  <a:lumMod val="75000"/>
                  <a:lumOff val="25000"/>
                </a:schemeClr>
              </a:solidFill>
              <a:round/>
              <a:headEnd/>
              <a:tailEnd/>
            </a:ln>
          </p:spPr>
        </p:cxnSp>
        <p:cxnSp>
          <p:nvCxnSpPr>
            <p:cNvPr id="16" name="AutoShape 44"/>
            <p:cNvCxnSpPr>
              <a:cxnSpLocks noChangeShapeType="1"/>
              <a:stCxn id="8" idx="5"/>
              <a:endCxn id="10" idx="1"/>
            </p:cNvCxnSpPr>
            <p:nvPr/>
          </p:nvCxnSpPr>
          <p:spPr bwMode="auto">
            <a:xfrm>
              <a:off x="719138" y="1727200"/>
              <a:ext cx="146050" cy="146050"/>
            </a:xfrm>
            <a:prstGeom prst="straightConnector1">
              <a:avLst/>
            </a:prstGeom>
            <a:noFill/>
            <a:ln w="9525">
              <a:solidFill>
                <a:schemeClr val="tx1">
                  <a:lumMod val="75000"/>
                  <a:lumOff val="25000"/>
                </a:schemeClr>
              </a:solidFill>
              <a:round/>
              <a:headEnd/>
              <a:tailEnd/>
            </a:ln>
          </p:spPr>
        </p:cxnSp>
        <p:cxnSp>
          <p:nvCxnSpPr>
            <p:cNvPr id="17" name="AutoShape 45"/>
            <p:cNvCxnSpPr>
              <a:cxnSpLocks noChangeShapeType="1"/>
              <a:stCxn id="10" idx="3"/>
              <a:endCxn id="13" idx="7"/>
            </p:cNvCxnSpPr>
            <p:nvPr/>
          </p:nvCxnSpPr>
          <p:spPr bwMode="auto">
            <a:xfrm flipH="1">
              <a:off x="719138" y="2001838"/>
              <a:ext cx="146050" cy="146050"/>
            </a:xfrm>
            <a:prstGeom prst="straightConnector1">
              <a:avLst/>
            </a:prstGeom>
            <a:noFill/>
            <a:ln w="9525">
              <a:solidFill>
                <a:schemeClr val="tx1">
                  <a:lumMod val="75000"/>
                  <a:lumOff val="25000"/>
                </a:schemeClr>
              </a:solidFill>
              <a:round/>
              <a:headEnd/>
              <a:tailEnd/>
            </a:ln>
          </p:spPr>
        </p:cxnSp>
        <p:cxnSp>
          <p:nvCxnSpPr>
            <p:cNvPr id="18" name="AutoShape 46"/>
            <p:cNvCxnSpPr>
              <a:cxnSpLocks noChangeShapeType="1"/>
              <a:stCxn id="10" idx="5"/>
              <a:endCxn id="14" idx="1"/>
            </p:cNvCxnSpPr>
            <p:nvPr/>
          </p:nvCxnSpPr>
          <p:spPr bwMode="auto">
            <a:xfrm>
              <a:off x="993775" y="2001838"/>
              <a:ext cx="146050" cy="146050"/>
            </a:xfrm>
            <a:prstGeom prst="straightConnector1">
              <a:avLst/>
            </a:prstGeom>
            <a:noFill/>
            <a:ln w="9525">
              <a:solidFill>
                <a:schemeClr val="tx1">
                  <a:lumMod val="75000"/>
                  <a:lumOff val="25000"/>
                </a:schemeClr>
              </a:solidFill>
              <a:round/>
              <a:headEnd/>
              <a:tailEnd/>
            </a:ln>
          </p:spPr>
        </p:cxnSp>
        <p:sp>
          <p:nvSpPr>
            <p:cNvPr id="19" name="Rectangle 47"/>
            <p:cNvSpPr>
              <a:spLocks noChangeArrowheads="1"/>
            </p:cNvSpPr>
            <p:nvPr/>
          </p:nvSpPr>
          <p:spPr bwMode="auto">
            <a:xfrm>
              <a:off x="381000" y="1295400"/>
              <a:ext cx="547688" cy="274638"/>
            </a:xfrm>
            <a:prstGeom prst="rect">
              <a:avLst/>
            </a:prstGeom>
            <a:noFill/>
            <a:ln w="9525" algn="ctr">
              <a:noFill/>
              <a:miter lim="800000"/>
              <a:headEnd/>
              <a:tailEnd/>
            </a:ln>
          </p:spPr>
          <p:txBody>
            <a:bodyPr wrap="none" anchor="ctr"/>
            <a:lstStyle/>
            <a:p>
              <a:pPr algn="ctr"/>
              <a:r>
                <a:rPr lang="en-US">
                  <a:solidFill>
                    <a:schemeClr val="tx1">
                      <a:lumMod val="95000"/>
                      <a:lumOff val="5000"/>
                    </a:schemeClr>
                  </a:solidFill>
                </a:rPr>
                <a:t>AST</a:t>
              </a:r>
            </a:p>
          </p:txBody>
        </p:sp>
      </p:grpSp>
      <p:sp>
        <p:nvSpPr>
          <p:cNvPr id="20" name="Oval 14"/>
          <p:cNvSpPr>
            <a:spLocks noChangeArrowheads="1"/>
          </p:cNvSpPr>
          <p:nvPr/>
        </p:nvSpPr>
        <p:spPr bwMode="auto">
          <a:xfrm>
            <a:off x="7467600" y="3733800"/>
            <a:ext cx="1473200" cy="862013"/>
          </a:xfrm>
          <a:prstGeom prst="ellipse">
            <a:avLst/>
          </a:prstGeom>
          <a:solidFill>
            <a:srgbClr val="00B050"/>
          </a:solidFill>
          <a:ln w="9525">
            <a:round/>
            <a:headEnd/>
            <a:tailEnd/>
          </a:ln>
          <a:effectLst>
            <a:outerShdw blurRad="50800" dist="38100" dir="2700000" algn="tl" rotWithShape="0">
              <a:prstClr val="black">
                <a:alpha val="40000"/>
              </a:prstClr>
            </a:outerShdw>
          </a:effectLst>
          <a:scene3d>
            <a:camera prst="orthographicFront"/>
            <a:lightRig rig="legacyFlat3" dir="b"/>
          </a:scene3d>
          <a:sp3d extrusionH="125400" prstMaterial="legacyMatte">
            <a:bevelT w="13500" h="13500" prst="angle"/>
            <a:bevelB w="13500" h="13500" prst="angle"/>
            <a:extrusionClr>
              <a:srgbClr val="008000"/>
            </a:extrusionClr>
          </a:sp3d>
        </p:spPr>
        <p:txBody>
          <a:bodyPr wrap="none" anchor="ctr">
            <a:flatTx/>
          </a:bodyPr>
          <a:lstStyle/>
          <a:p>
            <a:pPr algn="ctr"/>
            <a:r>
              <a:rPr lang="en-US" sz="2200">
                <a:solidFill>
                  <a:schemeClr val="bg1"/>
                </a:solidFill>
              </a:rPr>
              <a:t>Binary</a:t>
            </a:r>
          </a:p>
        </p:txBody>
      </p:sp>
      <p:sp>
        <p:nvSpPr>
          <p:cNvPr id="21" name="Rectangle 20"/>
          <p:cNvSpPr/>
          <p:nvPr/>
        </p:nvSpPr>
        <p:spPr>
          <a:xfrm>
            <a:off x="7391400" y="3276600"/>
            <a:ext cx="1676400" cy="2209800"/>
          </a:xfrm>
          <a:prstGeom prst="rect">
            <a:avLst/>
          </a:prstGeom>
          <a:no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lstStyle/>
          <a:p>
            <a:pPr algn="ctr">
              <a:defRPr/>
            </a:pPr>
            <a:r>
              <a:rPr lang="en-US" dirty="0">
                <a:solidFill>
                  <a:schemeClr val="tx1">
                    <a:lumMod val="95000"/>
                    <a:lumOff val="5000"/>
                  </a:schemeClr>
                </a:solidFill>
              </a:rPr>
              <a:t>Process</a:t>
            </a:r>
          </a:p>
        </p:txBody>
      </p:sp>
      <p:sp>
        <p:nvSpPr>
          <p:cNvPr id="56" name="Left-Up Arrow 55"/>
          <p:cNvSpPr/>
          <p:nvPr/>
        </p:nvSpPr>
        <p:spPr bwMode="auto">
          <a:xfrm rot="8001702">
            <a:off x="1474094" y="3955104"/>
            <a:ext cx="481619" cy="487338"/>
          </a:xfrm>
          <a:prstGeom prst="leftUpArrow">
            <a:avLst/>
          </a:prstGeom>
          <a:gradFill flip="none" rotWithShape="1">
            <a:gsLst>
              <a:gs pos="37000">
                <a:schemeClr val="bg1">
                  <a:lumMod val="75000"/>
                </a:schemeClr>
              </a:gs>
              <a:gs pos="100000">
                <a:srgbClr val="00B050"/>
              </a:gs>
            </a:gsLst>
            <a:lin ang="270000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3" name="Right Arrow 62"/>
          <p:cNvSpPr/>
          <p:nvPr/>
        </p:nvSpPr>
        <p:spPr bwMode="auto">
          <a:xfrm>
            <a:off x="5257801" y="5791200"/>
            <a:ext cx="457200" cy="304800"/>
          </a:xfrm>
          <a:prstGeom prst="rightArrow">
            <a:avLst/>
          </a:prstGeom>
          <a:solidFill>
            <a:schemeClr val="bg2">
              <a:lumMod val="9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1" name="Down Arrow 60"/>
          <p:cNvSpPr/>
          <p:nvPr/>
        </p:nvSpPr>
        <p:spPr bwMode="auto">
          <a:xfrm rot="13948510">
            <a:off x="5107331" y="4141841"/>
            <a:ext cx="306387" cy="857200"/>
          </a:xfrm>
          <a:prstGeom prst="downArrow">
            <a:avLst/>
          </a:prstGeom>
          <a:gradFill flip="none" rotWithShape="1">
            <a:gsLst>
              <a:gs pos="25000">
                <a:schemeClr val="accent2">
                  <a:lumMod val="60000"/>
                  <a:lumOff val="40000"/>
                </a:schemeClr>
              </a:gs>
              <a:gs pos="100000">
                <a:schemeClr val="accent1">
                  <a:lumMod val="60000"/>
                  <a:lumOff val="40000"/>
                </a:schemeClr>
              </a:gs>
            </a:gsLst>
            <a:lin ang="540000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p>
        </p:txBody>
      </p:sp>
      <p:sp>
        <p:nvSpPr>
          <p:cNvPr id="48" name="Right Arrow 47"/>
          <p:cNvSpPr/>
          <p:nvPr/>
        </p:nvSpPr>
        <p:spPr bwMode="auto">
          <a:xfrm>
            <a:off x="3048000" y="3429000"/>
            <a:ext cx="685800" cy="304800"/>
          </a:xfrm>
          <a:prstGeom prst="rightArrow">
            <a:avLst/>
          </a:prstGeom>
          <a:gradFill flip="none" rotWithShape="1">
            <a:gsLst>
              <a:gs pos="49000">
                <a:schemeClr val="bg1">
                  <a:lumMod val="75000"/>
                </a:schemeClr>
              </a:gs>
              <a:gs pos="100000">
                <a:schemeClr val="accent2">
                  <a:lumMod val="60000"/>
                  <a:lumOff val="40000"/>
                </a:schemeClr>
              </a:gs>
            </a:gsLst>
            <a:lin ang="0" scaled="0"/>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25" name="Rectangle 51"/>
          <p:cNvSpPr>
            <a:spLocks noChangeArrowheads="1"/>
          </p:cNvSpPr>
          <p:nvPr/>
        </p:nvSpPr>
        <p:spPr bwMode="auto">
          <a:xfrm>
            <a:off x="3708221" y="5638800"/>
            <a:ext cx="1549579" cy="723900"/>
          </a:xfrm>
          <a:prstGeom prst="rect">
            <a:avLst/>
          </a:prstGeom>
          <a:solidFill>
            <a:schemeClr val="bg2">
              <a:lumMod val="90000"/>
            </a:schemeClr>
          </a:solidFill>
          <a:ln w="9525">
            <a:miter lim="800000"/>
            <a:headEnd/>
            <a:tailEnd/>
          </a:ln>
          <a:effectLst>
            <a:outerShdw blurRad="50800" dist="38100" dir="2700000" algn="tl" rotWithShape="0">
              <a:prstClr val="black">
                <a:alpha val="40000"/>
              </a:prstClr>
            </a:outerShdw>
          </a:effectLst>
        </p:spPr>
        <p:txBody>
          <a:bodyPr wrap="none" anchor="ctr">
            <a:flatTx/>
          </a:bodyPr>
          <a:lstStyle/>
          <a:p>
            <a:pPr algn="ctr"/>
            <a:r>
              <a:rPr lang="en-US" sz="1900" dirty="0" err="1"/>
              <a:t>Stackwalker</a:t>
            </a:r>
            <a:endParaRPr lang="en-US" sz="1900" dirty="0"/>
          </a:p>
          <a:p>
            <a:pPr algn="ctr"/>
            <a:r>
              <a:rPr lang="en-US" sz="1900" dirty="0"/>
              <a:t>API</a:t>
            </a:r>
          </a:p>
        </p:txBody>
      </p:sp>
      <p:sp>
        <p:nvSpPr>
          <p:cNvPr id="26" name="Rectangle 49"/>
          <p:cNvSpPr>
            <a:spLocks noChangeArrowheads="1"/>
          </p:cNvSpPr>
          <p:nvPr/>
        </p:nvSpPr>
        <p:spPr bwMode="auto">
          <a:xfrm>
            <a:off x="5638800" y="3589338"/>
            <a:ext cx="1295550" cy="906462"/>
          </a:xfrm>
          <a:prstGeom prst="rect">
            <a:avLst/>
          </a:prstGeom>
          <a:solidFill>
            <a:schemeClr val="accent1">
              <a:lumMod val="60000"/>
              <a:lumOff val="40000"/>
            </a:schemeClr>
          </a:solidFill>
          <a:ln w="9525">
            <a:miter lim="800000"/>
            <a:headEnd/>
            <a:tailEnd/>
          </a:ln>
          <a:effectLst>
            <a:outerShdw blurRad="50800" dist="38100" dir="2700000" algn="tl" rotWithShape="0">
              <a:prstClr val="black">
                <a:alpha val="40000"/>
              </a:prstClr>
            </a:outerShdw>
          </a:effectLst>
        </p:spPr>
        <p:txBody>
          <a:bodyPr wrap="none" anchor="ctr">
            <a:flatTx/>
          </a:bodyPr>
          <a:lstStyle/>
          <a:p>
            <a:pPr algn="ctr"/>
            <a:r>
              <a:rPr lang="en-US" sz="1900" dirty="0" smtClean="0"/>
              <a:t>Patch</a:t>
            </a:r>
          </a:p>
          <a:p>
            <a:pPr algn="ctr"/>
            <a:r>
              <a:rPr lang="en-US" sz="1900" dirty="0" smtClean="0"/>
              <a:t>API</a:t>
            </a:r>
            <a:endParaRPr lang="en-US" sz="1900" dirty="0"/>
          </a:p>
        </p:txBody>
      </p:sp>
      <p:sp>
        <p:nvSpPr>
          <p:cNvPr id="35" name="Rectangle 25"/>
          <p:cNvSpPr>
            <a:spLocks noChangeArrowheads="1"/>
          </p:cNvSpPr>
          <p:nvPr/>
        </p:nvSpPr>
        <p:spPr bwMode="auto">
          <a:xfrm>
            <a:off x="1828800" y="2971800"/>
            <a:ext cx="1257300" cy="990600"/>
          </a:xfrm>
          <a:prstGeom prst="rect">
            <a:avLst/>
          </a:prstGeom>
          <a:solidFill>
            <a:schemeClr val="bg1">
              <a:lumMod val="75000"/>
            </a:schemeClr>
          </a:solidFill>
          <a:ln w="57150" algn="ctr">
            <a:noFill/>
            <a:prstDash val="dash"/>
            <a:miter lim="800000"/>
            <a:headEnd/>
            <a:tailEnd/>
          </a:ln>
          <a:effectLst>
            <a:outerShdw blurRad="50800" dist="38100" dir="2700000" algn="tl" rotWithShape="0">
              <a:prstClr val="black">
                <a:alpha val="40000"/>
              </a:prstClr>
            </a:outerShdw>
          </a:effectLst>
        </p:spPr>
        <p:txBody>
          <a:bodyPr wrap="none" anchor="ctr">
            <a:flatTx/>
          </a:bodyPr>
          <a:lstStyle/>
          <a:p>
            <a:pPr algn="ctr">
              <a:defRPr/>
            </a:pPr>
            <a:r>
              <a:rPr lang="en-US" sz="1900" dirty="0" err="1" smtClean="0"/>
              <a:t>Symtab</a:t>
            </a:r>
            <a:endParaRPr lang="en-US" sz="1900" dirty="0" smtClean="0"/>
          </a:p>
          <a:p>
            <a:pPr algn="ctr">
              <a:defRPr/>
            </a:pPr>
            <a:r>
              <a:rPr lang="en-US" sz="1900" dirty="0" smtClean="0"/>
              <a:t>API</a:t>
            </a:r>
            <a:endParaRPr lang="en-US" sz="1900" dirty="0"/>
          </a:p>
        </p:txBody>
      </p:sp>
      <p:sp>
        <p:nvSpPr>
          <p:cNvPr id="37" name="Rectangle 53"/>
          <p:cNvSpPr>
            <a:spLocks noChangeArrowheads="1"/>
          </p:cNvSpPr>
          <p:nvPr/>
        </p:nvSpPr>
        <p:spPr bwMode="auto">
          <a:xfrm>
            <a:off x="3733650" y="4343400"/>
            <a:ext cx="1295550" cy="990600"/>
          </a:xfrm>
          <a:prstGeom prst="rect">
            <a:avLst/>
          </a:prstGeom>
          <a:solidFill>
            <a:schemeClr val="accent2">
              <a:lumMod val="60000"/>
              <a:lumOff val="40000"/>
            </a:schemeClr>
          </a:solidFill>
          <a:ln w="9525">
            <a:miter lim="800000"/>
            <a:headEnd/>
            <a:tailEnd/>
          </a:ln>
          <a:effectLst>
            <a:outerShdw blurRad="50800" dist="38100" dir="2700000" algn="tl" rotWithShape="0">
              <a:prstClr val="black">
                <a:alpha val="40000"/>
              </a:prstClr>
            </a:outerShdw>
          </a:effectLst>
        </p:spPr>
        <p:txBody>
          <a:bodyPr wrap="none" anchor="ctr">
            <a:flatTx/>
          </a:bodyPr>
          <a:lstStyle/>
          <a:p>
            <a:pPr algn="ctr"/>
            <a:r>
              <a:rPr lang="en-US" sz="1900" dirty="0" err="1" smtClean="0"/>
              <a:t>DataFlow</a:t>
            </a:r>
            <a:endParaRPr lang="en-US" sz="1900" dirty="0"/>
          </a:p>
          <a:p>
            <a:pPr algn="ctr"/>
            <a:r>
              <a:rPr lang="en-US" sz="1900" dirty="0"/>
              <a:t>API</a:t>
            </a:r>
          </a:p>
        </p:txBody>
      </p:sp>
      <p:sp>
        <p:nvSpPr>
          <p:cNvPr id="47" name="AutoShape 3"/>
          <p:cNvSpPr>
            <a:spLocks noChangeArrowheads="1"/>
          </p:cNvSpPr>
          <p:nvPr/>
        </p:nvSpPr>
        <p:spPr bwMode="auto">
          <a:xfrm>
            <a:off x="1295400" y="2209800"/>
            <a:ext cx="4343400" cy="379412"/>
          </a:xfrm>
          <a:prstGeom prst="rightArrow">
            <a:avLst>
              <a:gd name="adj1" fmla="val 50000"/>
              <a:gd name="adj2" fmla="val 84109"/>
            </a:avLst>
          </a:prstGeom>
          <a:gradFill rotWithShape="1">
            <a:gsLst>
              <a:gs pos="0">
                <a:srgbClr val="00B050"/>
              </a:gs>
              <a:gs pos="100000">
                <a:schemeClr val="accent5"/>
              </a:gs>
            </a:gsLst>
            <a:lin ang="0" scaled="1"/>
          </a:gradFill>
          <a:ln w="9525" algn="ctr">
            <a:noFill/>
            <a:miter lim="800000"/>
            <a:headEnd/>
            <a:tailEnd/>
          </a:ln>
          <a:effectLst>
            <a:outerShdw blurRad="50800" dist="38100" dir="2700000" algn="tl" rotWithShape="0">
              <a:prstClr val="black">
                <a:alpha val="40000"/>
              </a:prstClr>
            </a:outerShdw>
          </a:effectLst>
        </p:spPr>
        <p:txBody>
          <a:bodyPr wrap="none" anchor="ctr"/>
          <a:lstStyle/>
          <a:p>
            <a:endParaRPr lang="en-US"/>
          </a:p>
        </p:txBody>
      </p:sp>
      <p:sp>
        <p:nvSpPr>
          <p:cNvPr id="50" name="Down Arrow 49"/>
          <p:cNvSpPr/>
          <p:nvPr/>
        </p:nvSpPr>
        <p:spPr bwMode="auto">
          <a:xfrm>
            <a:off x="6096000" y="2895600"/>
            <a:ext cx="304800" cy="685800"/>
          </a:xfrm>
          <a:prstGeom prst="downArrow">
            <a:avLst/>
          </a:prstGeom>
          <a:gradFill flip="none" rotWithShape="1">
            <a:gsLst>
              <a:gs pos="0">
                <a:schemeClr val="accent5"/>
              </a:gs>
              <a:gs pos="100000">
                <a:schemeClr val="accent1">
                  <a:lumMod val="60000"/>
                  <a:lumOff val="40000"/>
                </a:schemeClr>
              </a:gs>
            </a:gsLst>
            <a:lin ang="540000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2" name="Down Arrow 51"/>
          <p:cNvSpPr/>
          <p:nvPr/>
        </p:nvSpPr>
        <p:spPr bwMode="auto">
          <a:xfrm rot="18434319">
            <a:off x="5132680" y="3354974"/>
            <a:ext cx="306387" cy="794779"/>
          </a:xfrm>
          <a:prstGeom prst="downArrow">
            <a:avLst/>
          </a:prstGeom>
          <a:gradFill flip="none" rotWithShape="1">
            <a:gsLst>
              <a:gs pos="25000">
                <a:schemeClr val="accent2">
                  <a:lumMod val="60000"/>
                  <a:lumOff val="40000"/>
                </a:schemeClr>
              </a:gs>
              <a:gs pos="100000">
                <a:schemeClr val="accent1">
                  <a:lumMod val="60000"/>
                  <a:lumOff val="40000"/>
                </a:schemeClr>
              </a:gs>
            </a:gsLst>
            <a:lin ang="5400000" scaled="1"/>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7" name="Right Arrow 56"/>
          <p:cNvSpPr/>
          <p:nvPr/>
        </p:nvSpPr>
        <p:spPr bwMode="auto">
          <a:xfrm rot="19002661">
            <a:off x="2902570" y="3990042"/>
            <a:ext cx="929371" cy="304800"/>
          </a:xfrm>
          <a:prstGeom prst="rightArrow">
            <a:avLst/>
          </a:prstGeom>
          <a:gradFill flip="none" rotWithShape="1">
            <a:gsLst>
              <a:gs pos="49000">
                <a:schemeClr val="bg1">
                  <a:lumMod val="75000"/>
                </a:schemeClr>
              </a:gs>
              <a:gs pos="100000">
                <a:schemeClr val="accent2">
                  <a:lumMod val="60000"/>
                  <a:lumOff val="40000"/>
                </a:schemeClr>
              </a:gs>
            </a:gsLst>
            <a:lin ang="0" scaled="0"/>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8" name="Right Arrow 57"/>
          <p:cNvSpPr/>
          <p:nvPr/>
        </p:nvSpPr>
        <p:spPr bwMode="auto">
          <a:xfrm>
            <a:off x="3053563" y="4724400"/>
            <a:ext cx="680237" cy="304800"/>
          </a:xfrm>
          <a:prstGeom prst="rightArrow">
            <a:avLst/>
          </a:prstGeom>
          <a:gradFill flip="none" rotWithShape="1">
            <a:gsLst>
              <a:gs pos="49000">
                <a:schemeClr val="bg1">
                  <a:lumMod val="75000"/>
                </a:schemeClr>
              </a:gs>
              <a:gs pos="100000">
                <a:schemeClr val="accent2">
                  <a:lumMod val="60000"/>
                  <a:lumOff val="40000"/>
                </a:schemeClr>
              </a:gs>
            </a:gsLst>
            <a:lin ang="0" scaled="0"/>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6" name="Rectangle 32"/>
          <p:cNvSpPr>
            <a:spLocks noChangeArrowheads="1"/>
          </p:cNvSpPr>
          <p:nvPr/>
        </p:nvSpPr>
        <p:spPr bwMode="auto">
          <a:xfrm>
            <a:off x="1828800" y="4343400"/>
            <a:ext cx="1257300" cy="990600"/>
          </a:xfrm>
          <a:prstGeom prst="rect">
            <a:avLst/>
          </a:prstGeom>
          <a:solidFill>
            <a:schemeClr val="bg1">
              <a:lumMod val="75000"/>
            </a:schemeClr>
          </a:solidFill>
          <a:ln w="9525" algn="ctr">
            <a:miter lim="800000"/>
            <a:headEnd/>
            <a:tailEnd/>
          </a:ln>
          <a:effectLst>
            <a:outerShdw blurRad="50800" dist="38100" dir="2700000" algn="tl" rotWithShape="0">
              <a:prstClr val="black">
                <a:alpha val="40000"/>
              </a:prstClr>
            </a:outerShdw>
          </a:effectLst>
        </p:spPr>
        <p:txBody>
          <a:bodyPr wrap="none" anchor="ctr">
            <a:flatTx/>
          </a:bodyPr>
          <a:lstStyle/>
          <a:p>
            <a:pPr algn="ctr">
              <a:defRPr/>
            </a:pPr>
            <a:r>
              <a:rPr lang="en-US" sz="1900" dirty="0"/>
              <a:t>Instruction</a:t>
            </a:r>
            <a:br>
              <a:rPr lang="en-US" sz="1900" dirty="0"/>
            </a:br>
            <a:r>
              <a:rPr lang="en-US" sz="1900" dirty="0"/>
              <a:t>API</a:t>
            </a:r>
          </a:p>
        </p:txBody>
      </p:sp>
      <p:sp>
        <p:nvSpPr>
          <p:cNvPr id="38" name="Rectangle 54"/>
          <p:cNvSpPr>
            <a:spLocks noChangeArrowheads="1"/>
          </p:cNvSpPr>
          <p:nvPr/>
        </p:nvSpPr>
        <p:spPr bwMode="auto">
          <a:xfrm>
            <a:off x="3733650" y="3048000"/>
            <a:ext cx="1295550" cy="914400"/>
          </a:xfrm>
          <a:prstGeom prst="rect">
            <a:avLst/>
          </a:prstGeom>
          <a:solidFill>
            <a:schemeClr val="accent2">
              <a:lumMod val="60000"/>
              <a:lumOff val="40000"/>
            </a:schemeClr>
          </a:solidFill>
          <a:ln w="9525">
            <a:miter lim="800000"/>
            <a:headEnd/>
            <a:tailEnd/>
          </a:ln>
          <a:effectLst>
            <a:outerShdw blurRad="50800" dist="38100" dir="2700000" algn="tl" rotWithShape="0">
              <a:prstClr val="black">
                <a:alpha val="40000"/>
              </a:prstClr>
            </a:outerShdw>
          </a:effectLst>
        </p:spPr>
        <p:txBody>
          <a:bodyPr wrap="none" anchor="ctr">
            <a:flatTx/>
          </a:bodyPr>
          <a:lstStyle/>
          <a:p>
            <a:pPr algn="ctr"/>
            <a:r>
              <a:rPr lang="en-US" sz="1900" dirty="0" smtClean="0"/>
              <a:t>Parse</a:t>
            </a:r>
            <a:endParaRPr lang="en-US" sz="1900" dirty="0"/>
          </a:p>
          <a:p>
            <a:pPr algn="ctr"/>
            <a:r>
              <a:rPr lang="en-US" sz="1900" dirty="0"/>
              <a:t>API</a:t>
            </a:r>
          </a:p>
        </p:txBody>
      </p:sp>
      <p:sp>
        <p:nvSpPr>
          <p:cNvPr id="24" name="Rectangle 48"/>
          <p:cNvSpPr>
            <a:spLocks noChangeArrowheads="1"/>
          </p:cNvSpPr>
          <p:nvPr/>
        </p:nvSpPr>
        <p:spPr bwMode="auto">
          <a:xfrm>
            <a:off x="5638800" y="2057400"/>
            <a:ext cx="1295550" cy="838200"/>
          </a:xfrm>
          <a:prstGeom prst="rect">
            <a:avLst/>
          </a:prstGeom>
          <a:solidFill>
            <a:schemeClr val="accent5"/>
          </a:solidFill>
          <a:ln w="9525">
            <a:miter lim="800000"/>
            <a:headEnd/>
            <a:tailEnd/>
          </a:ln>
          <a:effectLst>
            <a:outerShdw blurRad="50800" dist="38100" dir="2700000" algn="tl" rotWithShape="0">
              <a:prstClr val="black">
                <a:alpha val="40000"/>
              </a:prstClr>
            </a:outerShdw>
          </a:effectLst>
        </p:spPr>
        <p:txBody>
          <a:bodyPr wrap="none" anchor="ctr">
            <a:flatTx/>
          </a:bodyPr>
          <a:lstStyle/>
          <a:p>
            <a:pPr algn="ctr"/>
            <a:r>
              <a:rPr lang="en-US" sz="1900" dirty="0"/>
              <a:t>Code</a:t>
            </a:r>
          </a:p>
          <a:p>
            <a:pPr algn="ctr"/>
            <a:r>
              <a:rPr lang="en-US" sz="1900" dirty="0"/>
              <a:t>Gen</a:t>
            </a:r>
          </a:p>
        </p:txBody>
      </p:sp>
      <p:sp>
        <p:nvSpPr>
          <p:cNvPr id="64" name="Right Arrow 63"/>
          <p:cNvSpPr/>
          <p:nvPr/>
        </p:nvSpPr>
        <p:spPr bwMode="auto">
          <a:xfrm>
            <a:off x="6934200" y="3962400"/>
            <a:ext cx="533400" cy="304800"/>
          </a:xfrm>
          <a:prstGeom prst="rightArrow">
            <a:avLst/>
          </a:prstGeom>
          <a:gradFill flip="none" rotWithShape="1">
            <a:gsLst>
              <a:gs pos="0">
                <a:schemeClr val="bg1">
                  <a:lumMod val="75000"/>
                </a:schemeClr>
              </a:gs>
              <a:gs pos="100000">
                <a:srgbClr val="00B050"/>
              </a:gs>
            </a:gsLst>
            <a:lin ang="0" scaled="0"/>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5" name="Right Arrow 64"/>
          <p:cNvSpPr/>
          <p:nvPr/>
        </p:nvSpPr>
        <p:spPr bwMode="auto">
          <a:xfrm rot="19011991">
            <a:off x="6880872" y="5550437"/>
            <a:ext cx="601866" cy="304800"/>
          </a:xfrm>
          <a:prstGeom prst="rightArrow">
            <a:avLst/>
          </a:prstGeom>
          <a:gradFill flip="none" rotWithShape="1">
            <a:gsLst>
              <a:gs pos="0">
                <a:schemeClr val="bg2">
                  <a:lumMod val="90000"/>
                </a:schemeClr>
              </a:gs>
              <a:gs pos="100000">
                <a:schemeClr val="tx1"/>
              </a:gs>
            </a:gsLst>
            <a:lin ang="0" scaled="0"/>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39" name="Rectangle 19"/>
          <p:cNvSpPr>
            <a:spLocks noChangeArrowheads="1"/>
          </p:cNvSpPr>
          <p:nvPr/>
        </p:nvSpPr>
        <p:spPr bwMode="auto">
          <a:xfrm>
            <a:off x="5708499" y="5410200"/>
            <a:ext cx="1301901" cy="1143000"/>
          </a:xfrm>
          <a:prstGeom prst="rect">
            <a:avLst/>
          </a:prstGeom>
          <a:solidFill>
            <a:schemeClr val="bg2">
              <a:lumMod val="90000"/>
            </a:schemeClr>
          </a:solidFill>
          <a:ln w="9525">
            <a:miter lim="800000"/>
            <a:headEnd/>
            <a:tailEnd/>
          </a:ln>
          <a:effectLst>
            <a:outerShdw blurRad="50800" dist="38100" dir="2700000" algn="tl" rotWithShape="0">
              <a:prstClr val="black">
                <a:alpha val="40000"/>
              </a:prstClr>
            </a:outerShdw>
          </a:effectLst>
        </p:spPr>
        <p:txBody>
          <a:bodyPr wrap="none" anchor="ctr">
            <a:flatTx/>
          </a:bodyPr>
          <a:lstStyle/>
          <a:p>
            <a:pPr algn="ctr"/>
            <a:r>
              <a:rPr lang="en-US" sz="1900" dirty="0" err="1" smtClean="0"/>
              <a:t>ProcControl</a:t>
            </a:r>
            <a:r>
              <a:rPr lang="en-US" sz="1900" dirty="0"/>
              <a:t/>
            </a:r>
            <a:br>
              <a:rPr lang="en-US" sz="1900" dirty="0"/>
            </a:br>
            <a:r>
              <a:rPr lang="en-US" sz="1900" dirty="0" smtClean="0"/>
              <a:t>API</a:t>
            </a:r>
            <a:endParaRPr lang="en-US" sz="1900" dirty="0"/>
          </a:p>
        </p:txBody>
      </p:sp>
      <p:sp>
        <p:nvSpPr>
          <p:cNvPr id="41" name="Oval 14"/>
          <p:cNvSpPr>
            <a:spLocks noChangeArrowheads="1"/>
          </p:cNvSpPr>
          <p:nvPr/>
        </p:nvSpPr>
        <p:spPr bwMode="auto">
          <a:xfrm>
            <a:off x="50800" y="3810000"/>
            <a:ext cx="1473200" cy="862013"/>
          </a:xfrm>
          <a:prstGeom prst="ellipse">
            <a:avLst/>
          </a:prstGeom>
          <a:solidFill>
            <a:srgbClr val="00B050"/>
          </a:solidFill>
          <a:ln w="9525">
            <a:round/>
            <a:headEnd/>
            <a:tailEnd/>
          </a:ln>
          <a:effectLst>
            <a:outerShdw blurRad="50800" dist="38100" dir="2700000" algn="tl" rotWithShape="0">
              <a:prstClr val="black">
                <a:alpha val="40000"/>
              </a:prstClr>
            </a:outerShdw>
          </a:effectLst>
          <a:scene3d>
            <a:camera prst="orthographicFront"/>
            <a:lightRig rig="legacyFlat3" dir="b"/>
          </a:scene3d>
          <a:sp3d extrusionH="125400" prstMaterial="legacyMatte">
            <a:bevelT w="13500" h="13500" prst="angle"/>
            <a:bevelB w="13500" h="13500" prst="angle"/>
            <a:extrusionClr>
              <a:srgbClr val="008000"/>
            </a:extrusionClr>
          </a:sp3d>
        </p:spPr>
        <p:txBody>
          <a:bodyPr wrap="none" anchor="ctr">
            <a:flatTx/>
          </a:bodyPr>
          <a:lstStyle/>
          <a:p>
            <a:pPr algn="ctr"/>
            <a:r>
              <a:rPr lang="en-US" sz="2200" dirty="0">
                <a:solidFill>
                  <a:schemeClr val="bg1"/>
                </a:solidFill>
              </a:rPr>
              <a:t>Binary</a:t>
            </a:r>
          </a:p>
        </p:txBody>
      </p:sp>
      <p:sp>
        <p:nvSpPr>
          <p:cNvPr id="80" name="Rectangle 79"/>
          <p:cNvSpPr/>
          <p:nvPr/>
        </p:nvSpPr>
        <p:spPr>
          <a:xfrm>
            <a:off x="5628165" y="3569660"/>
            <a:ext cx="1304263" cy="917280"/>
          </a:xfrm>
          <a:prstGeom prst="rect">
            <a:avLst/>
          </a:prstGeom>
          <a:noFill/>
          <a:ln w="50800">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5621077" y="2042116"/>
            <a:ext cx="1321984" cy="849940"/>
          </a:xfrm>
          <a:prstGeom prst="rect">
            <a:avLst/>
          </a:prstGeom>
          <a:noFill/>
          <a:ln w="50800">
            <a:solidFill>
              <a:schemeClr val="tx2">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457200" y="838200"/>
            <a:ext cx="990600" cy="381000"/>
          </a:xfrm>
          <a:prstGeom prst="rect">
            <a:avLst/>
          </a:prstGeom>
          <a:noFill/>
          <a:ln w="50800">
            <a:solidFill>
              <a:srgbClr val="0066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TextBox 50"/>
          <p:cNvSpPr txBox="1"/>
          <p:nvPr/>
        </p:nvSpPr>
        <p:spPr>
          <a:xfrm>
            <a:off x="1524000" y="788313"/>
            <a:ext cx="3733800" cy="430887"/>
          </a:xfrm>
          <a:prstGeom prst="rect">
            <a:avLst/>
          </a:prstGeom>
          <a:noFill/>
        </p:spPr>
        <p:txBody>
          <a:bodyPr wrap="square" rtlCol="0">
            <a:spAutoFit/>
          </a:bodyPr>
          <a:lstStyle/>
          <a:p>
            <a:r>
              <a:rPr lang="en-US" sz="2200" b="1" dirty="0" smtClean="0"/>
              <a:t>= Existing Component</a:t>
            </a:r>
          </a:p>
        </p:txBody>
      </p:sp>
      <p:sp>
        <p:nvSpPr>
          <p:cNvPr id="53" name="Rectangle 52"/>
          <p:cNvSpPr/>
          <p:nvPr/>
        </p:nvSpPr>
        <p:spPr>
          <a:xfrm>
            <a:off x="5105400" y="811887"/>
            <a:ext cx="1066800" cy="381000"/>
          </a:xfrm>
          <a:prstGeom prst="rect">
            <a:avLst/>
          </a:prstGeom>
          <a:noFill/>
          <a:ln w="50800">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p:cNvSpPr txBox="1"/>
          <p:nvPr/>
        </p:nvSpPr>
        <p:spPr>
          <a:xfrm>
            <a:off x="6286500" y="762000"/>
            <a:ext cx="2857500" cy="430887"/>
          </a:xfrm>
          <a:prstGeom prst="rect">
            <a:avLst/>
          </a:prstGeom>
          <a:noFill/>
        </p:spPr>
        <p:txBody>
          <a:bodyPr wrap="square" rtlCol="0">
            <a:spAutoFit/>
          </a:bodyPr>
          <a:lstStyle/>
          <a:p>
            <a:r>
              <a:rPr lang="en-US" sz="2200" b="1" dirty="0" smtClean="0"/>
              <a:t>= New Component</a:t>
            </a:r>
          </a:p>
        </p:txBody>
      </p:sp>
      <p:sp>
        <p:nvSpPr>
          <p:cNvPr id="55" name="Rectangle 54"/>
          <p:cNvSpPr/>
          <p:nvPr/>
        </p:nvSpPr>
        <p:spPr>
          <a:xfrm>
            <a:off x="457200" y="1371600"/>
            <a:ext cx="990600" cy="381000"/>
          </a:xfrm>
          <a:prstGeom prst="rect">
            <a:avLst/>
          </a:prstGeom>
          <a:noFill/>
          <a:ln w="50800">
            <a:solidFill>
              <a:schemeClr val="tx2">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TextBox 65"/>
          <p:cNvSpPr txBox="1"/>
          <p:nvPr/>
        </p:nvSpPr>
        <p:spPr>
          <a:xfrm>
            <a:off x="1524000" y="1321713"/>
            <a:ext cx="2857500" cy="430887"/>
          </a:xfrm>
          <a:prstGeom prst="rect">
            <a:avLst/>
          </a:prstGeom>
          <a:noFill/>
        </p:spPr>
        <p:txBody>
          <a:bodyPr wrap="square" rtlCol="0">
            <a:spAutoFit/>
          </a:bodyPr>
          <a:lstStyle/>
          <a:p>
            <a:r>
              <a:rPr lang="en-US" sz="2200" b="1" dirty="0" smtClean="0"/>
              <a:t>= Proposed</a:t>
            </a:r>
          </a:p>
        </p:txBody>
      </p:sp>
      <p:sp>
        <p:nvSpPr>
          <p:cNvPr id="74" name="Rectangle 73"/>
          <p:cNvSpPr/>
          <p:nvPr/>
        </p:nvSpPr>
        <p:spPr>
          <a:xfrm>
            <a:off x="1828800" y="2953512"/>
            <a:ext cx="1267968" cy="1005840"/>
          </a:xfrm>
          <a:prstGeom prst="rect">
            <a:avLst/>
          </a:prstGeom>
          <a:noFill/>
          <a:ln w="50800">
            <a:solidFill>
              <a:srgbClr val="0066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1828800" y="4328160"/>
            <a:ext cx="1244009" cy="1005840"/>
          </a:xfrm>
          <a:prstGeom prst="rect">
            <a:avLst/>
          </a:prstGeom>
          <a:noFill/>
          <a:ln w="50800">
            <a:solidFill>
              <a:srgbClr val="0066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3733800" y="4328160"/>
            <a:ext cx="1295400" cy="1005840"/>
          </a:xfrm>
          <a:prstGeom prst="rect">
            <a:avLst/>
          </a:prstGeom>
          <a:noFill/>
          <a:ln w="50800">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5688419" y="5394960"/>
            <a:ext cx="1321981" cy="1158240"/>
          </a:xfrm>
          <a:prstGeom prst="rect">
            <a:avLst/>
          </a:prstGeom>
          <a:noFill/>
          <a:ln w="50800">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3689498" y="5638800"/>
            <a:ext cx="1573618" cy="730102"/>
          </a:xfrm>
          <a:prstGeom prst="rect">
            <a:avLst/>
          </a:prstGeom>
          <a:noFill/>
          <a:ln w="50800">
            <a:solidFill>
              <a:srgbClr val="0066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3721393" y="3045120"/>
            <a:ext cx="1318440" cy="920824"/>
          </a:xfrm>
          <a:prstGeom prst="rect">
            <a:avLst/>
          </a:prstGeom>
          <a:noFill/>
          <a:ln w="50800">
            <a:solidFill>
              <a:srgbClr val="0066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0000"/>
              </a:solidFill>
            </a:endParaRPr>
          </a:p>
        </p:txBody>
      </p:sp>
      <p:sp>
        <p:nvSpPr>
          <p:cNvPr id="60" name="Title 1"/>
          <p:cNvSpPr txBox="1">
            <a:spLocks/>
          </p:cNvSpPr>
          <p:nvPr/>
        </p:nvSpPr>
        <p:spPr bwMode="auto">
          <a:xfrm>
            <a:off x="152400" y="76200"/>
            <a:ext cx="8839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l" rtl="0" eaLnBrk="1" fontAlgn="base" hangingPunct="1">
              <a:spcBef>
                <a:spcPct val="0"/>
              </a:spcBef>
              <a:spcAft>
                <a:spcPct val="0"/>
              </a:spcAft>
              <a:defRPr sz="3600" kern="1200">
                <a:solidFill>
                  <a:srgbClr val="7F7F7F"/>
                </a:solidFill>
                <a:latin typeface="+mj-lt"/>
                <a:ea typeface="+mj-ea"/>
                <a:cs typeface="+mj-cs"/>
              </a:defRPr>
            </a:lvl1pPr>
            <a:lvl2pPr algn="l" rtl="0" eaLnBrk="1" fontAlgn="base" hangingPunct="1">
              <a:spcBef>
                <a:spcPct val="0"/>
              </a:spcBef>
              <a:spcAft>
                <a:spcPct val="0"/>
              </a:spcAft>
              <a:defRPr sz="3600">
                <a:solidFill>
                  <a:srgbClr val="7F7F7F"/>
                </a:solidFill>
                <a:latin typeface="Gill Sans MT" pitchFamily="34" charset="0"/>
              </a:defRPr>
            </a:lvl2pPr>
            <a:lvl3pPr algn="l" rtl="0" eaLnBrk="1" fontAlgn="base" hangingPunct="1">
              <a:spcBef>
                <a:spcPct val="0"/>
              </a:spcBef>
              <a:spcAft>
                <a:spcPct val="0"/>
              </a:spcAft>
              <a:defRPr sz="3600">
                <a:solidFill>
                  <a:srgbClr val="7F7F7F"/>
                </a:solidFill>
                <a:latin typeface="Gill Sans MT" pitchFamily="34" charset="0"/>
              </a:defRPr>
            </a:lvl3pPr>
            <a:lvl4pPr algn="l" rtl="0" eaLnBrk="1" fontAlgn="base" hangingPunct="1">
              <a:spcBef>
                <a:spcPct val="0"/>
              </a:spcBef>
              <a:spcAft>
                <a:spcPct val="0"/>
              </a:spcAft>
              <a:defRPr sz="3600">
                <a:solidFill>
                  <a:srgbClr val="7F7F7F"/>
                </a:solidFill>
                <a:latin typeface="Gill Sans MT" pitchFamily="34" charset="0"/>
              </a:defRPr>
            </a:lvl4pPr>
            <a:lvl5pPr algn="l" rtl="0" eaLnBrk="1" fontAlgn="base" hangingPunct="1">
              <a:spcBef>
                <a:spcPct val="0"/>
              </a:spcBef>
              <a:spcAft>
                <a:spcPct val="0"/>
              </a:spcAft>
              <a:defRPr sz="3600">
                <a:solidFill>
                  <a:srgbClr val="7F7F7F"/>
                </a:solidFill>
                <a:latin typeface="Gill Sans MT" pitchFamily="34" charset="0"/>
              </a:defRPr>
            </a:lvl5pPr>
            <a:lvl6pPr marL="457200" algn="l" rtl="0" eaLnBrk="1" fontAlgn="base" hangingPunct="1">
              <a:spcBef>
                <a:spcPct val="0"/>
              </a:spcBef>
              <a:spcAft>
                <a:spcPct val="0"/>
              </a:spcAft>
              <a:defRPr sz="3600">
                <a:solidFill>
                  <a:srgbClr val="7F7F7F"/>
                </a:solidFill>
                <a:latin typeface="Gill Sans MT" pitchFamily="34" charset="0"/>
              </a:defRPr>
            </a:lvl6pPr>
            <a:lvl7pPr marL="914400" algn="l" rtl="0" eaLnBrk="1" fontAlgn="base" hangingPunct="1">
              <a:spcBef>
                <a:spcPct val="0"/>
              </a:spcBef>
              <a:spcAft>
                <a:spcPct val="0"/>
              </a:spcAft>
              <a:defRPr sz="3600">
                <a:solidFill>
                  <a:srgbClr val="7F7F7F"/>
                </a:solidFill>
                <a:latin typeface="Gill Sans MT" pitchFamily="34" charset="0"/>
              </a:defRPr>
            </a:lvl7pPr>
            <a:lvl8pPr marL="1371600" algn="l" rtl="0" eaLnBrk="1" fontAlgn="base" hangingPunct="1">
              <a:spcBef>
                <a:spcPct val="0"/>
              </a:spcBef>
              <a:spcAft>
                <a:spcPct val="0"/>
              </a:spcAft>
              <a:defRPr sz="3600">
                <a:solidFill>
                  <a:srgbClr val="7F7F7F"/>
                </a:solidFill>
                <a:latin typeface="Gill Sans MT" pitchFamily="34" charset="0"/>
              </a:defRPr>
            </a:lvl8pPr>
            <a:lvl9pPr marL="1828800" algn="l" rtl="0" eaLnBrk="1" fontAlgn="base" hangingPunct="1">
              <a:spcBef>
                <a:spcPct val="0"/>
              </a:spcBef>
              <a:spcAft>
                <a:spcPct val="0"/>
              </a:spcAft>
              <a:defRPr sz="3600">
                <a:solidFill>
                  <a:srgbClr val="7F7F7F"/>
                </a:solidFill>
                <a:latin typeface="Gill Sans MT"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3600" b="0" i="0" u="none" strike="noStrike" kern="1200" cap="none" spc="0" normalizeH="0" baseline="0" noProof="0" dirty="0" smtClean="0">
                <a:ln>
                  <a:noFill/>
                </a:ln>
                <a:solidFill>
                  <a:srgbClr val="7F7F7F"/>
                </a:solidFill>
                <a:effectLst/>
                <a:uLnTx/>
                <a:uFillTx/>
                <a:latin typeface="Gill Sans MT"/>
                <a:ea typeface="+mj-ea"/>
                <a:cs typeface="+mj-cs"/>
              </a:rPr>
              <a:t>Dyninst and the Components</a:t>
            </a:r>
            <a:endParaRPr kumimoji="0" lang="en-US" sz="3600" b="0" i="0" u="none" strike="noStrike" kern="1200" cap="none" spc="0" normalizeH="0" baseline="0" noProof="0" dirty="0">
              <a:ln>
                <a:noFill/>
              </a:ln>
              <a:solidFill>
                <a:srgbClr val="7F7F7F"/>
              </a:solidFill>
              <a:effectLst/>
              <a:uLnTx/>
              <a:uFillTx/>
              <a:latin typeface="Gill Sans MT"/>
              <a:ea typeface="+mj-ea"/>
              <a:cs typeface="+mj-cs"/>
            </a:endParaRPr>
          </a:p>
        </p:txBody>
      </p:sp>
      <p:sp>
        <p:nvSpPr>
          <p:cNvPr id="4" name="Rectangle 3"/>
          <p:cNvSpPr/>
          <p:nvPr/>
        </p:nvSpPr>
        <p:spPr>
          <a:xfrm>
            <a:off x="-152400" y="-101600"/>
            <a:ext cx="9423400" cy="7124700"/>
          </a:xfrm>
          <a:prstGeom prst="rect">
            <a:avLst/>
          </a:prstGeom>
          <a:solidFill>
            <a:schemeClr val="tx1">
              <a:lumMod val="75000"/>
              <a:lumOff val="25000"/>
              <a:alpha val="4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3225798" y="5029199"/>
            <a:ext cx="4756152" cy="175260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3689498" y="5394960"/>
            <a:ext cx="3793240" cy="1158240"/>
            <a:chOff x="3689498" y="5394960"/>
            <a:chExt cx="3793240" cy="1158240"/>
          </a:xfrm>
        </p:grpSpPr>
        <p:sp>
          <p:nvSpPr>
            <p:cNvPr id="62" name="Right Arrow 61"/>
            <p:cNvSpPr/>
            <p:nvPr/>
          </p:nvSpPr>
          <p:spPr bwMode="auto">
            <a:xfrm>
              <a:off x="5257801" y="5791200"/>
              <a:ext cx="457200" cy="304800"/>
            </a:xfrm>
            <a:prstGeom prst="rightArrow">
              <a:avLst/>
            </a:prstGeom>
            <a:solidFill>
              <a:schemeClr val="bg2">
                <a:lumMod val="9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67" name="Rectangle 51"/>
            <p:cNvSpPr>
              <a:spLocks noChangeArrowheads="1"/>
            </p:cNvSpPr>
            <p:nvPr/>
          </p:nvSpPr>
          <p:spPr bwMode="auto">
            <a:xfrm>
              <a:off x="3708221" y="5638800"/>
              <a:ext cx="1549579" cy="723900"/>
            </a:xfrm>
            <a:prstGeom prst="rect">
              <a:avLst/>
            </a:prstGeom>
            <a:solidFill>
              <a:schemeClr val="bg2">
                <a:lumMod val="90000"/>
              </a:schemeClr>
            </a:solidFill>
            <a:ln w="9525">
              <a:miter lim="800000"/>
              <a:headEnd/>
              <a:tailEnd/>
            </a:ln>
            <a:effectLst>
              <a:outerShdw blurRad="50800" dist="38100" dir="2700000" algn="tl" rotWithShape="0">
                <a:prstClr val="black">
                  <a:alpha val="40000"/>
                </a:prstClr>
              </a:outerShdw>
            </a:effectLst>
          </p:spPr>
          <p:txBody>
            <a:bodyPr wrap="none" anchor="ctr">
              <a:flatTx/>
            </a:bodyPr>
            <a:lstStyle/>
            <a:p>
              <a:pPr algn="ctr"/>
              <a:r>
                <a:rPr lang="en-US" sz="1900" dirty="0" err="1"/>
                <a:t>Stackwalker</a:t>
              </a:r>
              <a:endParaRPr lang="en-US" sz="1900" dirty="0"/>
            </a:p>
            <a:p>
              <a:pPr algn="ctr"/>
              <a:r>
                <a:rPr lang="en-US" sz="1900" dirty="0"/>
                <a:t>API</a:t>
              </a:r>
            </a:p>
          </p:txBody>
        </p:sp>
        <p:sp>
          <p:nvSpPr>
            <p:cNvPr id="68" name="Right Arrow 67"/>
            <p:cNvSpPr/>
            <p:nvPr/>
          </p:nvSpPr>
          <p:spPr bwMode="auto">
            <a:xfrm rot="19011991">
              <a:off x="6880872" y="5550437"/>
              <a:ext cx="601866" cy="304800"/>
            </a:xfrm>
            <a:prstGeom prst="rightArrow">
              <a:avLst/>
            </a:prstGeom>
            <a:gradFill flip="none" rotWithShape="1">
              <a:gsLst>
                <a:gs pos="0">
                  <a:schemeClr val="bg2">
                    <a:lumMod val="90000"/>
                  </a:schemeClr>
                </a:gs>
                <a:gs pos="100000">
                  <a:schemeClr val="tx1"/>
                </a:gs>
              </a:gsLst>
              <a:lin ang="0" scaled="0"/>
              <a:tileRect/>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73" name="Rectangle 19"/>
            <p:cNvSpPr>
              <a:spLocks noChangeArrowheads="1"/>
            </p:cNvSpPr>
            <p:nvPr/>
          </p:nvSpPr>
          <p:spPr bwMode="auto">
            <a:xfrm>
              <a:off x="5708499" y="5410200"/>
              <a:ext cx="1301901" cy="1143000"/>
            </a:xfrm>
            <a:prstGeom prst="rect">
              <a:avLst/>
            </a:prstGeom>
            <a:solidFill>
              <a:schemeClr val="bg2">
                <a:lumMod val="90000"/>
              </a:schemeClr>
            </a:solidFill>
            <a:ln w="9525">
              <a:miter lim="800000"/>
              <a:headEnd/>
              <a:tailEnd/>
            </a:ln>
            <a:effectLst>
              <a:outerShdw blurRad="50800" dist="38100" dir="2700000" algn="tl" rotWithShape="0">
                <a:prstClr val="black">
                  <a:alpha val="40000"/>
                </a:prstClr>
              </a:outerShdw>
            </a:effectLst>
          </p:spPr>
          <p:txBody>
            <a:bodyPr wrap="none" anchor="ctr">
              <a:flatTx/>
            </a:bodyPr>
            <a:lstStyle/>
            <a:p>
              <a:pPr algn="ctr"/>
              <a:r>
                <a:rPr lang="en-US" sz="1900" dirty="0" err="1" smtClean="0"/>
                <a:t>ProcControl</a:t>
              </a:r>
              <a:r>
                <a:rPr lang="en-US" sz="1900" dirty="0"/>
                <a:t/>
              </a:r>
              <a:br>
                <a:rPr lang="en-US" sz="1900" dirty="0"/>
              </a:br>
              <a:r>
                <a:rPr lang="en-US" sz="1900" dirty="0" smtClean="0"/>
                <a:t>API</a:t>
              </a:r>
              <a:endParaRPr lang="en-US" sz="1900" dirty="0"/>
            </a:p>
          </p:txBody>
        </p:sp>
        <p:sp>
          <p:nvSpPr>
            <p:cNvPr id="77" name="Rectangle 76"/>
            <p:cNvSpPr/>
            <p:nvPr/>
          </p:nvSpPr>
          <p:spPr>
            <a:xfrm>
              <a:off x="5688419" y="5394960"/>
              <a:ext cx="1321981" cy="1158240"/>
            </a:xfrm>
            <a:prstGeom prst="rect">
              <a:avLst/>
            </a:prstGeom>
            <a:noFill/>
            <a:ln w="50800">
              <a:solidFill>
                <a:srgbClr val="C000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3689498" y="5638800"/>
              <a:ext cx="1573618" cy="730102"/>
            </a:xfrm>
            <a:prstGeom prst="rect">
              <a:avLst/>
            </a:prstGeom>
            <a:noFill/>
            <a:ln w="50800">
              <a:solidFill>
                <a:srgbClr val="006600"/>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376744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t>Where we are</a:t>
            </a:r>
            <a:endParaRPr lang="en-US" dirty="0"/>
          </a:p>
        </p:txBody>
      </p:sp>
      <p:sp>
        <p:nvSpPr>
          <p:cNvPr id="3" name="Content Placeholder 2"/>
          <p:cNvSpPr>
            <a:spLocks noGrp="1"/>
          </p:cNvSpPr>
          <p:nvPr>
            <p:ph idx="1"/>
          </p:nvPr>
        </p:nvSpPr>
        <p:spPr>
          <a:xfrm>
            <a:off x="152399" y="990599"/>
            <a:ext cx="8875853" cy="2720789"/>
          </a:xfrm>
        </p:spPr>
        <p:txBody>
          <a:bodyPr/>
          <a:lstStyle/>
          <a:p>
            <a:r>
              <a:rPr lang="en-US" dirty="0" smtClean="0"/>
              <a:t>In-development </a:t>
            </a:r>
            <a:r>
              <a:rPr lang="en-US" dirty="0"/>
              <a:t>version of Dyninst fully integrated with ProcControlAPI and StackwalkerAPI</a:t>
            </a:r>
          </a:p>
          <a:p>
            <a:pPr lvl="1"/>
            <a:r>
              <a:rPr lang="en-US" dirty="0"/>
              <a:t>Stable on </a:t>
            </a:r>
            <a:r>
              <a:rPr lang="en-US" dirty="0" smtClean="0"/>
              <a:t>Linux</a:t>
            </a:r>
          </a:p>
          <a:p>
            <a:r>
              <a:rPr lang="en-US" dirty="0" smtClean="0"/>
              <a:t>Incomplete </a:t>
            </a:r>
            <a:r>
              <a:rPr lang="en-US" dirty="0"/>
              <a:t>platform support for ProcControlAPI and StackwalkerAPI</a:t>
            </a:r>
          </a:p>
        </p:txBody>
      </p:sp>
      <p:sp>
        <p:nvSpPr>
          <p:cNvPr id="4" name="Slide Number Placeholder 3"/>
          <p:cNvSpPr>
            <a:spLocks noGrp="1"/>
          </p:cNvSpPr>
          <p:nvPr>
            <p:ph type="sldNum" sz="quarter" idx="10"/>
          </p:nvPr>
        </p:nvSpPr>
        <p:spPr/>
        <p:txBody>
          <a:bodyPr/>
          <a:lstStyle/>
          <a:p>
            <a:pPr>
              <a:defRPr/>
            </a:pPr>
            <a:fld id="{F6CCB2A1-4F40-49D1-83B4-1079333BB391}" type="slidenum">
              <a:rPr lang="en-US" smtClean="0"/>
              <a:pPr>
                <a:defRPr/>
              </a:pPr>
              <a:t>20</a:t>
            </a:fld>
            <a:endParaRPr lang="en-US"/>
          </a:p>
        </p:txBody>
      </p:sp>
      <p:sp>
        <p:nvSpPr>
          <p:cNvPr id="5" name="Footer Placeholder 4"/>
          <p:cNvSpPr>
            <a:spLocks noGrp="1"/>
          </p:cNvSpPr>
          <p:nvPr>
            <p:ph type="ftr" sz="quarter" idx="11"/>
          </p:nvPr>
        </p:nvSpPr>
        <p:spPr/>
        <p:txBody>
          <a:bodyPr/>
          <a:lstStyle/>
          <a:p>
            <a:pPr>
              <a:defRPr/>
            </a:pPr>
            <a:r>
              <a:rPr lang="en-US" dirty="0"/>
              <a:t>ProcControlAPI and StackwalkerAPI Integration</a:t>
            </a:r>
          </a:p>
        </p:txBody>
      </p:sp>
      <p:grpSp>
        <p:nvGrpSpPr>
          <p:cNvPr id="42" name="Group 35"/>
          <p:cNvGrpSpPr/>
          <p:nvPr/>
        </p:nvGrpSpPr>
        <p:grpSpPr>
          <a:xfrm>
            <a:off x="2900293" y="4764234"/>
            <a:ext cx="442685" cy="341757"/>
            <a:chOff x="2929420" y="4748212"/>
            <a:chExt cx="442685" cy="341757"/>
          </a:xfrm>
        </p:grpSpPr>
        <p:cxnSp>
          <p:nvCxnSpPr>
            <p:cNvPr id="21" name="Straight Connector 10"/>
            <p:cNvCxnSpPr/>
            <p:nvPr/>
          </p:nvCxnSpPr>
          <p:spPr>
            <a:xfrm>
              <a:off x="2929420" y="4934569"/>
              <a:ext cx="152400" cy="152400"/>
            </a:xfrm>
            <a:prstGeom prst="line">
              <a:avLst/>
            </a:prstGeom>
            <a:ln w="82550">
              <a:solidFill>
                <a:srgbClr val="02C631"/>
              </a:solidFill>
            </a:ln>
          </p:spPr>
          <p:style>
            <a:lnRef idx="1">
              <a:schemeClr val="accent1"/>
            </a:lnRef>
            <a:fillRef idx="0">
              <a:schemeClr val="accent1"/>
            </a:fillRef>
            <a:effectRef idx="0">
              <a:schemeClr val="accent1"/>
            </a:effectRef>
            <a:fontRef idx="minor">
              <a:schemeClr val="tx1"/>
            </a:fontRef>
          </p:style>
        </p:cxnSp>
        <p:cxnSp>
          <p:nvCxnSpPr>
            <p:cNvPr id="23" name="Straight Connector 19"/>
            <p:cNvCxnSpPr/>
            <p:nvPr/>
          </p:nvCxnSpPr>
          <p:spPr>
            <a:xfrm flipV="1">
              <a:off x="3025691" y="4748212"/>
              <a:ext cx="346414" cy="341757"/>
            </a:xfrm>
            <a:prstGeom prst="line">
              <a:avLst/>
            </a:prstGeom>
            <a:ln w="82550">
              <a:solidFill>
                <a:srgbClr val="02C631"/>
              </a:solidFill>
            </a:ln>
          </p:spPr>
          <p:style>
            <a:lnRef idx="1">
              <a:schemeClr val="accent1"/>
            </a:lnRef>
            <a:fillRef idx="0">
              <a:schemeClr val="accent1"/>
            </a:fillRef>
            <a:effectRef idx="0">
              <a:schemeClr val="accent1"/>
            </a:effectRef>
            <a:fontRef idx="minor">
              <a:schemeClr val="tx1"/>
            </a:fontRef>
          </p:style>
        </p:cxnSp>
      </p:grpSp>
      <p:graphicFrame>
        <p:nvGraphicFramePr>
          <p:cNvPr id="8" name="Table 5"/>
          <p:cNvGraphicFramePr>
            <a:graphicFrameLocks noGrp="1"/>
          </p:cNvGraphicFramePr>
          <p:nvPr>
            <p:extLst>
              <p:ext uri="{D42A27DB-BD31-4B8C-83A1-F6EECF244321}">
                <p14:modId xmlns:p14="http://schemas.microsoft.com/office/powerpoint/2010/main" val="3233367155"/>
              </p:ext>
            </p:extLst>
          </p:nvPr>
        </p:nvGraphicFramePr>
        <p:xfrm>
          <a:off x="590842" y="3929741"/>
          <a:ext cx="8004519" cy="2044338"/>
        </p:xfrm>
        <a:graphic>
          <a:graphicData uri="http://schemas.openxmlformats.org/drawingml/2006/table">
            <a:tbl>
              <a:tblPr/>
              <a:tblGrid>
                <a:gridCol w="1886644"/>
                <a:gridCol w="1223575"/>
                <a:gridCol w="1223575"/>
                <a:gridCol w="1223575"/>
                <a:gridCol w="1223575"/>
                <a:gridCol w="1223575"/>
              </a:tblGrid>
              <a:tr h="681446">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t>Linux</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t>Windows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t>FreeBSD</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err="1" smtClean="0"/>
                        <a:t>VxWorks</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dirty="0" smtClean="0"/>
                        <a:t>BG/P</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solidFill>
                        <a:schemeClr val="tx1"/>
                      </a:solidFill>
                      <a:prstDash val="solid"/>
                    </a:lnT>
                    <a:lnB w="12700" cap="flat" cmpd="sng" algn="ctr">
                      <a:solidFill>
                        <a:schemeClr val="tx1"/>
                      </a:solidFill>
                      <a:prstDash val="solid"/>
                      <a:round/>
                      <a:headEnd type="none" w="med" len="med"/>
                      <a:tailEnd type="none" w="med" len="med"/>
                    </a:lnB>
                    <a:solidFill>
                      <a:schemeClr val="bg1"/>
                    </a:solidFill>
                  </a:tcPr>
                </a:tc>
              </a:tr>
              <a:tr h="681446">
                <a:tc>
                  <a:txBody>
                    <a:bodyPr/>
                    <a:lstStyle/>
                    <a:p>
                      <a:pPr algn="ctr"/>
                      <a:r>
                        <a:rPr lang="en-US" dirty="0" err="1" smtClean="0"/>
                        <a:t>ProcControlAPI</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solidFill>
                          <a:srgbClr val="F2E104"/>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681446">
                <a:tc>
                  <a:txBody>
                    <a:bodyPr/>
                    <a:lstStyle/>
                    <a:p>
                      <a:pPr algn="ctr"/>
                      <a:r>
                        <a:rPr lang="en-US" dirty="0" err="1" smtClean="0"/>
                        <a:t>StackwalkerAPI</a:t>
                      </a: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75" name="Multiply 33"/>
          <p:cNvSpPr/>
          <p:nvPr/>
        </p:nvSpPr>
        <p:spPr>
          <a:xfrm>
            <a:off x="4057905" y="4667462"/>
            <a:ext cx="501167" cy="535301"/>
          </a:xfrm>
          <a:prstGeom prst="mathMultiply">
            <a:avLst>
              <a:gd name="adj1" fmla="val 5876"/>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8" name="Multiply 33"/>
          <p:cNvSpPr/>
          <p:nvPr/>
        </p:nvSpPr>
        <p:spPr>
          <a:xfrm>
            <a:off x="4057905" y="5371316"/>
            <a:ext cx="501167" cy="535301"/>
          </a:xfrm>
          <a:prstGeom prst="mathMultiply">
            <a:avLst>
              <a:gd name="adj1" fmla="val 5876"/>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Multiply 33"/>
          <p:cNvSpPr/>
          <p:nvPr/>
        </p:nvSpPr>
        <p:spPr>
          <a:xfrm>
            <a:off x="6524146" y="5371316"/>
            <a:ext cx="501167" cy="535301"/>
          </a:xfrm>
          <a:prstGeom prst="mathMultiply">
            <a:avLst>
              <a:gd name="adj1" fmla="val 5876"/>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Multiply 33"/>
          <p:cNvSpPr/>
          <p:nvPr/>
        </p:nvSpPr>
        <p:spPr>
          <a:xfrm>
            <a:off x="6524146" y="4667462"/>
            <a:ext cx="501167" cy="535301"/>
          </a:xfrm>
          <a:prstGeom prst="mathMultiply">
            <a:avLst>
              <a:gd name="adj1" fmla="val 5876"/>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5255103" y="4764234"/>
            <a:ext cx="497682" cy="398499"/>
          </a:xfrm>
          <a:custGeom>
            <a:avLst/>
            <a:gdLst>
              <a:gd name="connsiteX0" fmla="*/ 0 w 623888"/>
              <a:gd name="connsiteY0" fmla="*/ 0 h 462793"/>
              <a:gd name="connsiteX1" fmla="*/ 623888 w 623888"/>
              <a:gd name="connsiteY1" fmla="*/ 0 h 462793"/>
              <a:gd name="connsiteX2" fmla="*/ 623888 w 623888"/>
              <a:gd name="connsiteY2" fmla="*/ 462793 h 462793"/>
              <a:gd name="connsiteX3" fmla="*/ 0 w 623888"/>
              <a:gd name="connsiteY3" fmla="*/ 462793 h 462793"/>
              <a:gd name="connsiteX4" fmla="*/ 0 w 623888"/>
              <a:gd name="connsiteY4" fmla="*/ 0 h 462793"/>
              <a:gd name="connsiteX0" fmla="*/ 4762 w 628650"/>
              <a:gd name="connsiteY0" fmla="*/ 0 h 462793"/>
              <a:gd name="connsiteX1" fmla="*/ 628650 w 628650"/>
              <a:gd name="connsiteY1" fmla="*/ 0 h 462793"/>
              <a:gd name="connsiteX2" fmla="*/ 628650 w 628650"/>
              <a:gd name="connsiteY2" fmla="*/ 462793 h 462793"/>
              <a:gd name="connsiteX3" fmla="*/ 4762 w 628650"/>
              <a:gd name="connsiteY3" fmla="*/ 462793 h 462793"/>
              <a:gd name="connsiteX4" fmla="*/ 0 w 628650"/>
              <a:gd name="connsiteY4" fmla="*/ 163432 h 462793"/>
              <a:gd name="connsiteX5" fmla="*/ 4762 w 628650"/>
              <a:gd name="connsiteY5" fmla="*/ 0 h 462793"/>
              <a:gd name="connsiteX0" fmla="*/ 209549 w 833437"/>
              <a:gd name="connsiteY0" fmla="*/ 0 h 462793"/>
              <a:gd name="connsiteX1" fmla="*/ 833437 w 833437"/>
              <a:gd name="connsiteY1" fmla="*/ 0 h 462793"/>
              <a:gd name="connsiteX2" fmla="*/ 833437 w 833437"/>
              <a:gd name="connsiteY2" fmla="*/ 462793 h 462793"/>
              <a:gd name="connsiteX3" fmla="*/ 209549 w 833437"/>
              <a:gd name="connsiteY3" fmla="*/ 462793 h 462793"/>
              <a:gd name="connsiteX4" fmla="*/ 0 w 833437"/>
              <a:gd name="connsiteY4" fmla="*/ 158670 h 462793"/>
              <a:gd name="connsiteX5" fmla="*/ 209549 w 833437"/>
              <a:gd name="connsiteY5" fmla="*/ 0 h 462793"/>
              <a:gd name="connsiteX0" fmla="*/ 209549 w 833437"/>
              <a:gd name="connsiteY0" fmla="*/ 0 h 462793"/>
              <a:gd name="connsiteX1" fmla="*/ 833437 w 833437"/>
              <a:gd name="connsiteY1" fmla="*/ 0 h 462793"/>
              <a:gd name="connsiteX2" fmla="*/ 833437 w 833437"/>
              <a:gd name="connsiteY2" fmla="*/ 462793 h 462793"/>
              <a:gd name="connsiteX3" fmla="*/ 209549 w 833437"/>
              <a:gd name="connsiteY3" fmla="*/ 462793 h 462793"/>
              <a:gd name="connsiteX4" fmla="*/ 0 w 833437"/>
              <a:gd name="connsiteY4" fmla="*/ 158670 h 462793"/>
              <a:gd name="connsiteX5" fmla="*/ 209549 w 833437"/>
              <a:gd name="connsiteY5" fmla="*/ 0 h 462793"/>
              <a:gd name="connsiteX0" fmla="*/ 209549 w 833437"/>
              <a:gd name="connsiteY0" fmla="*/ 0 h 462793"/>
              <a:gd name="connsiteX1" fmla="*/ 833437 w 833437"/>
              <a:gd name="connsiteY1" fmla="*/ 0 h 462793"/>
              <a:gd name="connsiteX2" fmla="*/ 833437 w 833437"/>
              <a:gd name="connsiteY2" fmla="*/ 462793 h 462793"/>
              <a:gd name="connsiteX3" fmla="*/ 209549 w 833437"/>
              <a:gd name="connsiteY3" fmla="*/ 462793 h 462793"/>
              <a:gd name="connsiteX4" fmla="*/ 0 w 833437"/>
              <a:gd name="connsiteY4" fmla="*/ 158670 h 462793"/>
              <a:gd name="connsiteX5" fmla="*/ 209549 w 833437"/>
              <a:gd name="connsiteY5" fmla="*/ 0 h 462793"/>
              <a:gd name="connsiteX0" fmla="*/ 142874 w 766762"/>
              <a:gd name="connsiteY0" fmla="*/ 0 h 462793"/>
              <a:gd name="connsiteX1" fmla="*/ 766762 w 766762"/>
              <a:gd name="connsiteY1" fmla="*/ 0 h 462793"/>
              <a:gd name="connsiteX2" fmla="*/ 766762 w 766762"/>
              <a:gd name="connsiteY2" fmla="*/ 462793 h 462793"/>
              <a:gd name="connsiteX3" fmla="*/ 142874 w 766762"/>
              <a:gd name="connsiteY3" fmla="*/ 462793 h 462793"/>
              <a:gd name="connsiteX4" fmla="*/ 0 w 766762"/>
              <a:gd name="connsiteY4" fmla="*/ 120570 h 462793"/>
              <a:gd name="connsiteX5" fmla="*/ 142874 w 766762"/>
              <a:gd name="connsiteY5" fmla="*/ 0 h 462793"/>
              <a:gd name="connsiteX0" fmla="*/ 142874 w 766762"/>
              <a:gd name="connsiteY0" fmla="*/ 0 h 462793"/>
              <a:gd name="connsiteX1" fmla="*/ 766762 w 766762"/>
              <a:gd name="connsiteY1" fmla="*/ 0 h 462793"/>
              <a:gd name="connsiteX2" fmla="*/ 766762 w 766762"/>
              <a:gd name="connsiteY2" fmla="*/ 462793 h 462793"/>
              <a:gd name="connsiteX3" fmla="*/ 142874 w 766762"/>
              <a:gd name="connsiteY3" fmla="*/ 300868 h 462793"/>
              <a:gd name="connsiteX4" fmla="*/ 0 w 766762"/>
              <a:gd name="connsiteY4" fmla="*/ 120570 h 462793"/>
              <a:gd name="connsiteX5" fmla="*/ 142874 w 766762"/>
              <a:gd name="connsiteY5" fmla="*/ 0 h 462793"/>
              <a:gd name="connsiteX0" fmla="*/ 142874 w 766762"/>
              <a:gd name="connsiteY0" fmla="*/ 0 h 462793"/>
              <a:gd name="connsiteX1" fmla="*/ 766762 w 766762"/>
              <a:gd name="connsiteY1" fmla="*/ 0 h 462793"/>
              <a:gd name="connsiteX2" fmla="*/ 766762 w 766762"/>
              <a:gd name="connsiteY2" fmla="*/ 462793 h 462793"/>
              <a:gd name="connsiteX3" fmla="*/ 285749 w 766762"/>
              <a:gd name="connsiteY3" fmla="*/ 405643 h 462793"/>
              <a:gd name="connsiteX4" fmla="*/ 0 w 766762"/>
              <a:gd name="connsiteY4" fmla="*/ 120570 h 462793"/>
              <a:gd name="connsiteX5" fmla="*/ 142874 w 766762"/>
              <a:gd name="connsiteY5" fmla="*/ 0 h 462793"/>
              <a:gd name="connsiteX0" fmla="*/ 142874 w 766762"/>
              <a:gd name="connsiteY0" fmla="*/ 0 h 405643"/>
              <a:gd name="connsiteX1" fmla="*/ 766762 w 766762"/>
              <a:gd name="connsiteY1" fmla="*/ 0 h 405643"/>
              <a:gd name="connsiteX2" fmla="*/ 423862 w 766762"/>
              <a:gd name="connsiteY2" fmla="*/ 296106 h 405643"/>
              <a:gd name="connsiteX3" fmla="*/ 285749 w 766762"/>
              <a:gd name="connsiteY3" fmla="*/ 405643 h 405643"/>
              <a:gd name="connsiteX4" fmla="*/ 0 w 766762"/>
              <a:gd name="connsiteY4" fmla="*/ 120570 h 405643"/>
              <a:gd name="connsiteX5" fmla="*/ 142874 w 766762"/>
              <a:gd name="connsiteY5" fmla="*/ 0 h 405643"/>
              <a:gd name="connsiteX0" fmla="*/ 142874 w 766762"/>
              <a:gd name="connsiteY0" fmla="*/ 0 h 405643"/>
              <a:gd name="connsiteX1" fmla="*/ 766762 w 766762"/>
              <a:gd name="connsiteY1" fmla="*/ 0 h 405643"/>
              <a:gd name="connsiteX2" fmla="*/ 723900 w 766762"/>
              <a:gd name="connsiteY2" fmla="*/ 172281 h 405643"/>
              <a:gd name="connsiteX3" fmla="*/ 285749 w 766762"/>
              <a:gd name="connsiteY3" fmla="*/ 405643 h 405643"/>
              <a:gd name="connsiteX4" fmla="*/ 0 w 766762"/>
              <a:gd name="connsiteY4" fmla="*/ 120570 h 405643"/>
              <a:gd name="connsiteX5" fmla="*/ 142874 w 766762"/>
              <a:gd name="connsiteY5" fmla="*/ 0 h 405643"/>
              <a:gd name="connsiteX0" fmla="*/ 142874 w 723900"/>
              <a:gd name="connsiteY0" fmla="*/ 0 h 405643"/>
              <a:gd name="connsiteX1" fmla="*/ 485775 w 723900"/>
              <a:gd name="connsiteY1" fmla="*/ 52388 h 405643"/>
              <a:gd name="connsiteX2" fmla="*/ 723900 w 723900"/>
              <a:gd name="connsiteY2" fmla="*/ 172281 h 405643"/>
              <a:gd name="connsiteX3" fmla="*/ 285749 w 723900"/>
              <a:gd name="connsiteY3" fmla="*/ 405643 h 405643"/>
              <a:gd name="connsiteX4" fmla="*/ 0 w 723900"/>
              <a:gd name="connsiteY4" fmla="*/ 120570 h 405643"/>
              <a:gd name="connsiteX5" fmla="*/ 142874 w 723900"/>
              <a:gd name="connsiteY5" fmla="*/ 0 h 405643"/>
              <a:gd name="connsiteX0" fmla="*/ 142874 w 657225"/>
              <a:gd name="connsiteY0" fmla="*/ 0 h 405643"/>
              <a:gd name="connsiteX1" fmla="*/ 485775 w 657225"/>
              <a:gd name="connsiteY1" fmla="*/ 52388 h 405643"/>
              <a:gd name="connsiteX2" fmla="*/ 657225 w 657225"/>
              <a:gd name="connsiteY2" fmla="*/ 91318 h 405643"/>
              <a:gd name="connsiteX3" fmla="*/ 285749 w 657225"/>
              <a:gd name="connsiteY3" fmla="*/ 405643 h 405643"/>
              <a:gd name="connsiteX4" fmla="*/ 0 w 657225"/>
              <a:gd name="connsiteY4" fmla="*/ 120570 h 405643"/>
              <a:gd name="connsiteX5" fmla="*/ 142874 w 657225"/>
              <a:gd name="connsiteY5" fmla="*/ 0 h 405643"/>
              <a:gd name="connsiteX0" fmla="*/ 142874 w 657225"/>
              <a:gd name="connsiteY0" fmla="*/ 0 h 405643"/>
              <a:gd name="connsiteX1" fmla="*/ 533400 w 657225"/>
              <a:gd name="connsiteY1" fmla="*/ 4763 h 405643"/>
              <a:gd name="connsiteX2" fmla="*/ 657225 w 657225"/>
              <a:gd name="connsiteY2" fmla="*/ 91318 h 405643"/>
              <a:gd name="connsiteX3" fmla="*/ 285749 w 657225"/>
              <a:gd name="connsiteY3" fmla="*/ 405643 h 405643"/>
              <a:gd name="connsiteX4" fmla="*/ 0 w 657225"/>
              <a:gd name="connsiteY4" fmla="*/ 120570 h 405643"/>
              <a:gd name="connsiteX5" fmla="*/ 142874 w 657225"/>
              <a:gd name="connsiteY5" fmla="*/ 0 h 405643"/>
              <a:gd name="connsiteX0" fmla="*/ 142874 w 657225"/>
              <a:gd name="connsiteY0" fmla="*/ 3256 h 408899"/>
              <a:gd name="connsiteX1" fmla="*/ 314325 w 657225"/>
              <a:gd name="connsiteY1" fmla="*/ 0 h 408899"/>
              <a:gd name="connsiteX2" fmla="*/ 533400 w 657225"/>
              <a:gd name="connsiteY2" fmla="*/ 8019 h 408899"/>
              <a:gd name="connsiteX3" fmla="*/ 657225 w 657225"/>
              <a:gd name="connsiteY3" fmla="*/ 94574 h 408899"/>
              <a:gd name="connsiteX4" fmla="*/ 285749 w 657225"/>
              <a:gd name="connsiteY4" fmla="*/ 408899 h 408899"/>
              <a:gd name="connsiteX5" fmla="*/ 0 w 657225"/>
              <a:gd name="connsiteY5" fmla="*/ 123826 h 408899"/>
              <a:gd name="connsiteX6" fmla="*/ 142874 w 657225"/>
              <a:gd name="connsiteY6" fmla="*/ 3256 h 408899"/>
              <a:gd name="connsiteX0" fmla="*/ 142874 w 657225"/>
              <a:gd name="connsiteY0" fmla="*/ 0 h 405643"/>
              <a:gd name="connsiteX1" fmla="*/ 338137 w 657225"/>
              <a:gd name="connsiteY1" fmla="*/ 196769 h 405643"/>
              <a:gd name="connsiteX2" fmla="*/ 533400 w 657225"/>
              <a:gd name="connsiteY2" fmla="*/ 4763 h 405643"/>
              <a:gd name="connsiteX3" fmla="*/ 657225 w 657225"/>
              <a:gd name="connsiteY3" fmla="*/ 91318 h 405643"/>
              <a:gd name="connsiteX4" fmla="*/ 285749 w 657225"/>
              <a:gd name="connsiteY4" fmla="*/ 405643 h 405643"/>
              <a:gd name="connsiteX5" fmla="*/ 0 w 657225"/>
              <a:gd name="connsiteY5" fmla="*/ 120570 h 405643"/>
              <a:gd name="connsiteX6" fmla="*/ 142874 w 657225"/>
              <a:gd name="connsiteY6" fmla="*/ 0 h 405643"/>
              <a:gd name="connsiteX0" fmla="*/ 142874 w 657225"/>
              <a:gd name="connsiteY0" fmla="*/ 0 h 405643"/>
              <a:gd name="connsiteX1" fmla="*/ 257175 w 657225"/>
              <a:gd name="connsiteY1" fmla="*/ 215819 h 405643"/>
              <a:gd name="connsiteX2" fmla="*/ 533400 w 657225"/>
              <a:gd name="connsiteY2" fmla="*/ 4763 h 405643"/>
              <a:gd name="connsiteX3" fmla="*/ 657225 w 657225"/>
              <a:gd name="connsiteY3" fmla="*/ 91318 h 405643"/>
              <a:gd name="connsiteX4" fmla="*/ 285749 w 657225"/>
              <a:gd name="connsiteY4" fmla="*/ 405643 h 405643"/>
              <a:gd name="connsiteX5" fmla="*/ 0 w 657225"/>
              <a:gd name="connsiteY5" fmla="*/ 120570 h 405643"/>
              <a:gd name="connsiteX6" fmla="*/ 142874 w 657225"/>
              <a:gd name="connsiteY6" fmla="*/ 0 h 405643"/>
              <a:gd name="connsiteX0" fmla="*/ 142874 w 688181"/>
              <a:gd name="connsiteY0" fmla="*/ 0 h 405643"/>
              <a:gd name="connsiteX1" fmla="*/ 257175 w 688181"/>
              <a:gd name="connsiteY1" fmla="*/ 215819 h 405643"/>
              <a:gd name="connsiteX2" fmla="*/ 533400 w 688181"/>
              <a:gd name="connsiteY2" fmla="*/ 4763 h 405643"/>
              <a:gd name="connsiteX3" fmla="*/ 688181 w 688181"/>
              <a:gd name="connsiteY3" fmla="*/ 127037 h 405643"/>
              <a:gd name="connsiteX4" fmla="*/ 285749 w 688181"/>
              <a:gd name="connsiteY4" fmla="*/ 405643 h 405643"/>
              <a:gd name="connsiteX5" fmla="*/ 0 w 688181"/>
              <a:gd name="connsiteY5" fmla="*/ 120570 h 405643"/>
              <a:gd name="connsiteX6" fmla="*/ 142874 w 688181"/>
              <a:gd name="connsiteY6" fmla="*/ 0 h 405643"/>
              <a:gd name="connsiteX0" fmla="*/ 142874 w 688181"/>
              <a:gd name="connsiteY0" fmla="*/ 0 h 467556"/>
              <a:gd name="connsiteX1" fmla="*/ 257175 w 688181"/>
              <a:gd name="connsiteY1" fmla="*/ 215819 h 467556"/>
              <a:gd name="connsiteX2" fmla="*/ 533400 w 688181"/>
              <a:gd name="connsiteY2" fmla="*/ 4763 h 467556"/>
              <a:gd name="connsiteX3" fmla="*/ 688181 w 688181"/>
              <a:gd name="connsiteY3" fmla="*/ 127037 h 467556"/>
              <a:gd name="connsiteX4" fmla="*/ 338137 w 688181"/>
              <a:gd name="connsiteY4" fmla="*/ 467556 h 467556"/>
              <a:gd name="connsiteX5" fmla="*/ 0 w 688181"/>
              <a:gd name="connsiteY5" fmla="*/ 120570 h 467556"/>
              <a:gd name="connsiteX6" fmla="*/ 142874 w 688181"/>
              <a:gd name="connsiteY6" fmla="*/ 0 h 467556"/>
              <a:gd name="connsiteX0" fmla="*/ 0 w 545307"/>
              <a:gd name="connsiteY0" fmla="*/ 0 h 467556"/>
              <a:gd name="connsiteX1" fmla="*/ 114301 w 545307"/>
              <a:gd name="connsiteY1" fmla="*/ 215819 h 467556"/>
              <a:gd name="connsiteX2" fmla="*/ 390526 w 545307"/>
              <a:gd name="connsiteY2" fmla="*/ 4763 h 467556"/>
              <a:gd name="connsiteX3" fmla="*/ 545307 w 545307"/>
              <a:gd name="connsiteY3" fmla="*/ 127037 h 467556"/>
              <a:gd name="connsiteX4" fmla="*/ 195263 w 545307"/>
              <a:gd name="connsiteY4" fmla="*/ 467556 h 467556"/>
              <a:gd name="connsiteX5" fmla="*/ 95251 w 545307"/>
              <a:gd name="connsiteY5" fmla="*/ 277732 h 467556"/>
              <a:gd name="connsiteX6" fmla="*/ 0 w 545307"/>
              <a:gd name="connsiteY6" fmla="*/ 0 h 467556"/>
              <a:gd name="connsiteX0" fmla="*/ 0 w 545307"/>
              <a:gd name="connsiteY0" fmla="*/ 0 h 467556"/>
              <a:gd name="connsiteX1" fmla="*/ 114301 w 545307"/>
              <a:gd name="connsiteY1" fmla="*/ 215819 h 467556"/>
              <a:gd name="connsiteX2" fmla="*/ 390526 w 545307"/>
              <a:gd name="connsiteY2" fmla="*/ 4763 h 467556"/>
              <a:gd name="connsiteX3" fmla="*/ 545307 w 545307"/>
              <a:gd name="connsiteY3" fmla="*/ 127037 h 467556"/>
              <a:gd name="connsiteX4" fmla="*/ 195263 w 545307"/>
              <a:gd name="connsiteY4" fmla="*/ 467556 h 467556"/>
              <a:gd name="connsiteX5" fmla="*/ 26194 w 545307"/>
              <a:gd name="connsiteY5" fmla="*/ 280113 h 467556"/>
              <a:gd name="connsiteX6" fmla="*/ 0 w 545307"/>
              <a:gd name="connsiteY6" fmla="*/ 0 h 467556"/>
              <a:gd name="connsiteX0" fmla="*/ 19050 w 519113"/>
              <a:gd name="connsiteY0" fmla="*/ 192881 h 462793"/>
              <a:gd name="connsiteX1" fmla="*/ 88107 w 519113"/>
              <a:gd name="connsiteY1" fmla="*/ 211056 h 462793"/>
              <a:gd name="connsiteX2" fmla="*/ 364332 w 519113"/>
              <a:gd name="connsiteY2" fmla="*/ 0 h 462793"/>
              <a:gd name="connsiteX3" fmla="*/ 519113 w 519113"/>
              <a:gd name="connsiteY3" fmla="*/ 122274 h 462793"/>
              <a:gd name="connsiteX4" fmla="*/ 169069 w 519113"/>
              <a:gd name="connsiteY4" fmla="*/ 462793 h 462793"/>
              <a:gd name="connsiteX5" fmla="*/ 0 w 519113"/>
              <a:gd name="connsiteY5" fmla="*/ 275350 h 462793"/>
              <a:gd name="connsiteX6" fmla="*/ 19050 w 519113"/>
              <a:gd name="connsiteY6" fmla="*/ 192881 h 462793"/>
              <a:gd name="connsiteX0" fmla="*/ 19050 w 519113"/>
              <a:gd name="connsiteY0" fmla="*/ 192881 h 462793"/>
              <a:gd name="connsiteX1" fmla="*/ 207170 w 519113"/>
              <a:gd name="connsiteY1" fmla="*/ 296781 h 462793"/>
              <a:gd name="connsiteX2" fmla="*/ 364332 w 519113"/>
              <a:gd name="connsiteY2" fmla="*/ 0 h 462793"/>
              <a:gd name="connsiteX3" fmla="*/ 519113 w 519113"/>
              <a:gd name="connsiteY3" fmla="*/ 122274 h 462793"/>
              <a:gd name="connsiteX4" fmla="*/ 169069 w 519113"/>
              <a:gd name="connsiteY4" fmla="*/ 462793 h 462793"/>
              <a:gd name="connsiteX5" fmla="*/ 0 w 519113"/>
              <a:gd name="connsiteY5" fmla="*/ 275350 h 462793"/>
              <a:gd name="connsiteX6" fmla="*/ 19050 w 519113"/>
              <a:gd name="connsiteY6" fmla="*/ 192881 h 462793"/>
              <a:gd name="connsiteX0" fmla="*/ 133350 w 519113"/>
              <a:gd name="connsiteY0" fmla="*/ 226218 h 462793"/>
              <a:gd name="connsiteX1" fmla="*/ 207170 w 519113"/>
              <a:gd name="connsiteY1" fmla="*/ 296781 h 462793"/>
              <a:gd name="connsiteX2" fmla="*/ 364332 w 519113"/>
              <a:gd name="connsiteY2" fmla="*/ 0 h 462793"/>
              <a:gd name="connsiteX3" fmla="*/ 519113 w 519113"/>
              <a:gd name="connsiteY3" fmla="*/ 122274 h 462793"/>
              <a:gd name="connsiteX4" fmla="*/ 169069 w 519113"/>
              <a:gd name="connsiteY4" fmla="*/ 462793 h 462793"/>
              <a:gd name="connsiteX5" fmla="*/ 0 w 519113"/>
              <a:gd name="connsiteY5" fmla="*/ 275350 h 462793"/>
              <a:gd name="connsiteX6" fmla="*/ 133350 w 519113"/>
              <a:gd name="connsiteY6" fmla="*/ 226218 h 462793"/>
              <a:gd name="connsiteX0" fmla="*/ 21431 w 407194"/>
              <a:gd name="connsiteY0" fmla="*/ 226218 h 462793"/>
              <a:gd name="connsiteX1" fmla="*/ 95251 w 407194"/>
              <a:gd name="connsiteY1" fmla="*/ 296781 h 462793"/>
              <a:gd name="connsiteX2" fmla="*/ 252413 w 407194"/>
              <a:gd name="connsiteY2" fmla="*/ 0 h 462793"/>
              <a:gd name="connsiteX3" fmla="*/ 407194 w 407194"/>
              <a:gd name="connsiteY3" fmla="*/ 122274 h 462793"/>
              <a:gd name="connsiteX4" fmla="*/ 57150 w 407194"/>
              <a:gd name="connsiteY4" fmla="*/ 462793 h 462793"/>
              <a:gd name="connsiteX5" fmla="*/ 0 w 407194"/>
              <a:gd name="connsiteY5" fmla="*/ 358694 h 462793"/>
              <a:gd name="connsiteX6" fmla="*/ 21431 w 407194"/>
              <a:gd name="connsiteY6" fmla="*/ 226218 h 462793"/>
              <a:gd name="connsiteX0" fmla="*/ 111919 w 497682"/>
              <a:gd name="connsiteY0" fmla="*/ 226218 h 462793"/>
              <a:gd name="connsiteX1" fmla="*/ 185739 w 497682"/>
              <a:gd name="connsiteY1" fmla="*/ 296781 h 462793"/>
              <a:gd name="connsiteX2" fmla="*/ 342901 w 497682"/>
              <a:gd name="connsiteY2" fmla="*/ 0 h 462793"/>
              <a:gd name="connsiteX3" fmla="*/ 497682 w 497682"/>
              <a:gd name="connsiteY3" fmla="*/ 122274 h 462793"/>
              <a:gd name="connsiteX4" fmla="*/ 147638 w 497682"/>
              <a:gd name="connsiteY4" fmla="*/ 462793 h 462793"/>
              <a:gd name="connsiteX5" fmla="*/ 0 w 497682"/>
              <a:gd name="connsiteY5" fmla="*/ 308687 h 462793"/>
              <a:gd name="connsiteX6" fmla="*/ 111919 w 497682"/>
              <a:gd name="connsiteY6" fmla="*/ 226218 h 462793"/>
              <a:gd name="connsiteX0" fmla="*/ 57151 w 497682"/>
              <a:gd name="connsiteY0" fmla="*/ 254793 h 462793"/>
              <a:gd name="connsiteX1" fmla="*/ 185739 w 497682"/>
              <a:gd name="connsiteY1" fmla="*/ 296781 h 462793"/>
              <a:gd name="connsiteX2" fmla="*/ 342901 w 497682"/>
              <a:gd name="connsiteY2" fmla="*/ 0 h 462793"/>
              <a:gd name="connsiteX3" fmla="*/ 497682 w 497682"/>
              <a:gd name="connsiteY3" fmla="*/ 122274 h 462793"/>
              <a:gd name="connsiteX4" fmla="*/ 147638 w 497682"/>
              <a:gd name="connsiteY4" fmla="*/ 462793 h 462793"/>
              <a:gd name="connsiteX5" fmla="*/ 0 w 497682"/>
              <a:gd name="connsiteY5" fmla="*/ 308687 h 462793"/>
              <a:gd name="connsiteX6" fmla="*/ 57151 w 497682"/>
              <a:gd name="connsiteY6" fmla="*/ 254793 h 462793"/>
              <a:gd name="connsiteX0" fmla="*/ 57151 w 497682"/>
              <a:gd name="connsiteY0" fmla="*/ 254793 h 462793"/>
              <a:gd name="connsiteX1" fmla="*/ 140495 w 497682"/>
              <a:gd name="connsiteY1" fmla="*/ 401556 h 462793"/>
              <a:gd name="connsiteX2" fmla="*/ 342901 w 497682"/>
              <a:gd name="connsiteY2" fmla="*/ 0 h 462793"/>
              <a:gd name="connsiteX3" fmla="*/ 497682 w 497682"/>
              <a:gd name="connsiteY3" fmla="*/ 122274 h 462793"/>
              <a:gd name="connsiteX4" fmla="*/ 147638 w 497682"/>
              <a:gd name="connsiteY4" fmla="*/ 462793 h 462793"/>
              <a:gd name="connsiteX5" fmla="*/ 0 w 497682"/>
              <a:gd name="connsiteY5" fmla="*/ 308687 h 462793"/>
              <a:gd name="connsiteX6" fmla="*/ 57151 w 497682"/>
              <a:gd name="connsiteY6" fmla="*/ 254793 h 462793"/>
              <a:gd name="connsiteX0" fmla="*/ 57151 w 497682"/>
              <a:gd name="connsiteY0" fmla="*/ 254793 h 462793"/>
              <a:gd name="connsiteX1" fmla="*/ 150020 w 497682"/>
              <a:gd name="connsiteY1" fmla="*/ 349168 h 462793"/>
              <a:gd name="connsiteX2" fmla="*/ 342901 w 497682"/>
              <a:gd name="connsiteY2" fmla="*/ 0 h 462793"/>
              <a:gd name="connsiteX3" fmla="*/ 497682 w 497682"/>
              <a:gd name="connsiteY3" fmla="*/ 122274 h 462793"/>
              <a:gd name="connsiteX4" fmla="*/ 147638 w 497682"/>
              <a:gd name="connsiteY4" fmla="*/ 462793 h 462793"/>
              <a:gd name="connsiteX5" fmla="*/ 0 w 497682"/>
              <a:gd name="connsiteY5" fmla="*/ 308687 h 462793"/>
              <a:gd name="connsiteX6" fmla="*/ 57151 w 497682"/>
              <a:gd name="connsiteY6" fmla="*/ 254793 h 462793"/>
              <a:gd name="connsiteX0" fmla="*/ 57151 w 497682"/>
              <a:gd name="connsiteY0" fmla="*/ 190499 h 398499"/>
              <a:gd name="connsiteX1" fmla="*/ 150020 w 497682"/>
              <a:gd name="connsiteY1" fmla="*/ 284874 h 398499"/>
              <a:gd name="connsiteX2" fmla="*/ 438151 w 497682"/>
              <a:gd name="connsiteY2" fmla="*/ 0 h 398499"/>
              <a:gd name="connsiteX3" fmla="*/ 497682 w 497682"/>
              <a:gd name="connsiteY3" fmla="*/ 57980 h 398499"/>
              <a:gd name="connsiteX4" fmla="*/ 147638 w 497682"/>
              <a:gd name="connsiteY4" fmla="*/ 398499 h 398499"/>
              <a:gd name="connsiteX5" fmla="*/ 0 w 497682"/>
              <a:gd name="connsiteY5" fmla="*/ 244393 h 398499"/>
              <a:gd name="connsiteX6" fmla="*/ 57151 w 497682"/>
              <a:gd name="connsiteY6" fmla="*/ 190499 h 398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682" h="398499">
                <a:moveTo>
                  <a:pt x="57151" y="190499"/>
                </a:moveTo>
                <a:lnTo>
                  <a:pt x="150020" y="284874"/>
                </a:lnTo>
                <a:lnTo>
                  <a:pt x="438151" y="0"/>
                </a:lnTo>
                <a:lnTo>
                  <a:pt x="497682" y="57980"/>
                </a:lnTo>
                <a:lnTo>
                  <a:pt x="147638" y="398499"/>
                </a:lnTo>
                <a:lnTo>
                  <a:pt x="0" y="244393"/>
                </a:lnTo>
                <a:lnTo>
                  <a:pt x="57151" y="190499"/>
                </a:lnTo>
                <a:close/>
              </a:path>
            </a:pathLst>
          </a:custGeom>
          <a:solidFill>
            <a:srgbClr val="02C631"/>
          </a:solidFill>
          <a:ln w="9525">
            <a:solidFill>
              <a:srgbClr val="02C63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1" name="Rectangle 16"/>
          <p:cNvSpPr/>
          <p:nvPr/>
        </p:nvSpPr>
        <p:spPr>
          <a:xfrm>
            <a:off x="7754356" y="4764234"/>
            <a:ext cx="497682" cy="398499"/>
          </a:xfrm>
          <a:custGeom>
            <a:avLst/>
            <a:gdLst>
              <a:gd name="connsiteX0" fmla="*/ 0 w 623888"/>
              <a:gd name="connsiteY0" fmla="*/ 0 h 462793"/>
              <a:gd name="connsiteX1" fmla="*/ 623888 w 623888"/>
              <a:gd name="connsiteY1" fmla="*/ 0 h 462793"/>
              <a:gd name="connsiteX2" fmla="*/ 623888 w 623888"/>
              <a:gd name="connsiteY2" fmla="*/ 462793 h 462793"/>
              <a:gd name="connsiteX3" fmla="*/ 0 w 623888"/>
              <a:gd name="connsiteY3" fmla="*/ 462793 h 462793"/>
              <a:gd name="connsiteX4" fmla="*/ 0 w 623888"/>
              <a:gd name="connsiteY4" fmla="*/ 0 h 462793"/>
              <a:gd name="connsiteX0" fmla="*/ 4762 w 628650"/>
              <a:gd name="connsiteY0" fmla="*/ 0 h 462793"/>
              <a:gd name="connsiteX1" fmla="*/ 628650 w 628650"/>
              <a:gd name="connsiteY1" fmla="*/ 0 h 462793"/>
              <a:gd name="connsiteX2" fmla="*/ 628650 w 628650"/>
              <a:gd name="connsiteY2" fmla="*/ 462793 h 462793"/>
              <a:gd name="connsiteX3" fmla="*/ 4762 w 628650"/>
              <a:gd name="connsiteY3" fmla="*/ 462793 h 462793"/>
              <a:gd name="connsiteX4" fmla="*/ 0 w 628650"/>
              <a:gd name="connsiteY4" fmla="*/ 163432 h 462793"/>
              <a:gd name="connsiteX5" fmla="*/ 4762 w 628650"/>
              <a:gd name="connsiteY5" fmla="*/ 0 h 462793"/>
              <a:gd name="connsiteX0" fmla="*/ 209549 w 833437"/>
              <a:gd name="connsiteY0" fmla="*/ 0 h 462793"/>
              <a:gd name="connsiteX1" fmla="*/ 833437 w 833437"/>
              <a:gd name="connsiteY1" fmla="*/ 0 h 462793"/>
              <a:gd name="connsiteX2" fmla="*/ 833437 w 833437"/>
              <a:gd name="connsiteY2" fmla="*/ 462793 h 462793"/>
              <a:gd name="connsiteX3" fmla="*/ 209549 w 833437"/>
              <a:gd name="connsiteY3" fmla="*/ 462793 h 462793"/>
              <a:gd name="connsiteX4" fmla="*/ 0 w 833437"/>
              <a:gd name="connsiteY4" fmla="*/ 158670 h 462793"/>
              <a:gd name="connsiteX5" fmla="*/ 209549 w 833437"/>
              <a:gd name="connsiteY5" fmla="*/ 0 h 462793"/>
              <a:gd name="connsiteX0" fmla="*/ 209549 w 833437"/>
              <a:gd name="connsiteY0" fmla="*/ 0 h 462793"/>
              <a:gd name="connsiteX1" fmla="*/ 833437 w 833437"/>
              <a:gd name="connsiteY1" fmla="*/ 0 h 462793"/>
              <a:gd name="connsiteX2" fmla="*/ 833437 w 833437"/>
              <a:gd name="connsiteY2" fmla="*/ 462793 h 462793"/>
              <a:gd name="connsiteX3" fmla="*/ 209549 w 833437"/>
              <a:gd name="connsiteY3" fmla="*/ 462793 h 462793"/>
              <a:gd name="connsiteX4" fmla="*/ 0 w 833437"/>
              <a:gd name="connsiteY4" fmla="*/ 158670 h 462793"/>
              <a:gd name="connsiteX5" fmla="*/ 209549 w 833437"/>
              <a:gd name="connsiteY5" fmla="*/ 0 h 462793"/>
              <a:gd name="connsiteX0" fmla="*/ 209549 w 833437"/>
              <a:gd name="connsiteY0" fmla="*/ 0 h 462793"/>
              <a:gd name="connsiteX1" fmla="*/ 833437 w 833437"/>
              <a:gd name="connsiteY1" fmla="*/ 0 h 462793"/>
              <a:gd name="connsiteX2" fmla="*/ 833437 w 833437"/>
              <a:gd name="connsiteY2" fmla="*/ 462793 h 462793"/>
              <a:gd name="connsiteX3" fmla="*/ 209549 w 833437"/>
              <a:gd name="connsiteY3" fmla="*/ 462793 h 462793"/>
              <a:gd name="connsiteX4" fmla="*/ 0 w 833437"/>
              <a:gd name="connsiteY4" fmla="*/ 158670 h 462793"/>
              <a:gd name="connsiteX5" fmla="*/ 209549 w 833437"/>
              <a:gd name="connsiteY5" fmla="*/ 0 h 462793"/>
              <a:gd name="connsiteX0" fmla="*/ 142874 w 766762"/>
              <a:gd name="connsiteY0" fmla="*/ 0 h 462793"/>
              <a:gd name="connsiteX1" fmla="*/ 766762 w 766762"/>
              <a:gd name="connsiteY1" fmla="*/ 0 h 462793"/>
              <a:gd name="connsiteX2" fmla="*/ 766762 w 766762"/>
              <a:gd name="connsiteY2" fmla="*/ 462793 h 462793"/>
              <a:gd name="connsiteX3" fmla="*/ 142874 w 766762"/>
              <a:gd name="connsiteY3" fmla="*/ 462793 h 462793"/>
              <a:gd name="connsiteX4" fmla="*/ 0 w 766762"/>
              <a:gd name="connsiteY4" fmla="*/ 120570 h 462793"/>
              <a:gd name="connsiteX5" fmla="*/ 142874 w 766762"/>
              <a:gd name="connsiteY5" fmla="*/ 0 h 462793"/>
              <a:gd name="connsiteX0" fmla="*/ 142874 w 766762"/>
              <a:gd name="connsiteY0" fmla="*/ 0 h 462793"/>
              <a:gd name="connsiteX1" fmla="*/ 766762 w 766762"/>
              <a:gd name="connsiteY1" fmla="*/ 0 h 462793"/>
              <a:gd name="connsiteX2" fmla="*/ 766762 w 766762"/>
              <a:gd name="connsiteY2" fmla="*/ 462793 h 462793"/>
              <a:gd name="connsiteX3" fmla="*/ 142874 w 766762"/>
              <a:gd name="connsiteY3" fmla="*/ 300868 h 462793"/>
              <a:gd name="connsiteX4" fmla="*/ 0 w 766762"/>
              <a:gd name="connsiteY4" fmla="*/ 120570 h 462793"/>
              <a:gd name="connsiteX5" fmla="*/ 142874 w 766762"/>
              <a:gd name="connsiteY5" fmla="*/ 0 h 462793"/>
              <a:gd name="connsiteX0" fmla="*/ 142874 w 766762"/>
              <a:gd name="connsiteY0" fmla="*/ 0 h 462793"/>
              <a:gd name="connsiteX1" fmla="*/ 766762 w 766762"/>
              <a:gd name="connsiteY1" fmla="*/ 0 h 462793"/>
              <a:gd name="connsiteX2" fmla="*/ 766762 w 766762"/>
              <a:gd name="connsiteY2" fmla="*/ 462793 h 462793"/>
              <a:gd name="connsiteX3" fmla="*/ 285749 w 766762"/>
              <a:gd name="connsiteY3" fmla="*/ 405643 h 462793"/>
              <a:gd name="connsiteX4" fmla="*/ 0 w 766762"/>
              <a:gd name="connsiteY4" fmla="*/ 120570 h 462793"/>
              <a:gd name="connsiteX5" fmla="*/ 142874 w 766762"/>
              <a:gd name="connsiteY5" fmla="*/ 0 h 462793"/>
              <a:gd name="connsiteX0" fmla="*/ 142874 w 766762"/>
              <a:gd name="connsiteY0" fmla="*/ 0 h 405643"/>
              <a:gd name="connsiteX1" fmla="*/ 766762 w 766762"/>
              <a:gd name="connsiteY1" fmla="*/ 0 h 405643"/>
              <a:gd name="connsiteX2" fmla="*/ 423862 w 766762"/>
              <a:gd name="connsiteY2" fmla="*/ 296106 h 405643"/>
              <a:gd name="connsiteX3" fmla="*/ 285749 w 766762"/>
              <a:gd name="connsiteY3" fmla="*/ 405643 h 405643"/>
              <a:gd name="connsiteX4" fmla="*/ 0 w 766762"/>
              <a:gd name="connsiteY4" fmla="*/ 120570 h 405643"/>
              <a:gd name="connsiteX5" fmla="*/ 142874 w 766762"/>
              <a:gd name="connsiteY5" fmla="*/ 0 h 405643"/>
              <a:gd name="connsiteX0" fmla="*/ 142874 w 766762"/>
              <a:gd name="connsiteY0" fmla="*/ 0 h 405643"/>
              <a:gd name="connsiteX1" fmla="*/ 766762 w 766762"/>
              <a:gd name="connsiteY1" fmla="*/ 0 h 405643"/>
              <a:gd name="connsiteX2" fmla="*/ 723900 w 766762"/>
              <a:gd name="connsiteY2" fmla="*/ 172281 h 405643"/>
              <a:gd name="connsiteX3" fmla="*/ 285749 w 766762"/>
              <a:gd name="connsiteY3" fmla="*/ 405643 h 405643"/>
              <a:gd name="connsiteX4" fmla="*/ 0 w 766762"/>
              <a:gd name="connsiteY4" fmla="*/ 120570 h 405643"/>
              <a:gd name="connsiteX5" fmla="*/ 142874 w 766762"/>
              <a:gd name="connsiteY5" fmla="*/ 0 h 405643"/>
              <a:gd name="connsiteX0" fmla="*/ 142874 w 723900"/>
              <a:gd name="connsiteY0" fmla="*/ 0 h 405643"/>
              <a:gd name="connsiteX1" fmla="*/ 485775 w 723900"/>
              <a:gd name="connsiteY1" fmla="*/ 52388 h 405643"/>
              <a:gd name="connsiteX2" fmla="*/ 723900 w 723900"/>
              <a:gd name="connsiteY2" fmla="*/ 172281 h 405643"/>
              <a:gd name="connsiteX3" fmla="*/ 285749 w 723900"/>
              <a:gd name="connsiteY3" fmla="*/ 405643 h 405643"/>
              <a:gd name="connsiteX4" fmla="*/ 0 w 723900"/>
              <a:gd name="connsiteY4" fmla="*/ 120570 h 405643"/>
              <a:gd name="connsiteX5" fmla="*/ 142874 w 723900"/>
              <a:gd name="connsiteY5" fmla="*/ 0 h 405643"/>
              <a:gd name="connsiteX0" fmla="*/ 142874 w 657225"/>
              <a:gd name="connsiteY0" fmla="*/ 0 h 405643"/>
              <a:gd name="connsiteX1" fmla="*/ 485775 w 657225"/>
              <a:gd name="connsiteY1" fmla="*/ 52388 h 405643"/>
              <a:gd name="connsiteX2" fmla="*/ 657225 w 657225"/>
              <a:gd name="connsiteY2" fmla="*/ 91318 h 405643"/>
              <a:gd name="connsiteX3" fmla="*/ 285749 w 657225"/>
              <a:gd name="connsiteY3" fmla="*/ 405643 h 405643"/>
              <a:gd name="connsiteX4" fmla="*/ 0 w 657225"/>
              <a:gd name="connsiteY4" fmla="*/ 120570 h 405643"/>
              <a:gd name="connsiteX5" fmla="*/ 142874 w 657225"/>
              <a:gd name="connsiteY5" fmla="*/ 0 h 405643"/>
              <a:gd name="connsiteX0" fmla="*/ 142874 w 657225"/>
              <a:gd name="connsiteY0" fmla="*/ 0 h 405643"/>
              <a:gd name="connsiteX1" fmla="*/ 533400 w 657225"/>
              <a:gd name="connsiteY1" fmla="*/ 4763 h 405643"/>
              <a:gd name="connsiteX2" fmla="*/ 657225 w 657225"/>
              <a:gd name="connsiteY2" fmla="*/ 91318 h 405643"/>
              <a:gd name="connsiteX3" fmla="*/ 285749 w 657225"/>
              <a:gd name="connsiteY3" fmla="*/ 405643 h 405643"/>
              <a:gd name="connsiteX4" fmla="*/ 0 w 657225"/>
              <a:gd name="connsiteY4" fmla="*/ 120570 h 405643"/>
              <a:gd name="connsiteX5" fmla="*/ 142874 w 657225"/>
              <a:gd name="connsiteY5" fmla="*/ 0 h 405643"/>
              <a:gd name="connsiteX0" fmla="*/ 142874 w 657225"/>
              <a:gd name="connsiteY0" fmla="*/ 3256 h 408899"/>
              <a:gd name="connsiteX1" fmla="*/ 314325 w 657225"/>
              <a:gd name="connsiteY1" fmla="*/ 0 h 408899"/>
              <a:gd name="connsiteX2" fmla="*/ 533400 w 657225"/>
              <a:gd name="connsiteY2" fmla="*/ 8019 h 408899"/>
              <a:gd name="connsiteX3" fmla="*/ 657225 w 657225"/>
              <a:gd name="connsiteY3" fmla="*/ 94574 h 408899"/>
              <a:gd name="connsiteX4" fmla="*/ 285749 w 657225"/>
              <a:gd name="connsiteY4" fmla="*/ 408899 h 408899"/>
              <a:gd name="connsiteX5" fmla="*/ 0 w 657225"/>
              <a:gd name="connsiteY5" fmla="*/ 123826 h 408899"/>
              <a:gd name="connsiteX6" fmla="*/ 142874 w 657225"/>
              <a:gd name="connsiteY6" fmla="*/ 3256 h 408899"/>
              <a:gd name="connsiteX0" fmla="*/ 142874 w 657225"/>
              <a:gd name="connsiteY0" fmla="*/ 0 h 405643"/>
              <a:gd name="connsiteX1" fmla="*/ 338137 w 657225"/>
              <a:gd name="connsiteY1" fmla="*/ 196769 h 405643"/>
              <a:gd name="connsiteX2" fmla="*/ 533400 w 657225"/>
              <a:gd name="connsiteY2" fmla="*/ 4763 h 405643"/>
              <a:gd name="connsiteX3" fmla="*/ 657225 w 657225"/>
              <a:gd name="connsiteY3" fmla="*/ 91318 h 405643"/>
              <a:gd name="connsiteX4" fmla="*/ 285749 w 657225"/>
              <a:gd name="connsiteY4" fmla="*/ 405643 h 405643"/>
              <a:gd name="connsiteX5" fmla="*/ 0 w 657225"/>
              <a:gd name="connsiteY5" fmla="*/ 120570 h 405643"/>
              <a:gd name="connsiteX6" fmla="*/ 142874 w 657225"/>
              <a:gd name="connsiteY6" fmla="*/ 0 h 405643"/>
              <a:gd name="connsiteX0" fmla="*/ 142874 w 657225"/>
              <a:gd name="connsiteY0" fmla="*/ 0 h 405643"/>
              <a:gd name="connsiteX1" fmla="*/ 257175 w 657225"/>
              <a:gd name="connsiteY1" fmla="*/ 215819 h 405643"/>
              <a:gd name="connsiteX2" fmla="*/ 533400 w 657225"/>
              <a:gd name="connsiteY2" fmla="*/ 4763 h 405643"/>
              <a:gd name="connsiteX3" fmla="*/ 657225 w 657225"/>
              <a:gd name="connsiteY3" fmla="*/ 91318 h 405643"/>
              <a:gd name="connsiteX4" fmla="*/ 285749 w 657225"/>
              <a:gd name="connsiteY4" fmla="*/ 405643 h 405643"/>
              <a:gd name="connsiteX5" fmla="*/ 0 w 657225"/>
              <a:gd name="connsiteY5" fmla="*/ 120570 h 405643"/>
              <a:gd name="connsiteX6" fmla="*/ 142874 w 657225"/>
              <a:gd name="connsiteY6" fmla="*/ 0 h 405643"/>
              <a:gd name="connsiteX0" fmla="*/ 142874 w 688181"/>
              <a:gd name="connsiteY0" fmla="*/ 0 h 405643"/>
              <a:gd name="connsiteX1" fmla="*/ 257175 w 688181"/>
              <a:gd name="connsiteY1" fmla="*/ 215819 h 405643"/>
              <a:gd name="connsiteX2" fmla="*/ 533400 w 688181"/>
              <a:gd name="connsiteY2" fmla="*/ 4763 h 405643"/>
              <a:gd name="connsiteX3" fmla="*/ 688181 w 688181"/>
              <a:gd name="connsiteY3" fmla="*/ 127037 h 405643"/>
              <a:gd name="connsiteX4" fmla="*/ 285749 w 688181"/>
              <a:gd name="connsiteY4" fmla="*/ 405643 h 405643"/>
              <a:gd name="connsiteX5" fmla="*/ 0 w 688181"/>
              <a:gd name="connsiteY5" fmla="*/ 120570 h 405643"/>
              <a:gd name="connsiteX6" fmla="*/ 142874 w 688181"/>
              <a:gd name="connsiteY6" fmla="*/ 0 h 405643"/>
              <a:gd name="connsiteX0" fmla="*/ 142874 w 688181"/>
              <a:gd name="connsiteY0" fmla="*/ 0 h 467556"/>
              <a:gd name="connsiteX1" fmla="*/ 257175 w 688181"/>
              <a:gd name="connsiteY1" fmla="*/ 215819 h 467556"/>
              <a:gd name="connsiteX2" fmla="*/ 533400 w 688181"/>
              <a:gd name="connsiteY2" fmla="*/ 4763 h 467556"/>
              <a:gd name="connsiteX3" fmla="*/ 688181 w 688181"/>
              <a:gd name="connsiteY3" fmla="*/ 127037 h 467556"/>
              <a:gd name="connsiteX4" fmla="*/ 338137 w 688181"/>
              <a:gd name="connsiteY4" fmla="*/ 467556 h 467556"/>
              <a:gd name="connsiteX5" fmla="*/ 0 w 688181"/>
              <a:gd name="connsiteY5" fmla="*/ 120570 h 467556"/>
              <a:gd name="connsiteX6" fmla="*/ 142874 w 688181"/>
              <a:gd name="connsiteY6" fmla="*/ 0 h 467556"/>
              <a:gd name="connsiteX0" fmla="*/ 0 w 545307"/>
              <a:gd name="connsiteY0" fmla="*/ 0 h 467556"/>
              <a:gd name="connsiteX1" fmla="*/ 114301 w 545307"/>
              <a:gd name="connsiteY1" fmla="*/ 215819 h 467556"/>
              <a:gd name="connsiteX2" fmla="*/ 390526 w 545307"/>
              <a:gd name="connsiteY2" fmla="*/ 4763 h 467556"/>
              <a:gd name="connsiteX3" fmla="*/ 545307 w 545307"/>
              <a:gd name="connsiteY3" fmla="*/ 127037 h 467556"/>
              <a:gd name="connsiteX4" fmla="*/ 195263 w 545307"/>
              <a:gd name="connsiteY4" fmla="*/ 467556 h 467556"/>
              <a:gd name="connsiteX5" fmla="*/ 95251 w 545307"/>
              <a:gd name="connsiteY5" fmla="*/ 277732 h 467556"/>
              <a:gd name="connsiteX6" fmla="*/ 0 w 545307"/>
              <a:gd name="connsiteY6" fmla="*/ 0 h 467556"/>
              <a:gd name="connsiteX0" fmla="*/ 0 w 545307"/>
              <a:gd name="connsiteY0" fmla="*/ 0 h 467556"/>
              <a:gd name="connsiteX1" fmla="*/ 114301 w 545307"/>
              <a:gd name="connsiteY1" fmla="*/ 215819 h 467556"/>
              <a:gd name="connsiteX2" fmla="*/ 390526 w 545307"/>
              <a:gd name="connsiteY2" fmla="*/ 4763 h 467556"/>
              <a:gd name="connsiteX3" fmla="*/ 545307 w 545307"/>
              <a:gd name="connsiteY3" fmla="*/ 127037 h 467556"/>
              <a:gd name="connsiteX4" fmla="*/ 195263 w 545307"/>
              <a:gd name="connsiteY4" fmla="*/ 467556 h 467556"/>
              <a:gd name="connsiteX5" fmla="*/ 26194 w 545307"/>
              <a:gd name="connsiteY5" fmla="*/ 280113 h 467556"/>
              <a:gd name="connsiteX6" fmla="*/ 0 w 545307"/>
              <a:gd name="connsiteY6" fmla="*/ 0 h 467556"/>
              <a:gd name="connsiteX0" fmla="*/ 19050 w 519113"/>
              <a:gd name="connsiteY0" fmla="*/ 192881 h 462793"/>
              <a:gd name="connsiteX1" fmla="*/ 88107 w 519113"/>
              <a:gd name="connsiteY1" fmla="*/ 211056 h 462793"/>
              <a:gd name="connsiteX2" fmla="*/ 364332 w 519113"/>
              <a:gd name="connsiteY2" fmla="*/ 0 h 462793"/>
              <a:gd name="connsiteX3" fmla="*/ 519113 w 519113"/>
              <a:gd name="connsiteY3" fmla="*/ 122274 h 462793"/>
              <a:gd name="connsiteX4" fmla="*/ 169069 w 519113"/>
              <a:gd name="connsiteY4" fmla="*/ 462793 h 462793"/>
              <a:gd name="connsiteX5" fmla="*/ 0 w 519113"/>
              <a:gd name="connsiteY5" fmla="*/ 275350 h 462793"/>
              <a:gd name="connsiteX6" fmla="*/ 19050 w 519113"/>
              <a:gd name="connsiteY6" fmla="*/ 192881 h 462793"/>
              <a:gd name="connsiteX0" fmla="*/ 19050 w 519113"/>
              <a:gd name="connsiteY0" fmla="*/ 192881 h 462793"/>
              <a:gd name="connsiteX1" fmla="*/ 207170 w 519113"/>
              <a:gd name="connsiteY1" fmla="*/ 296781 h 462793"/>
              <a:gd name="connsiteX2" fmla="*/ 364332 w 519113"/>
              <a:gd name="connsiteY2" fmla="*/ 0 h 462793"/>
              <a:gd name="connsiteX3" fmla="*/ 519113 w 519113"/>
              <a:gd name="connsiteY3" fmla="*/ 122274 h 462793"/>
              <a:gd name="connsiteX4" fmla="*/ 169069 w 519113"/>
              <a:gd name="connsiteY4" fmla="*/ 462793 h 462793"/>
              <a:gd name="connsiteX5" fmla="*/ 0 w 519113"/>
              <a:gd name="connsiteY5" fmla="*/ 275350 h 462793"/>
              <a:gd name="connsiteX6" fmla="*/ 19050 w 519113"/>
              <a:gd name="connsiteY6" fmla="*/ 192881 h 462793"/>
              <a:gd name="connsiteX0" fmla="*/ 133350 w 519113"/>
              <a:gd name="connsiteY0" fmla="*/ 226218 h 462793"/>
              <a:gd name="connsiteX1" fmla="*/ 207170 w 519113"/>
              <a:gd name="connsiteY1" fmla="*/ 296781 h 462793"/>
              <a:gd name="connsiteX2" fmla="*/ 364332 w 519113"/>
              <a:gd name="connsiteY2" fmla="*/ 0 h 462793"/>
              <a:gd name="connsiteX3" fmla="*/ 519113 w 519113"/>
              <a:gd name="connsiteY3" fmla="*/ 122274 h 462793"/>
              <a:gd name="connsiteX4" fmla="*/ 169069 w 519113"/>
              <a:gd name="connsiteY4" fmla="*/ 462793 h 462793"/>
              <a:gd name="connsiteX5" fmla="*/ 0 w 519113"/>
              <a:gd name="connsiteY5" fmla="*/ 275350 h 462793"/>
              <a:gd name="connsiteX6" fmla="*/ 133350 w 519113"/>
              <a:gd name="connsiteY6" fmla="*/ 226218 h 462793"/>
              <a:gd name="connsiteX0" fmla="*/ 21431 w 407194"/>
              <a:gd name="connsiteY0" fmla="*/ 226218 h 462793"/>
              <a:gd name="connsiteX1" fmla="*/ 95251 w 407194"/>
              <a:gd name="connsiteY1" fmla="*/ 296781 h 462793"/>
              <a:gd name="connsiteX2" fmla="*/ 252413 w 407194"/>
              <a:gd name="connsiteY2" fmla="*/ 0 h 462793"/>
              <a:gd name="connsiteX3" fmla="*/ 407194 w 407194"/>
              <a:gd name="connsiteY3" fmla="*/ 122274 h 462793"/>
              <a:gd name="connsiteX4" fmla="*/ 57150 w 407194"/>
              <a:gd name="connsiteY4" fmla="*/ 462793 h 462793"/>
              <a:gd name="connsiteX5" fmla="*/ 0 w 407194"/>
              <a:gd name="connsiteY5" fmla="*/ 358694 h 462793"/>
              <a:gd name="connsiteX6" fmla="*/ 21431 w 407194"/>
              <a:gd name="connsiteY6" fmla="*/ 226218 h 462793"/>
              <a:gd name="connsiteX0" fmla="*/ 111919 w 497682"/>
              <a:gd name="connsiteY0" fmla="*/ 226218 h 462793"/>
              <a:gd name="connsiteX1" fmla="*/ 185739 w 497682"/>
              <a:gd name="connsiteY1" fmla="*/ 296781 h 462793"/>
              <a:gd name="connsiteX2" fmla="*/ 342901 w 497682"/>
              <a:gd name="connsiteY2" fmla="*/ 0 h 462793"/>
              <a:gd name="connsiteX3" fmla="*/ 497682 w 497682"/>
              <a:gd name="connsiteY3" fmla="*/ 122274 h 462793"/>
              <a:gd name="connsiteX4" fmla="*/ 147638 w 497682"/>
              <a:gd name="connsiteY4" fmla="*/ 462793 h 462793"/>
              <a:gd name="connsiteX5" fmla="*/ 0 w 497682"/>
              <a:gd name="connsiteY5" fmla="*/ 308687 h 462793"/>
              <a:gd name="connsiteX6" fmla="*/ 111919 w 497682"/>
              <a:gd name="connsiteY6" fmla="*/ 226218 h 462793"/>
              <a:gd name="connsiteX0" fmla="*/ 57151 w 497682"/>
              <a:gd name="connsiteY0" fmla="*/ 254793 h 462793"/>
              <a:gd name="connsiteX1" fmla="*/ 185739 w 497682"/>
              <a:gd name="connsiteY1" fmla="*/ 296781 h 462793"/>
              <a:gd name="connsiteX2" fmla="*/ 342901 w 497682"/>
              <a:gd name="connsiteY2" fmla="*/ 0 h 462793"/>
              <a:gd name="connsiteX3" fmla="*/ 497682 w 497682"/>
              <a:gd name="connsiteY3" fmla="*/ 122274 h 462793"/>
              <a:gd name="connsiteX4" fmla="*/ 147638 w 497682"/>
              <a:gd name="connsiteY4" fmla="*/ 462793 h 462793"/>
              <a:gd name="connsiteX5" fmla="*/ 0 w 497682"/>
              <a:gd name="connsiteY5" fmla="*/ 308687 h 462793"/>
              <a:gd name="connsiteX6" fmla="*/ 57151 w 497682"/>
              <a:gd name="connsiteY6" fmla="*/ 254793 h 462793"/>
              <a:gd name="connsiteX0" fmla="*/ 57151 w 497682"/>
              <a:gd name="connsiteY0" fmla="*/ 254793 h 462793"/>
              <a:gd name="connsiteX1" fmla="*/ 140495 w 497682"/>
              <a:gd name="connsiteY1" fmla="*/ 401556 h 462793"/>
              <a:gd name="connsiteX2" fmla="*/ 342901 w 497682"/>
              <a:gd name="connsiteY2" fmla="*/ 0 h 462793"/>
              <a:gd name="connsiteX3" fmla="*/ 497682 w 497682"/>
              <a:gd name="connsiteY3" fmla="*/ 122274 h 462793"/>
              <a:gd name="connsiteX4" fmla="*/ 147638 w 497682"/>
              <a:gd name="connsiteY4" fmla="*/ 462793 h 462793"/>
              <a:gd name="connsiteX5" fmla="*/ 0 w 497682"/>
              <a:gd name="connsiteY5" fmla="*/ 308687 h 462793"/>
              <a:gd name="connsiteX6" fmla="*/ 57151 w 497682"/>
              <a:gd name="connsiteY6" fmla="*/ 254793 h 462793"/>
              <a:gd name="connsiteX0" fmla="*/ 57151 w 497682"/>
              <a:gd name="connsiteY0" fmla="*/ 254793 h 462793"/>
              <a:gd name="connsiteX1" fmla="*/ 150020 w 497682"/>
              <a:gd name="connsiteY1" fmla="*/ 349168 h 462793"/>
              <a:gd name="connsiteX2" fmla="*/ 342901 w 497682"/>
              <a:gd name="connsiteY2" fmla="*/ 0 h 462793"/>
              <a:gd name="connsiteX3" fmla="*/ 497682 w 497682"/>
              <a:gd name="connsiteY3" fmla="*/ 122274 h 462793"/>
              <a:gd name="connsiteX4" fmla="*/ 147638 w 497682"/>
              <a:gd name="connsiteY4" fmla="*/ 462793 h 462793"/>
              <a:gd name="connsiteX5" fmla="*/ 0 w 497682"/>
              <a:gd name="connsiteY5" fmla="*/ 308687 h 462793"/>
              <a:gd name="connsiteX6" fmla="*/ 57151 w 497682"/>
              <a:gd name="connsiteY6" fmla="*/ 254793 h 462793"/>
              <a:gd name="connsiteX0" fmla="*/ 57151 w 497682"/>
              <a:gd name="connsiteY0" fmla="*/ 190499 h 398499"/>
              <a:gd name="connsiteX1" fmla="*/ 150020 w 497682"/>
              <a:gd name="connsiteY1" fmla="*/ 284874 h 398499"/>
              <a:gd name="connsiteX2" fmla="*/ 438151 w 497682"/>
              <a:gd name="connsiteY2" fmla="*/ 0 h 398499"/>
              <a:gd name="connsiteX3" fmla="*/ 497682 w 497682"/>
              <a:gd name="connsiteY3" fmla="*/ 57980 h 398499"/>
              <a:gd name="connsiteX4" fmla="*/ 147638 w 497682"/>
              <a:gd name="connsiteY4" fmla="*/ 398499 h 398499"/>
              <a:gd name="connsiteX5" fmla="*/ 0 w 497682"/>
              <a:gd name="connsiteY5" fmla="*/ 244393 h 398499"/>
              <a:gd name="connsiteX6" fmla="*/ 57151 w 497682"/>
              <a:gd name="connsiteY6" fmla="*/ 190499 h 398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682" h="398499">
                <a:moveTo>
                  <a:pt x="57151" y="190499"/>
                </a:moveTo>
                <a:lnTo>
                  <a:pt x="150020" y="284874"/>
                </a:lnTo>
                <a:lnTo>
                  <a:pt x="438151" y="0"/>
                </a:lnTo>
                <a:lnTo>
                  <a:pt x="497682" y="57980"/>
                </a:lnTo>
                <a:lnTo>
                  <a:pt x="147638" y="398499"/>
                </a:lnTo>
                <a:lnTo>
                  <a:pt x="0" y="244393"/>
                </a:lnTo>
                <a:lnTo>
                  <a:pt x="57151" y="190499"/>
                </a:lnTo>
                <a:close/>
              </a:path>
            </a:pathLst>
          </a:custGeom>
          <a:noFill/>
          <a:ln w="19050">
            <a:solidFill>
              <a:srgbClr val="02C63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2" name="Rectangle 16"/>
          <p:cNvSpPr/>
          <p:nvPr/>
        </p:nvSpPr>
        <p:spPr>
          <a:xfrm>
            <a:off x="2843715" y="4759598"/>
            <a:ext cx="497682" cy="398499"/>
          </a:xfrm>
          <a:custGeom>
            <a:avLst/>
            <a:gdLst>
              <a:gd name="connsiteX0" fmla="*/ 0 w 623888"/>
              <a:gd name="connsiteY0" fmla="*/ 0 h 462793"/>
              <a:gd name="connsiteX1" fmla="*/ 623888 w 623888"/>
              <a:gd name="connsiteY1" fmla="*/ 0 h 462793"/>
              <a:gd name="connsiteX2" fmla="*/ 623888 w 623888"/>
              <a:gd name="connsiteY2" fmla="*/ 462793 h 462793"/>
              <a:gd name="connsiteX3" fmla="*/ 0 w 623888"/>
              <a:gd name="connsiteY3" fmla="*/ 462793 h 462793"/>
              <a:gd name="connsiteX4" fmla="*/ 0 w 623888"/>
              <a:gd name="connsiteY4" fmla="*/ 0 h 462793"/>
              <a:gd name="connsiteX0" fmla="*/ 4762 w 628650"/>
              <a:gd name="connsiteY0" fmla="*/ 0 h 462793"/>
              <a:gd name="connsiteX1" fmla="*/ 628650 w 628650"/>
              <a:gd name="connsiteY1" fmla="*/ 0 h 462793"/>
              <a:gd name="connsiteX2" fmla="*/ 628650 w 628650"/>
              <a:gd name="connsiteY2" fmla="*/ 462793 h 462793"/>
              <a:gd name="connsiteX3" fmla="*/ 4762 w 628650"/>
              <a:gd name="connsiteY3" fmla="*/ 462793 h 462793"/>
              <a:gd name="connsiteX4" fmla="*/ 0 w 628650"/>
              <a:gd name="connsiteY4" fmla="*/ 163432 h 462793"/>
              <a:gd name="connsiteX5" fmla="*/ 4762 w 628650"/>
              <a:gd name="connsiteY5" fmla="*/ 0 h 462793"/>
              <a:gd name="connsiteX0" fmla="*/ 209549 w 833437"/>
              <a:gd name="connsiteY0" fmla="*/ 0 h 462793"/>
              <a:gd name="connsiteX1" fmla="*/ 833437 w 833437"/>
              <a:gd name="connsiteY1" fmla="*/ 0 h 462793"/>
              <a:gd name="connsiteX2" fmla="*/ 833437 w 833437"/>
              <a:gd name="connsiteY2" fmla="*/ 462793 h 462793"/>
              <a:gd name="connsiteX3" fmla="*/ 209549 w 833437"/>
              <a:gd name="connsiteY3" fmla="*/ 462793 h 462793"/>
              <a:gd name="connsiteX4" fmla="*/ 0 w 833437"/>
              <a:gd name="connsiteY4" fmla="*/ 158670 h 462793"/>
              <a:gd name="connsiteX5" fmla="*/ 209549 w 833437"/>
              <a:gd name="connsiteY5" fmla="*/ 0 h 462793"/>
              <a:gd name="connsiteX0" fmla="*/ 209549 w 833437"/>
              <a:gd name="connsiteY0" fmla="*/ 0 h 462793"/>
              <a:gd name="connsiteX1" fmla="*/ 833437 w 833437"/>
              <a:gd name="connsiteY1" fmla="*/ 0 h 462793"/>
              <a:gd name="connsiteX2" fmla="*/ 833437 w 833437"/>
              <a:gd name="connsiteY2" fmla="*/ 462793 h 462793"/>
              <a:gd name="connsiteX3" fmla="*/ 209549 w 833437"/>
              <a:gd name="connsiteY3" fmla="*/ 462793 h 462793"/>
              <a:gd name="connsiteX4" fmla="*/ 0 w 833437"/>
              <a:gd name="connsiteY4" fmla="*/ 158670 h 462793"/>
              <a:gd name="connsiteX5" fmla="*/ 209549 w 833437"/>
              <a:gd name="connsiteY5" fmla="*/ 0 h 462793"/>
              <a:gd name="connsiteX0" fmla="*/ 209549 w 833437"/>
              <a:gd name="connsiteY0" fmla="*/ 0 h 462793"/>
              <a:gd name="connsiteX1" fmla="*/ 833437 w 833437"/>
              <a:gd name="connsiteY1" fmla="*/ 0 h 462793"/>
              <a:gd name="connsiteX2" fmla="*/ 833437 w 833437"/>
              <a:gd name="connsiteY2" fmla="*/ 462793 h 462793"/>
              <a:gd name="connsiteX3" fmla="*/ 209549 w 833437"/>
              <a:gd name="connsiteY3" fmla="*/ 462793 h 462793"/>
              <a:gd name="connsiteX4" fmla="*/ 0 w 833437"/>
              <a:gd name="connsiteY4" fmla="*/ 158670 h 462793"/>
              <a:gd name="connsiteX5" fmla="*/ 209549 w 833437"/>
              <a:gd name="connsiteY5" fmla="*/ 0 h 462793"/>
              <a:gd name="connsiteX0" fmla="*/ 142874 w 766762"/>
              <a:gd name="connsiteY0" fmla="*/ 0 h 462793"/>
              <a:gd name="connsiteX1" fmla="*/ 766762 w 766762"/>
              <a:gd name="connsiteY1" fmla="*/ 0 h 462793"/>
              <a:gd name="connsiteX2" fmla="*/ 766762 w 766762"/>
              <a:gd name="connsiteY2" fmla="*/ 462793 h 462793"/>
              <a:gd name="connsiteX3" fmla="*/ 142874 w 766762"/>
              <a:gd name="connsiteY3" fmla="*/ 462793 h 462793"/>
              <a:gd name="connsiteX4" fmla="*/ 0 w 766762"/>
              <a:gd name="connsiteY4" fmla="*/ 120570 h 462793"/>
              <a:gd name="connsiteX5" fmla="*/ 142874 w 766762"/>
              <a:gd name="connsiteY5" fmla="*/ 0 h 462793"/>
              <a:gd name="connsiteX0" fmla="*/ 142874 w 766762"/>
              <a:gd name="connsiteY0" fmla="*/ 0 h 462793"/>
              <a:gd name="connsiteX1" fmla="*/ 766762 w 766762"/>
              <a:gd name="connsiteY1" fmla="*/ 0 h 462793"/>
              <a:gd name="connsiteX2" fmla="*/ 766762 w 766762"/>
              <a:gd name="connsiteY2" fmla="*/ 462793 h 462793"/>
              <a:gd name="connsiteX3" fmla="*/ 142874 w 766762"/>
              <a:gd name="connsiteY3" fmla="*/ 300868 h 462793"/>
              <a:gd name="connsiteX4" fmla="*/ 0 w 766762"/>
              <a:gd name="connsiteY4" fmla="*/ 120570 h 462793"/>
              <a:gd name="connsiteX5" fmla="*/ 142874 w 766762"/>
              <a:gd name="connsiteY5" fmla="*/ 0 h 462793"/>
              <a:gd name="connsiteX0" fmla="*/ 142874 w 766762"/>
              <a:gd name="connsiteY0" fmla="*/ 0 h 462793"/>
              <a:gd name="connsiteX1" fmla="*/ 766762 w 766762"/>
              <a:gd name="connsiteY1" fmla="*/ 0 h 462793"/>
              <a:gd name="connsiteX2" fmla="*/ 766762 w 766762"/>
              <a:gd name="connsiteY2" fmla="*/ 462793 h 462793"/>
              <a:gd name="connsiteX3" fmla="*/ 285749 w 766762"/>
              <a:gd name="connsiteY3" fmla="*/ 405643 h 462793"/>
              <a:gd name="connsiteX4" fmla="*/ 0 w 766762"/>
              <a:gd name="connsiteY4" fmla="*/ 120570 h 462793"/>
              <a:gd name="connsiteX5" fmla="*/ 142874 w 766762"/>
              <a:gd name="connsiteY5" fmla="*/ 0 h 462793"/>
              <a:gd name="connsiteX0" fmla="*/ 142874 w 766762"/>
              <a:gd name="connsiteY0" fmla="*/ 0 h 405643"/>
              <a:gd name="connsiteX1" fmla="*/ 766762 w 766762"/>
              <a:gd name="connsiteY1" fmla="*/ 0 h 405643"/>
              <a:gd name="connsiteX2" fmla="*/ 423862 w 766762"/>
              <a:gd name="connsiteY2" fmla="*/ 296106 h 405643"/>
              <a:gd name="connsiteX3" fmla="*/ 285749 w 766762"/>
              <a:gd name="connsiteY3" fmla="*/ 405643 h 405643"/>
              <a:gd name="connsiteX4" fmla="*/ 0 w 766762"/>
              <a:gd name="connsiteY4" fmla="*/ 120570 h 405643"/>
              <a:gd name="connsiteX5" fmla="*/ 142874 w 766762"/>
              <a:gd name="connsiteY5" fmla="*/ 0 h 405643"/>
              <a:gd name="connsiteX0" fmla="*/ 142874 w 766762"/>
              <a:gd name="connsiteY0" fmla="*/ 0 h 405643"/>
              <a:gd name="connsiteX1" fmla="*/ 766762 w 766762"/>
              <a:gd name="connsiteY1" fmla="*/ 0 h 405643"/>
              <a:gd name="connsiteX2" fmla="*/ 723900 w 766762"/>
              <a:gd name="connsiteY2" fmla="*/ 172281 h 405643"/>
              <a:gd name="connsiteX3" fmla="*/ 285749 w 766762"/>
              <a:gd name="connsiteY3" fmla="*/ 405643 h 405643"/>
              <a:gd name="connsiteX4" fmla="*/ 0 w 766762"/>
              <a:gd name="connsiteY4" fmla="*/ 120570 h 405643"/>
              <a:gd name="connsiteX5" fmla="*/ 142874 w 766762"/>
              <a:gd name="connsiteY5" fmla="*/ 0 h 405643"/>
              <a:gd name="connsiteX0" fmla="*/ 142874 w 723900"/>
              <a:gd name="connsiteY0" fmla="*/ 0 h 405643"/>
              <a:gd name="connsiteX1" fmla="*/ 485775 w 723900"/>
              <a:gd name="connsiteY1" fmla="*/ 52388 h 405643"/>
              <a:gd name="connsiteX2" fmla="*/ 723900 w 723900"/>
              <a:gd name="connsiteY2" fmla="*/ 172281 h 405643"/>
              <a:gd name="connsiteX3" fmla="*/ 285749 w 723900"/>
              <a:gd name="connsiteY3" fmla="*/ 405643 h 405643"/>
              <a:gd name="connsiteX4" fmla="*/ 0 w 723900"/>
              <a:gd name="connsiteY4" fmla="*/ 120570 h 405643"/>
              <a:gd name="connsiteX5" fmla="*/ 142874 w 723900"/>
              <a:gd name="connsiteY5" fmla="*/ 0 h 405643"/>
              <a:gd name="connsiteX0" fmla="*/ 142874 w 657225"/>
              <a:gd name="connsiteY0" fmla="*/ 0 h 405643"/>
              <a:gd name="connsiteX1" fmla="*/ 485775 w 657225"/>
              <a:gd name="connsiteY1" fmla="*/ 52388 h 405643"/>
              <a:gd name="connsiteX2" fmla="*/ 657225 w 657225"/>
              <a:gd name="connsiteY2" fmla="*/ 91318 h 405643"/>
              <a:gd name="connsiteX3" fmla="*/ 285749 w 657225"/>
              <a:gd name="connsiteY3" fmla="*/ 405643 h 405643"/>
              <a:gd name="connsiteX4" fmla="*/ 0 w 657225"/>
              <a:gd name="connsiteY4" fmla="*/ 120570 h 405643"/>
              <a:gd name="connsiteX5" fmla="*/ 142874 w 657225"/>
              <a:gd name="connsiteY5" fmla="*/ 0 h 405643"/>
              <a:gd name="connsiteX0" fmla="*/ 142874 w 657225"/>
              <a:gd name="connsiteY0" fmla="*/ 0 h 405643"/>
              <a:gd name="connsiteX1" fmla="*/ 533400 w 657225"/>
              <a:gd name="connsiteY1" fmla="*/ 4763 h 405643"/>
              <a:gd name="connsiteX2" fmla="*/ 657225 w 657225"/>
              <a:gd name="connsiteY2" fmla="*/ 91318 h 405643"/>
              <a:gd name="connsiteX3" fmla="*/ 285749 w 657225"/>
              <a:gd name="connsiteY3" fmla="*/ 405643 h 405643"/>
              <a:gd name="connsiteX4" fmla="*/ 0 w 657225"/>
              <a:gd name="connsiteY4" fmla="*/ 120570 h 405643"/>
              <a:gd name="connsiteX5" fmla="*/ 142874 w 657225"/>
              <a:gd name="connsiteY5" fmla="*/ 0 h 405643"/>
              <a:gd name="connsiteX0" fmla="*/ 142874 w 657225"/>
              <a:gd name="connsiteY0" fmla="*/ 3256 h 408899"/>
              <a:gd name="connsiteX1" fmla="*/ 314325 w 657225"/>
              <a:gd name="connsiteY1" fmla="*/ 0 h 408899"/>
              <a:gd name="connsiteX2" fmla="*/ 533400 w 657225"/>
              <a:gd name="connsiteY2" fmla="*/ 8019 h 408899"/>
              <a:gd name="connsiteX3" fmla="*/ 657225 w 657225"/>
              <a:gd name="connsiteY3" fmla="*/ 94574 h 408899"/>
              <a:gd name="connsiteX4" fmla="*/ 285749 w 657225"/>
              <a:gd name="connsiteY4" fmla="*/ 408899 h 408899"/>
              <a:gd name="connsiteX5" fmla="*/ 0 w 657225"/>
              <a:gd name="connsiteY5" fmla="*/ 123826 h 408899"/>
              <a:gd name="connsiteX6" fmla="*/ 142874 w 657225"/>
              <a:gd name="connsiteY6" fmla="*/ 3256 h 408899"/>
              <a:gd name="connsiteX0" fmla="*/ 142874 w 657225"/>
              <a:gd name="connsiteY0" fmla="*/ 0 h 405643"/>
              <a:gd name="connsiteX1" fmla="*/ 338137 w 657225"/>
              <a:gd name="connsiteY1" fmla="*/ 196769 h 405643"/>
              <a:gd name="connsiteX2" fmla="*/ 533400 w 657225"/>
              <a:gd name="connsiteY2" fmla="*/ 4763 h 405643"/>
              <a:gd name="connsiteX3" fmla="*/ 657225 w 657225"/>
              <a:gd name="connsiteY3" fmla="*/ 91318 h 405643"/>
              <a:gd name="connsiteX4" fmla="*/ 285749 w 657225"/>
              <a:gd name="connsiteY4" fmla="*/ 405643 h 405643"/>
              <a:gd name="connsiteX5" fmla="*/ 0 w 657225"/>
              <a:gd name="connsiteY5" fmla="*/ 120570 h 405643"/>
              <a:gd name="connsiteX6" fmla="*/ 142874 w 657225"/>
              <a:gd name="connsiteY6" fmla="*/ 0 h 405643"/>
              <a:gd name="connsiteX0" fmla="*/ 142874 w 657225"/>
              <a:gd name="connsiteY0" fmla="*/ 0 h 405643"/>
              <a:gd name="connsiteX1" fmla="*/ 257175 w 657225"/>
              <a:gd name="connsiteY1" fmla="*/ 215819 h 405643"/>
              <a:gd name="connsiteX2" fmla="*/ 533400 w 657225"/>
              <a:gd name="connsiteY2" fmla="*/ 4763 h 405643"/>
              <a:gd name="connsiteX3" fmla="*/ 657225 w 657225"/>
              <a:gd name="connsiteY3" fmla="*/ 91318 h 405643"/>
              <a:gd name="connsiteX4" fmla="*/ 285749 w 657225"/>
              <a:gd name="connsiteY4" fmla="*/ 405643 h 405643"/>
              <a:gd name="connsiteX5" fmla="*/ 0 w 657225"/>
              <a:gd name="connsiteY5" fmla="*/ 120570 h 405643"/>
              <a:gd name="connsiteX6" fmla="*/ 142874 w 657225"/>
              <a:gd name="connsiteY6" fmla="*/ 0 h 405643"/>
              <a:gd name="connsiteX0" fmla="*/ 142874 w 688181"/>
              <a:gd name="connsiteY0" fmla="*/ 0 h 405643"/>
              <a:gd name="connsiteX1" fmla="*/ 257175 w 688181"/>
              <a:gd name="connsiteY1" fmla="*/ 215819 h 405643"/>
              <a:gd name="connsiteX2" fmla="*/ 533400 w 688181"/>
              <a:gd name="connsiteY2" fmla="*/ 4763 h 405643"/>
              <a:gd name="connsiteX3" fmla="*/ 688181 w 688181"/>
              <a:gd name="connsiteY3" fmla="*/ 127037 h 405643"/>
              <a:gd name="connsiteX4" fmla="*/ 285749 w 688181"/>
              <a:gd name="connsiteY4" fmla="*/ 405643 h 405643"/>
              <a:gd name="connsiteX5" fmla="*/ 0 w 688181"/>
              <a:gd name="connsiteY5" fmla="*/ 120570 h 405643"/>
              <a:gd name="connsiteX6" fmla="*/ 142874 w 688181"/>
              <a:gd name="connsiteY6" fmla="*/ 0 h 405643"/>
              <a:gd name="connsiteX0" fmla="*/ 142874 w 688181"/>
              <a:gd name="connsiteY0" fmla="*/ 0 h 467556"/>
              <a:gd name="connsiteX1" fmla="*/ 257175 w 688181"/>
              <a:gd name="connsiteY1" fmla="*/ 215819 h 467556"/>
              <a:gd name="connsiteX2" fmla="*/ 533400 w 688181"/>
              <a:gd name="connsiteY2" fmla="*/ 4763 h 467556"/>
              <a:gd name="connsiteX3" fmla="*/ 688181 w 688181"/>
              <a:gd name="connsiteY3" fmla="*/ 127037 h 467556"/>
              <a:gd name="connsiteX4" fmla="*/ 338137 w 688181"/>
              <a:gd name="connsiteY4" fmla="*/ 467556 h 467556"/>
              <a:gd name="connsiteX5" fmla="*/ 0 w 688181"/>
              <a:gd name="connsiteY5" fmla="*/ 120570 h 467556"/>
              <a:gd name="connsiteX6" fmla="*/ 142874 w 688181"/>
              <a:gd name="connsiteY6" fmla="*/ 0 h 467556"/>
              <a:gd name="connsiteX0" fmla="*/ 0 w 545307"/>
              <a:gd name="connsiteY0" fmla="*/ 0 h 467556"/>
              <a:gd name="connsiteX1" fmla="*/ 114301 w 545307"/>
              <a:gd name="connsiteY1" fmla="*/ 215819 h 467556"/>
              <a:gd name="connsiteX2" fmla="*/ 390526 w 545307"/>
              <a:gd name="connsiteY2" fmla="*/ 4763 h 467556"/>
              <a:gd name="connsiteX3" fmla="*/ 545307 w 545307"/>
              <a:gd name="connsiteY3" fmla="*/ 127037 h 467556"/>
              <a:gd name="connsiteX4" fmla="*/ 195263 w 545307"/>
              <a:gd name="connsiteY4" fmla="*/ 467556 h 467556"/>
              <a:gd name="connsiteX5" fmla="*/ 95251 w 545307"/>
              <a:gd name="connsiteY5" fmla="*/ 277732 h 467556"/>
              <a:gd name="connsiteX6" fmla="*/ 0 w 545307"/>
              <a:gd name="connsiteY6" fmla="*/ 0 h 467556"/>
              <a:gd name="connsiteX0" fmla="*/ 0 w 545307"/>
              <a:gd name="connsiteY0" fmla="*/ 0 h 467556"/>
              <a:gd name="connsiteX1" fmla="*/ 114301 w 545307"/>
              <a:gd name="connsiteY1" fmla="*/ 215819 h 467556"/>
              <a:gd name="connsiteX2" fmla="*/ 390526 w 545307"/>
              <a:gd name="connsiteY2" fmla="*/ 4763 h 467556"/>
              <a:gd name="connsiteX3" fmla="*/ 545307 w 545307"/>
              <a:gd name="connsiteY3" fmla="*/ 127037 h 467556"/>
              <a:gd name="connsiteX4" fmla="*/ 195263 w 545307"/>
              <a:gd name="connsiteY4" fmla="*/ 467556 h 467556"/>
              <a:gd name="connsiteX5" fmla="*/ 26194 w 545307"/>
              <a:gd name="connsiteY5" fmla="*/ 280113 h 467556"/>
              <a:gd name="connsiteX6" fmla="*/ 0 w 545307"/>
              <a:gd name="connsiteY6" fmla="*/ 0 h 467556"/>
              <a:gd name="connsiteX0" fmla="*/ 19050 w 519113"/>
              <a:gd name="connsiteY0" fmla="*/ 192881 h 462793"/>
              <a:gd name="connsiteX1" fmla="*/ 88107 w 519113"/>
              <a:gd name="connsiteY1" fmla="*/ 211056 h 462793"/>
              <a:gd name="connsiteX2" fmla="*/ 364332 w 519113"/>
              <a:gd name="connsiteY2" fmla="*/ 0 h 462793"/>
              <a:gd name="connsiteX3" fmla="*/ 519113 w 519113"/>
              <a:gd name="connsiteY3" fmla="*/ 122274 h 462793"/>
              <a:gd name="connsiteX4" fmla="*/ 169069 w 519113"/>
              <a:gd name="connsiteY4" fmla="*/ 462793 h 462793"/>
              <a:gd name="connsiteX5" fmla="*/ 0 w 519113"/>
              <a:gd name="connsiteY5" fmla="*/ 275350 h 462793"/>
              <a:gd name="connsiteX6" fmla="*/ 19050 w 519113"/>
              <a:gd name="connsiteY6" fmla="*/ 192881 h 462793"/>
              <a:gd name="connsiteX0" fmla="*/ 19050 w 519113"/>
              <a:gd name="connsiteY0" fmla="*/ 192881 h 462793"/>
              <a:gd name="connsiteX1" fmla="*/ 207170 w 519113"/>
              <a:gd name="connsiteY1" fmla="*/ 296781 h 462793"/>
              <a:gd name="connsiteX2" fmla="*/ 364332 w 519113"/>
              <a:gd name="connsiteY2" fmla="*/ 0 h 462793"/>
              <a:gd name="connsiteX3" fmla="*/ 519113 w 519113"/>
              <a:gd name="connsiteY3" fmla="*/ 122274 h 462793"/>
              <a:gd name="connsiteX4" fmla="*/ 169069 w 519113"/>
              <a:gd name="connsiteY4" fmla="*/ 462793 h 462793"/>
              <a:gd name="connsiteX5" fmla="*/ 0 w 519113"/>
              <a:gd name="connsiteY5" fmla="*/ 275350 h 462793"/>
              <a:gd name="connsiteX6" fmla="*/ 19050 w 519113"/>
              <a:gd name="connsiteY6" fmla="*/ 192881 h 462793"/>
              <a:gd name="connsiteX0" fmla="*/ 133350 w 519113"/>
              <a:gd name="connsiteY0" fmla="*/ 226218 h 462793"/>
              <a:gd name="connsiteX1" fmla="*/ 207170 w 519113"/>
              <a:gd name="connsiteY1" fmla="*/ 296781 h 462793"/>
              <a:gd name="connsiteX2" fmla="*/ 364332 w 519113"/>
              <a:gd name="connsiteY2" fmla="*/ 0 h 462793"/>
              <a:gd name="connsiteX3" fmla="*/ 519113 w 519113"/>
              <a:gd name="connsiteY3" fmla="*/ 122274 h 462793"/>
              <a:gd name="connsiteX4" fmla="*/ 169069 w 519113"/>
              <a:gd name="connsiteY4" fmla="*/ 462793 h 462793"/>
              <a:gd name="connsiteX5" fmla="*/ 0 w 519113"/>
              <a:gd name="connsiteY5" fmla="*/ 275350 h 462793"/>
              <a:gd name="connsiteX6" fmla="*/ 133350 w 519113"/>
              <a:gd name="connsiteY6" fmla="*/ 226218 h 462793"/>
              <a:gd name="connsiteX0" fmla="*/ 21431 w 407194"/>
              <a:gd name="connsiteY0" fmla="*/ 226218 h 462793"/>
              <a:gd name="connsiteX1" fmla="*/ 95251 w 407194"/>
              <a:gd name="connsiteY1" fmla="*/ 296781 h 462793"/>
              <a:gd name="connsiteX2" fmla="*/ 252413 w 407194"/>
              <a:gd name="connsiteY2" fmla="*/ 0 h 462793"/>
              <a:gd name="connsiteX3" fmla="*/ 407194 w 407194"/>
              <a:gd name="connsiteY3" fmla="*/ 122274 h 462793"/>
              <a:gd name="connsiteX4" fmla="*/ 57150 w 407194"/>
              <a:gd name="connsiteY4" fmla="*/ 462793 h 462793"/>
              <a:gd name="connsiteX5" fmla="*/ 0 w 407194"/>
              <a:gd name="connsiteY5" fmla="*/ 358694 h 462793"/>
              <a:gd name="connsiteX6" fmla="*/ 21431 w 407194"/>
              <a:gd name="connsiteY6" fmla="*/ 226218 h 462793"/>
              <a:gd name="connsiteX0" fmla="*/ 111919 w 497682"/>
              <a:gd name="connsiteY0" fmla="*/ 226218 h 462793"/>
              <a:gd name="connsiteX1" fmla="*/ 185739 w 497682"/>
              <a:gd name="connsiteY1" fmla="*/ 296781 h 462793"/>
              <a:gd name="connsiteX2" fmla="*/ 342901 w 497682"/>
              <a:gd name="connsiteY2" fmla="*/ 0 h 462793"/>
              <a:gd name="connsiteX3" fmla="*/ 497682 w 497682"/>
              <a:gd name="connsiteY3" fmla="*/ 122274 h 462793"/>
              <a:gd name="connsiteX4" fmla="*/ 147638 w 497682"/>
              <a:gd name="connsiteY4" fmla="*/ 462793 h 462793"/>
              <a:gd name="connsiteX5" fmla="*/ 0 w 497682"/>
              <a:gd name="connsiteY5" fmla="*/ 308687 h 462793"/>
              <a:gd name="connsiteX6" fmla="*/ 111919 w 497682"/>
              <a:gd name="connsiteY6" fmla="*/ 226218 h 462793"/>
              <a:gd name="connsiteX0" fmla="*/ 57151 w 497682"/>
              <a:gd name="connsiteY0" fmla="*/ 254793 h 462793"/>
              <a:gd name="connsiteX1" fmla="*/ 185739 w 497682"/>
              <a:gd name="connsiteY1" fmla="*/ 296781 h 462793"/>
              <a:gd name="connsiteX2" fmla="*/ 342901 w 497682"/>
              <a:gd name="connsiteY2" fmla="*/ 0 h 462793"/>
              <a:gd name="connsiteX3" fmla="*/ 497682 w 497682"/>
              <a:gd name="connsiteY3" fmla="*/ 122274 h 462793"/>
              <a:gd name="connsiteX4" fmla="*/ 147638 w 497682"/>
              <a:gd name="connsiteY4" fmla="*/ 462793 h 462793"/>
              <a:gd name="connsiteX5" fmla="*/ 0 w 497682"/>
              <a:gd name="connsiteY5" fmla="*/ 308687 h 462793"/>
              <a:gd name="connsiteX6" fmla="*/ 57151 w 497682"/>
              <a:gd name="connsiteY6" fmla="*/ 254793 h 462793"/>
              <a:gd name="connsiteX0" fmla="*/ 57151 w 497682"/>
              <a:gd name="connsiteY0" fmla="*/ 254793 h 462793"/>
              <a:gd name="connsiteX1" fmla="*/ 140495 w 497682"/>
              <a:gd name="connsiteY1" fmla="*/ 401556 h 462793"/>
              <a:gd name="connsiteX2" fmla="*/ 342901 w 497682"/>
              <a:gd name="connsiteY2" fmla="*/ 0 h 462793"/>
              <a:gd name="connsiteX3" fmla="*/ 497682 w 497682"/>
              <a:gd name="connsiteY3" fmla="*/ 122274 h 462793"/>
              <a:gd name="connsiteX4" fmla="*/ 147638 w 497682"/>
              <a:gd name="connsiteY4" fmla="*/ 462793 h 462793"/>
              <a:gd name="connsiteX5" fmla="*/ 0 w 497682"/>
              <a:gd name="connsiteY5" fmla="*/ 308687 h 462793"/>
              <a:gd name="connsiteX6" fmla="*/ 57151 w 497682"/>
              <a:gd name="connsiteY6" fmla="*/ 254793 h 462793"/>
              <a:gd name="connsiteX0" fmla="*/ 57151 w 497682"/>
              <a:gd name="connsiteY0" fmla="*/ 254793 h 462793"/>
              <a:gd name="connsiteX1" fmla="*/ 150020 w 497682"/>
              <a:gd name="connsiteY1" fmla="*/ 349168 h 462793"/>
              <a:gd name="connsiteX2" fmla="*/ 342901 w 497682"/>
              <a:gd name="connsiteY2" fmla="*/ 0 h 462793"/>
              <a:gd name="connsiteX3" fmla="*/ 497682 w 497682"/>
              <a:gd name="connsiteY3" fmla="*/ 122274 h 462793"/>
              <a:gd name="connsiteX4" fmla="*/ 147638 w 497682"/>
              <a:gd name="connsiteY4" fmla="*/ 462793 h 462793"/>
              <a:gd name="connsiteX5" fmla="*/ 0 w 497682"/>
              <a:gd name="connsiteY5" fmla="*/ 308687 h 462793"/>
              <a:gd name="connsiteX6" fmla="*/ 57151 w 497682"/>
              <a:gd name="connsiteY6" fmla="*/ 254793 h 462793"/>
              <a:gd name="connsiteX0" fmla="*/ 57151 w 497682"/>
              <a:gd name="connsiteY0" fmla="*/ 190499 h 398499"/>
              <a:gd name="connsiteX1" fmla="*/ 150020 w 497682"/>
              <a:gd name="connsiteY1" fmla="*/ 284874 h 398499"/>
              <a:gd name="connsiteX2" fmla="*/ 438151 w 497682"/>
              <a:gd name="connsiteY2" fmla="*/ 0 h 398499"/>
              <a:gd name="connsiteX3" fmla="*/ 497682 w 497682"/>
              <a:gd name="connsiteY3" fmla="*/ 57980 h 398499"/>
              <a:gd name="connsiteX4" fmla="*/ 147638 w 497682"/>
              <a:gd name="connsiteY4" fmla="*/ 398499 h 398499"/>
              <a:gd name="connsiteX5" fmla="*/ 0 w 497682"/>
              <a:gd name="connsiteY5" fmla="*/ 244393 h 398499"/>
              <a:gd name="connsiteX6" fmla="*/ 57151 w 497682"/>
              <a:gd name="connsiteY6" fmla="*/ 190499 h 398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682" h="398499">
                <a:moveTo>
                  <a:pt x="57151" y="190499"/>
                </a:moveTo>
                <a:lnTo>
                  <a:pt x="150020" y="284874"/>
                </a:lnTo>
                <a:lnTo>
                  <a:pt x="438151" y="0"/>
                </a:lnTo>
                <a:lnTo>
                  <a:pt x="497682" y="57980"/>
                </a:lnTo>
                <a:lnTo>
                  <a:pt x="147638" y="398499"/>
                </a:lnTo>
                <a:lnTo>
                  <a:pt x="0" y="244393"/>
                </a:lnTo>
                <a:lnTo>
                  <a:pt x="57151" y="190499"/>
                </a:lnTo>
                <a:close/>
              </a:path>
            </a:pathLst>
          </a:custGeom>
          <a:solidFill>
            <a:srgbClr val="02C631"/>
          </a:solidFill>
          <a:ln w="9525">
            <a:solidFill>
              <a:srgbClr val="02C63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3" name="Rectangle 16"/>
          <p:cNvSpPr/>
          <p:nvPr/>
        </p:nvSpPr>
        <p:spPr>
          <a:xfrm>
            <a:off x="2843715" y="5439716"/>
            <a:ext cx="497682" cy="398499"/>
          </a:xfrm>
          <a:custGeom>
            <a:avLst/>
            <a:gdLst>
              <a:gd name="connsiteX0" fmla="*/ 0 w 623888"/>
              <a:gd name="connsiteY0" fmla="*/ 0 h 462793"/>
              <a:gd name="connsiteX1" fmla="*/ 623888 w 623888"/>
              <a:gd name="connsiteY1" fmla="*/ 0 h 462793"/>
              <a:gd name="connsiteX2" fmla="*/ 623888 w 623888"/>
              <a:gd name="connsiteY2" fmla="*/ 462793 h 462793"/>
              <a:gd name="connsiteX3" fmla="*/ 0 w 623888"/>
              <a:gd name="connsiteY3" fmla="*/ 462793 h 462793"/>
              <a:gd name="connsiteX4" fmla="*/ 0 w 623888"/>
              <a:gd name="connsiteY4" fmla="*/ 0 h 462793"/>
              <a:gd name="connsiteX0" fmla="*/ 4762 w 628650"/>
              <a:gd name="connsiteY0" fmla="*/ 0 h 462793"/>
              <a:gd name="connsiteX1" fmla="*/ 628650 w 628650"/>
              <a:gd name="connsiteY1" fmla="*/ 0 h 462793"/>
              <a:gd name="connsiteX2" fmla="*/ 628650 w 628650"/>
              <a:gd name="connsiteY2" fmla="*/ 462793 h 462793"/>
              <a:gd name="connsiteX3" fmla="*/ 4762 w 628650"/>
              <a:gd name="connsiteY3" fmla="*/ 462793 h 462793"/>
              <a:gd name="connsiteX4" fmla="*/ 0 w 628650"/>
              <a:gd name="connsiteY4" fmla="*/ 163432 h 462793"/>
              <a:gd name="connsiteX5" fmla="*/ 4762 w 628650"/>
              <a:gd name="connsiteY5" fmla="*/ 0 h 462793"/>
              <a:gd name="connsiteX0" fmla="*/ 209549 w 833437"/>
              <a:gd name="connsiteY0" fmla="*/ 0 h 462793"/>
              <a:gd name="connsiteX1" fmla="*/ 833437 w 833437"/>
              <a:gd name="connsiteY1" fmla="*/ 0 h 462793"/>
              <a:gd name="connsiteX2" fmla="*/ 833437 w 833437"/>
              <a:gd name="connsiteY2" fmla="*/ 462793 h 462793"/>
              <a:gd name="connsiteX3" fmla="*/ 209549 w 833437"/>
              <a:gd name="connsiteY3" fmla="*/ 462793 h 462793"/>
              <a:gd name="connsiteX4" fmla="*/ 0 w 833437"/>
              <a:gd name="connsiteY4" fmla="*/ 158670 h 462793"/>
              <a:gd name="connsiteX5" fmla="*/ 209549 w 833437"/>
              <a:gd name="connsiteY5" fmla="*/ 0 h 462793"/>
              <a:gd name="connsiteX0" fmla="*/ 209549 w 833437"/>
              <a:gd name="connsiteY0" fmla="*/ 0 h 462793"/>
              <a:gd name="connsiteX1" fmla="*/ 833437 w 833437"/>
              <a:gd name="connsiteY1" fmla="*/ 0 h 462793"/>
              <a:gd name="connsiteX2" fmla="*/ 833437 w 833437"/>
              <a:gd name="connsiteY2" fmla="*/ 462793 h 462793"/>
              <a:gd name="connsiteX3" fmla="*/ 209549 w 833437"/>
              <a:gd name="connsiteY3" fmla="*/ 462793 h 462793"/>
              <a:gd name="connsiteX4" fmla="*/ 0 w 833437"/>
              <a:gd name="connsiteY4" fmla="*/ 158670 h 462793"/>
              <a:gd name="connsiteX5" fmla="*/ 209549 w 833437"/>
              <a:gd name="connsiteY5" fmla="*/ 0 h 462793"/>
              <a:gd name="connsiteX0" fmla="*/ 209549 w 833437"/>
              <a:gd name="connsiteY0" fmla="*/ 0 h 462793"/>
              <a:gd name="connsiteX1" fmla="*/ 833437 w 833437"/>
              <a:gd name="connsiteY1" fmla="*/ 0 h 462793"/>
              <a:gd name="connsiteX2" fmla="*/ 833437 w 833437"/>
              <a:gd name="connsiteY2" fmla="*/ 462793 h 462793"/>
              <a:gd name="connsiteX3" fmla="*/ 209549 w 833437"/>
              <a:gd name="connsiteY3" fmla="*/ 462793 h 462793"/>
              <a:gd name="connsiteX4" fmla="*/ 0 w 833437"/>
              <a:gd name="connsiteY4" fmla="*/ 158670 h 462793"/>
              <a:gd name="connsiteX5" fmla="*/ 209549 w 833437"/>
              <a:gd name="connsiteY5" fmla="*/ 0 h 462793"/>
              <a:gd name="connsiteX0" fmla="*/ 142874 w 766762"/>
              <a:gd name="connsiteY0" fmla="*/ 0 h 462793"/>
              <a:gd name="connsiteX1" fmla="*/ 766762 w 766762"/>
              <a:gd name="connsiteY1" fmla="*/ 0 h 462793"/>
              <a:gd name="connsiteX2" fmla="*/ 766762 w 766762"/>
              <a:gd name="connsiteY2" fmla="*/ 462793 h 462793"/>
              <a:gd name="connsiteX3" fmla="*/ 142874 w 766762"/>
              <a:gd name="connsiteY3" fmla="*/ 462793 h 462793"/>
              <a:gd name="connsiteX4" fmla="*/ 0 w 766762"/>
              <a:gd name="connsiteY4" fmla="*/ 120570 h 462793"/>
              <a:gd name="connsiteX5" fmla="*/ 142874 w 766762"/>
              <a:gd name="connsiteY5" fmla="*/ 0 h 462793"/>
              <a:gd name="connsiteX0" fmla="*/ 142874 w 766762"/>
              <a:gd name="connsiteY0" fmla="*/ 0 h 462793"/>
              <a:gd name="connsiteX1" fmla="*/ 766762 w 766762"/>
              <a:gd name="connsiteY1" fmla="*/ 0 h 462793"/>
              <a:gd name="connsiteX2" fmla="*/ 766762 w 766762"/>
              <a:gd name="connsiteY2" fmla="*/ 462793 h 462793"/>
              <a:gd name="connsiteX3" fmla="*/ 142874 w 766762"/>
              <a:gd name="connsiteY3" fmla="*/ 300868 h 462793"/>
              <a:gd name="connsiteX4" fmla="*/ 0 w 766762"/>
              <a:gd name="connsiteY4" fmla="*/ 120570 h 462793"/>
              <a:gd name="connsiteX5" fmla="*/ 142874 w 766762"/>
              <a:gd name="connsiteY5" fmla="*/ 0 h 462793"/>
              <a:gd name="connsiteX0" fmla="*/ 142874 w 766762"/>
              <a:gd name="connsiteY0" fmla="*/ 0 h 462793"/>
              <a:gd name="connsiteX1" fmla="*/ 766762 w 766762"/>
              <a:gd name="connsiteY1" fmla="*/ 0 h 462793"/>
              <a:gd name="connsiteX2" fmla="*/ 766762 w 766762"/>
              <a:gd name="connsiteY2" fmla="*/ 462793 h 462793"/>
              <a:gd name="connsiteX3" fmla="*/ 285749 w 766762"/>
              <a:gd name="connsiteY3" fmla="*/ 405643 h 462793"/>
              <a:gd name="connsiteX4" fmla="*/ 0 w 766762"/>
              <a:gd name="connsiteY4" fmla="*/ 120570 h 462793"/>
              <a:gd name="connsiteX5" fmla="*/ 142874 w 766762"/>
              <a:gd name="connsiteY5" fmla="*/ 0 h 462793"/>
              <a:gd name="connsiteX0" fmla="*/ 142874 w 766762"/>
              <a:gd name="connsiteY0" fmla="*/ 0 h 405643"/>
              <a:gd name="connsiteX1" fmla="*/ 766762 w 766762"/>
              <a:gd name="connsiteY1" fmla="*/ 0 h 405643"/>
              <a:gd name="connsiteX2" fmla="*/ 423862 w 766762"/>
              <a:gd name="connsiteY2" fmla="*/ 296106 h 405643"/>
              <a:gd name="connsiteX3" fmla="*/ 285749 w 766762"/>
              <a:gd name="connsiteY3" fmla="*/ 405643 h 405643"/>
              <a:gd name="connsiteX4" fmla="*/ 0 w 766762"/>
              <a:gd name="connsiteY4" fmla="*/ 120570 h 405643"/>
              <a:gd name="connsiteX5" fmla="*/ 142874 w 766762"/>
              <a:gd name="connsiteY5" fmla="*/ 0 h 405643"/>
              <a:gd name="connsiteX0" fmla="*/ 142874 w 766762"/>
              <a:gd name="connsiteY0" fmla="*/ 0 h 405643"/>
              <a:gd name="connsiteX1" fmla="*/ 766762 w 766762"/>
              <a:gd name="connsiteY1" fmla="*/ 0 h 405643"/>
              <a:gd name="connsiteX2" fmla="*/ 723900 w 766762"/>
              <a:gd name="connsiteY2" fmla="*/ 172281 h 405643"/>
              <a:gd name="connsiteX3" fmla="*/ 285749 w 766762"/>
              <a:gd name="connsiteY3" fmla="*/ 405643 h 405643"/>
              <a:gd name="connsiteX4" fmla="*/ 0 w 766762"/>
              <a:gd name="connsiteY4" fmla="*/ 120570 h 405643"/>
              <a:gd name="connsiteX5" fmla="*/ 142874 w 766762"/>
              <a:gd name="connsiteY5" fmla="*/ 0 h 405643"/>
              <a:gd name="connsiteX0" fmla="*/ 142874 w 723900"/>
              <a:gd name="connsiteY0" fmla="*/ 0 h 405643"/>
              <a:gd name="connsiteX1" fmla="*/ 485775 w 723900"/>
              <a:gd name="connsiteY1" fmla="*/ 52388 h 405643"/>
              <a:gd name="connsiteX2" fmla="*/ 723900 w 723900"/>
              <a:gd name="connsiteY2" fmla="*/ 172281 h 405643"/>
              <a:gd name="connsiteX3" fmla="*/ 285749 w 723900"/>
              <a:gd name="connsiteY3" fmla="*/ 405643 h 405643"/>
              <a:gd name="connsiteX4" fmla="*/ 0 w 723900"/>
              <a:gd name="connsiteY4" fmla="*/ 120570 h 405643"/>
              <a:gd name="connsiteX5" fmla="*/ 142874 w 723900"/>
              <a:gd name="connsiteY5" fmla="*/ 0 h 405643"/>
              <a:gd name="connsiteX0" fmla="*/ 142874 w 657225"/>
              <a:gd name="connsiteY0" fmla="*/ 0 h 405643"/>
              <a:gd name="connsiteX1" fmla="*/ 485775 w 657225"/>
              <a:gd name="connsiteY1" fmla="*/ 52388 h 405643"/>
              <a:gd name="connsiteX2" fmla="*/ 657225 w 657225"/>
              <a:gd name="connsiteY2" fmla="*/ 91318 h 405643"/>
              <a:gd name="connsiteX3" fmla="*/ 285749 w 657225"/>
              <a:gd name="connsiteY3" fmla="*/ 405643 h 405643"/>
              <a:gd name="connsiteX4" fmla="*/ 0 w 657225"/>
              <a:gd name="connsiteY4" fmla="*/ 120570 h 405643"/>
              <a:gd name="connsiteX5" fmla="*/ 142874 w 657225"/>
              <a:gd name="connsiteY5" fmla="*/ 0 h 405643"/>
              <a:gd name="connsiteX0" fmla="*/ 142874 w 657225"/>
              <a:gd name="connsiteY0" fmla="*/ 0 h 405643"/>
              <a:gd name="connsiteX1" fmla="*/ 533400 w 657225"/>
              <a:gd name="connsiteY1" fmla="*/ 4763 h 405643"/>
              <a:gd name="connsiteX2" fmla="*/ 657225 w 657225"/>
              <a:gd name="connsiteY2" fmla="*/ 91318 h 405643"/>
              <a:gd name="connsiteX3" fmla="*/ 285749 w 657225"/>
              <a:gd name="connsiteY3" fmla="*/ 405643 h 405643"/>
              <a:gd name="connsiteX4" fmla="*/ 0 w 657225"/>
              <a:gd name="connsiteY4" fmla="*/ 120570 h 405643"/>
              <a:gd name="connsiteX5" fmla="*/ 142874 w 657225"/>
              <a:gd name="connsiteY5" fmla="*/ 0 h 405643"/>
              <a:gd name="connsiteX0" fmla="*/ 142874 w 657225"/>
              <a:gd name="connsiteY0" fmla="*/ 3256 h 408899"/>
              <a:gd name="connsiteX1" fmla="*/ 314325 w 657225"/>
              <a:gd name="connsiteY1" fmla="*/ 0 h 408899"/>
              <a:gd name="connsiteX2" fmla="*/ 533400 w 657225"/>
              <a:gd name="connsiteY2" fmla="*/ 8019 h 408899"/>
              <a:gd name="connsiteX3" fmla="*/ 657225 w 657225"/>
              <a:gd name="connsiteY3" fmla="*/ 94574 h 408899"/>
              <a:gd name="connsiteX4" fmla="*/ 285749 w 657225"/>
              <a:gd name="connsiteY4" fmla="*/ 408899 h 408899"/>
              <a:gd name="connsiteX5" fmla="*/ 0 w 657225"/>
              <a:gd name="connsiteY5" fmla="*/ 123826 h 408899"/>
              <a:gd name="connsiteX6" fmla="*/ 142874 w 657225"/>
              <a:gd name="connsiteY6" fmla="*/ 3256 h 408899"/>
              <a:gd name="connsiteX0" fmla="*/ 142874 w 657225"/>
              <a:gd name="connsiteY0" fmla="*/ 0 h 405643"/>
              <a:gd name="connsiteX1" fmla="*/ 338137 w 657225"/>
              <a:gd name="connsiteY1" fmla="*/ 196769 h 405643"/>
              <a:gd name="connsiteX2" fmla="*/ 533400 w 657225"/>
              <a:gd name="connsiteY2" fmla="*/ 4763 h 405643"/>
              <a:gd name="connsiteX3" fmla="*/ 657225 w 657225"/>
              <a:gd name="connsiteY3" fmla="*/ 91318 h 405643"/>
              <a:gd name="connsiteX4" fmla="*/ 285749 w 657225"/>
              <a:gd name="connsiteY4" fmla="*/ 405643 h 405643"/>
              <a:gd name="connsiteX5" fmla="*/ 0 w 657225"/>
              <a:gd name="connsiteY5" fmla="*/ 120570 h 405643"/>
              <a:gd name="connsiteX6" fmla="*/ 142874 w 657225"/>
              <a:gd name="connsiteY6" fmla="*/ 0 h 405643"/>
              <a:gd name="connsiteX0" fmla="*/ 142874 w 657225"/>
              <a:gd name="connsiteY0" fmla="*/ 0 h 405643"/>
              <a:gd name="connsiteX1" fmla="*/ 257175 w 657225"/>
              <a:gd name="connsiteY1" fmla="*/ 215819 h 405643"/>
              <a:gd name="connsiteX2" fmla="*/ 533400 w 657225"/>
              <a:gd name="connsiteY2" fmla="*/ 4763 h 405643"/>
              <a:gd name="connsiteX3" fmla="*/ 657225 w 657225"/>
              <a:gd name="connsiteY3" fmla="*/ 91318 h 405643"/>
              <a:gd name="connsiteX4" fmla="*/ 285749 w 657225"/>
              <a:gd name="connsiteY4" fmla="*/ 405643 h 405643"/>
              <a:gd name="connsiteX5" fmla="*/ 0 w 657225"/>
              <a:gd name="connsiteY5" fmla="*/ 120570 h 405643"/>
              <a:gd name="connsiteX6" fmla="*/ 142874 w 657225"/>
              <a:gd name="connsiteY6" fmla="*/ 0 h 405643"/>
              <a:gd name="connsiteX0" fmla="*/ 142874 w 688181"/>
              <a:gd name="connsiteY0" fmla="*/ 0 h 405643"/>
              <a:gd name="connsiteX1" fmla="*/ 257175 w 688181"/>
              <a:gd name="connsiteY1" fmla="*/ 215819 h 405643"/>
              <a:gd name="connsiteX2" fmla="*/ 533400 w 688181"/>
              <a:gd name="connsiteY2" fmla="*/ 4763 h 405643"/>
              <a:gd name="connsiteX3" fmla="*/ 688181 w 688181"/>
              <a:gd name="connsiteY3" fmla="*/ 127037 h 405643"/>
              <a:gd name="connsiteX4" fmla="*/ 285749 w 688181"/>
              <a:gd name="connsiteY4" fmla="*/ 405643 h 405643"/>
              <a:gd name="connsiteX5" fmla="*/ 0 w 688181"/>
              <a:gd name="connsiteY5" fmla="*/ 120570 h 405643"/>
              <a:gd name="connsiteX6" fmla="*/ 142874 w 688181"/>
              <a:gd name="connsiteY6" fmla="*/ 0 h 405643"/>
              <a:gd name="connsiteX0" fmla="*/ 142874 w 688181"/>
              <a:gd name="connsiteY0" fmla="*/ 0 h 467556"/>
              <a:gd name="connsiteX1" fmla="*/ 257175 w 688181"/>
              <a:gd name="connsiteY1" fmla="*/ 215819 h 467556"/>
              <a:gd name="connsiteX2" fmla="*/ 533400 w 688181"/>
              <a:gd name="connsiteY2" fmla="*/ 4763 h 467556"/>
              <a:gd name="connsiteX3" fmla="*/ 688181 w 688181"/>
              <a:gd name="connsiteY3" fmla="*/ 127037 h 467556"/>
              <a:gd name="connsiteX4" fmla="*/ 338137 w 688181"/>
              <a:gd name="connsiteY4" fmla="*/ 467556 h 467556"/>
              <a:gd name="connsiteX5" fmla="*/ 0 w 688181"/>
              <a:gd name="connsiteY5" fmla="*/ 120570 h 467556"/>
              <a:gd name="connsiteX6" fmla="*/ 142874 w 688181"/>
              <a:gd name="connsiteY6" fmla="*/ 0 h 467556"/>
              <a:gd name="connsiteX0" fmla="*/ 0 w 545307"/>
              <a:gd name="connsiteY0" fmla="*/ 0 h 467556"/>
              <a:gd name="connsiteX1" fmla="*/ 114301 w 545307"/>
              <a:gd name="connsiteY1" fmla="*/ 215819 h 467556"/>
              <a:gd name="connsiteX2" fmla="*/ 390526 w 545307"/>
              <a:gd name="connsiteY2" fmla="*/ 4763 h 467556"/>
              <a:gd name="connsiteX3" fmla="*/ 545307 w 545307"/>
              <a:gd name="connsiteY3" fmla="*/ 127037 h 467556"/>
              <a:gd name="connsiteX4" fmla="*/ 195263 w 545307"/>
              <a:gd name="connsiteY4" fmla="*/ 467556 h 467556"/>
              <a:gd name="connsiteX5" fmla="*/ 95251 w 545307"/>
              <a:gd name="connsiteY5" fmla="*/ 277732 h 467556"/>
              <a:gd name="connsiteX6" fmla="*/ 0 w 545307"/>
              <a:gd name="connsiteY6" fmla="*/ 0 h 467556"/>
              <a:gd name="connsiteX0" fmla="*/ 0 w 545307"/>
              <a:gd name="connsiteY0" fmla="*/ 0 h 467556"/>
              <a:gd name="connsiteX1" fmla="*/ 114301 w 545307"/>
              <a:gd name="connsiteY1" fmla="*/ 215819 h 467556"/>
              <a:gd name="connsiteX2" fmla="*/ 390526 w 545307"/>
              <a:gd name="connsiteY2" fmla="*/ 4763 h 467556"/>
              <a:gd name="connsiteX3" fmla="*/ 545307 w 545307"/>
              <a:gd name="connsiteY3" fmla="*/ 127037 h 467556"/>
              <a:gd name="connsiteX4" fmla="*/ 195263 w 545307"/>
              <a:gd name="connsiteY4" fmla="*/ 467556 h 467556"/>
              <a:gd name="connsiteX5" fmla="*/ 26194 w 545307"/>
              <a:gd name="connsiteY5" fmla="*/ 280113 h 467556"/>
              <a:gd name="connsiteX6" fmla="*/ 0 w 545307"/>
              <a:gd name="connsiteY6" fmla="*/ 0 h 467556"/>
              <a:gd name="connsiteX0" fmla="*/ 19050 w 519113"/>
              <a:gd name="connsiteY0" fmla="*/ 192881 h 462793"/>
              <a:gd name="connsiteX1" fmla="*/ 88107 w 519113"/>
              <a:gd name="connsiteY1" fmla="*/ 211056 h 462793"/>
              <a:gd name="connsiteX2" fmla="*/ 364332 w 519113"/>
              <a:gd name="connsiteY2" fmla="*/ 0 h 462793"/>
              <a:gd name="connsiteX3" fmla="*/ 519113 w 519113"/>
              <a:gd name="connsiteY3" fmla="*/ 122274 h 462793"/>
              <a:gd name="connsiteX4" fmla="*/ 169069 w 519113"/>
              <a:gd name="connsiteY4" fmla="*/ 462793 h 462793"/>
              <a:gd name="connsiteX5" fmla="*/ 0 w 519113"/>
              <a:gd name="connsiteY5" fmla="*/ 275350 h 462793"/>
              <a:gd name="connsiteX6" fmla="*/ 19050 w 519113"/>
              <a:gd name="connsiteY6" fmla="*/ 192881 h 462793"/>
              <a:gd name="connsiteX0" fmla="*/ 19050 w 519113"/>
              <a:gd name="connsiteY0" fmla="*/ 192881 h 462793"/>
              <a:gd name="connsiteX1" fmla="*/ 207170 w 519113"/>
              <a:gd name="connsiteY1" fmla="*/ 296781 h 462793"/>
              <a:gd name="connsiteX2" fmla="*/ 364332 w 519113"/>
              <a:gd name="connsiteY2" fmla="*/ 0 h 462793"/>
              <a:gd name="connsiteX3" fmla="*/ 519113 w 519113"/>
              <a:gd name="connsiteY3" fmla="*/ 122274 h 462793"/>
              <a:gd name="connsiteX4" fmla="*/ 169069 w 519113"/>
              <a:gd name="connsiteY4" fmla="*/ 462793 h 462793"/>
              <a:gd name="connsiteX5" fmla="*/ 0 w 519113"/>
              <a:gd name="connsiteY5" fmla="*/ 275350 h 462793"/>
              <a:gd name="connsiteX6" fmla="*/ 19050 w 519113"/>
              <a:gd name="connsiteY6" fmla="*/ 192881 h 462793"/>
              <a:gd name="connsiteX0" fmla="*/ 133350 w 519113"/>
              <a:gd name="connsiteY0" fmla="*/ 226218 h 462793"/>
              <a:gd name="connsiteX1" fmla="*/ 207170 w 519113"/>
              <a:gd name="connsiteY1" fmla="*/ 296781 h 462793"/>
              <a:gd name="connsiteX2" fmla="*/ 364332 w 519113"/>
              <a:gd name="connsiteY2" fmla="*/ 0 h 462793"/>
              <a:gd name="connsiteX3" fmla="*/ 519113 w 519113"/>
              <a:gd name="connsiteY3" fmla="*/ 122274 h 462793"/>
              <a:gd name="connsiteX4" fmla="*/ 169069 w 519113"/>
              <a:gd name="connsiteY4" fmla="*/ 462793 h 462793"/>
              <a:gd name="connsiteX5" fmla="*/ 0 w 519113"/>
              <a:gd name="connsiteY5" fmla="*/ 275350 h 462793"/>
              <a:gd name="connsiteX6" fmla="*/ 133350 w 519113"/>
              <a:gd name="connsiteY6" fmla="*/ 226218 h 462793"/>
              <a:gd name="connsiteX0" fmla="*/ 21431 w 407194"/>
              <a:gd name="connsiteY0" fmla="*/ 226218 h 462793"/>
              <a:gd name="connsiteX1" fmla="*/ 95251 w 407194"/>
              <a:gd name="connsiteY1" fmla="*/ 296781 h 462793"/>
              <a:gd name="connsiteX2" fmla="*/ 252413 w 407194"/>
              <a:gd name="connsiteY2" fmla="*/ 0 h 462793"/>
              <a:gd name="connsiteX3" fmla="*/ 407194 w 407194"/>
              <a:gd name="connsiteY3" fmla="*/ 122274 h 462793"/>
              <a:gd name="connsiteX4" fmla="*/ 57150 w 407194"/>
              <a:gd name="connsiteY4" fmla="*/ 462793 h 462793"/>
              <a:gd name="connsiteX5" fmla="*/ 0 w 407194"/>
              <a:gd name="connsiteY5" fmla="*/ 358694 h 462793"/>
              <a:gd name="connsiteX6" fmla="*/ 21431 w 407194"/>
              <a:gd name="connsiteY6" fmla="*/ 226218 h 462793"/>
              <a:gd name="connsiteX0" fmla="*/ 111919 w 497682"/>
              <a:gd name="connsiteY0" fmla="*/ 226218 h 462793"/>
              <a:gd name="connsiteX1" fmla="*/ 185739 w 497682"/>
              <a:gd name="connsiteY1" fmla="*/ 296781 h 462793"/>
              <a:gd name="connsiteX2" fmla="*/ 342901 w 497682"/>
              <a:gd name="connsiteY2" fmla="*/ 0 h 462793"/>
              <a:gd name="connsiteX3" fmla="*/ 497682 w 497682"/>
              <a:gd name="connsiteY3" fmla="*/ 122274 h 462793"/>
              <a:gd name="connsiteX4" fmla="*/ 147638 w 497682"/>
              <a:gd name="connsiteY4" fmla="*/ 462793 h 462793"/>
              <a:gd name="connsiteX5" fmla="*/ 0 w 497682"/>
              <a:gd name="connsiteY5" fmla="*/ 308687 h 462793"/>
              <a:gd name="connsiteX6" fmla="*/ 111919 w 497682"/>
              <a:gd name="connsiteY6" fmla="*/ 226218 h 462793"/>
              <a:gd name="connsiteX0" fmla="*/ 57151 w 497682"/>
              <a:gd name="connsiteY0" fmla="*/ 254793 h 462793"/>
              <a:gd name="connsiteX1" fmla="*/ 185739 w 497682"/>
              <a:gd name="connsiteY1" fmla="*/ 296781 h 462793"/>
              <a:gd name="connsiteX2" fmla="*/ 342901 w 497682"/>
              <a:gd name="connsiteY2" fmla="*/ 0 h 462793"/>
              <a:gd name="connsiteX3" fmla="*/ 497682 w 497682"/>
              <a:gd name="connsiteY3" fmla="*/ 122274 h 462793"/>
              <a:gd name="connsiteX4" fmla="*/ 147638 w 497682"/>
              <a:gd name="connsiteY4" fmla="*/ 462793 h 462793"/>
              <a:gd name="connsiteX5" fmla="*/ 0 w 497682"/>
              <a:gd name="connsiteY5" fmla="*/ 308687 h 462793"/>
              <a:gd name="connsiteX6" fmla="*/ 57151 w 497682"/>
              <a:gd name="connsiteY6" fmla="*/ 254793 h 462793"/>
              <a:gd name="connsiteX0" fmla="*/ 57151 w 497682"/>
              <a:gd name="connsiteY0" fmla="*/ 254793 h 462793"/>
              <a:gd name="connsiteX1" fmla="*/ 140495 w 497682"/>
              <a:gd name="connsiteY1" fmla="*/ 401556 h 462793"/>
              <a:gd name="connsiteX2" fmla="*/ 342901 w 497682"/>
              <a:gd name="connsiteY2" fmla="*/ 0 h 462793"/>
              <a:gd name="connsiteX3" fmla="*/ 497682 w 497682"/>
              <a:gd name="connsiteY3" fmla="*/ 122274 h 462793"/>
              <a:gd name="connsiteX4" fmla="*/ 147638 w 497682"/>
              <a:gd name="connsiteY4" fmla="*/ 462793 h 462793"/>
              <a:gd name="connsiteX5" fmla="*/ 0 w 497682"/>
              <a:gd name="connsiteY5" fmla="*/ 308687 h 462793"/>
              <a:gd name="connsiteX6" fmla="*/ 57151 w 497682"/>
              <a:gd name="connsiteY6" fmla="*/ 254793 h 462793"/>
              <a:gd name="connsiteX0" fmla="*/ 57151 w 497682"/>
              <a:gd name="connsiteY0" fmla="*/ 254793 h 462793"/>
              <a:gd name="connsiteX1" fmla="*/ 150020 w 497682"/>
              <a:gd name="connsiteY1" fmla="*/ 349168 h 462793"/>
              <a:gd name="connsiteX2" fmla="*/ 342901 w 497682"/>
              <a:gd name="connsiteY2" fmla="*/ 0 h 462793"/>
              <a:gd name="connsiteX3" fmla="*/ 497682 w 497682"/>
              <a:gd name="connsiteY3" fmla="*/ 122274 h 462793"/>
              <a:gd name="connsiteX4" fmla="*/ 147638 w 497682"/>
              <a:gd name="connsiteY4" fmla="*/ 462793 h 462793"/>
              <a:gd name="connsiteX5" fmla="*/ 0 w 497682"/>
              <a:gd name="connsiteY5" fmla="*/ 308687 h 462793"/>
              <a:gd name="connsiteX6" fmla="*/ 57151 w 497682"/>
              <a:gd name="connsiteY6" fmla="*/ 254793 h 462793"/>
              <a:gd name="connsiteX0" fmla="*/ 57151 w 497682"/>
              <a:gd name="connsiteY0" fmla="*/ 190499 h 398499"/>
              <a:gd name="connsiteX1" fmla="*/ 150020 w 497682"/>
              <a:gd name="connsiteY1" fmla="*/ 284874 h 398499"/>
              <a:gd name="connsiteX2" fmla="*/ 438151 w 497682"/>
              <a:gd name="connsiteY2" fmla="*/ 0 h 398499"/>
              <a:gd name="connsiteX3" fmla="*/ 497682 w 497682"/>
              <a:gd name="connsiteY3" fmla="*/ 57980 h 398499"/>
              <a:gd name="connsiteX4" fmla="*/ 147638 w 497682"/>
              <a:gd name="connsiteY4" fmla="*/ 398499 h 398499"/>
              <a:gd name="connsiteX5" fmla="*/ 0 w 497682"/>
              <a:gd name="connsiteY5" fmla="*/ 244393 h 398499"/>
              <a:gd name="connsiteX6" fmla="*/ 57151 w 497682"/>
              <a:gd name="connsiteY6" fmla="*/ 190499 h 398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682" h="398499">
                <a:moveTo>
                  <a:pt x="57151" y="190499"/>
                </a:moveTo>
                <a:lnTo>
                  <a:pt x="150020" y="284874"/>
                </a:lnTo>
                <a:lnTo>
                  <a:pt x="438151" y="0"/>
                </a:lnTo>
                <a:lnTo>
                  <a:pt x="497682" y="57980"/>
                </a:lnTo>
                <a:lnTo>
                  <a:pt x="147638" y="398499"/>
                </a:lnTo>
                <a:lnTo>
                  <a:pt x="0" y="244393"/>
                </a:lnTo>
                <a:lnTo>
                  <a:pt x="57151" y="190499"/>
                </a:lnTo>
                <a:close/>
              </a:path>
            </a:pathLst>
          </a:custGeom>
          <a:solidFill>
            <a:srgbClr val="02C631"/>
          </a:solidFill>
          <a:ln w="9525">
            <a:solidFill>
              <a:srgbClr val="02C63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6" name="Rectangle 16"/>
          <p:cNvSpPr/>
          <p:nvPr/>
        </p:nvSpPr>
        <p:spPr>
          <a:xfrm>
            <a:off x="5255103" y="5439716"/>
            <a:ext cx="497682" cy="398499"/>
          </a:xfrm>
          <a:custGeom>
            <a:avLst/>
            <a:gdLst>
              <a:gd name="connsiteX0" fmla="*/ 0 w 623888"/>
              <a:gd name="connsiteY0" fmla="*/ 0 h 462793"/>
              <a:gd name="connsiteX1" fmla="*/ 623888 w 623888"/>
              <a:gd name="connsiteY1" fmla="*/ 0 h 462793"/>
              <a:gd name="connsiteX2" fmla="*/ 623888 w 623888"/>
              <a:gd name="connsiteY2" fmla="*/ 462793 h 462793"/>
              <a:gd name="connsiteX3" fmla="*/ 0 w 623888"/>
              <a:gd name="connsiteY3" fmla="*/ 462793 h 462793"/>
              <a:gd name="connsiteX4" fmla="*/ 0 w 623888"/>
              <a:gd name="connsiteY4" fmla="*/ 0 h 462793"/>
              <a:gd name="connsiteX0" fmla="*/ 4762 w 628650"/>
              <a:gd name="connsiteY0" fmla="*/ 0 h 462793"/>
              <a:gd name="connsiteX1" fmla="*/ 628650 w 628650"/>
              <a:gd name="connsiteY1" fmla="*/ 0 h 462793"/>
              <a:gd name="connsiteX2" fmla="*/ 628650 w 628650"/>
              <a:gd name="connsiteY2" fmla="*/ 462793 h 462793"/>
              <a:gd name="connsiteX3" fmla="*/ 4762 w 628650"/>
              <a:gd name="connsiteY3" fmla="*/ 462793 h 462793"/>
              <a:gd name="connsiteX4" fmla="*/ 0 w 628650"/>
              <a:gd name="connsiteY4" fmla="*/ 163432 h 462793"/>
              <a:gd name="connsiteX5" fmla="*/ 4762 w 628650"/>
              <a:gd name="connsiteY5" fmla="*/ 0 h 462793"/>
              <a:gd name="connsiteX0" fmla="*/ 209549 w 833437"/>
              <a:gd name="connsiteY0" fmla="*/ 0 h 462793"/>
              <a:gd name="connsiteX1" fmla="*/ 833437 w 833437"/>
              <a:gd name="connsiteY1" fmla="*/ 0 h 462793"/>
              <a:gd name="connsiteX2" fmla="*/ 833437 w 833437"/>
              <a:gd name="connsiteY2" fmla="*/ 462793 h 462793"/>
              <a:gd name="connsiteX3" fmla="*/ 209549 w 833437"/>
              <a:gd name="connsiteY3" fmla="*/ 462793 h 462793"/>
              <a:gd name="connsiteX4" fmla="*/ 0 w 833437"/>
              <a:gd name="connsiteY4" fmla="*/ 158670 h 462793"/>
              <a:gd name="connsiteX5" fmla="*/ 209549 w 833437"/>
              <a:gd name="connsiteY5" fmla="*/ 0 h 462793"/>
              <a:gd name="connsiteX0" fmla="*/ 209549 w 833437"/>
              <a:gd name="connsiteY0" fmla="*/ 0 h 462793"/>
              <a:gd name="connsiteX1" fmla="*/ 833437 w 833437"/>
              <a:gd name="connsiteY1" fmla="*/ 0 h 462793"/>
              <a:gd name="connsiteX2" fmla="*/ 833437 w 833437"/>
              <a:gd name="connsiteY2" fmla="*/ 462793 h 462793"/>
              <a:gd name="connsiteX3" fmla="*/ 209549 w 833437"/>
              <a:gd name="connsiteY3" fmla="*/ 462793 h 462793"/>
              <a:gd name="connsiteX4" fmla="*/ 0 w 833437"/>
              <a:gd name="connsiteY4" fmla="*/ 158670 h 462793"/>
              <a:gd name="connsiteX5" fmla="*/ 209549 w 833437"/>
              <a:gd name="connsiteY5" fmla="*/ 0 h 462793"/>
              <a:gd name="connsiteX0" fmla="*/ 209549 w 833437"/>
              <a:gd name="connsiteY0" fmla="*/ 0 h 462793"/>
              <a:gd name="connsiteX1" fmla="*/ 833437 w 833437"/>
              <a:gd name="connsiteY1" fmla="*/ 0 h 462793"/>
              <a:gd name="connsiteX2" fmla="*/ 833437 w 833437"/>
              <a:gd name="connsiteY2" fmla="*/ 462793 h 462793"/>
              <a:gd name="connsiteX3" fmla="*/ 209549 w 833437"/>
              <a:gd name="connsiteY3" fmla="*/ 462793 h 462793"/>
              <a:gd name="connsiteX4" fmla="*/ 0 w 833437"/>
              <a:gd name="connsiteY4" fmla="*/ 158670 h 462793"/>
              <a:gd name="connsiteX5" fmla="*/ 209549 w 833437"/>
              <a:gd name="connsiteY5" fmla="*/ 0 h 462793"/>
              <a:gd name="connsiteX0" fmla="*/ 142874 w 766762"/>
              <a:gd name="connsiteY0" fmla="*/ 0 h 462793"/>
              <a:gd name="connsiteX1" fmla="*/ 766762 w 766762"/>
              <a:gd name="connsiteY1" fmla="*/ 0 h 462793"/>
              <a:gd name="connsiteX2" fmla="*/ 766762 w 766762"/>
              <a:gd name="connsiteY2" fmla="*/ 462793 h 462793"/>
              <a:gd name="connsiteX3" fmla="*/ 142874 w 766762"/>
              <a:gd name="connsiteY3" fmla="*/ 462793 h 462793"/>
              <a:gd name="connsiteX4" fmla="*/ 0 w 766762"/>
              <a:gd name="connsiteY4" fmla="*/ 120570 h 462793"/>
              <a:gd name="connsiteX5" fmla="*/ 142874 w 766762"/>
              <a:gd name="connsiteY5" fmla="*/ 0 h 462793"/>
              <a:gd name="connsiteX0" fmla="*/ 142874 w 766762"/>
              <a:gd name="connsiteY0" fmla="*/ 0 h 462793"/>
              <a:gd name="connsiteX1" fmla="*/ 766762 w 766762"/>
              <a:gd name="connsiteY1" fmla="*/ 0 h 462793"/>
              <a:gd name="connsiteX2" fmla="*/ 766762 w 766762"/>
              <a:gd name="connsiteY2" fmla="*/ 462793 h 462793"/>
              <a:gd name="connsiteX3" fmla="*/ 142874 w 766762"/>
              <a:gd name="connsiteY3" fmla="*/ 300868 h 462793"/>
              <a:gd name="connsiteX4" fmla="*/ 0 w 766762"/>
              <a:gd name="connsiteY4" fmla="*/ 120570 h 462793"/>
              <a:gd name="connsiteX5" fmla="*/ 142874 w 766762"/>
              <a:gd name="connsiteY5" fmla="*/ 0 h 462793"/>
              <a:gd name="connsiteX0" fmla="*/ 142874 w 766762"/>
              <a:gd name="connsiteY0" fmla="*/ 0 h 462793"/>
              <a:gd name="connsiteX1" fmla="*/ 766762 w 766762"/>
              <a:gd name="connsiteY1" fmla="*/ 0 h 462793"/>
              <a:gd name="connsiteX2" fmla="*/ 766762 w 766762"/>
              <a:gd name="connsiteY2" fmla="*/ 462793 h 462793"/>
              <a:gd name="connsiteX3" fmla="*/ 285749 w 766762"/>
              <a:gd name="connsiteY3" fmla="*/ 405643 h 462793"/>
              <a:gd name="connsiteX4" fmla="*/ 0 w 766762"/>
              <a:gd name="connsiteY4" fmla="*/ 120570 h 462793"/>
              <a:gd name="connsiteX5" fmla="*/ 142874 w 766762"/>
              <a:gd name="connsiteY5" fmla="*/ 0 h 462793"/>
              <a:gd name="connsiteX0" fmla="*/ 142874 w 766762"/>
              <a:gd name="connsiteY0" fmla="*/ 0 h 405643"/>
              <a:gd name="connsiteX1" fmla="*/ 766762 w 766762"/>
              <a:gd name="connsiteY1" fmla="*/ 0 h 405643"/>
              <a:gd name="connsiteX2" fmla="*/ 423862 w 766762"/>
              <a:gd name="connsiteY2" fmla="*/ 296106 h 405643"/>
              <a:gd name="connsiteX3" fmla="*/ 285749 w 766762"/>
              <a:gd name="connsiteY3" fmla="*/ 405643 h 405643"/>
              <a:gd name="connsiteX4" fmla="*/ 0 w 766762"/>
              <a:gd name="connsiteY4" fmla="*/ 120570 h 405643"/>
              <a:gd name="connsiteX5" fmla="*/ 142874 w 766762"/>
              <a:gd name="connsiteY5" fmla="*/ 0 h 405643"/>
              <a:gd name="connsiteX0" fmla="*/ 142874 w 766762"/>
              <a:gd name="connsiteY0" fmla="*/ 0 h 405643"/>
              <a:gd name="connsiteX1" fmla="*/ 766762 w 766762"/>
              <a:gd name="connsiteY1" fmla="*/ 0 h 405643"/>
              <a:gd name="connsiteX2" fmla="*/ 723900 w 766762"/>
              <a:gd name="connsiteY2" fmla="*/ 172281 h 405643"/>
              <a:gd name="connsiteX3" fmla="*/ 285749 w 766762"/>
              <a:gd name="connsiteY3" fmla="*/ 405643 h 405643"/>
              <a:gd name="connsiteX4" fmla="*/ 0 w 766762"/>
              <a:gd name="connsiteY4" fmla="*/ 120570 h 405643"/>
              <a:gd name="connsiteX5" fmla="*/ 142874 w 766762"/>
              <a:gd name="connsiteY5" fmla="*/ 0 h 405643"/>
              <a:gd name="connsiteX0" fmla="*/ 142874 w 723900"/>
              <a:gd name="connsiteY0" fmla="*/ 0 h 405643"/>
              <a:gd name="connsiteX1" fmla="*/ 485775 w 723900"/>
              <a:gd name="connsiteY1" fmla="*/ 52388 h 405643"/>
              <a:gd name="connsiteX2" fmla="*/ 723900 w 723900"/>
              <a:gd name="connsiteY2" fmla="*/ 172281 h 405643"/>
              <a:gd name="connsiteX3" fmla="*/ 285749 w 723900"/>
              <a:gd name="connsiteY3" fmla="*/ 405643 h 405643"/>
              <a:gd name="connsiteX4" fmla="*/ 0 w 723900"/>
              <a:gd name="connsiteY4" fmla="*/ 120570 h 405643"/>
              <a:gd name="connsiteX5" fmla="*/ 142874 w 723900"/>
              <a:gd name="connsiteY5" fmla="*/ 0 h 405643"/>
              <a:gd name="connsiteX0" fmla="*/ 142874 w 657225"/>
              <a:gd name="connsiteY0" fmla="*/ 0 h 405643"/>
              <a:gd name="connsiteX1" fmla="*/ 485775 w 657225"/>
              <a:gd name="connsiteY1" fmla="*/ 52388 h 405643"/>
              <a:gd name="connsiteX2" fmla="*/ 657225 w 657225"/>
              <a:gd name="connsiteY2" fmla="*/ 91318 h 405643"/>
              <a:gd name="connsiteX3" fmla="*/ 285749 w 657225"/>
              <a:gd name="connsiteY3" fmla="*/ 405643 h 405643"/>
              <a:gd name="connsiteX4" fmla="*/ 0 w 657225"/>
              <a:gd name="connsiteY4" fmla="*/ 120570 h 405643"/>
              <a:gd name="connsiteX5" fmla="*/ 142874 w 657225"/>
              <a:gd name="connsiteY5" fmla="*/ 0 h 405643"/>
              <a:gd name="connsiteX0" fmla="*/ 142874 w 657225"/>
              <a:gd name="connsiteY0" fmla="*/ 0 h 405643"/>
              <a:gd name="connsiteX1" fmla="*/ 533400 w 657225"/>
              <a:gd name="connsiteY1" fmla="*/ 4763 h 405643"/>
              <a:gd name="connsiteX2" fmla="*/ 657225 w 657225"/>
              <a:gd name="connsiteY2" fmla="*/ 91318 h 405643"/>
              <a:gd name="connsiteX3" fmla="*/ 285749 w 657225"/>
              <a:gd name="connsiteY3" fmla="*/ 405643 h 405643"/>
              <a:gd name="connsiteX4" fmla="*/ 0 w 657225"/>
              <a:gd name="connsiteY4" fmla="*/ 120570 h 405643"/>
              <a:gd name="connsiteX5" fmla="*/ 142874 w 657225"/>
              <a:gd name="connsiteY5" fmla="*/ 0 h 405643"/>
              <a:gd name="connsiteX0" fmla="*/ 142874 w 657225"/>
              <a:gd name="connsiteY0" fmla="*/ 3256 h 408899"/>
              <a:gd name="connsiteX1" fmla="*/ 314325 w 657225"/>
              <a:gd name="connsiteY1" fmla="*/ 0 h 408899"/>
              <a:gd name="connsiteX2" fmla="*/ 533400 w 657225"/>
              <a:gd name="connsiteY2" fmla="*/ 8019 h 408899"/>
              <a:gd name="connsiteX3" fmla="*/ 657225 w 657225"/>
              <a:gd name="connsiteY3" fmla="*/ 94574 h 408899"/>
              <a:gd name="connsiteX4" fmla="*/ 285749 w 657225"/>
              <a:gd name="connsiteY4" fmla="*/ 408899 h 408899"/>
              <a:gd name="connsiteX5" fmla="*/ 0 w 657225"/>
              <a:gd name="connsiteY5" fmla="*/ 123826 h 408899"/>
              <a:gd name="connsiteX6" fmla="*/ 142874 w 657225"/>
              <a:gd name="connsiteY6" fmla="*/ 3256 h 408899"/>
              <a:gd name="connsiteX0" fmla="*/ 142874 w 657225"/>
              <a:gd name="connsiteY0" fmla="*/ 0 h 405643"/>
              <a:gd name="connsiteX1" fmla="*/ 338137 w 657225"/>
              <a:gd name="connsiteY1" fmla="*/ 196769 h 405643"/>
              <a:gd name="connsiteX2" fmla="*/ 533400 w 657225"/>
              <a:gd name="connsiteY2" fmla="*/ 4763 h 405643"/>
              <a:gd name="connsiteX3" fmla="*/ 657225 w 657225"/>
              <a:gd name="connsiteY3" fmla="*/ 91318 h 405643"/>
              <a:gd name="connsiteX4" fmla="*/ 285749 w 657225"/>
              <a:gd name="connsiteY4" fmla="*/ 405643 h 405643"/>
              <a:gd name="connsiteX5" fmla="*/ 0 w 657225"/>
              <a:gd name="connsiteY5" fmla="*/ 120570 h 405643"/>
              <a:gd name="connsiteX6" fmla="*/ 142874 w 657225"/>
              <a:gd name="connsiteY6" fmla="*/ 0 h 405643"/>
              <a:gd name="connsiteX0" fmla="*/ 142874 w 657225"/>
              <a:gd name="connsiteY0" fmla="*/ 0 h 405643"/>
              <a:gd name="connsiteX1" fmla="*/ 257175 w 657225"/>
              <a:gd name="connsiteY1" fmla="*/ 215819 h 405643"/>
              <a:gd name="connsiteX2" fmla="*/ 533400 w 657225"/>
              <a:gd name="connsiteY2" fmla="*/ 4763 h 405643"/>
              <a:gd name="connsiteX3" fmla="*/ 657225 w 657225"/>
              <a:gd name="connsiteY3" fmla="*/ 91318 h 405643"/>
              <a:gd name="connsiteX4" fmla="*/ 285749 w 657225"/>
              <a:gd name="connsiteY4" fmla="*/ 405643 h 405643"/>
              <a:gd name="connsiteX5" fmla="*/ 0 w 657225"/>
              <a:gd name="connsiteY5" fmla="*/ 120570 h 405643"/>
              <a:gd name="connsiteX6" fmla="*/ 142874 w 657225"/>
              <a:gd name="connsiteY6" fmla="*/ 0 h 405643"/>
              <a:gd name="connsiteX0" fmla="*/ 142874 w 688181"/>
              <a:gd name="connsiteY0" fmla="*/ 0 h 405643"/>
              <a:gd name="connsiteX1" fmla="*/ 257175 w 688181"/>
              <a:gd name="connsiteY1" fmla="*/ 215819 h 405643"/>
              <a:gd name="connsiteX2" fmla="*/ 533400 w 688181"/>
              <a:gd name="connsiteY2" fmla="*/ 4763 h 405643"/>
              <a:gd name="connsiteX3" fmla="*/ 688181 w 688181"/>
              <a:gd name="connsiteY3" fmla="*/ 127037 h 405643"/>
              <a:gd name="connsiteX4" fmla="*/ 285749 w 688181"/>
              <a:gd name="connsiteY4" fmla="*/ 405643 h 405643"/>
              <a:gd name="connsiteX5" fmla="*/ 0 w 688181"/>
              <a:gd name="connsiteY5" fmla="*/ 120570 h 405643"/>
              <a:gd name="connsiteX6" fmla="*/ 142874 w 688181"/>
              <a:gd name="connsiteY6" fmla="*/ 0 h 405643"/>
              <a:gd name="connsiteX0" fmla="*/ 142874 w 688181"/>
              <a:gd name="connsiteY0" fmla="*/ 0 h 467556"/>
              <a:gd name="connsiteX1" fmla="*/ 257175 w 688181"/>
              <a:gd name="connsiteY1" fmla="*/ 215819 h 467556"/>
              <a:gd name="connsiteX2" fmla="*/ 533400 w 688181"/>
              <a:gd name="connsiteY2" fmla="*/ 4763 h 467556"/>
              <a:gd name="connsiteX3" fmla="*/ 688181 w 688181"/>
              <a:gd name="connsiteY3" fmla="*/ 127037 h 467556"/>
              <a:gd name="connsiteX4" fmla="*/ 338137 w 688181"/>
              <a:gd name="connsiteY4" fmla="*/ 467556 h 467556"/>
              <a:gd name="connsiteX5" fmla="*/ 0 w 688181"/>
              <a:gd name="connsiteY5" fmla="*/ 120570 h 467556"/>
              <a:gd name="connsiteX6" fmla="*/ 142874 w 688181"/>
              <a:gd name="connsiteY6" fmla="*/ 0 h 467556"/>
              <a:gd name="connsiteX0" fmla="*/ 0 w 545307"/>
              <a:gd name="connsiteY0" fmla="*/ 0 h 467556"/>
              <a:gd name="connsiteX1" fmla="*/ 114301 w 545307"/>
              <a:gd name="connsiteY1" fmla="*/ 215819 h 467556"/>
              <a:gd name="connsiteX2" fmla="*/ 390526 w 545307"/>
              <a:gd name="connsiteY2" fmla="*/ 4763 h 467556"/>
              <a:gd name="connsiteX3" fmla="*/ 545307 w 545307"/>
              <a:gd name="connsiteY3" fmla="*/ 127037 h 467556"/>
              <a:gd name="connsiteX4" fmla="*/ 195263 w 545307"/>
              <a:gd name="connsiteY4" fmla="*/ 467556 h 467556"/>
              <a:gd name="connsiteX5" fmla="*/ 95251 w 545307"/>
              <a:gd name="connsiteY5" fmla="*/ 277732 h 467556"/>
              <a:gd name="connsiteX6" fmla="*/ 0 w 545307"/>
              <a:gd name="connsiteY6" fmla="*/ 0 h 467556"/>
              <a:gd name="connsiteX0" fmla="*/ 0 w 545307"/>
              <a:gd name="connsiteY0" fmla="*/ 0 h 467556"/>
              <a:gd name="connsiteX1" fmla="*/ 114301 w 545307"/>
              <a:gd name="connsiteY1" fmla="*/ 215819 h 467556"/>
              <a:gd name="connsiteX2" fmla="*/ 390526 w 545307"/>
              <a:gd name="connsiteY2" fmla="*/ 4763 h 467556"/>
              <a:gd name="connsiteX3" fmla="*/ 545307 w 545307"/>
              <a:gd name="connsiteY3" fmla="*/ 127037 h 467556"/>
              <a:gd name="connsiteX4" fmla="*/ 195263 w 545307"/>
              <a:gd name="connsiteY4" fmla="*/ 467556 h 467556"/>
              <a:gd name="connsiteX5" fmla="*/ 26194 w 545307"/>
              <a:gd name="connsiteY5" fmla="*/ 280113 h 467556"/>
              <a:gd name="connsiteX6" fmla="*/ 0 w 545307"/>
              <a:gd name="connsiteY6" fmla="*/ 0 h 467556"/>
              <a:gd name="connsiteX0" fmla="*/ 19050 w 519113"/>
              <a:gd name="connsiteY0" fmla="*/ 192881 h 462793"/>
              <a:gd name="connsiteX1" fmla="*/ 88107 w 519113"/>
              <a:gd name="connsiteY1" fmla="*/ 211056 h 462793"/>
              <a:gd name="connsiteX2" fmla="*/ 364332 w 519113"/>
              <a:gd name="connsiteY2" fmla="*/ 0 h 462793"/>
              <a:gd name="connsiteX3" fmla="*/ 519113 w 519113"/>
              <a:gd name="connsiteY3" fmla="*/ 122274 h 462793"/>
              <a:gd name="connsiteX4" fmla="*/ 169069 w 519113"/>
              <a:gd name="connsiteY4" fmla="*/ 462793 h 462793"/>
              <a:gd name="connsiteX5" fmla="*/ 0 w 519113"/>
              <a:gd name="connsiteY5" fmla="*/ 275350 h 462793"/>
              <a:gd name="connsiteX6" fmla="*/ 19050 w 519113"/>
              <a:gd name="connsiteY6" fmla="*/ 192881 h 462793"/>
              <a:gd name="connsiteX0" fmla="*/ 19050 w 519113"/>
              <a:gd name="connsiteY0" fmla="*/ 192881 h 462793"/>
              <a:gd name="connsiteX1" fmla="*/ 207170 w 519113"/>
              <a:gd name="connsiteY1" fmla="*/ 296781 h 462793"/>
              <a:gd name="connsiteX2" fmla="*/ 364332 w 519113"/>
              <a:gd name="connsiteY2" fmla="*/ 0 h 462793"/>
              <a:gd name="connsiteX3" fmla="*/ 519113 w 519113"/>
              <a:gd name="connsiteY3" fmla="*/ 122274 h 462793"/>
              <a:gd name="connsiteX4" fmla="*/ 169069 w 519113"/>
              <a:gd name="connsiteY4" fmla="*/ 462793 h 462793"/>
              <a:gd name="connsiteX5" fmla="*/ 0 w 519113"/>
              <a:gd name="connsiteY5" fmla="*/ 275350 h 462793"/>
              <a:gd name="connsiteX6" fmla="*/ 19050 w 519113"/>
              <a:gd name="connsiteY6" fmla="*/ 192881 h 462793"/>
              <a:gd name="connsiteX0" fmla="*/ 133350 w 519113"/>
              <a:gd name="connsiteY0" fmla="*/ 226218 h 462793"/>
              <a:gd name="connsiteX1" fmla="*/ 207170 w 519113"/>
              <a:gd name="connsiteY1" fmla="*/ 296781 h 462793"/>
              <a:gd name="connsiteX2" fmla="*/ 364332 w 519113"/>
              <a:gd name="connsiteY2" fmla="*/ 0 h 462793"/>
              <a:gd name="connsiteX3" fmla="*/ 519113 w 519113"/>
              <a:gd name="connsiteY3" fmla="*/ 122274 h 462793"/>
              <a:gd name="connsiteX4" fmla="*/ 169069 w 519113"/>
              <a:gd name="connsiteY4" fmla="*/ 462793 h 462793"/>
              <a:gd name="connsiteX5" fmla="*/ 0 w 519113"/>
              <a:gd name="connsiteY5" fmla="*/ 275350 h 462793"/>
              <a:gd name="connsiteX6" fmla="*/ 133350 w 519113"/>
              <a:gd name="connsiteY6" fmla="*/ 226218 h 462793"/>
              <a:gd name="connsiteX0" fmla="*/ 21431 w 407194"/>
              <a:gd name="connsiteY0" fmla="*/ 226218 h 462793"/>
              <a:gd name="connsiteX1" fmla="*/ 95251 w 407194"/>
              <a:gd name="connsiteY1" fmla="*/ 296781 h 462793"/>
              <a:gd name="connsiteX2" fmla="*/ 252413 w 407194"/>
              <a:gd name="connsiteY2" fmla="*/ 0 h 462793"/>
              <a:gd name="connsiteX3" fmla="*/ 407194 w 407194"/>
              <a:gd name="connsiteY3" fmla="*/ 122274 h 462793"/>
              <a:gd name="connsiteX4" fmla="*/ 57150 w 407194"/>
              <a:gd name="connsiteY4" fmla="*/ 462793 h 462793"/>
              <a:gd name="connsiteX5" fmla="*/ 0 w 407194"/>
              <a:gd name="connsiteY5" fmla="*/ 358694 h 462793"/>
              <a:gd name="connsiteX6" fmla="*/ 21431 w 407194"/>
              <a:gd name="connsiteY6" fmla="*/ 226218 h 462793"/>
              <a:gd name="connsiteX0" fmla="*/ 111919 w 497682"/>
              <a:gd name="connsiteY0" fmla="*/ 226218 h 462793"/>
              <a:gd name="connsiteX1" fmla="*/ 185739 w 497682"/>
              <a:gd name="connsiteY1" fmla="*/ 296781 h 462793"/>
              <a:gd name="connsiteX2" fmla="*/ 342901 w 497682"/>
              <a:gd name="connsiteY2" fmla="*/ 0 h 462793"/>
              <a:gd name="connsiteX3" fmla="*/ 497682 w 497682"/>
              <a:gd name="connsiteY3" fmla="*/ 122274 h 462793"/>
              <a:gd name="connsiteX4" fmla="*/ 147638 w 497682"/>
              <a:gd name="connsiteY4" fmla="*/ 462793 h 462793"/>
              <a:gd name="connsiteX5" fmla="*/ 0 w 497682"/>
              <a:gd name="connsiteY5" fmla="*/ 308687 h 462793"/>
              <a:gd name="connsiteX6" fmla="*/ 111919 w 497682"/>
              <a:gd name="connsiteY6" fmla="*/ 226218 h 462793"/>
              <a:gd name="connsiteX0" fmla="*/ 57151 w 497682"/>
              <a:gd name="connsiteY0" fmla="*/ 254793 h 462793"/>
              <a:gd name="connsiteX1" fmla="*/ 185739 w 497682"/>
              <a:gd name="connsiteY1" fmla="*/ 296781 h 462793"/>
              <a:gd name="connsiteX2" fmla="*/ 342901 w 497682"/>
              <a:gd name="connsiteY2" fmla="*/ 0 h 462793"/>
              <a:gd name="connsiteX3" fmla="*/ 497682 w 497682"/>
              <a:gd name="connsiteY3" fmla="*/ 122274 h 462793"/>
              <a:gd name="connsiteX4" fmla="*/ 147638 w 497682"/>
              <a:gd name="connsiteY4" fmla="*/ 462793 h 462793"/>
              <a:gd name="connsiteX5" fmla="*/ 0 w 497682"/>
              <a:gd name="connsiteY5" fmla="*/ 308687 h 462793"/>
              <a:gd name="connsiteX6" fmla="*/ 57151 w 497682"/>
              <a:gd name="connsiteY6" fmla="*/ 254793 h 462793"/>
              <a:gd name="connsiteX0" fmla="*/ 57151 w 497682"/>
              <a:gd name="connsiteY0" fmla="*/ 254793 h 462793"/>
              <a:gd name="connsiteX1" fmla="*/ 140495 w 497682"/>
              <a:gd name="connsiteY1" fmla="*/ 401556 h 462793"/>
              <a:gd name="connsiteX2" fmla="*/ 342901 w 497682"/>
              <a:gd name="connsiteY2" fmla="*/ 0 h 462793"/>
              <a:gd name="connsiteX3" fmla="*/ 497682 w 497682"/>
              <a:gd name="connsiteY3" fmla="*/ 122274 h 462793"/>
              <a:gd name="connsiteX4" fmla="*/ 147638 w 497682"/>
              <a:gd name="connsiteY4" fmla="*/ 462793 h 462793"/>
              <a:gd name="connsiteX5" fmla="*/ 0 w 497682"/>
              <a:gd name="connsiteY5" fmla="*/ 308687 h 462793"/>
              <a:gd name="connsiteX6" fmla="*/ 57151 w 497682"/>
              <a:gd name="connsiteY6" fmla="*/ 254793 h 462793"/>
              <a:gd name="connsiteX0" fmla="*/ 57151 w 497682"/>
              <a:gd name="connsiteY0" fmla="*/ 254793 h 462793"/>
              <a:gd name="connsiteX1" fmla="*/ 150020 w 497682"/>
              <a:gd name="connsiteY1" fmla="*/ 349168 h 462793"/>
              <a:gd name="connsiteX2" fmla="*/ 342901 w 497682"/>
              <a:gd name="connsiteY2" fmla="*/ 0 h 462793"/>
              <a:gd name="connsiteX3" fmla="*/ 497682 w 497682"/>
              <a:gd name="connsiteY3" fmla="*/ 122274 h 462793"/>
              <a:gd name="connsiteX4" fmla="*/ 147638 w 497682"/>
              <a:gd name="connsiteY4" fmla="*/ 462793 h 462793"/>
              <a:gd name="connsiteX5" fmla="*/ 0 w 497682"/>
              <a:gd name="connsiteY5" fmla="*/ 308687 h 462793"/>
              <a:gd name="connsiteX6" fmla="*/ 57151 w 497682"/>
              <a:gd name="connsiteY6" fmla="*/ 254793 h 462793"/>
              <a:gd name="connsiteX0" fmla="*/ 57151 w 497682"/>
              <a:gd name="connsiteY0" fmla="*/ 190499 h 398499"/>
              <a:gd name="connsiteX1" fmla="*/ 150020 w 497682"/>
              <a:gd name="connsiteY1" fmla="*/ 284874 h 398499"/>
              <a:gd name="connsiteX2" fmla="*/ 438151 w 497682"/>
              <a:gd name="connsiteY2" fmla="*/ 0 h 398499"/>
              <a:gd name="connsiteX3" fmla="*/ 497682 w 497682"/>
              <a:gd name="connsiteY3" fmla="*/ 57980 h 398499"/>
              <a:gd name="connsiteX4" fmla="*/ 147638 w 497682"/>
              <a:gd name="connsiteY4" fmla="*/ 398499 h 398499"/>
              <a:gd name="connsiteX5" fmla="*/ 0 w 497682"/>
              <a:gd name="connsiteY5" fmla="*/ 244393 h 398499"/>
              <a:gd name="connsiteX6" fmla="*/ 57151 w 497682"/>
              <a:gd name="connsiteY6" fmla="*/ 190499 h 398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682" h="398499">
                <a:moveTo>
                  <a:pt x="57151" y="190499"/>
                </a:moveTo>
                <a:lnTo>
                  <a:pt x="150020" y="284874"/>
                </a:lnTo>
                <a:lnTo>
                  <a:pt x="438151" y="0"/>
                </a:lnTo>
                <a:lnTo>
                  <a:pt x="497682" y="57980"/>
                </a:lnTo>
                <a:lnTo>
                  <a:pt x="147638" y="398499"/>
                </a:lnTo>
                <a:lnTo>
                  <a:pt x="0" y="244393"/>
                </a:lnTo>
                <a:lnTo>
                  <a:pt x="57151" y="190499"/>
                </a:lnTo>
                <a:close/>
              </a:path>
            </a:pathLst>
          </a:custGeom>
          <a:solidFill>
            <a:srgbClr val="02C631"/>
          </a:solidFill>
          <a:ln w="9525">
            <a:solidFill>
              <a:srgbClr val="02C63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69" name="Rectangle 16"/>
          <p:cNvSpPr/>
          <p:nvPr/>
        </p:nvSpPr>
        <p:spPr>
          <a:xfrm>
            <a:off x="7754356" y="5439716"/>
            <a:ext cx="497682" cy="398499"/>
          </a:xfrm>
          <a:custGeom>
            <a:avLst/>
            <a:gdLst>
              <a:gd name="connsiteX0" fmla="*/ 0 w 623888"/>
              <a:gd name="connsiteY0" fmla="*/ 0 h 462793"/>
              <a:gd name="connsiteX1" fmla="*/ 623888 w 623888"/>
              <a:gd name="connsiteY1" fmla="*/ 0 h 462793"/>
              <a:gd name="connsiteX2" fmla="*/ 623888 w 623888"/>
              <a:gd name="connsiteY2" fmla="*/ 462793 h 462793"/>
              <a:gd name="connsiteX3" fmla="*/ 0 w 623888"/>
              <a:gd name="connsiteY3" fmla="*/ 462793 h 462793"/>
              <a:gd name="connsiteX4" fmla="*/ 0 w 623888"/>
              <a:gd name="connsiteY4" fmla="*/ 0 h 462793"/>
              <a:gd name="connsiteX0" fmla="*/ 4762 w 628650"/>
              <a:gd name="connsiteY0" fmla="*/ 0 h 462793"/>
              <a:gd name="connsiteX1" fmla="*/ 628650 w 628650"/>
              <a:gd name="connsiteY1" fmla="*/ 0 h 462793"/>
              <a:gd name="connsiteX2" fmla="*/ 628650 w 628650"/>
              <a:gd name="connsiteY2" fmla="*/ 462793 h 462793"/>
              <a:gd name="connsiteX3" fmla="*/ 4762 w 628650"/>
              <a:gd name="connsiteY3" fmla="*/ 462793 h 462793"/>
              <a:gd name="connsiteX4" fmla="*/ 0 w 628650"/>
              <a:gd name="connsiteY4" fmla="*/ 163432 h 462793"/>
              <a:gd name="connsiteX5" fmla="*/ 4762 w 628650"/>
              <a:gd name="connsiteY5" fmla="*/ 0 h 462793"/>
              <a:gd name="connsiteX0" fmla="*/ 209549 w 833437"/>
              <a:gd name="connsiteY0" fmla="*/ 0 h 462793"/>
              <a:gd name="connsiteX1" fmla="*/ 833437 w 833437"/>
              <a:gd name="connsiteY1" fmla="*/ 0 h 462793"/>
              <a:gd name="connsiteX2" fmla="*/ 833437 w 833437"/>
              <a:gd name="connsiteY2" fmla="*/ 462793 h 462793"/>
              <a:gd name="connsiteX3" fmla="*/ 209549 w 833437"/>
              <a:gd name="connsiteY3" fmla="*/ 462793 h 462793"/>
              <a:gd name="connsiteX4" fmla="*/ 0 w 833437"/>
              <a:gd name="connsiteY4" fmla="*/ 158670 h 462793"/>
              <a:gd name="connsiteX5" fmla="*/ 209549 w 833437"/>
              <a:gd name="connsiteY5" fmla="*/ 0 h 462793"/>
              <a:gd name="connsiteX0" fmla="*/ 209549 w 833437"/>
              <a:gd name="connsiteY0" fmla="*/ 0 h 462793"/>
              <a:gd name="connsiteX1" fmla="*/ 833437 w 833437"/>
              <a:gd name="connsiteY1" fmla="*/ 0 h 462793"/>
              <a:gd name="connsiteX2" fmla="*/ 833437 w 833437"/>
              <a:gd name="connsiteY2" fmla="*/ 462793 h 462793"/>
              <a:gd name="connsiteX3" fmla="*/ 209549 w 833437"/>
              <a:gd name="connsiteY3" fmla="*/ 462793 h 462793"/>
              <a:gd name="connsiteX4" fmla="*/ 0 w 833437"/>
              <a:gd name="connsiteY4" fmla="*/ 158670 h 462793"/>
              <a:gd name="connsiteX5" fmla="*/ 209549 w 833437"/>
              <a:gd name="connsiteY5" fmla="*/ 0 h 462793"/>
              <a:gd name="connsiteX0" fmla="*/ 209549 w 833437"/>
              <a:gd name="connsiteY0" fmla="*/ 0 h 462793"/>
              <a:gd name="connsiteX1" fmla="*/ 833437 w 833437"/>
              <a:gd name="connsiteY1" fmla="*/ 0 h 462793"/>
              <a:gd name="connsiteX2" fmla="*/ 833437 w 833437"/>
              <a:gd name="connsiteY2" fmla="*/ 462793 h 462793"/>
              <a:gd name="connsiteX3" fmla="*/ 209549 w 833437"/>
              <a:gd name="connsiteY3" fmla="*/ 462793 h 462793"/>
              <a:gd name="connsiteX4" fmla="*/ 0 w 833437"/>
              <a:gd name="connsiteY4" fmla="*/ 158670 h 462793"/>
              <a:gd name="connsiteX5" fmla="*/ 209549 w 833437"/>
              <a:gd name="connsiteY5" fmla="*/ 0 h 462793"/>
              <a:gd name="connsiteX0" fmla="*/ 142874 w 766762"/>
              <a:gd name="connsiteY0" fmla="*/ 0 h 462793"/>
              <a:gd name="connsiteX1" fmla="*/ 766762 w 766762"/>
              <a:gd name="connsiteY1" fmla="*/ 0 h 462793"/>
              <a:gd name="connsiteX2" fmla="*/ 766762 w 766762"/>
              <a:gd name="connsiteY2" fmla="*/ 462793 h 462793"/>
              <a:gd name="connsiteX3" fmla="*/ 142874 w 766762"/>
              <a:gd name="connsiteY3" fmla="*/ 462793 h 462793"/>
              <a:gd name="connsiteX4" fmla="*/ 0 w 766762"/>
              <a:gd name="connsiteY4" fmla="*/ 120570 h 462793"/>
              <a:gd name="connsiteX5" fmla="*/ 142874 w 766762"/>
              <a:gd name="connsiteY5" fmla="*/ 0 h 462793"/>
              <a:gd name="connsiteX0" fmla="*/ 142874 w 766762"/>
              <a:gd name="connsiteY0" fmla="*/ 0 h 462793"/>
              <a:gd name="connsiteX1" fmla="*/ 766762 w 766762"/>
              <a:gd name="connsiteY1" fmla="*/ 0 h 462793"/>
              <a:gd name="connsiteX2" fmla="*/ 766762 w 766762"/>
              <a:gd name="connsiteY2" fmla="*/ 462793 h 462793"/>
              <a:gd name="connsiteX3" fmla="*/ 142874 w 766762"/>
              <a:gd name="connsiteY3" fmla="*/ 300868 h 462793"/>
              <a:gd name="connsiteX4" fmla="*/ 0 w 766762"/>
              <a:gd name="connsiteY4" fmla="*/ 120570 h 462793"/>
              <a:gd name="connsiteX5" fmla="*/ 142874 w 766762"/>
              <a:gd name="connsiteY5" fmla="*/ 0 h 462793"/>
              <a:gd name="connsiteX0" fmla="*/ 142874 w 766762"/>
              <a:gd name="connsiteY0" fmla="*/ 0 h 462793"/>
              <a:gd name="connsiteX1" fmla="*/ 766762 w 766762"/>
              <a:gd name="connsiteY1" fmla="*/ 0 h 462793"/>
              <a:gd name="connsiteX2" fmla="*/ 766762 w 766762"/>
              <a:gd name="connsiteY2" fmla="*/ 462793 h 462793"/>
              <a:gd name="connsiteX3" fmla="*/ 285749 w 766762"/>
              <a:gd name="connsiteY3" fmla="*/ 405643 h 462793"/>
              <a:gd name="connsiteX4" fmla="*/ 0 w 766762"/>
              <a:gd name="connsiteY4" fmla="*/ 120570 h 462793"/>
              <a:gd name="connsiteX5" fmla="*/ 142874 w 766762"/>
              <a:gd name="connsiteY5" fmla="*/ 0 h 462793"/>
              <a:gd name="connsiteX0" fmla="*/ 142874 w 766762"/>
              <a:gd name="connsiteY0" fmla="*/ 0 h 405643"/>
              <a:gd name="connsiteX1" fmla="*/ 766762 w 766762"/>
              <a:gd name="connsiteY1" fmla="*/ 0 h 405643"/>
              <a:gd name="connsiteX2" fmla="*/ 423862 w 766762"/>
              <a:gd name="connsiteY2" fmla="*/ 296106 h 405643"/>
              <a:gd name="connsiteX3" fmla="*/ 285749 w 766762"/>
              <a:gd name="connsiteY3" fmla="*/ 405643 h 405643"/>
              <a:gd name="connsiteX4" fmla="*/ 0 w 766762"/>
              <a:gd name="connsiteY4" fmla="*/ 120570 h 405643"/>
              <a:gd name="connsiteX5" fmla="*/ 142874 w 766762"/>
              <a:gd name="connsiteY5" fmla="*/ 0 h 405643"/>
              <a:gd name="connsiteX0" fmla="*/ 142874 w 766762"/>
              <a:gd name="connsiteY0" fmla="*/ 0 h 405643"/>
              <a:gd name="connsiteX1" fmla="*/ 766762 w 766762"/>
              <a:gd name="connsiteY1" fmla="*/ 0 h 405643"/>
              <a:gd name="connsiteX2" fmla="*/ 723900 w 766762"/>
              <a:gd name="connsiteY2" fmla="*/ 172281 h 405643"/>
              <a:gd name="connsiteX3" fmla="*/ 285749 w 766762"/>
              <a:gd name="connsiteY3" fmla="*/ 405643 h 405643"/>
              <a:gd name="connsiteX4" fmla="*/ 0 w 766762"/>
              <a:gd name="connsiteY4" fmla="*/ 120570 h 405643"/>
              <a:gd name="connsiteX5" fmla="*/ 142874 w 766762"/>
              <a:gd name="connsiteY5" fmla="*/ 0 h 405643"/>
              <a:gd name="connsiteX0" fmla="*/ 142874 w 723900"/>
              <a:gd name="connsiteY0" fmla="*/ 0 h 405643"/>
              <a:gd name="connsiteX1" fmla="*/ 485775 w 723900"/>
              <a:gd name="connsiteY1" fmla="*/ 52388 h 405643"/>
              <a:gd name="connsiteX2" fmla="*/ 723900 w 723900"/>
              <a:gd name="connsiteY2" fmla="*/ 172281 h 405643"/>
              <a:gd name="connsiteX3" fmla="*/ 285749 w 723900"/>
              <a:gd name="connsiteY3" fmla="*/ 405643 h 405643"/>
              <a:gd name="connsiteX4" fmla="*/ 0 w 723900"/>
              <a:gd name="connsiteY4" fmla="*/ 120570 h 405643"/>
              <a:gd name="connsiteX5" fmla="*/ 142874 w 723900"/>
              <a:gd name="connsiteY5" fmla="*/ 0 h 405643"/>
              <a:gd name="connsiteX0" fmla="*/ 142874 w 657225"/>
              <a:gd name="connsiteY0" fmla="*/ 0 h 405643"/>
              <a:gd name="connsiteX1" fmla="*/ 485775 w 657225"/>
              <a:gd name="connsiteY1" fmla="*/ 52388 h 405643"/>
              <a:gd name="connsiteX2" fmla="*/ 657225 w 657225"/>
              <a:gd name="connsiteY2" fmla="*/ 91318 h 405643"/>
              <a:gd name="connsiteX3" fmla="*/ 285749 w 657225"/>
              <a:gd name="connsiteY3" fmla="*/ 405643 h 405643"/>
              <a:gd name="connsiteX4" fmla="*/ 0 w 657225"/>
              <a:gd name="connsiteY4" fmla="*/ 120570 h 405643"/>
              <a:gd name="connsiteX5" fmla="*/ 142874 w 657225"/>
              <a:gd name="connsiteY5" fmla="*/ 0 h 405643"/>
              <a:gd name="connsiteX0" fmla="*/ 142874 w 657225"/>
              <a:gd name="connsiteY0" fmla="*/ 0 h 405643"/>
              <a:gd name="connsiteX1" fmla="*/ 533400 w 657225"/>
              <a:gd name="connsiteY1" fmla="*/ 4763 h 405643"/>
              <a:gd name="connsiteX2" fmla="*/ 657225 w 657225"/>
              <a:gd name="connsiteY2" fmla="*/ 91318 h 405643"/>
              <a:gd name="connsiteX3" fmla="*/ 285749 w 657225"/>
              <a:gd name="connsiteY3" fmla="*/ 405643 h 405643"/>
              <a:gd name="connsiteX4" fmla="*/ 0 w 657225"/>
              <a:gd name="connsiteY4" fmla="*/ 120570 h 405643"/>
              <a:gd name="connsiteX5" fmla="*/ 142874 w 657225"/>
              <a:gd name="connsiteY5" fmla="*/ 0 h 405643"/>
              <a:gd name="connsiteX0" fmla="*/ 142874 w 657225"/>
              <a:gd name="connsiteY0" fmla="*/ 3256 h 408899"/>
              <a:gd name="connsiteX1" fmla="*/ 314325 w 657225"/>
              <a:gd name="connsiteY1" fmla="*/ 0 h 408899"/>
              <a:gd name="connsiteX2" fmla="*/ 533400 w 657225"/>
              <a:gd name="connsiteY2" fmla="*/ 8019 h 408899"/>
              <a:gd name="connsiteX3" fmla="*/ 657225 w 657225"/>
              <a:gd name="connsiteY3" fmla="*/ 94574 h 408899"/>
              <a:gd name="connsiteX4" fmla="*/ 285749 w 657225"/>
              <a:gd name="connsiteY4" fmla="*/ 408899 h 408899"/>
              <a:gd name="connsiteX5" fmla="*/ 0 w 657225"/>
              <a:gd name="connsiteY5" fmla="*/ 123826 h 408899"/>
              <a:gd name="connsiteX6" fmla="*/ 142874 w 657225"/>
              <a:gd name="connsiteY6" fmla="*/ 3256 h 408899"/>
              <a:gd name="connsiteX0" fmla="*/ 142874 w 657225"/>
              <a:gd name="connsiteY0" fmla="*/ 0 h 405643"/>
              <a:gd name="connsiteX1" fmla="*/ 338137 w 657225"/>
              <a:gd name="connsiteY1" fmla="*/ 196769 h 405643"/>
              <a:gd name="connsiteX2" fmla="*/ 533400 w 657225"/>
              <a:gd name="connsiteY2" fmla="*/ 4763 h 405643"/>
              <a:gd name="connsiteX3" fmla="*/ 657225 w 657225"/>
              <a:gd name="connsiteY3" fmla="*/ 91318 h 405643"/>
              <a:gd name="connsiteX4" fmla="*/ 285749 w 657225"/>
              <a:gd name="connsiteY4" fmla="*/ 405643 h 405643"/>
              <a:gd name="connsiteX5" fmla="*/ 0 w 657225"/>
              <a:gd name="connsiteY5" fmla="*/ 120570 h 405643"/>
              <a:gd name="connsiteX6" fmla="*/ 142874 w 657225"/>
              <a:gd name="connsiteY6" fmla="*/ 0 h 405643"/>
              <a:gd name="connsiteX0" fmla="*/ 142874 w 657225"/>
              <a:gd name="connsiteY0" fmla="*/ 0 h 405643"/>
              <a:gd name="connsiteX1" fmla="*/ 257175 w 657225"/>
              <a:gd name="connsiteY1" fmla="*/ 215819 h 405643"/>
              <a:gd name="connsiteX2" fmla="*/ 533400 w 657225"/>
              <a:gd name="connsiteY2" fmla="*/ 4763 h 405643"/>
              <a:gd name="connsiteX3" fmla="*/ 657225 w 657225"/>
              <a:gd name="connsiteY3" fmla="*/ 91318 h 405643"/>
              <a:gd name="connsiteX4" fmla="*/ 285749 w 657225"/>
              <a:gd name="connsiteY4" fmla="*/ 405643 h 405643"/>
              <a:gd name="connsiteX5" fmla="*/ 0 w 657225"/>
              <a:gd name="connsiteY5" fmla="*/ 120570 h 405643"/>
              <a:gd name="connsiteX6" fmla="*/ 142874 w 657225"/>
              <a:gd name="connsiteY6" fmla="*/ 0 h 405643"/>
              <a:gd name="connsiteX0" fmla="*/ 142874 w 688181"/>
              <a:gd name="connsiteY0" fmla="*/ 0 h 405643"/>
              <a:gd name="connsiteX1" fmla="*/ 257175 w 688181"/>
              <a:gd name="connsiteY1" fmla="*/ 215819 h 405643"/>
              <a:gd name="connsiteX2" fmla="*/ 533400 w 688181"/>
              <a:gd name="connsiteY2" fmla="*/ 4763 h 405643"/>
              <a:gd name="connsiteX3" fmla="*/ 688181 w 688181"/>
              <a:gd name="connsiteY3" fmla="*/ 127037 h 405643"/>
              <a:gd name="connsiteX4" fmla="*/ 285749 w 688181"/>
              <a:gd name="connsiteY4" fmla="*/ 405643 h 405643"/>
              <a:gd name="connsiteX5" fmla="*/ 0 w 688181"/>
              <a:gd name="connsiteY5" fmla="*/ 120570 h 405643"/>
              <a:gd name="connsiteX6" fmla="*/ 142874 w 688181"/>
              <a:gd name="connsiteY6" fmla="*/ 0 h 405643"/>
              <a:gd name="connsiteX0" fmla="*/ 142874 w 688181"/>
              <a:gd name="connsiteY0" fmla="*/ 0 h 467556"/>
              <a:gd name="connsiteX1" fmla="*/ 257175 w 688181"/>
              <a:gd name="connsiteY1" fmla="*/ 215819 h 467556"/>
              <a:gd name="connsiteX2" fmla="*/ 533400 w 688181"/>
              <a:gd name="connsiteY2" fmla="*/ 4763 h 467556"/>
              <a:gd name="connsiteX3" fmla="*/ 688181 w 688181"/>
              <a:gd name="connsiteY3" fmla="*/ 127037 h 467556"/>
              <a:gd name="connsiteX4" fmla="*/ 338137 w 688181"/>
              <a:gd name="connsiteY4" fmla="*/ 467556 h 467556"/>
              <a:gd name="connsiteX5" fmla="*/ 0 w 688181"/>
              <a:gd name="connsiteY5" fmla="*/ 120570 h 467556"/>
              <a:gd name="connsiteX6" fmla="*/ 142874 w 688181"/>
              <a:gd name="connsiteY6" fmla="*/ 0 h 467556"/>
              <a:gd name="connsiteX0" fmla="*/ 0 w 545307"/>
              <a:gd name="connsiteY0" fmla="*/ 0 h 467556"/>
              <a:gd name="connsiteX1" fmla="*/ 114301 w 545307"/>
              <a:gd name="connsiteY1" fmla="*/ 215819 h 467556"/>
              <a:gd name="connsiteX2" fmla="*/ 390526 w 545307"/>
              <a:gd name="connsiteY2" fmla="*/ 4763 h 467556"/>
              <a:gd name="connsiteX3" fmla="*/ 545307 w 545307"/>
              <a:gd name="connsiteY3" fmla="*/ 127037 h 467556"/>
              <a:gd name="connsiteX4" fmla="*/ 195263 w 545307"/>
              <a:gd name="connsiteY4" fmla="*/ 467556 h 467556"/>
              <a:gd name="connsiteX5" fmla="*/ 95251 w 545307"/>
              <a:gd name="connsiteY5" fmla="*/ 277732 h 467556"/>
              <a:gd name="connsiteX6" fmla="*/ 0 w 545307"/>
              <a:gd name="connsiteY6" fmla="*/ 0 h 467556"/>
              <a:gd name="connsiteX0" fmla="*/ 0 w 545307"/>
              <a:gd name="connsiteY0" fmla="*/ 0 h 467556"/>
              <a:gd name="connsiteX1" fmla="*/ 114301 w 545307"/>
              <a:gd name="connsiteY1" fmla="*/ 215819 h 467556"/>
              <a:gd name="connsiteX2" fmla="*/ 390526 w 545307"/>
              <a:gd name="connsiteY2" fmla="*/ 4763 h 467556"/>
              <a:gd name="connsiteX3" fmla="*/ 545307 w 545307"/>
              <a:gd name="connsiteY3" fmla="*/ 127037 h 467556"/>
              <a:gd name="connsiteX4" fmla="*/ 195263 w 545307"/>
              <a:gd name="connsiteY4" fmla="*/ 467556 h 467556"/>
              <a:gd name="connsiteX5" fmla="*/ 26194 w 545307"/>
              <a:gd name="connsiteY5" fmla="*/ 280113 h 467556"/>
              <a:gd name="connsiteX6" fmla="*/ 0 w 545307"/>
              <a:gd name="connsiteY6" fmla="*/ 0 h 467556"/>
              <a:gd name="connsiteX0" fmla="*/ 19050 w 519113"/>
              <a:gd name="connsiteY0" fmla="*/ 192881 h 462793"/>
              <a:gd name="connsiteX1" fmla="*/ 88107 w 519113"/>
              <a:gd name="connsiteY1" fmla="*/ 211056 h 462793"/>
              <a:gd name="connsiteX2" fmla="*/ 364332 w 519113"/>
              <a:gd name="connsiteY2" fmla="*/ 0 h 462793"/>
              <a:gd name="connsiteX3" fmla="*/ 519113 w 519113"/>
              <a:gd name="connsiteY3" fmla="*/ 122274 h 462793"/>
              <a:gd name="connsiteX4" fmla="*/ 169069 w 519113"/>
              <a:gd name="connsiteY4" fmla="*/ 462793 h 462793"/>
              <a:gd name="connsiteX5" fmla="*/ 0 w 519113"/>
              <a:gd name="connsiteY5" fmla="*/ 275350 h 462793"/>
              <a:gd name="connsiteX6" fmla="*/ 19050 w 519113"/>
              <a:gd name="connsiteY6" fmla="*/ 192881 h 462793"/>
              <a:gd name="connsiteX0" fmla="*/ 19050 w 519113"/>
              <a:gd name="connsiteY0" fmla="*/ 192881 h 462793"/>
              <a:gd name="connsiteX1" fmla="*/ 207170 w 519113"/>
              <a:gd name="connsiteY1" fmla="*/ 296781 h 462793"/>
              <a:gd name="connsiteX2" fmla="*/ 364332 w 519113"/>
              <a:gd name="connsiteY2" fmla="*/ 0 h 462793"/>
              <a:gd name="connsiteX3" fmla="*/ 519113 w 519113"/>
              <a:gd name="connsiteY3" fmla="*/ 122274 h 462793"/>
              <a:gd name="connsiteX4" fmla="*/ 169069 w 519113"/>
              <a:gd name="connsiteY4" fmla="*/ 462793 h 462793"/>
              <a:gd name="connsiteX5" fmla="*/ 0 w 519113"/>
              <a:gd name="connsiteY5" fmla="*/ 275350 h 462793"/>
              <a:gd name="connsiteX6" fmla="*/ 19050 w 519113"/>
              <a:gd name="connsiteY6" fmla="*/ 192881 h 462793"/>
              <a:gd name="connsiteX0" fmla="*/ 133350 w 519113"/>
              <a:gd name="connsiteY0" fmla="*/ 226218 h 462793"/>
              <a:gd name="connsiteX1" fmla="*/ 207170 w 519113"/>
              <a:gd name="connsiteY1" fmla="*/ 296781 h 462793"/>
              <a:gd name="connsiteX2" fmla="*/ 364332 w 519113"/>
              <a:gd name="connsiteY2" fmla="*/ 0 h 462793"/>
              <a:gd name="connsiteX3" fmla="*/ 519113 w 519113"/>
              <a:gd name="connsiteY3" fmla="*/ 122274 h 462793"/>
              <a:gd name="connsiteX4" fmla="*/ 169069 w 519113"/>
              <a:gd name="connsiteY4" fmla="*/ 462793 h 462793"/>
              <a:gd name="connsiteX5" fmla="*/ 0 w 519113"/>
              <a:gd name="connsiteY5" fmla="*/ 275350 h 462793"/>
              <a:gd name="connsiteX6" fmla="*/ 133350 w 519113"/>
              <a:gd name="connsiteY6" fmla="*/ 226218 h 462793"/>
              <a:gd name="connsiteX0" fmla="*/ 21431 w 407194"/>
              <a:gd name="connsiteY0" fmla="*/ 226218 h 462793"/>
              <a:gd name="connsiteX1" fmla="*/ 95251 w 407194"/>
              <a:gd name="connsiteY1" fmla="*/ 296781 h 462793"/>
              <a:gd name="connsiteX2" fmla="*/ 252413 w 407194"/>
              <a:gd name="connsiteY2" fmla="*/ 0 h 462793"/>
              <a:gd name="connsiteX3" fmla="*/ 407194 w 407194"/>
              <a:gd name="connsiteY3" fmla="*/ 122274 h 462793"/>
              <a:gd name="connsiteX4" fmla="*/ 57150 w 407194"/>
              <a:gd name="connsiteY4" fmla="*/ 462793 h 462793"/>
              <a:gd name="connsiteX5" fmla="*/ 0 w 407194"/>
              <a:gd name="connsiteY5" fmla="*/ 358694 h 462793"/>
              <a:gd name="connsiteX6" fmla="*/ 21431 w 407194"/>
              <a:gd name="connsiteY6" fmla="*/ 226218 h 462793"/>
              <a:gd name="connsiteX0" fmla="*/ 111919 w 497682"/>
              <a:gd name="connsiteY0" fmla="*/ 226218 h 462793"/>
              <a:gd name="connsiteX1" fmla="*/ 185739 w 497682"/>
              <a:gd name="connsiteY1" fmla="*/ 296781 h 462793"/>
              <a:gd name="connsiteX2" fmla="*/ 342901 w 497682"/>
              <a:gd name="connsiteY2" fmla="*/ 0 h 462793"/>
              <a:gd name="connsiteX3" fmla="*/ 497682 w 497682"/>
              <a:gd name="connsiteY3" fmla="*/ 122274 h 462793"/>
              <a:gd name="connsiteX4" fmla="*/ 147638 w 497682"/>
              <a:gd name="connsiteY4" fmla="*/ 462793 h 462793"/>
              <a:gd name="connsiteX5" fmla="*/ 0 w 497682"/>
              <a:gd name="connsiteY5" fmla="*/ 308687 h 462793"/>
              <a:gd name="connsiteX6" fmla="*/ 111919 w 497682"/>
              <a:gd name="connsiteY6" fmla="*/ 226218 h 462793"/>
              <a:gd name="connsiteX0" fmla="*/ 57151 w 497682"/>
              <a:gd name="connsiteY0" fmla="*/ 254793 h 462793"/>
              <a:gd name="connsiteX1" fmla="*/ 185739 w 497682"/>
              <a:gd name="connsiteY1" fmla="*/ 296781 h 462793"/>
              <a:gd name="connsiteX2" fmla="*/ 342901 w 497682"/>
              <a:gd name="connsiteY2" fmla="*/ 0 h 462793"/>
              <a:gd name="connsiteX3" fmla="*/ 497682 w 497682"/>
              <a:gd name="connsiteY3" fmla="*/ 122274 h 462793"/>
              <a:gd name="connsiteX4" fmla="*/ 147638 w 497682"/>
              <a:gd name="connsiteY4" fmla="*/ 462793 h 462793"/>
              <a:gd name="connsiteX5" fmla="*/ 0 w 497682"/>
              <a:gd name="connsiteY5" fmla="*/ 308687 h 462793"/>
              <a:gd name="connsiteX6" fmla="*/ 57151 w 497682"/>
              <a:gd name="connsiteY6" fmla="*/ 254793 h 462793"/>
              <a:gd name="connsiteX0" fmla="*/ 57151 w 497682"/>
              <a:gd name="connsiteY0" fmla="*/ 254793 h 462793"/>
              <a:gd name="connsiteX1" fmla="*/ 140495 w 497682"/>
              <a:gd name="connsiteY1" fmla="*/ 401556 h 462793"/>
              <a:gd name="connsiteX2" fmla="*/ 342901 w 497682"/>
              <a:gd name="connsiteY2" fmla="*/ 0 h 462793"/>
              <a:gd name="connsiteX3" fmla="*/ 497682 w 497682"/>
              <a:gd name="connsiteY3" fmla="*/ 122274 h 462793"/>
              <a:gd name="connsiteX4" fmla="*/ 147638 w 497682"/>
              <a:gd name="connsiteY4" fmla="*/ 462793 h 462793"/>
              <a:gd name="connsiteX5" fmla="*/ 0 w 497682"/>
              <a:gd name="connsiteY5" fmla="*/ 308687 h 462793"/>
              <a:gd name="connsiteX6" fmla="*/ 57151 w 497682"/>
              <a:gd name="connsiteY6" fmla="*/ 254793 h 462793"/>
              <a:gd name="connsiteX0" fmla="*/ 57151 w 497682"/>
              <a:gd name="connsiteY0" fmla="*/ 254793 h 462793"/>
              <a:gd name="connsiteX1" fmla="*/ 150020 w 497682"/>
              <a:gd name="connsiteY1" fmla="*/ 349168 h 462793"/>
              <a:gd name="connsiteX2" fmla="*/ 342901 w 497682"/>
              <a:gd name="connsiteY2" fmla="*/ 0 h 462793"/>
              <a:gd name="connsiteX3" fmla="*/ 497682 w 497682"/>
              <a:gd name="connsiteY3" fmla="*/ 122274 h 462793"/>
              <a:gd name="connsiteX4" fmla="*/ 147638 w 497682"/>
              <a:gd name="connsiteY4" fmla="*/ 462793 h 462793"/>
              <a:gd name="connsiteX5" fmla="*/ 0 w 497682"/>
              <a:gd name="connsiteY5" fmla="*/ 308687 h 462793"/>
              <a:gd name="connsiteX6" fmla="*/ 57151 w 497682"/>
              <a:gd name="connsiteY6" fmla="*/ 254793 h 462793"/>
              <a:gd name="connsiteX0" fmla="*/ 57151 w 497682"/>
              <a:gd name="connsiteY0" fmla="*/ 190499 h 398499"/>
              <a:gd name="connsiteX1" fmla="*/ 150020 w 497682"/>
              <a:gd name="connsiteY1" fmla="*/ 284874 h 398499"/>
              <a:gd name="connsiteX2" fmla="*/ 438151 w 497682"/>
              <a:gd name="connsiteY2" fmla="*/ 0 h 398499"/>
              <a:gd name="connsiteX3" fmla="*/ 497682 w 497682"/>
              <a:gd name="connsiteY3" fmla="*/ 57980 h 398499"/>
              <a:gd name="connsiteX4" fmla="*/ 147638 w 497682"/>
              <a:gd name="connsiteY4" fmla="*/ 398499 h 398499"/>
              <a:gd name="connsiteX5" fmla="*/ 0 w 497682"/>
              <a:gd name="connsiteY5" fmla="*/ 244393 h 398499"/>
              <a:gd name="connsiteX6" fmla="*/ 57151 w 497682"/>
              <a:gd name="connsiteY6" fmla="*/ 190499 h 3984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7682" h="398499">
                <a:moveTo>
                  <a:pt x="57151" y="190499"/>
                </a:moveTo>
                <a:lnTo>
                  <a:pt x="150020" y="284874"/>
                </a:lnTo>
                <a:lnTo>
                  <a:pt x="438151" y="0"/>
                </a:lnTo>
                <a:lnTo>
                  <a:pt x="497682" y="57980"/>
                </a:lnTo>
                <a:lnTo>
                  <a:pt x="147638" y="398499"/>
                </a:lnTo>
                <a:lnTo>
                  <a:pt x="0" y="244393"/>
                </a:lnTo>
                <a:lnTo>
                  <a:pt x="57151" y="190499"/>
                </a:lnTo>
                <a:close/>
              </a:path>
            </a:pathLst>
          </a:custGeom>
          <a:solidFill>
            <a:srgbClr val="02C631"/>
          </a:solidFill>
          <a:ln w="9525">
            <a:solidFill>
              <a:srgbClr val="02C63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Tree>
    <p:extLst>
      <p:ext uri="{BB962C8B-B14F-4D97-AF65-F5344CB8AC3E}">
        <p14:creationId xmlns:p14="http://schemas.microsoft.com/office/powerpoint/2010/main" val="13549616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Dyninst </a:t>
            </a:r>
            <a:r>
              <a:rPr lang="en-US" dirty="0"/>
              <a:t>8.0</a:t>
            </a:r>
          </a:p>
        </p:txBody>
      </p:sp>
      <p:sp>
        <p:nvSpPr>
          <p:cNvPr id="3" name="Content Placeholder 2"/>
          <p:cNvSpPr>
            <a:spLocks noGrp="1"/>
          </p:cNvSpPr>
          <p:nvPr>
            <p:ph idx="1"/>
          </p:nvPr>
        </p:nvSpPr>
        <p:spPr/>
        <p:txBody>
          <a:bodyPr/>
          <a:lstStyle/>
          <a:p>
            <a:r>
              <a:rPr lang="en-US" dirty="0"/>
              <a:t>Complete support of ProcControlAPI and StackwalkerAPI on all missing </a:t>
            </a:r>
            <a:r>
              <a:rPr lang="en-US" dirty="0" smtClean="0"/>
              <a:t>platforms</a:t>
            </a:r>
            <a:endParaRPr lang="en-US" dirty="0"/>
          </a:p>
          <a:p>
            <a:r>
              <a:rPr lang="en-US" dirty="0"/>
              <a:t>Dynamic instrumentation on new platforms</a:t>
            </a:r>
          </a:p>
          <a:p>
            <a:pPr lvl="1"/>
            <a:r>
              <a:rPr lang="en-US" dirty="0" err="1"/>
              <a:t>BlueGene</a:t>
            </a:r>
            <a:r>
              <a:rPr lang="en-US" dirty="0"/>
              <a:t>/P,  FreeBSD</a:t>
            </a:r>
          </a:p>
          <a:p>
            <a:r>
              <a:rPr lang="en-US" dirty="0"/>
              <a:t>New features from integration effort</a:t>
            </a:r>
          </a:p>
          <a:p>
            <a:pPr lvl="1"/>
            <a:r>
              <a:rPr lang="en-US" dirty="0" smtClean="0"/>
              <a:t>Detach-on-the-fly</a:t>
            </a:r>
          </a:p>
          <a:p>
            <a:pPr lvl="1"/>
            <a:r>
              <a:rPr lang="en-US" dirty="0" smtClean="0"/>
              <a:t>Binary analysis-based frame stepper</a:t>
            </a:r>
            <a:endParaRPr lang="en-US" dirty="0"/>
          </a:p>
        </p:txBody>
      </p:sp>
      <p:sp>
        <p:nvSpPr>
          <p:cNvPr id="4" name="Slide Number Placeholder 3"/>
          <p:cNvSpPr>
            <a:spLocks noGrp="1"/>
          </p:cNvSpPr>
          <p:nvPr>
            <p:ph type="sldNum" sz="quarter" idx="10"/>
          </p:nvPr>
        </p:nvSpPr>
        <p:spPr/>
        <p:txBody>
          <a:bodyPr/>
          <a:lstStyle/>
          <a:p>
            <a:pPr>
              <a:defRPr/>
            </a:pPr>
            <a:fld id="{F6CCB2A1-4F40-49D1-83B4-1079333BB391}" type="slidenum">
              <a:rPr lang="en-US" smtClean="0"/>
              <a:pPr>
                <a:defRPr/>
              </a:pPr>
              <a:t>21</a:t>
            </a:fld>
            <a:endParaRPr lang="en-US"/>
          </a:p>
        </p:txBody>
      </p:sp>
      <p:sp>
        <p:nvSpPr>
          <p:cNvPr id="5" name="Footer Placeholder 4"/>
          <p:cNvSpPr>
            <a:spLocks noGrp="1"/>
          </p:cNvSpPr>
          <p:nvPr>
            <p:ph type="ftr" sz="quarter" idx="11"/>
          </p:nvPr>
        </p:nvSpPr>
        <p:spPr/>
        <p:txBody>
          <a:bodyPr/>
          <a:lstStyle/>
          <a:p>
            <a:pPr>
              <a:defRPr/>
            </a:pPr>
            <a:r>
              <a:rPr lang="en-US" dirty="0"/>
              <a:t>ProcControlAPI and StackwalkerAPI Integration</a:t>
            </a:r>
          </a:p>
        </p:txBody>
      </p:sp>
    </p:spTree>
    <p:extLst>
      <p:ext uri="{BB962C8B-B14F-4D97-AF65-F5344CB8AC3E}">
        <p14:creationId xmlns:p14="http://schemas.microsoft.com/office/powerpoint/2010/main" val="266581263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0"/>
            <a:ext cx="8839200" cy="762000"/>
          </a:xfrm>
        </p:spPr>
        <p:txBody>
          <a:bodyPr/>
          <a:lstStyle/>
          <a:p>
            <a:pPr algn="ctr"/>
            <a:r>
              <a:rPr lang="en-US" dirty="0" smtClean="0"/>
              <a:t>Questions</a:t>
            </a:r>
            <a:endParaRPr lang="en-US" dirty="0"/>
          </a:p>
        </p:txBody>
      </p:sp>
      <p:sp>
        <p:nvSpPr>
          <p:cNvPr id="4" name="Slide Number Placeholder 3"/>
          <p:cNvSpPr>
            <a:spLocks noGrp="1"/>
          </p:cNvSpPr>
          <p:nvPr>
            <p:ph type="sldNum" sz="quarter" idx="10"/>
          </p:nvPr>
        </p:nvSpPr>
        <p:spPr/>
        <p:txBody>
          <a:bodyPr/>
          <a:lstStyle/>
          <a:p>
            <a:pPr>
              <a:defRPr/>
            </a:pPr>
            <a:fld id="{F6CCB2A1-4F40-49D1-83B4-1079333BB391}" type="slidenum">
              <a:rPr lang="en-US" smtClean="0"/>
              <a:pPr>
                <a:defRPr/>
              </a:pPr>
              <a:t>22</a:t>
            </a:fld>
            <a:endParaRPr lang="en-US"/>
          </a:p>
        </p:txBody>
      </p:sp>
      <p:sp>
        <p:nvSpPr>
          <p:cNvPr id="5" name="Footer Placeholder 4"/>
          <p:cNvSpPr>
            <a:spLocks noGrp="1"/>
          </p:cNvSpPr>
          <p:nvPr>
            <p:ph type="ftr" sz="quarter" idx="11"/>
          </p:nvPr>
        </p:nvSpPr>
        <p:spPr/>
        <p:txBody>
          <a:bodyPr/>
          <a:lstStyle/>
          <a:p>
            <a:pPr>
              <a:defRPr/>
            </a:pPr>
            <a:r>
              <a:rPr lang="en-US" dirty="0"/>
              <a:t>ProcControlAPI and StackwalkerAPI Integration</a:t>
            </a:r>
          </a:p>
        </p:txBody>
      </p:sp>
    </p:spTree>
    <p:extLst>
      <p:ext uri="{BB962C8B-B14F-4D97-AF65-F5344CB8AC3E}">
        <p14:creationId xmlns:p14="http://schemas.microsoft.com/office/powerpoint/2010/main" val="19238792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 Control and </a:t>
            </a:r>
            <a:r>
              <a:rPr lang="en-US" dirty="0" err="1"/>
              <a:t>Stackwalking</a:t>
            </a:r>
            <a:r>
              <a:rPr lang="en-US" dirty="0"/>
              <a:t> in </a:t>
            </a:r>
            <a:r>
              <a:rPr lang="en-US" dirty="0" err="1"/>
              <a:t>Dyninst</a:t>
            </a:r>
            <a:endParaRPr lang="en-US" dirty="0"/>
          </a:p>
        </p:txBody>
      </p:sp>
      <p:sp>
        <p:nvSpPr>
          <p:cNvPr id="3" name="Content Placeholder 2"/>
          <p:cNvSpPr>
            <a:spLocks noGrp="1"/>
          </p:cNvSpPr>
          <p:nvPr>
            <p:ph idx="1"/>
          </p:nvPr>
        </p:nvSpPr>
        <p:spPr>
          <a:xfrm>
            <a:off x="163975" y="840129"/>
            <a:ext cx="8763000" cy="5340751"/>
          </a:xfrm>
        </p:spPr>
        <p:txBody>
          <a:bodyPr/>
          <a:lstStyle/>
          <a:p>
            <a:r>
              <a:rPr lang="en-US" dirty="0"/>
              <a:t>Process </a:t>
            </a:r>
            <a:r>
              <a:rPr lang="en-US" dirty="0" smtClean="0"/>
              <a:t>control:</a:t>
            </a:r>
          </a:p>
          <a:p>
            <a:pPr lvl="1"/>
            <a:r>
              <a:rPr lang="en-US" dirty="0" smtClean="0"/>
              <a:t>Modify processes’ memory during instrumentation</a:t>
            </a:r>
          </a:p>
          <a:p>
            <a:pPr lvl="1"/>
            <a:r>
              <a:rPr lang="en-US" dirty="0" smtClean="0"/>
              <a:t>Capture </a:t>
            </a:r>
            <a:r>
              <a:rPr lang="en-US" dirty="0"/>
              <a:t>events such as exit, fork, library load</a:t>
            </a:r>
          </a:p>
          <a:p>
            <a:pPr lvl="1"/>
            <a:r>
              <a:rPr lang="en-US" dirty="0" smtClean="0"/>
              <a:t>Start and stop processes and threads</a:t>
            </a:r>
          </a:p>
          <a:p>
            <a:r>
              <a:rPr lang="en-US" dirty="0" smtClean="0"/>
              <a:t>Stackwalking: </a:t>
            </a:r>
          </a:p>
          <a:p>
            <a:pPr lvl="1"/>
            <a:r>
              <a:rPr lang="en-US" dirty="0" smtClean="0"/>
              <a:t>Analysis during instrumentation</a:t>
            </a:r>
          </a:p>
          <a:p>
            <a:pPr lvl="1"/>
            <a:r>
              <a:rPr lang="en-US" dirty="0" smtClean="0"/>
              <a:t>Provide </a:t>
            </a:r>
            <a:r>
              <a:rPr lang="en-US" dirty="0" err="1" smtClean="0"/>
              <a:t>stackwalks</a:t>
            </a:r>
            <a:r>
              <a:rPr lang="en-US" dirty="0" smtClean="0"/>
              <a:t> to users</a:t>
            </a:r>
          </a:p>
          <a:p>
            <a:pPr lvl="1"/>
            <a:endParaRPr lang="en-US" sz="2000" dirty="0" smtClean="0"/>
          </a:p>
          <a:p>
            <a:pPr marL="0" indent="0">
              <a:buNone/>
            </a:pPr>
            <a:r>
              <a:rPr lang="en-US" dirty="0" smtClean="0"/>
              <a:t>Stackwalking needs process control to access memory and registers</a:t>
            </a:r>
            <a:endParaRPr lang="en-US" dirty="0"/>
          </a:p>
        </p:txBody>
      </p:sp>
      <p:sp>
        <p:nvSpPr>
          <p:cNvPr id="4" name="Slide Number Placeholder 3"/>
          <p:cNvSpPr>
            <a:spLocks noGrp="1"/>
          </p:cNvSpPr>
          <p:nvPr>
            <p:ph type="sldNum" sz="quarter" idx="10"/>
          </p:nvPr>
        </p:nvSpPr>
        <p:spPr/>
        <p:txBody>
          <a:bodyPr/>
          <a:lstStyle/>
          <a:p>
            <a:pPr>
              <a:defRPr/>
            </a:pPr>
            <a:fld id="{F6CCB2A1-4F40-49D1-83B4-1079333BB391}" type="slidenum">
              <a:rPr lang="en-US" smtClean="0"/>
              <a:pPr>
                <a:defRPr/>
              </a:pPr>
              <a:t>3</a:t>
            </a:fld>
            <a:endParaRPr lang="en-US"/>
          </a:p>
        </p:txBody>
      </p:sp>
      <p:sp>
        <p:nvSpPr>
          <p:cNvPr id="5" name="Footer Placeholder 4"/>
          <p:cNvSpPr>
            <a:spLocks noGrp="1"/>
          </p:cNvSpPr>
          <p:nvPr>
            <p:ph type="ftr" sz="quarter" idx="11"/>
          </p:nvPr>
        </p:nvSpPr>
        <p:spPr/>
        <p:txBody>
          <a:bodyPr/>
          <a:lstStyle/>
          <a:p>
            <a:pPr>
              <a:defRPr/>
            </a:pPr>
            <a:r>
              <a:rPr lang="en-US" smtClean="0"/>
              <a:t>ProcControlAPI and StackwalkerAPI Integration</a:t>
            </a:r>
            <a:endParaRPr lang="en-US" dirty="0"/>
          </a:p>
        </p:txBody>
      </p:sp>
    </p:spTree>
    <p:extLst>
      <p:ext uri="{BB962C8B-B14F-4D97-AF65-F5344CB8AC3E}">
        <p14:creationId xmlns:p14="http://schemas.microsoft.com/office/powerpoint/2010/main" val="333384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ProcControlAPI and StackwalkerAPI</a:t>
            </a:r>
            <a:endParaRPr lang="en-US" dirty="0"/>
          </a:p>
        </p:txBody>
      </p:sp>
      <p:sp>
        <p:nvSpPr>
          <p:cNvPr id="3" name="Content Placeholder 2"/>
          <p:cNvSpPr>
            <a:spLocks noGrp="1"/>
          </p:cNvSpPr>
          <p:nvPr>
            <p:ph idx="1"/>
          </p:nvPr>
        </p:nvSpPr>
        <p:spPr>
          <a:xfrm>
            <a:off x="164592" y="841248"/>
            <a:ext cx="8763000" cy="5351208"/>
          </a:xfrm>
        </p:spPr>
        <p:txBody>
          <a:bodyPr/>
          <a:lstStyle/>
          <a:p>
            <a:r>
              <a:rPr lang="en-US" sz="2800" dirty="0"/>
              <a:t>Already released</a:t>
            </a:r>
          </a:p>
          <a:p>
            <a:r>
              <a:rPr lang="en-US" sz="2800" dirty="0" smtClean="0"/>
              <a:t>Who </a:t>
            </a:r>
            <a:r>
              <a:rPr lang="en-US" sz="2800" dirty="0"/>
              <a:t>is using these components now</a:t>
            </a:r>
            <a:r>
              <a:rPr lang="en-US" sz="2800" dirty="0" smtClean="0"/>
              <a:t>?</a:t>
            </a:r>
          </a:p>
          <a:p>
            <a:endParaRPr lang="en-US" sz="2800" dirty="0"/>
          </a:p>
          <a:p>
            <a:endParaRPr lang="en-US" dirty="0" smtClean="0"/>
          </a:p>
          <a:p>
            <a:endParaRPr lang="en-US" dirty="0"/>
          </a:p>
          <a:p>
            <a:endParaRPr lang="en-US" dirty="0" smtClean="0"/>
          </a:p>
          <a:p>
            <a:endParaRPr lang="en-US" dirty="0"/>
          </a:p>
          <a:p>
            <a:r>
              <a:rPr lang="en-US" sz="2800" dirty="0">
                <a:solidFill>
                  <a:srgbClr val="FF0000"/>
                </a:solidFill>
              </a:rPr>
              <a:t>Who is </a:t>
            </a:r>
            <a:r>
              <a:rPr lang="en-US" sz="2800" i="1" dirty="0" smtClean="0">
                <a:solidFill>
                  <a:srgbClr val="FF0000"/>
                </a:solidFill>
              </a:rPr>
              <a:t>not</a:t>
            </a:r>
            <a:r>
              <a:rPr lang="en-US" sz="2800" dirty="0" smtClean="0">
                <a:solidFill>
                  <a:srgbClr val="FF0000"/>
                </a:solidFill>
              </a:rPr>
              <a:t> using </a:t>
            </a:r>
            <a:r>
              <a:rPr lang="en-US" sz="2800" dirty="0">
                <a:solidFill>
                  <a:srgbClr val="FF0000"/>
                </a:solidFill>
              </a:rPr>
              <a:t>these components now?</a:t>
            </a:r>
          </a:p>
          <a:p>
            <a:r>
              <a:rPr lang="en-US" sz="2800" dirty="0" err="1" smtClean="0"/>
              <a:t>Dyninst</a:t>
            </a:r>
            <a:r>
              <a:rPr lang="en-US" sz="2800" dirty="0" smtClean="0"/>
              <a:t> gains new features and stability when integrated with these components</a:t>
            </a:r>
          </a:p>
          <a:p>
            <a:endParaRPr lang="en-US" dirty="0"/>
          </a:p>
          <a:p>
            <a:endParaRPr lang="en-US" dirty="0" smtClean="0"/>
          </a:p>
          <a:p>
            <a:endParaRPr lang="en-US" dirty="0"/>
          </a:p>
          <a:p>
            <a:endParaRPr lang="en-US" dirty="0" smtClean="0"/>
          </a:p>
          <a:p>
            <a:pPr marL="0" indent="0">
              <a:buNone/>
            </a:pPr>
            <a:endParaRPr lang="en-US" dirty="0"/>
          </a:p>
          <a:p>
            <a:endParaRPr lang="en-US" dirty="0"/>
          </a:p>
        </p:txBody>
      </p:sp>
      <p:sp>
        <p:nvSpPr>
          <p:cNvPr id="4" name="Slide Number Placeholder 3"/>
          <p:cNvSpPr>
            <a:spLocks noGrp="1"/>
          </p:cNvSpPr>
          <p:nvPr>
            <p:ph type="sldNum" sz="quarter" idx="10"/>
          </p:nvPr>
        </p:nvSpPr>
        <p:spPr/>
        <p:txBody>
          <a:bodyPr/>
          <a:lstStyle/>
          <a:p>
            <a:pPr>
              <a:defRPr/>
            </a:pPr>
            <a:fld id="{F6CCB2A1-4F40-49D1-83B4-1079333BB391}" type="slidenum">
              <a:rPr lang="en-US" smtClean="0"/>
              <a:pPr>
                <a:defRPr/>
              </a:pPr>
              <a:t>4</a:t>
            </a:fld>
            <a:endParaRPr lang="en-US"/>
          </a:p>
        </p:txBody>
      </p:sp>
      <p:sp>
        <p:nvSpPr>
          <p:cNvPr id="5" name="Footer Placeholder 4"/>
          <p:cNvSpPr>
            <a:spLocks noGrp="1"/>
          </p:cNvSpPr>
          <p:nvPr>
            <p:ph type="ftr" sz="quarter" idx="11"/>
          </p:nvPr>
        </p:nvSpPr>
        <p:spPr/>
        <p:txBody>
          <a:bodyPr/>
          <a:lstStyle/>
          <a:p>
            <a:pPr>
              <a:defRPr/>
            </a:pPr>
            <a:r>
              <a:rPr lang="en-US" dirty="0"/>
              <a:t>ProcControlAPI and StackwalkerAPI Integration</a:t>
            </a:r>
          </a:p>
        </p:txBody>
      </p:sp>
      <p:sp>
        <p:nvSpPr>
          <p:cNvPr id="12" name="Content Placeholder 2"/>
          <p:cNvSpPr txBox="1">
            <a:spLocks/>
          </p:cNvSpPr>
          <p:nvPr/>
        </p:nvSpPr>
        <p:spPr bwMode="auto">
          <a:xfrm>
            <a:off x="827314" y="2047015"/>
            <a:ext cx="2953719" cy="2593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Courier New" pitchFamily="49" charset="0"/>
              <a:buChar char="o"/>
              <a:defRPr sz="3200" kern="1200">
                <a:solidFill>
                  <a:srgbClr val="1C1C1C"/>
                </a:solidFill>
                <a:latin typeface="+mn-lt"/>
                <a:ea typeface="+mn-ea"/>
                <a:cs typeface="+mn-cs"/>
              </a:defRPr>
            </a:lvl1pPr>
            <a:lvl2pPr marL="742950" indent="-285750" algn="l" rtl="0" eaLnBrk="1" fontAlgn="base" hangingPunct="1">
              <a:spcBef>
                <a:spcPct val="20000"/>
              </a:spcBef>
              <a:spcAft>
                <a:spcPct val="0"/>
              </a:spcAft>
              <a:buFont typeface="Courier New" pitchFamily="49" charset="0"/>
              <a:buChar char="o"/>
              <a:defRPr sz="2800" kern="1200">
                <a:solidFill>
                  <a:srgbClr val="404040"/>
                </a:solidFill>
                <a:latin typeface="+mn-lt"/>
                <a:ea typeface="+mn-ea"/>
                <a:cs typeface="+mn-cs"/>
              </a:defRPr>
            </a:lvl2pPr>
            <a:lvl3pPr marL="1143000" indent="-228600" algn="l" rtl="0" eaLnBrk="1" fontAlgn="base" hangingPunct="1">
              <a:spcBef>
                <a:spcPct val="20000"/>
              </a:spcBef>
              <a:spcAft>
                <a:spcPct val="0"/>
              </a:spcAft>
              <a:buFont typeface="Courier New" pitchFamily="49" charset="0"/>
              <a:buChar char="o"/>
              <a:defRPr sz="2400" kern="1200">
                <a:solidFill>
                  <a:srgbClr val="404040"/>
                </a:solidFill>
                <a:latin typeface="+mn-lt"/>
                <a:ea typeface="+mn-ea"/>
                <a:cs typeface="+mn-cs"/>
              </a:defRPr>
            </a:lvl3pPr>
            <a:lvl4pPr marL="1600200" indent="-228600" algn="l" rtl="0" eaLnBrk="1" fontAlgn="base" hangingPunct="1">
              <a:spcBef>
                <a:spcPct val="20000"/>
              </a:spcBef>
              <a:spcAft>
                <a:spcPct val="0"/>
              </a:spcAft>
              <a:buFont typeface="Courier New" pitchFamily="49" charset="0"/>
              <a:buChar char="o"/>
              <a:defRPr sz="2000" kern="1200">
                <a:solidFill>
                  <a:srgbClr val="404040"/>
                </a:solidFill>
                <a:latin typeface="+mn-lt"/>
                <a:ea typeface="+mn-ea"/>
                <a:cs typeface="+mn-cs"/>
              </a:defRPr>
            </a:lvl4pPr>
            <a:lvl5pPr marL="2057400" indent="-228600" algn="l" rtl="0" eaLnBrk="1" fontAlgn="base" hangingPunct="1">
              <a:spcBef>
                <a:spcPct val="20000"/>
              </a:spcBef>
              <a:spcAft>
                <a:spcPct val="0"/>
              </a:spcAft>
              <a:buFont typeface="Courier New" pitchFamily="49" charset="0"/>
              <a:buChar char="o"/>
              <a:defRPr sz="2000" kern="1200">
                <a:solidFill>
                  <a:srgbClr val="40404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800" dirty="0"/>
              <a:t>ProcControlAPI</a:t>
            </a:r>
          </a:p>
          <a:p>
            <a:r>
              <a:rPr lang="en-US" sz="2000" dirty="0" err="1">
                <a:solidFill>
                  <a:srgbClr val="333333"/>
                </a:solidFill>
              </a:rPr>
              <a:t>proc</a:t>
            </a:r>
            <a:r>
              <a:rPr lang="en-US" sz="2000" dirty="0">
                <a:solidFill>
                  <a:srgbClr val="333333"/>
                </a:solidFill>
              </a:rPr>
              <a:t>++ </a:t>
            </a:r>
            <a:r>
              <a:rPr lang="en-US" sz="2000" dirty="0" err="1">
                <a:solidFill>
                  <a:srgbClr val="333333"/>
                </a:solidFill>
              </a:rPr>
              <a:t>Filesystem</a:t>
            </a:r>
            <a:endParaRPr lang="en-US" sz="2000" dirty="0">
              <a:solidFill>
                <a:srgbClr val="333333"/>
              </a:solidFill>
            </a:endParaRPr>
          </a:p>
          <a:p>
            <a:r>
              <a:rPr lang="en-US" sz="2000" dirty="0">
                <a:solidFill>
                  <a:srgbClr val="FF0000"/>
                </a:solidFill>
              </a:rPr>
              <a:t>StackwalkerAPI </a:t>
            </a:r>
          </a:p>
          <a:p>
            <a:r>
              <a:rPr lang="en-US" sz="2000" dirty="0">
                <a:solidFill>
                  <a:srgbClr val="FF0000"/>
                </a:solidFill>
              </a:rPr>
              <a:t>Dyninst</a:t>
            </a:r>
          </a:p>
        </p:txBody>
      </p:sp>
      <p:sp>
        <p:nvSpPr>
          <p:cNvPr id="13" name="Content Placeholder 2"/>
          <p:cNvSpPr txBox="1">
            <a:spLocks/>
          </p:cNvSpPr>
          <p:nvPr/>
        </p:nvSpPr>
        <p:spPr bwMode="auto">
          <a:xfrm>
            <a:off x="4713514" y="2041934"/>
            <a:ext cx="2953719" cy="2697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Font typeface="Courier New" pitchFamily="49" charset="0"/>
              <a:buChar char="o"/>
              <a:defRPr sz="3200" kern="1200">
                <a:solidFill>
                  <a:srgbClr val="1C1C1C"/>
                </a:solidFill>
                <a:latin typeface="+mn-lt"/>
                <a:ea typeface="+mn-ea"/>
                <a:cs typeface="+mn-cs"/>
              </a:defRPr>
            </a:lvl1pPr>
            <a:lvl2pPr marL="742950" indent="-285750" algn="l" rtl="0" eaLnBrk="1" fontAlgn="base" hangingPunct="1">
              <a:spcBef>
                <a:spcPct val="20000"/>
              </a:spcBef>
              <a:spcAft>
                <a:spcPct val="0"/>
              </a:spcAft>
              <a:buFont typeface="Courier New" pitchFamily="49" charset="0"/>
              <a:buChar char="o"/>
              <a:defRPr sz="2800" kern="1200">
                <a:solidFill>
                  <a:srgbClr val="404040"/>
                </a:solidFill>
                <a:latin typeface="+mn-lt"/>
                <a:ea typeface="+mn-ea"/>
                <a:cs typeface="+mn-cs"/>
              </a:defRPr>
            </a:lvl2pPr>
            <a:lvl3pPr marL="1143000" indent="-228600" algn="l" rtl="0" eaLnBrk="1" fontAlgn="base" hangingPunct="1">
              <a:spcBef>
                <a:spcPct val="20000"/>
              </a:spcBef>
              <a:spcAft>
                <a:spcPct val="0"/>
              </a:spcAft>
              <a:buFont typeface="Courier New" pitchFamily="49" charset="0"/>
              <a:buChar char="o"/>
              <a:defRPr sz="2400" kern="1200">
                <a:solidFill>
                  <a:srgbClr val="404040"/>
                </a:solidFill>
                <a:latin typeface="+mn-lt"/>
                <a:ea typeface="+mn-ea"/>
                <a:cs typeface="+mn-cs"/>
              </a:defRPr>
            </a:lvl3pPr>
            <a:lvl4pPr marL="1600200" indent="-228600" algn="l" rtl="0" eaLnBrk="1" fontAlgn="base" hangingPunct="1">
              <a:spcBef>
                <a:spcPct val="20000"/>
              </a:spcBef>
              <a:spcAft>
                <a:spcPct val="0"/>
              </a:spcAft>
              <a:buFont typeface="Courier New" pitchFamily="49" charset="0"/>
              <a:buChar char="o"/>
              <a:defRPr sz="2000" kern="1200">
                <a:solidFill>
                  <a:srgbClr val="404040"/>
                </a:solidFill>
                <a:latin typeface="+mn-lt"/>
                <a:ea typeface="+mn-ea"/>
                <a:cs typeface="+mn-cs"/>
              </a:defRPr>
            </a:lvl4pPr>
            <a:lvl5pPr marL="2057400" indent="-228600" algn="l" rtl="0" eaLnBrk="1" fontAlgn="base" hangingPunct="1">
              <a:spcBef>
                <a:spcPct val="20000"/>
              </a:spcBef>
              <a:spcAft>
                <a:spcPct val="0"/>
              </a:spcAft>
              <a:buFont typeface="Courier New" pitchFamily="49" charset="0"/>
              <a:buChar char="o"/>
              <a:defRPr sz="2000" kern="1200">
                <a:solidFill>
                  <a:srgbClr val="40404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800" dirty="0" smtClean="0"/>
              <a:t>StackwalkerAPI</a:t>
            </a:r>
          </a:p>
          <a:p>
            <a:r>
              <a:rPr lang="en-US" sz="2000" dirty="0" smtClean="0">
                <a:solidFill>
                  <a:srgbClr val="333333"/>
                </a:solidFill>
              </a:rPr>
              <a:t>STAT</a:t>
            </a:r>
          </a:p>
          <a:p>
            <a:r>
              <a:rPr lang="en-US" sz="2000" dirty="0" smtClean="0">
                <a:solidFill>
                  <a:srgbClr val="333333"/>
                </a:solidFill>
              </a:rPr>
              <a:t>Libra</a:t>
            </a:r>
          </a:p>
          <a:p>
            <a:r>
              <a:rPr lang="en-US" sz="2000" dirty="0" err="1" smtClean="0">
                <a:solidFill>
                  <a:srgbClr val="333333"/>
                </a:solidFill>
              </a:rPr>
              <a:t>PnMPI</a:t>
            </a:r>
            <a:endParaRPr lang="en-US" sz="2000" dirty="0" smtClean="0">
              <a:solidFill>
                <a:srgbClr val="333333"/>
              </a:solidFill>
            </a:endParaRPr>
          </a:p>
          <a:p>
            <a:r>
              <a:rPr lang="en-US" sz="2000" dirty="0" smtClean="0">
                <a:solidFill>
                  <a:srgbClr val="333333"/>
                </a:solidFill>
              </a:rPr>
              <a:t>ATP</a:t>
            </a:r>
          </a:p>
          <a:p>
            <a:r>
              <a:rPr lang="en-US" sz="2000" dirty="0" smtClean="0">
                <a:solidFill>
                  <a:srgbClr val="333333"/>
                </a:solidFill>
              </a:rPr>
              <a:t>…and more</a:t>
            </a:r>
          </a:p>
          <a:p>
            <a:r>
              <a:rPr lang="en-US" sz="2000" dirty="0" smtClean="0">
                <a:solidFill>
                  <a:srgbClr val="FF0000"/>
                </a:solidFill>
              </a:rPr>
              <a:t>Dyninst</a:t>
            </a:r>
          </a:p>
        </p:txBody>
      </p:sp>
    </p:spTree>
    <p:extLst>
      <p:ext uri="{BB962C8B-B14F-4D97-AF65-F5344CB8AC3E}">
        <p14:creationId xmlns:p14="http://schemas.microsoft.com/office/powerpoint/2010/main" val="1265438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2">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Ideal Componentization Process</a:t>
            </a:r>
            <a:endParaRPr lang="en-US" dirty="0"/>
          </a:p>
        </p:txBody>
      </p:sp>
      <p:sp>
        <p:nvSpPr>
          <p:cNvPr id="30" name="Content Placeholder 29"/>
          <p:cNvSpPr>
            <a:spLocks noGrp="1"/>
          </p:cNvSpPr>
          <p:nvPr>
            <p:ph idx="1"/>
          </p:nvPr>
        </p:nvSpPr>
        <p:spPr>
          <a:xfrm>
            <a:off x="1219200" y="804864"/>
            <a:ext cx="6553200" cy="1600200"/>
          </a:xfrm>
        </p:spPr>
        <p:txBody>
          <a:bodyPr/>
          <a:lstStyle/>
          <a:p>
            <a:r>
              <a:rPr lang="en-US" sz="2400" dirty="0"/>
              <a:t>New components should separate existing functionality out of Dyninst</a:t>
            </a:r>
          </a:p>
          <a:p>
            <a:r>
              <a:rPr lang="en-US" sz="2400" dirty="0"/>
              <a:t>Keeping Dyninst in mind ensures the components work together correctly</a:t>
            </a:r>
            <a:endParaRPr lang="en-US" dirty="0"/>
          </a:p>
        </p:txBody>
      </p:sp>
      <p:sp>
        <p:nvSpPr>
          <p:cNvPr id="4" name="Slide Number Placeholder 3"/>
          <p:cNvSpPr>
            <a:spLocks noGrp="1"/>
          </p:cNvSpPr>
          <p:nvPr>
            <p:ph type="sldNum" sz="quarter" idx="10"/>
          </p:nvPr>
        </p:nvSpPr>
        <p:spPr/>
        <p:txBody>
          <a:bodyPr/>
          <a:lstStyle/>
          <a:p>
            <a:fld id="{F6CCB2A1-4F40-49D1-83B4-1079333BB391}" type="slidenum">
              <a:rPr lang="en-US" smtClean="0"/>
              <a:pPr/>
              <a:t>5</a:t>
            </a:fld>
            <a:endParaRPr lang="en-US"/>
          </a:p>
        </p:txBody>
      </p:sp>
      <p:sp>
        <p:nvSpPr>
          <p:cNvPr id="5" name="Footer Placeholder 4"/>
          <p:cNvSpPr>
            <a:spLocks noGrp="1"/>
          </p:cNvSpPr>
          <p:nvPr>
            <p:ph type="ftr" sz="quarter" idx="11"/>
          </p:nvPr>
        </p:nvSpPr>
        <p:spPr/>
        <p:txBody>
          <a:bodyPr/>
          <a:lstStyle/>
          <a:p>
            <a:r>
              <a:rPr lang="en-US" dirty="0" smtClean="0"/>
              <a:t>ProcControlAPI and StackwalkerAPI Integration</a:t>
            </a:r>
            <a:endParaRPr lang="en-US" dirty="0"/>
          </a:p>
        </p:txBody>
      </p:sp>
      <p:sp>
        <p:nvSpPr>
          <p:cNvPr id="10" name="Dyninst - Solid"/>
          <p:cNvSpPr/>
          <p:nvPr/>
        </p:nvSpPr>
        <p:spPr>
          <a:xfrm>
            <a:off x="3720935" y="2935711"/>
            <a:ext cx="4495800" cy="2819400"/>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2011680" rtlCol="0" anchor="ctr"/>
          <a:lstStyle/>
          <a:p>
            <a:pPr algn="ctr"/>
            <a:r>
              <a:rPr lang="en-US" sz="2400" dirty="0" smtClean="0"/>
              <a:t>Dyninst</a:t>
            </a:r>
            <a:endParaRPr lang="en-US" sz="2400" dirty="0"/>
          </a:p>
        </p:txBody>
      </p:sp>
      <p:sp>
        <p:nvSpPr>
          <p:cNvPr id="11" name="Dyninst - Ripout"/>
          <p:cNvSpPr/>
          <p:nvPr/>
        </p:nvSpPr>
        <p:spPr>
          <a:xfrm>
            <a:off x="3719513" y="2935711"/>
            <a:ext cx="4501985" cy="2819400"/>
          </a:xfrm>
          <a:custGeom>
            <a:avLst/>
            <a:gdLst>
              <a:gd name="connsiteX0" fmla="*/ 0 w 4495800"/>
              <a:gd name="connsiteY0" fmla="*/ 0 h 2819400"/>
              <a:gd name="connsiteX1" fmla="*/ 4495800 w 4495800"/>
              <a:gd name="connsiteY1" fmla="*/ 0 h 2819400"/>
              <a:gd name="connsiteX2" fmla="*/ 4495800 w 4495800"/>
              <a:gd name="connsiteY2" fmla="*/ 2819400 h 2819400"/>
              <a:gd name="connsiteX3" fmla="*/ 0 w 4495800"/>
              <a:gd name="connsiteY3" fmla="*/ 2819400 h 2819400"/>
              <a:gd name="connsiteX4" fmla="*/ 0 w 4495800"/>
              <a:gd name="connsiteY4" fmla="*/ 0 h 2819400"/>
              <a:gd name="connsiteX0" fmla="*/ 6185 w 4501985"/>
              <a:gd name="connsiteY0" fmla="*/ 0 h 2819400"/>
              <a:gd name="connsiteX1" fmla="*/ 4501985 w 4501985"/>
              <a:gd name="connsiteY1" fmla="*/ 0 h 2819400"/>
              <a:gd name="connsiteX2" fmla="*/ 4501985 w 4501985"/>
              <a:gd name="connsiteY2" fmla="*/ 2819400 h 2819400"/>
              <a:gd name="connsiteX3" fmla="*/ 6185 w 4501985"/>
              <a:gd name="connsiteY3" fmla="*/ 2819400 h 2819400"/>
              <a:gd name="connsiteX4" fmla="*/ 0 w 4501985"/>
              <a:gd name="connsiteY4" fmla="*/ 1827720 h 2819400"/>
              <a:gd name="connsiteX5" fmla="*/ 6185 w 4501985"/>
              <a:gd name="connsiteY5"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6185 w 4501985"/>
              <a:gd name="connsiteY4" fmla="*/ 2819400 h 2819400"/>
              <a:gd name="connsiteX5" fmla="*/ 0 w 4501985"/>
              <a:gd name="connsiteY5" fmla="*/ 1827720 h 2819400"/>
              <a:gd name="connsiteX6" fmla="*/ 6185 w 4501985"/>
              <a:gd name="connsiteY6"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611022 w 4501985"/>
              <a:gd name="connsiteY4" fmla="*/ 2590800 h 2819400"/>
              <a:gd name="connsiteX5" fmla="*/ 0 w 4501985"/>
              <a:gd name="connsiteY5" fmla="*/ 1827720 h 2819400"/>
              <a:gd name="connsiteX6" fmla="*/ 6185 w 4501985"/>
              <a:gd name="connsiteY6"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611022 w 4501985"/>
              <a:gd name="connsiteY4" fmla="*/ 2590800 h 2819400"/>
              <a:gd name="connsiteX5" fmla="*/ 0 w 4501985"/>
              <a:gd name="connsiteY5" fmla="*/ 1827720 h 2819400"/>
              <a:gd name="connsiteX6" fmla="*/ 6185 w 4501985"/>
              <a:gd name="connsiteY6"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49310 w 4501985"/>
              <a:gd name="connsiteY4" fmla="*/ 1824038 h 2819400"/>
              <a:gd name="connsiteX5" fmla="*/ 0 w 4501985"/>
              <a:gd name="connsiteY5" fmla="*/ 1827720 h 2819400"/>
              <a:gd name="connsiteX6" fmla="*/ 6185 w 4501985"/>
              <a:gd name="connsiteY6"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49310 w 4501985"/>
              <a:gd name="connsiteY4" fmla="*/ 1824038 h 2819400"/>
              <a:gd name="connsiteX5" fmla="*/ 561976 w 4501985"/>
              <a:gd name="connsiteY5" fmla="*/ 1818195 h 2819400"/>
              <a:gd name="connsiteX6" fmla="*/ 0 w 4501985"/>
              <a:gd name="connsiteY6" fmla="*/ 1827720 h 2819400"/>
              <a:gd name="connsiteX7" fmla="*/ 6185 w 4501985"/>
              <a:gd name="connsiteY7"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49310 w 4501985"/>
              <a:gd name="connsiteY4" fmla="*/ 1824038 h 2819400"/>
              <a:gd name="connsiteX5" fmla="*/ 942976 w 4501985"/>
              <a:gd name="connsiteY5" fmla="*/ 1813432 h 2819400"/>
              <a:gd name="connsiteX6" fmla="*/ 561976 w 4501985"/>
              <a:gd name="connsiteY6" fmla="*/ 1818195 h 2819400"/>
              <a:gd name="connsiteX7" fmla="*/ 0 w 4501985"/>
              <a:gd name="connsiteY7" fmla="*/ 1827720 h 2819400"/>
              <a:gd name="connsiteX8" fmla="*/ 6185 w 4501985"/>
              <a:gd name="connsiteY8"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49310 w 4501985"/>
              <a:gd name="connsiteY4" fmla="*/ 1824038 h 2819400"/>
              <a:gd name="connsiteX5" fmla="*/ 942976 w 4501985"/>
              <a:gd name="connsiteY5" fmla="*/ 1813432 h 2819400"/>
              <a:gd name="connsiteX6" fmla="*/ 742951 w 4501985"/>
              <a:gd name="connsiteY6" fmla="*/ 1808670 h 2819400"/>
              <a:gd name="connsiteX7" fmla="*/ 561976 w 4501985"/>
              <a:gd name="connsiteY7" fmla="*/ 1818195 h 2819400"/>
              <a:gd name="connsiteX8" fmla="*/ 0 w 4501985"/>
              <a:gd name="connsiteY8" fmla="*/ 1827720 h 2819400"/>
              <a:gd name="connsiteX9" fmla="*/ 6185 w 4501985"/>
              <a:gd name="connsiteY9"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49310 w 4501985"/>
              <a:gd name="connsiteY4" fmla="*/ 1824038 h 2819400"/>
              <a:gd name="connsiteX5" fmla="*/ 942976 w 4501985"/>
              <a:gd name="connsiteY5" fmla="*/ 1813432 h 2819400"/>
              <a:gd name="connsiteX6" fmla="*/ 38101 w 4501985"/>
              <a:gd name="connsiteY6" fmla="*/ 1241933 h 2819400"/>
              <a:gd name="connsiteX7" fmla="*/ 561976 w 4501985"/>
              <a:gd name="connsiteY7" fmla="*/ 1818195 h 2819400"/>
              <a:gd name="connsiteX8" fmla="*/ 0 w 4501985"/>
              <a:gd name="connsiteY8" fmla="*/ 1827720 h 2819400"/>
              <a:gd name="connsiteX9" fmla="*/ 6185 w 4501985"/>
              <a:gd name="connsiteY9"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49310 w 4501985"/>
              <a:gd name="connsiteY4" fmla="*/ 1824038 h 2819400"/>
              <a:gd name="connsiteX5" fmla="*/ 1390651 w 4501985"/>
              <a:gd name="connsiteY5" fmla="*/ 1813432 h 2819400"/>
              <a:gd name="connsiteX6" fmla="*/ 942976 w 4501985"/>
              <a:gd name="connsiteY6" fmla="*/ 1813432 h 2819400"/>
              <a:gd name="connsiteX7" fmla="*/ 38101 w 4501985"/>
              <a:gd name="connsiteY7" fmla="*/ 1241933 h 2819400"/>
              <a:gd name="connsiteX8" fmla="*/ 561976 w 4501985"/>
              <a:gd name="connsiteY8" fmla="*/ 1818195 h 2819400"/>
              <a:gd name="connsiteX9" fmla="*/ 0 w 4501985"/>
              <a:gd name="connsiteY9" fmla="*/ 1827720 h 2819400"/>
              <a:gd name="connsiteX10" fmla="*/ 6185 w 4501985"/>
              <a:gd name="connsiteY10"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49310 w 4501985"/>
              <a:gd name="connsiteY4" fmla="*/ 1824038 h 2819400"/>
              <a:gd name="connsiteX5" fmla="*/ 1390651 w 4501985"/>
              <a:gd name="connsiteY5" fmla="*/ 1813432 h 2819400"/>
              <a:gd name="connsiteX6" fmla="*/ 1181101 w 4501985"/>
              <a:gd name="connsiteY6" fmla="*/ 1813432 h 2819400"/>
              <a:gd name="connsiteX7" fmla="*/ 942976 w 4501985"/>
              <a:gd name="connsiteY7" fmla="*/ 1813432 h 2819400"/>
              <a:gd name="connsiteX8" fmla="*/ 38101 w 4501985"/>
              <a:gd name="connsiteY8" fmla="*/ 1241933 h 2819400"/>
              <a:gd name="connsiteX9" fmla="*/ 561976 w 4501985"/>
              <a:gd name="connsiteY9" fmla="*/ 1818195 h 2819400"/>
              <a:gd name="connsiteX10" fmla="*/ 0 w 4501985"/>
              <a:gd name="connsiteY10" fmla="*/ 1827720 h 2819400"/>
              <a:gd name="connsiteX11" fmla="*/ 6185 w 4501985"/>
              <a:gd name="connsiteY11"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49310 w 4501985"/>
              <a:gd name="connsiteY4" fmla="*/ 1824038 h 2819400"/>
              <a:gd name="connsiteX5" fmla="*/ 1390651 w 4501985"/>
              <a:gd name="connsiteY5" fmla="*/ 1813432 h 2819400"/>
              <a:gd name="connsiteX6" fmla="*/ 1057276 w 4501985"/>
              <a:gd name="connsiteY6" fmla="*/ 1246695 h 2819400"/>
              <a:gd name="connsiteX7" fmla="*/ 942976 w 4501985"/>
              <a:gd name="connsiteY7" fmla="*/ 1813432 h 2819400"/>
              <a:gd name="connsiteX8" fmla="*/ 38101 w 4501985"/>
              <a:gd name="connsiteY8" fmla="*/ 1241933 h 2819400"/>
              <a:gd name="connsiteX9" fmla="*/ 561976 w 4501985"/>
              <a:gd name="connsiteY9" fmla="*/ 1818195 h 2819400"/>
              <a:gd name="connsiteX10" fmla="*/ 0 w 4501985"/>
              <a:gd name="connsiteY10" fmla="*/ 1827720 h 2819400"/>
              <a:gd name="connsiteX11" fmla="*/ 6185 w 4501985"/>
              <a:gd name="connsiteY11"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49310 w 4501985"/>
              <a:gd name="connsiteY4" fmla="*/ 1824038 h 2819400"/>
              <a:gd name="connsiteX5" fmla="*/ 1390651 w 4501985"/>
              <a:gd name="connsiteY5" fmla="*/ 1813432 h 2819400"/>
              <a:gd name="connsiteX6" fmla="*/ 1057276 w 4501985"/>
              <a:gd name="connsiteY6" fmla="*/ 1246695 h 2819400"/>
              <a:gd name="connsiteX7" fmla="*/ 942976 w 4501985"/>
              <a:gd name="connsiteY7" fmla="*/ 1689607 h 2819400"/>
              <a:gd name="connsiteX8" fmla="*/ 38101 w 4501985"/>
              <a:gd name="connsiteY8" fmla="*/ 1241933 h 2819400"/>
              <a:gd name="connsiteX9" fmla="*/ 561976 w 4501985"/>
              <a:gd name="connsiteY9" fmla="*/ 1818195 h 2819400"/>
              <a:gd name="connsiteX10" fmla="*/ 0 w 4501985"/>
              <a:gd name="connsiteY10" fmla="*/ 1827720 h 2819400"/>
              <a:gd name="connsiteX11" fmla="*/ 6185 w 4501985"/>
              <a:gd name="connsiteY11"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49310 w 4501985"/>
              <a:gd name="connsiteY4" fmla="*/ 1824038 h 2819400"/>
              <a:gd name="connsiteX5" fmla="*/ 1781176 w 4501985"/>
              <a:gd name="connsiteY5" fmla="*/ 1808670 h 2819400"/>
              <a:gd name="connsiteX6" fmla="*/ 1390651 w 4501985"/>
              <a:gd name="connsiteY6" fmla="*/ 1813432 h 2819400"/>
              <a:gd name="connsiteX7" fmla="*/ 1057276 w 4501985"/>
              <a:gd name="connsiteY7" fmla="*/ 1246695 h 2819400"/>
              <a:gd name="connsiteX8" fmla="*/ 942976 w 4501985"/>
              <a:gd name="connsiteY8" fmla="*/ 1689607 h 2819400"/>
              <a:gd name="connsiteX9" fmla="*/ 38101 w 4501985"/>
              <a:gd name="connsiteY9" fmla="*/ 1241933 h 2819400"/>
              <a:gd name="connsiteX10" fmla="*/ 561976 w 4501985"/>
              <a:gd name="connsiteY10" fmla="*/ 1818195 h 2819400"/>
              <a:gd name="connsiteX11" fmla="*/ 0 w 4501985"/>
              <a:gd name="connsiteY11" fmla="*/ 1827720 h 2819400"/>
              <a:gd name="connsiteX12" fmla="*/ 6185 w 4501985"/>
              <a:gd name="connsiteY12"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49310 w 4501985"/>
              <a:gd name="connsiteY4" fmla="*/ 1824038 h 2819400"/>
              <a:gd name="connsiteX5" fmla="*/ 1781176 w 4501985"/>
              <a:gd name="connsiteY5" fmla="*/ 1808670 h 2819400"/>
              <a:gd name="connsiteX6" fmla="*/ 1600201 w 4501985"/>
              <a:gd name="connsiteY6" fmla="*/ 1808670 h 2819400"/>
              <a:gd name="connsiteX7" fmla="*/ 1390651 w 4501985"/>
              <a:gd name="connsiteY7" fmla="*/ 1813432 h 2819400"/>
              <a:gd name="connsiteX8" fmla="*/ 1057276 w 4501985"/>
              <a:gd name="connsiteY8" fmla="*/ 1246695 h 2819400"/>
              <a:gd name="connsiteX9" fmla="*/ 942976 w 4501985"/>
              <a:gd name="connsiteY9" fmla="*/ 1689607 h 2819400"/>
              <a:gd name="connsiteX10" fmla="*/ 38101 w 4501985"/>
              <a:gd name="connsiteY10" fmla="*/ 1241933 h 2819400"/>
              <a:gd name="connsiteX11" fmla="*/ 561976 w 4501985"/>
              <a:gd name="connsiteY11" fmla="*/ 1818195 h 2819400"/>
              <a:gd name="connsiteX12" fmla="*/ 0 w 4501985"/>
              <a:gd name="connsiteY12" fmla="*/ 1827720 h 2819400"/>
              <a:gd name="connsiteX13" fmla="*/ 6185 w 4501985"/>
              <a:gd name="connsiteY13"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49310 w 4501985"/>
              <a:gd name="connsiteY4" fmla="*/ 1824038 h 2819400"/>
              <a:gd name="connsiteX5" fmla="*/ 1781176 w 4501985"/>
              <a:gd name="connsiteY5" fmla="*/ 1808670 h 2819400"/>
              <a:gd name="connsiteX6" fmla="*/ 1857376 w 4501985"/>
              <a:gd name="connsiteY6" fmla="*/ 979995 h 2819400"/>
              <a:gd name="connsiteX7" fmla="*/ 1390651 w 4501985"/>
              <a:gd name="connsiteY7" fmla="*/ 1813432 h 2819400"/>
              <a:gd name="connsiteX8" fmla="*/ 1057276 w 4501985"/>
              <a:gd name="connsiteY8" fmla="*/ 1246695 h 2819400"/>
              <a:gd name="connsiteX9" fmla="*/ 942976 w 4501985"/>
              <a:gd name="connsiteY9" fmla="*/ 1689607 h 2819400"/>
              <a:gd name="connsiteX10" fmla="*/ 38101 w 4501985"/>
              <a:gd name="connsiteY10" fmla="*/ 1241933 h 2819400"/>
              <a:gd name="connsiteX11" fmla="*/ 561976 w 4501985"/>
              <a:gd name="connsiteY11" fmla="*/ 1818195 h 2819400"/>
              <a:gd name="connsiteX12" fmla="*/ 0 w 4501985"/>
              <a:gd name="connsiteY12" fmla="*/ 1827720 h 2819400"/>
              <a:gd name="connsiteX13" fmla="*/ 6185 w 4501985"/>
              <a:gd name="connsiteY13"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49310 w 4501985"/>
              <a:gd name="connsiteY4" fmla="*/ 1824038 h 2819400"/>
              <a:gd name="connsiteX5" fmla="*/ 1781176 w 4501985"/>
              <a:gd name="connsiteY5" fmla="*/ 1808670 h 2819400"/>
              <a:gd name="connsiteX6" fmla="*/ 1857376 w 4501985"/>
              <a:gd name="connsiteY6" fmla="*/ 979995 h 2819400"/>
              <a:gd name="connsiteX7" fmla="*/ 1385888 w 4501985"/>
              <a:gd name="connsiteY7" fmla="*/ 1632457 h 2819400"/>
              <a:gd name="connsiteX8" fmla="*/ 1057276 w 4501985"/>
              <a:gd name="connsiteY8" fmla="*/ 1246695 h 2819400"/>
              <a:gd name="connsiteX9" fmla="*/ 942976 w 4501985"/>
              <a:gd name="connsiteY9" fmla="*/ 1689607 h 2819400"/>
              <a:gd name="connsiteX10" fmla="*/ 38101 w 4501985"/>
              <a:gd name="connsiteY10" fmla="*/ 1241933 h 2819400"/>
              <a:gd name="connsiteX11" fmla="*/ 561976 w 4501985"/>
              <a:gd name="connsiteY11" fmla="*/ 1818195 h 2819400"/>
              <a:gd name="connsiteX12" fmla="*/ 0 w 4501985"/>
              <a:gd name="connsiteY12" fmla="*/ 1827720 h 2819400"/>
              <a:gd name="connsiteX13" fmla="*/ 6185 w 4501985"/>
              <a:gd name="connsiteY13"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49310 w 4501985"/>
              <a:gd name="connsiteY4" fmla="*/ 1824038 h 2819400"/>
              <a:gd name="connsiteX5" fmla="*/ 1966913 w 4501985"/>
              <a:gd name="connsiteY5" fmla="*/ 1808670 h 2819400"/>
              <a:gd name="connsiteX6" fmla="*/ 1781176 w 4501985"/>
              <a:gd name="connsiteY6" fmla="*/ 1808670 h 2819400"/>
              <a:gd name="connsiteX7" fmla="*/ 1857376 w 4501985"/>
              <a:gd name="connsiteY7" fmla="*/ 979995 h 2819400"/>
              <a:gd name="connsiteX8" fmla="*/ 1385888 w 4501985"/>
              <a:gd name="connsiteY8" fmla="*/ 1632457 h 2819400"/>
              <a:gd name="connsiteX9" fmla="*/ 1057276 w 4501985"/>
              <a:gd name="connsiteY9" fmla="*/ 1246695 h 2819400"/>
              <a:gd name="connsiteX10" fmla="*/ 942976 w 4501985"/>
              <a:gd name="connsiteY10" fmla="*/ 1689607 h 2819400"/>
              <a:gd name="connsiteX11" fmla="*/ 38101 w 4501985"/>
              <a:gd name="connsiteY11" fmla="*/ 1241933 h 2819400"/>
              <a:gd name="connsiteX12" fmla="*/ 561976 w 4501985"/>
              <a:gd name="connsiteY12" fmla="*/ 1818195 h 2819400"/>
              <a:gd name="connsiteX13" fmla="*/ 0 w 4501985"/>
              <a:gd name="connsiteY13" fmla="*/ 1827720 h 2819400"/>
              <a:gd name="connsiteX14" fmla="*/ 6185 w 4501985"/>
              <a:gd name="connsiteY14"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49310 w 4501985"/>
              <a:gd name="connsiteY4" fmla="*/ 1824038 h 2819400"/>
              <a:gd name="connsiteX5" fmla="*/ 2352675 w 4501985"/>
              <a:gd name="connsiteY5" fmla="*/ 1484820 h 2819400"/>
              <a:gd name="connsiteX6" fmla="*/ 1781176 w 4501985"/>
              <a:gd name="connsiteY6" fmla="*/ 1808670 h 2819400"/>
              <a:gd name="connsiteX7" fmla="*/ 1857376 w 4501985"/>
              <a:gd name="connsiteY7" fmla="*/ 979995 h 2819400"/>
              <a:gd name="connsiteX8" fmla="*/ 1385888 w 4501985"/>
              <a:gd name="connsiteY8" fmla="*/ 1632457 h 2819400"/>
              <a:gd name="connsiteX9" fmla="*/ 1057276 w 4501985"/>
              <a:gd name="connsiteY9" fmla="*/ 1246695 h 2819400"/>
              <a:gd name="connsiteX10" fmla="*/ 942976 w 4501985"/>
              <a:gd name="connsiteY10" fmla="*/ 1689607 h 2819400"/>
              <a:gd name="connsiteX11" fmla="*/ 38101 w 4501985"/>
              <a:gd name="connsiteY11" fmla="*/ 1241933 h 2819400"/>
              <a:gd name="connsiteX12" fmla="*/ 561976 w 4501985"/>
              <a:gd name="connsiteY12" fmla="*/ 1818195 h 2819400"/>
              <a:gd name="connsiteX13" fmla="*/ 0 w 4501985"/>
              <a:gd name="connsiteY13" fmla="*/ 1827720 h 2819400"/>
              <a:gd name="connsiteX14" fmla="*/ 6185 w 4501985"/>
              <a:gd name="connsiteY14"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49310 w 4501985"/>
              <a:gd name="connsiteY4" fmla="*/ 1824038 h 2819400"/>
              <a:gd name="connsiteX5" fmla="*/ 2352675 w 4501985"/>
              <a:gd name="connsiteY5" fmla="*/ 1484820 h 2819400"/>
              <a:gd name="connsiteX6" fmla="*/ 1804988 w 4501985"/>
              <a:gd name="connsiteY6" fmla="*/ 1589595 h 2819400"/>
              <a:gd name="connsiteX7" fmla="*/ 1857376 w 4501985"/>
              <a:gd name="connsiteY7" fmla="*/ 979995 h 2819400"/>
              <a:gd name="connsiteX8" fmla="*/ 1385888 w 4501985"/>
              <a:gd name="connsiteY8" fmla="*/ 1632457 h 2819400"/>
              <a:gd name="connsiteX9" fmla="*/ 1057276 w 4501985"/>
              <a:gd name="connsiteY9" fmla="*/ 1246695 h 2819400"/>
              <a:gd name="connsiteX10" fmla="*/ 942976 w 4501985"/>
              <a:gd name="connsiteY10" fmla="*/ 1689607 h 2819400"/>
              <a:gd name="connsiteX11" fmla="*/ 38101 w 4501985"/>
              <a:gd name="connsiteY11" fmla="*/ 1241933 h 2819400"/>
              <a:gd name="connsiteX12" fmla="*/ 561976 w 4501985"/>
              <a:gd name="connsiteY12" fmla="*/ 1818195 h 2819400"/>
              <a:gd name="connsiteX13" fmla="*/ 0 w 4501985"/>
              <a:gd name="connsiteY13" fmla="*/ 1827720 h 2819400"/>
              <a:gd name="connsiteX14" fmla="*/ 6185 w 4501985"/>
              <a:gd name="connsiteY14"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38363 w 4501985"/>
              <a:gd name="connsiteY4" fmla="*/ 2146807 h 2819400"/>
              <a:gd name="connsiteX5" fmla="*/ 2149310 w 4501985"/>
              <a:gd name="connsiteY5" fmla="*/ 1824038 h 2819400"/>
              <a:gd name="connsiteX6" fmla="*/ 2352675 w 4501985"/>
              <a:gd name="connsiteY6" fmla="*/ 1484820 h 2819400"/>
              <a:gd name="connsiteX7" fmla="*/ 1804988 w 4501985"/>
              <a:gd name="connsiteY7" fmla="*/ 1589595 h 2819400"/>
              <a:gd name="connsiteX8" fmla="*/ 1857376 w 4501985"/>
              <a:gd name="connsiteY8" fmla="*/ 979995 h 2819400"/>
              <a:gd name="connsiteX9" fmla="*/ 1385888 w 4501985"/>
              <a:gd name="connsiteY9" fmla="*/ 1632457 h 2819400"/>
              <a:gd name="connsiteX10" fmla="*/ 1057276 w 4501985"/>
              <a:gd name="connsiteY10" fmla="*/ 1246695 h 2819400"/>
              <a:gd name="connsiteX11" fmla="*/ 942976 w 4501985"/>
              <a:gd name="connsiteY11" fmla="*/ 1689607 h 2819400"/>
              <a:gd name="connsiteX12" fmla="*/ 38101 w 4501985"/>
              <a:gd name="connsiteY12" fmla="*/ 1241933 h 2819400"/>
              <a:gd name="connsiteX13" fmla="*/ 561976 w 4501985"/>
              <a:gd name="connsiteY13" fmla="*/ 1818195 h 2819400"/>
              <a:gd name="connsiteX14" fmla="*/ 0 w 4501985"/>
              <a:gd name="connsiteY14" fmla="*/ 1827720 h 2819400"/>
              <a:gd name="connsiteX15" fmla="*/ 6185 w 4501985"/>
              <a:gd name="connsiteY15"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38363 w 4501985"/>
              <a:gd name="connsiteY4" fmla="*/ 2146807 h 2819400"/>
              <a:gd name="connsiteX5" fmla="*/ 2133601 w 4501985"/>
              <a:gd name="connsiteY5" fmla="*/ 1970595 h 2819400"/>
              <a:gd name="connsiteX6" fmla="*/ 2149310 w 4501985"/>
              <a:gd name="connsiteY6" fmla="*/ 1824038 h 2819400"/>
              <a:gd name="connsiteX7" fmla="*/ 2352675 w 4501985"/>
              <a:gd name="connsiteY7" fmla="*/ 1484820 h 2819400"/>
              <a:gd name="connsiteX8" fmla="*/ 1804988 w 4501985"/>
              <a:gd name="connsiteY8" fmla="*/ 1589595 h 2819400"/>
              <a:gd name="connsiteX9" fmla="*/ 1857376 w 4501985"/>
              <a:gd name="connsiteY9" fmla="*/ 979995 h 2819400"/>
              <a:gd name="connsiteX10" fmla="*/ 1385888 w 4501985"/>
              <a:gd name="connsiteY10" fmla="*/ 1632457 h 2819400"/>
              <a:gd name="connsiteX11" fmla="*/ 1057276 w 4501985"/>
              <a:gd name="connsiteY11" fmla="*/ 1246695 h 2819400"/>
              <a:gd name="connsiteX12" fmla="*/ 942976 w 4501985"/>
              <a:gd name="connsiteY12" fmla="*/ 1689607 h 2819400"/>
              <a:gd name="connsiteX13" fmla="*/ 38101 w 4501985"/>
              <a:gd name="connsiteY13" fmla="*/ 1241933 h 2819400"/>
              <a:gd name="connsiteX14" fmla="*/ 561976 w 4501985"/>
              <a:gd name="connsiteY14" fmla="*/ 1818195 h 2819400"/>
              <a:gd name="connsiteX15" fmla="*/ 0 w 4501985"/>
              <a:gd name="connsiteY15" fmla="*/ 1827720 h 2819400"/>
              <a:gd name="connsiteX16" fmla="*/ 6185 w 4501985"/>
              <a:gd name="connsiteY16"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38363 w 4501985"/>
              <a:gd name="connsiteY4" fmla="*/ 2146807 h 2819400"/>
              <a:gd name="connsiteX5" fmla="*/ 2705101 w 4501985"/>
              <a:gd name="connsiteY5" fmla="*/ 1899157 h 2819400"/>
              <a:gd name="connsiteX6" fmla="*/ 2149310 w 4501985"/>
              <a:gd name="connsiteY6" fmla="*/ 1824038 h 2819400"/>
              <a:gd name="connsiteX7" fmla="*/ 2352675 w 4501985"/>
              <a:gd name="connsiteY7" fmla="*/ 1484820 h 2819400"/>
              <a:gd name="connsiteX8" fmla="*/ 1804988 w 4501985"/>
              <a:gd name="connsiteY8" fmla="*/ 1589595 h 2819400"/>
              <a:gd name="connsiteX9" fmla="*/ 1857376 w 4501985"/>
              <a:gd name="connsiteY9" fmla="*/ 979995 h 2819400"/>
              <a:gd name="connsiteX10" fmla="*/ 1385888 w 4501985"/>
              <a:gd name="connsiteY10" fmla="*/ 1632457 h 2819400"/>
              <a:gd name="connsiteX11" fmla="*/ 1057276 w 4501985"/>
              <a:gd name="connsiteY11" fmla="*/ 1246695 h 2819400"/>
              <a:gd name="connsiteX12" fmla="*/ 942976 w 4501985"/>
              <a:gd name="connsiteY12" fmla="*/ 1689607 h 2819400"/>
              <a:gd name="connsiteX13" fmla="*/ 38101 w 4501985"/>
              <a:gd name="connsiteY13" fmla="*/ 1241933 h 2819400"/>
              <a:gd name="connsiteX14" fmla="*/ 561976 w 4501985"/>
              <a:gd name="connsiteY14" fmla="*/ 1818195 h 2819400"/>
              <a:gd name="connsiteX15" fmla="*/ 0 w 4501985"/>
              <a:gd name="connsiteY15" fmla="*/ 1827720 h 2819400"/>
              <a:gd name="connsiteX16" fmla="*/ 6185 w 4501985"/>
              <a:gd name="connsiteY16"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28838 w 4501985"/>
              <a:gd name="connsiteY4" fmla="*/ 2432557 h 2819400"/>
              <a:gd name="connsiteX5" fmla="*/ 2138363 w 4501985"/>
              <a:gd name="connsiteY5" fmla="*/ 2146807 h 2819400"/>
              <a:gd name="connsiteX6" fmla="*/ 2705101 w 4501985"/>
              <a:gd name="connsiteY6" fmla="*/ 1899157 h 2819400"/>
              <a:gd name="connsiteX7" fmla="*/ 2149310 w 4501985"/>
              <a:gd name="connsiteY7" fmla="*/ 1824038 h 2819400"/>
              <a:gd name="connsiteX8" fmla="*/ 2352675 w 4501985"/>
              <a:gd name="connsiteY8" fmla="*/ 1484820 h 2819400"/>
              <a:gd name="connsiteX9" fmla="*/ 1804988 w 4501985"/>
              <a:gd name="connsiteY9" fmla="*/ 1589595 h 2819400"/>
              <a:gd name="connsiteX10" fmla="*/ 1857376 w 4501985"/>
              <a:gd name="connsiteY10" fmla="*/ 979995 h 2819400"/>
              <a:gd name="connsiteX11" fmla="*/ 1385888 w 4501985"/>
              <a:gd name="connsiteY11" fmla="*/ 1632457 h 2819400"/>
              <a:gd name="connsiteX12" fmla="*/ 1057276 w 4501985"/>
              <a:gd name="connsiteY12" fmla="*/ 1246695 h 2819400"/>
              <a:gd name="connsiteX13" fmla="*/ 942976 w 4501985"/>
              <a:gd name="connsiteY13" fmla="*/ 1689607 h 2819400"/>
              <a:gd name="connsiteX14" fmla="*/ 38101 w 4501985"/>
              <a:gd name="connsiteY14" fmla="*/ 1241933 h 2819400"/>
              <a:gd name="connsiteX15" fmla="*/ 561976 w 4501985"/>
              <a:gd name="connsiteY15" fmla="*/ 1818195 h 2819400"/>
              <a:gd name="connsiteX16" fmla="*/ 0 w 4501985"/>
              <a:gd name="connsiteY16" fmla="*/ 1827720 h 2819400"/>
              <a:gd name="connsiteX17" fmla="*/ 6185 w 4501985"/>
              <a:gd name="connsiteY17"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28838 w 4501985"/>
              <a:gd name="connsiteY4" fmla="*/ 2432557 h 2819400"/>
              <a:gd name="connsiteX5" fmla="*/ 2138363 w 4501985"/>
              <a:gd name="connsiteY5" fmla="*/ 2146807 h 2819400"/>
              <a:gd name="connsiteX6" fmla="*/ 2705101 w 4501985"/>
              <a:gd name="connsiteY6" fmla="*/ 1899157 h 2819400"/>
              <a:gd name="connsiteX7" fmla="*/ 2149310 w 4501985"/>
              <a:gd name="connsiteY7" fmla="*/ 1824038 h 2819400"/>
              <a:gd name="connsiteX8" fmla="*/ 2352675 w 4501985"/>
              <a:gd name="connsiteY8" fmla="*/ 1484820 h 2819400"/>
              <a:gd name="connsiteX9" fmla="*/ 1804988 w 4501985"/>
              <a:gd name="connsiteY9" fmla="*/ 1589595 h 2819400"/>
              <a:gd name="connsiteX10" fmla="*/ 1857376 w 4501985"/>
              <a:gd name="connsiteY10" fmla="*/ 979995 h 2819400"/>
              <a:gd name="connsiteX11" fmla="*/ 1385888 w 4501985"/>
              <a:gd name="connsiteY11" fmla="*/ 1632457 h 2819400"/>
              <a:gd name="connsiteX12" fmla="*/ 1057276 w 4501985"/>
              <a:gd name="connsiteY12" fmla="*/ 1246695 h 2819400"/>
              <a:gd name="connsiteX13" fmla="*/ 942976 w 4501985"/>
              <a:gd name="connsiteY13" fmla="*/ 1689607 h 2819400"/>
              <a:gd name="connsiteX14" fmla="*/ 38101 w 4501985"/>
              <a:gd name="connsiteY14" fmla="*/ 1241933 h 2819400"/>
              <a:gd name="connsiteX15" fmla="*/ 561976 w 4501985"/>
              <a:gd name="connsiteY15" fmla="*/ 1818195 h 2819400"/>
              <a:gd name="connsiteX16" fmla="*/ 0 w 4501985"/>
              <a:gd name="connsiteY16" fmla="*/ 1827720 h 2819400"/>
              <a:gd name="connsiteX17" fmla="*/ 6185 w 4501985"/>
              <a:gd name="connsiteY17"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28838 w 4501985"/>
              <a:gd name="connsiteY4" fmla="*/ 2432557 h 2819400"/>
              <a:gd name="connsiteX5" fmla="*/ 2138363 w 4501985"/>
              <a:gd name="connsiteY5" fmla="*/ 2146807 h 2819400"/>
              <a:gd name="connsiteX6" fmla="*/ 2705101 w 4501985"/>
              <a:gd name="connsiteY6" fmla="*/ 1899157 h 2819400"/>
              <a:gd name="connsiteX7" fmla="*/ 2149310 w 4501985"/>
              <a:gd name="connsiteY7" fmla="*/ 1824038 h 2819400"/>
              <a:gd name="connsiteX8" fmla="*/ 2352675 w 4501985"/>
              <a:gd name="connsiteY8" fmla="*/ 1484820 h 2819400"/>
              <a:gd name="connsiteX9" fmla="*/ 1804988 w 4501985"/>
              <a:gd name="connsiteY9" fmla="*/ 1589595 h 2819400"/>
              <a:gd name="connsiteX10" fmla="*/ 1857376 w 4501985"/>
              <a:gd name="connsiteY10" fmla="*/ 979995 h 2819400"/>
              <a:gd name="connsiteX11" fmla="*/ 1385888 w 4501985"/>
              <a:gd name="connsiteY11" fmla="*/ 1632457 h 2819400"/>
              <a:gd name="connsiteX12" fmla="*/ 1057276 w 4501985"/>
              <a:gd name="connsiteY12" fmla="*/ 1246695 h 2819400"/>
              <a:gd name="connsiteX13" fmla="*/ 942976 w 4501985"/>
              <a:gd name="connsiteY13" fmla="*/ 1689607 h 2819400"/>
              <a:gd name="connsiteX14" fmla="*/ 38101 w 4501985"/>
              <a:gd name="connsiteY14" fmla="*/ 1241933 h 2819400"/>
              <a:gd name="connsiteX15" fmla="*/ 561976 w 4501985"/>
              <a:gd name="connsiteY15" fmla="*/ 1818195 h 2819400"/>
              <a:gd name="connsiteX16" fmla="*/ 0 w 4501985"/>
              <a:gd name="connsiteY16" fmla="*/ 1827720 h 2819400"/>
              <a:gd name="connsiteX17" fmla="*/ 6185 w 4501985"/>
              <a:gd name="connsiteY17"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28838 w 4501985"/>
              <a:gd name="connsiteY4" fmla="*/ 2432557 h 2819400"/>
              <a:gd name="connsiteX5" fmla="*/ 2124076 w 4501985"/>
              <a:gd name="connsiteY5" fmla="*/ 2275395 h 2819400"/>
              <a:gd name="connsiteX6" fmla="*/ 2138363 w 4501985"/>
              <a:gd name="connsiteY6" fmla="*/ 2146807 h 2819400"/>
              <a:gd name="connsiteX7" fmla="*/ 2705101 w 4501985"/>
              <a:gd name="connsiteY7" fmla="*/ 1899157 h 2819400"/>
              <a:gd name="connsiteX8" fmla="*/ 2149310 w 4501985"/>
              <a:gd name="connsiteY8" fmla="*/ 1824038 h 2819400"/>
              <a:gd name="connsiteX9" fmla="*/ 2352675 w 4501985"/>
              <a:gd name="connsiteY9" fmla="*/ 1484820 h 2819400"/>
              <a:gd name="connsiteX10" fmla="*/ 1804988 w 4501985"/>
              <a:gd name="connsiteY10" fmla="*/ 1589595 h 2819400"/>
              <a:gd name="connsiteX11" fmla="*/ 1857376 w 4501985"/>
              <a:gd name="connsiteY11" fmla="*/ 979995 h 2819400"/>
              <a:gd name="connsiteX12" fmla="*/ 1385888 w 4501985"/>
              <a:gd name="connsiteY12" fmla="*/ 1632457 h 2819400"/>
              <a:gd name="connsiteX13" fmla="*/ 1057276 w 4501985"/>
              <a:gd name="connsiteY13" fmla="*/ 1246695 h 2819400"/>
              <a:gd name="connsiteX14" fmla="*/ 942976 w 4501985"/>
              <a:gd name="connsiteY14" fmla="*/ 1689607 h 2819400"/>
              <a:gd name="connsiteX15" fmla="*/ 38101 w 4501985"/>
              <a:gd name="connsiteY15" fmla="*/ 1241933 h 2819400"/>
              <a:gd name="connsiteX16" fmla="*/ 561976 w 4501985"/>
              <a:gd name="connsiteY16" fmla="*/ 1818195 h 2819400"/>
              <a:gd name="connsiteX17" fmla="*/ 0 w 4501985"/>
              <a:gd name="connsiteY17" fmla="*/ 1827720 h 2819400"/>
              <a:gd name="connsiteX18" fmla="*/ 6185 w 4501985"/>
              <a:gd name="connsiteY18"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28838 w 4501985"/>
              <a:gd name="connsiteY4" fmla="*/ 2432557 h 2819400"/>
              <a:gd name="connsiteX5" fmla="*/ 2776539 w 4501985"/>
              <a:gd name="connsiteY5" fmla="*/ 2470658 h 2819400"/>
              <a:gd name="connsiteX6" fmla="*/ 2138363 w 4501985"/>
              <a:gd name="connsiteY6" fmla="*/ 2146807 h 2819400"/>
              <a:gd name="connsiteX7" fmla="*/ 2705101 w 4501985"/>
              <a:gd name="connsiteY7" fmla="*/ 1899157 h 2819400"/>
              <a:gd name="connsiteX8" fmla="*/ 2149310 w 4501985"/>
              <a:gd name="connsiteY8" fmla="*/ 1824038 h 2819400"/>
              <a:gd name="connsiteX9" fmla="*/ 2352675 w 4501985"/>
              <a:gd name="connsiteY9" fmla="*/ 1484820 h 2819400"/>
              <a:gd name="connsiteX10" fmla="*/ 1804988 w 4501985"/>
              <a:gd name="connsiteY10" fmla="*/ 1589595 h 2819400"/>
              <a:gd name="connsiteX11" fmla="*/ 1857376 w 4501985"/>
              <a:gd name="connsiteY11" fmla="*/ 979995 h 2819400"/>
              <a:gd name="connsiteX12" fmla="*/ 1385888 w 4501985"/>
              <a:gd name="connsiteY12" fmla="*/ 1632457 h 2819400"/>
              <a:gd name="connsiteX13" fmla="*/ 1057276 w 4501985"/>
              <a:gd name="connsiteY13" fmla="*/ 1246695 h 2819400"/>
              <a:gd name="connsiteX14" fmla="*/ 942976 w 4501985"/>
              <a:gd name="connsiteY14" fmla="*/ 1689607 h 2819400"/>
              <a:gd name="connsiteX15" fmla="*/ 38101 w 4501985"/>
              <a:gd name="connsiteY15" fmla="*/ 1241933 h 2819400"/>
              <a:gd name="connsiteX16" fmla="*/ 561976 w 4501985"/>
              <a:gd name="connsiteY16" fmla="*/ 1818195 h 2819400"/>
              <a:gd name="connsiteX17" fmla="*/ 0 w 4501985"/>
              <a:gd name="connsiteY17" fmla="*/ 1827720 h 2819400"/>
              <a:gd name="connsiteX18" fmla="*/ 6185 w 4501985"/>
              <a:gd name="connsiteY18"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28838 w 4501985"/>
              <a:gd name="connsiteY4" fmla="*/ 2432557 h 2819400"/>
              <a:gd name="connsiteX5" fmla="*/ 2776539 w 4501985"/>
              <a:gd name="connsiteY5" fmla="*/ 2470658 h 2819400"/>
              <a:gd name="connsiteX6" fmla="*/ 2262188 w 4501985"/>
              <a:gd name="connsiteY6" fmla="*/ 2165857 h 2819400"/>
              <a:gd name="connsiteX7" fmla="*/ 2705101 w 4501985"/>
              <a:gd name="connsiteY7" fmla="*/ 1899157 h 2819400"/>
              <a:gd name="connsiteX8" fmla="*/ 2149310 w 4501985"/>
              <a:gd name="connsiteY8" fmla="*/ 1824038 h 2819400"/>
              <a:gd name="connsiteX9" fmla="*/ 2352675 w 4501985"/>
              <a:gd name="connsiteY9" fmla="*/ 1484820 h 2819400"/>
              <a:gd name="connsiteX10" fmla="*/ 1804988 w 4501985"/>
              <a:gd name="connsiteY10" fmla="*/ 1589595 h 2819400"/>
              <a:gd name="connsiteX11" fmla="*/ 1857376 w 4501985"/>
              <a:gd name="connsiteY11" fmla="*/ 979995 h 2819400"/>
              <a:gd name="connsiteX12" fmla="*/ 1385888 w 4501985"/>
              <a:gd name="connsiteY12" fmla="*/ 1632457 h 2819400"/>
              <a:gd name="connsiteX13" fmla="*/ 1057276 w 4501985"/>
              <a:gd name="connsiteY13" fmla="*/ 1246695 h 2819400"/>
              <a:gd name="connsiteX14" fmla="*/ 942976 w 4501985"/>
              <a:gd name="connsiteY14" fmla="*/ 1689607 h 2819400"/>
              <a:gd name="connsiteX15" fmla="*/ 38101 w 4501985"/>
              <a:gd name="connsiteY15" fmla="*/ 1241933 h 2819400"/>
              <a:gd name="connsiteX16" fmla="*/ 561976 w 4501985"/>
              <a:gd name="connsiteY16" fmla="*/ 1818195 h 2819400"/>
              <a:gd name="connsiteX17" fmla="*/ 0 w 4501985"/>
              <a:gd name="connsiteY17" fmla="*/ 1827720 h 2819400"/>
              <a:gd name="connsiteX18" fmla="*/ 6185 w 4501985"/>
              <a:gd name="connsiteY18"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28838 w 4501985"/>
              <a:gd name="connsiteY4" fmla="*/ 2627820 h 2819400"/>
              <a:gd name="connsiteX5" fmla="*/ 2128838 w 4501985"/>
              <a:gd name="connsiteY5" fmla="*/ 2432557 h 2819400"/>
              <a:gd name="connsiteX6" fmla="*/ 2776539 w 4501985"/>
              <a:gd name="connsiteY6" fmla="*/ 2470658 h 2819400"/>
              <a:gd name="connsiteX7" fmla="*/ 2262188 w 4501985"/>
              <a:gd name="connsiteY7" fmla="*/ 2165857 h 2819400"/>
              <a:gd name="connsiteX8" fmla="*/ 2705101 w 4501985"/>
              <a:gd name="connsiteY8" fmla="*/ 1899157 h 2819400"/>
              <a:gd name="connsiteX9" fmla="*/ 2149310 w 4501985"/>
              <a:gd name="connsiteY9" fmla="*/ 1824038 h 2819400"/>
              <a:gd name="connsiteX10" fmla="*/ 2352675 w 4501985"/>
              <a:gd name="connsiteY10" fmla="*/ 1484820 h 2819400"/>
              <a:gd name="connsiteX11" fmla="*/ 1804988 w 4501985"/>
              <a:gd name="connsiteY11" fmla="*/ 1589595 h 2819400"/>
              <a:gd name="connsiteX12" fmla="*/ 1857376 w 4501985"/>
              <a:gd name="connsiteY12" fmla="*/ 979995 h 2819400"/>
              <a:gd name="connsiteX13" fmla="*/ 1385888 w 4501985"/>
              <a:gd name="connsiteY13" fmla="*/ 1632457 h 2819400"/>
              <a:gd name="connsiteX14" fmla="*/ 1057276 w 4501985"/>
              <a:gd name="connsiteY14" fmla="*/ 1246695 h 2819400"/>
              <a:gd name="connsiteX15" fmla="*/ 942976 w 4501985"/>
              <a:gd name="connsiteY15" fmla="*/ 1689607 h 2819400"/>
              <a:gd name="connsiteX16" fmla="*/ 38101 w 4501985"/>
              <a:gd name="connsiteY16" fmla="*/ 1241933 h 2819400"/>
              <a:gd name="connsiteX17" fmla="*/ 561976 w 4501985"/>
              <a:gd name="connsiteY17" fmla="*/ 1818195 h 2819400"/>
              <a:gd name="connsiteX18" fmla="*/ 0 w 4501985"/>
              <a:gd name="connsiteY18" fmla="*/ 1827720 h 2819400"/>
              <a:gd name="connsiteX19" fmla="*/ 6185 w 4501985"/>
              <a:gd name="connsiteY19"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28838 w 4501985"/>
              <a:gd name="connsiteY4" fmla="*/ 2627820 h 2819400"/>
              <a:gd name="connsiteX5" fmla="*/ 2128838 w 4501985"/>
              <a:gd name="connsiteY5" fmla="*/ 2432557 h 2819400"/>
              <a:gd name="connsiteX6" fmla="*/ 2776539 w 4501985"/>
              <a:gd name="connsiteY6" fmla="*/ 2470658 h 2819400"/>
              <a:gd name="connsiteX7" fmla="*/ 2262188 w 4501985"/>
              <a:gd name="connsiteY7" fmla="*/ 2165857 h 2819400"/>
              <a:gd name="connsiteX8" fmla="*/ 2705101 w 4501985"/>
              <a:gd name="connsiteY8" fmla="*/ 1899157 h 2819400"/>
              <a:gd name="connsiteX9" fmla="*/ 2149310 w 4501985"/>
              <a:gd name="connsiteY9" fmla="*/ 1824038 h 2819400"/>
              <a:gd name="connsiteX10" fmla="*/ 2352675 w 4501985"/>
              <a:gd name="connsiteY10" fmla="*/ 1484820 h 2819400"/>
              <a:gd name="connsiteX11" fmla="*/ 1804988 w 4501985"/>
              <a:gd name="connsiteY11" fmla="*/ 1589595 h 2819400"/>
              <a:gd name="connsiteX12" fmla="*/ 1857376 w 4501985"/>
              <a:gd name="connsiteY12" fmla="*/ 979995 h 2819400"/>
              <a:gd name="connsiteX13" fmla="*/ 1385888 w 4501985"/>
              <a:gd name="connsiteY13" fmla="*/ 1632457 h 2819400"/>
              <a:gd name="connsiteX14" fmla="*/ 1057276 w 4501985"/>
              <a:gd name="connsiteY14" fmla="*/ 1246695 h 2819400"/>
              <a:gd name="connsiteX15" fmla="*/ 942976 w 4501985"/>
              <a:gd name="connsiteY15" fmla="*/ 1689607 h 2819400"/>
              <a:gd name="connsiteX16" fmla="*/ 38101 w 4501985"/>
              <a:gd name="connsiteY16" fmla="*/ 1241933 h 2819400"/>
              <a:gd name="connsiteX17" fmla="*/ 561976 w 4501985"/>
              <a:gd name="connsiteY17" fmla="*/ 1818195 h 2819400"/>
              <a:gd name="connsiteX18" fmla="*/ 0 w 4501985"/>
              <a:gd name="connsiteY18" fmla="*/ 1827720 h 2819400"/>
              <a:gd name="connsiteX19" fmla="*/ 6185 w 4501985"/>
              <a:gd name="connsiteY19"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28838 w 4501985"/>
              <a:gd name="connsiteY4" fmla="*/ 2627820 h 2819400"/>
              <a:gd name="connsiteX5" fmla="*/ 2128838 w 4501985"/>
              <a:gd name="connsiteY5" fmla="*/ 2432557 h 2819400"/>
              <a:gd name="connsiteX6" fmla="*/ 2776539 w 4501985"/>
              <a:gd name="connsiteY6" fmla="*/ 2470658 h 2819400"/>
              <a:gd name="connsiteX7" fmla="*/ 2262188 w 4501985"/>
              <a:gd name="connsiteY7" fmla="*/ 2165857 h 2819400"/>
              <a:gd name="connsiteX8" fmla="*/ 2705101 w 4501985"/>
              <a:gd name="connsiteY8" fmla="*/ 1899157 h 2819400"/>
              <a:gd name="connsiteX9" fmla="*/ 2149310 w 4501985"/>
              <a:gd name="connsiteY9" fmla="*/ 1824038 h 2819400"/>
              <a:gd name="connsiteX10" fmla="*/ 2352675 w 4501985"/>
              <a:gd name="connsiteY10" fmla="*/ 1484820 h 2819400"/>
              <a:gd name="connsiteX11" fmla="*/ 1804988 w 4501985"/>
              <a:gd name="connsiteY11" fmla="*/ 1589595 h 2819400"/>
              <a:gd name="connsiteX12" fmla="*/ 1857376 w 4501985"/>
              <a:gd name="connsiteY12" fmla="*/ 979995 h 2819400"/>
              <a:gd name="connsiteX13" fmla="*/ 1385888 w 4501985"/>
              <a:gd name="connsiteY13" fmla="*/ 1632457 h 2819400"/>
              <a:gd name="connsiteX14" fmla="*/ 1057276 w 4501985"/>
              <a:gd name="connsiteY14" fmla="*/ 1246695 h 2819400"/>
              <a:gd name="connsiteX15" fmla="*/ 942976 w 4501985"/>
              <a:gd name="connsiteY15" fmla="*/ 1689607 h 2819400"/>
              <a:gd name="connsiteX16" fmla="*/ 38101 w 4501985"/>
              <a:gd name="connsiteY16" fmla="*/ 1241933 h 2819400"/>
              <a:gd name="connsiteX17" fmla="*/ 561976 w 4501985"/>
              <a:gd name="connsiteY17" fmla="*/ 1818195 h 2819400"/>
              <a:gd name="connsiteX18" fmla="*/ 0 w 4501985"/>
              <a:gd name="connsiteY18" fmla="*/ 1827720 h 2819400"/>
              <a:gd name="connsiteX19" fmla="*/ 6185 w 4501985"/>
              <a:gd name="connsiteY19"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586038 w 4501985"/>
              <a:gd name="connsiteY4" fmla="*/ 2689732 h 2819400"/>
              <a:gd name="connsiteX5" fmla="*/ 2128838 w 4501985"/>
              <a:gd name="connsiteY5" fmla="*/ 2432557 h 2819400"/>
              <a:gd name="connsiteX6" fmla="*/ 2776539 w 4501985"/>
              <a:gd name="connsiteY6" fmla="*/ 2470658 h 2819400"/>
              <a:gd name="connsiteX7" fmla="*/ 2262188 w 4501985"/>
              <a:gd name="connsiteY7" fmla="*/ 2165857 h 2819400"/>
              <a:gd name="connsiteX8" fmla="*/ 2705101 w 4501985"/>
              <a:gd name="connsiteY8" fmla="*/ 1899157 h 2819400"/>
              <a:gd name="connsiteX9" fmla="*/ 2149310 w 4501985"/>
              <a:gd name="connsiteY9" fmla="*/ 1824038 h 2819400"/>
              <a:gd name="connsiteX10" fmla="*/ 2352675 w 4501985"/>
              <a:gd name="connsiteY10" fmla="*/ 1484820 h 2819400"/>
              <a:gd name="connsiteX11" fmla="*/ 1804988 w 4501985"/>
              <a:gd name="connsiteY11" fmla="*/ 1589595 h 2819400"/>
              <a:gd name="connsiteX12" fmla="*/ 1857376 w 4501985"/>
              <a:gd name="connsiteY12" fmla="*/ 979995 h 2819400"/>
              <a:gd name="connsiteX13" fmla="*/ 1385888 w 4501985"/>
              <a:gd name="connsiteY13" fmla="*/ 1632457 h 2819400"/>
              <a:gd name="connsiteX14" fmla="*/ 1057276 w 4501985"/>
              <a:gd name="connsiteY14" fmla="*/ 1246695 h 2819400"/>
              <a:gd name="connsiteX15" fmla="*/ 942976 w 4501985"/>
              <a:gd name="connsiteY15" fmla="*/ 1689607 h 2819400"/>
              <a:gd name="connsiteX16" fmla="*/ 38101 w 4501985"/>
              <a:gd name="connsiteY16" fmla="*/ 1241933 h 2819400"/>
              <a:gd name="connsiteX17" fmla="*/ 561976 w 4501985"/>
              <a:gd name="connsiteY17" fmla="*/ 1818195 h 2819400"/>
              <a:gd name="connsiteX18" fmla="*/ 0 w 4501985"/>
              <a:gd name="connsiteY18" fmla="*/ 1827720 h 2819400"/>
              <a:gd name="connsiteX19" fmla="*/ 6185 w 4501985"/>
              <a:gd name="connsiteY19" fmla="*/ 0 h 281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501985" h="2819400">
                <a:moveTo>
                  <a:pt x="6185" y="0"/>
                </a:moveTo>
                <a:lnTo>
                  <a:pt x="4501985" y="0"/>
                </a:lnTo>
                <a:lnTo>
                  <a:pt x="4501985" y="2819400"/>
                </a:lnTo>
                <a:lnTo>
                  <a:pt x="2133601" y="2818320"/>
                </a:lnTo>
                <a:lnTo>
                  <a:pt x="2586038" y="2689732"/>
                </a:lnTo>
                <a:lnTo>
                  <a:pt x="2128838" y="2432557"/>
                </a:lnTo>
                <a:lnTo>
                  <a:pt x="2776539" y="2470658"/>
                </a:lnTo>
                <a:lnTo>
                  <a:pt x="2262188" y="2165857"/>
                </a:lnTo>
                <a:lnTo>
                  <a:pt x="2705101" y="1899157"/>
                </a:lnTo>
                <a:lnTo>
                  <a:pt x="2149310" y="1824038"/>
                </a:lnTo>
                <a:lnTo>
                  <a:pt x="2352675" y="1484820"/>
                </a:lnTo>
                <a:lnTo>
                  <a:pt x="1804988" y="1589595"/>
                </a:lnTo>
                <a:lnTo>
                  <a:pt x="1857376" y="979995"/>
                </a:lnTo>
                <a:lnTo>
                  <a:pt x="1385888" y="1632457"/>
                </a:lnTo>
                <a:lnTo>
                  <a:pt x="1057276" y="1246695"/>
                </a:lnTo>
                <a:lnTo>
                  <a:pt x="942976" y="1689607"/>
                </a:lnTo>
                <a:lnTo>
                  <a:pt x="38101" y="1241933"/>
                </a:lnTo>
                <a:lnTo>
                  <a:pt x="561976" y="1818195"/>
                </a:lnTo>
                <a:lnTo>
                  <a:pt x="0" y="1827720"/>
                </a:lnTo>
                <a:cubicBezTo>
                  <a:pt x="2062" y="1218480"/>
                  <a:pt x="4123" y="609240"/>
                  <a:pt x="6185" y="0"/>
                </a:cubicBezTo>
                <a:close/>
              </a:path>
            </a:pathLst>
          </a:cu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bIns="2011680" rtlCol="0" anchor="ctr"/>
          <a:lstStyle/>
          <a:p>
            <a:pPr algn="ctr"/>
            <a:r>
              <a:rPr lang="en-US" sz="2400" dirty="0" smtClean="0"/>
              <a:t>Dyninst</a:t>
            </a:r>
            <a:endParaRPr lang="en-US" sz="2400" dirty="0"/>
          </a:p>
        </p:txBody>
      </p:sp>
      <p:sp>
        <p:nvSpPr>
          <p:cNvPr id="13" name="Dyninst - Square Out"/>
          <p:cNvSpPr/>
          <p:nvPr/>
        </p:nvSpPr>
        <p:spPr>
          <a:xfrm>
            <a:off x="3714750" y="2935711"/>
            <a:ext cx="4495800" cy="2819400"/>
          </a:xfrm>
          <a:custGeom>
            <a:avLst/>
            <a:gdLst>
              <a:gd name="connsiteX0" fmla="*/ 0 w 4495800"/>
              <a:gd name="connsiteY0" fmla="*/ 0 h 2819400"/>
              <a:gd name="connsiteX1" fmla="*/ 4495800 w 4495800"/>
              <a:gd name="connsiteY1" fmla="*/ 0 h 2819400"/>
              <a:gd name="connsiteX2" fmla="*/ 4495800 w 4495800"/>
              <a:gd name="connsiteY2" fmla="*/ 2819400 h 2819400"/>
              <a:gd name="connsiteX3" fmla="*/ 0 w 4495800"/>
              <a:gd name="connsiteY3" fmla="*/ 2819400 h 2819400"/>
              <a:gd name="connsiteX4" fmla="*/ 0 w 4495800"/>
              <a:gd name="connsiteY4" fmla="*/ 0 h 2819400"/>
              <a:gd name="connsiteX0" fmla="*/ 0 w 4495800"/>
              <a:gd name="connsiteY0" fmla="*/ 0 h 2819400"/>
              <a:gd name="connsiteX1" fmla="*/ 4495800 w 4495800"/>
              <a:gd name="connsiteY1" fmla="*/ 0 h 2819400"/>
              <a:gd name="connsiteX2" fmla="*/ 4495800 w 4495800"/>
              <a:gd name="connsiteY2" fmla="*/ 2819400 h 2819400"/>
              <a:gd name="connsiteX3" fmla="*/ 0 w 4495800"/>
              <a:gd name="connsiteY3" fmla="*/ 2819400 h 2819400"/>
              <a:gd name="connsiteX4" fmla="*/ 0 w 4495800"/>
              <a:gd name="connsiteY4" fmla="*/ 1821873 h 2819400"/>
              <a:gd name="connsiteX5" fmla="*/ 0 w 4495800"/>
              <a:gd name="connsiteY5" fmla="*/ 0 h 2819400"/>
              <a:gd name="connsiteX0" fmla="*/ 0 w 4495800"/>
              <a:gd name="connsiteY0" fmla="*/ 0 h 2819400"/>
              <a:gd name="connsiteX1" fmla="*/ 4495800 w 4495800"/>
              <a:gd name="connsiteY1" fmla="*/ 0 h 2819400"/>
              <a:gd name="connsiteX2" fmla="*/ 4495800 w 4495800"/>
              <a:gd name="connsiteY2" fmla="*/ 2819400 h 2819400"/>
              <a:gd name="connsiteX3" fmla="*/ 2133600 w 4495800"/>
              <a:gd name="connsiteY3" fmla="*/ 2817236 h 2819400"/>
              <a:gd name="connsiteX4" fmla="*/ 0 w 4495800"/>
              <a:gd name="connsiteY4" fmla="*/ 2819400 h 2819400"/>
              <a:gd name="connsiteX5" fmla="*/ 0 w 4495800"/>
              <a:gd name="connsiteY5" fmla="*/ 1821873 h 2819400"/>
              <a:gd name="connsiteX6" fmla="*/ 0 w 4495800"/>
              <a:gd name="connsiteY6" fmla="*/ 0 h 2819400"/>
              <a:gd name="connsiteX0" fmla="*/ 0 w 4495800"/>
              <a:gd name="connsiteY0" fmla="*/ 0 h 2819400"/>
              <a:gd name="connsiteX1" fmla="*/ 4495800 w 4495800"/>
              <a:gd name="connsiteY1" fmla="*/ 0 h 2819400"/>
              <a:gd name="connsiteX2" fmla="*/ 4495800 w 4495800"/>
              <a:gd name="connsiteY2" fmla="*/ 2819400 h 2819400"/>
              <a:gd name="connsiteX3" fmla="*/ 2133600 w 4495800"/>
              <a:gd name="connsiteY3" fmla="*/ 2817236 h 2819400"/>
              <a:gd name="connsiteX4" fmla="*/ 2138363 w 4495800"/>
              <a:gd name="connsiteY4" fmla="*/ 1828800 h 2819400"/>
              <a:gd name="connsiteX5" fmla="*/ 0 w 4495800"/>
              <a:gd name="connsiteY5" fmla="*/ 1821873 h 2819400"/>
              <a:gd name="connsiteX6" fmla="*/ 0 w 4495800"/>
              <a:gd name="connsiteY6" fmla="*/ 0 h 281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00" h="2819400">
                <a:moveTo>
                  <a:pt x="0" y="0"/>
                </a:moveTo>
                <a:lnTo>
                  <a:pt x="4495800" y="0"/>
                </a:lnTo>
                <a:lnTo>
                  <a:pt x="4495800" y="2819400"/>
                </a:lnTo>
                <a:lnTo>
                  <a:pt x="2133600" y="2817236"/>
                </a:lnTo>
                <a:cubicBezTo>
                  <a:pt x="2135188" y="2487757"/>
                  <a:pt x="2136775" y="2158279"/>
                  <a:pt x="2138363" y="1828800"/>
                </a:cubicBezTo>
                <a:lnTo>
                  <a:pt x="0" y="1821873"/>
                </a:lnTo>
                <a:lnTo>
                  <a:pt x="0" y="0"/>
                </a:lnTo>
                <a:close/>
              </a:path>
            </a:pathLst>
          </a:cu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2011680" rtlCol="0" anchor="ctr"/>
          <a:lstStyle/>
          <a:p>
            <a:pPr algn="ctr"/>
            <a:r>
              <a:rPr lang="en-US" sz="2400" dirty="0" smtClean="0"/>
              <a:t>Dyninst</a:t>
            </a:r>
            <a:endParaRPr lang="en-US" sz="2400" dirty="0"/>
          </a:p>
        </p:txBody>
      </p:sp>
      <p:sp>
        <p:nvSpPr>
          <p:cNvPr id="15" name="PC Fade"/>
          <p:cNvSpPr/>
          <p:nvPr/>
        </p:nvSpPr>
        <p:spPr>
          <a:xfrm>
            <a:off x="3720936" y="3924148"/>
            <a:ext cx="2760088" cy="1830963"/>
          </a:xfrm>
          <a:custGeom>
            <a:avLst/>
            <a:gdLst>
              <a:gd name="connsiteX0" fmla="*/ 0 w 2133600"/>
              <a:gd name="connsiteY0" fmla="*/ 0 h 990600"/>
              <a:gd name="connsiteX1" fmla="*/ 2133600 w 2133600"/>
              <a:gd name="connsiteY1" fmla="*/ 0 h 990600"/>
              <a:gd name="connsiteX2" fmla="*/ 2133600 w 2133600"/>
              <a:gd name="connsiteY2" fmla="*/ 990600 h 990600"/>
              <a:gd name="connsiteX3" fmla="*/ 0 w 2133600"/>
              <a:gd name="connsiteY3" fmla="*/ 990600 h 990600"/>
              <a:gd name="connsiteX4" fmla="*/ 0 w 2133600"/>
              <a:gd name="connsiteY4" fmla="*/ 0 h 990600"/>
              <a:gd name="connsiteX0" fmla="*/ 0 w 2133600"/>
              <a:gd name="connsiteY0" fmla="*/ 6927 h 997527"/>
              <a:gd name="connsiteX1" fmla="*/ 569338 w 2133600"/>
              <a:gd name="connsiteY1" fmla="*/ 0 h 997527"/>
              <a:gd name="connsiteX2" fmla="*/ 2133600 w 2133600"/>
              <a:gd name="connsiteY2" fmla="*/ 6927 h 997527"/>
              <a:gd name="connsiteX3" fmla="*/ 2133600 w 2133600"/>
              <a:gd name="connsiteY3" fmla="*/ 997527 h 997527"/>
              <a:gd name="connsiteX4" fmla="*/ 0 w 2133600"/>
              <a:gd name="connsiteY4" fmla="*/ 997527 h 997527"/>
              <a:gd name="connsiteX5" fmla="*/ 0 w 2133600"/>
              <a:gd name="connsiteY5" fmla="*/ 6927 h 997527"/>
              <a:gd name="connsiteX0" fmla="*/ 0 w 2133600"/>
              <a:gd name="connsiteY0" fmla="*/ 11688 h 1002288"/>
              <a:gd name="connsiteX1" fmla="*/ 569338 w 2133600"/>
              <a:gd name="connsiteY1" fmla="*/ 4761 h 1002288"/>
              <a:gd name="connsiteX2" fmla="*/ 940813 w 2133600"/>
              <a:gd name="connsiteY2" fmla="*/ 0 h 1002288"/>
              <a:gd name="connsiteX3" fmla="*/ 2133600 w 2133600"/>
              <a:gd name="connsiteY3" fmla="*/ 11688 h 1002288"/>
              <a:gd name="connsiteX4" fmla="*/ 2133600 w 2133600"/>
              <a:gd name="connsiteY4" fmla="*/ 1002288 h 1002288"/>
              <a:gd name="connsiteX5" fmla="*/ 0 w 2133600"/>
              <a:gd name="connsiteY5" fmla="*/ 1002288 h 1002288"/>
              <a:gd name="connsiteX6" fmla="*/ 0 w 2133600"/>
              <a:gd name="connsiteY6" fmla="*/ 11688 h 1002288"/>
              <a:gd name="connsiteX0" fmla="*/ 0 w 2133600"/>
              <a:gd name="connsiteY0" fmla="*/ 11688 h 1002288"/>
              <a:gd name="connsiteX1" fmla="*/ 569338 w 2133600"/>
              <a:gd name="connsiteY1" fmla="*/ 4761 h 1002288"/>
              <a:gd name="connsiteX2" fmla="*/ 940813 w 2133600"/>
              <a:gd name="connsiteY2" fmla="*/ 0 h 1002288"/>
              <a:gd name="connsiteX3" fmla="*/ 1207513 w 2133600"/>
              <a:gd name="connsiteY3" fmla="*/ 0 h 1002288"/>
              <a:gd name="connsiteX4" fmla="*/ 2133600 w 2133600"/>
              <a:gd name="connsiteY4" fmla="*/ 11688 h 1002288"/>
              <a:gd name="connsiteX5" fmla="*/ 2133600 w 2133600"/>
              <a:gd name="connsiteY5" fmla="*/ 1002288 h 1002288"/>
              <a:gd name="connsiteX6" fmla="*/ 0 w 2133600"/>
              <a:gd name="connsiteY6" fmla="*/ 1002288 h 1002288"/>
              <a:gd name="connsiteX7" fmla="*/ 0 w 2133600"/>
              <a:gd name="connsiteY7" fmla="*/ 11688 h 1002288"/>
              <a:gd name="connsiteX0" fmla="*/ 0 w 2133600"/>
              <a:gd name="connsiteY0" fmla="*/ 583188 h 1573788"/>
              <a:gd name="connsiteX1" fmla="*/ 569338 w 2133600"/>
              <a:gd name="connsiteY1" fmla="*/ 576261 h 1573788"/>
              <a:gd name="connsiteX2" fmla="*/ 35938 w 2133600"/>
              <a:gd name="connsiteY2" fmla="*/ 0 h 1573788"/>
              <a:gd name="connsiteX3" fmla="*/ 1207513 w 2133600"/>
              <a:gd name="connsiteY3" fmla="*/ 571500 h 1573788"/>
              <a:gd name="connsiteX4" fmla="*/ 2133600 w 2133600"/>
              <a:gd name="connsiteY4" fmla="*/ 583188 h 1573788"/>
              <a:gd name="connsiteX5" fmla="*/ 2133600 w 2133600"/>
              <a:gd name="connsiteY5" fmla="*/ 1573788 h 1573788"/>
              <a:gd name="connsiteX6" fmla="*/ 0 w 2133600"/>
              <a:gd name="connsiteY6" fmla="*/ 1573788 h 1573788"/>
              <a:gd name="connsiteX7" fmla="*/ 0 w 2133600"/>
              <a:gd name="connsiteY7" fmla="*/ 583188 h 1573788"/>
              <a:gd name="connsiteX0" fmla="*/ 0 w 2133600"/>
              <a:gd name="connsiteY0" fmla="*/ 583188 h 1573788"/>
              <a:gd name="connsiteX1" fmla="*/ 569338 w 2133600"/>
              <a:gd name="connsiteY1" fmla="*/ 576261 h 1573788"/>
              <a:gd name="connsiteX2" fmla="*/ 35938 w 2133600"/>
              <a:gd name="connsiteY2" fmla="*/ 0 h 1573788"/>
              <a:gd name="connsiteX3" fmla="*/ 1207513 w 2133600"/>
              <a:gd name="connsiteY3" fmla="*/ 571500 h 1573788"/>
              <a:gd name="connsiteX4" fmla="*/ 1436113 w 2133600"/>
              <a:gd name="connsiteY4" fmla="*/ 571500 h 1573788"/>
              <a:gd name="connsiteX5" fmla="*/ 2133600 w 2133600"/>
              <a:gd name="connsiteY5" fmla="*/ 583188 h 1573788"/>
              <a:gd name="connsiteX6" fmla="*/ 2133600 w 2133600"/>
              <a:gd name="connsiteY6" fmla="*/ 1573788 h 1573788"/>
              <a:gd name="connsiteX7" fmla="*/ 0 w 2133600"/>
              <a:gd name="connsiteY7" fmla="*/ 1573788 h 1573788"/>
              <a:gd name="connsiteX8" fmla="*/ 0 w 2133600"/>
              <a:gd name="connsiteY8" fmla="*/ 583188 h 1573788"/>
              <a:gd name="connsiteX0" fmla="*/ 0 w 2133600"/>
              <a:gd name="connsiteY0" fmla="*/ 583188 h 1573788"/>
              <a:gd name="connsiteX1" fmla="*/ 569338 w 2133600"/>
              <a:gd name="connsiteY1" fmla="*/ 576261 h 1573788"/>
              <a:gd name="connsiteX2" fmla="*/ 35938 w 2133600"/>
              <a:gd name="connsiteY2" fmla="*/ 0 h 1573788"/>
              <a:gd name="connsiteX3" fmla="*/ 1207513 w 2133600"/>
              <a:gd name="connsiteY3" fmla="*/ 571500 h 1573788"/>
              <a:gd name="connsiteX4" fmla="*/ 1436113 w 2133600"/>
              <a:gd name="connsiteY4" fmla="*/ 571500 h 1573788"/>
              <a:gd name="connsiteX5" fmla="*/ 1779013 w 2133600"/>
              <a:gd name="connsiteY5" fmla="*/ 581025 h 1573788"/>
              <a:gd name="connsiteX6" fmla="*/ 2133600 w 2133600"/>
              <a:gd name="connsiteY6" fmla="*/ 583188 h 1573788"/>
              <a:gd name="connsiteX7" fmla="*/ 2133600 w 2133600"/>
              <a:gd name="connsiteY7" fmla="*/ 1573788 h 1573788"/>
              <a:gd name="connsiteX8" fmla="*/ 0 w 2133600"/>
              <a:gd name="connsiteY8" fmla="*/ 1573788 h 1573788"/>
              <a:gd name="connsiteX9" fmla="*/ 0 w 2133600"/>
              <a:gd name="connsiteY9" fmla="*/ 583188 h 1573788"/>
              <a:gd name="connsiteX0" fmla="*/ 0 w 2133600"/>
              <a:gd name="connsiteY0" fmla="*/ 583188 h 1573788"/>
              <a:gd name="connsiteX1" fmla="*/ 569338 w 2133600"/>
              <a:gd name="connsiteY1" fmla="*/ 576261 h 1573788"/>
              <a:gd name="connsiteX2" fmla="*/ 35938 w 2133600"/>
              <a:gd name="connsiteY2" fmla="*/ 0 h 1573788"/>
              <a:gd name="connsiteX3" fmla="*/ 1207513 w 2133600"/>
              <a:gd name="connsiteY3" fmla="*/ 571500 h 1573788"/>
              <a:gd name="connsiteX4" fmla="*/ 1050350 w 2133600"/>
              <a:gd name="connsiteY4" fmla="*/ 0 h 1573788"/>
              <a:gd name="connsiteX5" fmla="*/ 1779013 w 2133600"/>
              <a:gd name="connsiteY5" fmla="*/ 581025 h 1573788"/>
              <a:gd name="connsiteX6" fmla="*/ 2133600 w 2133600"/>
              <a:gd name="connsiteY6" fmla="*/ 583188 h 1573788"/>
              <a:gd name="connsiteX7" fmla="*/ 2133600 w 2133600"/>
              <a:gd name="connsiteY7" fmla="*/ 1573788 h 1573788"/>
              <a:gd name="connsiteX8" fmla="*/ 0 w 2133600"/>
              <a:gd name="connsiteY8" fmla="*/ 1573788 h 1573788"/>
              <a:gd name="connsiteX9" fmla="*/ 0 w 2133600"/>
              <a:gd name="connsiteY9" fmla="*/ 583188 h 1573788"/>
              <a:gd name="connsiteX0" fmla="*/ 0 w 2133600"/>
              <a:gd name="connsiteY0" fmla="*/ 583188 h 1573788"/>
              <a:gd name="connsiteX1" fmla="*/ 569338 w 2133600"/>
              <a:gd name="connsiteY1" fmla="*/ 576261 h 1573788"/>
              <a:gd name="connsiteX2" fmla="*/ 35938 w 2133600"/>
              <a:gd name="connsiteY2" fmla="*/ 0 h 1573788"/>
              <a:gd name="connsiteX3" fmla="*/ 983676 w 2133600"/>
              <a:gd name="connsiteY3" fmla="*/ 538163 h 1573788"/>
              <a:gd name="connsiteX4" fmla="*/ 1050350 w 2133600"/>
              <a:gd name="connsiteY4" fmla="*/ 0 h 1573788"/>
              <a:gd name="connsiteX5" fmla="*/ 1779013 w 2133600"/>
              <a:gd name="connsiteY5" fmla="*/ 581025 h 1573788"/>
              <a:gd name="connsiteX6" fmla="*/ 2133600 w 2133600"/>
              <a:gd name="connsiteY6" fmla="*/ 583188 h 1573788"/>
              <a:gd name="connsiteX7" fmla="*/ 2133600 w 2133600"/>
              <a:gd name="connsiteY7" fmla="*/ 1573788 h 1573788"/>
              <a:gd name="connsiteX8" fmla="*/ 0 w 2133600"/>
              <a:gd name="connsiteY8" fmla="*/ 1573788 h 1573788"/>
              <a:gd name="connsiteX9" fmla="*/ 0 w 2133600"/>
              <a:gd name="connsiteY9" fmla="*/ 583188 h 1573788"/>
              <a:gd name="connsiteX0" fmla="*/ 0 w 2133600"/>
              <a:gd name="connsiteY0" fmla="*/ 583188 h 1573788"/>
              <a:gd name="connsiteX1" fmla="*/ 569338 w 2133600"/>
              <a:gd name="connsiteY1" fmla="*/ 576261 h 1573788"/>
              <a:gd name="connsiteX2" fmla="*/ 35938 w 2133600"/>
              <a:gd name="connsiteY2" fmla="*/ 0 h 1573788"/>
              <a:gd name="connsiteX3" fmla="*/ 936051 w 2133600"/>
              <a:gd name="connsiteY3" fmla="*/ 442913 h 1573788"/>
              <a:gd name="connsiteX4" fmla="*/ 1050350 w 2133600"/>
              <a:gd name="connsiteY4" fmla="*/ 0 h 1573788"/>
              <a:gd name="connsiteX5" fmla="*/ 1779013 w 2133600"/>
              <a:gd name="connsiteY5" fmla="*/ 581025 h 1573788"/>
              <a:gd name="connsiteX6" fmla="*/ 2133600 w 2133600"/>
              <a:gd name="connsiteY6" fmla="*/ 583188 h 1573788"/>
              <a:gd name="connsiteX7" fmla="*/ 2133600 w 2133600"/>
              <a:gd name="connsiteY7" fmla="*/ 1573788 h 1573788"/>
              <a:gd name="connsiteX8" fmla="*/ 0 w 2133600"/>
              <a:gd name="connsiteY8" fmla="*/ 1573788 h 1573788"/>
              <a:gd name="connsiteX9" fmla="*/ 0 w 2133600"/>
              <a:gd name="connsiteY9" fmla="*/ 583188 h 1573788"/>
              <a:gd name="connsiteX0" fmla="*/ 0 w 2133600"/>
              <a:gd name="connsiteY0" fmla="*/ 583188 h 1573788"/>
              <a:gd name="connsiteX1" fmla="*/ 569338 w 2133600"/>
              <a:gd name="connsiteY1" fmla="*/ 576261 h 1573788"/>
              <a:gd name="connsiteX2" fmla="*/ 35938 w 2133600"/>
              <a:gd name="connsiteY2" fmla="*/ 0 h 1573788"/>
              <a:gd name="connsiteX3" fmla="*/ 936051 w 2133600"/>
              <a:gd name="connsiteY3" fmla="*/ 442913 h 1573788"/>
              <a:gd name="connsiteX4" fmla="*/ 1050350 w 2133600"/>
              <a:gd name="connsiteY4" fmla="*/ 0 h 1573788"/>
              <a:gd name="connsiteX5" fmla="*/ 1779013 w 2133600"/>
              <a:gd name="connsiteY5" fmla="*/ 581025 h 1573788"/>
              <a:gd name="connsiteX6" fmla="*/ 1945700 w 2133600"/>
              <a:gd name="connsiteY6" fmla="*/ 576262 h 1573788"/>
              <a:gd name="connsiteX7" fmla="*/ 2133600 w 2133600"/>
              <a:gd name="connsiteY7" fmla="*/ 583188 h 1573788"/>
              <a:gd name="connsiteX8" fmla="*/ 2133600 w 2133600"/>
              <a:gd name="connsiteY8" fmla="*/ 1573788 h 1573788"/>
              <a:gd name="connsiteX9" fmla="*/ 0 w 2133600"/>
              <a:gd name="connsiteY9" fmla="*/ 1573788 h 1573788"/>
              <a:gd name="connsiteX10" fmla="*/ 0 w 2133600"/>
              <a:gd name="connsiteY10" fmla="*/ 583188 h 1573788"/>
              <a:gd name="connsiteX0" fmla="*/ 0 w 2133600"/>
              <a:gd name="connsiteY0" fmla="*/ 583188 h 1573788"/>
              <a:gd name="connsiteX1" fmla="*/ 569338 w 2133600"/>
              <a:gd name="connsiteY1" fmla="*/ 576261 h 1573788"/>
              <a:gd name="connsiteX2" fmla="*/ 35938 w 2133600"/>
              <a:gd name="connsiteY2" fmla="*/ 0 h 1573788"/>
              <a:gd name="connsiteX3" fmla="*/ 936051 w 2133600"/>
              <a:gd name="connsiteY3" fmla="*/ 442913 h 1573788"/>
              <a:gd name="connsiteX4" fmla="*/ 1050350 w 2133600"/>
              <a:gd name="connsiteY4" fmla="*/ 0 h 1573788"/>
              <a:gd name="connsiteX5" fmla="*/ 1779013 w 2133600"/>
              <a:gd name="connsiteY5" fmla="*/ 581025 h 1573788"/>
              <a:gd name="connsiteX6" fmla="*/ 1855213 w 2133600"/>
              <a:gd name="connsiteY6" fmla="*/ 571500 h 1573788"/>
              <a:gd name="connsiteX7" fmla="*/ 1945700 w 2133600"/>
              <a:gd name="connsiteY7" fmla="*/ 576262 h 1573788"/>
              <a:gd name="connsiteX8" fmla="*/ 2133600 w 2133600"/>
              <a:gd name="connsiteY8" fmla="*/ 583188 h 1573788"/>
              <a:gd name="connsiteX9" fmla="*/ 2133600 w 2133600"/>
              <a:gd name="connsiteY9" fmla="*/ 1573788 h 1573788"/>
              <a:gd name="connsiteX10" fmla="*/ 0 w 2133600"/>
              <a:gd name="connsiteY10" fmla="*/ 1573788 h 1573788"/>
              <a:gd name="connsiteX11" fmla="*/ 0 w 2133600"/>
              <a:gd name="connsiteY11" fmla="*/ 583188 h 1573788"/>
              <a:gd name="connsiteX0" fmla="*/ 0 w 2133600"/>
              <a:gd name="connsiteY0" fmla="*/ 840363 h 1830963"/>
              <a:gd name="connsiteX1" fmla="*/ 569338 w 2133600"/>
              <a:gd name="connsiteY1" fmla="*/ 833436 h 1830963"/>
              <a:gd name="connsiteX2" fmla="*/ 35938 w 2133600"/>
              <a:gd name="connsiteY2" fmla="*/ 257175 h 1830963"/>
              <a:gd name="connsiteX3" fmla="*/ 936051 w 2133600"/>
              <a:gd name="connsiteY3" fmla="*/ 700088 h 1830963"/>
              <a:gd name="connsiteX4" fmla="*/ 1050350 w 2133600"/>
              <a:gd name="connsiteY4" fmla="*/ 257175 h 1830963"/>
              <a:gd name="connsiteX5" fmla="*/ 1779013 w 2133600"/>
              <a:gd name="connsiteY5" fmla="*/ 838200 h 1830963"/>
              <a:gd name="connsiteX6" fmla="*/ 1850450 w 2133600"/>
              <a:gd name="connsiteY6" fmla="*/ 0 h 1830963"/>
              <a:gd name="connsiteX7" fmla="*/ 1945700 w 2133600"/>
              <a:gd name="connsiteY7" fmla="*/ 833437 h 1830963"/>
              <a:gd name="connsiteX8" fmla="*/ 2133600 w 2133600"/>
              <a:gd name="connsiteY8" fmla="*/ 840363 h 1830963"/>
              <a:gd name="connsiteX9" fmla="*/ 2133600 w 2133600"/>
              <a:gd name="connsiteY9" fmla="*/ 1830963 h 1830963"/>
              <a:gd name="connsiteX10" fmla="*/ 0 w 2133600"/>
              <a:gd name="connsiteY10" fmla="*/ 1830963 h 1830963"/>
              <a:gd name="connsiteX11" fmla="*/ 0 w 2133600"/>
              <a:gd name="connsiteY11" fmla="*/ 840363 h 1830963"/>
              <a:gd name="connsiteX0" fmla="*/ 0 w 2133600"/>
              <a:gd name="connsiteY0" fmla="*/ 840363 h 1830963"/>
              <a:gd name="connsiteX1" fmla="*/ 569338 w 2133600"/>
              <a:gd name="connsiteY1" fmla="*/ 833436 h 1830963"/>
              <a:gd name="connsiteX2" fmla="*/ 35938 w 2133600"/>
              <a:gd name="connsiteY2" fmla="*/ 257175 h 1830963"/>
              <a:gd name="connsiteX3" fmla="*/ 936051 w 2133600"/>
              <a:gd name="connsiteY3" fmla="*/ 700088 h 1830963"/>
              <a:gd name="connsiteX4" fmla="*/ 1050350 w 2133600"/>
              <a:gd name="connsiteY4" fmla="*/ 257175 h 1830963"/>
              <a:gd name="connsiteX5" fmla="*/ 1474213 w 2133600"/>
              <a:gd name="connsiteY5" fmla="*/ 733425 h 1830963"/>
              <a:gd name="connsiteX6" fmla="*/ 1850450 w 2133600"/>
              <a:gd name="connsiteY6" fmla="*/ 0 h 1830963"/>
              <a:gd name="connsiteX7" fmla="*/ 1945700 w 2133600"/>
              <a:gd name="connsiteY7" fmla="*/ 833437 h 1830963"/>
              <a:gd name="connsiteX8" fmla="*/ 2133600 w 2133600"/>
              <a:gd name="connsiteY8" fmla="*/ 840363 h 1830963"/>
              <a:gd name="connsiteX9" fmla="*/ 2133600 w 2133600"/>
              <a:gd name="connsiteY9" fmla="*/ 1830963 h 1830963"/>
              <a:gd name="connsiteX10" fmla="*/ 0 w 2133600"/>
              <a:gd name="connsiteY10" fmla="*/ 1830963 h 1830963"/>
              <a:gd name="connsiteX11" fmla="*/ 0 w 2133600"/>
              <a:gd name="connsiteY11" fmla="*/ 840363 h 1830963"/>
              <a:gd name="connsiteX0" fmla="*/ 0 w 2133600"/>
              <a:gd name="connsiteY0" fmla="*/ 840363 h 1830963"/>
              <a:gd name="connsiteX1" fmla="*/ 569338 w 2133600"/>
              <a:gd name="connsiteY1" fmla="*/ 833436 h 1830963"/>
              <a:gd name="connsiteX2" fmla="*/ 35938 w 2133600"/>
              <a:gd name="connsiteY2" fmla="*/ 257175 h 1830963"/>
              <a:gd name="connsiteX3" fmla="*/ 936051 w 2133600"/>
              <a:gd name="connsiteY3" fmla="*/ 700088 h 1830963"/>
              <a:gd name="connsiteX4" fmla="*/ 1050350 w 2133600"/>
              <a:gd name="connsiteY4" fmla="*/ 257175 h 1830963"/>
              <a:gd name="connsiteX5" fmla="*/ 1364676 w 2133600"/>
              <a:gd name="connsiteY5" fmla="*/ 723900 h 1830963"/>
              <a:gd name="connsiteX6" fmla="*/ 1850450 w 2133600"/>
              <a:gd name="connsiteY6" fmla="*/ 0 h 1830963"/>
              <a:gd name="connsiteX7" fmla="*/ 1945700 w 2133600"/>
              <a:gd name="connsiteY7" fmla="*/ 833437 h 1830963"/>
              <a:gd name="connsiteX8" fmla="*/ 2133600 w 2133600"/>
              <a:gd name="connsiteY8" fmla="*/ 840363 h 1830963"/>
              <a:gd name="connsiteX9" fmla="*/ 2133600 w 2133600"/>
              <a:gd name="connsiteY9" fmla="*/ 1830963 h 1830963"/>
              <a:gd name="connsiteX10" fmla="*/ 0 w 2133600"/>
              <a:gd name="connsiteY10" fmla="*/ 1830963 h 1830963"/>
              <a:gd name="connsiteX11" fmla="*/ 0 w 2133600"/>
              <a:gd name="connsiteY11" fmla="*/ 840363 h 1830963"/>
              <a:gd name="connsiteX0" fmla="*/ 0 w 2133600"/>
              <a:gd name="connsiteY0" fmla="*/ 840363 h 1830963"/>
              <a:gd name="connsiteX1" fmla="*/ 569338 w 2133600"/>
              <a:gd name="connsiteY1" fmla="*/ 833436 h 1830963"/>
              <a:gd name="connsiteX2" fmla="*/ 35938 w 2133600"/>
              <a:gd name="connsiteY2" fmla="*/ 257175 h 1830963"/>
              <a:gd name="connsiteX3" fmla="*/ 936051 w 2133600"/>
              <a:gd name="connsiteY3" fmla="*/ 700088 h 1830963"/>
              <a:gd name="connsiteX4" fmla="*/ 1050350 w 2133600"/>
              <a:gd name="connsiteY4" fmla="*/ 257175 h 1830963"/>
              <a:gd name="connsiteX5" fmla="*/ 1378963 w 2133600"/>
              <a:gd name="connsiteY5" fmla="*/ 642938 h 1830963"/>
              <a:gd name="connsiteX6" fmla="*/ 1850450 w 2133600"/>
              <a:gd name="connsiteY6" fmla="*/ 0 h 1830963"/>
              <a:gd name="connsiteX7" fmla="*/ 1945700 w 2133600"/>
              <a:gd name="connsiteY7" fmla="*/ 833437 h 1830963"/>
              <a:gd name="connsiteX8" fmla="*/ 2133600 w 2133600"/>
              <a:gd name="connsiteY8" fmla="*/ 840363 h 1830963"/>
              <a:gd name="connsiteX9" fmla="*/ 2133600 w 2133600"/>
              <a:gd name="connsiteY9" fmla="*/ 1830963 h 1830963"/>
              <a:gd name="connsiteX10" fmla="*/ 0 w 2133600"/>
              <a:gd name="connsiteY10" fmla="*/ 1830963 h 1830963"/>
              <a:gd name="connsiteX11" fmla="*/ 0 w 2133600"/>
              <a:gd name="connsiteY11" fmla="*/ 840363 h 1830963"/>
              <a:gd name="connsiteX0" fmla="*/ 0 w 2133600"/>
              <a:gd name="connsiteY0" fmla="*/ 840363 h 1830963"/>
              <a:gd name="connsiteX1" fmla="*/ 569338 w 2133600"/>
              <a:gd name="connsiteY1" fmla="*/ 833436 h 1830963"/>
              <a:gd name="connsiteX2" fmla="*/ 35938 w 2133600"/>
              <a:gd name="connsiteY2" fmla="*/ 257175 h 1830963"/>
              <a:gd name="connsiteX3" fmla="*/ 936051 w 2133600"/>
              <a:gd name="connsiteY3" fmla="*/ 700088 h 1830963"/>
              <a:gd name="connsiteX4" fmla="*/ 1050350 w 2133600"/>
              <a:gd name="connsiteY4" fmla="*/ 257175 h 1830963"/>
              <a:gd name="connsiteX5" fmla="*/ 1378963 w 2133600"/>
              <a:gd name="connsiteY5" fmla="*/ 642938 h 1830963"/>
              <a:gd name="connsiteX6" fmla="*/ 1850450 w 2133600"/>
              <a:gd name="connsiteY6" fmla="*/ 0 h 1830963"/>
              <a:gd name="connsiteX7" fmla="*/ 1945700 w 2133600"/>
              <a:gd name="connsiteY7" fmla="*/ 833437 h 1830963"/>
              <a:gd name="connsiteX8" fmla="*/ 2026663 w 2133600"/>
              <a:gd name="connsiteY8" fmla="*/ 828676 h 1830963"/>
              <a:gd name="connsiteX9" fmla="*/ 2133600 w 2133600"/>
              <a:gd name="connsiteY9" fmla="*/ 840363 h 1830963"/>
              <a:gd name="connsiteX10" fmla="*/ 2133600 w 2133600"/>
              <a:gd name="connsiteY10" fmla="*/ 1830963 h 1830963"/>
              <a:gd name="connsiteX11" fmla="*/ 0 w 2133600"/>
              <a:gd name="connsiteY11" fmla="*/ 1830963 h 1830963"/>
              <a:gd name="connsiteX12" fmla="*/ 0 w 2133600"/>
              <a:gd name="connsiteY12" fmla="*/ 840363 h 1830963"/>
              <a:gd name="connsiteX0" fmla="*/ 0 w 2345751"/>
              <a:gd name="connsiteY0" fmla="*/ 840363 h 1830963"/>
              <a:gd name="connsiteX1" fmla="*/ 569338 w 2345751"/>
              <a:gd name="connsiteY1" fmla="*/ 833436 h 1830963"/>
              <a:gd name="connsiteX2" fmla="*/ 35938 w 2345751"/>
              <a:gd name="connsiteY2" fmla="*/ 257175 h 1830963"/>
              <a:gd name="connsiteX3" fmla="*/ 936051 w 2345751"/>
              <a:gd name="connsiteY3" fmla="*/ 700088 h 1830963"/>
              <a:gd name="connsiteX4" fmla="*/ 1050350 w 2345751"/>
              <a:gd name="connsiteY4" fmla="*/ 257175 h 1830963"/>
              <a:gd name="connsiteX5" fmla="*/ 1378963 w 2345751"/>
              <a:gd name="connsiteY5" fmla="*/ 642938 h 1830963"/>
              <a:gd name="connsiteX6" fmla="*/ 1850450 w 2345751"/>
              <a:gd name="connsiteY6" fmla="*/ 0 h 1830963"/>
              <a:gd name="connsiteX7" fmla="*/ 1945700 w 2345751"/>
              <a:gd name="connsiteY7" fmla="*/ 833437 h 1830963"/>
              <a:gd name="connsiteX8" fmla="*/ 2345751 w 2345751"/>
              <a:gd name="connsiteY8" fmla="*/ 490538 h 1830963"/>
              <a:gd name="connsiteX9" fmla="*/ 2133600 w 2345751"/>
              <a:gd name="connsiteY9" fmla="*/ 840363 h 1830963"/>
              <a:gd name="connsiteX10" fmla="*/ 2133600 w 2345751"/>
              <a:gd name="connsiteY10" fmla="*/ 1830963 h 1830963"/>
              <a:gd name="connsiteX11" fmla="*/ 0 w 2345751"/>
              <a:gd name="connsiteY11" fmla="*/ 1830963 h 1830963"/>
              <a:gd name="connsiteX12" fmla="*/ 0 w 2345751"/>
              <a:gd name="connsiteY12" fmla="*/ 840363 h 1830963"/>
              <a:gd name="connsiteX0" fmla="*/ 0 w 2345751"/>
              <a:gd name="connsiteY0" fmla="*/ 840363 h 1830963"/>
              <a:gd name="connsiteX1" fmla="*/ 569338 w 2345751"/>
              <a:gd name="connsiteY1" fmla="*/ 833436 h 1830963"/>
              <a:gd name="connsiteX2" fmla="*/ 35938 w 2345751"/>
              <a:gd name="connsiteY2" fmla="*/ 257175 h 1830963"/>
              <a:gd name="connsiteX3" fmla="*/ 936051 w 2345751"/>
              <a:gd name="connsiteY3" fmla="*/ 700088 h 1830963"/>
              <a:gd name="connsiteX4" fmla="*/ 1050350 w 2345751"/>
              <a:gd name="connsiteY4" fmla="*/ 257175 h 1830963"/>
              <a:gd name="connsiteX5" fmla="*/ 1378963 w 2345751"/>
              <a:gd name="connsiteY5" fmla="*/ 642938 h 1830963"/>
              <a:gd name="connsiteX6" fmla="*/ 1850450 w 2345751"/>
              <a:gd name="connsiteY6" fmla="*/ 0 h 1830963"/>
              <a:gd name="connsiteX7" fmla="*/ 1740912 w 2345751"/>
              <a:gd name="connsiteY7" fmla="*/ 781050 h 1830963"/>
              <a:gd name="connsiteX8" fmla="*/ 2345751 w 2345751"/>
              <a:gd name="connsiteY8" fmla="*/ 490538 h 1830963"/>
              <a:gd name="connsiteX9" fmla="*/ 2133600 w 2345751"/>
              <a:gd name="connsiteY9" fmla="*/ 840363 h 1830963"/>
              <a:gd name="connsiteX10" fmla="*/ 2133600 w 2345751"/>
              <a:gd name="connsiteY10" fmla="*/ 1830963 h 1830963"/>
              <a:gd name="connsiteX11" fmla="*/ 0 w 2345751"/>
              <a:gd name="connsiteY11" fmla="*/ 1830963 h 1830963"/>
              <a:gd name="connsiteX12" fmla="*/ 0 w 2345751"/>
              <a:gd name="connsiteY12" fmla="*/ 840363 h 1830963"/>
              <a:gd name="connsiteX0" fmla="*/ 0 w 2345751"/>
              <a:gd name="connsiteY0" fmla="*/ 840363 h 1830963"/>
              <a:gd name="connsiteX1" fmla="*/ 569338 w 2345751"/>
              <a:gd name="connsiteY1" fmla="*/ 833436 h 1830963"/>
              <a:gd name="connsiteX2" fmla="*/ 35938 w 2345751"/>
              <a:gd name="connsiteY2" fmla="*/ 257175 h 1830963"/>
              <a:gd name="connsiteX3" fmla="*/ 936051 w 2345751"/>
              <a:gd name="connsiteY3" fmla="*/ 700088 h 1830963"/>
              <a:gd name="connsiteX4" fmla="*/ 1050350 w 2345751"/>
              <a:gd name="connsiteY4" fmla="*/ 257175 h 1830963"/>
              <a:gd name="connsiteX5" fmla="*/ 1378963 w 2345751"/>
              <a:gd name="connsiteY5" fmla="*/ 642938 h 1830963"/>
              <a:gd name="connsiteX6" fmla="*/ 1850450 w 2345751"/>
              <a:gd name="connsiteY6" fmla="*/ 0 h 1830963"/>
              <a:gd name="connsiteX7" fmla="*/ 1798062 w 2345751"/>
              <a:gd name="connsiteY7" fmla="*/ 600075 h 1830963"/>
              <a:gd name="connsiteX8" fmla="*/ 2345751 w 2345751"/>
              <a:gd name="connsiteY8" fmla="*/ 490538 h 1830963"/>
              <a:gd name="connsiteX9" fmla="*/ 2133600 w 2345751"/>
              <a:gd name="connsiteY9" fmla="*/ 840363 h 1830963"/>
              <a:gd name="connsiteX10" fmla="*/ 2133600 w 2345751"/>
              <a:gd name="connsiteY10" fmla="*/ 1830963 h 1830963"/>
              <a:gd name="connsiteX11" fmla="*/ 0 w 2345751"/>
              <a:gd name="connsiteY11" fmla="*/ 1830963 h 1830963"/>
              <a:gd name="connsiteX12" fmla="*/ 0 w 2345751"/>
              <a:gd name="connsiteY12" fmla="*/ 840363 h 1830963"/>
              <a:gd name="connsiteX0" fmla="*/ 0 w 2345751"/>
              <a:gd name="connsiteY0" fmla="*/ 840363 h 1830963"/>
              <a:gd name="connsiteX1" fmla="*/ 569338 w 2345751"/>
              <a:gd name="connsiteY1" fmla="*/ 833436 h 1830963"/>
              <a:gd name="connsiteX2" fmla="*/ 35938 w 2345751"/>
              <a:gd name="connsiteY2" fmla="*/ 257175 h 1830963"/>
              <a:gd name="connsiteX3" fmla="*/ 936051 w 2345751"/>
              <a:gd name="connsiteY3" fmla="*/ 700088 h 1830963"/>
              <a:gd name="connsiteX4" fmla="*/ 1050350 w 2345751"/>
              <a:gd name="connsiteY4" fmla="*/ 257175 h 1830963"/>
              <a:gd name="connsiteX5" fmla="*/ 1378963 w 2345751"/>
              <a:gd name="connsiteY5" fmla="*/ 642938 h 1830963"/>
              <a:gd name="connsiteX6" fmla="*/ 1850450 w 2345751"/>
              <a:gd name="connsiteY6" fmla="*/ 0 h 1830963"/>
              <a:gd name="connsiteX7" fmla="*/ 1798062 w 2345751"/>
              <a:gd name="connsiteY7" fmla="*/ 600075 h 1830963"/>
              <a:gd name="connsiteX8" fmla="*/ 2345751 w 2345751"/>
              <a:gd name="connsiteY8" fmla="*/ 490538 h 1830963"/>
              <a:gd name="connsiteX9" fmla="*/ 2133600 w 2345751"/>
              <a:gd name="connsiteY9" fmla="*/ 840363 h 1830963"/>
              <a:gd name="connsiteX10" fmla="*/ 2126675 w 2345751"/>
              <a:gd name="connsiteY10" fmla="*/ 1166813 h 1830963"/>
              <a:gd name="connsiteX11" fmla="*/ 2133600 w 2345751"/>
              <a:gd name="connsiteY11" fmla="*/ 1830963 h 1830963"/>
              <a:gd name="connsiteX12" fmla="*/ 0 w 2345751"/>
              <a:gd name="connsiteY12" fmla="*/ 1830963 h 1830963"/>
              <a:gd name="connsiteX13" fmla="*/ 0 w 2345751"/>
              <a:gd name="connsiteY13" fmla="*/ 840363 h 1830963"/>
              <a:gd name="connsiteX0" fmla="*/ 0 w 2345751"/>
              <a:gd name="connsiteY0" fmla="*/ 840363 h 1830963"/>
              <a:gd name="connsiteX1" fmla="*/ 569338 w 2345751"/>
              <a:gd name="connsiteY1" fmla="*/ 833436 h 1830963"/>
              <a:gd name="connsiteX2" fmla="*/ 35938 w 2345751"/>
              <a:gd name="connsiteY2" fmla="*/ 257175 h 1830963"/>
              <a:gd name="connsiteX3" fmla="*/ 936051 w 2345751"/>
              <a:gd name="connsiteY3" fmla="*/ 700088 h 1830963"/>
              <a:gd name="connsiteX4" fmla="*/ 1050350 w 2345751"/>
              <a:gd name="connsiteY4" fmla="*/ 257175 h 1830963"/>
              <a:gd name="connsiteX5" fmla="*/ 1378963 w 2345751"/>
              <a:gd name="connsiteY5" fmla="*/ 642938 h 1830963"/>
              <a:gd name="connsiteX6" fmla="*/ 1850450 w 2345751"/>
              <a:gd name="connsiteY6" fmla="*/ 0 h 1830963"/>
              <a:gd name="connsiteX7" fmla="*/ 1798062 w 2345751"/>
              <a:gd name="connsiteY7" fmla="*/ 600075 h 1830963"/>
              <a:gd name="connsiteX8" fmla="*/ 2345751 w 2345751"/>
              <a:gd name="connsiteY8" fmla="*/ 490538 h 1830963"/>
              <a:gd name="connsiteX9" fmla="*/ 2133600 w 2345751"/>
              <a:gd name="connsiteY9" fmla="*/ 840363 h 1830963"/>
              <a:gd name="connsiteX10" fmla="*/ 2121913 w 2345751"/>
              <a:gd name="connsiteY10" fmla="*/ 957263 h 1830963"/>
              <a:gd name="connsiteX11" fmla="*/ 2126675 w 2345751"/>
              <a:gd name="connsiteY11" fmla="*/ 1166813 h 1830963"/>
              <a:gd name="connsiteX12" fmla="*/ 2133600 w 2345751"/>
              <a:gd name="connsiteY12" fmla="*/ 1830963 h 1830963"/>
              <a:gd name="connsiteX13" fmla="*/ 0 w 2345751"/>
              <a:gd name="connsiteY13" fmla="*/ 1830963 h 1830963"/>
              <a:gd name="connsiteX14" fmla="*/ 0 w 2345751"/>
              <a:gd name="connsiteY14" fmla="*/ 840363 h 1830963"/>
              <a:gd name="connsiteX0" fmla="*/ 0 w 2698175"/>
              <a:gd name="connsiteY0" fmla="*/ 840363 h 1830963"/>
              <a:gd name="connsiteX1" fmla="*/ 569338 w 2698175"/>
              <a:gd name="connsiteY1" fmla="*/ 833436 h 1830963"/>
              <a:gd name="connsiteX2" fmla="*/ 35938 w 2698175"/>
              <a:gd name="connsiteY2" fmla="*/ 257175 h 1830963"/>
              <a:gd name="connsiteX3" fmla="*/ 936051 w 2698175"/>
              <a:gd name="connsiteY3" fmla="*/ 700088 h 1830963"/>
              <a:gd name="connsiteX4" fmla="*/ 1050350 w 2698175"/>
              <a:gd name="connsiteY4" fmla="*/ 257175 h 1830963"/>
              <a:gd name="connsiteX5" fmla="*/ 1378963 w 2698175"/>
              <a:gd name="connsiteY5" fmla="*/ 642938 h 1830963"/>
              <a:gd name="connsiteX6" fmla="*/ 1850450 w 2698175"/>
              <a:gd name="connsiteY6" fmla="*/ 0 h 1830963"/>
              <a:gd name="connsiteX7" fmla="*/ 1798062 w 2698175"/>
              <a:gd name="connsiteY7" fmla="*/ 600075 h 1830963"/>
              <a:gd name="connsiteX8" fmla="*/ 2345751 w 2698175"/>
              <a:gd name="connsiteY8" fmla="*/ 490538 h 1830963"/>
              <a:gd name="connsiteX9" fmla="*/ 2133600 w 2698175"/>
              <a:gd name="connsiteY9" fmla="*/ 840363 h 1830963"/>
              <a:gd name="connsiteX10" fmla="*/ 2698175 w 2698175"/>
              <a:gd name="connsiteY10" fmla="*/ 909638 h 1830963"/>
              <a:gd name="connsiteX11" fmla="*/ 2126675 w 2698175"/>
              <a:gd name="connsiteY11" fmla="*/ 1166813 h 1830963"/>
              <a:gd name="connsiteX12" fmla="*/ 2133600 w 2698175"/>
              <a:gd name="connsiteY12" fmla="*/ 1830963 h 1830963"/>
              <a:gd name="connsiteX13" fmla="*/ 0 w 2698175"/>
              <a:gd name="connsiteY13" fmla="*/ 1830963 h 1830963"/>
              <a:gd name="connsiteX14" fmla="*/ 0 w 2698175"/>
              <a:gd name="connsiteY14" fmla="*/ 840363 h 1830963"/>
              <a:gd name="connsiteX0" fmla="*/ 0 w 2698175"/>
              <a:gd name="connsiteY0" fmla="*/ 840363 h 1830963"/>
              <a:gd name="connsiteX1" fmla="*/ 569338 w 2698175"/>
              <a:gd name="connsiteY1" fmla="*/ 833436 h 1830963"/>
              <a:gd name="connsiteX2" fmla="*/ 35938 w 2698175"/>
              <a:gd name="connsiteY2" fmla="*/ 257175 h 1830963"/>
              <a:gd name="connsiteX3" fmla="*/ 936051 w 2698175"/>
              <a:gd name="connsiteY3" fmla="*/ 700088 h 1830963"/>
              <a:gd name="connsiteX4" fmla="*/ 1050350 w 2698175"/>
              <a:gd name="connsiteY4" fmla="*/ 257175 h 1830963"/>
              <a:gd name="connsiteX5" fmla="*/ 1378963 w 2698175"/>
              <a:gd name="connsiteY5" fmla="*/ 642938 h 1830963"/>
              <a:gd name="connsiteX6" fmla="*/ 1850450 w 2698175"/>
              <a:gd name="connsiteY6" fmla="*/ 0 h 1830963"/>
              <a:gd name="connsiteX7" fmla="*/ 1798062 w 2698175"/>
              <a:gd name="connsiteY7" fmla="*/ 600075 h 1830963"/>
              <a:gd name="connsiteX8" fmla="*/ 2345751 w 2698175"/>
              <a:gd name="connsiteY8" fmla="*/ 490538 h 1830963"/>
              <a:gd name="connsiteX9" fmla="*/ 2133600 w 2698175"/>
              <a:gd name="connsiteY9" fmla="*/ 840363 h 1830963"/>
              <a:gd name="connsiteX10" fmla="*/ 2698175 w 2698175"/>
              <a:gd name="connsiteY10" fmla="*/ 909638 h 1830963"/>
              <a:gd name="connsiteX11" fmla="*/ 2126675 w 2698175"/>
              <a:gd name="connsiteY11" fmla="*/ 1166813 h 1830963"/>
              <a:gd name="connsiteX12" fmla="*/ 2131438 w 2698175"/>
              <a:gd name="connsiteY12" fmla="*/ 1447801 h 1830963"/>
              <a:gd name="connsiteX13" fmla="*/ 2133600 w 2698175"/>
              <a:gd name="connsiteY13" fmla="*/ 1830963 h 1830963"/>
              <a:gd name="connsiteX14" fmla="*/ 0 w 2698175"/>
              <a:gd name="connsiteY14" fmla="*/ 1830963 h 1830963"/>
              <a:gd name="connsiteX15" fmla="*/ 0 w 2698175"/>
              <a:gd name="connsiteY15" fmla="*/ 840363 h 1830963"/>
              <a:gd name="connsiteX0" fmla="*/ 0 w 2698175"/>
              <a:gd name="connsiteY0" fmla="*/ 840363 h 1830963"/>
              <a:gd name="connsiteX1" fmla="*/ 569338 w 2698175"/>
              <a:gd name="connsiteY1" fmla="*/ 833436 h 1830963"/>
              <a:gd name="connsiteX2" fmla="*/ 35938 w 2698175"/>
              <a:gd name="connsiteY2" fmla="*/ 257175 h 1830963"/>
              <a:gd name="connsiteX3" fmla="*/ 936051 w 2698175"/>
              <a:gd name="connsiteY3" fmla="*/ 700088 h 1830963"/>
              <a:gd name="connsiteX4" fmla="*/ 1050350 w 2698175"/>
              <a:gd name="connsiteY4" fmla="*/ 257175 h 1830963"/>
              <a:gd name="connsiteX5" fmla="*/ 1378963 w 2698175"/>
              <a:gd name="connsiteY5" fmla="*/ 642938 h 1830963"/>
              <a:gd name="connsiteX6" fmla="*/ 1850450 w 2698175"/>
              <a:gd name="connsiteY6" fmla="*/ 0 h 1830963"/>
              <a:gd name="connsiteX7" fmla="*/ 1798062 w 2698175"/>
              <a:gd name="connsiteY7" fmla="*/ 600075 h 1830963"/>
              <a:gd name="connsiteX8" fmla="*/ 2345751 w 2698175"/>
              <a:gd name="connsiteY8" fmla="*/ 490538 h 1830963"/>
              <a:gd name="connsiteX9" fmla="*/ 2133600 w 2698175"/>
              <a:gd name="connsiteY9" fmla="*/ 840363 h 1830963"/>
              <a:gd name="connsiteX10" fmla="*/ 2698175 w 2698175"/>
              <a:gd name="connsiteY10" fmla="*/ 909638 h 1830963"/>
              <a:gd name="connsiteX11" fmla="*/ 2126675 w 2698175"/>
              <a:gd name="connsiteY11" fmla="*/ 1166813 h 1830963"/>
              <a:gd name="connsiteX12" fmla="*/ 2131438 w 2698175"/>
              <a:gd name="connsiteY12" fmla="*/ 1447801 h 1830963"/>
              <a:gd name="connsiteX13" fmla="*/ 2133600 w 2698175"/>
              <a:gd name="connsiteY13" fmla="*/ 1830963 h 1830963"/>
              <a:gd name="connsiteX14" fmla="*/ 0 w 2698175"/>
              <a:gd name="connsiteY14" fmla="*/ 1830963 h 1830963"/>
              <a:gd name="connsiteX15" fmla="*/ 0 w 2698175"/>
              <a:gd name="connsiteY15" fmla="*/ 840363 h 1830963"/>
              <a:gd name="connsiteX0" fmla="*/ 0 w 2698175"/>
              <a:gd name="connsiteY0" fmla="*/ 840363 h 1830963"/>
              <a:gd name="connsiteX1" fmla="*/ 569338 w 2698175"/>
              <a:gd name="connsiteY1" fmla="*/ 833436 h 1830963"/>
              <a:gd name="connsiteX2" fmla="*/ 35938 w 2698175"/>
              <a:gd name="connsiteY2" fmla="*/ 257175 h 1830963"/>
              <a:gd name="connsiteX3" fmla="*/ 936051 w 2698175"/>
              <a:gd name="connsiteY3" fmla="*/ 700088 h 1830963"/>
              <a:gd name="connsiteX4" fmla="*/ 1050350 w 2698175"/>
              <a:gd name="connsiteY4" fmla="*/ 257175 h 1830963"/>
              <a:gd name="connsiteX5" fmla="*/ 1378963 w 2698175"/>
              <a:gd name="connsiteY5" fmla="*/ 642938 h 1830963"/>
              <a:gd name="connsiteX6" fmla="*/ 1850450 w 2698175"/>
              <a:gd name="connsiteY6" fmla="*/ 0 h 1830963"/>
              <a:gd name="connsiteX7" fmla="*/ 1798062 w 2698175"/>
              <a:gd name="connsiteY7" fmla="*/ 600075 h 1830963"/>
              <a:gd name="connsiteX8" fmla="*/ 2345751 w 2698175"/>
              <a:gd name="connsiteY8" fmla="*/ 490538 h 1830963"/>
              <a:gd name="connsiteX9" fmla="*/ 2133600 w 2698175"/>
              <a:gd name="connsiteY9" fmla="*/ 840363 h 1830963"/>
              <a:gd name="connsiteX10" fmla="*/ 2698175 w 2698175"/>
              <a:gd name="connsiteY10" fmla="*/ 909638 h 1830963"/>
              <a:gd name="connsiteX11" fmla="*/ 2126675 w 2698175"/>
              <a:gd name="connsiteY11" fmla="*/ 1166813 h 1830963"/>
              <a:gd name="connsiteX12" fmla="*/ 2131438 w 2698175"/>
              <a:gd name="connsiteY12" fmla="*/ 1447801 h 1830963"/>
              <a:gd name="connsiteX13" fmla="*/ 2133600 w 2698175"/>
              <a:gd name="connsiteY13" fmla="*/ 1830963 h 1830963"/>
              <a:gd name="connsiteX14" fmla="*/ 0 w 2698175"/>
              <a:gd name="connsiteY14" fmla="*/ 1830963 h 1830963"/>
              <a:gd name="connsiteX15" fmla="*/ 0 w 2698175"/>
              <a:gd name="connsiteY15" fmla="*/ 840363 h 1830963"/>
              <a:gd name="connsiteX0" fmla="*/ 0 w 2698175"/>
              <a:gd name="connsiteY0" fmla="*/ 840363 h 1830963"/>
              <a:gd name="connsiteX1" fmla="*/ 569338 w 2698175"/>
              <a:gd name="connsiteY1" fmla="*/ 833436 h 1830963"/>
              <a:gd name="connsiteX2" fmla="*/ 35938 w 2698175"/>
              <a:gd name="connsiteY2" fmla="*/ 257175 h 1830963"/>
              <a:gd name="connsiteX3" fmla="*/ 936051 w 2698175"/>
              <a:gd name="connsiteY3" fmla="*/ 700088 h 1830963"/>
              <a:gd name="connsiteX4" fmla="*/ 1050350 w 2698175"/>
              <a:gd name="connsiteY4" fmla="*/ 257175 h 1830963"/>
              <a:gd name="connsiteX5" fmla="*/ 1378963 w 2698175"/>
              <a:gd name="connsiteY5" fmla="*/ 642938 h 1830963"/>
              <a:gd name="connsiteX6" fmla="*/ 1850450 w 2698175"/>
              <a:gd name="connsiteY6" fmla="*/ 0 h 1830963"/>
              <a:gd name="connsiteX7" fmla="*/ 1798062 w 2698175"/>
              <a:gd name="connsiteY7" fmla="*/ 600075 h 1830963"/>
              <a:gd name="connsiteX8" fmla="*/ 2345751 w 2698175"/>
              <a:gd name="connsiteY8" fmla="*/ 490538 h 1830963"/>
              <a:gd name="connsiteX9" fmla="*/ 2133600 w 2698175"/>
              <a:gd name="connsiteY9" fmla="*/ 840363 h 1830963"/>
              <a:gd name="connsiteX10" fmla="*/ 2698175 w 2698175"/>
              <a:gd name="connsiteY10" fmla="*/ 909638 h 1830963"/>
              <a:gd name="connsiteX11" fmla="*/ 2126675 w 2698175"/>
              <a:gd name="connsiteY11" fmla="*/ 1166813 h 1830963"/>
              <a:gd name="connsiteX12" fmla="*/ 2126675 w 2698175"/>
              <a:gd name="connsiteY12" fmla="*/ 1285876 h 1830963"/>
              <a:gd name="connsiteX13" fmla="*/ 2131438 w 2698175"/>
              <a:gd name="connsiteY13" fmla="*/ 1447801 h 1830963"/>
              <a:gd name="connsiteX14" fmla="*/ 2133600 w 2698175"/>
              <a:gd name="connsiteY14" fmla="*/ 1830963 h 1830963"/>
              <a:gd name="connsiteX15" fmla="*/ 0 w 2698175"/>
              <a:gd name="connsiteY15" fmla="*/ 1830963 h 1830963"/>
              <a:gd name="connsiteX16" fmla="*/ 0 w 2698175"/>
              <a:gd name="connsiteY16" fmla="*/ 840363 h 1830963"/>
              <a:gd name="connsiteX0" fmla="*/ 0 w 2698175"/>
              <a:gd name="connsiteY0" fmla="*/ 840363 h 1830963"/>
              <a:gd name="connsiteX1" fmla="*/ 569338 w 2698175"/>
              <a:gd name="connsiteY1" fmla="*/ 833436 h 1830963"/>
              <a:gd name="connsiteX2" fmla="*/ 35938 w 2698175"/>
              <a:gd name="connsiteY2" fmla="*/ 257175 h 1830963"/>
              <a:gd name="connsiteX3" fmla="*/ 936051 w 2698175"/>
              <a:gd name="connsiteY3" fmla="*/ 700088 h 1830963"/>
              <a:gd name="connsiteX4" fmla="*/ 1050350 w 2698175"/>
              <a:gd name="connsiteY4" fmla="*/ 257175 h 1830963"/>
              <a:gd name="connsiteX5" fmla="*/ 1378963 w 2698175"/>
              <a:gd name="connsiteY5" fmla="*/ 642938 h 1830963"/>
              <a:gd name="connsiteX6" fmla="*/ 1850450 w 2698175"/>
              <a:gd name="connsiteY6" fmla="*/ 0 h 1830963"/>
              <a:gd name="connsiteX7" fmla="*/ 1798062 w 2698175"/>
              <a:gd name="connsiteY7" fmla="*/ 600075 h 1830963"/>
              <a:gd name="connsiteX8" fmla="*/ 2345751 w 2698175"/>
              <a:gd name="connsiteY8" fmla="*/ 490538 h 1830963"/>
              <a:gd name="connsiteX9" fmla="*/ 2133600 w 2698175"/>
              <a:gd name="connsiteY9" fmla="*/ 840363 h 1830963"/>
              <a:gd name="connsiteX10" fmla="*/ 2698175 w 2698175"/>
              <a:gd name="connsiteY10" fmla="*/ 909638 h 1830963"/>
              <a:gd name="connsiteX11" fmla="*/ 2126675 w 2698175"/>
              <a:gd name="connsiteY11" fmla="*/ 1166813 h 1830963"/>
              <a:gd name="connsiteX12" fmla="*/ 2126675 w 2698175"/>
              <a:gd name="connsiteY12" fmla="*/ 1285876 h 1830963"/>
              <a:gd name="connsiteX13" fmla="*/ 2131438 w 2698175"/>
              <a:gd name="connsiteY13" fmla="*/ 1447801 h 1830963"/>
              <a:gd name="connsiteX14" fmla="*/ 2133600 w 2698175"/>
              <a:gd name="connsiteY14" fmla="*/ 1830963 h 1830963"/>
              <a:gd name="connsiteX15" fmla="*/ 0 w 2698175"/>
              <a:gd name="connsiteY15" fmla="*/ 1830963 h 1830963"/>
              <a:gd name="connsiteX16" fmla="*/ 0 w 2698175"/>
              <a:gd name="connsiteY16"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126675 w 2760088"/>
              <a:gd name="connsiteY11" fmla="*/ 1166813 h 1830963"/>
              <a:gd name="connsiteX12" fmla="*/ 2760088 w 2760088"/>
              <a:gd name="connsiteY12" fmla="*/ 1481139 h 1830963"/>
              <a:gd name="connsiteX13" fmla="*/ 2131438 w 2760088"/>
              <a:gd name="connsiteY13" fmla="*/ 1447801 h 1830963"/>
              <a:gd name="connsiteX14" fmla="*/ 2133600 w 2760088"/>
              <a:gd name="connsiteY14" fmla="*/ 1830963 h 1830963"/>
              <a:gd name="connsiteX15" fmla="*/ 0 w 2760088"/>
              <a:gd name="connsiteY15" fmla="*/ 1830963 h 1830963"/>
              <a:gd name="connsiteX16" fmla="*/ 0 w 2760088"/>
              <a:gd name="connsiteY16"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133600 w 2760088"/>
              <a:gd name="connsiteY14" fmla="*/ 1830963 h 1830963"/>
              <a:gd name="connsiteX15" fmla="*/ 0 w 2760088"/>
              <a:gd name="connsiteY15" fmla="*/ 1830963 h 1830963"/>
              <a:gd name="connsiteX16" fmla="*/ 0 w 2760088"/>
              <a:gd name="connsiteY16"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133600 w 2760088"/>
              <a:gd name="connsiteY14" fmla="*/ 1830963 h 1830963"/>
              <a:gd name="connsiteX15" fmla="*/ 0 w 2760088"/>
              <a:gd name="connsiteY15" fmla="*/ 1830963 h 1830963"/>
              <a:gd name="connsiteX16" fmla="*/ 0 w 2760088"/>
              <a:gd name="connsiteY16"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126674 w 2760088"/>
              <a:gd name="connsiteY14" fmla="*/ 1647826 h 1830963"/>
              <a:gd name="connsiteX15" fmla="*/ 2133600 w 2760088"/>
              <a:gd name="connsiteY15" fmla="*/ 1830963 h 1830963"/>
              <a:gd name="connsiteX16" fmla="*/ 0 w 2760088"/>
              <a:gd name="connsiteY16" fmla="*/ 1830963 h 1830963"/>
              <a:gd name="connsiteX17" fmla="*/ 0 w 2760088"/>
              <a:gd name="connsiteY17"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126674 w 2760088"/>
              <a:gd name="connsiteY14" fmla="*/ 1647826 h 1830963"/>
              <a:gd name="connsiteX15" fmla="*/ 2133600 w 2760088"/>
              <a:gd name="connsiteY15" fmla="*/ 1830963 h 1830963"/>
              <a:gd name="connsiteX16" fmla="*/ 0 w 2760088"/>
              <a:gd name="connsiteY16" fmla="*/ 1830963 h 1830963"/>
              <a:gd name="connsiteX17" fmla="*/ 0 w 2760088"/>
              <a:gd name="connsiteY17"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126674 w 2760088"/>
              <a:gd name="connsiteY14" fmla="*/ 1647826 h 1830963"/>
              <a:gd name="connsiteX15" fmla="*/ 2133600 w 2760088"/>
              <a:gd name="connsiteY15" fmla="*/ 1830963 h 1830963"/>
              <a:gd name="connsiteX16" fmla="*/ 0 w 2760088"/>
              <a:gd name="connsiteY16" fmla="*/ 1830963 h 1830963"/>
              <a:gd name="connsiteX17" fmla="*/ 0 w 2760088"/>
              <a:gd name="connsiteY17"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426711 w 2760088"/>
              <a:gd name="connsiteY14" fmla="*/ 1795463 h 1830963"/>
              <a:gd name="connsiteX15" fmla="*/ 2133600 w 2760088"/>
              <a:gd name="connsiteY15" fmla="*/ 1830963 h 1830963"/>
              <a:gd name="connsiteX16" fmla="*/ 0 w 2760088"/>
              <a:gd name="connsiteY16" fmla="*/ 1830963 h 1830963"/>
              <a:gd name="connsiteX17" fmla="*/ 0 w 2760088"/>
              <a:gd name="connsiteY17"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383849 w 2760088"/>
              <a:gd name="connsiteY14" fmla="*/ 1643063 h 1830963"/>
              <a:gd name="connsiteX15" fmla="*/ 2133600 w 2760088"/>
              <a:gd name="connsiteY15" fmla="*/ 1830963 h 1830963"/>
              <a:gd name="connsiteX16" fmla="*/ 0 w 2760088"/>
              <a:gd name="connsiteY16" fmla="*/ 1830963 h 1830963"/>
              <a:gd name="connsiteX17" fmla="*/ 0 w 2760088"/>
              <a:gd name="connsiteY17"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593399 w 2760088"/>
              <a:gd name="connsiteY14" fmla="*/ 1676400 h 1830963"/>
              <a:gd name="connsiteX15" fmla="*/ 2133600 w 2760088"/>
              <a:gd name="connsiteY15" fmla="*/ 1830963 h 1830963"/>
              <a:gd name="connsiteX16" fmla="*/ 0 w 2760088"/>
              <a:gd name="connsiteY16" fmla="*/ 1830963 h 1830963"/>
              <a:gd name="connsiteX17" fmla="*/ 0 w 2760088"/>
              <a:gd name="connsiteY17"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512436 w 2760088"/>
              <a:gd name="connsiteY14" fmla="*/ 1595438 h 1830963"/>
              <a:gd name="connsiteX15" fmla="*/ 2133600 w 2760088"/>
              <a:gd name="connsiteY15" fmla="*/ 1830963 h 1830963"/>
              <a:gd name="connsiteX16" fmla="*/ 0 w 2760088"/>
              <a:gd name="connsiteY16" fmla="*/ 1830963 h 1830963"/>
              <a:gd name="connsiteX17" fmla="*/ 0 w 2760088"/>
              <a:gd name="connsiteY17"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569586 w 2760088"/>
              <a:gd name="connsiteY14" fmla="*/ 1700213 h 1830963"/>
              <a:gd name="connsiteX15" fmla="*/ 2133600 w 2760088"/>
              <a:gd name="connsiteY15" fmla="*/ 1830963 h 1830963"/>
              <a:gd name="connsiteX16" fmla="*/ 0 w 2760088"/>
              <a:gd name="connsiteY16" fmla="*/ 1830963 h 1830963"/>
              <a:gd name="connsiteX17" fmla="*/ 0 w 2760088"/>
              <a:gd name="connsiteY17" fmla="*/ 840363 h 1830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760088" h="1830963">
                <a:moveTo>
                  <a:pt x="0" y="840363"/>
                </a:moveTo>
                <a:lnTo>
                  <a:pt x="569338" y="833436"/>
                </a:lnTo>
                <a:lnTo>
                  <a:pt x="35938" y="257175"/>
                </a:lnTo>
                <a:lnTo>
                  <a:pt x="936051" y="700088"/>
                </a:lnTo>
                <a:lnTo>
                  <a:pt x="1050350" y="257175"/>
                </a:lnTo>
                <a:lnTo>
                  <a:pt x="1378963" y="642938"/>
                </a:lnTo>
                <a:lnTo>
                  <a:pt x="1850450" y="0"/>
                </a:lnTo>
                <a:lnTo>
                  <a:pt x="1798062" y="600075"/>
                </a:lnTo>
                <a:lnTo>
                  <a:pt x="2345751" y="490538"/>
                </a:lnTo>
                <a:lnTo>
                  <a:pt x="2133600" y="840363"/>
                </a:lnTo>
                <a:lnTo>
                  <a:pt x="2698175" y="909638"/>
                </a:lnTo>
                <a:lnTo>
                  <a:pt x="2255263" y="1176338"/>
                </a:lnTo>
                <a:lnTo>
                  <a:pt x="2760088" y="1481139"/>
                </a:lnTo>
                <a:lnTo>
                  <a:pt x="2131438" y="1447801"/>
                </a:lnTo>
                <a:lnTo>
                  <a:pt x="2569586" y="1700213"/>
                </a:lnTo>
                <a:lnTo>
                  <a:pt x="2133600" y="1830963"/>
                </a:lnTo>
                <a:lnTo>
                  <a:pt x="0" y="1830963"/>
                </a:lnTo>
                <a:lnTo>
                  <a:pt x="0" y="840363"/>
                </a:lnTo>
                <a:close/>
              </a:path>
            </a:pathLst>
          </a:custGeom>
          <a:solidFill>
            <a:schemeClr val="accent3">
              <a:alpha val="66000"/>
            </a:schemeClr>
          </a:solidFill>
          <a:ln>
            <a:noFill/>
          </a:ln>
          <a:effectLst>
            <a:glow rad="101600">
              <a:schemeClr val="accent3">
                <a:satMod val="175000"/>
                <a:alpha val="40000"/>
              </a:schemeClr>
            </a:glow>
            <a:softEdge rad="31750"/>
          </a:effectLst>
        </p:spPr>
        <p:style>
          <a:lnRef idx="2">
            <a:schemeClr val="accent1">
              <a:shade val="50000"/>
            </a:schemeClr>
          </a:lnRef>
          <a:fillRef idx="1">
            <a:schemeClr val="accent1"/>
          </a:fillRef>
          <a:effectRef idx="0">
            <a:schemeClr val="accent1"/>
          </a:effectRef>
          <a:fontRef idx="minor">
            <a:schemeClr val="lt1"/>
          </a:fontRef>
        </p:style>
        <p:txBody>
          <a:bodyPr lIns="0" tIns="832104" rIns="621792" bIns="0" rtlCol="0" anchor="ctr"/>
          <a:lstStyle/>
          <a:p>
            <a:pPr algn="ctr"/>
            <a:r>
              <a:rPr lang="en-US" sz="2000" dirty="0" smtClean="0"/>
              <a:t>Process Control</a:t>
            </a:r>
            <a:br>
              <a:rPr lang="en-US" sz="2000" dirty="0" smtClean="0"/>
            </a:br>
            <a:r>
              <a:rPr lang="en-US" sz="2000" dirty="0" smtClean="0"/>
              <a:t>Functionality</a:t>
            </a:r>
            <a:endParaRPr lang="en-US" sz="2000" dirty="0"/>
          </a:p>
        </p:txBody>
      </p:sp>
      <p:sp>
        <p:nvSpPr>
          <p:cNvPr id="12" name="PC Rough"/>
          <p:cNvSpPr/>
          <p:nvPr/>
        </p:nvSpPr>
        <p:spPr>
          <a:xfrm>
            <a:off x="3720936" y="3924148"/>
            <a:ext cx="2760088" cy="1830963"/>
          </a:xfrm>
          <a:custGeom>
            <a:avLst/>
            <a:gdLst>
              <a:gd name="connsiteX0" fmla="*/ 0 w 2133600"/>
              <a:gd name="connsiteY0" fmla="*/ 0 h 990600"/>
              <a:gd name="connsiteX1" fmla="*/ 2133600 w 2133600"/>
              <a:gd name="connsiteY1" fmla="*/ 0 h 990600"/>
              <a:gd name="connsiteX2" fmla="*/ 2133600 w 2133600"/>
              <a:gd name="connsiteY2" fmla="*/ 990600 h 990600"/>
              <a:gd name="connsiteX3" fmla="*/ 0 w 2133600"/>
              <a:gd name="connsiteY3" fmla="*/ 990600 h 990600"/>
              <a:gd name="connsiteX4" fmla="*/ 0 w 2133600"/>
              <a:gd name="connsiteY4" fmla="*/ 0 h 990600"/>
              <a:gd name="connsiteX0" fmla="*/ 0 w 2133600"/>
              <a:gd name="connsiteY0" fmla="*/ 6927 h 997527"/>
              <a:gd name="connsiteX1" fmla="*/ 569338 w 2133600"/>
              <a:gd name="connsiteY1" fmla="*/ 0 h 997527"/>
              <a:gd name="connsiteX2" fmla="*/ 2133600 w 2133600"/>
              <a:gd name="connsiteY2" fmla="*/ 6927 h 997527"/>
              <a:gd name="connsiteX3" fmla="*/ 2133600 w 2133600"/>
              <a:gd name="connsiteY3" fmla="*/ 997527 h 997527"/>
              <a:gd name="connsiteX4" fmla="*/ 0 w 2133600"/>
              <a:gd name="connsiteY4" fmla="*/ 997527 h 997527"/>
              <a:gd name="connsiteX5" fmla="*/ 0 w 2133600"/>
              <a:gd name="connsiteY5" fmla="*/ 6927 h 997527"/>
              <a:gd name="connsiteX0" fmla="*/ 0 w 2133600"/>
              <a:gd name="connsiteY0" fmla="*/ 11688 h 1002288"/>
              <a:gd name="connsiteX1" fmla="*/ 569338 w 2133600"/>
              <a:gd name="connsiteY1" fmla="*/ 4761 h 1002288"/>
              <a:gd name="connsiteX2" fmla="*/ 940813 w 2133600"/>
              <a:gd name="connsiteY2" fmla="*/ 0 h 1002288"/>
              <a:gd name="connsiteX3" fmla="*/ 2133600 w 2133600"/>
              <a:gd name="connsiteY3" fmla="*/ 11688 h 1002288"/>
              <a:gd name="connsiteX4" fmla="*/ 2133600 w 2133600"/>
              <a:gd name="connsiteY4" fmla="*/ 1002288 h 1002288"/>
              <a:gd name="connsiteX5" fmla="*/ 0 w 2133600"/>
              <a:gd name="connsiteY5" fmla="*/ 1002288 h 1002288"/>
              <a:gd name="connsiteX6" fmla="*/ 0 w 2133600"/>
              <a:gd name="connsiteY6" fmla="*/ 11688 h 1002288"/>
              <a:gd name="connsiteX0" fmla="*/ 0 w 2133600"/>
              <a:gd name="connsiteY0" fmla="*/ 11688 h 1002288"/>
              <a:gd name="connsiteX1" fmla="*/ 569338 w 2133600"/>
              <a:gd name="connsiteY1" fmla="*/ 4761 h 1002288"/>
              <a:gd name="connsiteX2" fmla="*/ 940813 w 2133600"/>
              <a:gd name="connsiteY2" fmla="*/ 0 h 1002288"/>
              <a:gd name="connsiteX3" fmla="*/ 1207513 w 2133600"/>
              <a:gd name="connsiteY3" fmla="*/ 0 h 1002288"/>
              <a:gd name="connsiteX4" fmla="*/ 2133600 w 2133600"/>
              <a:gd name="connsiteY4" fmla="*/ 11688 h 1002288"/>
              <a:gd name="connsiteX5" fmla="*/ 2133600 w 2133600"/>
              <a:gd name="connsiteY5" fmla="*/ 1002288 h 1002288"/>
              <a:gd name="connsiteX6" fmla="*/ 0 w 2133600"/>
              <a:gd name="connsiteY6" fmla="*/ 1002288 h 1002288"/>
              <a:gd name="connsiteX7" fmla="*/ 0 w 2133600"/>
              <a:gd name="connsiteY7" fmla="*/ 11688 h 1002288"/>
              <a:gd name="connsiteX0" fmla="*/ 0 w 2133600"/>
              <a:gd name="connsiteY0" fmla="*/ 583188 h 1573788"/>
              <a:gd name="connsiteX1" fmla="*/ 569338 w 2133600"/>
              <a:gd name="connsiteY1" fmla="*/ 576261 h 1573788"/>
              <a:gd name="connsiteX2" fmla="*/ 35938 w 2133600"/>
              <a:gd name="connsiteY2" fmla="*/ 0 h 1573788"/>
              <a:gd name="connsiteX3" fmla="*/ 1207513 w 2133600"/>
              <a:gd name="connsiteY3" fmla="*/ 571500 h 1573788"/>
              <a:gd name="connsiteX4" fmla="*/ 2133600 w 2133600"/>
              <a:gd name="connsiteY4" fmla="*/ 583188 h 1573788"/>
              <a:gd name="connsiteX5" fmla="*/ 2133600 w 2133600"/>
              <a:gd name="connsiteY5" fmla="*/ 1573788 h 1573788"/>
              <a:gd name="connsiteX6" fmla="*/ 0 w 2133600"/>
              <a:gd name="connsiteY6" fmla="*/ 1573788 h 1573788"/>
              <a:gd name="connsiteX7" fmla="*/ 0 w 2133600"/>
              <a:gd name="connsiteY7" fmla="*/ 583188 h 1573788"/>
              <a:gd name="connsiteX0" fmla="*/ 0 w 2133600"/>
              <a:gd name="connsiteY0" fmla="*/ 583188 h 1573788"/>
              <a:gd name="connsiteX1" fmla="*/ 569338 w 2133600"/>
              <a:gd name="connsiteY1" fmla="*/ 576261 h 1573788"/>
              <a:gd name="connsiteX2" fmla="*/ 35938 w 2133600"/>
              <a:gd name="connsiteY2" fmla="*/ 0 h 1573788"/>
              <a:gd name="connsiteX3" fmla="*/ 1207513 w 2133600"/>
              <a:gd name="connsiteY3" fmla="*/ 571500 h 1573788"/>
              <a:gd name="connsiteX4" fmla="*/ 1436113 w 2133600"/>
              <a:gd name="connsiteY4" fmla="*/ 571500 h 1573788"/>
              <a:gd name="connsiteX5" fmla="*/ 2133600 w 2133600"/>
              <a:gd name="connsiteY5" fmla="*/ 583188 h 1573788"/>
              <a:gd name="connsiteX6" fmla="*/ 2133600 w 2133600"/>
              <a:gd name="connsiteY6" fmla="*/ 1573788 h 1573788"/>
              <a:gd name="connsiteX7" fmla="*/ 0 w 2133600"/>
              <a:gd name="connsiteY7" fmla="*/ 1573788 h 1573788"/>
              <a:gd name="connsiteX8" fmla="*/ 0 w 2133600"/>
              <a:gd name="connsiteY8" fmla="*/ 583188 h 1573788"/>
              <a:gd name="connsiteX0" fmla="*/ 0 w 2133600"/>
              <a:gd name="connsiteY0" fmla="*/ 583188 h 1573788"/>
              <a:gd name="connsiteX1" fmla="*/ 569338 w 2133600"/>
              <a:gd name="connsiteY1" fmla="*/ 576261 h 1573788"/>
              <a:gd name="connsiteX2" fmla="*/ 35938 w 2133600"/>
              <a:gd name="connsiteY2" fmla="*/ 0 h 1573788"/>
              <a:gd name="connsiteX3" fmla="*/ 1207513 w 2133600"/>
              <a:gd name="connsiteY3" fmla="*/ 571500 h 1573788"/>
              <a:gd name="connsiteX4" fmla="*/ 1436113 w 2133600"/>
              <a:gd name="connsiteY4" fmla="*/ 571500 h 1573788"/>
              <a:gd name="connsiteX5" fmla="*/ 1779013 w 2133600"/>
              <a:gd name="connsiteY5" fmla="*/ 581025 h 1573788"/>
              <a:gd name="connsiteX6" fmla="*/ 2133600 w 2133600"/>
              <a:gd name="connsiteY6" fmla="*/ 583188 h 1573788"/>
              <a:gd name="connsiteX7" fmla="*/ 2133600 w 2133600"/>
              <a:gd name="connsiteY7" fmla="*/ 1573788 h 1573788"/>
              <a:gd name="connsiteX8" fmla="*/ 0 w 2133600"/>
              <a:gd name="connsiteY8" fmla="*/ 1573788 h 1573788"/>
              <a:gd name="connsiteX9" fmla="*/ 0 w 2133600"/>
              <a:gd name="connsiteY9" fmla="*/ 583188 h 1573788"/>
              <a:gd name="connsiteX0" fmla="*/ 0 w 2133600"/>
              <a:gd name="connsiteY0" fmla="*/ 583188 h 1573788"/>
              <a:gd name="connsiteX1" fmla="*/ 569338 w 2133600"/>
              <a:gd name="connsiteY1" fmla="*/ 576261 h 1573788"/>
              <a:gd name="connsiteX2" fmla="*/ 35938 w 2133600"/>
              <a:gd name="connsiteY2" fmla="*/ 0 h 1573788"/>
              <a:gd name="connsiteX3" fmla="*/ 1207513 w 2133600"/>
              <a:gd name="connsiteY3" fmla="*/ 571500 h 1573788"/>
              <a:gd name="connsiteX4" fmla="*/ 1050350 w 2133600"/>
              <a:gd name="connsiteY4" fmla="*/ 0 h 1573788"/>
              <a:gd name="connsiteX5" fmla="*/ 1779013 w 2133600"/>
              <a:gd name="connsiteY5" fmla="*/ 581025 h 1573788"/>
              <a:gd name="connsiteX6" fmla="*/ 2133600 w 2133600"/>
              <a:gd name="connsiteY6" fmla="*/ 583188 h 1573788"/>
              <a:gd name="connsiteX7" fmla="*/ 2133600 w 2133600"/>
              <a:gd name="connsiteY7" fmla="*/ 1573788 h 1573788"/>
              <a:gd name="connsiteX8" fmla="*/ 0 w 2133600"/>
              <a:gd name="connsiteY8" fmla="*/ 1573788 h 1573788"/>
              <a:gd name="connsiteX9" fmla="*/ 0 w 2133600"/>
              <a:gd name="connsiteY9" fmla="*/ 583188 h 1573788"/>
              <a:gd name="connsiteX0" fmla="*/ 0 w 2133600"/>
              <a:gd name="connsiteY0" fmla="*/ 583188 h 1573788"/>
              <a:gd name="connsiteX1" fmla="*/ 569338 w 2133600"/>
              <a:gd name="connsiteY1" fmla="*/ 576261 h 1573788"/>
              <a:gd name="connsiteX2" fmla="*/ 35938 w 2133600"/>
              <a:gd name="connsiteY2" fmla="*/ 0 h 1573788"/>
              <a:gd name="connsiteX3" fmla="*/ 983676 w 2133600"/>
              <a:gd name="connsiteY3" fmla="*/ 538163 h 1573788"/>
              <a:gd name="connsiteX4" fmla="*/ 1050350 w 2133600"/>
              <a:gd name="connsiteY4" fmla="*/ 0 h 1573788"/>
              <a:gd name="connsiteX5" fmla="*/ 1779013 w 2133600"/>
              <a:gd name="connsiteY5" fmla="*/ 581025 h 1573788"/>
              <a:gd name="connsiteX6" fmla="*/ 2133600 w 2133600"/>
              <a:gd name="connsiteY6" fmla="*/ 583188 h 1573788"/>
              <a:gd name="connsiteX7" fmla="*/ 2133600 w 2133600"/>
              <a:gd name="connsiteY7" fmla="*/ 1573788 h 1573788"/>
              <a:gd name="connsiteX8" fmla="*/ 0 w 2133600"/>
              <a:gd name="connsiteY8" fmla="*/ 1573788 h 1573788"/>
              <a:gd name="connsiteX9" fmla="*/ 0 w 2133600"/>
              <a:gd name="connsiteY9" fmla="*/ 583188 h 1573788"/>
              <a:gd name="connsiteX0" fmla="*/ 0 w 2133600"/>
              <a:gd name="connsiteY0" fmla="*/ 583188 h 1573788"/>
              <a:gd name="connsiteX1" fmla="*/ 569338 w 2133600"/>
              <a:gd name="connsiteY1" fmla="*/ 576261 h 1573788"/>
              <a:gd name="connsiteX2" fmla="*/ 35938 w 2133600"/>
              <a:gd name="connsiteY2" fmla="*/ 0 h 1573788"/>
              <a:gd name="connsiteX3" fmla="*/ 936051 w 2133600"/>
              <a:gd name="connsiteY3" fmla="*/ 442913 h 1573788"/>
              <a:gd name="connsiteX4" fmla="*/ 1050350 w 2133600"/>
              <a:gd name="connsiteY4" fmla="*/ 0 h 1573788"/>
              <a:gd name="connsiteX5" fmla="*/ 1779013 w 2133600"/>
              <a:gd name="connsiteY5" fmla="*/ 581025 h 1573788"/>
              <a:gd name="connsiteX6" fmla="*/ 2133600 w 2133600"/>
              <a:gd name="connsiteY6" fmla="*/ 583188 h 1573788"/>
              <a:gd name="connsiteX7" fmla="*/ 2133600 w 2133600"/>
              <a:gd name="connsiteY7" fmla="*/ 1573788 h 1573788"/>
              <a:gd name="connsiteX8" fmla="*/ 0 w 2133600"/>
              <a:gd name="connsiteY8" fmla="*/ 1573788 h 1573788"/>
              <a:gd name="connsiteX9" fmla="*/ 0 w 2133600"/>
              <a:gd name="connsiteY9" fmla="*/ 583188 h 1573788"/>
              <a:gd name="connsiteX0" fmla="*/ 0 w 2133600"/>
              <a:gd name="connsiteY0" fmla="*/ 583188 h 1573788"/>
              <a:gd name="connsiteX1" fmla="*/ 569338 w 2133600"/>
              <a:gd name="connsiteY1" fmla="*/ 576261 h 1573788"/>
              <a:gd name="connsiteX2" fmla="*/ 35938 w 2133600"/>
              <a:gd name="connsiteY2" fmla="*/ 0 h 1573788"/>
              <a:gd name="connsiteX3" fmla="*/ 936051 w 2133600"/>
              <a:gd name="connsiteY3" fmla="*/ 442913 h 1573788"/>
              <a:gd name="connsiteX4" fmla="*/ 1050350 w 2133600"/>
              <a:gd name="connsiteY4" fmla="*/ 0 h 1573788"/>
              <a:gd name="connsiteX5" fmla="*/ 1779013 w 2133600"/>
              <a:gd name="connsiteY5" fmla="*/ 581025 h 1573788"/>
              <a:gd name="connsiteX6" fmla="*/ 1945700 w 2133600"/>
              <a:gd name="connsiteY6" fmla="*/ 576262 h 1573788"/>
              <a:gd name="connsiteX7" fmla="*/ 2133600 w 2133600"/>
              <a:gd name="connsiteY7" fmla="*/ 583188 h 1573788"/>
              <a:gd name="connsiteX8" fmla="*/ 2133600 w 2133600"/>
              <a:gd name="connsiteY8" fmla="*/ 1573788 h 1573788"/>
              <a:gd name="connsiteX9" fmla="*/ 0 w 2133600"/>
              <a:gd name="connsiteY9" fmla="*/ 1573788 h 1573788"/>
              <a:gd name="connsiteX10" fmla="*/ 0 w 2133600"/>
              <a:gd name="connsiteY10" fmla="*/ 583188 h 1573788"/>
              <a:gd name="connsiteX0" fmla="*/ 0 w 2133600"/>
              <a:gd name="connsiteY0" fmla="*/ 583188 h 1573788"/>
              <a:gd name="connsiteX1" fmla="*/ 569338 w 2133600"/>
              <a:gd name="connsiteY1" fmla="*/ 576261 h 1573788"/>
              <a:gd name="connsiteX2" fmla="*/ 35938 w 2133600"/>
              <a:gd name="connsiteY2" fmla="*/ 0 h 1573788"/>
              <a:gd name="connsiteX3" fmla="*/ 936051 w 2133600"/>
              <a:gd name="connsiteY3" fmla="*/ 442913 h 1573788"/>
              <a:gd name="connsiteX4" fmla="*/ 1050350 w 2133600"/>
              <a:gd name="connsiteY4" fmla="*/ 0 h 1573788"/>
              <a:gd name="connsiteX5" fmla="*/ 1779013 w 2133600"/>
              <a:gd name="connsiteY5" fmla="*/ 581025 h 1573788"/>
              <a:gd name="connsiteX6" fmla="*/ 1855213 w 2133600"/>
              <a:gd name="connsiteY6" fmla="*/ 571500 h 1573788"/>
              <a:gd name="connsiteX7" fmla="*/ 1945700 w 2133600"/>
              <a:gd name="connsiteY7" fmla="*/ 576262 h 1573788"/>
              <a:gd name="connsiteX8" fmla="*/ 2133600 w 2133600"/>
              <a:gd name="connsiteY8" fmla="*/ 583188 h 1573788"/>
              <a:gd name="connsiteX9" fmla="*/ 2133600 w 2133600"/>
              <a:gd name="connsiteY9" fmla="*/ 1573788 h 1573788"/>
              <a:gd name="connsiteX10" fmla="*/ 0 w 2133600"/>
              <a:gd name="connsiteY10" fmla="*/ 1573788 h 1573788"/>
              <a:gd name="connsiteX11" fmla="*/ 0 w 2133600"/>
              <a:gd name="connsiteY11" fmla="*/ 583188 h 1573788"/>
              <a:gd name="connsiteX0" fmla="*/ 0 w 2133600"/>
              <a:gd name="connsiteY0" fmla="*/ 840363 h 1830963"/>
              <a:gd name="connsiteX1" fmla="*/ 569338 w 2133600"/>
              <a:gd name="connsiteY1" fmla="*/ 833436 h 1830963"/>
              <a:gd name="connsiteX2" fmla="*/ 35938 w 2133600"/>
              <a:gd name="connsiteY2" fmla="*/ 257175 h 1830963"/>
              <a:gd name="connsiteX3" fmla="*/ 936051 w 2133600"/>
              <a:gd name="connsiteY3" fmla="*/ 700088 h 1830963"/>
              <a:gd name="connsiteX4" fmla="*/ 1050350 w 2133600"/>
              <a:gd name="connsiteY4" fmla="*/ 257175 h 1830963"/>
              <a:gd name="connsiteX5" fmla="*/ 1779013 w 2133600"/>
              <a:gd name="connsiteY5" fmla="*/ 838200 h 1830963"/>
              <a:gd name="connsiteX6" fmla="*/ 1850450 w 2133600"/>
              <a:gd name="connsiteY6" fmla="*/ 0 h 1830963"/>
              <a:gd name="connsiteX7" fmla="*/ 1945700 w 2133600"/>
              <a:gd name="connsiteY7" fmla="*/ 833437 h 1830963"/>
              <a:gd name="connsiteX8" fmla="*/ 2133600 w 2133600"/>
              <a:gd name="connsiteY8" fmla="*/ 840363 h 1830963"/>
              <a:gd name="connsiteX9" fmla="*/ 2133600 w 2133600"/>
              <a:gd name="connsiteY9" fmla="*/ 1830963 h 1830963"/>
              <a:gd name="connsiteX10" fmla="*/ 0 w 2133600"/>
              <a:gd name="connsiteY10" fmla="*/ 1830963 h 1830963"/>
              <a:gd name="connsiteX11" fmla="*/ 0 w 2133600"/>
              <a:gd name="connsiteY11" fmla="*/ 840363 h 1830963"/>
              <a:gd name="connsiteX0" fmla="*/ 0 w 2133600"/>
              <a:gd name="connsiteY0" fmla="*/ 840363 h 1830963"/>
              <a:gd name="connsiteX1" fmla="*/ 569338 w 2133600"/>
              <a:gd name="connsiteY1" fmla="*/ 833436 h 1830963"/>
              <a:gd name="connsiteX2" fmla="*/ 35938 w 2133600"/>
              <a:gd name="connsiteY2" fmla="*/ 257175 h 1830963"/>
              <a:gd name="connsiteX3" fmla="*/ 936051 w 2133600"/>
              <a:gd name="connsiteY3" fmla="*/ 700088 h 1830963"/>
              <a:gd name="connsiteX4" fmla="*/ 1050350 w 2133600"/>
              <a:gd name="connsiteY4" fmla="*/ 257175 h 1830963"/>
              <a:gd name="connsiteX5" fmla="*/ 1474213 w 2133600"/>
              <a:gd name="connsiteY5" fmla="*/ 733425 h 1830963"/>
              <a:gd name="connsiteX6" fmla="*/ 1850450 w 2133600"/>
              <a:gd name="connsiteY6" fmla="*/ 0 h 1830963"/>
              <a:gd name="connsiteX7" fmla="*/ 1945700 w 2133600"/>
              <a:gd name="connsiteY7" fmla="*/ 833437 h 1830963"/>
              <a:gd name="connsiteX8" fmla="*/ 2133600 w 2133600"/>
              <a:gd name="connsiteY8" fmla="*/ 840363 h 1830963"/>
              <a:gd name="connsiteX9" fmla="*/ 2133600 w 2133600"/>
              <a:gd name="connsiteY9" fmla="*/ 1830963 h 1830963"/>
              <a:gd name="connsiteX10" fmla="*/ 0 w 2133600"/>
              <a:gd name="connsiteY10" fmla="*/ 1830963 h 1830963"/>
              <a:gd name="connsiteX11" fmla="*/ 0 w 2133600"/>
              <a:gd name="connsiteY11" fmla="*/ 840363 h 1830963"/>
              <a:gd name="connsiteX0" fmla="*/ 0 w 2133600"/>
              <a:gd name="connsiteY0" fmla="*/ 840363 h 1830963"/>
              <a:gd name="connsiteX1" fmla="*/ 569338 w 2133600"/>
              <a:gd name="connsiteY1" fmla="*/ 833436 h 1830963"/>
              <a:gd name="connsiteX2" fmla="*/ 35938 w 2133600"/>
              <a:gd name="connsiteY2" fmla="*/ 257175 h 1830963"/>
              <a:gd name="connsiteX3" fmla="*/ 936051 w 2133600"/>
              <a:gd name="connsiteY3" fmla="*/ 700088 h 1830963"/>
              <a:gd name="connsiteX4" fmla="*/ 1050350 w 2133600"/>
              <a:gd name="connsiteY4" fmla="*/ 257175 h 1830963"/>
              <a:gd name="connsiteX5" fmla="*/ 1364676 w 2133600"/>
              <a:gd name="connsiteY5" fmla="*/ 723900 h 1830963"/>
              <a:gd name="connsiteX6" fmla="*/ 1850450 w 2133600"/>
              <a:gd name="connsiteY6" fmla="*/ 0 h 1830963"/>
              <a:gd name="connsiteX7" fmla="*/ 1945700 w 2133600"/>
              <a:gd name="connsiteY7" fmla="*/ 833437 h 1830963"/>
              <a:gd name="connsiteX8" fmla="*/ 2133600 w 2133600"/>
              <a:gd name="connsiteY8" fmla="*/ 840363 h 1830963"/>
              <a:gd name="connsiteX9" fmla="*/ 2133600 w 2133600"/>
              <a:gd name="connsiteY9" fmla="*/ 1830963 h 1830963"/>
              <a:gd name="connsiteX10" fmla="*/ 0 w 2133600"/>
              <a:gd name="connsiteY10" fmla="*/ 1830963 h 1830963"/>
              <a:gd name="connsiteX11" fmla="*/ 0 w 2133600"/>
              <a:gd name="connsiteY11" fmla="*/ 840363 h 1830963"/>
              <a:gd name="connsiteX0" fmla="*/ 0 w 2133600"/>
              <a:gd name="connsiteY0" fmla="*/ 840363 h 1830963"/>
              <a:gd name="connsiteX1" fmla="*/ 569338 w 2133600"/>
              <a:gd name="connsiteY1" fmla="*/ 833436 h 1830963"/>
              <a:gd name="connsiteX2" fmla="*/ 35938 w 2133600"/>
              <a:gd name="connsiteY2" fmla="*/ 257175 h 1830963"/>
              <a:gd name="connsiteX3" fmla="*/ 936051 w 2133600"/>
              <a:gd name="connsiteY3" fmla="*/ 700088 h 1830963"/>
              <a:gd name="connsiteX4" fmla="*/ 1050350 w 2133600"/>
              <a:gd name="connsiteY4" fmla="*/ 257175 h 1830963"/>
              <a:gd name="connsiteX5" fmla="*/ 1378963 w 2133600"/>
              <a:gd name="connsiteY5" fmla="*/ 642938 h 1830963"/>
              <a:gd name="connsiteX6" fmla="*/ 1850450 w 2133600"/>
              <a:gd name="connsiteY6" fmla="*/ 0 h 1830963"/>
              <a:gd name="connsiteX7" fmla="*/ 1945700 w 2133600"/>
              <a:gd name="connsiteY7" fmla="*/ 833437 h 1830963"/>
              <a:gd name="connsiteX8" fmla="*/ 2133600 w 2133600"/>
              <a:gd name="connsiteY8" fmla="*/ 840363 h 1830963"/>
              <a:gd name="connsiteX9" fmla="*/ 2133600 w 2133600"/>
              <a:gd name="connsiteY9" fmla="*/ 1830963 h 1830963"/>
              <a:gd name="connsiteX10" fmla="*/ 0 w 2133600"/>
              <a:gd name="connsiteY10" fmla="*/ 1830963 h 1830963"/>
              <a:gd name="connsiteX11" fmla="*/ 0 w 2133600"/>
              <a:gd name="connsiteY11" fmla="*/ 840363 h 1830963"/>
              <a:gd name="connsiteX0" fmla="*/ 0 w 2133600"/>
              <a:gd name="connsiteY0" fmla="*/ 840363 h 1830963"/>
              <a:gd name="connsiteX1" fmla="*/ 569338 w 2133600"/>
              <a:gd name="connsiteY1" fmla="*/ 833436 h 1830963"/>
              <a:gd name="connsiteX2" fmla="*/ 35938 w 2133600"/>
              <a:gd name="connsiteY2" fmla="*/ 257175 h 1830963"/>
              <a:gd name="connsiteX3" fmla="*/ 936051 w 2133600"/>
              <a:gd name="connsiteY3" fmla="*/ 700088 h 1830963"/>
              <a:gd name="connsiteX4" fmla="*/ 1050350 w 2133600"/>
              <a:gd name="connsiteY4" fmla="*/ 257175 h 1830963"/>
              <a:gd name="connsiteX5" fmla="*/ 1378963 w 2133600"/>
              <a:gd name="connsiteY5" fmla="*/ 642938 h 1830963"/>
              <a:gd name="connsiteX6" fmla="*/ 1850450 w 2133600"/>
              <a:gd name="connsiteY6" fmla="*/ 0 h 1830963"/>
              <a:gd name="connsiteX7" fmla="*/ 1945700 w 2133600"/>
              <a:gd name="connsiteY7" fmla="*/ 833437 h 1830963"/>
              <a:gd name="connsiteX8" fmla="*/ 2026663 w 2133600"/>
              <a:gd name="connsiteY8" fmla="*/ 828676 h 1830963"/>
              <a:gd name="connsiteX9" fmla="*/ 2133600 w 2133600"/>
              <a:gd name="connsiteY9" fmla="*/ 840363 h 1830963"/>
              <a:gd name="connsiteX10" fmla="*/ 2133600 w 2133600"/>
              <a:gd name="connsiteY10" fmla="*/ 1830963 h 1830963"/>
              <a:gd name="connsiteX11" fmla="*/ 0 w 2133600"/>
              <a:gd name="connsiteY11" fmla="*/ 1830963 h 1830963"/>
              <a:gd name="connsiteX12" fmla="*/ 0 w 2133600"/>
              <a:gd name="connsiteY12" fmla="*/ 840363 h 1830963"/>
              <a:gd name="connsiteX0" fmla="*/ 0 w 2345751"/>
              <a:gd name="connsiteY0" fmla="*/ 840363 h 1830963"/>
              <a:gd name="connsiteX1" fmla="*/ 569338 w 2345751"/>
              <a:gd name="connsiteY1" fmla="*/ 833436 h 1830963"/>
              <a:gd name="connsiteX2" fmla="*/ 35938 w 2345751"/>
              <a:gd name="connsiteY2" fmla="*/ 257175 h 1830963"/>
              <a:gd name="connsiteX3" fmla="*/ 936051 w 2345751"/>
              <a:gd name="connsiteY3" fmla="*/ 700088 h 1830963"/>
              <a:gd name="connsiteX4" fmla="*/ 1050350 w 2345751"/>
              <a:gd name="connsiteY4" fmla="*/ 257175 h 1830963"/>
              <a:gd name="connsiteX5" fmla="*/ 1378963 w 2345751"/>
              <a:gd name="connsiteY5" fmla="*/ 642938 h 1830963"/>
              <a:gd name="connsiteX6" fmla="*/ 1850450 w 2345751"/>
              <a:gd name="connsiteY6" fmla="*/ 0 h 1830963"/>
              <a:gd name="connsiteX7" fmla="*/ 1945700 w 2345751"/>
              <a:gd name="connsiteY7" fmla="*/ 833437 h 1830963"/>
              <a:gd name="connsiteX8" fmla="*/ 2345751 w 2345751"/>
              <a:gd name="connsiteY8" fmla="*/ 490538 h 1830963"/>
              <a:gd name="connsiteX9" fmla="*/ 2133600 w 2345751"/>
              <a:gd name="connsiteY9" fmla="*/ 840363 h 1830963"/>
              <a:gd name="connsiteX10" fmla="*/ 2133600 w 2345751"/>
              <a:gd name="connsiteY10" fmla="*/ 1830963 h 1830963"/>
              <a:gd name="connsiteX11" fmla="*/ 0 w 2345751"/>
              <a:gd name="connsiteY11" fmla="*/ 1830963 h 1830963"/>
              <a:gd name="connsiteX12" fmla="*/ 0 w 2345751"/>
              <a:gd name="connsiteY12" fmla="*/ 840363 h 1830963"/>
              <a:gd name="connsiteX0" fmla="*/ 0 w 2345751"/>
              <a:gd name="connsiteY0" fmla="*/ 840363 h 1830963"/>
              <a:gd name="connsiteX1" fmla="*/ 569338 w 2345751"/>
              <a:gd name="connsiteY1" fmla="*/ 833436 h 1830963"/>
              <a:gd name="connsiteX2" fmla="*/ 35938 w 2345751"/>
              <a:gd name="connsiteY2" fmla="*/ 257175 h 1830963"/>
              <a:gd name="connsiteX3" fmla="*/ 936051 w 2345751"/>
              <a:gd name="connsiteY3" fmla="*/ 700088 h 1830963"/>
              <a:gd name="connsiteX4" fmla="*/ 1050350 w 2345751"/>
              <a:gd name="connsiteY4" fmla="*/ 257175 h 1830963"/>
              <a:gd name="connsiteX5" fmla="*/ 1378963 w 2345751"/>
              <a:gd name="connsiteY5" fmla="*/ 642938 h 1830963"/>
              <a:gd name="connsiteX6" fmla="*/ 1850450 w 2345751"/>
              <a:gd name="connsiteY6" fmla="*/ 0 h 1830963"/>
              <a:gd name="connsiteX7" fmla="*/ 1740912 w 2345751"/>
              <a:gd name="connsiteY7" fmla="*/ 781050 h 1830963"/>
              <a:gd name="connsiteX8" fmla="*/ 2345751 w 2345751"/>
              <a:gd name="connsiteY8" fmla="*/ 490538 h 1830963"/>
              <a:gd name="connsiteX9" fmla="*/ 2133600 w 2345751"/>
              <a:gd name="connsiteY9" fmla="*/ 840363 h 1830963"/>
              <a:gd name="connsiteX10" fmla="*/ 2133600 w 2345751"/>
              <a:gd name="connsiteY10" fmla="*/ 1830963 h 1830963"/>
              <a:gd name="connsiteX11" fmla="*/ 0 w 2345751"/>
              <a:gd name="connsiteY11" fmla="*/ 1830963 h 1830963"/>
              <a:gd name="connsiteX12" fmla="*/ 0 w 2345751"/>
              <a:gd name="connsiteY12" fmla="*/ 840363 h 1830963"/>
              <a:gd name="connsiteX0" fmla="*/ 0 w 2345751"/>
              <a:gd name="connsiteY0" fmla="*/ 840363 h 1830963"/>
              <a:gd name="connsiteX1" fmla="*/ 569338 w 2345751"/>
              <a:gd name="connsiteY1" fmla="*/ 833436 h 1830963"/>
              <a:gd name="connsiteX2" fmla="*/ 35938 w 2345751"/>
              <a:gd name="connsiteY2" fmla="*/ 257175 h 1830963"/>
              <a:gd name="connsiteX3" fmla="*/ 936051 w 2345751"/>
              <a:gd name="connsiteY3" fmla="*/ 700088 h 1830963"/>
              <a:gd name="connsiteX4" fmla="*/ 1050350 w 2345751"/>
              <a:gd name="connsiteY4" fmla="*/ 257175 h 1830963"/>
              <a:gd name="connsiteX5" fmla="*/ 1378963 w 2345751"/>
              <a:gd name="connsiteY5" fmla="*/ 642938 h 1830963"/>
              <a:gd name="connsiteX6" fmla="*/ 1850450 w 2345751"/>
              <a:gd name="connsiteY6" fmla="*/ 0 h 1830963"/>
              <a:gd name="connsiteX7" fmla="*/ 1798062 w 2345751"/>
              <a:gd name="connsiteY7" fmla="*/ 600075 h 1830963"/>
              <a:gd name="connsiteX8" fmla="*/ 2345751 w 2345751"/>
              <a:gd name="connsiteY8" fmla="*/ 490538 h 1830963"/>
              <a:gd name="connsiteX9" fmla="*/ 2133600 w 2345751"/>
              <a:gd name="connsiteY9" fmla="*/ 840363 h 1830963"/>
              <a:gd name="connsiteX10" fmla="*/ 2133600 w 2345751"/>
              <a:gd name="connsiteY10" fmla="*/ 1830963 h 1830963"/>
              <a:gd name="connsiteX11" fmla="*/ 0 w 2345751"/>
              <a:gd name="connsiteY11" fmla="*/ 1830963 h 1830963"/>
              <a:gd name="connsiteX12" fmla="*/ 0 w 2345751"/>
              <a:gd name="connsiteY12" fmla="*/ 840363 h 1830963"/>
              <a:gd name="connsiteX0" fmla="*/ 0 w 2345751"/>
              <a:gd name="connsiteY0" fmla="*/ 840363 h 1830963"/>
              <a:gd name="connsiteX1" fmla="*/ 569338 w 2345751"/>
              <a:gd name="connsiteY1" fmla="*/ 833436 h 1830963"/>
              <a:gd name="connsiteX2" fmla="*/ 35938 w 2345751"/>
              <a:gd name="connsiteY2" fmla="*/ 257175 h 1830963"/>
              <a:gd name="connsiteX3" fmla="*/ 936051 w 2345751"/>
              <a:gd name="connsiteY3" fmla="*/ 700088 h 1830963"/>
              <a:gd name="connsiteX4" fmla="*/ 1050350 w 2345751"/>
              <a:gd name="connsiteY4" fmla="*/ 257175 h 1830963"/>
              <a:gd name="connsiteX5" fmla="*/ 1378963 w 2345751"/>
              <a:gd name="connsiteY5" fmla="*/ 642938 h 1830963"/>
              <a:gd name="connsiteX6" fmla="*/ 1850450 w 2345751"/>
              <a:gd name="connsiteY6" fmla="*/ 0 h 1830963"/>
              <a:gd name="connsiteX7" fmla="*/ 1798062 w 2345751"/>
              <a:gd name="connsiteY7" fmla="*/ 600075 h 1830963"/>
              <a:gd name="connsiteX8" fmla="*/ 2345751 w 2345751"/>
              <a:gd name="connsiteY8" fmla="*/ 490538 h 1830963"/>
              <a:gd name="connsiteX9" fmla="*/ 2133600 w 2345751"/>
              <a:gd name="connsiteY9" fmla="*/ 840363 h 1830963"/>
              <a:gd name="connsiteX10" fmla="*/ 2126675 w 2345751"/>
              <a:gd name="connsiteY10" fmla="*/ 1166813 h 1830963"/>
              <a:gd name="connsiteX11" fmla="*/ 2133600 w 2345751"/>
              <a:gd name="connsiteY11" fmla="*/ 1830963 h 1830963"/>
              <a:gd name="connsiteX12" fmla="*/ 0 w 2345751"/>
              <a:gd name="connsiteY12" fmla="*/ 1830963 h 1830963"/>
              <a:gd name="connsiteX13" fmla="*/ 0 w 2345751"/>
              <a:gd name="connsiteY13" fmla="*/ 840363 h 1830963"/>
              <a:gd name="connsiteX0" fmla="*/ 0 w 2345751"/>
              <a:gd name="connsiteY0" fmla="*/ 840363 h 1830963"/>
              <a:gd name="connsiteX1" fmla="*/ 569338 w 2345751"/>
              <a:gd name="connsiteY1" fmla="*/ 833436 h 1830963"/>
              <a:gd name="connsiteX2" fmla="*/ 35938 w 2345751"/>
              <a:gd name="connsiteY2" fmla="*/ 257175 h 1830963"/>
              <a:gd name="connsiteX3" fmla="*/ 936051 w 2345751"/>
              <a:gd name="connsiteY3" fmla="*/ 700088 h 1830963"/>
              <a:gd name="connsiteX4" fmla="*/ 1050350 w 2345751"/>
              <a:gd name="connsiteY4" fmla="*/ 257175 h 1830963"/>
              <a:gd name="connsiteX5" fmla="*/ 1378963 w 2345751"/>
              <a:gd name="connsiteY5" fmla="*/ 642938 h 1830963"/>
              <a:gd name="connsiteX6" fmla="*/ 1850450 w 2345751"/>
              <a:gd name="connsiteY6" fmla="*/ 0 h 1830963"/>
              <a:gd name="connsiteX7" fmla="*/ 1798062 w 2345751"/>
              <a:gd name="connsiteY7" fmla="*/ 600075 h 1830963"/>
              <a:gd name="connsiteX8" fmla="*/ 2345751 w 2345751"/>
              <a:gd name="connsiteY8" fmla="*/ 490538 h 1830963"/>
              <a:gd name="connsiteX9" fmla="*/ 2133600 w 2345751"/>
              <a:gd name="connsiteY9" fmla="*/ 840363 h 1830963"/>
              <a:gd name="connsiteX10" fmla="*/ 2121913 w 2345751"/>
              <a:gd name="connsiteY10" fmla="*/ 957263 h 1830963"/>
              <a:gd name="connsiteX11" fmla="*/ 2126675 w 2345751"/>
              <a:gd name="connsiteY11" fmla="*/ 1166813 h 1830963"/>
              <a:gd name="connsiteX12" fmla="*/ 2133600 w 2345751"/>
              <a:gd name="connsiteY12" fmla="*/ 1830963 h 1830963"/>
              <a:gd name="connsiteX13" fmla="*/ 0 w 2345751"/>
              <a:gd name="connsiteY13" fmla="*/ 1830963 h 1830963"/>
              <a:gd name="connsiteX14" fmla="*/ 0 w 2345751"/>
              <a:gd name="connsiteY14" fmla="*/ 840363 h 1830963"/>
              <a:gd name="connsiteX0" fmla="*/ 0 w 2698175"/>
              <a:gd name="connsiteY0" fmla="*/ 840363 h 1830963"/>
              <a:gd name="connsiteX1" fmla="*/ 569338 w 2698175"/>
              <a:gd name="connsiteY1" fmla="*/ 833436 h 1830963"/>
              <a:gd name="connsiteX2" fmla="*/ 35938 w 2698175"/>
              <a:gd name="connsiteY2" fmla="*/ 257175 h 1830963"/>
              <a:gd name="connsiteX3" fmla="*/ 936051 w 2698175"/>
              <a:gd name="connsiteY3" fmla="*/ 700088 h 1830963"/>
              <a:gd name="connsiteX4" fmla="*/ 1050350 w 2698175"/>
              <a:gd name="connsiteY4" fmla="*/ 257175 h 1830963"/>
              <a:gd name="connsiteX5" fmla="*/ 1378963 w 2698175"/>
              <a:gd name="connsiteY5" fmla="*/ 642938 h 1830963"/>
              <a:gd name="connsiteX6" fmla="*/ 1850450 w 2698175"/>
              <a:gd name="connsiteY6" fmla="*/ 0 h 1830963"/>
              <a:gd name="connsiteX7" fmla="*/ 1798062 w 2698175"/>
              <a:gd name="connsiteY7" fmla="*/ 600075 h 1830963"/>
              <a:gd name="connsiteX8" fmla="*/ 2345751 w 2698175"/>
              <a:gd name="connsiteY8" fmla="*/ 490538 h 1830963"/>
              <a:gd name="connsiteX9" fmla="*/ 2133600 w 2698175"/>
              <a:gd name="connsiteY9" fmla="*/ 840363 h 1830963"/>
              <a:gd name="connsiteX10" fmla="*/ 2698175 w 2698175"/>
              <a:gd name="connsiteY10" fmla="*/ 909638 h 1830963"/>
              <a:gd name="connsiteX11" fmla="*/ 2126675 w 2698175"/>
              <a:gd name="connsiteY11" fmla="*/ 1166813 h 1830963"/>
              <a:gd name="connsiteX12" fmla="*/ 2133600 w 2698175"/>
              <a:gd name="connsiteY12" fmla="*/ 1830963 h 1830963"/>
              <a:gd name="connsiteX13" fmla="*/ 0 w 2698175"/>
              <a:gd name="connsiteY13" fmla="*/ 1830963 h 1830963"/>
              <a:gd name="connsiteX14" fmla="*/ 0 w 2698175"/>
              <a:gd name="connsiteY14" fmla="*/ 840363 h 1830963"/>
              <a:gd name="connsiteX0" fmla="*/ 0 w 2698175"/>
              <a:gd name="connsiteY0" fmla="*/ 840363 h 1830963"/>
              <a:gd name="connsiteX1" fmla="*/ 569338 w 2698175"/>
              <a:gd name="connsiteY1" fmla="*/ 833436 h 1830963"/>
              <a:gd name="connsiteX2" fmla="*/ 35938 w 2698175"/>
              <a:gd name="connsiteY2" fmla="*/ 257175 h 1830963"/>
              <a:gd name="connsiteX3" fmla="*/ 936051 w 2698175"/>
              <a:gd name="connsiteY3" fmla="*/ 700088 h 1830963"/>
              <a:gd name="connsiteX4" fmla="*/ 1050350 w 2698175"/>
              <a:gd name="connsiteY4" fmla="*/ 257175 h 1830963"/>
              <a:gd name="connsiteX5" fmla="*/ 1378963 w 2698175"/>
              <a:gd name="connsiteY5" fmla="*/ 642938 h 1830963"/>
              <a:gd name="connsiteX6" fmla="*/ 1850450 w 2698175"/>
              <a:gd name="connsiteY6" fmla="*/ 0 h 1830963"/>
              <a:gd name="connsiteX7" fmla="*/ 1798062 w 2698175"/>
              <a:gd name="connsiteY7" fmla="*/ 600075 h 1830963"/>
              <a:gd name="connsiteX8" fmla="*/ 2345751 w 2698175"/>
              <a:gd name="connsiteY8" fmla="*/ 490538 h 1830963"/>
              <a:gd name="connsiteX9" fmla="*/ 2133600 w 2698175"/>
              <a:gd name="connsiteY9" fmla="*/ 840363 h 1830963"/>
              <a:gd name="connsiteX10" fmla="*/ 2698175 w 2698175"/>
              <a:gd name="connsiteY10" fmla="*/ 909638 h 1830963"/>
              <a:gd name="connsiteX11" fmla="*/ 2126675 w 2698175"/>
              <a:gd name="connsiteY11" fmla="*/ 1166813 h 1830963"/>
              <a:gd name="connsiteX12" fmla="*/ 2131438 w 2698175"/>
              <a:gd name="connsiteY12" fmla="*/ 1447801 h 1830963"/>
              <a:gd name="connsiteX13" fmla="*/ 2133600 w 2698175"/>
              <a:gd name="connsiteY13" fmla="*/ 1830963 h 1830963"/>
              <a:gd name="connsiteX14" fmla="*/ 0 w 2698175"/>
              <a:gd name="connsiteY14" fmla="*/ 1830963 h 1830963"/>
              <a:gd name="connsiteX15" fmla="*/ 0 w 2698175"/>
              <a:gd name="connsiteY15" fmla="*/ 840363 h 1830963"/>
              <a:gd name="connsiteX0" fmla="*/ 0 w 2698175"/>
              <a:gd name="connsiteY0" fmla="*/ 840363 h 1830963"/>
              <a:gd name="connsiteX1" fmla="*/ 569338 w 2698175"/>
              <a:gd name="connsiteY1" fmla="*/ 833436 h 1830963"/>
              <a:gd name="connsiteX2" fmla="*/ 35938 w 2698175"/>
              <a:gd name="connsiteY2" fmla="*/ 257175 h 1830963"/>
              <a:gd name="connsiteX3" fmla="*/ 936051 w 2698175"/>
              <a:gd name="connsiteY3" fmla="*/ 700088 h 1830963"/>
              <a:gd name="connsiteX4" fmla="*/ 1050350 w 2698175"/>
              <a:gd name="connsiteY4" fmla="*/ 257175 h 1830963"/>
              <a:gd name="connsiteX5" fmla="*/ 1378963 w 2698175"/>
              <a:gd name="connsiteY5" fmla="*/ 642938 h 1830963"/>
              <a:gd name="connsiteX6" fmla="*/ 1850450 w 2698175"/>
              <a:gd name="connsiteY6" fmla="*/ 0 h 1830963"/>
              <a:gd name="connsiteX7" fmla="*/ 1798062 w 2698175"/>
              <a:gd name="connsiteY7" fmla="*/ 600075 h 1830963"/>
              <a:gd name="connsiteX8" fmla="*/ 2345751 w 2698175"/>
              <a:gd name="connsiteY8" fmla="*/ 490538 h 1830963"/>
              <a:gd name="connsiteX9" fmla="*/ 2133600 w 2698175"/>
              <a:gd name="connsiteY9" fmla="*/ 840363 h 1830963"/>
              <a:gd name="connsiteX10" fmla="*/ 2698175 w 2698175"/>
              <a:gd name="connsiteY10" fmla="*/ 909638 h 1830963"/>
              <a:gd name="connsiteX11" fmla="*/ 2126675 w 2698175"/>
              <a:gd name="connsiteY11" fmla="*/ 1166813 h 1830963"/>
              <a:gd name="connsiteX12" fmla="*/ 2131438 w 2698175"/>
              <a:gd name="connsiteY12" fmla="*/ 1447801 h 1830963"/>
              <a:gd name="connsiteX13" fmla="*/ 2133600 w 2698175"/>
              <a:gd name="connsiteY13" fmla="*/ 1830963 h 1830963"/>
              <a:gd name="connsiteX14" fmla="*/ 0 w 2698175"/>
              <a:gd name="connsiteY14" fmla="*/ 1830963 h 1830963"/>
              <a:gd name="connsiteX15" fmla="*/ 0 w 2698175"/>
              <a:gd name="connsiteY15" fmla="*/ 840363 h 1830963"/>
              <a:gd name="connsiteX0" fmla="*/ 0 w 2698175"/>
              <a:gd name="connsiteY0" fmla="*/ 840363 h 1830963"/>
              <a:gd name="connsiteX1" fmla="*/ 569338 w 2698175"/>
              <a:gd name="connsiteY1" fmla="*/ 833436 h 1830963"/>
              <a:gd name="connsiteX2" fmla="*/ 35938 w 2698175"/>
              <a:gd name="connsiteY2" fmla="*/ 257175 h 1830963"/>
              <a:gd name="connsiteX3" fmla="*/ 936051 w 2698175"/>
              <a:gd name="connsiteY3" fmla="*/ 700088 h 1830963"/>
              <a:gd name="connsiteX4" fmla="*/ 1050350 w 2698175"/>
              <a:gd name="connsiteY4" fmla="*/ 257175 h 1830963"/>
              <a:gd name="connsiteX5" fmla="*/ 1378963 w 2698175"/>
              <a:gd name="connsiteY5" fmla="*/ 642938 h 1830963"/>
              <a:gd name="connsiteX6" fmla="*/ 1850450 w 2698175"/>
              <a:gd name="connsiteY6" fmla="*/ 0 h 1830963"/>
              <a:gd name="connsiteX7" fmla="*/ 1798062 w 2698175"/>
              <a:gd name="connsiteY7" fmla="*/ 600075 h 1830963"/>
              <a:gd name="connsiteX8" fmla="*/ 2345751 w 2698175"/>
              <a:gd name="connsiteY8" fmla="*/ 490538 h 1830963"/>
              <a:gd name="connsiteX9" fmla="*/ 2133600 w 2698175"/>
              <a:gd name="connsiteY9" fmla="*/ 840363 h 1830963"/>
              <a:gd name="connsiteX10" fmla="*/ 2698175 w 2698175"/>
              <a:gd name="connsiteY10" fmla="*/ 909638 h 1830963"/>
              <a:gd name="connsiteX11" fmla="*/ 2126675 w 2698175"/>
              <a:gd name="connsiteY11" fmla="*/ 1166813 h 1830963"/>
              <a:gd name="connsiteX12" fmla="*/ 2131438 w 2698175"/>
              <a:gd name="connsiteY12" fmla="*/ 1447801 h 1830963"/>
              <a:gd name="connsiteX13" fmla="*/ 2133600 w 2698175"/>
              <a:gd name="connsiteY13" fmla="*/ 1830963 h 1830963"/>
              <a:gd name="connsiteX14" fmla="*/ 0 w 2698175"/>
              <a:gd name="connsiteY14" fmla="*/ 1830963 h 1830963"/>
              <a:gd name="connsiteX15" fmla="*/ 0 w 2698175"/>
              <a:gd name="connsiteY15" fmla="*/ 840363 h 1830963"/>
              <a:gd name="connsiteX0" fmla="*/ 0 w 2698175"/>
              <a:gd name="connsiteY0" fmla="*/ 840363 h 1830963"/>
              <a:gd name="connsiteX1" fmla="*/ 569338 w 2698175"/>
              <a:gd name="connsiteY1" fmla="*/ 833436 h 1830963"/>
              <a:gd name="connsiteX2" fmla="*/ 35938 w 2698175"/>
              <a:gd name="connsiteY2" fmla="*/ 257175 h 1830963"/>
              <a:gd name="connsiteX3" fmla="*/ 936051 w 2698175"/>
              <a:gd name="connsiteY3" fmla="*/ 700088 h 1830963"/>
              <a:gd name="connsiteX4" fmla="*/ 1050350 w 2698175"/>
              <a:gd name="connsiteY4" fmla="*/ 257175 h 1830963"/>
              <a:gd name="connsiteX5" fmla="*/ 1378963 w 2698175"/>
              <a:gd name="connsiteY5" fmla="*/ 642938 h 1830963"/>
              <a:gd name="connsiteX6" fmla="*/ 1850450 w 2698175"/>
              <a:gd name="connsiteY6" fmla="*/ 0 h 1830963"/>
              <a:gd name="connsiteX7" fmla="*/ 1798062 w 2698175"/>
              <a:gd name="connsiteY7" fmla="*/ 600075 h 1830963"/>
              <a:gd name="connsiteX8" fmla="*/ 2345751 w 2698175"/>
              <a:gd name="connsiteY8" fmla="*/ 490538 h 1830963"/>
              <a:gd name="connsiteX9" fmla="*/ 2133600 w 2698175"/>
              <a:gd name="connsiteY9" fmla="*/ 840363 h 1830963"/>
              <a:gd name="connsiteX10" fmla="*/ 2698175 w 2698175"/>
              <a:gd name="connsiteY10" fmla="*/ 909638 h 1830963"/>
              <a:gd name="connsiteX11" fmla="*/ 2126675 w 2698175"/>
              <a:gd name="connsiteY11" fmla="*/ 1166813 h 1830963"/>
              <a:gd name="connsiteX12" fmla="*/ 2126675 w 2698175"/>
              <a:gd name="connsiteY12" fmla="*/ 1285876 h 1830963"/>
              <a:gd name="connsiteX13" fmla="*/ 2131438 w 2698175"/>
              <a:gd name="connsiteY13" fmla="*/ 1447801 h 1830963"/>
              <a:gd name="connsiteX14" fmla="*/ 2133600 w 2698175"/>
              <a:gd name="connsiteY14" fmla="*/ 1830963 h 1830963"/>
              <a:gd name="connsiteX15" fmla="*/ 0 w 2698175"/>
              <a:gd name="connsiteY15" fmla="*/ 1830963 h 1830963"/>
              <a:gd name="connsiteX16" fmla="*/ 0 w 2698175"/>
              <a:gd name="connsiteY16" fmla="*/ 840363 h 1830963"/>
              <a:gd name="connsiteX0" fmla="*/ 0 w 2698175"/>
              <a:gd name="connsiteY0" fmla="*/ 840363 h 1830963"/>
              <a:gd name="connsiteX1" fmla="*/ 569338 w 2698175"/>
              <a:gd name="connsiteY1" fmla="*/ 833436 h 1830963"/>
              <a:gd name="connsiteX2" fmla="*/ 35938 w 2698175"/>
              <a:gd name="connsiteY2" fmla="*/ 257175 h 1830963"/>
              <a:gd name="connsiteX3" fmla="*/ 936051 w 2698175"/>
              <a:gd name="connsiteY3" fmla="*/ 700088 h 1830963"/>
              <a:gd name="connsiteX4" fmla="*/ 1050350 w 2698175"/>
              <a:gd name="connsiteY4" fmla="*/ 257175 h 1830963"/>
              <a:gd name="connsiteX5" fmla="*/ 1378963 w 2698175"/>
              <a:gd name="connsiteY5" fmla="*/ 642938 h 1830963"/>
              <a:gd name="connsiteX6" fmla="*/ 1850450 w 2698175"/>
              <a:gd name="connsiteY6" fmla="*/ 0 h 1830963"/>
              <a:gd name="connsiteX7" fmla="*/ 1798062 w 2698175"/>
              <a:gd name="connsiteY7" fmla="*/ 600075 h 1830963"/>
              <a:gd name="connsiteX8" fmla="*/ 2345751 w 2698175"/>
              <a:gd name="connsiteY8" fmla="*/ 490538 h 1830963"/>
              <a:gd name="connsiteX9" fmla="*/ 2133600 w 2698175"/>
              <a:gd name="connsiteY9" fmla="*/ 840363 h 1830963"/>
              <a:gd name="connsiteX10" fmla="*/ 2698175 w 2698175"/>
              <a:gd name="connsiteY10" fmla="*/ 909638 h 1830963"/>
              <a:gd name="connsiteX11" fmla="*/ 2126675 w 2698175"/>
              <a:gd name="connsiteY11" fmla="*/ 1166813 h 1830963"/>
              <a:gd name="connsiteX12" fmla="*/ 2126675 w 2698175"/>
              <a:gd name="connsiteY12" fmla="*/ 1285876 h 1830963"/>
              <a:gd name="connsiteX13" fmla="*/ 2131438 w 2698175"/>
              <a:gd name="connsiteY13" fmla="*/ 1447801 h 1830963"/>
              <a:gd name="connsiteX14" fmla="*/ 2133600 w 2698175"/>
              <a:gd name="connsiteY14" fmla="*/ 1830963 h 1830963"/>
              <a:gd name="connsiteX15" fmla="*/ 0 w 2698175"/>
              <a:gd name="connsiteY15" fmla="*/ 1830963 h 1830963"/>
              <a:gd name="connsiteX16" fmla="*/ 0 w 2698175"/>
              <a:gd name="connsiteY16"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126675 w 2760088"/>
              <a:gd name="connsiteY11" fmla="*/ 1166813 h 1830963"/>
              <a:gd name="connsiteX12" fmla="*/ 2760088 w 2760088"/>
              <a:gd name="connsiteY12" fmla="*/ 1481139 h 1830963"/>
              <a:gd name="connsiteX13" fmla="*/ 2131438 w 2760088"/>
              <a:gd name="connsiteY13" fmla="*/ 1447801 h 1830963"/>
              <a:gd name="connsiteX14" fmla="*/ 2133600 w 2760088"/>
              <a:gd name="connsiteY14" fmla="*/ 1830963 h 1830963"/>
              <a:gd name="connsiteX15" fmla="*/ 0 w 2760088"/>
              <a:gd name="connsiteY15" fmla="*/ 1830963 h 1830963"/>
              <a:gd name="connsiteX16" fmla="*/ 0 w 2760088"/>
              <a:gd name="connsiteY16"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133600 w 2760088"/>
              <a:gd name="connsiteY14" fmla="*/ 1830963 h 1830963"/>
              <a:gd name="connsiteX15" fmla="*/ 0 w 2760088"/>
              <a:gd name="connsiteY15" fmla="*/ 1830963 h 1830963"/>
              <a:gd name="connsiteX16" fmla="*/ 0 w 2760088"/>
              <a:gd name="connsiteY16"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133600 w 2760088"/>
              <a:gd name="connsiteY14" fmla="*/ 1830963 h 1830963"/>
              <a:gd name="connsiteX15" fmla="*/ 0 w 2760088"/>
              <a:gd name="connsiteY15" fmla="*/ 1830963 h 1830963"/>
              <a:gd name="connsiteX16" fmla="*/ 0 w 2760088"/>
              <a:gd name="connsiteY16"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126674 w 2760088"/>
              <a:gd name="connsiteY14" fmla="*/ 1647826 h 1830963"/>
              <a:gd name="connsiteX15" fmla="*/ 2133600 w 2760088"/>
              <a:gd name="connsiteY15" fmla="*/ 1830963 h 1830963"/>
              <a:gd name="connsiteX16" fmla="*/ 0 w 2760088"/>
              <a:gd name="connsiteY16" fmla="*/ 1830963 h 1830963"/>
              <a:gd name="connsiteX17" fmla="*/ 0 w 2760088"/>
              <a:gd name="connsiteY17"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126674 w 2760088"/>
              <a:gd name="connsiteY14" fmla="*/ 1647826 h 1830963"/>
              <a:gd name="connsiteX15" fmla="*/ 2133600 w 2760088"/>
              <a:gd name="connsiteY15" fmla="*/ 1830963 h 1830963"/>
              <a:gd name="connsiteX16" fmla="*/ 0 w 2760088"/>
              <a:gd name="connsiteY16" fmla="*/ 1830963 h 1830963"/>
              <a:gd name="connsiteX17" fmla="*/ 0 w 2760088"/>
              <a:gd name="connsiteY17"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126674 w 2760088"/>
              <a:gd name="connsiteY14" fmla="*/ 1647826 h 1830963"/>
              <a:gd name="connsiteX15" fmla="*/ 2133600 w 2760088"/>
              <a:gd name="connsiteY15" fmla="*/ 1830963 h 1830963"/>
              <a:gd name="connsiteX16" fmla="*/ 0 w 2760088"/>
              <a:gd name="connsiteY16" fmla="*/ 1830963 h 1830963"/>
              <a:gd name="connsiteX17" fmla="*/ 0 w 2760088"/>
              <a:gd name="connsiteY17"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426711 w 2760088"/>
              <a:gd name="connsiteY14" fmla="*/ 1795463 h 1830963"/>
              <a:gd name="connsiteX15" fmla="*/ 2133600 w 2760088"/>
              <a:gd name="connsiteY15" fmla="*/ 1830963 h 1830963"/>
              <a:gd name="connsiteX16" fmla="*/ 0 w 2760088"/>
              <a:gd name="connsiteY16" fmla="*/ 1830963 h 1830963"/>
              <a:gd name="connsiteX17" fmla="*/ 0 w 2760088"/>
              <a:gd name="connsiteY17"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383849 w 2760088"/>
              <a:gd name="connsiteY14" fmla="*/ 1643063 h 1830963"/>
              <a:gd name="connsiteX15" fmla="*/ 2133600 w 2760088"/>
              <a:gd name="connsiteY15" fmla="*/ 1830963 h 1830963"/>
              <a:gd name="connsiteX16" fmla="*/ 0 w 2760088"/>
              <a:gd name="connsiteY16" fmla="*/ 1830963 h 1830963"/>
              <a:gd name="connsiteX17" fmla="*/ 0 w 2760088"/>
              <a:gd name="connsiteY17"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593399 w 2760088"/>
              <a:gd name="connsiteY14" fmla="*/ 1676400 h 1830963"/>
              <a:gd name="connsiteX15" fmla="*/ 2133600 w 2760088"/>
              <a:gd name="connsiteY15" fmla="*/ 1830963 h 1830963"/>
              <a:gd name="connsiteX16" fmla="*/ 0 w 2760088"/>
              <a:gd name="connsiteY16" fmla="*/ 1830963 h 1830963"/>
              <a:gd name="connsiteX17" fmla="*/ 0 w 2760088"/>
              <a:gd name="connsiteY17"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512436 w 2760088"/>
              <a:gd name="connsiteY14" fmla="*/ 1595438 h 1830963"/>
              <a:gd name="connsiteX15" fmla="*/ 2133600 w 2760088"/>
              <a:gd name="connsiteY15" fmla="*/ 1830963 h 1830963"/>
              <a:gd name="connsiteX16" fmla="*/ 0 w 2760088"/>
              <a:gd name="connsiteY16" fmla="*/ 1830963 h 1830963"/>
              <a:gd name="connsiteX17" fmla="*/ 0 w 2760088"/>
              <a:gd name="connsiteY17"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569586 w 2760088"/>
              <a:gd name="connsiteY14" fmla="*/ 1700213 h 1830963"/>
              <a:gd name="connsiteX15" fmla="*/ 2133600 w 2760088"/>
              <a:gd name="connsiteY15" fmla="*/ 1830963 h 1830963"/>
              <a:gd name="connsiteX16" fmla="*/ 0 w 2760088"/>
              <a:gd name="connsiteY16" fmla="*/ 1830963 h 1830963"/>
              <a:gd name="connsiteX17" fmla="*/ 0 w 2760088"/>
              <a:gd name="connsiteY17" fmla="*/ 840363 h 1830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760088" h="1830963">
                <a:moveTo>
                  <a:pt x="0" y="840363"/>
                </a:moveTo>
                <a:lnTo>
                  <a:pt x="569338" y="833436"/>
                </a:lnTo>
                <a:lnTo>
                  <a:pt x="35938" y="257175"/>
                </a:lnTo>
                <a:lnTo>
                  <a:pt x="936051" y="700088"/>
                </a:lnTo>
                <a:lnTo>
                  <a:pt x="1050350" y="257175"/>
                </a:lnTo>
                <a:lnTo>
                  <a:pt x="1378963" y="642938"/>
                </a:lnTo>
                <a:lnTo>
                  <a:pt x="1850450" y="0"/>
                </a:lnTo>
                <a:lnTo>
                  <a:pt x="1798062" y="600075"/>
                </a:lnTo>
                <a:lnTo>
                  <a:pt x="2345751" y="490538"/>
                </a:lnTo>
                <a:lnTo>
                  <a:pt x="2133600" y="840363"/>
                </a:lnTo>
                <a:lnTo>
                  <a:pt x="2698175" y="909638"/>
                </a:lnTo>
                <a:lnTo>
                  <a:pt x="2255263" y="1176338"/>
                </a:lnTo>
                <a:lnTo>
                  <a:pt x="2760088" y="1481139"/>
                </a:lnTo>
                <a:lnTo>
                  <a:pt x="2131438" y="1447801"/>
                </a:lnTo>
                <a:lnTo>
                  <a:pt x="2569586" y="1700213"/>
                </a:lnTo>
                <a:lnTo>
                  <a:pt x="2133600" y="1830963"/>
                </a:lnTo>
                <a:lnTo>
                  <a:pt x="0" y="1830963"/>
                </a:lnTo>
                <a:lnTo>
                  <a:pt x="0" y="840363"/>
                </a:lnTo>
                <a:close/>
              </a:path>
            </a:pathLst>
          </a:custGeom>
          <a:solidFill>
            <a:schemeClr val="accent3"/>
          </a:solidFill>
          <a:ln>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832104" rIns="621792" bIns="0" rtlCol="0" anchor="ctr"/>
          <a:lstStyle/>
          <a:p>
            <a:pPr algn="ctr"/>
            <a:r>
              <a:rPr lang="en-US" sz="2000" dirty="0" smtClean="0"/>
              <a:t>Process Control</a:t>
            </a:r>
            <a:br>
              <a:rPr lang="en-US" sz="2000" dirty="0" smtClean="0"/>
            </a:br>
            <a:r>
              <a:rPr lang="en-US" sz="2000" dirty="0" smtClean="0"/>
              <a:t>Component</a:t>
            </a:r>
            <a:endParaRPr lang="en-US" sz="2000" dirty="0"/>
          </a:p>
        </p:txBody>
      </p:sp>
      <p:sp>
        <p:nvSpPr>
          <p:cNvPr id="9" name="PC Clean"/>
          <p:cNvSpPr/>
          <p:nvPr/>
        </p:nvSpPr>
        <p:spPr>
          <a:xfrm>
            <a:off x="927265" y="4764511"/>
            <a:ext cx="2133600" cy="990600"/>
          </a:xfrm>
          <a:prstGeom prst="rect">
            <a:avLst/>
          </a:prstGeom>
          <a:solidFill>
            <a:schemeClr val="accent3"/>
          </a:solidFill>
          <a:ln>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Process Control</a:t>
            </a:r>
            <a:br>
              <a:rPr lang="en-US" sz="2000" dirty="0" smtClean="0"/>
            </a:br>
            <a:r>
              <a:rPr lang="en-US" sz="2000" dirty="0" smtClean="0"/>
              <a:t>Component</a:t>
            </a:r>
            <a:endParaRPr lang="en-US" sz="2000" dirty="0"/>
          </a:p>
        </p:txBody>
      </p:sp>
    </p:spTree>
    <p:extLst>
      <p:ext uri="{BB962C8B-B14F-4D97-AF65-F5344CB8AC3E}">
        <p14:creationId xmlns:p14="http://schemas.microsoft.com/office/powerpoint/2010/main" val="3941074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fade">
                                      <p:cBhvr>
                                        <p:cTn id="12" dur="500"/>
                                        <p:tgtEl>
                                          <p:spTgt spid="12"/>
                                        </p:tgtEl>
                                      </p:cBhvr>
                                    </p:animEffect>
                                  </p:childTnLst>
                                </p:cTn>
                              </p:par>
                            </p:childTnLst>
                          </p:cTn>
                        </p:par>
                        <p:par>
                          <p:cTn id="13" fill="hold">
                            <p:stCondLst>
                              <p:cond delay="500"/>
                            </p:stCondLst>
                            <p:childTnLst>
                              <p:par>
                                <p:cTn id="14" presetID="10" presetClass="exit" presetSubtype="0" fill="hold" grpId="1" nodeType="afterEffect">
                                  <p:stCondLst>
                                    <p:cond delay="0"/>
                                  </p:stCondLst>
                                  <p:childTnLst>
                                    <p:animEffect transition="out" filter="fade">
                                      <p:cBhvr>
                                        <p:cTn id="15" dur="500"/>
                                        <p:tgtEl>
                                          <p:spTgt spid="15"/>
                                        </p:tgtEl>
                                      </p:cBhvr>
                                    </p:animEffect>
                                    <p:set>
                                      <p:cBhvr>
                                        <p:cTn id="16" dur="1" fill="hold">
                                          <p:stCondLst>
                                            <p:cond delay="499"/>
                                          </p:stCondLst>
                                        </p:cTn>
                                        <p:tgtEl>
                                          <p:spTgt spid="15"/>
                                        </p:tgtEl>
                                        <p:attrNameLst>
                                          <p:attrName>style.visibility</p:attrName>
                                        </p:attrNameLst>
                                      </p:cBhvr>
                                      <p:to>
                                        <p:strVal val="hidden"/>
                                      </p:to>
                                    </p:set>
                                  </p:childTnLst>
                                </p:cTn>
                              </p:par>
                            </p:childTnLst>
                          </p:cTn>
                        </p:par>
                        <p:par>
                          <p:cTn id="17" fill="hold">
                            <p:stCondLst>
                              <p:cond delay="1000"/>
                            </p:stCondLst>
                            <p:childTnLst>
                              <p:par>
                                <p:cTn id="18" presetID="10" presetClass="entr" presetSubtype="0" fill="hold" grpId="0" nodeType="afterEffect">
                                  <p:stCondLst>
                                    <p:cond delay="0"/>
                                  </p:stCondLst>
                                  <p:childTnLst>
                                    <p:set>
                                      <p:cBhvr>
                                        <p:cTn id="19" dur="1" fill="hold">
                                          <p:stCondLst>
                                            <p:cond delay="0"/>
                                          </p:stCondLst>
                                        </p:cTn>
                                        <p:tgtEl>
                                          <p:spTgt spid="11"/>
                                        </p:tgtEl>
                                        <p:attrNameLst>
                                          <p:attrName>style.visibility</p:attrName>
                                        </p:attrNameLst>
                                      </p:cBhvr>
                                      <p:to>
                                        <p:strVal val="visible"/>
                                      </p:to>
                                    </p:set>
                                    <p:animEffect transition="in" filter="fade">
                                      <p:cBhvr>
                                        <p:cTn id="20" dur="500"/>
                                        <p:tgtEl>
                                          <p:spTgt spid="11"/>
                                        </p:tgtEl>
                                      </p:cBhvr>
                                    </p:animEffect>
                                  </p:childTnLst>
                                </p:cTn>
                              </p:par>
                            </p:childTnLst>
                          </p:cTn>
                        </p:par>
                        <p:par>
                          <p:cTn id="21" fill="hold">
                            <p:stCondLst>
                              <p:cond delay="1500"/>
                            </p:stCondLst>
                            <p:childTnLst>
                              <p:par>
                                <p:cTn id="22" presetID="10" presetClass="exit" presetSubtype="0" fill="hold" grpId="0" nodeType="afterEffect">
                                  <p:stCondLst>
                                    <p:cond delay="0"/>
                                  </p:stCondLst>
                                  <p:childTnLst>
                                    <p:animEffect transition="out" filter="fade">
                                      <p:cBhvr>
                                        <p:cTn id="23" dur="500"/>
                                        <p:tgtEl>
                                          <p:spTgt spid="10"/>
                                        </p:tgtEl>
                                      </p:cBhvr>
                                    </p:animEffect>
                                    <p:set>
                                      <p:cBhvr>
                                        <p:cTn id="24" dur="1" fill="hold">
                                          <p:stCondLst>
                                            <p:cond delay="499"/>
                                          </p:stCondLst>
                                        </p:cTn>
                                        <p:tgtEl>
                                          <p:spTgt spid="10"/>
                                        </p:tgtEl>
                                        <p:attrNameLst>
                                          <p:attrName>style.visibility</p:attrName>
                                        </p:attrNameLst>
                                      </p:cBhvr>
                                      <p:to>
                                        <p:strVal val="hidden"/>
                                      </p:to>
                                    </p:set>
                                  </p:childTnLst>
                                </p:cTn>
                              </p:par>
                            </p:childTnLst>
                          </p:cTn>
                        </p:par>
                        <p:par>
                          <p:cTn id="25" fill="hold">
                            <p:stCondLst>
                              <p:cond delay="2000"/>
                            </p:stCondLst>
                            <p:childTnLst>
                              <p:par>
                                <p:cTn id="26" presetID="42" presetClass="path" presetSubtype="0" accel="50000" decel="50000" fill="hold" grpId="1" nodeType="afterEffect">
                                  <p:stCondLst>
                                    <p:cond delay="0"/>
                                  </p:stCondLst>
                                  <p:childTnLst>
                                    <p:animMotion origin="layout" path="M -2.5E-6 2.22222E-6 L -0.30503 0.00046 " pathEditMode="relative" rAng="0" ptsTypes="AA">
                                      <p:cBhvr>
                                        <p:cTn id="27" dur="2000" fill="hold"/>
                                        <p:tgtEl>
                                          <p:spTgt spid="12"/>
                                        </p:tgtEl>
                                        <p:attrNameLst>
                                          <p:attrName>ppt_x</p:attrName>
                                          <p:attrName>ppt_y</p:attrName>
                                        </p:attrNameLst>
                                      </p:cBhvr>
                                      <p:rCtr x="-15260" y="23"/>
                                    </p:animMotion>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par>
                                <p:cTn id="33" presetID="10" presetClass="exit" presetSubtype="0" fill="hold" grpId="2" nodeType="withEffect">
                                  <p:stCondLst>
                                    <p:cond delay="500"/>
                                  </p:stCondLst>
                                  <p:childTnLst>
                                    <p:animEffect transition="out" filter="fade">
                                      <p:cBhvr>
                                        <p:cTn id="34" dur="500"/>
                                        <p:tgtEl>
                                          <p:spTgt spid="12"/>
                                        </p:tgtEl>
                                      </p:cBhvr>
                                    </p:animEffect>
                                    <p:set>
                                      <p:cBhvr>
                                        <p:cTn id="35" dur="1" fill="hold">
                                          <p:stCondLst>
                                            <p:cond delay="499"/>
                                          </p:stCondLst>
                                        </p:cTn>
                                        <p:tgtEl>
                                          <p:spTgt spid="12"/>
                                        </p:tgtEl>
                                        <p:attrNameLst>
                                          <p:attrName>style.visibility</p:attrName>
                                        </p:attrNameLst>
                                      </p:cBhvr>
                                      <p:to>
                                        <p:strVal val="hidden"/>
                                      </p:to>
                                    </p:set>
                                  </p:childTnLst>
                                </p:cTn>
                              </p:par>
                              <p:par>
                                <p:cTn id="36" presetID="10" presetClass="entr" presetSubtype="0" fill="hold" grpId="0" nodeType="withEffect">
                                  <p:stCondLst>
                                    <p:cond delay="0"/>
                                  </p:stCondLst>
                                  <p:childTnLst>
                                    <p:set>
                                      <p:cBhvr>
                                        <p:cTn id="37" dur="1" fill="hold">
                                          <p:stCondLst>
                                            <p:cond delay="0"/>
                                          </p:stCondLst>
                                        </p:cTn>
                                        <p:tgtEl>
                                          <p:spTgt spid="13"/>
                                        </p:tgtEl>
                                        <p:attrNameLst>
                                          <p:attrName>style.visibility</p:attrName>
                                        </p:attrNameLst>
                                      </p:cBhvr>
                                      <p:to>
                                        <p:strVal val="visible"/>
                                      </p:to>
                                    </p:set>
                                    <p:animEffect transition="in" filter="fade">
                                      <p:cBhvr>
                                        <p:cTn id="38" dur="500"/>
                                        <p:tgtEl>
                                          <p:spTgt spid="13"/>
                                        </p:tgtEl>
                                      </p:cBhvr>
                                    </p:animEffect>
                                  </p:childTnLst>
                                </p:cTn>
                              </p:par>
                            </p:childTnLst>
                          </p:cTn>
                        </p:par>
                        <p:par>
                          <p:cTn id="39" fill="hold">
                            <p:stCondLst>
                              <p:cond delay="1000"/>
                            </p:stCondLst>
                            <p:childTnLst>
                              <p:par>
                                <p:cTn id="40" presetID="1" presetClass="exit" presetSubtype="0" fill="hold" grpId="1" nodeType="afterEffect">
                                  <p:stCondLst>
                                    <p:cond delay="0"/>
                                  </p:stCondLst>
                                  <p:childTnLst>
                                    <p:set>
                                      <p:cBhvr>
                                        <p:cTn id="41" dur="1" fill="hold">
                                          <p:stCondLst>
                                            <p:cond delay="0"/>
                                          </p:stCondLst>
                                        </p:cTn>
                                        <p:tgtEl>
                                          <p:spTgt spid="11"/>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42" presetClass="path" presetSubtype="0" accel="50000" decel="50000" fill="hold" grpId="1" nodeType="clickEffect">
                                  <p:stCondLst>
                                    <p:cond delay="0"/>
                                  </p:stCondLst>
                                  <p:childTnLst>
                                    <p:animMotion origin="layout" path="M -0.00087 -3.7037E-7 L 0.30555 0.00023 " pathEditMode="relative" rAng="0" ptsTypes="AA">
                                      <p:cBhvr>
                                        <p:cTn id="45" dur="2000" fill="hold"/>
                                        <p:tgtEl>
                                          <p:spTgt spid="9"/>
                                        </p:tgtEl>
                                        <p:attrNameLst>
                                          <p:attrName>ppt_x</p:attrName>
                                          <p:attrName>ppt_y</p:attrName>
                                        </p:attrNameLst>
                                      </p:cBhvr>
                                      <p:rCtr x="15313" y="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1" grpId="1" animBg="1"/>
      <p:bldP spid="13" grpId="0" animBg="1"/>
      <p:bldP spid="15" grpId="0" animBg="1"/>
      <p:bldP spid="15" grpId="1" animBg="1"/>
      <p:bldP spid="12" grpId="0" animBg="1"/>
      <p:bldP spid="12" grpId="1" animBg="1"/>
      <p:bldP spid="12" grpId="2" animBg="1"/>
      <p:bldP spid="9" grpId="0" animBg="1"/>
      <p:bldP spid="9" grpId="1"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Actual Componentization Process</a:t>
            </a:r>
          </a:p>
        </p:txBody>
      </p:sp>
      <p:sp>
        <p:nvSpPr>
          <p:cNvPr id="30" name="Content Placeholder 29"/>
          <p:cNvSpPr>
            <a:spLocks noGrp="1"/>
          </p:cNvSpPr>
          <p:nvPr>
            <p:ph idx="1"/>
          </p:nvPr>
        </p:nvSpPr>
        <p:spPr>
          <a:xfrm>
            <a:off x="1219200" y="804864"/>
            <a:ext cx="6553200" cy="1600200"/>
          </a:xfrm>
        </p:spPr>
        <p:txBody>
          <a:bodyPr/>
          <a:lstStyle/>
          <a:p>
            <a:r>
              <a:rPr lang="en-US" sz="2400" dirty="0"/>
              <a:t>We developed </a:t>
            </a:r>
            <a:r>
              <a:rPr lang="en-US" sz="2400" dirty="0" err="1"/>
              <a:t>ProcControlAPI</a:t>
            </a:r>
            <a:r>
              <a:rPr lang="en-US" sz="2400" dirty="0"/>
              <a:t> and </a:t>
            </a:r>
            <a:r>
              <a:rPr lang="en-US" sz="2400" dirty="0" err="1"/>
              <a:t>StackwalkerAPI</a:t>
            </a:r>
            <a:r>
              <a:rPr lang="en-US" sz="2400" dirty="0"/>
              <a:t> separately from </a:t>
            </a:r>
            <a:r>
              <a:rPr lang="en-US" sz="2400" dirty="0" err="1"/>
              <a:t>Dyninst</a:t>
            </a:r>
            <a:endParaRPr lang="en-US" sz="2400" dirty="0"/>
          </a:p>
          <a:p>
            <a:r>
              <a:rPr lang="en-US" sz="2400" dirty="0"/>
              <a:t>Interfaces to these components do not exactly match </a:t>
            </a:r>
            <a:r>
              <a:rPr lang="en-US" sz="2400" dirty="0" err="1"/>
              <a:t>Dyninst’s</a:t>
            </a:r>
            <a:r>
              <a:rPr lang="en-US" sz="2400" dirty="0"/>
              <a:t> requirements</a:t>
            </a:r>
          </a:p>
        </p:txBody>
      </p:sp>
      <p:sp>
        <p:nvSpPr>
          <p:cNvPr id="4" name="Slide Number Placeholder 3"/>
          <p:cNvSpPr>
            <a:spLocks noGrp="1"/>
          </p:cNvSpPr>
          <p:nvPr>
            <p:ph type="sldNum" sz="quarter" idx="10"/>
          </p:nvPr>
        </p:nvSpPr>
        <p:spPr/>
        <p:txBody>
          <a:bodyPr/>
          <a:lstStyle/>
          <a:p>
            <a:fld id="{F6CCB2A1-4F40-49D1-83B4-1079333BB391}" type="slidenum">
              <a:rPr lang="en-US" smtClean="0"/>
              <a:pPr/>
              <a:t>6</a:t>
            </a:fld>
            <a:endParaRPr lang="en-US"/>
          </a:p>
        </p:txBody>
      </p:sp>
      <p:sp>
        <p:nvSpPr>
          <p:cNvPr id="5" name="Footer Placeholder 4"/>
          <p:cNvSpPr>
            <a:spLocks noGrp="1"/>
          </p:cNvSpPr>
          <p:nvPr>
            <p:ph type="ftr" sz="quarter" idx="11"/>
          </p:nvPr>
        </p:nvSpPr>
        <p:spPr/>
        <p:txBody>
          <a:bodyPr/>
          <a:lstStyle/>
          <a:p>
            <a:r>
              <a:rPr lang="en-US" dirty="0" smtClean="0"/>
              <a:t>ProcControlAPI and StackwalkerAPI Integration</a:t>
            </a:r>
            <a:endParaRPr lang="en-US" dirty="0"/>
          </a:p>
        </p:txBody>
      </p:sp>
      <p:sp>
        <p:nvSpPr>
          <p:cNvPr id="3" name="Red Problem"/>
          <p:cNvSpPr/>
          <p:nvPr/>
        </p:nvSpPr>
        <p:spPr>
          <a:xfrm>
            <a:off x="3719514" y="4363399"/>
            <a:ext cx="2537596" cy="1588919"/>
          </a:xfrm>
          <a:prstGeom prst="ellipse">
            <a:avLst/>
          </a:prstGeom>
          <a:solidFill>
            <a:schemeClr val="accent2">
              <a:lumMod val="60000"/>
              <a:lumOff val="40000"/>
              <a:alpha val="32000"/>
            </a:schemeClr>
          </a:solidFill>
          <a:ln>
            <a:noFill/>
          </a:ln>
          <a:effectLst>
            <a:glow rad="228600">
              <a:schemeClr val="accent2">
                <a:satMod val="175000"/>
                <a:alpha val="40000"/>
              </a:schemeClr>
            </a:glow>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Dyninst - Solid"/>
          <p:cNvSpPr/>
          <p:nvPr/>
        </p:nvSpPr>
        <p:spPr>
          <a:xfrm>
            <a:off x="3720935" y="2953699"/>
            <a:ext cx="4495800" cy="2819400"/>
          </a:xfrm>
          <a:prstGeom prst="rect">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2011680" rtlCol="0" anchor="ctr"/>
          <a:lstStyle/>
          <a:p>
            <a:pPr algn="ctr"/>
            <a:r>
              <a:rPr lang="en-US" sz="2400" dirty="0" smtClean="0"/>
              <a:t>Dyninst</a:t>
            </a:r>
            <a:endParaRPr lang="en-US" sz="2400" dirty="0"/>
          </a:p>
        </p:txBody>
      </p:sp>
      <p:sp>
        <p:nvSpPr>
          <p:cNvPr id="11" name="Dyninst - Ripout"/>
          <p:cNvSpPr/>
          <p:nvPr/>
        </p:nvSpPr>
        <p:spPr>
          <a:xfrm>
            <a:off x="3719513" y="2953699"/>
            <a:ext cx="4501985" cy="2819400"/>
          </a:xfrm>
          <a:custGeom>
            <a:avLst/>
            <a:gdLst>
              <a:gd name="connsiteX0" fmla="*/ 0 w 4495800"/>
              <a:gd name="connsiteY0" fmla="*/ 0 h 2819400"/>
              <a:gd name="connsiteX1" fmla="*/ 4495800 w 4495800"/>
              <a:gd name="connsiteY1" fmla="*/ 0 h 2819400"/>
              <a:gd name="connsiteX2" fmla="*/ 4495800 w 4495800"/>
              <a:gd name="connsiteY2" fmla="*/ 2819400 h 2819400"/>
              <a:gd name="connsiteX3" fmla="*/ 0 w 4495800"/>
              <a:gd name="connsiteY3" fmla="*/ 2819400 h 2819400"/>
              <a:gd name="connsiteX4" fmla="*/ 0 w 4495800"/>
              <a:gd name="connsiteY4" fmla="*/ 0 h 2819400"/>
              <a:gd name="connsiteX0" fmla="*/ 6185 w 4501985"/>
              <a:gd name="connsiteY0" fmla="*/ 0 h 2819400"/>
              <a:gd name="connsiteX1" fmla="*/ 4501985 w 4501985"/>
              <a:gd name="connsiteY1" fmla="*/ 0 h 2819400"/>
              <a:gd name="connsiteX2" fmla="*/ 4501985 w 4501985"/>
              <a:gd name="connsiteY2" fmla="*/ 2819400 h 2819400"/>
              <a:gd name="connsiteX3" fmla="*/ 6185 w 4501985"/>
              <a:gd name="connsiteY3" fmla="*/ 2819400 h 2819400"/>
              <a:gd name="connsiteX4" fmla="*/ 0 w 4501985"/>
              <a:gd name="connsiteY4" fmla="*/ 1827720 h 2819400"/>
              <a:gd name="connsiteX5" fmla="*/ 6185 w 4501985"/>
              <a:gd name="connsiteY5"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6185 w 4501985"/>
              <a:gd name="connsiteY4" fmla="*/ 2819400 h 2819400"/>
              <a:gd name="connsiteX5" fmla="*/ 0 w 4501985"/>
              <a:gd name="connsiteY5" fmla="*/ 1827720 h 2819400"/>
              <a:gd name="connsiteX6" fmla="*/ 6185 w 4501985"/>
              <a:gd name="connsiteY6"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611022 w 4501985"/>
              <a:gd name="connsiteY4" fmla="*/ 2590800 h 2819400"/>
              <a:gd name="connsiteX5" fmla="*/ 0 w 4501985"/>
              <a:gd name="connsiteY5" fmla="*/ 1827720 h 2819400"/>
              <a:gd name="connsiteX6" fmla="*/ 6185 w 4501985"/>
              <a:gd name="connsiteY6"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611022 w 4501985"/>
              <a:gd name="connsiteY4" fmla="*/ 2590800 h 2819400"/>
              <a:gd name="connsiteX5" fmla="*/ 0 w 4501985"/>
              <a:gd name="connsiteY5" fmla="*/ 1827720 h 2819400"/>
              <a:gd name="connsiteX6" fmla="*/ 6185 w 4501985"/>
              <a:gd name="connsiteY6"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49310 w 4501985"/>
              <a:gd name="connsiteY4" fmla="*/ 1824038 h 2819400"/>
              <a:gd name="connsiteX5" fmla="*/ 0 w 4501985"/>
              <a:gd name="connsiteY5" fmla="*/ 1827720 h 2819400"/>
              <a:gd name="connsiteX6" fmla="*/ 6185 w 4501985"/>
              <a:gd name="connsiteY6"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49310 w 4501985"/>
              <a:gd name="connsiteY4" fmla="*/ 1824038 h 2819400"/>
              <a:gd name="connsiteX5" fmla="*/ 561976 w 4501985"/>
              <a:gd name="connsiteY5" fmla="*/ 1818195 h 2819400"/>
              <a:gd name="connsiteX6" fmla="*/ 0 w 4501985"/>
              <a:gd name="connsiteY6" fmla="*/ 1827720 h 2819400"/>
              <a:gd name="connsiteX7" fmla="*/ 6185 w 4501985"/>
              <a:gd name="connsiteY7"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49310 w 4501985"/>
              <a:gd name="connsiteY4" fmla="*/ 1824038 h 2819400"/>
              <a:gd name="connsiteX5" fmla="*/ 942976 w 4501985"/>
              <a:gd name="connsiteY5" fmla="*/ 1813432 h 2819400"/>
              <a:gd name="connsiteX6" fmla="*/ 561976 w 4501985"/>
              <a:gd name="connsiteY6" fmla="*/ 1818195 h 2819400"/>
              <a:gd name="connsiteX7" fmla="*/ 0 w 4501985"/>
              <a:gd name="connsiteY7" fmla="*/ 1827720 h 2819400"/>
              <a:gd name="connsiteX8" fmla="*/ 6185 w 4501985"/>
              <a:gd name="connsiteY8"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49310 w 4501985"/>
              <a:gd name="connsiteY4" fmla="*/ 1824038 h 2819400"/>
              <a:gd name="connsiteX5" fmla="*/ 942976 w 4501985"/>
              <a:gd name="connsiteY5" fmla="*/ 1813432 h 2819400"/>
              <a:gd name="connsiteX6" fmla="*/ 742951 w 4501985"/>
              <a:gd name="connsiteY6" fmla="*/ 1808670 h 2819400"/>
              <a:gd name="connsiteX7" fmla="*/ 561976 w 4501985"/>
              <a:gd name="connsiteY7" fmla="*/ 1818195 h 2819400"/>
              <a:gd name="connsiteX8" fmla="*/ 0 w 4501985"/>
              <a:gd name="connsiteY8" fmla="*/ 1827720 h 2819400"/>
              <a:gd name="connsiteX9" fmla="*/ 6185 w 4501985"/>
              <a:gd name="connsiteY9"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49310 w 4501985"/>
              <a:gd name="connsiteY4" fmla="*/ 1824038 h 2819400"/>
              <a:gd name="connsiteX5" fmla="*/ 942976 w 4501985"/>
              <a:gd name="connsiteY5" fmla="*/ 1813432 h 2819400"/>
              <a:gd name="connsiteX6" fmla="*/ 38101 w 4501985"/>
              <a:gd name="connsiteY6" fmla="*/ 1241933 h 2819400"/>
              <a:gd name="connsiteX7" fmla="*/ 561976 w 4501985"/>
              <a:gd name="connsiteY7" fmla="*/ 1818195 h 2819400"/>
              <a:gd name="connsiteX8" fmla="*/ 0 w 4501985"/>
              <a:gd name="connsiteY8" fmla="*/ 1827720 h 2819400"/>
              <a:gd name="connsiteX9" fmla="*/ 6185 w 4501985"/>
              <a:gd name="connsiteY9"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49310 w 4501985"/>
              <a:gd name="connsiteY4" fmla="*/ 1824038 h 2819400"/>
              <a:gd name="connsiteX5" fmla="*/ 1390651 w 4501985"/>
              <a:gd name="connsiteY5" fmla="*/ 1813432 h 2819400"/>
              <a:gd name="connsiteX6" fmla="*/ 942976 w 4501985"/>
              <a:gd name="connsiteY6" fmla="*/ 1813432 h 2819400"/>
              <a:gd name="connsiteX7" fmla="*/ 38101 w 4501985"/>
              <a:gd name="connsiteY7" fmla="*/ 1241933 h 2819400"/>
              <a:gd name="connsiteX8" fmla="*/ 561976 w 4501985"/>
              <a:gd name="connsiteY8" fmla="*/ 1818195 h 2819400"/>
              <a:gd name="connsiteX9" fmla="*/ 0 w 4501985"/>
              <a:gd name="connsiteY9" fmla="*/ 1827720 h 2819400"/>
              <a:gd name="connsiteX10" fmla="*/ 6185 w 4501985"/>
              <a:gd name="connsiteY10"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49310 w 4501985"/>
              <a:gd name="connsiteY4" fmla="*/ 1824038 h 2819400"/>
              <a:gd name="connsiteX5" fmla="*/ 1390651 w 4501985"/>
              <a:gd name="connsiteY5" fmla="*/ 1813432 h 2819400"/>
              <a:gd name="connsiteX6" fmla="*/ 1181101 w 4501985"/>
              <a:gd name="connsiteY6" fmla="*/ 1813432 h 2819400"/>
              <a:gd name="connsiteX7" fmla="*/ 942976 w 4501985"/>
              <a:gd name="connsiteY7" fmla="*/ 1813432 h 2819400"/>
              <a:gd name="connsiteX8" fmla="*/ 38101 w 4501985"/>
              <a:gd name="connsiteY8" fmla="*/ 1241933 h 2819400"/>
              <a:gd name="connsiteX9" fmla="*/ 561976 w 4501985"/>
              <a:gd name="connsiteY9" fmla="*/ 1818195 h 2819400"/>
              <a:gd name="connsiteX10" fmla="*/ 0 w 4501985"/>
              <a:gd name="connsiteY10" fmla="*/ 1827720 h 2819400"/>
              <a:gd name="connsiteX11" fmla="*/ 6185 w 4501985"/>
              <a:gd name="connsiteY11"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49310 w 4501985"/>
              <a:gd name="connsiteY4" fmla="*/ 1824038 h 2819400"/>
              <a:gd name="connsiteX5" fmla="*/ 1390651 w 4501985"/>
              <a:gd name="connsiteY5" fmla="*/ 1813432 h 2819400"/>
              <a:gd name="connsiteX6" fmla="*/ 1057276 w 4501985"/>
              <a:gd name="connsiteY6" fmla="*/ 1246695 h 2819400"/>
              <a:gd name="connsiteX7" fmla="*/ 942976 w 4501985"/>
              <a:gd name="connsiteY7" fmla="*/ 1813432 h 2819400"/>
              <a:gd name="connsiteX8" fmla="*/ 38101 w 4501985"/>
              <a:gd name="connsiteY8" fmla="*/ 1241933 h 2819400"/>
              <a:gd name="connsiteX9" fmla="*/ 561976 w 4501985"/>
              <a:gd name="connsiteY9" fmla="*/ 1818195 h 2819400"/>
              <a:gd name="connsiteX10" fmla="*/ 0 w 4501985"/>
              <a:gd name="connsiteY10" fmla="*/ 1827720 h 2819400"/>
              <a:gd name="connsiteX11" fmla="*/ 6185 w 4501985"/>
              <a:gd name="connsiteY11"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49310 w 4501985"/>
              <a:gd name="connsiteY4" fmla="*/ 1824038 h 2819400"/>
              <a:gd name="connsiteX5" fmla="*/ 1390651 w 4501985"/>
              <a:gd name="connsiteY5" fmla="*/ 1813432 h 2819400"/>
              <a:gd name="connsiteX6" fmla="*/ 1057276 w 4501985"/>
              <a:gd name="connsiteY6" fmla="*/ 1246695 h 2819400"/>
              <a:gd name="connsiteX7" fmla="*/ 942976 w 4501985"/>
              <a:gd name="connsiteY7" fmla="*/ 1689607 h 2819400"/>
              <a:gd name="connsiteX8" fmla="*/ 38101 w 4501985"/>
              <a:gd name="connsiteY8" fmla="*/ 1241933 h 2819400"/>
              <a:gd name="connsiteX9" fmla="*/ 561976 w 4501985"/>
              <a:gd name="connsiteY9" fmla="*/ 1818195 h 2819400"/>
              <a:gd name="connsiteX10" fmla="*/ 0 w 4501985"/>
              <a:gd name="connsiteY10" fmla="*/ 1827720 h 2819400"/>
              <a:gd name="connsiteX11" fmla="*/ 6185 w 4501985"/>
              <a:gd name="connsiteY11"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49310 w 4501985"/>
              <a:gd name="connsiteY4" fmla="*/ 1824038 h 2819400"/>
              <a:gd name="connsiteX5" fmla="*/ 1781176 w 4501985"/>
              <a:gd name="connsiteY5" fmla="*/ 1808670 h 2819400"/>
              <a:gd name="connsiteX6" fmla="*/ 1390651 w 4501985"/>
              <a:gd name="connsiteY6" fmla="*/ 1813432 h 2819400"/>
              <a:gd name="connsiteX7" fmla="*/ 1057276 w 4501985"/>
              <a:gd name="connsiteY7" fmla="*/ 1246695 h 2819400"/>
              <a:gd name="connsiteX8" fmla="*/ 942976 w 4501985"/>
              <a:gd name="connsiteY8" fmla="*/ 1689607 h 2819400"/>
              <a:gd name="connsiteX9" fmla="*/ 38101 w 4501985"/>
              <a:gd name="connsiteY9" fmla="*/ 1241933 h 2819400"/>
              <a:gd name="connsiteX10" fmla="*/ 561976 w 4501985"/>
              <a:gd name="connsiteY10" fmla="*/ 1818195 h 2819400"/>
              <a:gd name="connsiteX11" fmla="*/ 0 w 4501985"/>
              <a:gd name="connsiteY11" fmla="*/ 1827720 h 2819400"/>
              <a:gd name="connsiteX12" fmla="*/ 6185 w 4501985"/>
              <a:gd name="connsiteY12"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49310 w 4501985"/>
              <a:gd name="connsiteY4" fmla="*/ 1824038 h 2819400"/>
              <a:gd name="connsiteX5" fmla="*/ 1781176 w 4501985"/>
              <a:gd name="connsiteY5" fmla="*/ 1808670 h 2819400"/>
              <a:gd name="connsiteX6" fmla="*/ 1600201 w 4501985"/>
              <a:gd name="connsiteY6" fmla="*/ 1808670 h 2819400"/>
              <a:gd name="connsiteX7" fmla="*/ 1390651 w 4501985"/>
              <a:gd name="connsiteY7" fmla="*/ 1813432 h 2819400"/>
              <a:gd name="connsiteX8" fmla="*/ 1057276 w 4501985"/>
              <a:gd name="connsiteY8" fmla="*/ 1246695 h 2819400"/>
              <a:gd name="connsiteX9" fmla="*/ 942976 w 4501985"/>
              <a:gd name="connsiteY9" fmla="*/ 1689607 h 2819400"/>
              <a:gd name="connsiteX10" fmla="*/ 38101 w 4501985"/>
              <a:gd name="connsiteY10" fmla="*/ 1241933 h 2819400"/>
              <a:gd name="connsiteX11" fmla="*/ 561976 w 4501985"/>
              <a:gd name="connsiteY11" fmla="*/ 1818195 h 2819400"/>
              <a:gd name="connsiteX12" fmla="*/ 0 w 4501985"/>
              <a:gd name="connsiteY12" fmla="*/ 1827720 h 2819400"/>
              <a:gd name="connsiteX13" fmla="*/ 6185 w 4501985"/>
              <a:gd name="connsiteY13"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49310 w 4501985"/>
              <a:gd name="connsiteY4" fmla="*/ 1824038 h 2819400"/>
              <a:gd name="connsiteX5" fmla="*/ 1781176 w 4501985"/>
              <a:gd name="connsiteY5" fmla="*/ 1808670 h 2819400"/>
              <a:gd name="connsiteX6" fmla="*/ 1857376 w 4501985"/>
              <a:gd name="connsiteY6" fmla="*/ 979995 h 2819400"/>
              <a:gd name="connsiteX7" fmla="*/ 1390651 w 4501985"/>
              <a:gd name="connsiteY7" fmla="*/ 1813432 h 2819400"/>
              <a:gd name="connsiteX8" fmla="*/ 1057276 w 4501985"/>
              <a:gd name="connsiteY8" fmla="*/ 1246695 h 2819400"/>
              <a:gd name="connsiteX9" fmla="*/ 942976 w 4501985"/>
              <a:gd name="connsiteY9" fmla="*/ 1689607 h 2819400"/>
              <a:gd name="connsiteX10" fmla="*/ 38101 w 4501985"/>
              <a:gd name="connsiteY10" fmla="*/ 1241933 h 2819400"/>
              <a:gd name="connsiteX11" fmla="*/ 561976 w 4501985"/>
              <a:gd name="connsiteY11" fmla="*/ 1818195 h 2819400"/>
              <a:gd name="connsiteX12" fmla="*/ 0 w 4501985"/>
              <a:gd name="connsiteY12" fmla="*/ 1827720 h 2819400"/>
              <a:gd name="connsiteX13" fmla="*/ 6185 w 4501985"/>
              <a:gd name="connsiteY13"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49310 w 4501985"/>
              <a:gd name="connsiteY4" fmla="*/ 1824038 h 2819400"/>
              <a:gd name="connsiteX5" fmla="*/ 1781176 w 4501985"/>
              <a:gd name="connsiteY5" fmla="*/ 1808670 h 2819400"/>
              <a:gd name="connsiteX6" fmla="*/ 1857376 w 4501985"/>
              <a:gd name="connsiteY6" fmla="*/ 979995 h 2819400"/>
              <a:gd name="connsiteX7" fmla="*/ 1385888 w 4501985"/>
              <a:gd name="connsiteY7" fmla="*/ 1632457 h 2819400"/>
              <a:gd name="connsiteX8" fmla="*/ 1057276 w 4501985"/>
              <a:gd name="connsiteY8" fmla="*/ 1246695 h 2819400"/>
              <a:gd name="connsiteX9" fmla="*/ 942976 w 4501985"/>
              <a:gd name="connsiteY9" fmla="*/ 1689607 h 2819400"/>
              <a:gd name="connsiteX10" fmla="*/ 38101 w 4501985"/>
              <a:gd name="connsiteY10" fmla="*/ 1241933 h 2819400"/>
              <a:gd name="connsiteX11" fmla="*/ 561976 w 4501985"/>
              <a:gd name="connsiteY11" fmla="*/ 1818195 h 2819400"/>
              <a:gd name="connsiteX12" fmla="*/ 0 w 4501985"/>
              <a:gd name="connsiteY12" fmla="*/ 1827720 h 2819400"/>
              <a:gd name="connsiteX13" fmla="*/ 6185 w 4501985"/>
              <a:gd name="connsiteY13"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49310 w 4501985"/>
              <a:gd name="connsiteY4" fmla="*/ 1824038 h 2819400"/>
              <a:gd name="connsiteX5" fmla="*/ 1966913 w 4501985"/>
              <a:gd name="connsiteY5" fmla="*/ 1808670 h 2819400"/>
              <a:gd name="connsiteX6" fmla="*/ 1781176 w 4501985"/>
              <a:gd name="connsiteY6" fmla="*/ 1808670 h 2819400"/>
              <a:gd name="connsiteX7" fmla="*/ 1857376 w 4501985"/>
              <a:gd name="connsiteY7" fmla="*/ 979995 h 2819400"/>
              <a:gd name="connsiteX8" fmla="*/ 1385888 w 4501985"/>
              <a:gd name="connsiteY8" fmla="*/ 1632457 h 2819400"/>
              <a:gd name="connsiteX9" fmla="*/ 1057276 w 4501985"/>
              <a:gd name="connsiteY9" fmla="*/ 1246695 h 2819400"/>
              <a:gd name="connsiteX10" fmla="*/ 942976 w 4501985"/>
              <a:gd name="connsiteY10" fmla="*/ 1689607 h 2819400"/>
              <a:gd name="connsiteX11" fmla="*/ 38101 w 4501985"/>
              <a:gd name="connsiteY11" fmla="*/ 1241933 h 2819400"/>
              <a:gd name="connsiteX12" fmla="*/ 561976 w 4501985"/>
              <a:gd name="connsiteY12" fmla="*/ 1818195 h 2819400"/>
              <a:gd name="connsiteX13" fmla="*/ 0 w 4501985"/>
              <a:gd name="connsiteY13" fmla="*/ 1827720 h 2819400"/>
              <a:gd name="connsiteX14" fmla="*/ 6185 w 4501985"/>
              <a:gd name="connsiteY14"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49310 w 4501985"/>
              <a:gd name="connsiteY4" fmla="*/ 1824038 h 2819400"/>
              <a:gd name="connsiteX5" fmla="*/ 2352675 w 4501985"/>
              <a:gd name="connsiteY5" fmla="*/ 1484820 h 2819400"/>
              <a:gd name="connsiteX6" fmla="*/ 1781176 w 4501985"/>
              <a:gd name="connsiteY6" fmla="*/ 1808670 h 2819400"/>
              <a:gd name="connsiteX7" fmla="*/ 1857376 w 4501985"/>
              <a:gd name="connsiteY7" fmla="*/ 979995 h 2819400"/>
              <a:gd name="connsiteX8" fmla="*/ 1385888 w 4501985"/>
              <a:gd name="connsiteY8" fmla="*/ 1632457 h 2819400"/>
              <a:gd name="connsiteX9" fmla="*/ 1057276 w 4501985"/>
              <a:gd name="connsiteY9" fmla="*/ 1246695 h 2819400"/>
              <a:gd name="connsiteX10" fmla="*/ 942976 w 4501985"/>
              <a:gd name="connsiteY10" fmla="*/ 1689607 h 2819400"/>
              <a:gd name="connsiteX11" fmla="*/ 38101 w 4501985"/>
              <a:gd name="connsiteY11" fmla="*/ 1241933 h 2819400"/>
              <a:gd name="connsiteX12" fmla="*/ 561976 w 4501985"/>
              <a:gd name="connsiteY12" fmla="*/ 1818195 h 2819400"/>
              <a:gd name="connsiteX13" fmla="*/ 0 w 4501985"/>
              <a:gd name="connsiteY13" fmla="*/ 1827720 h 2819400"/>
              <a:gd name="connsiteX14" fmla="*/ 6185 w 4501985"/>
              <a:gd name="connsiteY14"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49310 w 4501985"/>
              <a:gd name="connsiteY4" fmla="*/ 1824038 h 2819400"/>
              <a:gd name="connsiteX5" fmla="*/ 2352675 w 4501985"/>
              <a:gd name="connsiteY5" fmla="*/ 1484820 h 2819400"/>
              <a:gd name="connsiteX6" fmla="*/ 1804988 w 4501985"/>
              <a:gd name="connsiteY6" fmla="*/ 1589595 h 2819400"/>
              <a:gd name="connsiteX7" fmla="*/ 1857376 w 4501985"/>
              <a:gd name="connsiteY7" fmla="*/ 979995 h 2819400"/>
              <a:gd name="connsiteX8" fmla="*/ 1385888 w 4501985"/>
              <a:gd name="connsiteY8" fmla="*/ 1632457 h 2819400"/>
              <a:gd name="connsiteX9" fmla="*/ 1057276 w 4501985"/>
              <a:gd name="connsiteY9" fmla="*/ 1246695 h 2819400"/>
              <a:gd name="connsiteX10" fmla="*/ 942976 w 4501985"/>
              <a:gd name="connsiteY10" fmla="*/ 1689607 h 2819400"/>
              <a:gd name="connsiteX11" fmla="*/ 38101 w 4501985"/>
              <a:gd name="connsiteY11" fmla="*/ 1241933 h 2819400"/>
              <a:gd name="connsiteX12" fmla="*/ 561976 w 4501985"/>
              <a:gd name="connsiteY12" fmla="*/ 1818195 h 2819400"/>
              <a:gd name="connsiteX13" fmla="*/ 0 w 4501985"/>
              <a:gd name="connsiteY13" fmla="*/ 1827720 h 2819400"/>
              <a:gd name="connsiteX14" fmla="*/ 6185 w 4501985"/>
              <a:gd name="connsiteY14"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38363 w 4501985"/>
              <a:gd name="connsiteY4" fmla="*/ 2146807 h 2819400"/>
              <a:gd name="connsiteX5" fmla="*/ 2149310 w 4501985"/>
              <a:gd name="connsiteY5" fmla="*/ 1824038 h 2819400"/>
              <a:gd name="connsiteX6" fmla="*/ 2352675 w 4501985"/>
              <a:gd name="connsiteY6" fmla="*/ 1484820 h 2819400"/>
              <a:gd name="connsiteX7" fmla="*/ 1804988 w 4501985"/>
              <a:gd name="connsiteY7" fmla="*/ 1589595 h 2819400"/>
              <a:gd name="connsiteX8" fmla="*/ 1857376 w 4501985"/>
              <a:gd name="connsiteY8" fmla="*/ 979995 h 2819400"/>
              <a:gd name="connsiteX9" fmla="*/ 1385888 w 4501985"/>
              <a:gd name="connsiteY9" fmla="*/ 1632457 h 2819400"/>
              <a:gd name="connsiteX10" fmla="*/ 1057276 w 4501985"/>
              <a:gd name="connsiteY10" fmla="*/ 1246695 h 2819400"/>
              <a:gd name="connsiteX11" fmla="*/ 942976 w 4501985"/>
              <a:gd name="connsiteY11" fmla="*/ 1689607 h 2819400"/>
              <a:gd name="connsiteX12" fmla="*/ 38101 w 4501985"/>
              <a:gd name="connsiteY12" fmla="*/ 1241933 h 2819400"/>
              <a:gd name="connsiteX13" fmla="*/ 561976 w 4501985"/>
              <a:gd name="connsiteY13" fmla="*/ 1818195 h 2819400"/>
              <a:gd name="connsiteX14" fmla="*/ 0 w 4501985"/>
              <a:gd name="connsiteY14" fmla="*/ 1827720 h 2819400"/>
              <a:gd name="connsiteX15" fmla="*/ 6185 w 4501985"/>
              <a:gd name="connsiteY15"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38363 w 4501985"/>
              <a:gd name="connsiteY4" fmla="*/ 2146807 h 2819400"/>
              <a:gd name="connsiteX5" fmla="*/ 2133601 w 4501985"/>
              <a:gd name="connsiteY5" fmla="*/ 1970595 h 2819400"/>
              <a:gd name="connsiteX6" fmla="*/ 2149310 w 4501985"/>
              <a:gd name="connsiteY6" fmla="*/ 1824038 h 2819400"/>
              <a:gd name="connsiteX7" fmla="*/ 2352675 w 4501985"/>
              <a:gd name="connsiteY7" fmla="*/ 1484820 h 2819400"/>
              <a:gd name="connsiteX8" fmla="*/ 1804988 w 4501985"/>
              <a:gd name="connsiteY8" fmla="*/ 1589595 h 2819400"/>
              <a:gd name="connsiteX9" fmla="*/ 1857376 w 4501985"/>
              <a:gd name="connsiteY9" fmla="*/ 979995 h 2819400"/>
              <a:gd name="connsiteX10" fmla="*/ 1385888 w 4501985"/>
              <a:gd name="connsiteY10" fmla="*/ 1632457 h 2819400"/>
              <a:gd name="connsiteX11" fmla="*/ 1057276 w 4501985"/>
              <a:gd name="connsiteY11" fmla="*/ 1246695 h 2819400"/>
              <a:gd name="connsiteX12" fmla="*/ 942976 w 4501985"/>
              <a:gd name="connsiteY12" fmla="*/ 1689607 h 2819400"/>
              <a:gd name="connsiteX13" fmla="*/ 38101 w 4501985"/>
              <a:gd name="connsiteY13" fmla="*/ 1241933 h 2819400"/>
              <a:gd name="connsiteX14" fmla="*/ 561976 w 4501985"/>
              <a:gd name="connsiteY14" fmla="*/ 1818195 h 2819400"/>
              <a:gd name="connsiteX15" fmla="*/ 0 w 4501985"/>
              <a:gd name="connsiteY15" fmla="*/ 1827720 h 2819400"/>
              <a:gd name="connsiteX16" fmla="*/ 6185 w 4501985"/>
              <a:gd name="connsiteY16"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38363 w 4501985"/>
              <a:gd name="connsiteY4" fmla="*/ 2146807 h 2819400"/>
              <a:gd name="connsiteX5" fmla="*/ 2705101 w 4501985"/>
              <a:gd name="connsiteY5" fmla="*/ 1899157 h 2819400"/>
              <a:gd name="connsiteX6" fmla="*/ 2149310 w 4501985"/>
              <a:gd name="connsiteY6" fmla="*/ 1824038 h 2819400"/>
              <a:gd name="connsiteX7" fmla="*/ 2352675 w 4501985"/>
              <a:gd name="connsiteY7" fmla="*/ 1484820 h 2819400"/>
              <a:gd name="connsiteX8" fmla="*/ 1804988 w 4501985"/>
              <a:gd name="connsiteY8" fmla="*/ 1589595 h 2819400"/>
              <a:gd name="connsiteX9" fmla="*/ 1857376 w 4501985"/>
              <a:gd name="connsiteY9" fmla="*/ 979995 h 2819400"/>
              <a:gd name="connsiteX10" fmla="*/ 1385888 w 4501985"/>
              <a:gd name="connsiteY10" fmla="*/ 1632457 h 2819400"/>
              <a:gd name="connsiteX11" fmla="*/ 1057276 w 4501985"/>
              <a:gd name="connsiteY11" fmla="*/ 1246695 h 2819400"/>
              <a:gd name="connsiteX12" fmla="*/ 942976 w 4501985"/>
              <a:gd name="connsiteY12" fmla="*/ 1689607 h 2819400"/>
              <a:gd name="connsiteX13" fmla="*/ 38101 w 4501985"/>
              <a:gd name="connsiteY13" fmla="*/ 1241933 h 2819400"/>
              <a:gd name="connsiteX14" fmla="*/ 561976 w 4501985"/>
              <a:gd name="connsiteY14" fmla="*/ 1818195 h 2819400"/>
              <a:gd name="connsiteX15" fmla="*/ 0 w 4501985"/>
              <a:gd name="connsiteY15" fmla="*/ 1827720 h 2819400"/>
              <a:gd name="connsiteX16" fmla="*/ 6185 w 4501985"/>
              <a:gd name="connsiteY16"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28838 w 4501985"/>
              <a:gd name="connsiteY4" fmla="*/ 2432557 h 2819400"/>
              <a:gd name="connsiteX5" fmla="*/ 2138363 w 4501985"/>
              <a:gd name="connsiteY5" fmla="*/ 2146807 h 2819400"/>
              <a:gd name="connsiteX6" fmla="*/ 2705101 w 4501985"/>
              <a:gd name="connsiteY6" fmla="*/ 1899157 h 2819400"/>
              <a:gd name="connsiteX7" fmla="*/ 2149310 w 4501985"/>
              <a:gd name="connsiteY7" fmla="*/ 1824038 h 2819400"/>
              <a:gd name="connsiteX8" fmla="*/ 2352675 w 4501985"/>
              <a:gd name="connsiteY8" fmla="*/ 1484820 h 2819400"/>
              <a:gd name="connsiteX9" fmla="*/ 1804988 w 4501985"/>
              <a:gd name="connsiteY9" fmla="*/ 1589595 h 2819400"/>
              <a:gd name="connsiteX10" fmla="*/ 1857376 w 4501985"/>
              <a:gd name="connsiteY10" fmla="*/ 979995 h 2819400"/>
              <a:gd name="connsiteX11" fmla="*/ 1385888 w 4501985"/>
              <a:gd name="connsiteY11" fmla="*/ 1632457 h 2819400"/>
              <a:gd name="connsiteX12" fmla="*/ 1057276 w 4501985"/>
              <a:gd name="connsiteY12" fmla="*/ 1246695 h 2819400"/>
              <a:gd name="connsiteX13" fmla="*/ 942976 w 4501985"/>
              <a:gd name="connsiteY13" fmla="*/ 1689607 h 2819400"/>
              <a:gd name="connsiteX14" fmla="*/ 38101 w 4501985"/>
              <a:gd name="connsiteY14" fmla="*/ 1241933 h 2819400"/>
              <a:gd name="connsiteX15" fmla="*/ 561976 w 4501985"/>
              <a:gd name="connsiteY15" fmla="*/ 1818195 h 2819400"/>
              <a:gd name="connsiteX16" fmla="*/ 0 w 4501985"/>
              <a:gd name="connsiteY16" fmla="*/ 1827720 h 2819400"/>
              <a:gd name="connsiteX17" fmla="*/ 6185 w 4501985"/>
              <a:gd name="connsiteY17"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28838 w 4501985"/>
              <a:gd name="connsiteY4" fmla="*/ 2432557 h 2819400"/>
              <a:gd name="connsiteX5" fmla="*/ 2138363 w 4501985"/>
              <a:gd name="connsiteY5" fmla="*/ 2146807 h 2819400"/>
              <a:gd name="connsiteX6" fmla="*/ 2705101 w 4501985"/>
              <a:gd name="connsiteY6" fmla="*/ 1899157 h 2819400"/>
              <a:gd name="connsiteX7" fmla="*/ 2149310 w 4501985"/>
              <a:gd name="connsiteY7" fmla="*/ 1824038 h 2819400"/>
              <a:gd name="connsiteX8" fmla="*/ 2352675 w 4501985"/>
              <a:gd name="connsiteY8" fmla="*/ 1484820 h 2819400"/>
              <a:gd name="connsiteX9" fmla="*/ 1804988 w 4501985"/>
              <a:gd name="connsiteY9" fmla="*/ 1589595 h 2819400"/>
              <a:gd name="connsiteX10" fmla="*/ 1857376 w 4501985"/>
              <a:gd name="connsiteY10" fmla="*/ 979995 h 2819400"/>
              <a:gd name="connsiteX11" fmla="*/ 1385888 w 4501985"/>
              <a:gd name="connsiteY11" fmla="*/ 1632457 h 2819400"/>
              <a:gd name="connsiteX12" fmla="*/ 1057276 w 4501985"/>
              <a:gd name="connsiteY12" fmla="*/ 1246695 h 2819400"/>
              <a:gd name="connsiteX13" fmla="*/ 942976 w 4501985"/>
              <a:gd name="connsiteY13" fmla="*/ 1689607 h 2819400"/>
              <a:gd name="connsiteX14" fmla="*/ 38101 w 4501985"/>
              <a:gd name="connsiteY14" fmla="*/ 1241933 h 2819400"/>
              <a:gd name="connsiteX15" fmla="*/ 561976 w 4501985"/>
              <a:gd name="connsiteY15" fmla="*/ 1818195 h 2819400"/>
              <a:gd name="connsiteX16" fmla="*/ 0 w 4501985"/>
              <a:gd name="connsiteY16" fmla="*/ 1827720 h 2819400"/>
              <a:gd name="connsiteX17" fmla="*/ 6185 w 4501985"/>
              <a:gd name="connsiteY17"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28838 w 4501985"/>
              <a:gd name="connsiteY4" fmla="*/ 2432557 h 2819400"/>
              <a:gd name="connsiteX5" fmla="*/ 2138363 w 4501985"/>
              <a:gd name="connsiteY5" fmla="*/ 2146807 h 2819400"/>
              <a:gd name="connsiteX6" fmla="*/ 2705101 w 4501985"/>
              <a:gd name="connsiteY6" fmla="*/ 1899157 h 2819400"/>
              <a:gd name="connsiteX7" fmla="*/ 2149310 w 4501985"/>
              <a:gd name="connsiteY7" fmla="*/ 1824038 h 2819400"/>
              <a:gd name="connsiteX8" fmla="*/ 2352675 w 4501985"/>
              <a:gd name="connsiteY8" fmla="*/ 1484820 h 2819400"/>
              <a:gd name="connsiteX9" fmla="*/ 1804988 w 4501985"/>
              <a:gd name="connsiteY9" fmla="*/ 1589595 h 2819400"/>
              <a:gd name="connsiteX10" fmla="*/ 1857376 w 4501985"/>
              <a:gd name="connsiteY10" fmla="*/ 979995 h 2819400"/>
              <a:gd name="connsiteX11" fmla="*/ 1385888 w 4501985"/>
              <a:gd name="connsiteY11" fmla="*/ 1632457 h 2819400"/>
              <a:gd name="connsiteX12" fmla="*/ 1057276 w 4501985"/>
              <a:gd name="connsiteY12" fmla="*/ 1246695 h 2819400"/>
              <a:gd name="connsiteX13" fmla="*/ 942976 w 4501985"/>
              <a:gd name="connsiteY13" fmla="*/ 1689607 h 2819400"/>
              <a:gd name="connsiteX14" fmla="*/ 38101 w 4501985"/>
              <a:gd name="connsiteY14" fmla="*/ 1241933 h 2819400"/>
              <a:gd name="connsiteX15" fmla="*/ 561976 w 4501985"/>
              <a:gd name="connsiteY15" fmla="*/ 1818195 h 2819400"/>
              <a:gd name="connsiteX16" fmla="*/ 0 w 4501985"/>
              <a:gd name="connsiteY16" fmla="*/ 1827720 h 2819400"/>
              <a:gd name="connsiteX17" fmla="*/ 6185 w 4501985"/>
              <a:gd name="connsiteY17"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28838 w 4501985"/>
              <a:gd name="connsiteY4" fmla="*/ 2432557 h 2819400"/>
              <a:gd name="connsiteX5" fmla="*/ 2124076 w 4501985"/>
              <a:gd name="connsiteY5" fmla="*/ 2275395 h 2819400"/>
              <a:gd name="connsiteX6" fmla="*/ 2138363 w 4501985"/>
              <a:gd name="connsiteY6" fmla="*/ 2146807 h 2819400"/>
              <a:gd name="connsiteX7" fmla="*/ 2705101 w 4501985"/>
              <a:gd name="connsiteY7" fmla="*/ 1899157 h 2819400"/>
              <a:gd name="connsiteX8" fmla="*/ 2149310 w 4501985"/>
              <a:gd name="connsiteY8" fmla="*/ 1824038 h 2819400"/>
              <a:gd name="connsiteX9" fmla="*/ 2352675 w 4501985"/>
              <a:gd name="connsiteY9" fmla="*/ 1484820 h 2819400"/>
              <a:gd name="connsiteX10" fmla="*/ 1804988 w 4501985"/>
              <a:gd name="connsiteY10" fmla="*/ 1589595 h 2819400"/>
              <a:gd name="connsiteX11" fmla="*/ 1857376 w 4501985"/>
              <a:gd name="connsiteY11" fmla="*/ 979995 h 2819400"/>
              <a:gd name="connsiteX12" fmla="*/ 1385888 w 4501985"/>
              <a:gd name="connsiteY12" fmla="*/ 1632457 h 2819400"/>
              <a:gd name="connsiteX13" fmla="*/ 1057276 w 4501985"/>
              <a:gd name="connsiteY13" fmla="*/ 1246695 h 2819400"/>
              <a:gd name="connsiteX14" fmla="*/ 942976 w 4501985"/>
              <a:gd name="connsiteY14" fmla="*/ 1689607 h 2819400"/>
              <a:gd name="connsiteX15" fmla="*/ 38101 w 4501985"/>
              <a:gd name="connsiteY15" fmla="*/ 1241933 h 2819400"/>
              <a:gd name="connsiteX16" fmla="*/ 561976 w 4501985"/>
              <a:gd name="connsiteY16" fmla="*/ 1818195 h 2819400"/>
              <a:gd name="connsiteX17" fmla="*/ 0 w 4501985"/>
              <a:gd name="connsiteY17" fmla="*/ 1827720 h 2819400"/>
              <a:gd name="connsiteX18" fmla="*/ 6185 w 4501985"/>
              <a:gd name="connsiteY18"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28838 w 4501985"/>
              <a:gd name="connsiteY4" fmla="*/ 2432557 h 2819400"/>
              <a:gd name="connsiteX5" fmla="*/ 2776539 w 4501985"/>
              <a:gd name="connsiteY5" fmla="*/ 2470658 h 2819400"/>
              <a:gd name="connsiteX6" fmla="*/ 2138363 w 4501985"/>
              <a:gd name="connsiteY6" fmla="*/ 2146807 h 2819400"/>
              <a:gd name="connsiteX7" fmla="*/ 2705101 w 4501985"/>
              <a:gd name="connsiteY7" fmla="*/ 1899157 h 2819400"/>
              <a:gd name="connsiteX8" fmla="*/ 2149310 w 4501985"/>
              <a:gd name="connsiteY8" fmla="*/ 1824038 h 2819400"/>
              <a:gd name="connsiteX9" fmla="*/ 2352675 w 4501985"/>
              <a:gd name="connsiteY9" fmla="*/ 1484820 h 2819400"/>
              <a:gd name="connsiteX10" fmla="*/ 1804988 w 4501985"/>
              <a:gd name="connsiteY10" fmla="*/ 1589595 h 2819400"/>
              <a:gd name="connsiteX11" fmla="*/ 1857376 w 4501985"/>
              <a:gd name="connsiteY11" fmla="*/ 979995 h 2819400"/>
              <a:gd name="connsiteX12" fmla="*/ 1385888 w 4501985"/>
              <a:gd name="connsiteY12" fmla="*/ 1632457 h 2819400"/>
              <a:gd name="connsiteX13" fmla="*/ 1057276 w 4501985"/>
              <a:gd name="connsiteY13" fmla="*/ 1246695 h 2819400"/>
              <a:gd name="connsiteX14" fmla="*/ 942976 w 4501985"/>
              <a:gd name="connsiteY14" fmla="*/ 1689607 h 2819400"/>
              <a:gd name="connsiteX15" fmla="*/ 38101 w 4501985"/>
              <a:gd name="connsiteY15" fmla="*/ 1241933 h 2819400"/>
              <a:gd name="connsiteX16" fmla="*/ 561976 w 4501985"/>
              <a:gd name="connsiteY16" fmla="*/ 1818195 h 2819400"/>
              <a:gd name="connsiteX17" fmla="*/ 0 w 4501985"/>
              <a:gd name="connsiteY17" fmla="*/ 1827720 h 2819400"/>
              <a:gd name="connsiteX18" fmla="*/ 6185 w 4501985"/>
              <a:gd name="connsiteY18"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28838 w 4501985"/>
              <a:gd name="connsiteY4" fmla="*/ 2432557 h 2819400"/>
              <a:gd name="connsiteX5" fmla="*/ 2776539 w 4501985"/>
              <a:gd name="connsiteY5" fmla="*/ 2470658 h 2819400"/>
              <a:gd name="connsiteX6" fmla="*/ 2262188 w 4501985"/>
              <a:gd name="connsiteY6" fmla="*/ 2165857 h 2819400"/>
              <a:gd name="connsiteX7" fmla="*/ 2705101 w 4501985"/>
              <a:gd name="connsiteY7" fmla="*/ 1899157 h 2819400"/>
              <a:gd name="connsiteX8" fmla="*/ 2149310 w 4501985"/>
              <a:gd name="connsiteY8" fmla="*/ 1824038 h 2819400"/>
              <a:gd name="connsiteX9" fmla="*/ 2352675 w 4501985"/>
              <a:gd name="connsiteY9" fmla="*/ 1484820 h 2819400"/>
              <a:gd name="connsiteX10" fmla="*/ 1804988 w 4501985"/>
              <a:gd name="connsiteY10" fmla="*/ 1589595 h 2819400"/>
              <a:gd name="connsiteX11" fmla="*/ 1857376 w 4501985"/>
              <a:gd name="connsiteY11" fmla="*/ 979995 h 2819400"/>
              <a:gd name="connsiteX12" fmla="*/ 1385888 w 4501985"/>
              <a:gd name="connsiteY12" fmla="*/ 1632457 h 2819400"/>
              <a:gd name="connsiteX13" fmla="*/ 1057276 w 4501985"/>
              <a:gd name="connsiteY13" fmla="*/ 1246695 h 2819400"/>
              <a:gd name="connsiteX14" fmla="*/ 942976 w 4501985"/>
              <a:gd name="connsiteY14" fmla="*/ 1689607 h 2819400"/>
              <a:gd name="connsiteX15" fmla="*/ 38101 w 4501985"/>
              <a:gd name="connsiteY15" fmla="*/ 1241933 h 2819400"/>
              <a:gd name="connsiteX16" fmla="*/ 561976 w 4501985"/>
              <a:gd name="connsiteY16" fmla="*/ 1818195 h 2819400"/>
              <a:gd name="connsiteX17" fmla="*/ 0 w 4501985"/>
              <a:gd name="connsiteY17" fmla="*/ 1827720 h 2819400"/>
              <a:gd name="connsiteX18" fmla="*/ 6185 w 4501985"/>
              <a:gd name="connsiteY18"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28838 w 4501985"/>
              <a:gd name="connsiteY4" fmla="*/ 2627820 h 2819400"/>
              <a:gd name="connsiteX5" fmla="*/ 2128838 w 4501985"/>
              <a:gd name="connsiteY5" fmla="*/ 2432557 h 2819400"/>
              <a:gd name="connsiteX6" fmla="*/ 2776539 w 4501985"/>
              <a:gd name="connsiteY6" fmla="*/ 2470658 h 2819400"/>
              <a:gd name="connsiteX7" fmla="*/ 2262188 w 4501985"/>
              <a:gd name="connsiteY7" fmla="*/ 2165857 h 2819400"/>
              <a:gd name="connsiteX8" fmla="*/ 2705101 w 4501985"/>
              <a:gd name="connsiteY8" fmla="*/ 1899157 h 2819400"/>
              <a:gd name="connsiteX9" fmla="*/ 2149310 w 4501985"/>
              <a:gd name="connsiteY9" fmla="*/ 1824038 h 2819400"/>
              <a:gd name="connsiteX10" fmla="*/ 2352675 w 4501985"/>
              <a:gd name="connsiteY10" fmla="*/ 1484820 h 2819400"/>
              <a:gd name="connsiteX11" fmla="*/ 1804988 w 4501985"/>
              <a:gd name="connsiteY11" fmla="*/ 1589595 h 2819400"/>
              <a:gd name="connsiteX12" fmla="*/ 1857376 w 4501985"/>
              <a:gd name="connsiteY12" fmla="*/ 979995 h 2819400"/>
              <a:gd name="connsiteX13" fmla="*/ 1385888 w 4501985"/>
              <a:gd name="connsiteY13" fmla="*/ 1632457 h 2819400"/>
              <a:gd name="connsiteX14" fmla="*/ 1057276 w 4501985"/>
              <a:gd name="connsiteY14" fmla="*/ 1246695 h 2819400"/>
              <a:gd name="connsiteX15" fmla="*/ 942976 w 4501985"/>
              <a:gd name="connsiteY15" fmla="*/ 1689607 h 2819400"/>
              <a:gd name="connsiteX16" fmla="*/ 38101 w 4501985"/>
              <a:gd name="connsiteY16" fmla="*/ 1241933 h 2819400"/>
              <a:gd name="connsiteX17" fmla="*/ 561976 w 4501985"/>
              <a:gd name="connsiteY17" fmla="*/ 1818195 h 2819400"/>
              <a:gd name="connsiteX18" fmla="*/ 0 w 4501985"/>
              <a:gd name="connsiteY18" fmla="*/ 1827720 h 2819400"/>
              <a:gd name="connsiteX19" fmla="*/ 6185 w 4501985"/>
              <a:gd name="connsiteY19"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28838 w 4501985"/>
              <a:gd name="connsiteY4" fmla="*/ 2627820 h 2819400"/>
              <a:gd name="connsiteX5" fmla="*/ 2128838 w 4501985"/>
              <a:gd name="connsiteY5" fmla="*/ 2432557 h 2819400"/>
              <a:gd name="connsiteX6" fmla="*/ 2776539 w 4501985"/>
              <a:gd name="connsiteY6" fmla="*/ 2470658 h 2819400"/>
              <a:gd name="connsiteX7" fmla="*/ 2262188 w 4501985"/>
              <a:gd name="connsiteY7" fmla="*/ 2165857 h 2819400"/>
              <a:gd name="connsiteX8" fmla="*/ 2705101 w 4501985"/>
              <a:gd name="connsiteY8" fmla="*/ 1899157 h 2819400"/>
              <a:gd name="connsiteX9" fmla="*/ 2149310 w 4501985"/>
              <a:gd name="connsiteY9" fmla="*/ 1824038 h 2819400"/>
              <a:gd name="connsiteX10" fmla="*/ 2352675 w 4501985"/>
              <a:gd name="connsiteY10" fmla="*/ 1484820 h 2819400"/>
              <a:gd name="connsiteX11" fmla="*/ 1804988 w 4501985"/>
              <a:gd name="connsiteY11" fmla="*/ 1589595 h 2819400"/>
              <a:gd name="connsiteX12" fmla="*/ 1857376 w 4501985"/>
              <a:gd name="connsiteY12" fmla="*/ 979995 h 2819400"/>
              <a:gd name="connsiteX13" fmla="*/ 1385888 w 4501985"/>
              <a:gd name="connsiteY13" fmla="*/ 1632457 h 2819400"/>
              <a:gd name="connsiteX14" fmla="*/ 1057276 w 4501985"/>
              <a:gd name="connsiteY14" fmla="*/ 1246695 h 2819400"/>
              <a:gd name="connsiteX15" fmla="*/ 942976 w 4501985"/>
              <a:gd name="connsiteY15" fmla="*/ 1689607 h 2819400"/>
              <a:gd name="connsiteX16" fmla="*/ 38101 w 4501985"/>
              <a:gd name="connsiteY16" fmla="*/ 1241933 h 2819400"/>
              <a:gd name="connsiteX17" fmla="*/ 561976 w 4501985"/>
              <a:gd name="connsiteY17" fmla="*/ 1818195 h 2819400"/>
              <a:gd name="connsiteX18" fmla="*/ 0 w 4501985"/>
              <a:gd name="connsiteY18" fmla="*/ 1827720 h 2819400"/>
              <a:gd name="connsiteX19" fmla="*/ 6185 w 4501985"/>
              <a:gd name="connsiteY19"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128838 w 4501985"/>
              <a:gd name="connsiteY4" fmla="*/ 2627820 h 2819400"/>
              <a:gd name="connsiteX5" fmla="*/ 2128838 w 4501985"/>
              <a:gd name="connsiteY5" fmla="*/ 2432557 h 2819400"/>
              <a:gd name="connsiteX6" fmla="*/ 2776539 w 4501985"/>
              <a:gd name="connsiteY6" fmla="*/ 2470658 h 2819400"/>
              <a:gd name="connsiteX7" fmla="*/ 2262188 w 4501985"/>
              <a:gd name="connsiteY7" fmla="*/ 2165857 h 2819400"/>
              <a:gd name="connsiteX8" fmla="*/ 2705101 w 4501985"/>
              <a:gd name="connsiteY8" fmla="*/ 1899157 h 2819400"/>
              <a:gd name="connsiteX9" fmla="*/ 2149310 w 4501985"/>
              <a:gd name="connsiteY9" fmla="*/ 1824038 h 2819400"/>
              <a:gd name="connsiteX10" fmla="*/ 2352675 w 4501985"/>
              <a:gd name="connsiteY10" fmla="*/ 1484820 h 2819400"/>
              <a:gd name="connsiteX11" fmla="*/ 1804988 w 4501985"/>
              <a:gd name="connsiteY11" fmla="*/ 1589595 h 2819400"/>
              <a:gd name="connsiteX12" fmla="*/ 1857376 w 4501985"/>
              <a:gd name="connsiteY12" fmla="*/ 979995 h 2819400"/>
              <a:gd name="connsiteX13" fmla="*/ 1385888 w 4501985"/>
              <a:gd name="connsiteY13" fmla="*/ 1632457 h 2819400"/>
              <a:gd name="connsiteX14" fmla="*/ 1057276 w 4501985"/>
              <a:gd name="connsiteY14" fmla="*/ 1246695 h 2819400"/>
              <a:gd name="connsiteX15" fmla="*/ 942976 w 4501985"/>
              <a:gd name="connsiteY15" fmla="*/ 1689607 h 2819400"/>
              <a:gd name="connsiteX16" fmla="*/ 38101 w 4501985"/>
              <a:gd name="connsiteY16" fmla="*/ 1241933 h 2819400"/>
              <a:gd name="connsiteX17" fmla="*/ 561976 w 4501985"/>
              <a:gd name="connsiteY17" fmla="*/ 1818195 h 2819400"/>
              <a:gd name="connsiteX18" fmla="*/ 0 w 4501985"/>
              <a:gd name="connsiteY18" fmla="*/ 1827720 h 2819400"/>
              <a:gd name="connsiteX19" fmla="*/ 6185 w 4501985"/>
              <a:gd name="connsiteY19" fmla="*/ 0 h 2819400"/>
              <a:gd name="connsiteX0" fmla="*/ 6185 w 4501985"/>
              <a:gd name="connsiteY0" fmla="*/ 0 h 2819400"/>
              <a:gd name="connsiteX1" fmla="*/ 4501985 w 4501985"/>
              <a:gd name="connsiteY1" fmla="*/ 0 h 2819400"/>
              <a:gd name="connsiteX2" fmla="*/ 4501985 w 4501985"/>
              <a:gd name="connsiteY2" fmla="*/ 2819400 h 2819400"/>
              <a:gd name="connsiteX3" fmla="*/ 2133601 w 4501985"/>
              <a:gd name="connsiteY3" fmla="*/ 2818320 h 2819400"/>
              <a:gd name="connsiteX4" fmla="*/ 2586038 w 4501985"/>
              <a:gd name="connsiteY4" fmla="*/ 2689732 h 2819400"/>
              <a:gd name="connsiteX5" fmla="*/ 2128838 w 4501985"/>
              <a:gd name="connsiteY5" fmla="*/ 2432557 h 2819400"/>
              <a:gd name="connsiteX6" fmla="*/ 2776539 w 4501985"/>
              <a:gd name="connsiteY6" fmla="*/ 2470658 h 2819400"/>
              <a:gd name="connsiteX7" fmla="*/ 2262188 w 4501985"/>
              <a:gd name="connsiteY7" fmla="*/ 2165857 h 2819400"/>
              <a:gd name="connsiteX8" fmla="*/ 2705101 w 4501985"/>
              <a:gd name="connsiteY8" fmla="*/ 1899157 h 2819400"/>
              <a:gd name="connsiteX9" fmla="*/ 2149310 w 4501985"/>
              <a:gd name="connsiteY9" fmla="*/ 1824038 h 2819400"/>
              <a:gd name="connsiteX10" fmla="*/ 2352675 w 4501985"/>
              <a:gd name="connsiteY10" fmla="*/ 1484820 h 2819400"/>
              <a:gd name="connsiteX11" fmla="*/ 1804988 w 4501985"/>
              <a:gd name="connsiteY11" fmla="*/ 1589595 h 2819400"/>
              <a:gd name="connsiteX12" fmla="*/ 1857376 w 4501985"/>
              <a:gd name="connsiteY12" fmla="*/ 979995 h 2819400"/>
              <a:gd name="connsiteX13" fmla="*/ 1385888 w 4501985"/>
              <a:gd name="connsiteY13" fmla="*/ 1632457 h 2819400"/>
              <a:gd name="connsiteX14" fmla="*/ 1057276 w 4501985"/>
              <a:gd name="connsiteY14" fmla="*/ 1246695 h 2819400"/>
              <a:gd name="connsiteX15" fmla="*/ 942976 w 4501985"/>
              <a:gd name="connsiteY15" fmla="*/ 1689607 h 2819400"/>
              <a:gd name="connsiteX16" fmla="*/ 38101 w 4501985"/>
              <a:gd name="connsiteY16" fmla="*/ 1241933 h 2819400"/>
              <a:gd name="connsiteX17" fmla="*/ 561976 w 4501985"/>
              <a:gd name="connsiteY17" fmla="*/ 1818195 h 2819400"/>
              <a:gd name="connsiteX18" fmla="*/ 0 w 4501985"/>
              <a:gd name="connsiteY18" fmla="*/ 1827720 h 2819400"/>
              <a:gd name="connsiteX19" fmla="*/ 6185 w 4501985"/>
              <a:gd name="connsiteY19" fmla="*/ 0 h 281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501985" h="2819400">
                <a:moveTo>
                  <a:pt x="6185" y="0"/>
                </a:moveTo>
                <a:lnTo>
                  <a:pt x="4501985" y="0"/>
                </a:lnTo>
                <a:lnTo>
                  <a:pt x="4501985" y="2819400"/>
                </a:lnTo>
                <a:lnTo>
                  <a:pt x="2133601" y="2818320"/>
                </a:lnTo>
                <a:lnTo>
                  <a:pt x="2586038" y="2689732"/>
                </a:lnTo>
                <a:lnTo>
                  <a:pt x="2128838" y="2432557"/>
                </a:lnTo>
                <a:lnTo>
                  <a:pt x="2776539" y="2470658"/>
                </a:lnTo>
                <a:lnTo>
                  <a:pt x="2262188" y="2165857"/>
                </a:lnTo>
                <a:lnTo>
                  <a:pt x="2705101" y="1899157"/>
                </a:lnTo>
                <a:lnTo>
                  <a:pt x="2149310" y="1824038"/>
                </a:lnTo>
                <a:lnTo>
                  <a:pt x="2352675" y="1484820"/>
                </a:lnTo>
                <a:lnTo>
                  <a:pt x="1804988" y="1589595"/>
                </a:lnTo>
                <a:lnTo>
                  <a:pt x="1857376" y="979995"/>
                </a:lnTo>
                <a:lnTo>
                  <a:pt x="1385888" y="1632457"/>
                </a:lnTo>
                <a:lnTo>
                  <a:pt x="1057276" y="1246695"/>
                </a:lnTo>
                <a:lnTo>
                  <a:pt x="942976" y="1689607"/>
                </a:lnTo>
                <a:lnTo>
                  <a:pt x="38101" y="1241933"/>
                </a:lnTo>
                <a:lnTo>
                  <a:pt x="561976" y="1818195"/>
                </a:lnTo>
                <a:lnTo>
                  <a:pt x="0" y="1827720"/>
                </a:lnTo>
                <a:cubicBezTo>
                  <a:pt x="2062" y="1218480"/>
                  <a:pt x="4123" y="609240"/>
                  <a:pt x="6185" y="0"/>
                </a:cubicBezTo>
                <a:close/>
              </a:path>
            </a:pathLst>
          </a:cu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91440" bIns="2011680" rtlCol="0" anchor="ctr"/>
          <a:lstStyle/>
          <a:p>
            <a:pPr algn="ctr"/>
            <a:r>
              <a:rPr lang="en-US" sz="2400" dirty="0" smtClean="0"/>
              <a:t>Dyninst</a:t>
            </a:r>
            <a:endParaRPr lang="en-US" sz="2400" dirty="0"/>
          </a:p>
        </p:txBody>
      </p:sp>
      <p:sp>
        <p:nvSpPr>
          <p:cNvPr id="13" name="Dyninst - Square Out" hidden="1"/>
          <p:cNvSpPr/>
          <p:nvPr/>
        </p:nvSpPr>
        <p:spPr>
          <a:xfrm>
            <a:off x="3714750" y="1416627"/>
            <a:ext cx="4495800" cy="2819400"/>
          </a:xfrm>
          <a:custGeom>
            <a:avLst/>
            <a:gdLst>
              <a:gd name="connsiteX0" fmla="*/ 0 w 4495800"/>
              <a:gd name="connsiteY0" fmla="*/ 0 h 2819400"/>
              <a:gd name="connsiteX1" fmla="*/ 4495800 w 4495800"/>
              <a:gd name="connsiteY1" fmla="*/ 0 h 2819400"/>
              <a:gd name="connsiteX2" fmla="*/ 4495800 w 4495800"/>
              <a:gd name="connsiteY2" fmla="*/ 2819400 h 2819400"/>
              <a:gd name="connsiteX3" fmla="*/ 0 w 4495800"/>
              <a:gd name="connsiteY3" fmla="*/ 2819400 h 2819400"/>
              <a:gd name="connsiteX4" fmla="*/ 0 w 4495800"/>
              <a:gd name="connsiteY4" fmla="*/ 0 h 2819400"/>
              <a:gd name="connsiteX0" fmla="*/ 0 w 4495800"/>
              <a:gd name="connsiteY0" fmla="*/ 0 h 2819400"/>
              <a:gd name="connsiteX1" fmla="*/ 4495800 w 4495800"/>
              <a:gd name="connsiteY1" fmla="*/ 0 h 2819400"/>
              <a:gd name="connsiteX2" fmla="*/ 4495800 w 4495800"/>
              <a:gd name="connsiteY2" fmla="*/ 2819400 h 2819400"/>
              <a:gd name="connsiteX3" fmla="*/ 0 w 4495800"/>
              <a:gd name="connsiteY3" fmla="*/ 2819400 h 2819400"/>
              <a:gd name="connsiteX4" fmla="*/ 0 w 4495800"/>
              <a:gd name="connsiteY4" fmla="*/ 1821873 h 2819400"/>
              <a:gd name="connsiteX5" fmla="*/ 0 w 4495800"/>
              <a:gd name="connsiteY5" fmla="*/ 0 h 2819400"/>
              <a:gd name="connsiteX0" fmla="*/ 0 w 4495800"/>
              <a:gd name="connsiteY0" fmla="*/ 0 h 2819400"/>
              <a:gd name="connsiteX1" fmla="*/ 4495800 w 4495800"/>
              <a:gd name="connsiteY1" fmla="*/ 0 h 2819400"/>
              <a:gd name="connsiteX2" fmla="*/ 4495800 w 4495800"/>
              <a:gd name="connsiteY2" fmla="*/ 2819400 h 2819400"/>
              <a:gd name="connsiteX3" fmla="*/ 2133600 w 4495800"/>
              <a:gd name="connsiteY3" fmla="*/ 2817236 h 2819400"/>
              <a:gd name="connsiteX4" fmla="*/ 0 w 4495800"/>
              <a:gd name="connsiteY4" fmla="*/ 2819400 h 2819400"/>
              <a:gd name="connsiteX5" fmla="*/ 0 w 4495800"/>
              <a:gd name="connsiteY5" fmla="*/ 1821873 h 2819400"/>
              <a:gd name="connsiteX6" fmla="*/ 0 w 4495800"/>
              <a:gd name="connsiteY6" fmla="*/ 0 h 2819400"/>
              <a:gd name="connsiteX0" fmla="*/ 0 w 4495800"/>
              <a:gd name="connsiteY0" fmla="*/ 0 h 2819400"/>
              <a:gd name="connsiteX1" fmla="*/ 4495800 w 4495800"/>
              <a:gd name="connsiteY1" fmla="*/ 0 h 2819400"/>
              <a:gd name="connsiteX2" fmla="*/ 4495800 w 4495800"/>
              <a:gd name="connsiteY2" fmla="*/ 2819400 h 2819400"/>
              <a:gd name="connsiteX3" fmla="*/ 2133600 w 4495800"/>
              <a:gd name="connsiteY3" fmla="*/ 2817236 h 2819400"/>
              <a:gd name="connsiteX4" fmla="*/ 2138363 w 4495800"/>
              <a:gd name="connsiteY4" fmla="*/ 1828800 h 2819400"/>
              <a:gd name="connsiteX5" fmla="*/ 0 w 4495800"/>
              <a:gd name="connsiteY5" fmla="*/ 1821873 h 2819400"/>
              <a:gd name="connsiteX6" fmla="*/ 0 w 4495800"/>
              <a:gd name="connsiteY6" fmla="*/ 0 h 28194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95800" h="2819400">
                <a:moveTo>
                  <a:pt x="0" y="0"/>
                </a:moveTo>
                <a:lnTo>
                  <a:pt x="4495800" y="0"/>
                </a:lnTo>
                <a:lnTo>
                  <a:pt x="4495800" y="2819400"/>
                </a:lnTo>
                <a:lnTo>
                  <a:pt x="2133600" y="2817236"/>
                </a:lnTo>
                <a:cubicBezTo>
                  <a:pt x="2135188" y="2487757"/>
                  <a:pt x="2136775" y="2158279"/>
                  <a:pt x="2138363" y="1828800"/>
                </a:cubicBezTo>
                <a:lnTo>
                  <a:pt x="0" y="1821873"/>
                </a:lnTo>
                <a:lnTo>
                  <a:pt x="0" y="0"/>
                </a:lnTo>
                <a:close/>
              </a:path>
            </a:pathLst>
          </a:cu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bIns="2011680" rtlCol="0" anchor="ctr"/>
          <a:lstStyle/>
          <a:p>
            <a:pPr algn="ctr"/>
            <a:r>
              <a:rPr lang="en-US" sz="2400" dirty="0" smtClean="0"/>
              <a:t>Dyninst</a:t>
            </a:r>
            <a:endParaRPr lang="en-US" sz="2400" dirty="0"/>
          </a:p>
        </p:txBody>
      </p:sp>
      <p:sp>
        <p:nvSpPr>
          <p:cNvPr id="15" name="PC Fade"/>
          <p:cNvSpPr/>
          <p:nvPr/>
        </p:nvSpPr>
        <p:spPr>
          <a:xfrm>
            <a:off x="3720936" y="3942136"/>
            <a:ext cx="2760088" cy="1830963"/>
          </a:xfrm>
          <a:custGeom>
            <a:avLst/>
            <a:gdLst>
              <a:gd name="connsiteX0" fmla="*/ 0 w 2133600"/>
              <a:gd name="connsiteY0" fmla="*/ 0 h 990600"/>
              <a:gd name="connsiteX1" fmla="*/ 2133600 w 2133600"/>
              <a:gd name="connsiteY1" fmla="*/ 0 h 990600"/>
              <a:gd name="connsiteX2" fmla="*/ 2133600 w 2133600"/>
              <a:gd name="connsiteY2" fmla="*/ 990600 h 990600"/>
              <a:gd name="connsiteX3" fmla="*/ 0 w 2133600"/>
              <a:gd name="connsiteY3" fmla="*/ 990600 h 990600"/>
              <a:gd name="connsiteX4" fmla="*/ 0 w 2133600"/>
              <a:gd name="connsiteY4" fmla="*/ 0 h 990600"/>
              <a:gd name="connsiteX0" fmla="*/ 0 w 2133600"/>
              <a:gd name="connsiteY0" fmla="*/ 6927 h 997527"/>
              <a:gd name="connsiteX1" fmla="*/ 569338 w 2133600"/>
              <a:gd name="connsiteY1" fmla="*/ 0 h 997527"/>
              <a:gd name="connsiteX2" fmla="*/ 2133600 w 2133600"/>
              <a:gd name="connsiteY2" fmla="*/ 6927 h 997527"/>
              <a:gd name="connsiteX3" fmla="*/ 2133600 w 2133600"/>
              <a:gd name="connsiteY3" fmla="*/ 997527 h 997527"/>
              <a:gd name="connsiteX4" fmla="*/ 0 w 2133600"/>
              <a:gd name="connsiteY4" fmla="*/ 997527 h 997527"/>
              <a:gd name="connsiteX5" fmla="*/ 0 w 2133600"/>
              <a:gd name="connsiteY5" fmla="*/ 6927 h 997527"/>
              <a:gd name="connsiteX0" fmla="*/ 0 w 2133600"/>
              <a:gd name="connsiteY0" fmla="*/ 11688 h 1002288"/>
              <a:gd name="connsiteX1" fmla="*/ 569338 w 2133600"/>
              <a:gd name="connsiteY1" fmla="*/ 4761 h 1002288"/>
              <a:gd name="connsiteX2" fmla="*/ 940813 w 2133600"/>
              <a:gd name="connsiteY2" fmla="*/ 0 h 1002288"/>
              <a:gd name="connsiteX3" fmla="*/ 2133600 w 2133600"/>
              <a:gd name="connsiteY3" fmla="*/ 11688 h 1002288"/>
              <a:gd name="connsiteX4" fmla="*/ 2133600 w 2133600"/>
              <a:gd name="connsiteY4" fmla="*/ 1002288 h 1002288"/>
              <a:gd name="connsiteX5" fmla="*/ 0 w 2133600"/>
              <a:gd name="connsiteY5" fmla="*/ 1002288 h 1002288"/>
              <a:gd name="connsiteX6" fmla="*/ 0 w 2133600"/>
              <a:gd name="connsiteY6" fmla="*/ 11688 h 1002288"/>
              <a:gd name="connsiteX0" fmla="*/ 0 w 2133600"/>
              <a:gd name="connsiteY0" fmla="*/ 11688 h 1002288"/>
              <a:gd name="connsiteX1" fmla="*/ 569338 w 2133600"/>
              <a:gd name="connsiteY1" fmla="*/ 4761 h 1002288"/>
              <a:gd name="connsiteX2" fmla="*/ 940813 w 2133600"/>
              <a:gd name="connsiteY2" fmla="*/ 0 h 1002288"/>
              <a:gd name="connsiteX3" fmla="*/ 1207513 w 2133600"/>
              <a:gd name="connsiteY3" fmla="*/ 0 h 1002288"/>
              <a:gd name="connsiteX4" fmla="*/ 2133600 w 2133600"/>
              <a:gd name="connsiteY4" fmla="*/ 11688 h 1002288"/>
              <a:gd name="connsiteX5" fmla="*/ 2133600 w 2133600"/>
              <a:gd name="connsiteY5" fmla="*/ 1002288 h 1002288"/>
              <a:gd name="connsiteX6" fmla="*/ 0 w 2133600"/>
              <a:gd name="connsiteY6" fmla="*/ 1002288 h 1002288"/>
              <a:gd name="connsiteX7" fmla="*/ 0 w 2133600"/>
              <a:gd name="connsiteY7" fmla="*/ 11688 h 1002288"/>
              <a:gd name="connsiteX0" fmla="*/ 0 w 2133600"/>
              <a:gd name="connsiteY0" fmla="*/ 583188 h 1573788"/>
              <a:gd name="connsiteX1" fmla="*/ 569338 w 2133600"/>
              <a:gd name="connsiteY1" fmla="*/ 576261 h 1573788"/>
              <a:gd name="connsiteX2" fmla="*/ 35938 w 2133600"/>
              <a:gd name="connsiteY2" fmla="*/ 0 h 1573788"/>
              <a:gd name="connsiteX3" fmla="*/ 1207513 w 2133600"/>
              <a:gd name="connsiteY3" fmla="*/ 571500 h 1573788"/>
              <a:gd name="connsiteX4" fmla="*/ 2133600 w 2133600"/>
              <a:gd name="connsiteY4" fmla="*/ 583188 h 1573788"/>
              <a:gd name="connsiteX5" fmla="*/ 2133600 w 2133600"/>
              <a:gd name="connsiteY5" fmla="*/ 1573788 h 1573788"/>
              <a:gd name="connsiteX6" fmla="*/ 0 w 2133600"/>
              <a:gd name="connsiteY6" fmla="*/ 1573788 h 1573788"/>
              <a:gd name="connsiteX7" fmla="*/ 0 w 2133600"/>
              <a:gd name="connsiteY7" fmla="*/ 583188 h 1573788"/>
              <a:gd name="connsiteX0" fmla="*/ 0 w 2133600"/>
              <a:gd name="connsiteY0" fmla="*/ 583188 h 1573788"/>
              <a:gd name="connsiteX1" fmla="*/ 569338 w 2133600"/>
              <a:gd name="connsiteY1" fmla="*/ 576261 h 1573788"/>
              <a:gd name="connsiteX2" fmla="*/ 35938 w 2133600"/>
              <a:gd name="connsiteY2" fmla="*/ 0 h 1573788"/>
              <a:gd name="connsiteX3" fmla="*/ 1207513 w 2133600"/>
              <a:gd name="connsiteY3" fmla="*/ 571500 h 1573788"/>
              <a:gd name="connsiteX4" fmla="*/ 1436113 w 2133600"/>
              <a:gd name="connsiteY4" fmla="*/ 571500 h 1573788"/>
              <a:gd name="connsiteX5" fmla="*/ 2133600 w 2133600"/>
              <a:gd name="connsiteY5" fmla="*/ 583188 h 1573788"/>
              <a:gd name="connsiteX6" fmla="*/ 2133600 w 2133600"/>
              <a:gd name="connsiteY6" fmla="*/ 1573788 h 1573788"/>
              <a:gd name="connsiteX7" fmla="*/ 0 w 2133600"/>
              <a:gd name="connsiteY7" fmla="*/ 1573788 h 1573788"/>
              <a:gd name="connsiteX8" fmla="*/ 0 w 2133600"/>
              <a:gd name="connsiteY8" fmla="*/ 583188 h 1573788"/>
              <a:gd name="connsiteX0" fmla="*/ 0 w 2133600"/>
              <a:gd name="connsiteY0" fmla="*/ 583188 h 1573788"/>
              <a:gd name="connsiteX1" fmla="*/ 569338 w 2133600"/>
              <a:gd name="connsiteY1" fmla="*/ 576261 h 1573788"/>
              <a:gd name="connsiteX2" fmla="*/ 35938 w 2133600"/>
              <a:gd name="connsiteY2" fmla="*/ 0 h 1573788"/>
              <a:gd name="connsiteX3" fmla="*/ 1207513 w 2133600"/>
              <a:gd name="connsiteY3" fmla="*/ 571500 h 1573788"/>
              <a:gd name="connsiteX4" fmla="*/ 1436113 w 2133600"/>
              <a:gd name="connsiteY4" fmla="*/ 571500 h 1573788"/>
              <a:gd name="connsiteX5" fmla="*/ 1779013 w 2133600"/>
              <a:gd name="connsiteY5" fmla="*/ 581025 h 1573788"/>
              <a:gd name="connsiteX6" fmla="*/ 2133600 w 2133600"/>
              <a:gd name="connsiteY6" fmla="*/ 583188 h 1573788"/>
              <a:gd name="connsiteX7" fmla="*/ 2133600 w 2133600"/>
              <a:gd name="connsiteY7" fmla="*/ 1573788 h 1573788"/>
              <a:gd name="connsiteX8" fmla="*/ 0 w 2133600"/>
              <a:gd name="connsiteY8" fmla="*/ 1573788 h 1573788"/>
              <a:gd name="connsiteX9" fmla="*/ 0 w 2133600"/>
              <a:gd name="connsiteY9" fmla="*/ 583188 h 1573788"/>
              <a:gd name="connsiteX0" fmla="*/ 0 w 2133600"/>
              <a:gd name="connsiteY0" fmla="*/ 583188 h 1573788"/>
              <a:gd name="connsiteX1" fmla="*/ 569338 w 2133600"/>
              <a:gd name="connsiteY1" fmla="*/ 576261 h 1573788"/>
              <a:gd name="connsiteX2" fmla="*/ 35938 w 2133600"/>
              <a:gd name="connsiteY2" fmla="*/ 0 h 1573788"/>
              <a:gd name="connsiteX3" fmla="*/ 1207513 w 2133600"/>
              <a:gd name="connsiteY3" fmla="*/ 571500 h 1573788"/>
              <a:gd name="connsiteX4" fmla="*/ 1050350 w 2133600"/>
              <a:gd name="connsiteY4" fmla="*/ 0 h 1573788"/>
              <a:gd name="connsiteX5" fmla="*/ 1779013 w 2133600"/>
              <a:gd name="connsiteY5" fmla="*/ 581025 h 1573788"/>
              <a:gd name="connsiteX6" fmla="*/ 2133600 w 2133600"/>
              <a:gd name="connsiteY6" fmla="*/ 583188 h 1573788"/>
              <a:gd name="connsiteX7" fmla="*/ 2133600 w 2133600"/>
              <a:gd name="connsiteY7" fmla="*/ 1573788 h 1573788"/>
              <a:gd name="connsiteX8" fmla="*/ 0 w 2133600"/>
              <a:gd name="connsiteY8" fmla="*/ 1573788 h 1573788"/>
              <a:gd name="connsiteX9" fmla="*/ 0 w 2133600"/>
              <a:gd name="connsiteY9" fmla="*/ 583188 h 1573788"/>
              <a:gd name="connsiteX0" fmla="*/ 0 w 2133600"/>
              <a:gd name="connsiteY0" fmla="*/ 583188 h 1573788"/>
              <a:gd name="connsiteX1" fmla="*/ 569338 w 2133600"/>
              <a:gd name="connsiteY1" fmla="*/ 576261 h 1573788"/>
              <a:gd name="connsiteX2" fmla="*/ 35938 w 2133600"/>
              <a:gd name="connsiteY2" fmla="*/ 0 h 1573788"/>
              <a:gd name="connsiteX3" fmla="*/ 983676 w 2133600"/>
              <a:gd name="connsiteY3" fmla="*/ 538163 h 1573788"/>
              <a:gd name="connsiteX4" fmla="*/ 1050350 w 2133600"/>
              <a:gd name="connsiteY4" fmla="*/ 0 h 1573788"/>
              <a:gd name="connsiteX5" fmla="*/ 1779013 w 2133600"/>
              <a:gd name="connsiteY5" fmla="*/ 581025 h 1573788"/>
              <a:gd name="connsiteX6" fmla="*/ 2133600 w 2133600"/>
              <a:gd name="connsiteY6" fmla="*/ 583188 h 1573788"/>
              <a:gd name="connsiteX7" fmla="*/ 2133600 w 2133600"/>
              <a:gd name="connsiteY7" fmla="*/ 1573788 h 1573788"/>
              <a:gd name="connsiteX8" fmla="*/ 0 w 2133600"/>
              <a:gd name="connsiteY8" fmla="*/ 1573788 h 1573788"/>
              <a:gd name="connsiteX9" fmla="*/ 0 w 2133600"/>
              <a:gd name="connsiteY9" fmla="*/ 583188 h 1573788"/>
              <a:gd name="connsiteX0" fmla="*/ 0 w 2133600"/>
              <a:gd name="connsiteY0" fmla="*/ 583188 h 1573788"/>
              <a:gd name="connsiteX1" fmla="*/ 569338 w 2133600"/>
              <a:gd name="connsiteY1" fmla="*/ 576261 h 1573788"/>
              <a:gd name="connsiteX2" fmla="*/ 35938 w 2133600"/>
              <a:gd name="connsiteY2" fmla="*/ 0 h 1573788"/>
              <a:gd name="connsiteX3" fmla="*/ 936051 w 2133600"/>
              <a:gd name="connsiteY3" fmla="*/ 442913 h 1573788"/>
              <a:gd name="connsiteX4" fmla="*/ 1050350 w 2133600"/>
              <a:gd name="connsiteY4" fmla="*/ 0 h 1573788"/>
              <a:gd name="connsiteX5" fmla="*/ 1779013 w 2133600"/>
              <a:gd name="connsiteY5" fmla="*/ 581025 h 1573788"/>
              <a:gd name="connsiteX6" fmla="*/ 2133600 w 2133600"/>
              <a:gd name="connsiteY6" fmla="*/ 583188 h 1573788"/>
              <a:gd name="connsiteX7" fmla="*/ 2133600 w 2133600"/>
              <a:gd name="connsiteY7" fmla="*/ 1573788 h 1573788"/>
              <a:gd name="connsiteX8" fmla="*/ 0 w 2133600"/>
              <a:gd name="connsiteY8" fmla="*/ 1573788 h 1573788"/>
              <a:gd name="connsiteX9" fmla="*/ 0 w 2133600"/>
              <a:gd name="connsiteY9" fmla="*/ 583188 h 1573788"/>
              <a:gd name="connsiteX0" fmla="*/ 0 w 2133600"/>
              <a:gd name="connsiteY0" fmla="*/ 583188 h 1573788"/>
              <a:gd name="connsiteX1" fmla="*/ 569338 w 2133600"/>
              <a:gd name="connsiteY1" fmla="*/ 576261 h 1573788"/>
              <a:gd name="connsiteX2" fmla="*/ 35938 w 2133600"/>
              <a:gd name="connsiteY2" fmla="*/ 0 h 1573788"/>
              <a:gd name="connsiteX3" fmla="*/ 936051 w 2133600"/>
              <a:gd name="connsiteY3" fmla="*/ 442913 h 1573788"/>
              <a:gd name="connsiteX4" fmla="*/ 1050350 w 2133600"/>
              <a:gd name="connsiteY4" fmla="*/ 0 h 1573788"/>
              <a:gd name="connsiteX5" fmla="*/ 1779013 w 2133600"/>
              <a:gd name="connsiteY5" fmla="*/ 581025 h 1573788"/>
              <a:gd name="connsiteX6" fmla="*/ 1945700 w 2133600"/>
              <a:gd name="connsiteY6" fmla="*/ 576262 h 1573788"/>
              <a:gd name="connsiteX7" fmla="*/ 2133600 w 2133600"/>
              <a:gd name="connsiteY7" fmla="*/ 583188 h 1573788"/>
              <a:gd name="connsiteX8" fmla="*/ 2133600 w 2133600"/>
              <a:gd name="connsiteY8" fmla="*/ 1573788 h 1573788"/>
              <a:gd name="connsiteX9" fmla="*/ 0 w 2133600"/>
              <a:gd name="connsiteY9" fmla="*/ 1573788 h 1573788"/>
              <a:gd name="connsiteX10" fmla="*/ 0 w 2133600"/>
              <a:gd name="connsiteY10" fmla="*/ 583188 h 1573788"/>
              <a:gd name="connsiteX0" fmla="*/ 0 w 2133600"/>
              <a:gd name="connsiteY0" fmla="*/ 583188 h 1573788"/>
              <a:gd name="connsiteX1" fmla="*/ 569338 w 2133600"/>
              <a:gd name="connsiteY1" fmla="*/ 576261 h 1573788"/>
              <a:gd name="connsiteX2" fmla="*/ 35938 w 2133600"/>
              <a:gd name="connsiteY2" fmla="*/ 0 h 1573788"/>
              <a:gd name="connsiteX3" fmla="*/ 936051 w 2133600"/>
              <a:gd name="connsiteY3" fmla="*/ 442913 h 1573788"/>
              <a:gd name="connsiteX4" fmla="*/ 1050350 w 2133600"/>
              <a:gd name="connsiteY4" fmla="*/ 0 h 1573788"/>
              <a:gd name="connsiteX5" fmla="*/ 1779013 w 2133600"/>
              <a:gd name="connsiteY5" fmla="*/ 581025 h 1573788"/>
              <a:gd name="connsiteX6" fmla="*/ 1855213 w 2133600"/>
              <a:gd name="connsiteY6" fmla="*/ 571500 h 1573788"/>
              <a:gd name="connsiteX7" fmla="*/ 1945700 w 2133600"/>
              <a:gd name="connsiteY7" fmla="*/ 576262 h 1573788"/>
              <a:gd name="connsiteX8" fmla="*/ 2133600 w 2133600"/>
              <a:gd name="connsiteY8" fmla="*/ 583188 h 1573788"/>
              <a:gd name="connsiteX9" fmla="*/ 2133600 w 2133600"/>
              <a:gd name="connsiteY9" fmla="*/ 1573788 h 1573788"/>
              <a:gd name="connsiteX10" fmla="*/ 0 w 2133600"/>
              <a:gd name="connsiteY10" fmla="*/ 1573788 h 1573788"/>
              <a:gd name="connsiteX11" fmla="*/ 0 w 2133600"/>
              <a:gd name="connsiteY11" fmla="*/ 583188 h 1573788"/>
              <a:gd name="connsiteX0" fmla="*/ 0 w 2133600"/>
              <a:gd name="connsiteY0" fmla="*/ 840363 h 1830963"/>
              <a:gd name="connsiteX1" fmla="*/ 569338 w 2133600"/>
              <a:gd name="connsiteY1" fmla="*/ 833436 h 1830963"/>
              <a:gd name="connsiteX2" fmla="*/ 35938 w 2133600"/>
              <a:gd name="connsiteY2" fmla="*/ 257175 h 1830963"/>
              <a:gd name="connsiteX3" fmla="*/ 936051 w 2133600"/>
              <a:gd name="connsiteY3" fmla="*/ 700088 h 1830963"/>
              <a:gd name="connsiteX4" fmla="*/ 1050350 w 2133600"/>
              <a:gd name="connsiteY4" fmla="*/ 257175 h 1830963"/>
              <a:gd name="connsiteX5" fmla="*/ 1779013 w 2133600"/>
              <a:gd name="connsiteY5" fmla="*/ 838200 h 1830963"/>
              <a:gd name="connsiteX6" fmla="*/ 1850450 w 2133600"/>
              <a:gd name="connsiteY6" fmla="*/ 0 h 1830963"/>
              <a:gd name="connsiteX7" fmla="*/ 1945700 w 2133600"/>
              <a:gd name="connsiteY7" fmla="*/ 833437 h 1830963"/>
              <a:gd name="connsiteX8" fmla="*/ 2133600 w 2133600"/>
              <a:gd name="connsiteY8" fmla="*/ 840363 h 1830963"/>
              <a:gd name="connsiteX9" fmla="*/ 2133600 w 2133600"/>
              <a:gd name="connsiteY9" fmla="*/ 1830963 h 1830963"/>
              <a:gd name="connsiteX10" fmla="*/ 0 w 2133600"/>
              <a:gd name="connsiteY10" fmla="*/ 1830963 h 1830963"/>
              <a:gd name="connsiteX11" fmla="*/ 0 w 2133600"/>
              <a:gd name="connsiteY11" fmla="*/ 840363 h 1830963"/>
              <a:gd name="connsiteX0" fmla="*/ 0 w 2133600"/>
              <a:gd name="connsiteY0" fmla="*/ 840363 h 1830963"/>
              <a:gd name="connsiteX1" fmla="*/ 569338 w 2133600"/>
              <a:gd name="connsiteY1" fmla="*/ 833436 h 1830963"/>
              <a:gd name="connsiteX2" fmla="*/ 35938 w 2133600"/>
              <a:gd name="connsiteY2" fmla="*/ 257175 h 1830963"/>
              <a:gd name="connsiteX3" fmla="*/ 936051 w 2133600"/>
              <a:gd name="connsiteY3" fmla="*/ 700088 h 1830963"/>
              <a:gd name="connsiteX4" fmla="*/ 1050350 w 2133600"/>
              <a:gd name="connsiteY4" fmla="*/ 257175 h 1830963"/>
              <a:gd name="connsiteX5" fmla="*/ 1474213 w 2133600"/>
              <a:gd name="connsiteY5" fmla="*/ 733425 h 1830963"/>
              <a:gd name="connsiteX6" fmla="*/ 1850450 w 2133600"/>
              <a:gd name="connsiteY6" fmla="*/ 0 h 1830963"/>
              <a:gd name="connsiteX7" fmla="*/ 1945700 w 2133600"/>
              <a:gd name="connsiteY7" fmla="*/ 833437 h 1830963"/>
              <a:gd name="connsiteX8" fmla="*/ 2133600 w 2133600"/>
              <a:gd name="connsiteY8" fmla="*/ 840363 h 1830963"/>
              <a:gd name="connsiteX9" fmla="*/ 2133600 w 2133600"/>
              <a:gd name="connsiteY9" fmla="*/ 1830963 h 1830963"/>
              <a:gd name="connsiteX10" fmla="*/ 0 w 2133600"/>
              <a:gd name="connsiteY10" fmla="*/ 1830963 h 1830963"/>
              <a:gd name="connsiteX11" fmla="*/ 0 w 2133600"/>
              <a:gd name="connsiteY11" fmla="*/ 840363 h 1830963"/>
              <a:gd name="connsiteX0" fmla="*/ 0 w 2133600"/>
              <a:gd name="connsiteY0" fmla="*/ 840363 h 1830963"/>
              <a:gd name="connsiteX1" fmla="*/ 569338 w 2133600"/>
              <a:gd name="connsiteY1" fmla="*/ 833436 h 1830963"/>
              <a:gd name="connsiteX2" fmla="*/ 35938 w 2133600"/>
              <a:gd name="connsiteY2" fmla="*/ 257175 h 1830963"/>
              <a:gd name="connsiteX3" fmla="*/ 936051 w 2133600"/>
              <a:gd name="connsiteY3" fmla="*/ 700088 h 1830963"/>
              <a:gd name="connsiteX4" fmla="*/ 1050350 w 2133600"/>
              <a:gd name="connsiteY4" fmla="*/ 257175 h 1830963"/>
              <a:gd name="connsiteX5" fmla="*/ 1364676 w 2133600"/>
              <a:gd name="connsiteY5" fmla="*/ 723900 h 1830963"/>
              <a:gd name="connsiteX6" fmla="*/ 1850450 w 2133600"/>
              <a:gd name="connsiteY6" fmla="*/ 0 h 1830963"/>
              <a:gd name="connsiteX7" fmla="*/ 1945700 w 2133600"/>
              <a:gd name="connsiteY7" fmla="*/ 833437 h 1830963"/>
              <a:gd name="connsiteX8" fmla="*/ 2133600 w 2133600"/>
              <a:gd name="connsiteY8" fmla="*/ 840363 h 1830963"/>
              <a:gd name="connsiteX9" fmla="*/ 2133600 w 2133600"/>
              <a:gd name="connsiteY9" fmla="*/ 1830963 h 1830963"/>
              <a:gd name="connsiteX10" fmla="*/ 0 w 2133600"/>
              <a:gd name="connsiteY10" fmla="*/ 1830963 h 1830963"/>
              <a:gd name="connsiteX11" fmla="*/ 0 w 2133600"/>
              <a:gd name="connsiteY11" fmla="*/ 840363 h 1830963"/>
              <a:gd name="connsiteX0" fmla="*/ 0 w 2133600"/>
              <a:gd name="connsiteY0" fmla="*/ 840363 h 1830963"/>
              <a:gd name="connsiteX1" fmla="*/ 569338 w 2133600"/>
              <a:gd name="connsiteY1" fmla="*/ 833436 h 1830963"/>
              <a:gd name="connsiteX2" fmla="*/ 35938 w 2133600"/>
              <a:gd name="connsiteY2" fmla="*/ 257175 h 1830963"/>
              <a:gd name="connsiteX3" fmla="*/ 936051 w 2133600"/>
              <a:gd name="connsiteY3" fmla="*/ 700088 h 1830963"/>
              <a:gd name="connsiteX4" fmla="*/ 1050350 w 2133600"/>
              <a:gd name="connsiteY4" fmla="*/ 257175 h 1830963"/>
              <a:gd name="connsiteX5" fmla="*/ 1378963 w 2133600"/>
              <a:gd name="connsiteY5" fmla="*/ 642938 h 1830963"/>
              <a:gd name="connsiteX6" fmla="*/ 1850450 w 2133600"/>
              <a:gd name="connsiteY6" fmla="*/ 0 h 1830963"/>
              <a:gd name="connsiteX7" fmla="*/ 1945700 w 2133600"/>
              <a:gd name="connsiteY7" fmla="*/ 833437 h 1830963"/>
              <a:gd name="connsiteX8" fmla="*/ 2133600 w 2133600"/>
              <a:gd name="connsiteY8" fmla="*/ 840363 h 1830963"/>
              <a:gd name="connsiteX9" fmla="*/ 2133600 w 2133600"/>
              <a:gd name="connsiteY9" fmla="*/ 1830963 h 1830963"/>
              <a:gd name="connsiteX10" fmla="*/ 0 w 2133600"/>
              <a:gd name="connsiteY10" fmla="*/ 1830963 h 1830963"/>
              <a:gd name="connsiteX11" fmla="*/ 0 w 2133600"/>
              <a:gd name="connsiteY11" fmla="*/ 840363 h 1830963"/>
              <a:gd name="connsiteX0" fmla="*/ 0 w 2133600"/>
              <a:gd name="connsiteY0" fmla="*/ 840363 h 1830963"/>
              <a:gd name="connsiteX1" fmla="*/ 569338 w 2133600"/>
              <a:gd name="connsiteY1" fmla="*/ 833436 h 1830963"/>
              <a:gd name="connsiteX2" fmla="*/ 35938 w 2133600"/>
              <a:gd name="connsiteY2" fmla="*/ 257175 h 1830963"/>
              <a:gd name="connsiteX3" fmla="*/ 936051 w 2133600"/>
              <a:gd name="connsiteY3" fmla="*/ 700088 h 1830963"/>
              <a:gd name="connsiteX4" fmla="*/ 1050350 w 2133600"/>
              <a:gd name="connsiteY4" fmla="*/ 257175 h 1830963"/>
              <a:gd name="connsiteX5" fmla="*/ 1378963 w 2133600"/>
              <a:gd name="connsiteY5" fmla="*/ 642938 h 1830963"/>
              <a:gd name="connsiteX6" fmla="*/ 1850450 w 2133600"/>
              <a:gd name="connsiteY6" fmla="*/ 0 h 1830963"/>
              <a:gd name="connsiteX7" fmla="*/ 1945700 w 2133600"/>
              <a:gd name="connsiteY7" fmla="*/ 833437 h 1830963"/>
              <a:gd name="connsiteX8" fmla="*/ 2026663 w 2133600"/>
              <a:gd name="connsiteY8" fmla="*/ 828676 h 1830963"/>
              <a:gd name="connsiteX9" fmla="*/ 2133600 w 2133600"/>
              <a:gd name="connsiteY9" fmla="*/ 840363 h 1830963"/>
              <a:gd name="connsiteX10" fmla="*/ 2133600 w 2133600"/>
              <a:gd name="connsiteY10" fmla="*/ 1830963 h 1830963"/>
              <a:gd name="connsiteX11" fmla="*/ 0 w 2133600"/>
              <a:gd name="connsiteY11" fmla="*/ 1830963 h 1830963"/>
              <a:gd name="connsiteX12" fmla="*/ 0 w 2133600"/>
              <a:gd name="connsiteY12" fmla="*/ 840363 h 1830963"/>
              <a:gd name="connsiteX0" fmla="*/ 0 w 2345751"/>
              <a:gd name="connsiteY0" fmla="*/ 840363 h 1830963"/>
              <a:gd name="connsiteX1" fmla="*/ 569338 w 2345751"/>
              <a:gd name="connsiteY1" fmla="*/ 833436 h 1830963"/>
              <a:gd name="connsiteX2" fmla="*/ 35938 w 2345751"/>
              <a:gd name="connsiteY2" fmla="*/ 257175 h 1830963"/>
              <a:gd name="connsiteX3" fmla="*/ 936051 w 2345751"/>
              <a:gd name="connsiteY3" fmla="*/ 700088 h 1830963"/>
              <a:gd name="connsiteX4" fmla="*/ 1050350 w 2345751"/>
              <a:gd name="connsiteY4" fmla="*/ 257175 h 1830963"/>
              <a:gd name="connsiteX5" fmla="*/ 1378963 w 2345751"/>
              <a:gd name="connsiteY5" fmla="*/ 642938 h 1830963"/>
              <a:gd name="connsiteX6" fmla="*/ 1850450 w 2345751"/>
              <a:gd name="connsiteY6" fmla="*/ 0 h 1830963"/>
              <a:gd name="connsiteX7" fmla="*/ 1945700 w 2345751"/>
              <a:gd name="connsiteY7" fmla="*/ 833437 h 1830963"/>
              <a:gd name="connsiteX8" fmla="*/ 2345751 w 2345751"/>
              <a:gd name="connsiteY8" fmla="*/ 490538 h 1830963"/>
              <a:gd name="connsiteX9" fmla="*/ 2133600 w 2345751"/>
              <a:gd name="connsiteY9" fmla="*/ 840363 h 1830963"/>
              <a:gd name="connsiteX10" fmla="*/ 2133600 w 2345751"/>
              <a:gd name="connsiteY10" fmla="*/ 1830963 h 1830963"/>
              <a:gd name="connsiteX11" fmla="*/ 0 w 2345751"/>
              <a:gd name="connsiteY11" fmla="*/ 1830963 h 1830963"/>
              <a:gd name="connsiteX12" fmla="*/ 0 w 2345751"/>
              <a:gd name="connsiteY12" fmla="*/ 840363 h 1830963"/>
              <a:gd name="connsiteX0" fmla="*/ 0 w 2345751"/>
              <a:gd name="connsiteY0" fmla="*/ 840363 h 1830963"/>
              <a:gd name="connsiteX1" fmla="*/ 569338 w 2345751"/>
              <a:gd name="connsiteY1" fmla="*/ 833436 h 1830963"/>
              <a:gd name="connsiteX2" fmla="*/ 35938 w 2345751"/>
              <a:gd name="connsiteY2" fmla="*/ 257175 h 1830963"/>
              <a:gd name="connsiteX3" fmla="*/ 936051 w 2345751"/>
              <a:gd name="connsiteY3" fmla="*/ 700088 h 1830963"/>
              <a:gd name="connsiteX4" fmla="*/ 1050350 w 2345751"/>
              <a:gd name="connsiteY4" fmla="*/ 257175 h 1830963"/>
              <a:gd name="connsiteX5" fmla="*/ 1378963 w 2345751"/>
              <a:gd name="connsiteY5" fmla="*/ 642938 h 1830963"/>
              <a:gd name="connsiteX6" fmla="*/ 1850450 w 2345751"/>
              <a:gd name="connsiteY6" fmla="*/ 0 h 1830963"/>
              <a:gd name="connsiteX7" fmla="*/ 1740912 w 2345751"/>
              <a:gd name="connsiteY7" fmla="*/ 781050 h 1830963"/>
              <a:gd name="connsiteX8" fmla="*/ 2345751 w 2345751"/>
              <a:gd name="connsiteY8" fmla="*/ 490538 h 1830963"/>
              <a:gd name="connsiteX9" fmla="*/ 2133600 w 2345751"/>
              <a:gd name="connsiteY9" fmla="*/ 840363 h 1830963"/>
              <a:gd name="connsiteX10" fmla="*/ 2133600 w 2345751"/>
              <a:gd name="connsiteY10" fmla="*/ 1830963 h 1830963"/>
              <a:gd name="connsiteX11" fmla="*/ 0 w 2345751"/>
              <a:gd name="connsiteY11" fmla="*/ 1830963 h 1830963"/>
              <a:gd name="connsiteX12" fmla="*/ 0 w 2345751"/>
              <a:gd name="connsiteY12" fmla="*/ 840363 h 1830963"/>
              <a:gd name="connsiteX0" fmla="*/ 0 w 2345751"/>
              <a:gd name="connsiteY0" fmla="*/ 840363 h 1830963"/>
              <a:gd name="connsiteX1" fmla="*/ 569338 w 2345751"/>
              <a:gd name="connsiteY1" fmla="*/ 833436 h 1830963"/>
              <a:gd name="connsiteX2" fmla="*/ 35938 w 2345751"/>
              <a:gd name="connsiteY2" fmla="*/ 257175 h 1830963"/>
              <a:gd name="connsiteX3" fmla="*/ 936051 w 2345751"/>
              <a:gd name="connsiteY3" fmla="*/ 700088 h 1830963"/>
              <a:gd name="connsiteX4" fmla="*/ 1050350 w 2345751"/>
              <a:gd name="connsiteY4" fmla="*/ 257175 h 1830963"/>
              <a:gd name="connsiteX5" fmla="*/ 1378963 w 2345751"/>
              <a:gd name="connsiteY5" fmla="*/ 642938 h 1830963"/>
              <a:gd name="connsiteX6" fmla="*/ 1850450 w 2345751"/>
              <a:gd name="connsiteY6" fmla="*/ 0 h 1830963"/>
              <a:gd name="connsiteX7" fmla="*/ 1798062 w 2345751"/>
              <a:gd name="connsiteY7" fmla="*/ 600075 h 1830963"/>
              <a:gd name="connsiteX8" fmla="*/ 2345751 w 2345751"/>
              <a:gd name="connsiteY8" fmla="*/ 490538 h 1830963"/>
              <a:gd name="connsiteX9" fmla="*/ 2133600 w 2345751"/>
              <a:gd name="connsiteY9" fmla="*/ 840363 h 1830963"/>
              <a:gd name="connsiteX10" fmla="*/ 2133600 w 2345751"/>
              <a:gd name="connsiteY10" fmla="*/ 1830963 h 1830963"/>
              <a:gd name="connsiteX11" fmla="*/ 0 w 2345751"/>
              <a:gd name="connsiteY11" fmla="*/ 1830963 h 1830963"/>
              <a:gd name="connsiteX12" fmla="*/ 0 w 2345751"/>
              <a:gd name="connsiteY12" fmla="*/ 840363 h 1830963"/>
              <a:gd name="connsiteX0" fmla="*/ 0 w 2345751"/>
              <a:gd name="connsiteY0" fmla="*/ 840363 h 1830963"/>
              <a:gd name="connsiteX1" fmla="*/ 569338 w 2345751"/>
              <a:gd name="connsiteY1" fmla="*/ 833436 h 1830963"/>
              <a:gd name="connsiteX2" fmla="*/ 35938 w 2345751"/>
              <a:gd name="connsiteY2" fmla="*/ 257175 h 1830963"/>
              <a:gd name="connsiteX3" fmla="*/ 936051 w 2345751"/>
              <a:gd name="connsiteY3" fmla="*/ 700088 h 1830963"/>
              <a:gd name="connsiteX4" fmla="*/ 1050350 w 2345751"/>
              <a:gd name="connsiteY4" fmla="*/ 257175 h 1830963"/>
              <a:gd name="connsiteX5" fmla="*/ 1378963 w 2345751"/>
              <a:gd name="connsiteY5" fmla="*/ 642938 h 1830963"/>
              <a:gd name="connsiteX6" fmla="*/ 1850450 w 2345751"/>
              <a:gd name="connsiteY6" fmla="*/ 0 h 1830963"/>
              <a:gd name="connsiteX7" fmla="*/ 1798062 w 2345751"/>
              <a:gd name="connsiteY7" fmla="*/ 600075 h 1830963"/>
              <a:gd name="connsiteX8" fmla="*/ 2345751 w 2345751"/>
              <a:gd name="connsiteY8" fmla="*/ 490538 h 1830963"/>
              <a:gd name="connsiteX9" fmla="*/ 2133600 w 2345751"/>
              <a:gd name="connsiteY9" fmla="*/ 840363 h 1830963"/>
              <a:gd name="connsiteX10" fmla="*/ 2126675 w 2345751"/>
              <a:gd name="connsiteY10" fmla="*/ 1166813 h 1830963"/>
              <a:gd name="connsiteX11" fmla="*/ 2133600 w 2345751"/>
              <a:gd name="connsiteY11" fmla="*/ 1830963 h 1830963"/>
              <a:gd name="connsiteX12" fmla="*/ 0 w 2345751"/>
              <a:gd name="connsiteY12" fmla="*/ 1830963 h 1830963"/>
              <a:gd name="connsiteX13" fmla="*/ 0 w 2345751"/>
              <a:gd name="connsiteY13" fmla="*/ 840363 h 1830963"/>
              <a:gd name="connsiteX0" fmla="*/ 0 w 2345751"/>
              <a:gd name="connsiteY0" fmla="*/ 840363 h 1830963"/>
              <a:gd name="connsiteX1" fmla="*/ 569338 w 2345751"/>
              <a:gd name="connsiteY1" fmla="*/ 833436 h 1830963"/>
              <a:gd name="connsiteX2" fmla="*/ 35938 w 2345751"/>
              <a:gd name="connsiteY2" fmla="*/ 257175 h 1830963"/>
              <a:gd name="connsiteX3" fmla="*/ 936051 w 2345751"/>
              <a:gd name="connsiteY3" fmla="*/ 700088 h 1830963"/>
              <a:gd name="connsiteX4" fmla="*/ 1050350 w 2345751"/>
              <a:gd name="connsiteY4" fmla="*/ 257175 h 1830963"/>
              <a:gd name="connsiteX5" fmla="*/ 1378963 w 2345751"/>
              <a:gd name="connsiteY5" fmla="*/ 642938 h 1830963"/>
              <a:gd name="connsiteX6" fmla="*/ 1850450 w 2345751"/>
              <a:gd name="connsiteY6" fmla="*/ 0 h 1830963"/>
              <a:gd name="connsiteX7" fmla="*/ 1798062 w 2345751"/>
              <a:gd name="connsiteY7" fmla="*/ 600075 h 1830963"/>
              <a:gd name="connsiteX8" fmla="*/ 2345751 w 2345751"/>
              <a:gd name="connsiteY8" fmla="*/ 490538 h 1830963"/>
              <a:gd name="connsiteX9" fmla="*/ 2133600 w 2345751"/>
              <a:gd name="connsiteY9" fmla="*/ 840363 h 1830963"/>
              <a:gd name="connsiteX10" fmla="*/ 2121913 w 2345751"/>
              <a:gd name="connsiteY10" fmla="*/ 957263 h 1830963"/>
              <a:gd name="connsiteX11" fmla="*/ 2126675 w 2345751"/>
              <a:gd name="connsiteY11" fmla="*/ 1166813 h 1830963"/>
              <a:gd name="connsiteX12" fmla="*/ 2133600 w 2345751"/>
              <a:gd name="connsiteY12" fmla="*/ 1830963 h 1830963"/>
              <a:gd name="connsiteX13" fmla="*/ 0 w 2345751"/>
              <a:gd name="connsiteY13" fmla="*/ 1830963 h 1830963"/>
              <a:gd name="connsiteX14" fmla="*/ 0 w 2345751"/>
              <a:gd name="connsiteY14" fmla="*/ 840363 h 1830963"/>
              <a:gd name="connsiteX0" fmla="*/ 0 w 2698175"/>
              <a:gd name="connsiteY0" fmla="*/ 840363 h 1830963"/>
              <a:gd name="connsiteX1" fmla="*/ 569338 w 2698175"/>
              <a:gd name="connsiteY1" fmla="*/ 833436 h 1830963"/>
              <a:gd name="connsiteX2" fmla="*/ 35938 w 2698175"/>
              <a:gd name="connsiteY2" fmla="*/ 257175 h 1830963"/>
              <a:gd name="connsiteX3" fmla="*/ 936051 w 2698175"/>
              <a:gd name="connsiteY3" fmla="*/ 700088 h 1830963"/>
              <a:gd name="connsiteX4" fmla="*/ 1050350 w 2698175"/>
              <a:gd name="connsiteY4" fmla="*/ 257175 h 1830963"/>
              <a:gd name="connsiteX5" fmla="*/ 1378963 w 2698175"/>
              <a:gd name="connsiteY5" fmla="*/ 642938 h 1830963"/>
              <a:gd name="connsiteX6" fmla="*/ 1850450 w 2698175"/>
              <a:gd name="connsiteY6" fmla="*/ 0 h 1830963"/>
              <a:gd name="connsiteX7" fmla="*/ 1798062 w 2698175"/>
              <a:gd name="connsiteY7" fmla="*/ 600075 h 1830963"/>
              <a:gd name="connsiteX8" fmla="*/ 2345751 w 2698175"/>
              <a:gd name="connsiteY8" fmla="*/ 490538 h 1830963"/>
              <a:gd name="connsiteX9" fmla="*/ 2133600 w 2698175"/>
              <a:gd name="connsiteY9" fmla="*/ 840363 h 1830963"/>
              <a:gd name="connsiteX10" fmla="*/ 2698175 w 2698175"/>
              <a:gd name="connsiteY10" fmla="*/ 909638 h 1830963"/>
              <a:gd name="connsiteX11" fmla="*/ 2126675 w 2698175"/>
              <a:gd name="connsiteY11" fmla="*/ 1166813 h 1830963"/>
              <a:gd name="connsiteX12" fmla="*/ 2133600 w 2698175"/>
              <a:gd name="connsiteY12" fmla="*/ 1830963 h 1830963"/>
              <a:gd name="connsiteX13" fmla="*/ 0 w 2698175"/>
              <a:gd name="connsiteY13" fmla="*/ 1830963 h 1830963"/>
              <a:gd name="connsiteX14" fmla="*/ 0 w 2698175"/>
              <a:gd name="connsiteY14" fmla="*/ 840363 h 1830963"/>
              <a:gd name="connsiteX0" fmla="*/ 0 w 2698175"/>
              <a:gd name="connsiteY0" fmla="*/ 840363 h 1830963"/>
              <a:gd name="connsiteX1" fmla="*/ 569338 w 2698175"/>
              <a:gd name="connsiteY1" fmla="*/ 833436 h 1830963"/>
              <a:gd name="connsiteX2" fmla="*/ 35938 w 2698175"/>
              <a:gd name="connsiteY2" fmla="*/ 257175 h 1830963"/>
              <a:gd name="connsiteX3" fmla="*/ 936051 w 2698175"/>
              <a:gd name="connsiteY3" fmla="*/ 700088 h 1830963"/>
              <a:gd name="connsiteX4" fmla="*/ 1050350 w 2698175"/>
              <a:gd name="connsiteY4" fmla="*/ 257175 h 1830963"/>
              <a:gd name="connsiteX5" fmla="*/ 1378963 w 2698175"/>
              <a:gd name="connsiteY5" fmla="*/ 642938 h 1830963"/>
              <a:gd name="connsiteX6" fmla="*/ 1850450 w 2698175"/>
              <a:gd name="connsiteY6" fmla="*/ 0 h 1830963"/>
              <a:gd name="connsiteX7" fmla="*/ 1798062 w 2698175"/>
              <a:gd name="connsiteY7" fmla="*/ 600075 h 1830963"/>
              <a:gd name="connsiteX8" fmla="*/ 2345751 w 2698175"/>
              <a:gd name="connsiteY8" fmla="*/ 490538 h 1830963"/>
              <a:gd name="connsiteX9" fmla="*/ 2133600 w 2698175"/>
              <a:gd name="connsiteY9" fmla="*/ 840363 h 1830963"/>
              <a:gd name="connsiteX10" fmla="*/ 2698175 w 2698175"/>
              <a:gd name="connsiteY10" fmla="*/ 909638 h 1830963"/>
              <a:gd name="connsiteX11" fmla="*/ 2126675 w 2698175"/>
              <a:gd name="connsiteY11" fmla="*/ 1166813 h 1830963"/>
              <a:gd name="connsiteX12" fmla="*/ 2131438 w 2698175"/>
              <a:gd name="connsiteY12" fmla="*/ 1447801 h 1830963"/>
              <a:gd name="connsiteX13" fmla="*/ 2133600 w 2698175"/>
              <a:gd name="connsiteY13" fmla="*/ 1830963 h 1830963"/>
              <a:gd name="connsiteX14" fmla="*/ 0 w 2698175"/>
              <a:gd name="connsiteY14" fmla="*/ 1830963 h 1830963"/>
              <a:gd name="connsiteX15" fmla="*/ 0 w 2698175"/>
              <a:gd name="connsiteY15" fmla="*/ 840363 h 1830963"/>
              <a:gd name="connsiteX0" fmla="*/ 0 w 2698175"/>
              <a:gd name="connsiteY0" fmla="*/ 840363 h 1830963"/>
              <a:gd name="connsiteX1" fmla="*/ 569338 w 2698175"/>
              <a:gd name="connsiteY1" fmla="*/ 833436 h 1830963"/>
              <a:gd name="connsiteX2" fmla="*/ 35938 w 2698175"/>
              <a:gd name="connsiteY2" fmla="*/ 257175 h 1830963"/>
              <a:gd name="connsiteX3" fmla="*/ 936051 w 2698175"/>
              <a:gd name="connsiteY3" fmla="*/ 700088 h 1830963"/>
              <a:gd name="connsiteX4" fmla="*/ 1050350 w 2698175"/>
              <a:gd name="connsiteY4" fmla="*/ 257175 h 1830963"/>
              <a:gd name="connsiteX5" fmla="*/ 1378963 w 2698175"/>
              <a:gd name="connsiteY5" fmla="*/ 642938 h 1830963"/>
              <a:gd name="connsiteX6" fmla="*/ 1850450 w 2698175"/>
              <a:gd name="connsiteY6" fmla="*/ 0 h 1830963"/>
              <a:gd name="connsiteX7" fmla="*/ 1798062 w 2698175"/>
              <a:gd name="connsiteY7" fmla="*/ 600075 h 1830963"/>
              <a:gd name="connsiteX8" fmla="*/ 2345751 w 2698175"/>
              <a:gd name="connsiteY8" fmla="*/ 490538 h 1830963"/>
              <a:gd name="connsiteX9" fmla="*/ 2133600 w 2698175"/>
              <a:gd name="connsiteY9" fmla="*/ 840363 h 1830963"/>
              <a:gd name="connsiteX10" fmla="*/ 2698175 w 2698175"/>
              <a:gd name="connsiteY10" fmla="*/ 909638 h 1830963"/>
              <a:gd name="connsiteX11" fmla="*/ 2126675 w 2698175"/>
              <a:gd name="connsiteY11" fmla="*/ 1166813 h 1830963"/>
              <a:gd name="connsiteX12" fmla="*/ 2131438 w 2698175"/>
              <a:gd name="connsiteY12" fmla="*/ 1447801 h 1830963"/>
              <a:gd name="connsiteX13" fmla="*/ 2133600 w 2698175"/>
              <a:gd name="connsiteY13" fmla="*/ 1830963 h 1830963"/>
              <a:gd name="connsiteX14" fmla="*/ 0 w 2698175"/>
              <a:gd name="connsiteY14" fmla="*/ 1830963 h 1830963"/>
              <a:gd name="connsiteX15" fmla="*/ 0 w 2698175"/>
              <a:gd name="connsiteY15" fmla="*/ 840363 h 1830963"/>
              <a:gd name="connsiteX0" fmla="*/ 0 w 2698175"/>
              <a:gd name="connsiteY0" fmla="*/ 840363 h 1830963"/>
              <a:gd name="connsiteX1" fmla="*/ 569338 w 2698175"/>
              <a:gd name="connsiteY1" fmla="*/ 833436 h 1830963"/>
              <a:gd name="connsiteX2" fmla="*/ 35938 w 2698175"/>
              <a:gd name="connsiteY2" fmla="*/ 257175 h 1830963"/>
              <a:gd name="connsiteX3" fmla="*/ 936051 w 2698175"/>
              <a:gd name="connsiteY3" fmla="*/ 700088 h 1830963"/>
              <a:gd name="connsiteX4" fmla="*/ 1050350 w 2698175"/>
              <a:gd name="connsiteY4" fmla="*/ 257175 h 1830963"/>
              <a:gd name="connsiteX5" fmla="*/ 1378963 w 2698175"/>
              <a:gd name="connsiteY5" fmla="*/ 642938 h 1830963"/>
              <a:gd name="connsiteX6" fmla="*/ 1850450 w 2698175"/>
              <a:gd name="connsiteY6" fmla="*/ 0 h 1830963"/>
              <a:gd name="connsiteX7" fmla="*/ 1798062 w 2698175"/>
              <a:gd name="connsiteY7" fmla="*/ 600075 h 1830963"/>
              <a:gd name="connsiteX8" fmla="*/ 2345751 w 2698175"/>
              <a:gd name="connsiteY8" fmla="*/ 490538 h 1830963"/>
              <a:gd name="connsiteX9" fmla="*/ 2133600 w 2698175"/>
              <a:gd name="connsiteY9" fmla="*/ 840363 h 1830963"/>
              <a:gd name="connsiteX10" fmla="*/ 2698175 w 2698175"/>
              <a:gd name="connsiteY10" fmla="*/ 909638 h 1830963"/>
              <a:gd name="connsiteX11" fmla="*/ 2126675 w 2698175"/>
              <a:gd name="connsiteY11" fmla="*/ 1166813 h 1830963"/>
              <a:gd name="connsiteX12" fmla="*/ 2131438 w 2698175"/>
              <a:gd name="connsiteY12" fmla="*/ 1447801 h 1830963"/>
              <a:gd name="connsiteX13" fmla="*/ 2133600 w 2698175"/>
              <a:gd name="connsiteY13" fmla="*/ 1830963 h 1830963"/>
              <a:gd name="connsiteX14" fmla="*/ 0 w 2698175"/>
              <a:gd name="connsiteY14" fmla="*/ 1830963 h 1830963"/>
              <a:gd name="connsiteX15" fmla="*/ 0 w 2698175"/>
              <a:gd name="connsiteY15" fmla="*/ 840363 h 1830963"/>
              <a:gd name="connsiteX0" fmla="*/ 0 w 2698175"/>
              <a:gd name="connsiteY0" fmla="*/ 840363 h 1830963"/>
              <a:gd name="connsiteX1" fmla="*/ 569338 w 2698175"/>
              <a:gd name="connsiteY1" fmla="*/ 833436 h 1830963"/>
              <a:gd name="connsiteX2" fmla="*/ 35938 w 2698175"/>
              <a:gd name="connsiteY2" fmla="*/ 257175 h 1830963"/>
              <a:gd name="connsiteX3" fmla="*/ 936051 w 2698175"/>
              <a:gd name="connsiteY3" fmla="*/ 700088 h 1830963"/>
              <a:gd name="connsiteX4" fmla="*/ 1050350 w 2698175"/>
              <a:gd name="connsiteY4" fmla="*/ 257175 h 1830963"/>
              <a:gd name="connsiteX5" fmla="*/ 1378963 w 2698175"/>
              <a:gd name="connsiteY5" fmla="*/ 642938 h 1830963"/>
              <a:gd name="connsiteX6" fmla="*/ 1850450 w 2698175"/>
              <a:gd name="connsiteY6" fmla="*/ 0 h 1830963"/>
              <a:gd name="connsiteX7" fmla="*/ 1798062 w 2698175"/>
              <a:gd name="connsiteY7" fmla="*/ 600075 h 1830963"/>
              <a:gd name="connsiteX8" fmla="*/ 2345751 w 2698175"/>
              <a:gd name="connsiteY8" fmla="*/ 490538 h 1830963"/>
              <a:gd name="connsiteX9" fmla="*/ 2133600 w 2698175"/>
              <a:gd name="connsiteY9" fmla="*/ 840363 h 1830963"/>
              <a:gd name="connsiteX10" fmla="*/ 2698175 w 2698175"/>
              <a:gd name="connsiteY10" fmla="*/ 909638 h 1830963"/>
              <a:gd name="connsiteX11" fmla="*/ 2126675 w 2698175"/>
              <a:gd name="connsiteY11" fmla="*/ 1166813 h 1830963"/>
              <a:gd name="connsiteX12" fmla="*/ 2126675 w 2698175"/>
              <a:gd name="connsiteY12" fmla="*/ 1285876 h 1830963"/>
              <a:gd name="connsiteX13" fmla="*/ 2131438 w 2698175"/>
              <a:gd name="connsiteY13" fmla="*/ 1447801 h 1830963"/>
              <a:gd name="connsiteX14" fmla="*/ 2133600 w 2698175"/>
              <a:gd name="connsiteY14" fmla="*/ 1830963 h 1830963"/>
              <a:gd name="connsiteX15" fmla="*/ 0 w 2698175"/>
              <a:gd name="connsiteY15" fmla="*/ 1830963 h 1830963"/>
              <a:gd name="connsiteX16" fmla="*/ 0 w 2698175"/>
              <a:gd name="connsiteY16" fmla="*/ 840363 h 1830963"/>
              <a:gd name="connsiteX0" fmla="*/ 0 w 2698175"/>
              <a:gd name="connsiteY0" fmla="*/ 840363 h 1830963"/>
              <a:gd name="connsiteX1" fmla="*/ 569338 w 2698175"/>
              <a:gd name="connsiteY1" fmla="*/ 833436 h 1830963"/>
              <a:gd name="connsiteX2" fmla="*/ 35938 w 2698175"/>
              <a:gd name="connsiteY2" fmla="*/ 257175 h 1830963"/>
              <a:gd name="connsiteX3" fmla="*/ 936051 w 2698175"/>
              <a:gd name="connsiteY3" fmla="*/ 700088 h 1830963"/>
              <a:gd name="connsiteX4" fmla="*/ 1050350 w 2698175"/>
              <a:gd name="connsiteY4" fmla="*/ 257175 h 1830963"/>
              <a:gd name="connsiteX5" fmla="*/ 1378963 w 2698175"/>
              <a:gd name="connsiteY5" fmla="*/ 642938 h 1830963"/>
              <a:gd name="connsiteX6" fmla="*/ 1850450 w 2698175"/>
              <a:gd name="connsiteY6" fmla="*/ 0 h 1830963"/>
              <a:gd name="connsiteX7" fmla="*/ 1798062 w 2698175"/>
              <a:gd name="connsiteY7" fmla="*/ 600075 h 1830963"/>
              <a:gd name="connsiteX8" fmla="*/ 2345751 w 2698175"/>
              <a:gd name="connsiteY8" fmla="*/ 490538 h 1830963"/>
              <a:gd name="connsiteX9" fmla="*/ 2133600 w 2698175"/>
              <a:gd name="connsiteY9" fmla="*/ 840363 h 1830963"/>
              <a:gd name="connsiteX10" fmla="*/ 2698175 w 2698175"/>
              <a:gd name="connsiteY10" fmla="*/ 909638 h 1830963"/>
              <a:gd name="connsiteX11" fmla="*/ 2126675 w 2698175"/>
              <a:gd name="connsiteY11" fmla="*/ 1166813 h 1830963"/>
              <a:gd name="connsiteX12" fmla="*/ 2126675 w 2698175"/>
              <a:gd name="connsiteY12" fmla="*/ 1285876 h 1830963"/>
              <a:gd name="connsiteX13" fmla="*/ 2131438 w 2698175"/>
              <a:gd name="connsiteY13" fmla="*/ 1447801 h 1830963"/>
              <a:gd name="connsiteX14" fmla="*/ 2133600 w 2698175"/>
              <a:gd name="connsiteY14" fmla="*/ 1830963 h 1830963"/>
              <a:gd name="connsiteX15" fmla="*/ 0 w 2698175"/>
              <a:gd name="connsiteY15" fmla="*/ 1830963 h 1830963"/>
              <a:gd name="connsiteX16" fmla="*/ 0 w 2698175"/>
              <a:gd name="connsiteY16"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126675 w 2760088"/>
              <a:gd name="connsiteY11" fmla="*/ 1166813 h 1830963"/>
              <a:gd name="connsiteX12" fmla="*/ 2760088 w 2760088"/>
              <a:gd name="connsiteY12" fmla="*/ 1481139 h 1830963"/>
              <a:gd name="connsiteX13" fmla="*/ 2131438 w 2760088"/>
              <a:gd name="connsiteY13" fmla="*/ 1447801 h 1830963"/>
              <a:gd name="connsiteX14" fmla="*/ 2133600 w 2760088"/>
              <a:gd name="connsiteY14" fmla="*/ 1830963 h 1830963"/>
              <a:gd name="connsiteX15" fmla="*/ 0 w 2760088"/>
              <a:gd name="connsiteY15" fmla="*/ 1830963 h 1830963"/>
              <a:gd name="connsiteX16" fmla="*/ 0 w 2760088"/>
              <a:gd name="connsiteY16"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133600 w 2760088"/>
              <a:gd name="connsiteY14" fmla="*/ 1830963 h 1830963"/>
              <a:gd name="connsiteX15" fmla="*/ 0 w 2760088"/>
              <a:gd name="connsiteY15" fmla="*/ 1830963 h 1830963"/>
              <a:gd name="connsiteX16" fmla="*/ 0 w 2760088"/>
              <a:gd name="connsiteY16"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133600 w 2760088"/>
              <a:gd name="connsiteY14" fmla="*/ 1830963 h 1830963"/>
              <a:gd name="connsiteX15" fmla="*/ 0 w 2760088"/>
              <a:gd name="connsiteY15" fmla="*/ 1830963 h 1830963"/>
              <a:gd name="connsiteX16" fmla="*/ 0 w 2760088"/>
              <a:gd name="connsiteY16"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126674 w 2760088"/>
              <a:gd name="connsiteY14" fmla="*/ 1647826 h 1830963"/>
              <a:gd name="connsiteX15" fmla="*/ 2133600 w 2760088"/>
              <a:gd name="connsiteY15" fmla="*/ 1830963 h 1830963"/>
              <a:gd name="connsiteX16" fmla="*/ 0 w 2760088"/>
              <a:gd name="connsiteY16" fmla="*/ 1830963 h 1830963"/>
              <a:gd name="connsiteX17" fmla="*/ 0 w 2760088"/>
              <a:gd name="connsiteY17"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126674 w 2760088"/>
              <a:gd name="connsiteY14" fmla="*/ 1647826 h 1830963"/>
              <a:gd name="connsiteX15" fmla="*/ 2133600 w 2760088"/>
              <a:gd name="connsiteY15" fmla="*/ 1830963 h 1830963"/>
              <a:gd name="connsiteX16" fmla="*/ 0 w 2760088"/>
              <a:gd name="connsiteY16" fmla="*/ 1830963 h 1830963"/>
              <a:gd name="connsiteX17" fmla="*/ 0 w 2760088"/>
              <a:gd name="connsiteY17"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126674 w 2760088"/>
              <a:gd name="connsiteY14" fmla="*/ 1647826 h 1830963"/>
              <a:gd name="connsiteX15" fmla="*/ 2133600 w 2760088"/>
              <a:gd name="connsiteY15" fmla="*/ 1830963 h 1830963"/>
              <a:gd name="connsiteX16" fmla="*/ 0 w 2760088"/>
              <a:gd name="connsiteY16" fmla="*/ 1830963 h 1830963"/>
              <a:gd name="connsiteX17" fmla="*/ 0 w 2760088"/>
              <a:gd name="connsiteY17"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426711 w 2760088"/>
              <a:gd name="connsiteY14" fmla="*/ 1795463 h 1830963"/>
              <a:gd name="connsiteX15" fmla="*/ 2133600 w 2760088"/>
              <a:gd name="connsiteY15" fmla="*/ 1830963 h 1830963"/>
              <a:gd name="connsiteX16" fmla="*/ 0 w 2760088"/>
              <a:gd name="connsiteY16" fmla="*/ 1830963 h 1830963"/>
              <a:gd name="connsiteX17" fmla="*/ 0 w 2760088"/>
              <a:gd name="connsiteY17"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383849 w 2760088"/>
              <a:gd name="connsiteY14" fmla="*/ 1643063 h 1830963"/>
              <a:gd name="connsiteX15" fmla="*/ 2133600 w 2760088"/>
              <a:gd name="connsiteY15" fmla="*/ 1830963 h 1830963"/>
              <a:gd name="connsiteX16" fmla="*/ 0 w 2760088"/>
              <a:gd name="connsiteY16" fmla="*/ 1830963 h 1830963"/>
              <a:gd name="connsiteX17" fmla="*/ 0 w 2760088"/>
              <a:gd name="connsiteY17"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593399 w 2760088"/>
              <a:gd name="connsiteY14" fmla="*/ 1676400 h 1830963"/>
              <a:gd name="connsiteX15" fmla="*/ 2133600 w 2760088"/>
              <a:gd name="connsiteY15" fmla="*/ 1830963 h 1830963"/>
              <a:gd name="connsiteX16" fmla="*/ 0 w 2760088"/>
              <a:gd name="connsiteY16" fmla="*/ 1830963 h 1830963"/>
              <a:gd name="connsiteX17" fmla="*/ 0 w 2760088"/>
              <a:gd name="connsiteY17"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512436 w 2760088"/>
              <a:gd name="connsiteY14" fmla="*/ 1595438 h 1830963"/>
              <a:gd name="connsiteX15" fmla="*/ 2133600 w 2760088"/>
              <a:gd name="connsiteY15" fmla="*/ 1830963 h 1830963"/>
              <a:gd name="connsiteX16" fmla="*/ 0 w 2760088"/>
              <a:gd name="connsiteY16" fmla="*/ 1830963 h 1830963"/>
              <a:gd name="connsiteX17" fmla="*/ 0 w 2760088"/>
              <a:gd name="connsiteY17"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569586 w 2760088"/>
              <a:gd name="connsiteY14" fmla="*/ 1700213 h 1830963"/>
              <a:gd name="connsiteX15" fmla="*/ 2133600 w 2760088"/>
              <a:gd name="connsiteY15" fmla="*/ 1830963 h 1830963"/>
              <a:gd name="connsiteX16" fmla="*/ 0 w 2760088"/>
              <a:gd name="connsiteY16" fmla="*/ 1830963 h 1830963"/>
              <a:gd name="connsiteX17" fmla="*/ 0 w 2760088"/>
              <a:gd name="connsiteY17" fmla="*/ 840363 h 1830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760088" h="1830963">
                <a:moveTo>
                  <a:pt x="0" y="840363"/>
                </a:moveTo>
                <a:lnTo>
                  <a:pt x="569338" y="833436"/>
                </a:lnTo>
                <a:lnTo>
                  <a:pt x="35938" y="257175"/>
                </a:lnTo>
                <a:lnTo>
                  <a:pt x="936051" y="700088"/>
                </a:lnTo>
                <a:lnTo>
                  <a:pt x="1050350" y="257175"/>
                </a:lnTo>
                <a:lnTo>
                  <a:pt x="1378963" y="642938"/>
                </a:lnTo>
                <a:lnTo>
                  <a:pt x="1850450" y="0"/>
                </a:lnTo>
                <a:lnTo>
                  <a:pt x="1798062" y="600075"/>
                </a:lnTo>
                <a:lnTo>
                  <a:pt x="2345751" y="490538"/>
                </a:lnTo>
                <a:lnTo>
                  <a:pt x="2133600" y="840363"/>
                </a:lnTo>
                <a:lnTo>
                  <a:pt x="2698175" y="909638"/>
                </a:lnTo>
                <a:lnTo>
                  <a:pt x="2255263" y="1176338"/>
                </a:lnTo>
                <a:lnTo>
                  <a:pt x="2760088" y="1481139"/>
                </a:lnTo>
                <a:lnTo>
                  <a:pt x="2131438" y="1447801"/>
                </a:lnTo>
                <a:lnTo>
                  <a:pt x="2569586" y="1700213"/>
                </a:lnTo>
                <a:lnTo>
                  <a:pt x="2133600" y="1830963"/>
                </a:lnTo>
                <a:lnTo>
                  <a:pt x="0" y="1830963"/>
                </a:lnTo>
                <a:lnTo>
                  <a:pt x="0" y="840363"/>
                </a:lnTo>
                <a:close/>
              </a:path>
            </a:pathLst>
          </a:custGeom>
          <a:solidFill>
            <a:schemeClr val="accent3">
              <a:alpha val="66000"/>
            </a:schemeClr>
          </a:solidFill>
          <a:ln>
            <a:noFill/>
          </a:ln>
          <a:effectLst>
            <a:glow rad="101600">
              <a:schemeClr val="accent3">
                <a:satMod val="175000"/>
                <a:alpha val="40000"/>
              </a:schemeClr>
            </a:glow>
            <a:softEdge rad="31750"/>
          </a:effectLst>
        </p:spPr>
        <p:style>
          <a:lnRef idx="2">
            <a:schemeClr val="accent1">
              <a:shade val="50000"/>
            </a:schemeClr>
          </a:lnRef>
          <a:fillRef idx="1">
            <a:schemeClr val="accent1"/>
          </a:fillRef>
          <a:effectRef idx="0">
            <a:schemeClr val="accent1"/>
          </a:effectRef>
          <a:fontRef idx="minor">
            <a:schemeClr val="lt1"/>
          </a:fontRef>
        </p:style>
        <p:txBody>
          <a:bodyPr lIns="0" tIns="832104" rIns="621792" bIns="0" rtlCol="0" anchor="ctr"/>
          <a:lstStyle/>
          <a:p>
            <a:pPr algn="ctr"/>
            <a:r>
              <a:rPr lang="en-US" sz="2000" dirty="0" smtClean="0"/>
              <a:t>Process Control</a:t>
            </a:r>
            <a:br>
              <a:rPr lang="en-US" sz="2000" dirty="0" smtClean="0"/>
            </a:br>
            <a:r>
              <a:rPr lang="en-US" sz="2000" dirty="0" smtClean="0"/>
              <a:t>Functionality</a:t>
            </a:r>
            <a:endParaRPr lang="en-US" sz="2000" dirty="0"/>
          </a:p>
        </p:txBody>
      </p:sp>
      <p:sp>
        <p:nvSpPr>
          <p:cNvPr id="12" name="PC Rough" hidden="1"/>
          <p:cNvSpPr/>
          <p:nvPr/>
        </p:nvSpPr>
        <p:spPr>
          <a:xfrm>
            <a:off x="3720936" y="2405064"/>
            <a:ext cx="2760088" cy="1830963"/>
          </a:xfrm>
          <a:custGeom>
            <a:avLst/>
            <a:gdLst>
              <a:gd name="connsiteX0" fmla="*/ 0 w 2133600"/>
              <a:gd name="connsiteY0" fmla="*/ 0 h 990600"/>
              <a:gd name="connsiteX1" fmla="*/ 2133600 w 2133600"/>
              <a:gd name="connsiteY1" fmla="*/ 0 h 990600"/>
              <a:gd name="connsiteX2" fmla="*/ 2133600 w 2133600"/>
              <a:gd name="connsiteY2" fmla="*/ 990600 h 990600"/>
              <a:gd name="connsiteX3" fmla="*/ 0 w 2133600"/>
              <a:gd name="connsiteY3" fmla="*/ 990600 h 990600"/>
              <a:gd name="connsiteX4" fmla="*/ 0 w 2133600"/>
              <a:gd name="connsiteY4" fmla="*/ 0 h 990600"/>
              <a:gd name="connsiteX0" fmla="*/ 0 w 2133600"/>
              <a:gd name="connsiteY0" fmla="*/ 6927 h 997527"/>
              <a:gd name="connsiteX1" fmla="*/ 569338 w 2133600"/>
              <a:gd name="connsiteY1" fmla="*/ 0 h 997527"/>
              <a:gd name="connsiteX2" fmla="*/ 2133600 w 2133600"/>
              <a:gd name="connsiteY2" fmla="*/ 6927 h 997527"/>
              <a:gd name="connsiteX3" fmla="*/ 2133600 w 2133600"/>
              <a:gd name="connsiteY3" fmla="*/ 997527 h 997527"/>
              <a:gd name="connsiteX4" fmla="*/ 0 w 2133600"/>
              <a:gd name="connsiteY4" fmla="*/ 997527 h 997527"/>
              <a:gd name="connsiteX5" fmla="*/ 0 w 2133600"/>
              <a:gd name="connsiteY5" fmla="*/ 6927 h 997527"/>
              <a:gd name="connsiteX0" fmla="*/ 0 w 2133600"/>
              <a:gd name="connsiteY0" fmla="*/ 11688 h 1002288"/>
              <a:gd name="connsiteX1" fmla="*/ 569338 w 2133600"/>
              <a:gd name="connsiteY1" fmla="*/ 4761 h 1002288"/>
              <a:gd name="connsiteX2" fmla="*/ 940813 w 2133600"/>
              <a:gd name="connsiteY2" fmla="*/ 0 h 1002288"/>
              <a:gd name="connsiteX3" fmla="*/ 2133600 w 2133600"/>
              <a:gd name="connsiteY3" fmla="*/ 11688 h 1002288"/>
              <a:gd name="connsiteX4" fmla="*/ 2133600 w 2133600"/>
              <a:gd name="connsiteY4" fmla="*/ 1002288 h 1002288"/>
              <a:gd name="connsiteX5" fmla="*/ 0 w 2133600"/>
              <a:gd name="connsiteY5" fmla="*/ 1002288 h 1002288"/>
              <a:gd name="connsiteX6" fmla="*/ 0 w 2133600"/>
              <a:gd name="connsiteY6" fmla="*/ 11688 h 1002288"/>
              <a:gd name="connsiteX0" fmla="*/ 0 w 2133600"/>
              <a:gd name="connsiteY0" fmla="*/ 11688 h 1002288"/>
              <a:gd name="connsiteX1" fmla="*/ 569338 w 2133600"/>
              <a:gd name="connsiteY1" fmla="*/ 4761 h 1002288"/>
              <a:gd name="connsiteX2" fmla="*/ 940813 w 2133600"/>
              <a:gd name="connsiteY2" fmla="*/ 0 h 1002288"/>
              <a:gd name="connsiteX3" fmla="*/ 1207513 w 2133600"/>
              <a:gd name="connsiteY3" fmla="*/ 0 h 1002288"/>
              <a:gd name="connsiteX4" fmla="*/ 2133600 w 2133600"/>
              <a:gd name="connsiteY4" fmla="*/ 11688 h 1002288"/>
              <a:gd name="connsiteX5" fmla="*/ 2133600 w 2133600"/>
              <a:gd name="connsiteY5" fmla="*/ 1002288 h 1002288"/>
              <a:gd name="connsiteX6" fmla="*/ 0 w 2133600"/>
              <a:gd name="connsiteY6" fmla="*/ 1002288 h 1002288"/>
              <a:gd name="connsiteX7" fmla="*/ 0 w 2133600"/>
              <a:gd name="connsiteY7" fmla="*/ 11688 h 1002288"/>
              <a:gd name="connsiteX0" fmla="*/ 0 w 2133600"/>
              <a:gd name="connsiteY0" fmla="*/ 583188 h 1573788"/>
              <a:gd name="connsiteX1" fmla="*/ 569338 w 2133600"/>
              <a:gd name="connsiteY1" fmla="*/ 576261 h 1573788"/>
              <a:gd name="connsiteX2" fmla="*/ 35938 w 2133600"/>
              <a:gd name="connsiteY2" fmla="*/ 0 h 1573788"/>
              <a:gd name="connsiteX3" fmla="*/ 1207513 w 2133600"/>
              <a:gd name="connsiteY3" fmla="*/ 571500 h 1573788"/>
              <a:gd name="connsiteX4" fmla="*/ 2133600 w 2133600"/>
              <a:gd name="connsiteY4" fmla="*/ 583188 h 1573788"/>
              <a:gd name="connsiteX5" fmla="*/ 2133600 w 2133600"/>
              <a:gd name="connsiteY5" fmla="*/ 1573788 h 1573788"/>
              <a:gd name="connsiteX6" fmla="*/ 0 w 2133600"/>
              <a:gd name="connsiteY6" fmla="*/ 1573788 h 1573788"/>
              <a:gd name="connsiteX7" fmla="*/ 0 w 2133600"/>
              <a:gd name="connsiteY7" fmla="*/ 583188 h 1573788"/>
              <a:gd name="connsiteX0" fmla="*/ 0 w 2133600"/>
              <a:gd name="connsiteY0" fmla="*/ 583188 h 1573788"/>
              <a:gd name="connsiteX1" fmla="*/ 569338 w 2133600"/>
              <a:gd name="connsiteY1" fmla="*/ 576261 h 1573788"/>
              <a:gd name="connsiteX2" fmla="*/ 35938 w 2133600"/>
              <a:gd name="connsiteY2" fmla="*/ 0 h 1573788"/>
              <a:gd name="connsiteX3" fmla="*/ 1207513 w 2133600"/>
              <a:gd name="connsiteY3" fmla="*/ 571500 h 1573788"/>
              <a:gd name="connsiteX4" fmla="*/ 1436113 w 2133600"/>
              <a:gd name="connsiteY4" fmla="*/ 571500 h 1573788"/>
              <a:gd name="connsiteX5" fmla="*/ 2133600 w 2133600"/>
              <a:gd name="connsiteY5" fmla="*/ 583188 h 1573788"/>
              <a:gd name="connsiteX6" fmla="*/ 2133600 w 2133600"/>
              <a:gd name="connsiteY6" fmla="*/ 1573788 h 1573788"/>
              <a:gd name="connsiteX7" fmla="*/ 0 w 2133600"/>
              <a:gd name="connsiteY7" fmla="*/ 1573788 h 1573788"/>
              <a:gd name="connsiteX8" fmla="*/ 0 w 2133600"/>
              <a:gd name="connsiteY8" fmla="*/ 583188 h 1573788"/>
              <a:gd name="connsiteX0" fmla="*/ 0 w 2133600"/>
              <a:gd name="connsiteY0" fmla="*/ 583188 h 1573788"/>
              <a:gd name="connsiteX1" fmla="*/ 569338 w 2133600"/>
              <a:gd name="connsiteY1" fmla="*/ 576261 h 1573788"/>
              <a:gd name="connsiteX2" fmla="*/ 35938 w 2133600"/>
              <a:gd name="connsiteY2" fmla="*/ 0 h 1573788"/>
              <a:gd name="connsiteX3" fmla="*/ 1207513 w 2133600"/>
              <a:gd name="connsiteY3" fmla="*/ 571500 h 1573788"/>
              <a:gd name="connsiteX4" fmla="*/ 1436113 w 2133600"/>
              <a:gd name="connsiteY4" fmla="*/ 571500 h 1573788"/>
              <a:gd name="connsiteX5" fmla="*/ 1779013 w 2133600"/>
              <a:gd name="connsiteY5" fmla="*/ 581025 h 1573788"/>
              <a:gd name="connsiteX6" fmla="*/ 2133600 w 2133600"/>
              <a:gd name="connsiteY6" fmla="*/ 583188 h 1573788"/>
              <a:gd name="connsiteX7" fmla="*/ 2133600 w 2133600"/>
              <a:gd name="connsiteY7" fmla="*/ 1573788 h 1573788"/>
              <a:gd name="connsiteX8" fmla="*/ 0 w 2133600"/>
              <a:gd name="connsiteY8" fmla="*/ 1573788 h 1573788"/>
              <a:gd name="connsiteX9" fmla="*/ 0 w 2133600"/>
              <a:gd name="connsiteY9" fmla="*/ 583188 h 1573788"/>
              <a:gd name="connsiteX0" fmla="*/ 0 w 2133600"/>
              <a:gd name="connsiteY0" fmla="*/ 583188 h 1573788"/>
              <a:gd name="connsiteX1" fmla="*/ 569338 w 2133600"/>
              <a:gd name="connsiteY1" fmla="*/ 576261 h 1573788"/>
              <a:gd name="connsiteX2" fmla="*/ 35938 w 2133600"/>
              <a:gd name="connsiteY2" fmla="*/ 0 h 1573788"/>
              <a:gd name="connsiteX3" fmla="*/ 1207513 w 2133600"/>
              <a:gd name="connsiteY3" fmla="*/ 571500 h 1573788"/>
              <a:gd name="connsiteX4" fmla="*/ 1050350 w 2133600"/>
              <a:gd name="connsiteY4" fmla="*/ 0 h 1573788"/>
              <a:gd name="connsiteX5" fmla="*/ 1779013 w 2133600"/>
              <a:gd name="connsiteY5" fmla="*/ 581025 h 1573788"/>
              <a:gd name="connsiteX6" fmla="*/ 2133600 w 2133600"/>
              <a:gd name="connsiteY6" fmla="*/ 583188 h 1573788"/>
              <a:gd name="connsiteX7" fmla="*/ 2133600 w 2133600"/>
              <a:gd name="connsiteY7" fmla="*/ 1573788 h 1573788"/>
              <a:gd name="connsiteX8" fmla="*/ 0 w 2133600"/>
              <a:gd name="connsiteY8" fmla="*/ 1573788 h 1573788"/>
              <a:gd name="connsiteX9" fmla="*/ 0 w 2133600"/>
              <a:gd name="connsiteY9" fmla="*/ 583188 h 1573788"/>
              <a:gd name="connsiteX0" fmla="*/ 0 w 2133600"/>
              <a:gd name="connsiteY0" fmla="*/ 583188 h 1573788"/>
              <a:gd name="connsiteX1" fmla="*/ 569338 w 2133600"/>
              <a:gd name="connsiteY1" fmla="*/ 576261 h 1573788"/>
              <a:gd name="connsiteX2" fmla="*/ 35938 w 2133600"/>
              <a:gd name="connsiteY2" fmla="*/ 0 h 1573788"/>
              <a:gd name="connsiteX3" fmla="*/ 983676 w 2133600"/>
              <a:gd name="connsiteY3" fmla="*/ 538163 h 1573788"/>
              <a:gd name="connsiteX4" fmla="*/ 1050350 w 2133600"/>
              <a:gd name="connsiteY4" fmla="*/ 0 h 1573788"/>
              <a:gd name="connsiteX5" fmla="*/ 1779013 w 2133600"/>
              <a:gd name="connsiteY5" fmla="*/ 581025 h 1573788"/>
              <a:gd name="connsiteX6" fmla="*/ 2133600 w 2133600"/>
              <a:gd name="connsiteY6" fmla="*/ 583188 h 1573788"/>
              <a:gd name="connsiteX7" fmla="*/ 2133600 w 2133600"/>
              <a:gd name="connsiteY7" fmla="*/ 1573788 h 1573788"/>
              <a:gd name="connsiteX8" fmla="*/ 0 w 2133600"/>
              <a:gd name="connsiteY8" fmla="*/ 1573788 h 1573788"/>
              <a:gd name="connsiteX9" fmla="*/ 0 w 2133600"/>
              <a:gd name="connsiteY9" fmla="*/ 583188 h 1573788"/>
              <a:gd name="connsiteX0" fmla="*/ 0 w 2133600"/>
              <a:gd name="connsiteY0" fmla="*/ 583188 h 1573788"/>
              <a:gd name="connsiteX1" fmla="*/ 569338 w 2133600"/>
              <a:gd name="connsiteY1" fmla="*/ 576261 h 1573788"/>
              <a:gd name="connsiteX2" fmla="*/ 35938 w 2133600"/>
              <a:gd name="connsiteY2" fmla="*/ 0 h 1573788"/>
              <a:gd name="connsiteX3" fmla="*/ 936051 w 2133600"/>
              <a:gd name="connsiteY3" fmla="*/ 442913 h 1573788"/>
              <a:gd name="connsiteX4" fmla="*/ 1050350 w 2133600"/>
              <a:gd name="connsiteY4" fmla="*/ 0 h 1573788"/>
              <a:gd name="connsiteX5" fmla="*/ 1779013 w 2133600"/>
              <a:gd name="connsiteY5" fmla="*/ 581025 h 1573788"/>
              <a:gd name="connsiteX6" fmla="*/ 2133600 w 2133600"/>
              <a:gd name="connsiteY6" fmla="*/ 583188 h 1573788"/>
              <a:gd name="connsiteX7" fmla="*/ 2133600 w 2133600"/>
              <a:gd name="connsiteY7" fmla="*/ 1573788 h 1573788"/>
              <a:gd name="connsiteX8" fmla="*/ 0 w 2133600"/>
              <a:gd name="connsiteY8" fmla="*/ 1573788 h 1573788"/>
              <a:gd name="connsiteX9" fmla="*/ 0 w 2133600"/>
              <a:gd name="connsiteY9" fmla="*/ 583188 h 1573788"/>
              <a:gd name="connsiteX0" fmla="*/ 0 w 2133600"/>
              <a:gd name="connsiteY0" fmla="*/ 583188 h 1573788"/>
              <a:gd name="connsiteX1" fmla="*/ 569338 w 2133600"/>
              <a:gd name="connsiteY1" fmla="*/ 576261 h 1573788"/>
              <a:gd name="connsiteX2" fmla="*/ 35938 w 2133600"/>
              <a:gd name="connsiteY2" fmla="*/ 0 h 1573788"/>
              <a:gd name="connsiteX3" fmla="*/ 936051 w 2133600"/>
              <a:gd name="connsiteY3" fmla="*/ 442913 h 1573788"/>
              <a:gd name="connsiteX4" fmla="*/ 1050350 w 2133600"/>
              <a:gd name="connsiteY4" fmla="*/ 0 h 1573788"/>
              <a:gd name="connsiteX5" fmla="*/ 1779013 w 2133600"/>
              <a:gd name="connsiteY5" fmla="*/ 581025 h 1573788"/>
              <a:gd name="connsiteX6" fmla="*/ 1945700 w 2133600"/>
              <a:gd name="connsiteY6" fmla="*/ 576262 h 1573788"/>
              <a:gd name="connsiteX7" fmla="*/ 2133600 w 2133600"/>
              <a:gd name="connsiteY7" fmla="*/ 583188 h 1573788"/>
              <a:gd name="connsiteX8" fmla="*/ 2133600 w 2133600"/>
              <a:gd name="connsiteY8" fmla="*/ 1573788 h 1573788"/>
              <a:gd name="connsiteX9" fmla="*/ 0 w 2133600"/>
              <a:gd name="connsiteY9" fmla="*/ 1573788 h 1573788"/>
              <a:gd name="connsiteX10" fmla="*/ 0 w 2133600"/>
              <a:gd name="connsiteY10" fmla="*/ 583188 h 1573788"/>
              <a:gd name="connsiteX0" fmla="*/ 0 w 2133600"/>
              <a:gd name="connsiteY0" fmla="*/ 583188 h 1573788"/>
              <a:gd name="connsiteX1" fmla="*/ 569338 w 2133600"/>
              <a:gd name="connsiteY1" fmla="*/ 576261 h 1573788"/>
              <a:gd name="connsiteX2" fmla="*/ 35938 w 2133600"/>
              <a:gd name="connsiteY2" fmla="*/ 0 h 1573788"/>
              <a:gd name="connsiteX3" fmla="*/ 936051 w 2133600"/>
              <a:gd name="connsiteY3" fmla="*/ 442913 h 1573788"/>
              <a:gd name="connsiteX4" fmla="*/ 1050350 w 2133600"/>
              <a:gd name="connsiteY4" fmla="*/ 0 h 1573788"/>
              <a:gd name="connsiteX5" fmla="*/ 1779013 w 2133600"/>
              <a:gd name="connsiteY5" fmla="*/ 581025 h 1573788"/>
              <a:gd name="connsiteX6" fmla="*/ 1855213 w 2133600"/>
              <a:gd name="connsiteY6" fmla="*/ 571500 h 1573788"/>
              <a:gd name="connsiteX7" fmla="*/ 1945700 w 2133600"/>
              <a:gd name="connsiteY7" fmla="*/ 576262 h 1573788"/>
              <a:gd name="connsiteX8" fmla="*/ 2133600 w 2133600"/>
              <a:gd name="connsiteY8" fmla="*/ 583188 h 1573788"/>
              <a:gd name="connsiteX9" fmla="*/ 2133600 w 2133600"/>
              <a:gd name="connsiteY9" fmla="*/ 1573788 h 1573788"/>
              <a:gd name="connsiteX10" fmla="*/ 0 w 2133600"/>
              <a:gd name="connsiteY10" fmla="*/ 1573788 h 1573788"/>
              <a:gd name="connsiteX11" fmla="*/ 0 w 2133600"/>
              <a:gd name="connsiteY11" fmla="*/ 583188 h 1573788"/>
              <a:gd name="connsiteX0" fmla="*/ 0 w 2133600"/>
              <a:gd name="connsiteY0" fmla="*/ 840363 h 1830963"/>
              <a:gd name="connsiteX1" fmla="*/ 569338 w 2133600"/>
              <a:gd name="connsiteY1" fmla="*/ 833436 h 1830963"/>
              <a:gd name="connsiteX2" fmla="*/ 35938 w 2133600"/>
              <a:gd name="connsiteY2" fmla="*/ 257175 h 1830963"/>
              <a:gd name="connsiteX3" fmla="*/ 936051 w 2133600"/>
              <a:gd name="connsiteY3" fmla="*/ 700088 h 1830963"/>
              <a:gd name="connsiteX4" fmla="*/ 1050350 w 2133600"/>
              <a:gd name="connsiteY4" fmla="*/ 257175 h 1830963"/>
              <a:gd name="connsiteX5" fmla="*/ 1779013 w 2133600"/>
              <a:gd name="connsiteY5" fmla="*/ 838200 h 1830963"/>
              <a:gd name="connsiteX6" fmla="*/ 1850450 w 2133600"/>
              <a:gd name="connsiteY6" fmla="*/ 0 h 1830963"/>
              <a:gd name="connsiteX7" fmla="*/ 1945700 w 2133600"/>
              <a:gd name="connsiteY7" fmla="*/ 833437 h 1830963"/>
              <a:gd name="connsiteX8" fmla="*/ 2133600 w 2133600"/>
              <a:gd name="connsiteY8" fmla="*/ 840363 h 1830963"/>
              <a:gd name="connsiteX9" fmla="*/ 2133600 w 2133600"/>
              <a:gd name="connsiteY9" fmla="*/ 1830963 h 1830963"/>
              <a:gd name="connsiteX10" fmla="*/ 0 w 2133600"/>
              <a:gd name="connsiteY10" fmla="*/ 1830963 h 1830963"/>
              <a:gd name="connsiteX11" fmla="*/ 0 w 2133600"/>
              <a:gd name="connsiteY11" fmla="*/ 840363 h 1830963"/>
              <a:gd name="connsiteX0" fmla="*/ 0 w 2133600"/>
              <a:gd name="connsiteY0" fmla="*/ 840363 h 1830963"/>
              <a:gd name="connsiteX1" fmla="*/ 569338 w 2133600"/>
              <a:gd name="connsiteY1" fmla="*/ 833436 h 1830963"/>
              <a:gd name="connsiteX2" fmla="*/ 35938 w 2133600"/>
              <a:gd name="connsiteY2" fmla="*/ 257175 h 1830963"/>
              <a:gd name="connsiteX3" fmla="*/ 936051 w 2133600"/>
              <a:gd name="connsiteY3" fmla="*/ 700088 h 1830963"/>
              <a:gd name="connsiteX4" fmla="*/ 1050350 w 2133600"/>
              <a:gd name="connsiteY4" fmla="*/ 257175 h 1830963"/>
              <a:gd name="connsiteX5" fmla="*/ 1474213 w 2133600"/>
              <a:gd name="connsiteY5" fmla="*/ 733425 h 1830963"/>
              <a:gd name="connsiteX6" fmla="*/ 1850450 w 2133600"/>
              <a:gd name="connsiteY6" fmla="*/ 0 h 1830963"/>
              <a:gd name="connsiteX7" fmla="*/ 1945700 w 2133600"/>
              <a:gd name="connsiteY7" fmla="*/ 833437 h 1830963"/>
              <a:gd name="connsiteX8" fmla="*/ 2133600 w 2133600"/>
              <a:gd name="connsiteY8" fmla="*/ 840363 h 1830963"/>
              <a:gd name="connsiteX9" fmla="*/ 2133600 w 2133600"/>
              <a:gd name="connsiteY9" fmla="*/ 1830963 h 1830963"/>
              <a:gd name="connsiteX10" fmla="*/ 0 w 2133600"/>
              <a:gd name="connsiteY10" fmla="*/ 1830963 h 1830963"/>
              <a:gd name="connsiteX11" fmla="*/ 0 w 2133600"/>
              <a:gd name="connsiteY11" fmla="*/ 840363 h 1830963"/>
              <a:gd name="connsiteX0" fmla="*/ 0 w 2133600"/>
              <a:gd name="connsiteY0" fmla="*/ 840363 h 1830963"/>
              <a:gd name="connsiteX1" fmla="*/ 569338 w 2133600"/>
              <a:gd name="connsiteY1" fmla="*/ 833436 h 1830963"/>
              <a:gd name="connsiteX2" fmla="*/ 35938 w 2133600"/>
              <a:gd name="connsiteY2" fmla="*/ 257175 h 1830963"/>
              <a:gd name="connsiteX3" fmla="*/ 936051 w 2133600"/>
              <a:gd name="connsiteY3" fmla="*/ 700088 h 1830963"/>
              <a:gd name="connsiteX4" fmla="*/ 1050350 w 2133600"/>
              <a:gd name="connsiteY4" fmla="*/ 257175 h 1830963"/>
              <a:gd name="connsiteX5" fmla="*/ 1364676 w 2133600"/>
              <a:gd name="connsiteY5" fmla="*/ 723900 h 1830963"/>
              <a:gd name="connsiteX6" fmla="*/ 1850450 w 2133600"/>
              <a:gd name="connsiteY6" fmla="*/ 0 h 1830963"/>
              <a:gd name="connsiteX7" fmla="*/ 1945700 w 2133600"/>
              <a:gd name="connsiteY7" fmla="*/ 833437 h 1830963"/>
              <a:gd name="connsiteX8" fmla="*/ 2133600 w 2133600"/>
              <a:gd name="connsiteY8" fmla="*/ 840363 h 1830963"/>
              <a:gd name="connsiteX9" fmla="*/ 2133600 w 2133600"/>
              <a:gd name="connsiteY9" fmla="*/ 1830963 h 1830963"/>
              <a:gd name="connsiteX10" fmla="*/ 0 w 2133600"/>
              <a:gd name="connsiteY10" fmla="*/ 1830963 h 1830963"/>
              <a:gd name="connsiteX11" fmla="*/ 0 w 2133600"/>
              <a:gd name="connsiteY11" fmla="*/ 840363 h 1830963"/>
              <a:gd name="connsiteX0" fmla="*/ 0 w 2133600"/>
              <a:gd name="connsiteY0" fmla="*/ 840363 h 1830963"/>
              <a:gd name="connsiteX1" fmla="*/ 569338 w 2133600"/>
              <a:gd name="connsiteY1" fmla="*/ 833436 h 1830963"/>
              <a:gd name="connsiteX2" fmla="*/ 35938 w 2133600"/>
              <a:gd name="connsiteY2" fmla="*/ 257175 h 1830963"/>
              <a:gd name="connsiteX3" fmla="*/ 936051 w 2133600"/>
              <a:gd name="connsiteY3" fmla="*/ 700088 h 1830963"/>
              <a:gd name="connsiteX4" fmla="*/ 1050350 w 2133600"/>
              <a:gd name="connsiteY4" fmla="*/ 257175 h 1830963"/>
              <a:gd name="connsiteX5" fmla="*/ 1378963 w 2133600"/>
              <a:gd name="connsiteY5" fmla="*/ 642938 h 1830963"/>
              <a:gd name="connsiteX6" fmla="*/ 1850450 w 2133600"/>
              <a:gd name="connsiteY6" fmla="*/ 0 h 1830963"/>
              <a:gd name="connsiteX7" fmla="*/ 1945700 w 2133600"/>
              <a:gd name="connsiteY7" fmla="*/ 833437 h 1830963"/>
              <a:gd name="connsiteX8" fmla="*/ 2133600 w 2133600"/>
              <a:gd name="connsiteY8" fmla="*/ 840363 h 1830963"/>
              <a:gd name="connsiteX9" fmla="*/ 2133600 w 2133600"/>
              <a:gd name="connsiteY9" fmla="*/ 1830963 h 1830963"/>
              <a:gd name="connsiteX10" fmla="*/ 0 w 2133600"/>
              <a:gd name="connsiteY10" fmla="*/ 1830963 h 1830963"/>
              <a:gd name="connsiteX11" fmla="*/ 0 w 2133600"/>
              <a:gd name="connsiteY11" fmla="*/ 840363 h 1830963"/>
              <a:gd name="connsiteX0" fmla="*/ 0 w 2133600"/>
              <a:gd name="connsiteY0" fmla="*/ 840363 h 1830963"/>
              <a:gd name="connsiteX1" fmla="*/ 569338 w 2133600"/>
              <a:gd name="connsiteY1" fmla="*/ 833436 h 1830963"/>
              <a:gd name="connsiteX2" fmla="*/ 35938 w 2133600"/>
              <a:gd name="connsiteY2" fmla="*/ 257175 h 1830963"/>
              <a:gd name="connsiteX3" fmla="*/ 936051 w 2133600"/>
              <a:gd name="connsiteY3" fmla="*/ 700088 h 1830963"/>
              <a:gd name="connsiteX4" fmla="*/ 1050350 w 2133600"/>
              <a:gd name="connsiteY4" fmla="*/ 257175 h 1830963"/>
              <a:gd name="connsiteX5" fmla="*/ 1378963 w 2133600"/>
              <a:gd name="connsiteY5" fmla="*/ 642938 h 1830963"/>
              <a:gd name="connsiteX6" fmla="*/ 1850450 w 2133600"/>
              <a:gd name="connsiteY6" fmla="*/ 0 h 1830963"/>
              <a:gd name="connsiteX7" fmla="*/ 1945700 w 2133600"/>
              <a:gd name="connsiteY7" fmla="*/ 833437 h 1830963"/>
              <a:gd name="connsiteX8" fmla="*/ 2026663 w 2133600"/>
              <a:gd name="connsiteY8" fmla="*/ 828676 h 1830963"/>
              <a:gd name="connsiteX9" fmla="*/ 2133600 w 2133600"/>
              <a:gd name="connsiteY9" fmla="*/ 840363 h 1830963"/>
              <a:gd name="connsiteX10" fmla="*/ 2133600 w 2133600"/>
              <a:gd name="connsiteY10" fmla="*/ 1830963 h 1830963"/>
              <a:gd name="connsiteX11" fmla="*/ 0 w 2133600"/>
              <a:gd name="connsiteY11" fmla="*/ 1830963 h 1830963"/>
              <a:gd name="connsiteX12" fmla="*/ 0 w 2133600"/>
              <a:gd name="connsiteY12" fmla="*/ 840363 h 1830963"/>
              <a:gd name="connsiteX0" fmla="*/ 0 w 2345751"/>
              <a:gd name="connsiteY0" fmla="*/ 840363 h 1830963"/>
              <a:gd name="connsiteX1" fmla="*/ 569338 w 2345751"/>
              <a:gd name="connsiteY1" fmla="*/ 833436 h 1830963"/>
              <a:gd name="connsiteX2" fmla="*/ 35938 w 2345751"/>
              <a:gd name="connsiteY2" fmla="*/ 257175 h 1830963"/>
              <a:gd name="connsiteX3" fmla="*/ 936051 w 2345751"/>
              <a:gd name="connsiteY3" fmla="*/ 700088 h 1830963"/>
              <a:gd name="connsiteX4" fmla="*/ 1050350 w 2345751"/>
              <a:gd name="connsiteY4" fmla="*/ 257175 h 1830963"/>
              <a:gd name="connsiteX5" fmla="*/ 1378963 w 2345751"/>
              <a:gd name="connsiteY5" fmla="*/ 642938 h 1830963"/>
              <a:gd name="connsiteX6" fmla="*/ 1850450 w 2345751"/>
              <a:gd name="connsiteY6" fmla="*/ 0 h 1830963"/>
              <a:gd name="connsiteX7" fmla="*/ 1945700 w 2345751"/>
              <a:gd name="connsiteY7" fmla="*/ 833437 h 1830963"/>
              <a:gd name="connsiteX8" fmla="*/ 2345751 w 2345751"/>
              <a:gd name="connsiteY8" fmla="*/ 490538 h 1830963"/>
              <a:gd name="connsiteX9" fmla="*/ 2133600 w 2345751"/>
              <a:gd name="connsiteY9" fmla="*/ 840363 h 1830963"/>
              <a:gd name="connsiteX10" fmla="*/ 2133600 w 2345751"/>
              <a:gd name="connsiteY10" fmla="*/ 1830963 h 1830963"/>
              <a:gd name="connsiteX11" fmla="*/ 0 w 2345751"/>
              <a:gd name="connsiteY11" fmla="*/ 1830963 h 1830963"/>
              <a:gd name="connsiteX12" fmla="*/ 0 w 2345751"/>
              <a:gd name="connsiteY12" fmla="*/ 840363 h 1830963"/>
              <a:gd name="connsiteX0" fmla="*/ 0 w 2345751"/>
              <a:gd name="connsiteY0" fmla="*/ 840363 h 1830963"/>
              <a:gd name="connsiteX1" fmla="*/ 569338 w 2345751"/>
              <a:gd name="connsiteY1" fmla="*/ 833436 h 1830963"/>
              <a:gd name="connsiteX2" fmla="*/ 35938 w 2345751"/>
              <a:gd name="connsiteY2" fmla="*/ 257175 h 1830963"/>
              <a:gd name="connsiteX3" fmla="*/ 936051 w 2345751"/>
              <a:gd name="connsiteY3" fmla="*/ 700088 h 1830963"/>
              <a:gd name="connsiteX4" fmla="*/ 1050350 w 2345751"/>
              <a:gd name="connsiteY4" fmla="*/ 257175 h 1830963"/>
              <a:gd name="connsiteX5" fmla="*/ 1378963 w 2345751"/>
              <a:gd name="connsiteY5" fmla="*/ 642938 h 1830963"/>
              <a:gd name="connsiteX6" fmla="*/ 1850450 w 2345751"/>
              <a:gd name="connsiteY6" fmla="*/ 0 h 1830963"/>
              <a:gd name="connsiteX7" fmla="*/ 1740912 w 2345751"/>
              <a:gd name="connsiteY7" fmla="*/ 781050 h 1830963"/>
              <a:gd name="connsiteX8" fmla="*/ 2345751 w 2345751"/>
              <a:gd name="connsiteY8" fmla="*/ 490538 h 1830963"/>
              <a:gd name="connsiteX9" fmla="*/ 2133600 w 2345751"/>
              <a:gd name="connsiteY9" fmla="*/ 840363 h 1830963"/>
              <a:gd name="connsiteX10" fmla="*/ 2133600 w 2345751"/>
              <a:gd name="connsiteY10" fmla="*/ 1830963 h 1830963"/>
              <a:gd name="connsiteX11" fmla="*/ 0 w 2345751"/>
              <a:gd name="connsiteY11" fmla="*/ 1830963 h 1830963"/>
              <a:gd name="connsiteX12" fmla="*/ 0 w 2345751"/>
              <a:gd name="connsiteY12" fmla="*/ 840363 h 1830963"/>
              <a:gd name="connsiteX0" fmla="*/ 0 w 2345751"/>
              <a:gd name="connsiteY0" fmla="*/ 840363 h 1830963"/>
              <a:gd name="connsiteX1" fmla="*/ 569338 w 2345751"/>
              <a:gd name="connsiteY1" fmla="*/ 833436 h 1830963"/>
              <a:gd name="connsiteX2" fmla="*/ 35938 w 2345751"/>
              <a:gd name="connsiteY2" fmla="*/ 257175 h 1830963"/>
              <a:gd name="connsiteX3" fmla="*/ 936051 w 2345751"/>
              <a:gd name="connsiteY3" fmla="*/ 700088 h 1830963"/>
              <a:gd name="connsiteX4" fmla="*/ 1050350 w 2345751"/>
              <a:gd name="connsiteY4" fmla="*/ 257175 h 1830963"/>
              <a:gd name="connsiteX5" fmla="*/ 1378963 w 2345751"/>
              <a:gd name="connsiteY5" fmla="*/ 642938 h 1830963"/>
              <a:gd name="connsiteX6" fmla="*/ 1850450 w 2345751"/>
              <a:gd name="connsiteY6" fmla="*/ 0 h 1830963"/>
              <a:gd name="connsiteX7" fmla="*/ 1798062 w 2345751"/>
              <a:gd name="connsiteY7" fmla="*/ 600075 h 1830963"/>
              <a:gd name="connsiteX8" fmla="*/ 2345751 w 2345751"/>
              <a:gd name="connsiteY8" fmla="*/ 490538 h 1830963"/>
              <a:gd name="connsiteX9" fmla="*/ 2133600 w 2345751"/>
              <a:gd name="connsiteY9" fmla="*/ 840363 h 1830963"/>
              <a:gd name="connsiteX10" fmla="*/ 2133600 w 2345751"/>
              <a:gd name="connsiteY10" fmla="*/ 1830963 h 1830963"/>
              <a:gd name="connsiteX11" fmla="*/ 0 w 2345751"/>
              <a:gd name="connsiteY11" fmla="*/ 1830963 h 1830963"/>
              <a:gd name="connsiteX12" fmla="*/ 0 w 2345751"/>
              <a:gd name="connsiteY12" fmla="*/ 840363 h 1830963"/>
              <a:gd name="connsiteX0" fmla="*/ 0 w 2345751"/>
              <a:gd name="connsiteY0" fmla="*/ 840363 h 1830963"/>
              <a:gd name="connsiteX1" fmla="*/ 569338 w 2345751"/>
              <a:gd name="connsiteY1" fmla="*/ 833436 h 1830963"/>
              <a:gd name="connsiteX2" fmla="*/ 35938 w 2345751"/>
              <a:gd name="connsiteY2" fmla="*/ 257175 h 1830963"/>
              <a:gd name="connsiteX3" fmla="*/ 936051 w 2345751"/>
              <a:gd name="connsiteY3" fmla="*/ 700088 h 1830963"/>
              <a:gd name="connsiteX4" fmla="*/ 1050350 w 2345751"/>
              <a:gd name="connsiteY4" fmla="*/ 257175 h 1830963"/>
              <a:gd name="connsiteX5" fmla="*/ 1378963 w 2345751"/>
              <a:gd name="connsiteY5" fmla="*/ 642938 h 1830963"/>
              <a:gd name="connsiteX6" fmla="*/ 1850450 w 2345751"/>
              <a:gd name="connsiteY6" fmla="*/ 0 h 1830963"/>
              <a:gd name="connsiteX7" fmla="*/ 1798062 w 2345751"/>
              <a:gd name="connsiteY7" fmla="*/ 600075 h 1830963"/>
              <a:gd name="connsiteX8" fmla="*/ 2345751 w 2345751"/>
              <a:gd name="connsiteY8" fmla="*/ 490538 h 1830963"/>
              <a:gd name="connsiteX9" fmla="*/ 2133600 w 2345751"/>
              <a:gd name="connsiteY9" fmla="*/ 840363 h 1830963"/>
              <a:gd name="connsiteX10" fmla="*/ 2126675 w 2345751"/>
              <a:gd name="connsiteY10" fmla="*/ 1166813 h 1830963"/>
              <a:gd name="connsiteX11" fmla="*/ 2133600 w 2345751"/>
              <a:gd name="connsiteY11" fmla="*/ 1830963 h 1830963"/>
              <a:gd name="connsiteX12" fmla="*/ 0 w 2345751"/>
              <a:gd name="connsiteY12" fmla="*/ 1830963 h 1830963"/>
              <a:gd name="connsiteX13" fmla="*/ 0 w 2345751"/>
              <a:gd name="connsiteY13" fmla="*/ 840363 h 1830963"/>
              <a:gd name="connsiteX0" fmla="*/ 0 w 2345751"/>
              <a:gd name="connsiteY0" fmla="*/ 840363 h 1830963"/>
              <a:gd name="connsiteX1" fmla="*/ 569338 w 2345751"/>
              <a:gd name="connsiteY1" fmla="*/ 833436 h 1830963"/>
              <a:gd name="connsiteX2" fmla="*/ 35938 w 2345751"/>
              <a:gd name="connsiteY2" fmla="*/ 257175 h 1830963"/>
              <a:gd name="connsiteX3" fmla="*/ 936051 w 2345751"/>
              <a:gd name="connsiteY3" fmla="*/ 700088 h 1830963"/>
              <a:gd name="connsiteX4" fmla="*/ 1050350 w 2345751"/>
              <a:gd name="connsiteY4" fmla="*/ 257175 h 1830963"/>
              <a:gd name="connsiteX5" fmla="*/ 1378963 w 2345751"/>
              <a:gd name="connsiteY5" fmla="*/ 642938 h 1830963"/>
              <a:gd name="connsiteX6" fmla="*/ 1850450 w 2345751"/>
              <a:gd name="connsiteY6" fmla="*/ 0 h 1830963"/>
              <a:gd name="connsiteX7" fmla="*/ 1798062 w 2345751"/>
              <a:gd name="connsiteY7" fmla="*/ 600075 h 1830963"/>
              <a:gd name="connsiteX8" fmla="*/ 2345751 w 2345751"/>
              <a:gd name="connsiteY8" fmla="*/ 490538 h 1830963"/>
              <a:gd name="connsiteX9" fmla="*/ 2133600 w 2345751"/>
              <a:gd name="connsiteY9" fmla="*/ 840363 h 1830963"/>
              <a:gd name="connsiteX10" fmla="*/ 2121913 w 2345751"/>
              <a:gd name="connsiteY10" fmla="*/ 957263 h 1830963"/>
              <a:gd name="connsiteX11" fmla="*/ 2126675 w 2345751"/>
              <a:gd name="connsiteY11" fmla="*/ 1166813 h 1830963"/>
              <a:gd name="connsiteX12" fmla="*/ 2133600 w 2345751"/>
              <a:gd name="connsiteY12" fmla="*/ 1830963 h 1830963"/>
              <a:gd name="connsiteX13" fmla="*/ 0 w 2345751"/>
              <a:gd name="connsiteY13" fmla="*/ 1830963 h 1830963"/>
              <a:gd name="connsiteX14" fmla="*/ 0 w 2345751"/>
              <a:gd name="connsiteY14" fmla="*/ 840363 h 1830963"/>
              <a:gd name="connsiteX0" fmla="*/ 0 w 2698175"/>
              <a:gd name="connsiteY0" fmla="*/ 840363 h 1830963"/>
              <a:gd name="connsiteX1" fmla="*/ 569338 w 2698175"/>
              <a:gd name="connsiteY1" fmla="*/ 833436 h 1830963"/>
              <a:gd name="connsiteX2" fmla="*/ 35938 w 2698175"/>
              <a:gd name="connsiteY2" fmla="*/ 257175 h 1830963"/>
              <a:gd name="connsiteX3" fmla="*/ 936051 w 2698175"/>
              <a:gd name="connsiteY3" fmla="*/ 700088 h 1830963"/>
              <a:gd name="connsiteX4" fmla="*/ 1050350 w 2698175"/>
              <a:gd name="connsiteY4" fmla="*/ 257175 h 1830963"/>
              <a:gd name="connsiteX5" fmla="*/ 1378963 w 2698175"/>
              <a:gd name="connsiteY5" fmla="*/ 642938 h 1830963"/>
              <a:gd name="connsiteX6" fmla="*/ 1850450 w 2698175"/>
              <a:gd name="connsiteY6" fmla="*/ 0 h 1830963"/>
              <a:gd name="connsiteX7" fmla="*/ 1798062 w 2698175"/>
              <a:gd name="connsiteY7" fmla="*/ 600075 h 1830963"/>
              <a:gd name="connsiteX8" fmla="*/ 2345751 w 2698175"/>
              <a:gd name="connsiteY8" fmla="*/ 490538 h 1830963"/>
              <a:gd name="connsiteX9" fmla="*/ 2133600 w 2698175"/>
              <a:gd name="connsiteY9" fmla="*/ 840363 h 1830963"/>
              <a:gd name="connsiteX10" fmla="*/ 2698175 w 2698175"/>
              <a:gd name="connsiteY10" fmla="*/ 909638 h 1830963"/>
              <a:gd name="connsiteX11" fmla="*/ 2126675 w 2698175"/>
              <a:gd name="connsiteY11" fmla="*/ 1166813 h 1830963"/>
              <a:gd name="connsiteX12" fmla="*/ 2133600 w 2698175"/>
              <a:gd name="connsiteY12" fmla="*/ 1830963 h 1830963"/>
              <a:gd name="connsiteX13" fmla="*/ 0 w 2698175"/>
              <a:gd name="connsiteY13" fmla="*/ 1830963 h 1830963"/>
              <a:gd name="connsiteX14" fmla="*/ 0 w 2698175"/>
              <a:gd name="connsiteY14" fmla="*/ 840363 h 1830963"/>
              <a:gd name="connsiteX0" fmla="*/ 0 w 2698175"/>
              <a:gd name="connsiteY0" fmla="*/ 840363 h 1830963"/>
              <a:gd name="connsiteX1" fmla="*/ 569338 w 2698175"/>
              <a:gd name="connsiteY1" fmla="*/ 833436 h 1830963"/>
              <a:gd name="connsiteX2" fmla="*/ 35938 w 2698175"/>
              <a:gd name="connsiteY2" fmla="*/ 257175 h 1830963"/>
              <a:gd name="connsiteX3" fmla="*/ 936051 w 2698175"/>
              <a:gd name="connsiteY3" fmla="*/ 700088 h 1830963"/>
              <a:gd name="connsiteX4" fmla="*/ 1050350 w 2698175"/>
              <a:gd name="connsiteY4" fmla="*/ 257175 h 1830963"/>
              <a:gd name="connsiteX5" fmla="*/ 1378963 w 2698175"/>
              <a:gd name="connsiteY5" fmla="*/ 642938 h 1830963"/>
              <a:gd name="connsiteX6" fmla="*/ 1850450 w 2698175"/>
              <a:gd name="connsiteY6" fmla="*/ 0 h 1830963"/>
              <a:gd name="connsiteX7" fmla="*/ 1798062 w 2698175"/>
              <a:gd name="connsiteY7" fmla="*/ 600075 h 1830963"/>
              <a:gd name="connsiteX8" fmla="*/ 2345751 w 2698175"/>
              <a:gd name="connsiteY8" fmla="*/ 490538 h 1830963"/>
              <a:gd name="connsiteX9" fmla="*/ 2133600 w 2698175"/>
              <a:gd name="connsiteY9" fmla="*/ 840363 h 1830963"/>
              <a:gd name="connsiteX10" fmla="*/ 2698175 w 2698175"/>
              <a:gd name="connsiteY10" fmla="*/ 909638 h 1830963"/>
              <a:gd name="connsiteX11" fmla="*/ 2126675 w 2698175"/>
              <a:gd name="connsiteY11" fmla="*/ 1166813 h 1830963"/>
              <a:gd name="connsiteX12" fmla="*/ 2131438 w 2698175"/>
              <a:gd name="connsiteY12" fmla="*/ 1447801 h 1830963"/>
              <a:gd name="connsiteX13" fmla="*/ 2133600 w 2698175"/>
              <a:gd name="connsiteY13" fmla="*/ 1830963 h 1830963"/>
              <a:gd name="connsiteX14" fmla="*/ 0 w 2698175"/>
              <a:gd name="connsiteY14" fmla="*/ 1830963 h 1830963"/>
              <a:gd name="connsiteX15" fmla="*/ 0 w 2698175"/>
              <a:gd name="connsiteY15" fmla="*/ 840363 h 1830963"/>
              <a:gd name="connsiteX0" fmla="*/ 0 w 2698175"/>
              <a:gd name="connsiteY0" fmla="*/ 840363 h 1830963"/>
              <a:gd name="connsiteX1" fmla="*/ 569338 w 2698175"/>
              <a:gd name="connsiteY1" fmla="*/ 833436 h 1830963"/>
              <a:gd name="connsiteX2" fmla="*/ 35938 w 2698175"/>
              <a:gd name="connsiteY2" fmla="*/ 257175 h 1830963"/>
              <a:gd name="connsiteX3" fmla="*/ 936051 w 2698175"/>
              <a:gd name="connsiteY3" fmla="*/ 700088 h 1830963"/>
              <a:gd name="connsiteX4" fmla="*/ 1050350 w 2698175"/>
              <a:gd name="connsiteY4" fmla="*/ 257175 h 1830963"/>
              <a:gd name="connsiteX5" fmla="*/ 1378963 w 2698175"/>
              <a:gd name="connsiteY5" fmla="*/ 642938 h 1830963"/>
              <a:gd name="connsiteX6" fmla="*/ 1850450 w 2698175"/>
              <a:gd name="connsiteY6" fmla="*/ 0 h 1830963"/>
              <a:gd name="connsiteX7" fmla="*/ 1798062 w 2698175"/>
              <a:gd name="connsiteY7" fmla="*/ 600075 h 1830963"/>
              <a:gd name="connsiteX8" fmla="*/ 2345751 w 2698175"/>
              <a:gd name="connsiteY8" fmla="*/ 490538 h 1830963"/>
              <a:gd name="connsiteX9" fmla="*/ 2133600 w 2698175"/>
              <a:gd name="connsiteY9" fmla="*/ 840363 h 1830963"/>
              <a:gd name="connsiteX10" fmla="*/ 2698175 w 2698175"/>
              <a:gd name="connsiteY10" fmla="*/ 909638 h 1830963"/>
              <a:gd name="connsiteX11" fmla="*/ 2126675 w 2698175"/>
              <a:gd name="connsiteY11" fmla="*/ 1166813 h 1830963"/>
              <a:gd name="connsiteX12" fmla="*/ 2131438 w 2698175"/>
              <a:gd name="connsiteY12" fmla="*/ 1447801 h 1830963"/>
              <a:gd name="connsiteX13" fmla="*/ 2133600 w 2698175"/>
              <a:gd name="connsiteY13" fmla="*/ 1830963 h 1830963"/>
              <a:gd name="connsiteX14" fmla="*/ 0 w 2698175"/>
              <a:gd name="connsiteY14" fmla="*/ 1830963 h 1830963"/>
              <a:gd name="connsiteX15" fmla="*/ 0 w 2698175"/>
              <a:gd name="connsiteY15" fmla="*/ 840363 h 1830963"/>
              <a:gd name="connsiteX0" fmla="*/ 0 w 2698175"/>
              <a:gd name="connsiteY0" fmla="*/ 840363 h 1830963"/>
              <a:gd name="connsiteX1" fmla="*/ 569338 w 2698175"/>
              <a:gd name="connsiteY1" fmla="*/ 833436 h 1830963"/>
              <a:gd name="connsiteX2" fmla="*/ 35938 w 2698175"/>
              <a:gd name="connsiteY2" fmla="*/ 257175 h 1830963"/>
              <a:gd name="connsiteX3" fmla="*/ 936051 w 2698175"/>
              <a:gd name="connsiteY3" fmla="*/ 700088 h 1830963"/>
              <a:gd name="connsiteX4" fmla="*/ 1050350 w 2698175"/>
              <a:gd name="connsiteY4" fmla="*/ 257175 h 1830963"/>
              <a:gd name="connsiteX5" fmla="*/ 1378963 w 2698175"/>
              <a:gd name="connsiteY5" fmla="*/ 642938 h 1830963"/>
              <a:gd name="connsiteX6" fmla="*/ 1850450 w 2698175"/>
              <a:gd name="connsiteY6" fmla="*/ 0 h 1830963"/>
              <a:gd name="connsiteX7" fmla="*/ 1798062 w 2698175"/>
              <a:gd name="connsiteY7" fmla="*/ 600075 h 1830963"/>
              <a:gd name="connsiteX8" fmla="*/ 2345751 w 2698175"/>
              <a:gd name="connsiteY8" fmla="*/ 490538 h 1830963"/>
              <a:gd name="connsiteX9" fmla="*/ 2133600 w 2698175"/>
              <a:gd name="connsiteY9" fmla="*/ 840363 h 1830963"/>
              <a:gd name="connsiteX10" fmla="*/ 2698175 w 2698175"/>
              <a:gd name="connsiteY10" fmla="*/ 909638 h 1830963"/>
              <a:gd name="connsiteX11" fmla="*/ 2126675 w 2698175"/>
              <a:gd name="connsiteY11" fmla="*/ 1166813 h 1830963"/>
              <a:gd name="connsiteX12" fmla="*/ 2131438 w 2698175"/>
              <a:gd name="connsiteY12" fmla="*/ 1447801 h 1830963"/>
              <a:gd name="connsiteX13" fmla="*/ 2133600 w 2698175"/>
              <a:gd name="connsiteY13" fmla="*/ 1830963 h 1830963"/>
              <a:gd name="connsiteX14" fmla="*/ 0 w 2698175"/>
              <a:gd name="connsiteY14" fmla="*/ 1830963 h 1830963"/>
              <a:gd name="connsiteX15" fmla="*/ 0 w 2698175"/>
              <a:gd name="connsiteY15" fmla="*/ 840363 h 1830963"/>
              <a:gd name="connsiteX0" fmla="*/ 0 w 2698175"/>
              <a:gd name="connsiteY0" fmla="*/ 840363 h 1830963"/>
              <a:gd name="connsiteX1" fmla="*/ 569338 w 2698175"/>
              <a:gd name="connsiteY1" fmla="*/ 833436 h 1830963"/>
              <a:gd name="connsiteX2" fmla="*/ 35938 w 2698175"/>
              <a:gd name="connsiteY2" fmla="*/ 257175 h 1830963"/>
              <a:gd name="connsiteX3" fmla="*/ 936051 w 2698175"/>
              <a:gd name="connsiteY3" fmla="*/ 700088 h 1830963"/>
              <a:gd name="connsiteX4" fmla="*/ 1050350 w 2698175"/>
              <a:gd name="connsiteY4" fmla="*/ 257175 h 1830963"/>
              <a:gd name="connsiteX5" fmla="*/ 1378963 w 2698175"/>
              <a:gd name="connsiteY5" fmla="*/ 642938 h 1830963"/>
              <a:gd name="connsiteX6" fmla="*/ 1850450 w 2698175"/>
              <a:gd name="connsiteY6" fmla="*/ 0 h 1830963"/>
              <a:gd name="connsiteX7" fmla="*/ 1798062 w 2698175"/>
              <a:gd name="connsiteY7" fmla="*/ 600075 h 1830963"/>
              <a:gd name="connsiteX8" fmla="*/ 2345751 w 2698175"/>
              <a:gd name="connsiteY8" fmla="*/ 490538 h 1830963"/>
              <a:gd name="connsiteX9" fmla="*/ 2133600 w 2698175"/>
              <a:gd name="connsiteY9" fmla="*/ 840363 h 1830963"/>
              <a:gd name="connsiteX10" fmla="*/ 2698175 w 2698175"/>
              <a:gd name="connsiteY10" fmla="*/ 909638 h 1830963"/>
              <a:gd name="connsiteX11" fmla="*/ 2126675 w 2698175"/>
              <a:gd name="connsiteY11" fmla="*/ 1166813 h 1830963"/>
              <a:gd name="connsiteX12" fmla="*/ 2126675 w 2698175"/>
              <a:gd name="connsiteY12" fmla="*/ 1285876 h 1830963"/>
              <a:gd name="connsiteX13" fmla="*/ 2131438 w 2698175"/>
              <a:gd name="connsiteY13" fmla="*/ 1447801 h 1830963"/>
              <a:gd name="connsiteX14" fmla="*/ 2133600 w 2698175"/>
              <a:gd name="connsiteY14" fmla="*/ 1830963 h 1830963"/>
              <a:gd name="connsiteX15" fmla="*/ 0 w 2698175"/>
              <a:gd name="connsiteY15" fmla="*/ 1830963 h 1830963"/>
              <a:gd name="connsiteX16" fmla="*/ 0 w 2698175"/>
              <a:gd name="connsiteY16" fmla="*/ 840363 h 1830963"/>
              <a:gd name="connsiteX0" fmla="*/ 0 w 2698175"/>
              <a:gd name="connsiteY0" fmla="*/ 840363 h 1830963"/>
              <a:gd name="connsiteX1" fmla="*/ 569338 w 2698175"/>
              <a:gd name="connsiteY1" fmla="*/ 833436 h 1830963"/>
              <a:gd name="connsiteX2" fmla="*/ 35938 w 2698175"/>
              <a:gd name="connsiteY2" fmla="*/ 257175 h 1830963"/>
              <a:gd name="connsiteX3" fmla="*/ 936051 w 2698175"/>
              <a:gd name="connsiteY3" fmla="*/ 700088 h 1830963"/>
              <a:gd name="connsiteX4" fmla="*/ 1050350 w 2698175"/>
              <a:gd name="connsiteY4" fmla="*/ 257175 h 1830963"/>
              <a:gd name="connsiteX5" fmla="*/ 1378963 w 2698175"/>
              <a:gd name="connsiteY5" fmla="*/ 642938 h 1830963"/>
              <a:gd name="connsiteX6" fmla="*/ 1850450 w 2698175"/>
              <a:gd name="connsiteY6" fmla="*/ 0 h 1830963"/>
              <a:gd name="connsiteX7" fmla="*/ 1798062 w 2698175"/>
              <a:gd name="connsiteY7" fmla="*/ 600075 h 1830963"/>
              <a:gd name="connsiteX8" fmla="*/ 2345751 w 2698175"/>
              <a:gd name="connsiteY8" fmla="*/ 490538 h 1830963"/>
              <a:gd name="connsiteX9" fmla="*/ 2133600 w 2698175"/>
              <a:gd name="connsiteY9" fmla="*/ 840363 h 1830963"/>
              <a:gd name="connsiteX10" fmla="*/ 2698175 w 2698175"/>
              <a:gd name="connsiteY10" fmla="*/ 909638 h 1830963"/>
              <a:gd name="connsiteX11" fmla="*/ 2126675 w 2698175"/>
              <a:gd name="connsiteY11" fmla="*/ 1166813 h 1830963"/>
              <a:gd name="connsiteX12" fmla="*/ 2126675 w 2698175"/>
              <a:gd name="connsiteY12" fmla="*/ 1285876 h 1830963"/>
              <a:gd name="connsiteX13" fmla="*/ 2131438 w 2698175"/>
              <a:gd name="connsiteY13" fmla="*/ 1447801 h 1830963"/>
              <a:gd name="connsiteX14" fmla="*/ 2133600 w 2698175"/>
              <a:gd name="connsiteY14" fmla="*/ 1830963 h 1830963"/>
              <a:gd name="connsiteX15" fmla="*/ 0 w 2698175"/>
              <a:gd name="connsiteY15" fmla="*/ 1830963 h 1830963"/>
              <a:gd name="connsiteX16" fmla="*/ 0 w 2698175"/>
              <a:gd name="connsiteY16"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126675 w 2760088"/>
              <a:gd name="connsiteY11" fmla="*/ 1166813 h 1830963"/>
              <a:gd name="connsiteX12" fmla="*/ 2760088 w 2760088"/>
              <a:gd name="connsiteY12" fmla="*/ 1481139 h 1830963"/>
              <a:gd name="connsiteX13" fmla="*/ 2131438 w 2760088"/>
              <a:gd name="connsiteY13" fmla="*/ 1447801 h 1830963"/>
              <a:gd name="connsiteX14" fmla="*/ 2133600 w 2760088"/>
              <a:gd name="connsiteY14" fmla="*/ 1830963 h 1830963"/>
              <a:gd name="connsiteX15" fmla="*/ 0 w 2760088"/>
              <a:gd name="connsiteY15" fmla="*/ 1830963 h 1830963"/>
              <a:gd name="connsiteX16" fmla="*/ 0 w 2760088"/>
              <a:gd name="connsiteY16"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133600 w 2760088"/>
              <a:gd name="connsiteY14" fmla="*/ 1830963 h 1830963"/>
              <a:gd name="connsiteX15" fmla="*/ 0 w 2760088"/>
              <a:gd name="connsiteY15" fmla="*/ 1830963 h 1830963"/>
              <a:gd name="connsiteX16" fmla="*/ 0 w 2760088"/>
              <a:gd name="connsiteY16"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133600 w 2760088"/>
              <a:gd name="connsiteY14" fmla="*/ 1830963 h 1830963"/>
              <a:gd name="connsiteX15" fmla="*/ 0 w 2760088"/>
              <a:gd name="connsiteY15" fmla="*/ 1830963 h 1830963"/>
              <a:gd name="connsiteX16" fmla="*/ 0 w 2760088"/>
              <a:gd name="connsiteY16"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126674 w 2760088"/>
              <a:gd name="connsiteY14" fmla="*/ 1647826 h 1830963"/>
              <a:gd name="connsiteX15" fmla="*/ 2133600 w 2760088"/>
              <a:gd name="connsiteY15" fmla="*/ 1830963 h 1830963"/>
              <a:gd name="connsiteX16" fmla="*/ 0 w 2760088"/>
              <a:gd name="connsiteY16" fmla="*/ 1830963 h 1830963"/>
              <a:gd name="connsiteX17" fmla="*/ 0 w 2760088"/>
              <a:gd name="connsiteY17"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126674 w 2760088"/>
              <a:gd name="connsiteY14" fmla="*/ 1647826 h 1830963"/>
              <a:gd name="connsiteX15" fmla="*/ 2133600 w 2760088"/>
              <a:gd name="connsiteY15" fmla="*/ 1830963 h 1830963"/>
              <a:gd name="connsiteX16" fmla="*/ 0 w 2760088"/>
              <a:gd name="connsiteY16" fmla="*/ 1830963 h 1830963"/>
              <a:gd name="connsiteX17" fmla="*/ 0 w 2760088"/>
              <a:gd name="connsiteY17"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126674 w 2760088"/>
              <a:gd name="connsiteY14" fmla="*/ 1647826 h 1830963"/>
              <a:gd name="connsiteX15" fmla="*/ 2133600 w 2760088"/>
              <a:gd name="connsiteY15" fmla="*/ 1830963 h 1830963"/>
              <a:gd name="connsiteX16" fmla="*/ 0 w 2760088"/>
              <a:gd name="connsiteY16" fmla="*/ 1830963 h 1830963"/>
              <a:gd name="connsiteX17" fmla="*/ 0 w 2760088"/>
              <a:gd name="connsiteY17"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426711 w 2760088"/>
              <a:gd name="connsiteY14" fmla="*/ 1795463 h 1830963"/>
              <a:gd name="connsiteX15" fmla="*/ 2133600 w 2760088"/>
              <a:gd name="connsiteY15" fmla="*/ 1830963 h 1830963"/>
              <a:gd name="connsiteX16" fmla="*/ 0 w 2760088"/>
              <a:gd name="connsiteY16" fmla="*/ 1830963 h 1830963"/>
              <a:gd name="connsiteX17" fmla="*/ 0 w 2760088"/>
              <a:gd name="connsiteY17"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383849 w 2760088"/>
              <a:gd name="connsiteY14" fmla="*/ 1643063 h 1830963"/>
              <a:gd name="connsiteX15" fmla="*/ 2133600 w 2760088"/>
              <a:gd name="connsiteY15" fmla="*/ 1830963 h 1830963"/>
              <a:gd name="connsiteX16" fmla="*/ 0 w 2760088"/>
              <a:gd name="connsiteY16" fmla="*/ 1830963 h 1830963"/>
              <a:gd name="connsiteX17" fmla="*/ 0 w 2760088"/>
              <a:gd name="connsiteY17"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593399 w 2760088"/>
              <a:gd name="connsiteY14" fmla="*/ 1676400 h 1830963"/>
              <a:gd name="connsiteX15" fmla="*/ 2133600 w 2760088"/>
              <a:gd name="connsiteY15" fmla="*/ 1830963 h 1830963"/>
              <a:gd name="connsiteX16" fmla="*/ 0 w 2760088"/>
              <a:gd name="connsiteY16" fmla="*/ 1830963 h 1830963"/>
              <a:gd name="connsiteX17" fmla="*/ 0 w 2760088"/>
              <a:gd name="connsiteY17"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512436 w 2760088"/>
              <a:gd name="connsiteY14" fmla="*/ 1595438 h 1830963"/>
              <a:gd name="connsiteX15" fmla="*/ 2133600 w 2760088"/>
              <a:gd name="connsiteY15" fmla="*/ 1830963 h 1830963"/>
              <a:gd name="connsiteX16" fmla="*/ 0 w 2760088"/>
              <a:gd name="connsiteY16" fmla="*/ 1830963 h 1830963"/>
              <a:gd name="connsiteX17" fmla="*/ 0 w 2760088"/>
              <a:gd name="connsiteY17" fmla="*/ 840363 h 1830963"/>
              <a:gd name="connsiteX0" fmla="*/ 0 w 2760088"/>
              <a:gd name="connsiteY0" fmla="*/ 840363 h 1830963"/>
              <a:gd name="connsiteX1" fmla="*/ 569338 w 2760088"/>
              <a:gd name="connsiteY1" fmla="*/ 833436 h 1830963"/>
              <a:gd name="connsiteX2" fmla="*/ 35938 w 2760088"/>
              <a:gd name="connsiteY2" fmla="*/ 257175 h 1830963"/>
              <a:gd name="connsiteX3" fmla="*/ 936051 w 2760088"/>
              <a:gd name="connsiteY3" fmla="*/ 700088 h 1830963"/>
              <a:gd name="connsiteX4" fmla="*/ 1050350 w 2760088"/>
              <a:gd name="connsiteY4" fmla="*/ 257175 h 1830963"/>
              <a:gd name="connsiteX5" fmla="*/ 1378963 w 2760088"/>
              <a:gd name="connsiteY5" fmla="*/ 642938 h 1830963"/>
              <a:gd name="connsiteX6" fmla="*/ 1850450 w 2760088"/>
              <a:gd name="connsiteY6" fmla="*/ 0 h 1830963"/>
              <a:gd name="connsiteX7" fmla="*/ 1798062 w 2760088"/>
              <a:gd name="connsiteY7" fmla="*/ 600075 h 1830963"/>
              <a:gd name="connsiteX8" fmla="*/ 2345751 w 2760088"/>
              <a:gd name="connsiteY8" fmla="*/ 490538 h 1830963"/>
              <a:gd name="connsiteX9" fmla="*/ 2133600 w 2760088"/>
              <a:gd name="connsiteY9" fmla="*/ 840363 h 1830963"/>
              <a:gd name="connsiteX10" fmla="*/ 2698175 w 2760088"/>
              <a:gd name="connsiteY10" fmla="*/ 909638 h 1830963"/>
              <a:gd name="connsiteX11" fmla="*/ 2255263 w 2760088"/>
              <a:gd name="connsiteY11" fmla="*/ 1176338 h 1830963"/>
              <a:gd name="connsiteX12" fmla="*/ 2760088 w 2760088"/>
              <a:gd name="connsiteY12" fmla="*/ 1481139 h 1830963"/>
              <a:gd name="connsiteX13" fmla="*/ 2131438 w 2760088"/>
              <a:gd name="connsiteY13" fmla="*/ 1447801 h 1830963"/>
              <a:gd name="connsiteX14" fmla="*/ 2569586 w 2760088"/>
              <a:gd name="connsiteY14" fmla="*/ 1700213 h 1830963"/>
              <a:gd name="connsiteX15" fmla="*/ 2133600 w 2760088"/>
              <a:gd name="connsiteY15" fmla="*/ 1830963 h 1830963"/>
              <a:gd name="connsiteX16" fmla="*/ 0 w 2760088"/>
              <a:gd name="connsiteY16" fmla="*/ 1830963 h 1830963"/>
              <a:gd name="connsiteX17" fmla="*/ 0 w 2760088"/>
              <a:gd name="connsiteY17" fmla="*/ 840363 h 1830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2760088" h="1830963">
                <a:moveTo>
                  <a:pt x="0" y="840363"/>
                </a:moveTo>
                <a:lnTo>
                  <a:pt x="569338" y="833436"/>
                </a:lnTo>
                <a:lnTo>
                  <a:pt x="35938" y="257175"/>
                </a:lnTo>
                <a:lnTo>
                  <a:pt x="936051" y="700088"/>
                </a:lnTo>
                <a:lnTo>
                  <a:pt x="1050350" y="257175"/>
                </a:lnTo>
                <a:lnTo>
                  <a:pt x="1378963" y="642938"/>
                </a:lnTo>
                <a:lnTo>
                  <a:pt x="1850450" y="0"/>
                </a:lnTo>
                <a:lnTo>
                  <a:pt x="1798062" y="600075"/>
                </a:lnTo>
                <a:lnTo>
                  <a:pt x="2345751" y="490538"/>
                </a:lnTo>
                <a:lnTo>
                  <a:pt x="2133600" y="840363"/>
                </a:lnTo>
                <a:lnTo>
                  <a:pt x="2698175" y="909638"/>
                </a:lnTo>
                <a:lnTo>
                  <a:pt x="2255263" y="1176338"/>
                </a:lnTo>
                <a:lnTo>
                  <a:pt x="2760088" y="1481139"/>
                </a:lnTo>
                <a:lnTo>
                  <a:pt x="2131438" y="1447801"/>
                </a:lnTo>
                <a:lnTo>
                  <a:pt x="2569586" y="1700213"/>
                </a:lnTo>
                <a:lnTo>
                  <a:pt x="2133600" y="1830963"/>
                </a:lnTo>
                <a:lnTo>
                  <a:pt x="0" y="1830963"/>
                </a:lnTo>
                <a:lnTo>
                  <a:pt x="0" y="840363"/>
                </a:lnTo>
                <a:close/>
              </a:path>
            </a:pathLst>
          </a:custGeom>
          <a:solidFill>
            <a:schemeClr val="accent3"/>
          </a:solidFill>
          <a:ln>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832104" rIns="621792" bIns="0" rtlCol="0" anchor="ctr"/>
          <a:lstStyle/>
          <a:p>
            <a:pPr algn="ctr"/>
            <a:r>
              <a:rPr lang="en-US" sz="2000" dirty="0" smtClean="0"/>
              <a:t>Process Control</a:t>
            </a:r>
            <a:br>
              <a:rPr lang="en-US" sz="2000" dirty="0" smtClean="0"/>
            </a:br>
            <a:r>
              <a:rPr lang="en-US" sz="2000" dirty="0" smtClean="0"/>
              <a:t>Component</a:t>
            </a:r>
            <a:endParaRPr lang="en-US" sz="2000" dirty="0"/>
          </a:p>
        </p:txBody>
      </p:sp>
      <p:sp>
        <p:nvSpPr>
          <p:cNvPr id="9" name="PC Clean"/>
          <p:cNvSpPr/>
          <p:nvPr/>
        </p:nvSpPr>
        <p:spPr>
          <a:xfrm>
            <a:off x="927265" y="4782499"/>
            <a:ext cx="2133600" cy="990600"/>
          </a:xfrm>
          <a:prstGeom prst="rect">
            <a:avLst/>
          </a:prstGeom>
          <a:solidFill>
            <a:schemeClr val="accent3"/>
          </a:solidFill>
          <a:ln>
            <a:solidFill>
              <a:schemeClr val="accent3">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Process Control</a:t>
            </a:r>
            <a:br>
              <a:rPr lang="en-US" sz="2000" dirty="0" smtClean="0"/>
            </a:br>
            <a:r>
              <a:rPr lang="en-US" sz="2000" dirty="0" smtClean="0"/>
              <a:t>Component</a:t>
            </a:r>
            <a:endParaRPr lang="en-US" sz="2000" dirty="0"/>
          </a:p>
        </p:txBody>
      </p:sp>
    </p:spTree>
    <p:extLst>
      <p:ext uri="{BB962C8B-B14F-4D97-AF65-F5344CB8AC3E}">
        <p14:creationId xmlns:p14="http://schemas.microsoft.com/office/powerpoint/2010/main" val="32748497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500"/>
                                        <p:tgtEl>
                                          <p:spTgt spid="11"/>
                                        </p:tgtEl>
                                      </p:cBhvr>
                                    </p:animEffect>
                                  </p:childTnLst>
                                </p:cTn>
                              </p:par>
                            </p:childTnLst>
                          </p:cTn>
                        </p:par>
                        <p:par>
                          <p:cTn id="8" fill="hold">
                            <p:stCondLst>
                              <p:cond delay="500"/>
                            </p:stCondLst>
                            <p:childTnLst>
                              <p:par>
                                <p:cTn id="9" presetID="10" presetClass="exit" presetSubtype="0" fill="hold" grpId="0" nodeType="afterEffect">
                                  <p:stCondLst>
                                    <p:cond delay="0"/>
                                  </p:stCondLst>
                                  <p:childTnLst>
                                    <p:animEffect transition="out" filter="fade">
                                      <p:cBhvr>
                                        <p:cTn id="10" dur="500"/>
                                        <p:tgtEl>
                                          <p:spTgt spid="10"/>
                                        </p:tgtEl>
                                      </p:cBhvr>
                                    </p:animEffect>
                                    <p:set>
                                      <p:cBhvr>
                                        <p:cTn id="11" dur="1" fill="hold">
                                          <p:stCondLst>
                                            <p:cond delay="499"/>
                                          </p:stCondLst>
                                        </p:cTn>
                                        <p:tgtEl>
                                          <p:spTgt spid="10"/>
                                        </p:tgtEl>
                                        <p:attrNameLst>
                                          <p:attrName>style.visibility</p:attrName>
                                        </p:attrNameLst>
                                      </p:cBhvr>
                                      <p:to>
                                        <p:strVal val="hidden"/>
                                      </p:to>
                                    </p:set>
                                  </p:childTnLst>
                                </p:cTn>
                              </p:par>
                              <p:par>
                                <p:cTn id="12" presetID="35" presetClass="exit" presetSubtype="0" fill="hold" grpId="1" nodeType="withEffect">
                                  <p:stCondLst>
                                    <p:cond delay="0"/>
                                  </p:stCondLst>
                                  <p:childTnLst>
                                    <p:animEffect transition="out" filter="fade">
                                      <p:cBhvr>
                                        <p:cTn id="13" dur="1000"/>
                                        <p:tgtEl>
                                          <p:spTgt spid="15"/>
                                        </p:tgtEl>
                                      </p:cBhvr>
                                    </p:animEffect>
                                    <p:anim calcmode="lin" valueType="num">
                                      <p:cBhvr>
                                        <p:cTn id="14" dur="1000"/>
                                        <p:tgtEl>
                                          <p:spTgt spid="15"/>
                                        </p:tgtEl>
                                        <p:attrNameLst>
                                          <p:attrName>style.rotation</p:attrName>
                                        </p:attrNameLst>
                                      </p:cBhvr>
                                      <p:tavLst>
                                        <p:tav tm="0">
                                          <p:val>
                                            <p:fltVal val="0"/>
                                          </p:val>
                                        </p:tav>
                                        <p:tav tm="100000">
                                          <p:val>
                                            <p:fltVal val="720"/>
                                          </p:val>
                                        </p:tav>
                                      </p:tavLst>
                                    </p:anim>
                                    <p:anim calcmode="lin" valueType="num">
                                      <p:cBhvr>
                                        <p:cTn id="15" dur="1000"/>
                                        <p:tgtEl>
                                          <p:spTgt spid="15"/>
                                        </p:tgtEl>
                                        <p:attrNameLst>
                                          <p:attrName>ppt_h</p:attrName>
                                        </p:attrNameLst>
                                      </p:cBhvr>
                                      <p:tavLst>
                                        <p:tav tm="0">
                                          <p:val>
                                            <p:strVal val="ppt_h"/>
                                          </p:val>
                                        </p:tav>
                                        <p:tav tm="100000">
                                          <p:val>
                                            <p:fltVal val="0"/>
                                          </p:val>
                                        </p:tav>
                                      </p:tavLst>
                                    </p:anim>
                                    <p:anim calcmode="lin" valueType="num">
                                      <p:cBhvr>
                                        <p:cTn id="16" dur="1000"/>
                                        <p:tgtEl>
                                          <p:spTgt spid="15"/>
                                        </p:tgtEl>
                                        <p:attrNameLst>
                                          <p:attrName>ppt_w</p:attrName>
                                        </p:attrNameLst>
                                      </p:cBhvr>
                                      <p:tavLst>
                                        <p:tav tm="0">
                                          <p:val>
                                            <p:strVal val="ppt_w"/>
                                          </p:val>
                                        </p:tav>
                                        <p:tav tm="100000">
                                          <p:val>
                                            <p:fltVal val="0"/>
                                          </p:val>
                                        </p:tav>
                                      </p:tavLst>
                                    </p:anim>
                                    <p:set>
                                      <p:cBhvr>
                                        <p:cTn id="17" dur="1" fill="hold">
                                          <p:stCondLst>
                                            <p:cond delay="999"/>
                                          </p:stCondLst>
                                        </p:cTn>
                                        <p:tgtEl>
                                          <p:spTgt spid="15"/>
                                        </p:tgtEl>
                                        <p:attrNameLst>
                                          <p:attrName>style.visibility</p:attrName>
                                        </p:attrNameLst>
                                      </p:cBhvr>
                                      <p:to>
                                        <p:strVal val="hidden"/>
                                      </p:to>
                                    </p:set>
                                  </p:childTnLst>
                                </p:cTn>
                              </p:par>
                            </p:childTnLst>
                          </p:cTn>
                        </p:par>
                        <p:par>
                          <p:cTn id="18" fill="hold">
                            <p:stCondLst>
                              <p:cond delay="1500"/>
                            </p:stCondLst>
                            <p:childTnLst>
                              <p:par>
                                <p:cTn id="19" presetID="37" presetClass="path" presetSubtype="0" accel="50000" decel="50000" fill="hold" grpId="1" nodeType="afterEffect">
                                  <p:stCondLst>
                                    <p:cond delay="0"/>
                                  </p:stCondLst>
                                  <p:childTnLst>
                                    <p:animMotion origin="layout" path="M -4.44444E-6 -4.07407E-6 L 0.08386 0.03565 C 0.10174 0.04375 0.12813 0.04838 0.15556 0.04838 C 0.18698 0.04838 0.21216 0.04375 0.22987 0.03565 L 0.31424 -4.07407E-6 " pathEditMode="relative" rAng="0" ptsTypes="FffFF">
                                      <p:cBhvr>
                                        <p:cTn id="20" dur="2000" fill="hold"/>
                                        <p:tgtEl>
                                          <p:spTgt spid="9"/>
                                        </p:tgtEl>
                                        <p:attrNameLst>
                                          <p:attrName>ppt_x</p:attrName>
                                          <p:attrName>ppt_y</p:attrName>
                                        </p:attrNameLst>
                                      </p:cBhvr>
                                      <p:rCtr x="15712" y="2407"/>
                                    </p:animMotion>
                                  </p:childTnLst>
                                </p:cTn>
                              </p:par>
                            </p:childTnLst>
                          </p:cTn>
                        </p:par>
                        <p:par>
                          <p:cTn id="21" fill="hold">
                            <p:stCondLst>
                              <p:cond delay="3500"/>
                            </p:stCondLst>
                            <p:childTnLst>
                              <p:par>
                                <p:cTn id="22" presetID="10" presetClass="entr" presetSubtype="0" fill="hold" grpId="0" nodeType="afterEffect">
                                  <p:stCondLst>
                                    <p:cond delay="0"/>
                                  </p:stCondLst>
                                  <p:childTnLst>
                                    <p:set>
                                      <p:cBhvr>
                                        <p:cTn id="23" dur="1" fill="hold">
                                          <p:stCondLst>
                                            <p:cond delay="0"/>
                                          </p:stCondLst>
                                        </p:cTn>
                                        <p:tgtEl>
                                          <p:spTgt spid="3"/>
                                        </p:tgtEl>
                                        <p:attrNameLst>
                                          <p:attrName>style.visibility</p:attrName>
                                        </p:attrNameLst>
                                      </p:cBhvr>
                                      <p:to>
                                        <p:strVal val="visible"/>
                                      </p:to>
                                    </p:set>
                                    <p:animEffect transition="in" filter="fade">
                                      <p:cBhvr>
                                        <p:cTn id="24"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10" grpId="0" animBg="1"/>
      <p:bldP spid="11" grpId="0" animBg="1"/>
      <p:bldP spid="15" grpId="1" animBg="1"/>
      <p:bldP spid="9" grpId="1"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5"/>
          <p:cNvSpPr/>
          <p:nvPr/>
        </p:nvSpPr>
        <p:spPr>
          <a:xfrm>
            <a:off x="7075711" y="1382487"/>
            <a:ext cx="1621974" cy="4778829"/>
          </a:xfrm>
          <a:prstGeom prst="rect">
            <a:avLst/>
          </a:prstGeom>
          <a:solidFill>
            <a:schemeClr val="bg1">
              <a:lumMod val="95000"/>
            </a:schemeClr>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2" name="Title 1"/>
          <p:cNvSpPr>
            <a:spLocks noGrp="1"/>
          </p:cNvSpPr>
          <p:nvPr>
            <p:ph type="title"/>
          </p:nvPr>
        </p:nvSpPr>
        <p:spPr/>
        <p:txBody>
          <a:bodyPr/>
          <a:lstStyle/>
          <a:p>
            <a:r>
              <a:rPr lang="en-US" baseline="0" dirty="0" smtClean="0"/>
              <a:t>Why Separate ProcControlAPI?</a:t>
            </a:r>
            <a:endParaRPr lang="en-US" dirty="0"/>
          </a:p>
        </p:txBody>
      </p:sp>
      <p:sp>
        <p:nvSpPr>
          <p:cNvPr id="6" name="Content Placeholder 5"/>
          <p:cNvSpPr>
            <a:spLocks noGrp="1"/>
          </p:cNvSpPr>
          <p:nvPr>
            <p:ph idx="1"/>
          </p:nvPr>
        </p:nvSpPr>
        <p:spPr>
          <a:xfrm>
            <a:off x="190500" y="838200"/>
            <a:ext cx="6477000" cy="990600"/>
          </a:xfrm>
        </p:spPr>
        <p:txBody>
          <a:bodyPr/>
          <a:lstStyle/>
          <a:p>
            <a:r>
              <a:rPr lang="en-US" sz="2800" dirty="0" smtClean="0"/>
              <a:t>Clean interface to complex, notoriously buggy, OS-dependent debugger interfaces</a:t>
            </a:r>
          </a:p>
          <a:p>
            <a:endParaRPr lang="en-US" sz="2800" dirty="0" smtClean="0"/>
          </a:p>
          <a:p>
            <a:endParaRPr lang="en-US" dirty="0"/>
          </a:p>
        </p:txBody>
      </p:sp>
      <p:sp>
        <p:nvSpPr>
          <p:cNvPr id="4" name="Slide Number Placeholder 3"/>
          <p:cNvSpPr>
            <a:spLocks noGrp="1"/>
          </p:cNvSpPr>
          <p:nvPr>
            <p:ph type="sldNum" sz="quarter" idx="10"/>
          </p:nvPr>
        </p:nvSpPr>
        <p:spPr/>
        <p:txBody>
          <a:bodyPr/>
          <a:lstStyle/>
          <a:p>
            <a:pPr>
              <a:defRPr/>
            </a:pPr>
            <a:fld id="{F6CCB2A1-4F40-49D1-83B4-1079333BB391}" type="slidenum">
              <a:rPr lang="en-US" smtClean="0"/>
              <a:pPr>
                <a:defRPr/>
              </a:pPr>
              <a:t>7</a:t>
            </a:fld>
            <a:endParaRPr lang="en-US"/>
          </a:p>
        </p:txBody>
      </p:sp>
      <p:sp>
        <p:nvSpPr>
          <p:cNvPr id="5" name="Footer Placeholder 4"/>
          <p:cNvSpPr>
            <a:spLocks noGrp="1"/>
          </p:cNvSpPr>
          <p:nvPr>
            <p:ph type="ftr" sz="quarter" idx="11"/>
          </p:nvPr>
        </p:nvSpPr>
        <p:spPr/>
        <p:txBody>
          <a:bodyPr/>
          <a:lstStyle/>
          <a:p>
            <a:pPr>
              <a:defRPr/>
            </a:pPr>
            <a:r>
              <a:rPr lang="en-US" dirty="0"/>
              <a:t>ProcControlAPI and StackwalkerAPI Integration</a:t>
            </a:r>
          </a:p>
        </p:txBody>
      </p:sp>
      <p:sp>
        <p:nvSpPr>
          <p:cNvPr id="7" name="Rectangle 6"/>
          <p:cNvSpPr/>
          <p:nvPr/>
        </p:nvSpPr>
        <p:spPr>
          <a:xfrm>
            <a:off x="328521" y="2344101"/>
            <a:ext cx="1371600" cy="3505199"/>
          </a:xfrm>
          <a:prstGeom prst="rect">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Your Code/</a:t>
            </a:r>
          </a:p>
          <a:p>
            <a:pPr algn="ctr"/>
            <a:r>
              <a:rPr lang="en-US" dirty="0" err="1" smtClean="0"/>
              <a:t>Stackwalker</a:t>
            </a:r>
            <a:r>
              <a:rPr lang="en-US" dirty="0" smtClean="0"/>
              <a:t>/Dyninst</a:t>
            </a:r>
            <a:endParaRPr lang="en-US" dirty="0"/>
          </a:p>
        </p:txBody>
      </p:sp>
      <p:sp>
        <p:nvSpPr>
          <p:cNvPr id="8" name="Rectangle 7"/>
          <p:cNvSpPr/>
          <p:nvPr/>
        </p:nvSpPr>
        <p:spPr>
          <a:xfrm>
            <a:off x="3429000" y="2209800"/>
            <a:ext cx="2286000" cy="3810000"/>
          </a:xfrm>
          <a:prstGeom prst="rect">
            <a:avLst/>
          </a:prstGeom>
          <a:solidFill>
            <a:schemeClr val="accent2">
              <a:lumMod val="60000"/>
              <a:lumOff val="40000"/>
            </a:schemeClr>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ProcControlAPI</a:t>
            </a:r>
            <a:endParaRPr lang="en-US" dirty="0"/>
          </a:p>
        </p:txBody>
      </p:sp>
      <p:sp>
        <p:nvSpPr>
          <p:cNvPr id="20" name="Rectangle 19"/>
          <p:cNvSpPr/>
          <p:nvPr/>
        </p:nvSpPr>
        <p:spPr>
          <a:xfrm>
            <a:off x="7162798" y="1453788"/>
            <a:ext cx="1447800" cy="799556"/>
          </a:xfrm>
          <a:prstGeom prst="rect">
            <a:avLst/>
          </a:prstGeom>
          <a:solidFill>
            <a:schemeClr val="bg1">
              <a:lumMod val="7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Linux </a:t>
            </a:r>
            <a:r>
              <a:rPr lang="en-US" dirty="0" smtClean="0">
                <a:cs typeface="Courier New" pitchFamily="49" charset="0"/>
              </a:rPr>
              <a:t>Debugger</a:t>
            </a:r>
            <a:r>
              <a:rPr lang="en-US" dirty="0" smtClean="0"/>
              <a:t> </a:t>
            </a:r>
            <a:r>
              <a:rPr lang="en-US" dirty="0" smtClean="0">
                <a:cs typeface="Courier New" pitchFamily="49" charset="0"/>
              </a:rPr>
              <a:t>Interface</a:t>
            </a:r>
            <a:endParaRPr lang="en-US" dirty="0">
              <a:cs typeface="Courier New" pitchFamily="49" charset="0"/>
            </a:endParaRPr>
          </a:p>
        </p:txBody>
      </p:sp>
      <p:sp>
        <p:nvSpPr>
          <p:cNvPr id="21" name="TextBox 20"/>
          <p:cNvSpPr txBox="1"/>
          <p:nvPr/>
        </p:nvSpPr>
        <p:spPr>
          <a:xfrm>
            <a:off x="1879437" y="4838656"/>
            <a:ext cx="1309102" cy="369332"/>
          </a:xfrm>
          <a:prstGeom prst="rect">
            <a:avLst/>
          </a:prstGeom>
          <a:noFill/>
        </p:spPr>
        <p:txBody>
          <a:bodyPr wrap="square" rtlCol="0">
            <a:spAutoFit/>
          </a:bodyPr>
          <a:lstStyle/>
          <a:p>
            <a:r>
              <a:rPr lang="en-US" dirty="0" smtClean="0">
                <a:latin typeface="+mn-lt"/>
              </a:rPr>
              <a:t>Breakpoints</a:t>
            </a:r>
            <a:endParaRPr lang="en-US" dirty="0">
              <a:latin typeface="+mn-lt"/>
            </a:endParaRPr>
          </a:p>
        </p:txBody>
      </p:sp>
      <p:sp>
        <p:nvSpPr>
          <p:cNvPr id="22" name="TextBox 21"/>
          <p:cNvSpPr txBox="1"/>
          <p:nvPr/>
        </p:nvSpPr>
        <p:spPr>
          <a:xfrm>
            <a:off x="1817233" y="4275654"/>
            <a:ext cx="1611767" cy="369332"/>
          </a:xfrm>
          <a:prstGeom prst="rect">
            <a:avLst/>
          </a:prstGeom>
          <a:noFill/>
        </p:spPr>
        <p:txBody>
          <a:bodyPr wrap="square" rtlCol="0">
            <a:spAutoFit/>
          </a:bodyPr>
          <a:lstStyle/>
          <a:p>
            <a:r>
              <a:rPr lang="en-US" dirty="0" smtClean="0">
                <a:latin typeface="+mn-lt"/>
              </a:rPr>
              <a:t>Thread events</a:t>
            </a:r>
            <a:endParaRPr lang="en-US" dirty="0">
              <a:latin typeface="+mn-lt"/>
            </a:endParaRPr>
          </a:p>
        </p:txBody>
      </p:sp>
      <p:sp>
        <p:nvSpPr>
          <p:cNvPr id="43" name="Rectangle 42"/>
          <p:cNvSpPr/>
          <p:nvPr/>
        </p:nvSpPr>
        <p:spPr>
          <a:xfrm>
            <a:off x="7168241" y="2406288"/>
            <a:ext cx="1436914" cy="799556"/>
          </a:xfrm>
          <a:prstGeom prst="rect">
            <a:avLst/>
          </a:prstGeom>
          <a:solidFill>
            <a:schemeClr val="bg1">
              <a:lumMod val="7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FreeBSD </a:t>
            </a:r>
            <a:r>
              <a:rPr lang="en-US" dirty="0" smtClean="0">
                <a:cs typeface="Courier New" pitchFamily="49" charset="0"/>
              </a:rPr>
              <a:t>Debugger Interface</a:t>
            </a:r>
            <a:endParaRPr lang="en-US" dirty="0">
              <a:cs typeface="Courier New" pitchFamily="49" charset="0"/>
            </a:endParaRPr>
          </a:p>
        </p:txBody>
      </p:sp>
      <p:sp>
        <p:nvSpPr>
          <p:cNvPr id="44" name="Rectangle 43"/>
          <p:cNvSpPr/>
          <p:nvPr/>
        </p:nvSpPr>
        <p:spPr>
          <a:xfrm>
            <a:off x="7168241" y="3358788"/>
            <a:ext cx="1436914" cy="799556"/>
          </a:xfrm>
          <a:prstGeom prst="rect">
            <a:avLst/>
          </a:prstGeom>
          <a:solidFill>
            <a:schemeClr val="bg1">
              <a:lumMod val="7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Windows </a:t>
            </a:r>
            <a:r>
              <a:rPr lang="en-US" dirty="0" smtClean="0">
                <a:cs typeface="Courier New" pitchFamily="49" charset="0"/>
              </a:rPr>
              <a:t>Debugger Interface</a:t>
            </a:r>
            <a:endParaRPr lang="en-US" dirty="0">
              <a:cs typeface="Courier New" pitchFamily="49" charset="0"/>
            </a:endParaRPr>
          </a:p>
        </p:txBody>
      </p:sp>
      <p:sp>
        <p:nvSpPr>
          <p:cNvPr id="45" name="Rectangle 44"/>
          <p:cNvSpPr/>
          <p:nvPr/>
        </p:nvSpPr>
        <p:spPr>
          <a:xfrm>
            <a:off x="7173684" y="4311288"/>
            <a:ext cx="1426029" cy="799556"/>
          </a:xfrm>
          <a:prstGeom prst="rect">
            <a:avLst/>
          </a:prstGeom>
          <a:solidFill>
            <a:schemeClr val="bg1">
              <a:lumMod val="7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BlueGene</a:t>
            </a:r>
            <a:r>
              <a:rPr lang="en-US" dirty="0" smtClean="0"/>
              <a:t> </a:t>
            </a:r>
            <a:r>
              <a:rPr lang="en-US" dirty="0" smtClean="0">
                <a:cs typeface="Courier New" pitchFamily="49" charset="0"/>
              </a:rPr>
              <a:t>Debugger Interface</a:t>
            </a:r>
            <a:endParaRPr lang="en-US" dirty="0">
              <a:cs typeface="Courier New" pitchFamily="49" charset="0"/>
            </a:endParaRPr>
          </a:p>
        </p:txBody>
      </p:sp>
      <p:sp>
        <p:nvSpPr>
          <p:cNvPr id="46" name="Rectangle 45"/>
          <p:cNvSpPr/>
          <p:nvPr/>
        </p:nvSpPr>
        <p:spPr>
          <a:xfrm>
            <a:off x="7162799" y="5263788"/>
            <a:ext cx="1447799" cy="799556"/>
          </a:xfrm>
          <a:prstGeom prst="rect">
            <a:avLst/>
          </a:prstGeom>
          <a:solidFill>
            <a:schemeClr val="bg1">
              <a:lumMod val="7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cs typeface="Courier New" pitchFamily="49" charset="0"/>
              </a:rPr>
              <a:t>VxWorks</a:t>
            </a:r>
            <a:r>
              <a:rPr lang="en-US" dirty="0" smtClean="0">
                <a:cs typeface="Courier New" pitchFamily="49" charset="0"/>
              </a:rPr>
              <a:t> Debugger Interface</a:t>
            </a:r>
            <a:endParaRPr lang="en-US" dirty="0">
              <a:cs typeface="Courier New" pitchFamily="49" charset="0"/>
            </a:endParaRPr>
          </a:p>
        </p:txBody>
      </p:sp>
      <p:sp>
        <p:nvSpPr>
          <p:cNvPr id="47" name="TextBox 46"/>
          <p:cNvSpPr txBox="1"/>
          <p:nvPr/>
        </p:nvSpPr>
        <p:spPr>
          <a:xfrm>
            <a:off x="1771988" y="2589138"/>
            <a:ext cx="1524000" cy="369332"/>
          </a:xfrm>
          <a:prstGeom prst="rect">
            <a:avLst/>
          </a:prstGeom>
          <a:noFill/>
        </p:spPr>
        <p:txBody>
          <a:bodyPr wrap="square" rtlCol="0">
            <a:spAutoFit/>
          </a:bodyPr>
          <a:lstStyle/>
          <a:p>
            <a:r>
              <a:rPr lang="en-US" dirty="0" smtClean="0">
                <a:latin typeface="+mn-lt"/>
              </a:rPr>
              <a:t>Read memory</a:t>
            </a:r>
            <a:endParaRPr lang="en-US" dirty="0">
              <a:latin typeface="+mn-lt"/>
            </a:endParaRPr>
          </a:p>
        </p:txBody>
      </p:sp>
      <p:sp>
        <p:nvSpPr>
          <p:cNvPr id="48" name="TextBox 47"/>
          <p:cNvSpPr txBox="1"/>
          <p:nvPr/>
        </p:nvSpPr>
        <p:spPr>
          <a:xfrm>
            <a:off x="1783849" y="3255544"/>
            <a:ext cx="1500279" cy="369332"/>
          </a:xfrm>
          <a:prstGeom prst="rect">
            <a:avLst/>
          </a:prstGeom>
          <a:noFill/>
        </p:spPr>
        <p:txBody>
          <a:bodyPr wrap="square" rtlCol="0">
            <a:spAutoFit/>
          </a:bodyPr>
          <a:lstStyle/>
          <a:p>
            <a:r>
              <a:rPr lang="en-US" dirty="0" smtClean="0">
                <a:latin typeface="+mn-lt"/>
              </a:rPr>
              <a:t>Stop process</a:t>
            </a:r>
            <a:endParaRPr lang="en-US" dirty="0">
              <a:latin typeface="+mn-lt"/>
            </a:endParaRPr>
          </a:p>
        </p:txBody>
      </p:sp>
      <p:sp>
        <p:nvSpPr>
          <p:cNvPr id="19" name="Right Arrow 2"/>
          <p:cNvSpPr/>
          <p:nvPr/>
        </p:nvSpPr>
        <p:spPr>
          <a:xfrm>
            <a:off x="1953690" y="2987852"/>
            <a:ext cx="1160596" cy="260365"/>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ight Arrow 25"/>
          <p:cNvSpPr/>
          <p:nvPr/>
        </p:nvSpPr>
        <p:spPr>
          <a:xfrm flipH="1">
            <a:off x="1953690" y="4603105"/>
            <a:ext cx="1160596" cy="260365"/>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11"/>
          <p:cNvSpPr txBox="1"/>
          <p:nvPr/>
        </p:nvSpPr>
        <p:spPr>
          <a:xfrm>
            <a:off x="5742213" y="2312623"/>
            <a:ext cx="1338942" cy="646331"/>
          </a:xfrm>
          <a:prstGeom prst="rect">
            <a:avLst/>
          </a:prstGeom>
          <a:noFill/>
        </p:spPr>
        <p:txBody>
          <a:bodyPr wrap="square" rtlCol="0">
            <a:spAutoFit/>
          </a:bodyPr>
          <a:lstStyle/>
          <a:p>
            <a:r>
              <a:rPr lang="en-US" dirty="0" smtClean="0">
                <a:latin typeface="+mn-lt"/>
              </a:rPr>
              <a:t>Low Level</a:t>
            </a:r>
          </a:p>
          <a:p>
            <a:r>
              <a:rPr lang="en-US" dirty="0" smtClean="0">
                <a:latin typeface="+mn-lt"/>
              </a:rPr>
              <a:t>Commands</a:t>
            </a:r>
            <a:endParaRPr lang="en-US" dirty="0">
              <a:latin typeface="+mn-lt"/>
            </a:endParaRPr>
          </a:p>
        </p:txBody>
      </p:sp>
      <p:sp>
        <p:nvSpPr>
          <p:cNvPr id="25" name="TextBox 14"/>
          <p:cNvSpPr txBox="1"/>
          <p:nvPr/>
        </p:nvSpPr>
        <p:spPr>
          <a:xfrm>
            <a:off x="5838643" y="4826816"/>
            <a:ext cx="1146083" cy="646331"/>
          </a:xfrm>
          <a:prstGeom prst="rect">
            <a:avLst/>
          </a:prstGeom>
          <a:noFill/>
        </p:spPr>
        <p:txBody>
          <a:bodyPr wrap="square" rtlCol="0">
            <a:spAutoFit/>
          </a:bodyPr>
          <a:lstStyle/>
          <a:p>
            <a:r>
              <a:rPr lang="en-US" dirty="0" smtClean="0">
                <a:latin typeface="+mn-lt"/>
              </a:rPr>
              <a:t>Low Level</a:t>
            </a:r>
          </a:p>
          <a:p>
            <a:r>
              <a:rPr lang="en-US" dirty="0" smtClean="0">
                <a:latin typeface="+mn-lt"/>
              </a:rPr>
              <a:t>Events</a:t>
            </a:r>
          </a:p>
        </p:txBody>
      </p:sp>
      <p:sp>
        <p:nvSpPr>
          <p:cNvPr id="27" name="Right Arrow 31"/>
          <p:cNvSpPr/>
          <p:nvPr/>
        </p:nvSpPr>
        <p:spPr>
          <a:xfrm>
            <a:off x="5831386" y="2984994"/>
            <a:ext cx="1160596" cy="260365"/>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ight Arrow 32"/>
          <p:cNvSpPr/>
          <p:nvPr/>
        </p:nvSpPr>
        <p:spPr>
          <a:xfrm flipH="1">
            <a:off x="5831386" y="4588672"/>
            <a:ext cx="1160596" cy="260365"/>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TextBox 29"/>
          <p:cNvSpPr txBox="1"/>
          <p:nvPr/>
        </p:nvSpPr>
        <p:spPr>
          <a:xfrm>
            <a:off x="7002233" y="1013155"/>
            <a:ext cx="1768929" cy="369332"/>
          </a:xfrm>
          <a:prstGeom prst="rect">
            <a:avLst/>
          </a:prstGeom>
          <a:noFill/>
        </p:spPr>
        <p:txBody>
          <a:bodyPr wrap="square" rtlCol="0">
            <a:spAutoFit/>
          </a:bodyPr>
          <a:lstStyle/>
          <a:p>
            <a:r>
              <a:rPr lang="en-US" dirty="0" smtClean="0">
                <a:latin typeface="+mn-lt"/>
              </a:rPr>
              <a:t>System Interface</a:t>
            </a:r>
          </a:p>
        </p:txBody>
      </p:sp>
      <p:pic>
        <p:nvPicPr>
          <p:cNvPr id="3" name="Picture 2"/>
          <p:cNvPicPr>
            <a:picLocks noChangeAspect="1"/>
          </p:cNvPicPr>
          <p:nvPr/>
        </p:nvPicPr>
        <p:blipFill rotWithShape="1">
          <a:blip r:embed="rId3">
            <a:extLst>
              <a:ext uri="{28A0092B-C50C-407E-A947-70E740481C1C}">
                <a14:useLocalDpi xmlns:a14="http://schemas.microsoft.com/office/drawing/2010/main" val="0"/>
              </a:ext>
            </a:extLst>
          </a:blip>
          <a:srcRect t="9819" b="6388"/>
          <a:stretch/>
        </p:blipFill>
        <p:spPr>
          <a:xfrm>
            <a:off x="3415013" y="2857668"/>
            <a:ext cx="3646711" cy="2291783"/>
          </a:xfrm>
          <a:prstGeom prst="rect">
            <a:avLst/>
          </a:prstGeom>
        </p:spPr>
      </p:pic>
      <p:pic>
        <p:nvPicPr>
          <p:cNvPr id="36" name="Picture 3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15013" y="2857669"/>
            <a:ext cx="3660698" cy="2291782"/>
          </a:xfrm>
          <a:prstGeom prst="rect">
            <a:avLst/>
          </a:prstGeom>
        </p:spPr>
      </p:pic>
    </p:spTree>
    <p:extLst>
      <p:ext uri="{BB962C8B-B14F-4D97-AF65-F5344CB8AC3E}">
        <p14:creationId xmlns:p14="http://schemas.microsoft.com/office/powerpoint/2010/main" val="1948905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24"/>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par>
                                <p:cTn id="9" presetID="1" presetClass="entr" presetSubtype="0" fill="hold" grpId="1" nodeType="withEffect">
                                  <p:stCondLst>
                                    <p:cond delay="0"/>
                                  </p:stCondLst>
                                  <p:childTnLst>
                                    <p:set>
                                      <p:cBhvr>
                                        <p:cTn id="10" dur="1" fill="hold">
                                          <p:stCondLst>
                                            <p:cond delay="0"/>
                                          </p:stCondLst>
                                        </p:cTn>
                                        <p:tgtEl>
                                          <p:spTgt spid="27"/>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2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5"/>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8"/>
                                        </p:tgtEl>
                                      </p:cBhvr>
                                    </p:animEffect>
                                    <p:set>
                                      <p:cBhvr>
                                        <p:cTn id="31" dur="1" fill="hold">
                                          <p:stCondLst>
                                            <p:cond delay="499"/>
                                          </p:stCondLst>
                                        </p:cTn>
                                        <p:tgtEl>
                                          <p:spTgt spid="8"/>
                                        </p:tgtEl>
                                        <p:attrNameLst>
                                          <p:attrName>style.visibility</p:attrName>
                                        </p:attrNameLst>
                                      </p:cBhvr>
                                      <p:to>
                                        <p:strVal val="hidden"/>
                                      </p:to>
                                    </p:set>
                                  </p:childTnLst>
                                </p:cTn>
                              </p:par>
                              <p:par>
                                <p:cTn id="32" presetID="10" presetClass="exit" presetSubtype="0" fill="hold" grpId="0" nodeType="withEffect">
                                  <p:stCondLst>
                                    <p:cond delay="0"/>
                                  </p:stCondLst>
                                  <p:childTnLst>
                                    <p:animEffect transition="out" filter="fade">
                                      <p:cBhvr>
                                        <p:cTn id="33" dur="500"/>
                                        <p:tgtEl>
                                          <p:spTgt spid="24"/>
                                        </p:tgtEl>
                                      </p:cBhvr>
                                    </p:animEffect>
                                    <p:set>
                                      <p:cBhvr>
                                        <p:cTn id="34" dur="1" fill="hold">
                                          <p:stCondLst>
                                            <p:cond delay="499"/>
                                          </p:stCondLst>
                                        </p:cTn>
                                        <p:tgtEl>
                                          <p:spTgt spid="24"/>
                                        </p:tgtEl>
                                        <p:attrNameLst>
                                          <p:attrName>style.visibility</p:attrName>
                                        </p:attrNameLst>
                                      </p:cBhvr>
                                      <p:to>
                                        <p:strVal val="hidden"/>
                                      </p:to>
                                    </p:set>
                                  </p:childTnLst>
                                </p:cTn>
                              </p:par>
                              <p:par>
                                <p:cTn id="35" presetID="10" presetClass="exit" presetSubtype="0" fill="hold" grpId="0" nodeType="withEffect">
                                  <p:stCondLst>
                                    <p:cond delay="0"/>
                                  </p:stCondLst>
                                  <p:childTnLst>
                                    <p:animEffect transition="out" filter="fade">
                                      <p:cBhvr>
                                        <p:cTn id="36" dur="500"/>
                                        <p:tgtEl>
                                          <p:spTgt spid="25"/>
                                        </p:tgtEl>
                                      </p:cBhvr>
                                    </p:animEffect>
                                    <p:set>
                                      <p:cBhvr>
                                        <p:cTn id="37" dur="1" fill="hold">
                                          <p:stCondLst>
                                            <p:cond delay="499"/>
                                          </p:stCondLst>
                                        </p:cTn>
                                        <p:tgtEl>
                                          <p:spTgt spid="25"/>
                                        </p:tgtEl>
                                        <p:attrNameLst>
                                          <p:attrName>style.visibility</p:attrName>
                                        </p:attrNameLst>
                                      </p:cBhvr>
                                      <p:to>
                                        <p:strVal val="hidden"/>
                                      </p:to>
                                    </p:set>
                                  </p:childTnLst>
                                </p:cTn>
                              </p:par>
                              <p:par>
                                <p:cTn id="38" presetID="10" presetClass="exit" presetSubtype="0" fill="hold" grpId="0" nodeType="withEffect">
                                  <p:stCondLst>
                                    <p:cond delay="0"/>
                                  </p:stCondLst>
                                  <p:childTnLst>
                                    <p:animEffect transition="out" filter="fade">
                                      <p:cBhvr>
                                        <p:cTn id="39" dur="500"/>
                                        <p:tgtEl>
                                          <p:spTgt spid="27"/>
                                        </p:tgtEl>
                                      </p:cBhvr>
                                    </p:animEffect>
                                    <p:set>
                                      <p:cBhvr>
                                        <p:cTn id="40" dur="1" fill="hold">
                                          <p:stCondLst>
                                            <p:cond delay="499"/>
                                          </p:stCondLst>
                                        </p:cTn>
                                        <p:tgtEl>
                                          <p:spTgt spid="27"/>
                                        </p:tgtEl>
                                        <p:attrNameLst>
                                          <p:attrName>style.visibility</p:attrName>
                                        </p:attrNameLst>
                                      </p:cBhvr>
                                      <p:to>
                                        <p:strVal val="hidden"/>
                                      </p:to>
                                    </p:set>
                                  </p:childTnLst>
                                </p:cTn>
                              </p:par>
                              <p:par>
                                <p:cTn id="41" presetID="10" presetClass="exit" presetSubtype="0" fill="hold" grpId="0" nodeType="withEffect">
                                  <p:stCondLst>
                                    <p:cond delay="0"/>
                                  </p:stCondLst>
                                  <p:childTnLst>
                                    <p:animEffect transition="out" filter="fade">
                                      <p:cBhvr>
                                        <p:cTn id="42" dur="500"/>
                                        <p:tgtEl>
                                          <p:spTgt spid="28"/>
                                        </p:tgtEl>
                                      </p:cBhvr>
                                    </p:animEffect>
                                    <p:set>
                                      <p:cBhvr>
                                        <p:cTn id="43" dur="1" fill="hold">
                                          <p:stCondLst>
                                            <p:cond delay="499"/>
                                          </p:stCondLst>
                                        </p:cTn>
                                        <p:tgtEl>
                                          <p:spTgt spid="28"/>
                                        </p:tgtEl>
                                        <p:attrNameLst>
                                          <p:attrName>style.visibility</p:attrName>
                                        </p:attrNameLst>
                                      </p:cBhvr>
                                      <p:to>
                                        <p:strVal val="hidden"/>
                                      </p:to>
                                    </p:set>
                                  </p:childTnLst>
                                </p:cTn>
                              </p:par>
                              <p:par>
                                <p:cTn id="44" presetID="10" presetClass="entr" presetSubtype="0" fill="hold" nodeType="withEffect">
                                  <p:stCondLst>
                                    <p:cond delay="0"/>
                                  </p:stCondLst>
                                  <p:childTnLst>
                                    <p:set>
                                      <p:cBhvr>
                                        <p:cTn id="45" dur="1" fill="hold">
                                          <p:stCondLst>
                                            <p:cond delay="0"/>
                                          </p:stCondLst>
                                        </p:cTn>
                                        <p:tgtEl>
                                          <p:spTgt spid="36"/>
                                        </p:tgtEl>
                                        <p:attrNameLst>
                                          <p:attrName>style.visibility</p:attrName>
                                        </p:attrNameLst>
                                      </p:cBhvr>
                                      <p:to>
                                        <p:strVal val="visible"/>
                                      </p:to>
                                    </p:set>
                                    <p:animEffect transition="in" filter="fade">
                                      <p:cBhvr>
                                        <p:cTn id="46" dur="500"/>
                                        <p:tgtEl>
                                          <p:spTgt spid="36"/>
                                        </p:tgtEl>
                                      </p:cBhvr>
                                    </p:animEffec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nodeType="clickEffect">
                                  <p:stCondLst>
                                    <p:cond delay="0"/>
                                  </p:stCondLst>
                                  <p:childTnLst>
                                    <p:set>
                                      <p:cBhvr>
                                        <p:cTn id="50" dur="1" fill="hold">
                                          <p:stCondLst>
                                            <p:cond delay="0"/>
                                          </p:stCondLst>
                                        </p:cTn>
                                        <p:tgtEl>
                                          <p:spTgt spid="36"/>
                                        </p:tgtEl>
                                        <p:attrNameLst>
                                          <p:attrName>style.visibility</p:attrName>
                                        </p:attrNameLst>
                                      </p:cBhvr>
                                      <p:to>
                                        <p:strVal val="hidden"/>
                                      </p:to>
                                    </p:set>
                                  </p:childTnLst>
                                </p:cTn>
                              </p:par>
                              <p:par>
                                <p:cTn id="51" presetID="1" presetClass="entr" presetSubtype="0" fill="hold" nodeType="withEffect">
                                  <p:stCondLst>
                                    <p:cond delay="0"/>
                                  </p:stCondLst>
                                  <p:childTnLst>
                                    <p:set>
                                      <p:cBhvr>
                                        <p:cTn id="52"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8" grpId="0" animBg="1"/>
      <p:bldP spid="20" grpId="0" animBg="1"/>
      <p:bldP spid="43" grpId="0" animBg="1"/>
      <p:bldP spid="44" grpId="0" animBg="1"/>
      <p:bldP spid="45" grpId="0" animBg="1"/>
      <p:bldP spid="46" grpId="0" animBg="1"/>
      <p:bldP spid="24" grpId="0"/>
      <p:bldP spid="24" grpId="1"/>
      <p:bldP spid="25" grpId="0"/>
      <p:bldP spid="25" grpId="1"/>
      <p:bldP spid="27" grpId="0" animBg="1"/>
      <p:bldP spid="27" grpId="1" animBg="1"/>
      <p:bldP spid="28" grpId="0" animBg="1"/>
      <p:bldP spid="28" grpId="1" animBg="1"/>
      <p:bldP spid="3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Threading </a:t>
            </a:r>
            <a:r>
              <a:rPr lang="en-US" u="sng" dirty="0" smtClean="0"/>
              <a:t>inside</a:t>
            </a:r>
            <a:r>
              <a:rPr lang="en-US" dirty="0" smtClean="0"/>
              <a:t> Dyninst/ProcControlAPI</a:t>
            </a:r>
            <a:endParaRPr lang="en-US" dirty="0"/>
          </a:p>
        </p:txBody>
      </p:sp>
      <p:sp>
        <p:nvSpPr>
          <p:cNvPr id="4" name="Slide Number Placeholder 3"/>
          <p:cNvSpPr>
            <a:spLocks noGrp="1"/>
          </p:cNvSpPr>
          <p:nvPr>
            <p:ph type="sldNum" sz="quarter" idx="10"/>
          </p:nvPr>
        </p:nvSpPr>
        <p:spPr/>
        <p:txBody>
          <a:bodyPr/>
          <a:lstStyle/>
          <a:p>
            <a:pPr>
              <a:defRPr/>
            </a:pPr>
            <a:fld id="{F6CCB2A1-4F40-49D1-83B4-1079333BB391}" type="slidenum">
              <a:rPr lang="en-US" smtClean="0"/>
              <a:pPr>
                <a:defRPr/>
              </a:pPr>
              <a:t>8</a:t>
            </a:fld>
            <a:endParaRPr lang="en-US"/>
          </a:p>
        </p:txBody>
      </p:sp>
      <p:sp>
        <p:nvSpPr>
          <p:cNvPr id="5" name="Footer Placeholder 4"/>
          <p:cNvSpPr>
            <a:spLocks noGrp="1"/>
          </p:cNvSpPr>
          <p:nvPr>
            <p:ph type="ftr" sz="quarter" idx="11"/>
          </p:nvPr>
        </p:nvSpPr>
        <p:spPr/>
        <p:txBody>
          <a:bodyPr/>
          <a:lstStyle/>
          <a:p>
            <a:pPr>
              <a:defRPr/>
            </a:pPr>
            <a:r>
              <a:rPr lang="en-US" dirty="0"/>
              <a:t>ProcControlAPI and StackwalkerAPI Integration</a:t>
            </a:r>
          </a:p>
        </p:txBody>
      </p:sp>
      <p:sp>
        <p:nvSpPr>
          <p:cNvPr id="14" name="Content Placeholder 13"/>
          <p:cNvSpPr>
            <a:spLocks noGrp="1"/>
          </p:cNvSpPr>
          <p:nvPr>
            <p:ph idx="1"/>
          </p:nvPr>
        </p:nvSpPr>
        <p:spPr>
          <a:xfrm>
            <a:off x="152400" y="776177"/>
            <a:ext cx="8763000" cy="5396023"/>
          </a:xfrm>
        </p:spPr>
        <p:txBody>
          <a:bodyPr/>
          <a:lstStyle/>
          <a:p>
            <a:r>
              <a:rPr lang="en-US" dirty="0"/>
              <a:t>Integrating ProcControlAPI into Dyninst introduces a new threading </a:t>
            </a:r>
            <a:r>
              <a:rPr lang="en-US" dirty="0" smtClean="0"/>
              <a:t>model</a:t>
            </a:r>
          </a:p>
          <a:p>
            <a:r>
              <a:rPr lang="en-US" dirty="0" smtClean="0"/>
              <a:t>Leverage threads to handle multiple inputs</a:t>
            </a:r>
          </a:p>
          <a:p>
            <a:pPr lvl="1"/>
            <a:r>
              <a:rPr lang="en-US" dirty="0" smtClean="0"/>
              <a:t>User API calls</a:t>
            </a:r>
          </a:p>
          <a:p>
            <a:pPr lvl="1"/>
            <a:r>
              <a:rPr lang="en-US" dirty="0" smtClean="0"/>
              <a:t>System debug interface</a:t>
            </a:r>
          </a:p>
          <a:p>
            <a:pPr lvl="1"/>
            <a:r>
              <a:rPr lang="en-US" dirty="0" smtClean="0"/>
              <a:t>Internal event handling</a:t>
            </a:r>
          </a:p>
          <a:p>
            <a:r>
              <a:rPr lang="en-US" dirty="0" smtClean="0"/>
              <a:t>Types of threads</a:t>
            </a:r>
          </a:p>
          <a:p>
            <a:pPr lvl="1"/>
            <a:r>
              <a:rPr lang="en-US" dirty="0" smtClean="0"/>
              <a:t>Event decoders</a:t>
            </a:r>
          </a:p>
          <a:p>
            <a:pPr lvl="1"/>
            <a:r>
              <a:rPr lang="en-US" dirty="0" smtClean="0"/>
              <a:t>Event handlers</a:t>
            </a:r>
          </a:p>
          <a:p>
            <a:pPr lvl="1"/>
            <a:endParaRPr lang="en-US" dirty="0"/>
          </a:p>
        </p:txBody>
      </p:sp>
    </p:spTree>
    <p:extLst>
      <p:ext uri="{BB962C8B-B14F-4D97-AF65-F5344CB8AC3E}">
        <p14:creationId xmlns:p14="http://schemas.microsoft.com/office/powerpoint/2010/main" val="36044603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Dyninst 7.0 </a:t>
            </a:r>
            <a:r>
              <a:rPr lang="en-US" dirty="0"/>
              <a:t>T</a:t>
            </a:r>
            <a:r>
              <a:rPr lang="en-US" dirty="0" smtClean="0"/>
              <a:t>hreading </a:t>
            </a:r>
            <a:r>
              <a:rPr lang="en-US" dirty="0"/>
              <a:t>M</a:t>
            </a:r>
            <a:r>
              <a:rPr lang="en-US" dirty="0" smtClean="0"/>
              <a:t>odel</a:t>
            </a:r>
            <a:endParaRPr lang="en-US" dirty="0"/>
          </a:p>
        </p:txBody>
      </p:sp>
      <p:sp>
        <p:nvSpPr>
          <p:cNvPr id="3" name="Content Placeholder 2"/>
          <p:cNvSpPr>
            <a:spLocks noGrp="1"/>
          </p:cNvSpPr>
          <p:nvPr>
            <p:ph idx="1"/>
          </p:nvPr>
        </p:nvSpPr>
        <p:spPr>
          <a:xfrm>
            <a:off x="108856" y="814728"/>
            <a:ext cx="5608079" cy="574234"/>
          </a:xfrm>
        </p:spPr>
        <p:txBody>
          <a:bodyPr/>
          <a:lstStyle/>
          <a:p>
            <a:r>
              <a:rPr lang="en-US" dirty="0"/>
              <a:t>2</a:t>
            </a:r>
            <a:r>
              <a:rPr lang="en-US" dirty="0" smtClean="0"/>
              <a:t> threads per </a:t>
            </a:r>
            <a:r>
              <a:rPr lang="en-US" dirty="0" err="1" smtClean="0"/>
              <a:t>mutatee</a:t>
            </a:r>
            <a:r>
              <a:rPr lang="en-US" dirty="0" smtClean="0"/>
              <a:t> process</a:t>
            </a:r>
            <a:endParaRPr lang="en-US" dirty="0"/>
          </a:p>
        </p:txBody>
      </p:sp>
      <p:sp>
        <p:nvSpPr>
          <p:cNvPr id="4" name="Slide Number Placeholder 3"/>
          <p:cNvSpPr>
            <a:spLocks noGrp="1"/>
          </p:cNvSpPr>
          <p:nvPr>
            <p:ph type="sldNum" sz="quarter" idx="10"/>
          </p:nvPr>
        </p:nvSpPr>
        <p:spPr/>
        <p:txBody>
          <a:bodyPr/>
          <a:lstStyle/>
          <a:p>
            <a:pPr>
              <a:defRPr/>
            </a:pPr>
            <a:fld id="{F6CCB2A1-4F40-49D1-83B4-1079333BB391}" type="slidenum">
              <a:rPr lang="en-US" smtClean="0"/>
              <a:pPr>
                <a:defRPr/>
              </a:pPr>
              <a:t>9</a:t>
            </a:fld>
            <a:endParaRPr lang="en-US"/>
          </a:p>
        </p:txBody>
      </p:sp>
      <p:sp>
        <p:nvSpPr>
          <p:cNvPr id="5" name="Footer Placeholder 4"/>
          <p:cNvSpPr>
            <a:spLocks noGrp="1"/>
          </p:cNvSpPr>
          <p:nvPr>
            <p:ph type="ftr" sz="quarter" idx="11"/>
          </p:nvPr>
        </p:nvSpPr>
        <p:spPr/>
        <p:txBody>
          <a:bodyPr/>
          <a:lstStyle/>
          <a:p>
            <a:pPr>
              <a:defRPr/>
            </a:pPr>
            <a:r>
              <a:rPr lang="en-US" dirty="0"/>
              <a:t>ProcControlAPI and StackwalkerAPI Integration</a:t>
            </a:r>
          </a:p>
        </p:txBody>
      </p:sp>
      <p:grpSp>
        <p:nvGrpSpPr>
          <p:cNvPr id="7" name="Group 5"/>
          <p:cNvGrpSpPr/>
          <p:nvPr/>
        </p:nvGrpSpPr>
        <p:grpSpPr>
          <a:xfrm>
            <a:off x="7026858" y="-1507811"/>
            <a:ext cx="610398" cy="875447"/>
            <a:chOff x="5788688" y="346730"/>
            <a:chExt cx="610398" cy="875447"/>
          </a:xfrm>
        </p:grpSpPr>
        <p:grpSp>
          <p:nvGrpSpPr>
            <p:cNvPr id="10" name="Group 25"/>
            <p:cNvGrpSpPr>
              <a:grpSpLocks/>
            </p:cNvGrpSpPr>
            <p:nvPr/>
          </p:nvGrpSpPr>
          <p:grpSpPr bwMode="auto">
            <a:xfrm rot="2268830">
              <a:off x="5788688" y="346730"/>
              <a:ext cx="610398" cy="595820"/>
              <a:chOff x="3084416" y="3557834"/>
              <a:chExt cx="762000" cy="787221"/>
            </a:xfrm>
          </p:grpSpPr>
          <p:sp>
            <p:nvSpPr>
              <p:cNvPr id="11" name="Donut 10"/>
              <p:cNvSpPr/>
              <p:nvPr/>
            </p:nvSpPr>
            <p:spPr>
              <a:xfrm rot="14790786">
                <a:off x="3098993" y="3597632"/>
                <a:ext cx="732846" cy="762000"/>
              </a:xfrm>
              <a:prstGeom prst="donut">
                <a:avLst>
                  <a:gd name="adj" fmla="val 14011"/>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2" name="Rectangle 11"/>
              <p:cNvSpPr/>
              <p:nvPr/>
            </p:nvSpPr>
            <p:spPr>
              <a:xfrm rot="14790786">
                <a:off x="3272376" y="3612069"/>
                <a:ext cx="152130" cy="1606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3" name="Isosceles Triangle 12"/>
              <p:cNvSpPr/>
              <p:nvPr/>
            </p:nvSpPr>
            <p:spPr>
              <a:xfrm rot="3087704">
                <a:off x="3130651" y="3626766"/>
                <a:ext cx="314077" cy="176213"/>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39" name="Group 25"/>
            <p:cNvGrpSpPr>
              <a:grpSpLocks/>
            </p:cNvGrpSpPr>
            <p:nvPr/>
          </p:nvGrpSpPr>
          <p:grpSpPr bwMode="auto">
            <a:xfrm rot="2268830">
              <a:off x="5788688" y="490228"/>
              <a:ext cx="610398" cy="595820"/>
              <a:chOff x="3084416" y="3557834"/>
              <a:chExt cx="762000" cy="787221"/>
            </a:xfrm>
          </p:grpSpPr>
          <p:sp>
            <p:nvSpPr>
              <p:cNvPr id="40" name="Donut 39"/>
              <p:cNvSpPr/>
              <p:nvPr/>
            </p:nvSpPr>
            <p:spPr>
              <a:xfrm rot="14790786">
                <a:off x="3098993" y="3597632"/>
                <a:ext cx="732846" cy="762000"/>
              </a:xfrm>
              <a:prstGeom prst="donut">
                <a:avLst>
                  <a:gd name="adj" fmla="val 14011"/>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41" name="Rectangle 40"/>
              <p:cNvSpPr/>
              <p:nvPr/>
            </p:nvSpPr>
            <p:spPr>
              <a:xfrm rot="14790786">
                <a:off x="3272376" y="3612069"/>
                <a:ext cx="152130" cy="1606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2" name="Isosceles Triangle 41"/>
              <p:cNvSpPr/>
              <p:nvPr/>
            </p:nvSpPr>
            <p:spPr>
              <a:xfrm rot="3087704">
                <a:off x="3130651" y="3626766"/>
                <a:ext cx="314077" cy="176213"/>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43" name="Group 25"/>
            <p:cNvGrpSpPr>
              <a:grpSpLocks/>
            </p:cNvGrpSpPr>
            <p:nvPr/>
          </p:nvGrpSpPr>
          <p:grpSpPr bwMode="auto">
            <a:xfrm rot="2268830">
              <a:off x="5788688" y="626357"/>
              <a:ext cx="610398" cy="595820"/>
              <a:chOff x="3084416" y="3557834"/>
              <a:chExt cx="762000" cy="787221"/>
            </a:xfrm>
          </p:grpSpPr>
          <p:sp>
            <p:nvSpPr>
              <p:cNvPr id="44" name="Donut 43"/>
              <p:cNvSpPr/>
              <p:nvPr/>
            </p:nvSpPr>
            <p:spPr>
              <a:xfrm rot="14790786">
                <a:off x="3098993" y="3597632"/>
                <a:ext cx="732846" cy="762000"/>
              </a:xfrm>
              <a:prstGeom prst="donut">
                <a:avLst>
                  <a:gd name="adj" fmla="val 14011"/>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45" name="Rectangle 44"/>
              <p:cNvSpPr/>
              <p:nvPr/>
            </p:nvSpPr>
            <p:spPr>
              <a:xfrm rot="14790786">
                <a:off x="3272376" y="3612069"/>
                <a:ext cx="152130" cy="1606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6" name="Isosceles Triangle 45"/>
              <p:cNvSpPr/>
              <p:nvPr/>
            </p:nvSpPr>
            <p:spPr>
              <a:xfrm rot="3087704">
                <a:off x="3130651" y="3626766"/>
                <a:ext cx="314077" cy="176213"/>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sp>
        <p:nvSpPr>
          <p:cNvPr id="86" name="Rectangle 49"/>
          <p:cNvSpPr/>
          <p:nvPr/>
        </p:nvSpPr>
        <p:spPr>
          <a:xfrm>
            <a:off x="206829" y="1782817"/>
            <a:ext cx="6251747" cy="4182554"/>
          </a:xfrm>
          <a:prstGeom prst="rect">
            <a:avLst/>
          </a:prstGeom>
          <a:noFill/>
          <a:ln>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50"/>
          <p:cNvSpPr/>
          <p:nvPr/>
        </p:nvSpPr>
        <p:spPr>
          <a:xfrm>
            <a:off x="1669575" y="1970314"/>
            <a:ext cx="4655025" cy="3810000"/>
          </a:xfrm>
          <a:prstGeom prst="rect">
            <a:avLst/>
          </a:prstGeom>
          <a:noFill/>
          <a:ln>
            <a:solidFill>
              <a:schemeClr val="bg1">
                <a:lumMod val="75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TextBox 78"/>
          <p:cNvSpPr txBox="1"/>
          <p:nvPr/>
        </p:nvSpPr>
        <p:spPr>
          <a:xfrm>
            <a:off x="206829" y="1782817"/>
            <a:ext cx="1426028" cy="338554"/>
          </a:xfrm>
          <a:prstGeom prst="rect">
            <a:avLst/>
          </a:prstGeom>
          <a:noFill/>
        </p:spPr>
        <p:txBody>
          <a:bodyPr wrap="square" rtlCol="0">
            <a:spAutoFit/>
          </a:bodyPr>
          <a:lstStyle/>
          <a:p>
            <a:r>
              <a:rPr lang="en-US" sz="1600" dirty="0" err="1" smtClean="0">
                <a:latin typeface="+mn-lt"/>
              </a:rPr>
              <a:t>Mutator</a:t>
            </a:r>
            <a:endParaRPr lang="en-US" sz="1600" dirty="0">
              <a:latin typeface="+mn-lt"/>
            </a:endParaRPr>
          </a:p>
        </p:txBody>
      </p:sp>
      <p:grpSp>
        <p:nvGrpSpPr>
          <p:cNvPr id="8" name="Group 25"/>
          <p:cNvGrpSpPr>
            <a:grpSpLocks/>
          </p:cNvGrpSpPr>
          <p:nvPr/>
        </p:nvGrpSpPr>
        <p:grpSpPr bwMode="auto">
          <a:xfrm rot="2268830">
            <a:off x="8087336" y="-1337182"/>
            <a:ext cx="610398" cy="595820"/>
            <a:chOff x="3084416" y="3557834"/>
            <a:chExt cx="762000" cy="787221"/>
          </a:xfrm>
        </p:grpSpPr>
        <p:sp>
          <p:nvSpPr>
            <p:cNvPr id="49" name="Donut 48"/>
            <p:cNvSpPr/>
            <p:nvPr/>
          </p:nvSpPr>
          <p:spPr>
            <a:xfrm rot="14790786">
              <a:off x="3098993" y="3597632"/>
              <a:ext cx="732846" cy="762000"/>
            </a:xfrm>
            <a:prstGeom prst="donut">
              <a:avLst>
                <a:gd name="adj" fmla="val 1401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50" name="Rectangle 49"/>
            <p:cNvSpPr/>
            <p:nvPr/>
          </p:nvSpPr>
          <p:spPr>
            <a:xfrm rot="14790786">
              <a:off x="3272376" y="3612069"/>
              <a:ext cx="152130" cy="1606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51" name="Isosceles Triangle 50"/>
            <p:cNvSpPr/>
            <p:nvPr/>
          </p:nvSpPr>
          <p:spPr>
            <a:xfrm rot="3087704">
              <a:off x="3130651" y="3626766"/>
              <a:ext cx="314077" cy="176213"/>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121" name="Flowchart: Magnetic Disk 8"/>
          <p:cNvSpPr/>
          <p:nvPr/>
        </p:nvSpPr>
        <p:spPr>
          <a:xfrm>
            <a:off x="2174302" y="2294156"/>
            <a:ext cx="892630" cy="953803"/>
          </a:xfrm>
          <a:prstGeom prst="flowChartMagneticDisk">
            <a:avLst/>
          </a:prstGeom>
          <a:solidFill>
            <a:schemeClr val="accent1"/>
          </a:solidFill>
          <a:ln>
            <a:solidFill>
              <a:srgbClr val="6A7CB5"/>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smtClean="0">
                <a:solidFill>
                  <a:schemeClr val="bg1"/>
                </a:solidFill>
              </a:rPr>
              <a:t>Process Model</a:t>
            </a:r>
            <a:endParaRPr lang="en-US" sz="1600" dirty="0">
              <a:solidFill>
                <a:schemeClr val="bg1"/>
              </a:solidFill>
            </a:endParaRPr>
          </a:p>
        </p:txBody>
      </p:sp>
      <p:sp>
        <p:nvSpPr>
          <p:cNvPr id="122" name="Rounded Rectangle 13"/>
          <p:cNvSpPr/>
          <p:nvPr/>
        </p:nvSpPr>
        <p:spPr>
          <a:xfrm>
            <a:off x="7533687" y="2458837"/>
            <a:ext cx="1502402" cy="2194836"/>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smtClean="0"/>
          </a:p>
          <a:p>
            <a:pPr algn="ctr"/>
            <a:r>
              <a:rPr lang="en-US" dirty="0" smtClean="0"/>
              <a:t>Target Process</a:t>
            </a:r>
            <a:endParaRPr lang="en-US" dirty="0"/>
          </a:p>
        </p:txBody>
      </p:sp>
      <p:sp>
        <p:nvSpPr>
          <p:cNvPr id="123" name="Rectangle 14"/>
          <p:cNvSpPr/>
          <p:nvPr/>
        </p:nvSpPr>
        <p:spPr>
          <a:xfrm>
            <a:off x="7652669" y="2660201"/>
            <a:ext cx="632219" cy="551094"/>
          </a:xfrm>
          <a:prstGeom prst="rect">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t>RT  Lib</a:t>
            </a:r>
            <a:endParaRPr lang="en-US" dirty="0"/>
          </a:p>
        </p:txBody>
      </p:sp>
      <p:sp>
        <p:nvSpPr>
          <p:cNvPr id="124" name="Rounded Rectangle 55"/>
          <p:cNvSpPr/>
          <p:nvPr/>
        </p:nvSpPr>
        <p:spPr>
          <a:xfrm>
            <a:off x="7435377" y="2620736"/>
            <a:ext cx="1502402" cy="2194836"/>
          </a:xfrm>
          <a:prstGeom prst="round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smtClean="0"/>
          </a:p>
          <a:p>
            <a:pPr algn="ctr"/>
            <a:r>
              <a:rPr lang="en-US" dirty="0" smtClean="0"/>
              <a:t>Target Process</a:t>
            </a:r>
            <a:endParaRPr lang="en-US" dirty="0"/>
          </a:p>
        </p:txBody>
      </p:sp>
      <p:sp>
        <p:nvSpPr>
          <p:cNvPr id="125" name="Rectangle 56"/>
          <p:cNvSpPr/>
          <p:nvPr/>
        </p:nvSpPr>
        <p:spPr>
          <a:xfrm>
            <a:off x="7478496" y="2822100"/>
            <a:ext cx="632219" cy="551094"/>
          </a:xfrm>
          <a:prstGeom prst="rect">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t>RT  Lib</a:t>
            </a:r>
            <a:endParaRPr lang="en-US" dirty="0"/>
          </a:p>
        </p:txBody>
      </p:sp>
      <p:sp>
        <p:nvSpPr>
          <p:cNvPr id="126" name="Rounded Rectangle 57"/>
          <p:cNvSpPr/>
          <p:nvPr/>
        </p:nvSpPr>
        <p:spPr>
          <a:xfrm>
            <a:off x="7336641" y="2788057"/>
            <a:ext cx="1502402" cy="2194836"/>
          </a:xfrm>
          <a:prstGeom prst="round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smtClean="0"/>
          </a:p>
          <a:p>
            <a:pPr algn="ctr"/>
            <a:r>
              <a:rPr lang="en-US" dirty="0" err="1" smtClean="0"/>
              <a:t>Mutatee</a:t>
            </a:r>
            <a:r>
              <a:rPr lang="en-US" dirty="0" smtClean="0"/>
              <a:t> Process</a:t>
            </a:r>
            <a:endParaRPr lang="en-US" dirty="0"/>
          </a:p>
        </p:txBody>
      </p:sp>
      <p:sp>
        <p:nvSpPr>
          <p:cNvPr id="127" name="Rectangle 58"/>
          <p:cNvSpPr/>
          <p:nvPr/>
        </p:nvSpPr>
        <p:spPr>
          <a:xfrm>
            <a:off x="7455623" y="3120052"/>
            <a:ext cx="1059686" cy="522199"/>
          </a:xfrm>
          <a:prstGeom prst="rect">
            <a:avLst/>
          </a:prstGeom>
          <a:solidFill>
            <a:schemeClr val="accent3">
              <a:lumMod val="60000"/>
              <a:lumOff val="40000"/>
            </a:schemeClr>
          </a:solid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t>Runtime Library</a:t>
            </a:r>
            <a:endParaRPr lang="en-US" dirty="0"/>
          </a:p>
        </p:txBody>
      </p:sp>
      <p:grpSp>
        <p:nvGrpSpPr>
          <p:cNvPr id="224" name="Group 25"/>
          <p:cNvGrpSpPr>
            <a:grpSpLocks/>
          </p:cNvGrpSpPr>
          <p:nvPr/>
        </p:nvGrpSpPr>
        <p:grpSpPr bwMode="auto">
          <a:xfrm rot="2268830">
            <a:off x="5089223" y="4509865"/>
            <a:ext cx="610398" cy="595820"/>
            <a:chOff x="3084416" y="3557834"/>
            <a:chExt cx="762000" cy="787221"/>
          </a:xfrm>
        </p:grpSpPr>
        <p:sp>
          <p:nvSpPr>
            <p:cNvPr id="96" name="Donut 95"/>
            <p:cNvSpPr/>
            <p:nvPr/>
          </p:nvSpPr>
          <p:spPr>
            <a:xfrm rot="14790786">
              <a:off x="3098993" y="3597632"/>
              <a:ext cx="732846" cy="762000"/>
            </a:xfrm>
            <a:prstGeom prst="donut">
              <a:avLst>
                <a:gd name="adj" fmla="val 14011"/>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97" name="Rectangle 96"/>
            <p:cNvSpPr/>
            <p:nvPr/>
          </p:nvSpPr>
          <p:spPr>
            <a:xfrm rot="14790786">
              <a:off x="3272376" y="3612069"/>
              <a:ext cx="152130" cy="1606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98" name="Isosceles Triangle 97"/>
            <p:cNvSpPr/>
            <p:nvPr/>
          </p:nvSpPr>
          <p:spPr>
            <a:xfrm rot="3087704">
              <a:off x="3130651" y="3626766"/>
              <a:ext cx="314077" cy="176213"/>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225" name="Group 25"/>
          <p:cNvGrpSpPr>
            <a:grpSpLocks/>
          </p:cNvGrpSpPr>
          <p:nvPr/>
        </p:nvGrpSpPr>
        <p:grpSpPr bwMode="auto">
          <a:xfrm rot="2268830">
            <a:off x="5089223" y="4653363"/>
            <a:ext cx="610398" cy="595820"/>
            <a:chOff x="3084416" y="3557834"/>
            <a:chExt cx="762000" cy="787221"/>
          </a:xfrm>
        </p:grpSpPr>
        <p:sp>
          <p:nvSpPr>
            <p:cNvPr id="82" name="Donut 81"/>
            <p:cNvSpPr/>
            <p:nvPr/>
          </p:nvSpPr>
          <p:spPr>
            <a:xfrm rot="14790786">
              <a:off x="3098993" y="3597632"/>
              <a:ext cx="732846" cy="762000"/>
            </a:xfrm>
            <a:prstGeom prst="donut">
              <a:avLst>
                <a:gd name="adj" fmla="val 14011"/>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83" name="Rectangle 82"/>
            <p:cNvSpPr/>
            <p:nvPr/>
          </p:nvSpPr>
          <p:spPr>
            <a:xfrm rot="14790786">
              <a:off x="3272376" y="3612069"/>
              <a:ext cx="152130" cy="1606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4" name="Isosceles Triangle 83"/>
            <p:cNvSpPr/>
            <p:nvPr/>
          </p:nvSpPr>
          <p:spPr>
            <a:xfrm rot="3087704">
              <a:off x="3130651" y="3626766"/>
              <a:ext cx="314077" cy="176213"/>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226" name="Group 25"/>
          <p:cNvGrpSpPr>
            <a:grpSpLocks/>
          </p:cNvGrpSpPr>
          <p:nvPr/>
        </p:nvGrpSpPr>
        <p:grpSpPr bwMode="auto">
          <a:xfrm rot="2268830">
            <a:off x="5089223" y="4789492"/>
            <a:ext cx="610398" cy="595820"/>
            <a:chOff x="3084416" y="3557834"/>
            <a:chExt cx="762000" cy="787221"/>
          </a:xfrm>
        </p:grpSpPr>
        <p:sp>
          <p:nvSpPr>
            <p:cNvPr id="79" name="Donut 78"/>
            <p:cNvSpPr/>
            <p:nvPr/>
          </p:nvSpPr>
          <p:spPr>
            <a:xfrm rot="14790786">
              <a:off x="3098993" y="3597632"/>
              <a:ext cx="732846" cy="762000"/>
            </a:xfrm>
            <a:prstGeom prst="donut">
              <a:avLst>
                <a:gd name="adj" fmla="val 14011"/>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80" name="Rectangle 79"/>
            <p:cNvSpPr/>
            <p:nvPr/>
          </p:nvSpPr>
          <p:spPr>
            <a:xfrm rot="14790786">
              <a:off x="3272376" y="3612069"/>
              <a:ext cx="152130" cy="1606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81" name="Isosceles Triangle 80"/>
            <p:cNvSpPr/>
            <p:nvPr/>
          </p:nvSpPr>
          <p:spPr>
            <a:xfrm rot="3087704">
              <a:off x="3130651" y="3626766"/>
              <a:ext cx="314077" cy="176213"/>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227" name="Group 25"/>
          <p:cNvGrpSpPr>
            <a:grpSpLocks/>
          </p:cNvGrpSpPr>
          <p:nvPr/>
        </p:nvGrpSpPr>
        <p:grpSpPr bwMode="auto">
          <a:xfrm rot="2268830">
            <a:off x="3126177" y="4030067"/>
            <a:ext cx="610398" cy="595820"/>
            <a:chOff x="3084416" y="3557834"/>
            <a:chExt cx="762000" cy="787221"/>
          </a:xfrm>
        </p:grpSpPr>
        <p:sp>
          <p:nvSpPr>
            <p:cNvPr id="109" name="Donut 108"/>
            <p:cNvSpPr/>
            <p:nvPr/>
          </p:nvSpPr>
          <p:spPr>
            <a:xfrm rot="14790786">
              <a:off x="3098993" y="3597632"/>
              <a:ext cx="732846" cy="762000"/>
            </a:xfrm>
            <a:prstGeom prst="donut">
              <a:avLst>
                <a:gd name="adj" fmla="val 14011"/>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10" name="Rectangle 109"/>
            <p:cNvSpPr/>
            <p:nvPr/>
          </p:nvSpPr>
          <p:spPr>
            <a:xfrm rot="14790786">
              <a:off x="3272376" y="3612069"/>
              <a:ext cx="152130" cy="1606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1" name="Isosceles Triangle 110"/>
            <p:cNvSpPr/>
            <p:nvPr/>
          </p:nvSpPr>
          <p:spPr>
            <a:xfrm rot="3087704">
              <a:off x="3130651" y="3626766"/>
              <a:ext cx="314077" cy="176213"/>
            </a:xfrm>
            <a:prstGeom prst="triangle">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228" name="Group 25"/>
          <p:cNvGrpSpPr>
            <a:grpSpLocks/>
          </p:cNvGrpSpPr>
          <p:nvPr/>
        </p:nvGrpSpPr>
        <p:grpSpPr bwMode="auto">
          <a:xfrm rot="2268830">
            <a:off x="3126177" y="4173565"/>
            <a:ext cx="610398" cy="595820"/>
            <a:chOff x="3084416" y="3557834"/>
            <a:chExt cx="762000" cy="787221"/>
          </a:xfrm>
        </p:grpSpPr>
        <p:sp>
          <p:nvSpPr>
            <p:cNvPr id="106" name="Donut 105"/>
            <p:cNvSpPr/>
            <p:nvPr/>
          </p:nvSpPr>
          <p:spPr>
            <a:xfrm rot="14790786">
              <a:off x="3098993" y="3597632"/>
              <a:ext cx="732846" cy="762000"/>
            </a:xfrm>
            <a:prstGeom prst="donut">
              <a:avLst>
                <a:gd name="adj" fmla="val 14011"/>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07" name="Rectangle 106"/>
            <p:cNvSpPr/>
            <p:nvPr/>
          </p:nvSpPr>
          <p:spPr>
            <a:xfrm rot="14790786">
              <a:off x="3272376" y="3612069"/>
              <a:ext cx="152130" cy="1606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8" name="Isosceles Triangle 107"/>
            <p:cNvSpPr/>
            <p:nvPr/>
          </p:nvSpPr>
          <p:spPr>
            <a:xfrm rot="3087704">
              <a:off x="3130651" y="3626766"/>
              <a:ext cx="314077" cy="176213"/>
            </a:xfrm>
            <a:prstGeom prst="triangl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229" name="Group 25"/>
          <p:cNvGrpSpPr>
            <a:grpSpLocks/>
          </p:cNvGrpSpPr>
          <p:nvPr/>
        </p:nvGrpSpPr>
        <p:grpSpPr bwMode="auto">
          <a:xfrm rot="2268830">
            <a:off x="3126177" y="4309694"/>
            <a:ext cx="610398" cy="595820"/>
            <a:chOff x="3084416" y="3557834"/>
            <a:chExt cx="762000" cy="787221"/>
          </a:xfrm>
        </p:grpSpPr>
        <p:sp>
          <p:nvSpPr>
            <p:cNvPr id="103" name="Donut 102"/>
            <p:cNvSpPr/>
            <p:nvPr/>
          </p:nvSpPr>
          <p:spPr>
            <a:xfrm rot="14790786">
              <a:off x="3098993" y="3597632"/>
              <a:ext cx="732846" cy="762000"/>
            </a:xfrm>
            <a:prstGeom prst="donut">
              <a:avLst>
                <a:gd name="adj" fmla="val 14011"/>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04" name="Rectangle 103"/>
            <p:cNvSpPr/>
            <p:nvPr/>
          </p:nvSpPr>
          <p:spPr>
            <a:xfrm rot="14790786">
              <a:off x="3272376" y="3612069"/>
              <a:ext cx="152130" cy="1606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05" name="Isosceles Triangle 104"/>
            <p:cNvSpPr/>
            <p:nvPr/>
          </p:nvSpPr>
          <p:spPr>
            <a:xfrm rot="3087704">
              <a:off x="3130651" y="3626766"/>
              <a:ext cx="314077" cy="176213"/>
            </a:xfrm>
            <a:prstGeom prs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grpSp>
        <p:nvGrpSpPr>
          <p:cNvPr id="130" name="Group 25"/>
          <p:cNvGrpSpPr>
            <a:grpSpLocks/>
          </p:cNvGrpSpPr>
          <p:nvPr/>
        </p:nvGrpSpPr>
        <p:grpSpPr bwMode="auto">
          <a:xfrm rot="2268830">
            <a:off x="4343686" y="2909777"/>
            <a:ext cx="610398" cy="595820"/>
            <a:chOff x="3084416" y="3557834"/>
            <a:chExt cx="762000" cy="787221"/>
          </a:xfrm>
        </p:grpSpPr>
        <p:sp>
          <p:nvSpPr>
            <p:cNvPr id="113" name="Donut 112"/>
            <p:cNvSpPr/>
            <p:nvPr/>
          </p:nvSpPr>
          <p:spPr>
            <a:xfrm rot="14790786">
              <a:off x="3098993" y="3597632"/>
              <a:ext cx="732846" cy="762000"/>
            </a:xfrm>
            <a:prstGeom prst="donut">
              <a:avLst>
                <a:gd name="adj" fmla="val 14011"/>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14" name="Rectangle 113"/>
            <p:cNvSpPr/>
            <p:nvPr/>
          </p:nvSpPr>
          <p:spPr>
            <a:xfrm rot="14790786">
              <a:off x="3272376" y="3612069"/>
              <a:ext cx="152130" cy="1606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15" name="Isosceles Triangle 114"/>
            <p:cNvSpPr/>
            <p:nvPr/>
          </p:nvSpPr>
          <p:spPr>
            <a:xfrm rot="3087704">
              <a:off x="3130651" y="3626766"/>
              <a:ext cx="314077" cy="176213"/>
            </a:xfrm>
            <a:prstGeom prst="triangle">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131" name="Rounded Rectangular Callout 15"/>
          <p:cNvSpPr/>
          <p:nvPr/>
        </p:nvSpPr>
        <p:spPr>
          <a:xfrm>
            <a:off x="4898571" y="3718154"/>
            <a:ext cx="1206630" cy="629906"/>
          </a:xfrm>
          <a:prstGeom prst="wedgeRoundRectCallout">
            <a:avLst>
              <a:gd name="adj1" fmla="val 8730"/>
              <a:gd name="adj2" fmla="val 72716"/>
              <a:gd name="adj3" fmla="val 16667"/>
            </a:avLst>
          </a:prstGeom>
          <a:solidFill>
            <a:schemeClr val="bg2">
              <a:lumMod val="90000"/>
              <a:alpha val="92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smtClean="0">
                <a:solidFill>
                  <a:schemeClr val="tx1"/>
                </a:solidFill>
              </a:rPr>
              <a:t>Event Decoders</a:t>
            </a:r>
            <a:endParaRPr lang="en-US" sz="1600" dirty="0">
              <a:solidFill>
                <a:schemeClr val="tx1"/>
              </a:solidFill>
            </a:endParaRPr>
          </a:p>
        </p:txBody>
      </p:sp>
      <p:sp>
        <p:nvSpPr>
          <p:cNvPr id="132" name="Rounded Rectangular Callout 115"/>
          <p:cNvSpPr/>
          <p:nvPr/>
        </p:nvSpPr>
        <p:spPr>
          <a:xfrm>
            <a:off x="4636268" y="2202365"/>
            <a:ext cx="1597752" cy="676019"/>
          </a:xfrm>
          <a:prstGeom prst="wedgeRoundRectCallout">
            <a:avLst>
              <a:gd name="adj1" fmla="val -34343"/>
              <a:gd name="adj2" fmla="val 64577"/>
              <a:gd name="adj3" fmla="val 16667"/>
            </a:avLst>
          </a:prstGeom>
          <a:solidFill>
            <a:schemeClr val="bg2">
              <a:lumMod val="90000"/>
              <a:alpha val="92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smtClean="0">
                <a:solidFill>
                  <a:schemeClr val="tx1"/>
                </a:solidFill>
              </a:rPr>
              <a:t>Runtime Library Event Handler</a:t>
            </a:r>
            <a:endParaRPr lang="en-US" sz="1600" dirty="0">
              <a:solidFill>
                <a:schemeClr val="tx1"/>
              </a:solidFill>
            </a:endParaRPr>
          </a:p>
        </p:txBody>
      </p:sp>
      <p:sp>
        <p:nvSpPr>
          <p:cNvPr id="133" name="Rounded Rectangular Callout 116"/>
          <p:cNvSpPr/>
          <p:nvPr/>
        </p:nvSpPr>
        <p:spPr>
          <a:xfrm>
            <a:off x="2137316" y="4971162"/>
            <a:ext cx="1059631" cy="676019"/>
          </a:xfrm>
          <a:prstGeom prst="wedgeRoundRectCallout">
            <a:avLst>
              <a:gd name="adj1" fmla="val 42631"/>
              <a:gd name="adj2" fmla="val -77038"/>
              <a:gd name="adj3" fmla="val 16667"/>
            </a:avLst>
          </a:prstGeom>
          <a:solidFill>
            <a:schemeClr val="bg2">
              <a:lumMod val="90000"/>
              <a:alpha val="92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smtClean="0">
                <a:solidFill>
                  <a:schemeClr val="tx1"/>
                </a:solidFill>
              </a:rPr>
              <a:t>Event Handlers</a:t>
            </a:r>
            <a:endParaRPr lang="en-US" sz="1600" dirty="0">
              <a:solidFill>
                <a:schemeClr val="tx1"/>
              </a:solidFill>
            </a:endParaRPr>
          </a:p>
        </p:txBody>
      </p:sp>
      <p:sp>
        <p:nvSpPr>
          <p:cNvPr id="196" name="TextBox 19"/>
          <p:cNvSpPr txBox="1"/>
          <p:nvPr/>
        </p:nvSpPr>
        <p:spPr>
          <a:xfrm>
            <a:off x="1642016" y="3455159"/>
            <a:ext cx="1251857" cy="584775"/>
          </a:xfrm>
          <a:prstGeom prst="rect">
            <a:avLst/>
          </a:prstGeom>
          <a:noFill/>
        </p:spPr>
        <p:txBody>
          <a:bodyPr wrap="square" rtlCol="0">
            <a:spAutoFit/>
          </a:bodyPr>
          <a:lstStyle/>
          <a:p>
            <a:r>
              <a:rPr lang="en-US" sz="1600" dirty="0" smtClean="0">
                <a:latin typeface="+mn-lt"/>
              </a:rPr>
              <a:t>Event notifications</a:t>
            </a:r>
          </a:p>
        </p:txBody>
      </p:sp>
      <p:grpSp>
        <p:nvGrpSpPr>
          <p:cNvPr id="197" name="Group 25"/>
          <p:cNvGrpSpPr>
            <a:grpSpLocks/>
          </p:cNvGrpSpPr>
          <p:nvPr/>
        </p:nvGrpSpPr>
        <p:grpSpPr bwMode="auto">
          <a:xfrm rot="2268830">
            <a:off x="429582" y="3464687"/>
            <a:ext cx="610398" cy="595820"/>
            <a:chOff x="3084416" y="3557834"/>
            <a:chExt cx="762000" cy="787221"/>
          </a:xfrm>
        </p:grpSpPr>
        <p:sp>
          <p:nvSpPr>
            <p:cNvPr id="143" name="Donut 142"/>
            <p:cNvSpPr/>
            <p:nvPr/>
          </p:nvSpPr>
          <p:spPr>
            <a:xfrm rot="14790786">
              <a:off x="3098993" y="3597632"/>
              <a:ext cx="732846" cy="762000"/>
            </a:xfrm>
            <a:prstGeom prst="donut">
              <a:avLst>
                <a:gd name="adj" fmla="val 14011"/>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schemeClr val="tx1"/>
                </a:solidFill>
              </a:endParaRPr>
            </a:p>
          </p:txBody>
        </p:sp>
        <p:sp>
          <p:nvSpPr>
            <p:cNvPr id="144" name="Rectangle 143"/>
            <p:cNvSpPr/>
            <p:nvPr/>
          </p:nvSpPr>
          <p:spPr>
            <a:xfrm rot="14790786">
              <a:off x="3272376" y="3612069"/>
              <a:ext cx="152130" cy="1606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45" name="Isosceles Triangle 144"/>
            <p:cNvSpPr/>
            <p:nvPr/>
          </p:nvSpPr>
          <p:spPr>
            <a:xfrm rot="3087704">
              <a:off x="3130651" y="3626766"/>
              <a:ext cx="314077" cy="176213"/>
            </a:xfrm>
            <a:prstGeom prst="triangl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sp>
        <p:nvSpPr>
          <p:cNvPr id="198" name="Rounded Rectangular Callout 116"/>
          <p:cNvSpPr/>
          <p:nvPr/>
        </p:nvSpPr>
        <p:spPr>
          <a:xfrm>
            <a:off x="377410" y="4354650"/>
            <a:ext cx="1059631" cy="676019"/>
          </a:xfrm>
          <a:prstGeom prst="wedgeRoundRectCallout">
            <a:avLst>
              <a:gd name="adj1" fmla="val -10788"/>
              <a:gd name="adj2" fmla="val -77038"/>
              <a:gd name="adj3" fmla="val 16667"/>
            </a:avLst>
          </a:prstGeom>
          <a:solidFill>
            <a:schemeClr val="bg2">
              <a:lumMod val="90000"/>
              <a:alpha val="92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sz="1600" dirty="0" smtClean="0">
                <a:solidFill>
                  <a:schemeClr val="tx1"/>
                </a:solidFill>
              </a:rPr>
              <a:t>User Thread</a:t>
            </a:r>
            <a:endParaRPr lang="en-US" sz="1600" dirty="0">
              <a:solidFill>
                <a:schemeClr val="tx1"/>
              </a:solidFill>
            </a:endParaRPr>
          </a:p>
        </p:txBody>
      </p:sp>
      <p:sp>
        <p:nvSpPr>
          <p:cNvPr id="199" name="TextBox 19"/>
          <p:cNvSpPr txBox="1"/>
          <p:nvPr/>
        </p:nvSpPr>
        <p:spPr>
          <a:xfrm>
            <a:off x="647732" y="2742119"/>
            <a:ext cx="1251857" cy="584775"/>
          </a:xfrm>
          <a:prstGeom prst="rect">
            <a:avLst/>
          </a:prstGeom>
          <a:noFill/>
        </p:spPr>
        <p:txBody>
          <a:bodyPr wrap="square" rtlCol="0">
            <a:spAutoFit/>
          </a:bodyPr>
          <a:lstStyle/>
          <a:p>
            <a:r>
              <a:rPr lang="en-US" sz="1600" dirty="0" smtClean="0">
                <a:latin typeface="+mn-lt"/>
              </a:rPr>
              <a:t>Execute callbacks</a:t>
            </a:r>
          </a:p>
        </p:txBody>
      </p:sp>
      <p:cxnSp>
        <p:nvCxnSpPr>
          <p:cNvPr id="200" name="Straight Arrow Connector 171"/>
          <p:cNvCxnSpPr>
            <a:stCxn id="106" idx="0"/>
            <a:endCxn id="143" idx="4"/>
          </p:cNvCxnSpPr>
          <p:nvPr/>
        </p:nvCxnSpPr>
        <p:spPr>
          <a:xfrm flipH="1" flipV="1">
            <a:off x="1017872" y="3854375"/>
            <a:ext cx="2105180" cy="55783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1" name="Straight Arrow Connector 175"/>
          <p:cNvCxnSpPr>
            <a:stCxn id="143" idx="5"/>
            <a:endCxn id="121" idx="2"/>
          </p:cNvCxnSpPr>
          <p:nvPr/>
        </p:nvCxnSpPr>
        <p:spPr>
          <a:xfrm flipV="1">
            <a:off x="979787" y="2771058"/>
            <a:ext cx="1194515" cy="87119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2" name="Straight Arrow Connector 179"/>
          <p:cNvCxnSpPr>
            <a:stCxn id="109" idx="7"/>
            <a:endCxn id="121" idx="3"/>
          </p:cNvCxnSpPr>
          <p:nvPr/>
        </p:nvCxnSpPr>
        <p:spPr>
          <a:xfrm flipH="1" flipV="1">
            <a:off x="2620617" y="3247959"/>
            <a:ext cx="637573" cy="85286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3" name="TextBox 19"/>
          <p:cNvSpPr txBox="1"/>
          <p:nvPr/>
        </p:nvSpPr>
        <p:spPr>
          <a:xfrm>
            <a:off x="3047884" y="3329576"/>
            <a:ext cx="1251857" cy="584775"/>
          </a:xfrm>
          <a:prstGeom prst="rect">
            <a:avLst/>
          </a:prstGeom>
          <a:noFill/>
        </p:spPr>
        <p:txBody>
          <a:bodyPr wrap="square" rtlCol="0">
            <a:spAutoFit/>
          </a:bodyPr>
          <a:lstStyle/>
          <a:p>
            <a:r>
              <a:rPr lang="en-US" sz="1600" dirty="0" smtClean="0">
                <a:latin typeface="+mn-lt"/>
              </a:rPr>
              <a:t>Update data structures</a:t>
            </a:r>
          </a:p>
        </p:txBody>
      </p:sp>
      <p:cxnSp>
        <p:nvCxnSpPr>
          <p:cNvPr id="204" name="Straight Arrow Connector 182"/>
          <p:cNvCxnSpPr>
            <a:stCxn id="79" idx="0"/>
            <a:endCxn id="103" idx="4"/>
          </p:cNvCxnSpPr>
          <p:nvPr/>
        </p:nvCxnSpPr>
        <p:spPr>
          <a:xfrm flipH="1" flipV="1">
            <a:off x="3714467" y="4699382"/>
            <a:ext cx="1371631" cy="32875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5" name="TextBox 183"/>
          <p:cNvSpPr txBox="1"/>
          <p:nvPr/>
        </p:nvSpPr>
        <p:spPr>
          <a:xfrm>
            <a:off x="3651764" y="4890675"/>
            <a:ext cx="1743850" cy="584775"/>
          </a:xfrm>
          <a:prstGeom prst="rect">
            <a:avLst/>
          </a:prstGeom>
          <a:noFill/>
        </p:spPr>
        <p:txBody>
          <a:bodyPr wrap="square" rtlCol="0">
            <a:spAutoFit/>
          </a:bodyPr>
          <a:lstStyle/>
          <a:p>
            <a:r>
              <a:rPr lang="en-US" sz="1600" dirty="0" smtClean="0">
                <a:latin typeface="+mn-lt"/>
              </a:rPr>
              <a:t>Abstract</a:t>
            </a:r>
          </a:p>
          <a:p>
            <a:r>
              <a:rPr lang="en-US" sz="1600" dirty="0">
                <a:latin typeface="+mn-lt"/>
              </a:rPr>
              <a:t>e</a:t>
            </a:r>
            <a:r>
              <a:rPr lang="en-US" sz="1600" dirty="0" smtClean="0">
                <a:latin typeface="+mn-lt"/>
              </a:rPr>
              <a:t>vents</a:t>
            </a:r>
          </a:p>
        </p:txBody>
      </p:sp>
      <p:cxnSp>
        <p:nvCxnSpPr>
          <p:cNvPr id="206" name="Straight Arrow Connector 185"/>
          <p:cNvCxnSpPr>
            <a:endCxn id="79" idx="4"/>
          </p:cNvCxnSpPr>
          <p:nvPr/>
        </p:nvCxnSpPr>
        <p:spPr>
          <a:xfrm flipH="1">
            <a:off x="5677513" y="4523732"/>
            <a:ext cx="1659128" cy="65544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7" name="TextBox 188"/>
          <p:cNvSpPr txBox="1"/>
          <p:nvPr/>
        </p:nvSpPr>
        <p:spPr>
          <a:xfrm>
            <a:off x="6520720" y="4051845"/>
            <a:ext cx="811337" cy="584775"/>
          </a:xfrm>
          <a:prstGeom prst="rect">
            <a:avLst/>
          </a:prstGeom>
          <a:noFill/>
        </p:spPr>
        <p:txBody>
          <a:bodyPr wrap="square" rtlCol="0">
            <a:spAutoFit/>
          </a:bodyPr>
          <a:lstStyle/>
          <a:p>
            <a:r>
              <a:rPr lang="en-US" sz="1600" dirty="0" smtClean="0">
                <a:latin typeface="+mn-lt"/>
              </a:rPr>
              <a:t>OS </a:t>
            </a:r>
          </a:p>
          <a:p>
            <a:r>
              <a:rPr lang="en-US" sz="1600" dirty="0">
                <a:latin typeface="+mn-lt"/>
              </a:rPr>
              <a:t>e</a:t>
            </a:r>
            <a:r>
              <a:rPr lang="en-US" sz="1600" dirty="0" smtClean="0">
                <a:latin typeface="+mn-lt"/>
              </a:rPr>
              <a:t>vents</a:t>
            </a:r>
          </a:p>
        </p:txBody>
      </p:sp>
      <p:cxnSp>
        <p:nvCxnSpPr>
          <p:cNvPr id="208" name="Straight Arrow Connector 190"/>
          <p:cNvCxnSpPr>
            <a:stCxn id="127" idx="1"/>
            <a:endCxn id="113" idx="5"/>
          </p:cNvCxnSpPr>
          <p:nvPr/>
        </p:nvCxnSpPr>
        <p:spPr>
          <a:xfrm flipH="1" flipV="1">
            <a:off x="4893891" y="3087341"/>
            <a:ext cx="2561732" cy="29381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9" name="TextBox 193"/>
          <p:cNvSpPr txBox="1"/>
          <p:nvPr/>
        </p:nvSpPr>
        <p:spPr>
          <a:xfrm>
            <a:off x="5142937" y="3260210"/>
            <a:ext cx="1970448" cy="338554"/>
          </a:xfrm>
          <a:prstGeom prst="rect">
            <a:avLst/>
          </a:prstGeom>
          <a:noFill/>
        </p:spPr>
        <p:txBody>
          <a:bodyPr wrap="square" rtlCol="0">
            <a:spAutoFit/>
          </a:bodyPr>
          <a:lstStyle/>
          <a:p>
            <a:r>
              <a:rPr lang="en-US" sz="1600" dirty="0" smtClean="0">
                <a:latin typeface="+mn-lt"/>
              </a:rPr>
              <a:t>Asynchronous events</a:t>
            </a:r>
          </a:p>
        </p:txBody>
      </p:sp>
      <p:sp>
        <p:nvSpPr>
          <p:cNvPr id="213" name="TextBox 19"/>
          <p:cNvSpPr txBox="1"/>
          <p:nvPr/>
        </p:nvSpPr>
        <p:spPr>
          <a:xfrm>
            <a:off x="3196947" y="2338869"/>
            <a:ext cx="1251857" cy="584775"/>
          </a:xfrm>
          <a:prstGeom prst="rect">
            <a:avLst/>
          </a:prstGeom>
          <a:noFill/>
        </p:spPr>
        <p:txBody>
          <a:bodyPr wrap="square" rtlCol="0">
            <a:spAutoFit/>
          </a:bodyPr>
          <a:lstStyle/>
          <a:p>
            <a:r>
              <a:rPr lang="en-US" sz="1600" dirty="0" smtClean="0">
                <a:latin typeface="+mn-lt"/>
              </a:rPr>
              <a:t>Update data structures</a:t>
            </a:r>
          </a:p>
        </p:txBody>
      </p:sp>
      <p:cxnSp>
        <p:nvCxnSpPr>
          <p:cNvPr id="214" name="Straight Arrow Connector 211"/>
          <p:cNvCxnSpPr>
            <a:stCxn id="113" idx="0"/>
            <a:endCxn id="121" idx="4"/>
          </p:cNvCxnSpPr>
          <p:nvPr/>
        </p:nvCxnSpPr>
        <p:spPr>
          <a:xfrm flipH="1" flipV="1">
            <a:off x="3066932" y="2771058"/>
            <a:ext cx="1273629" cy="37736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0" name="Straight Arrow Connector 217"/>
          <p:cNvCxnSpPr>
            <a:stCxn id="113" idx="1"/>
            <a:endCxn id="143" idx="4"/>
          </p:cNvCxnSpPr>
          <p:nvPr/>
        </p:nvCxnSpPr>
        <p:spPr>
          <a:xfrm flipH="1">
            <a:off x="1017872" y="3360545"/>
            <a:ext cx="3360774" cy="49383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1" name="TextBox 19"/>
          <p:cNvSpPr txBox="1"/>
          <p:nvPr/>
        </p:nvSpPr>
        <p:spPr>
          <a:xfrm>
            <a:off x="1606189" y="3235778"/>
            <a:ext cx="2584230" cy="338554"/>
          </a:xfrm>
          <a:prstGeom prst="rect">
            <a:avLst/>
          </a:prstGeom>
          <a:noFill/>
        </p:spPr>
        <p:txBody>
          <a:bodyPr wrap="square" rtlCol="0">
            <a:spAutoFit/>
          </a:bodyPr>
          <a:lstStyle/>
          <a:p>
            <a:r>
              <a:rPr lang="en-US" sz="1600" dirty="0" smtClean="0">
                <a:latin typeface="+mn-lt"/>
              </a:rPr>
              <a:t>Event notifications</a:t>
            </a:r>
          </a:p>
        </p:txBody>
      </p:sp>
      <p:sp>
        <p:nvSpPr>
          <p:cNvPr id="93" name="Dyn X"/>
          <p:cNvSpPr/>
          <p:nvPr/>
        </p:nvSpPr>
        <p:spPr>
          <a:xfrm>
            <a:off x="2986111" y="3753205"/>
            <a:ext cx="885142" cy="790985"/>
          </a:xfrm>
          <a:prstGeom prst="mathMultiply">
            <a:avLst>
              <a:gd name="adj1" fmla="val 13094"/>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Dyn X"/>
          <p:cNvSpPr/>
          <p:nvPr/>
        </p:nvSpPr>
        <p:spPr>
          <a:xfrm>
            <a:off x="4958166" y="4241127"/>
            <a:ext cx="885142" cy="790985"/>
          </a:xfrm>
          <a:prstGeom prst="mathMultiply">
            <a:avLst>
              <a:gd name="adj1" fmla="val 13094"/>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Dyn X"/>
          <p:cNvSpPr/>
          <p:nvPr/>
        </p:nvSpPr>
        <p:spPr>
          <a:xfrm>
            <a:off x="4191897" y="2828450"/>
            <a:ext cx="885142" cy="790985"/>
          </a:xfrm>
          <a:prstGeom prst="mathMultiply">
            <a:avLst>
              <a:gd name="adj1" fmla="val 13094"/>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0" name="Rectangle 222"/>
          <p:cNvSpPr/>
          <p:nvPr/>
        </p:nvSpPr>
        <p:spPr>
          <a:xfrm>
            <a:off x="1669575" y="1952094"/>
            <a:ext cx="4655025" cy="3828220"/>
          </a:xfrm>
          <a:prstGeom prst="rect">
            <a:avLst/>
          </a:prstGeom>
          <a:solidFill>
            <a:schemeClr val="bg1">
              <a:lumMod val="75000"/>
            </a:schemeClr>
          </a:solid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p>
        </p:txBody>
      </p:sp>
      <p:sp>
        <p:nvSpPr>
          <p:cNvPr id="92" name="TextBox 79"/>
          <p:cNvSpPr txBox="1"/>
          <p:nvPr/>
        </p:nvSpPr>
        <p:spPr>
          <a:xfrm>
            <a:off x="1669575" y="1955602"/>
            <a:ext cx="1166099" cy="338554"/>
          </a:xfrm>
          <a:prstGeom prst="rect">
            <a:avLst/>
          </a:prstGeom>
          <a:noFill/>
        </p:spPr>
        <p:txBody>
          <a:bodyPr wrap="square" rtlCol="0">
            <a:spAutoFit/>
          </a:bodyPr>
          <a:lstStyle/>
          <a:p>
            <a:r>
              <a:rPr lang="en-US" sz="1600" dirty="0" err="1" smtClean="0">
                <a:latin typeface="+mn-lt"/>
              </a:rPr>
              <a:t>DyninstAPI</a:t>
            </a:r>
            <a:endParaRPr lang="en-US" sz="1600" dirty="0">
              <a:latin typeface="+mn-lt"/>
            </a:endParaRPr>
          </a:p>
        </p:txBody>
      </p:sp>
      <p:cxnSp>
        <p:nvCxnSpPr>
          <p:cNvPr id="15" name="Straight Connector 8"/>
          <p:cNvCxnSpPr>
            <a:stCxn id="92" idx="3"/>
            <a:endCxn id="92" idx="1"/>
          </p:cNvCxnSpPr>
          <p:nvPr/>
        </p:nvCxnSpPr>
        <p:spPr>
          <a:xfrm flipH="1">
            <a:off x="1669575" y="2124879"/>
            <a:ext cx="1166099" cy="0"/>
          </a:xfrm>
          <a:prstGeom prst="line">
            <a:avLst/>
          </a:prstGeom>
          <a:ln w="25400">
            <a:solidFill>
              <a:srgbClr val="FF0000"/>
            </a:solidFill>
            <a:tailEnd type="none"/>
          </a:ln>
        </p:spPr>
        <p:style>
          <a:lnRef idx="1">
            <a:schemeClr val="accent1"/>
          </a:lnRef>
          <a:fillRef idx="0">
            <a:schemeClr val="accent1"/>
          </a:fillRef>
          <a:effectRef idx="0">
            <a:schemeClr val="accent1"/>
          </a:effectRef>
          <a:fontRef idx="minor">
            <a:schemeClr val="tx1"/>
          </a:fontRef>
        </p:style>
      </p:cxnSp>
      <p:sp>
        <p:nvSpPr>
          <p:cNvPr id="16" name="TextBox 79"/>
          <p:cNvSpPr txBox="1"/>
          <p:nvPr/>
        </p:nvSpPr>
        <p:spPr>
          <a:xfrm>
            <a:off x="2816107" y="1956025"/>
            <a:ext cx="2401946" cy="338554"/>
          </a:xfrm>
          <a:prstGeom prst="rect">
            <a:avLst/>
          </a:prstGeom>
          <a:noFill/>
        </p:spPr>
        <p:txBody>
          <a:bodyPr wrap="square" rtlCol="0">
            <a:spAutoFit/>
          </a:bodyPr>
          <a:lstStyle/>
          <a:p>
            <a:r>
              <a:rPr lang="en-US" sz="1600" dirty="0" err="1" smtClean="0">
                <a:latin typeface="+mn-lt"/>
              </a:rPr>
              <a:t>Dyninst+ProcControlAPI</a:t>
            </a:r>
            <a:endParaRPr lang="en-US" sz="1600" dirty="0">
              <a:latin typeface="+mn-lt"/>
            </a:endParaRPr>
          </a:p>
        </p:txBody>
      </p:sp>
    </p:spTree>
    <p:extLst>
      <p:ext uri="{BB962C8B-B14F-4D97-AF65-F5344CB8AC3E}">
        <p14:creationId xmlns:p14="http://schemas.microsoft.com/office/powerpoint/2010/main" val="3518035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230"/>
                                        </p:tgtEl>
                                      </p:cBhvr>
                                    </p:animEffect>
                                    <p:set>
                                      <p:cBhvr>
                                        <p:cTn id="7" dur="1" fill="hold">
                                          <p:stCondLst>
                                            <p:cond delay="499"/>
                                          </p:stCondLst>
                                        </p:cTn>
                                        <p:tgtEl>
                                          <p:spTgt spid="230"/>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206"/>
                                        </p:tgtEl>
                                        <p:attrNameLst>
                                          <p:attrName>style.visibility</p:attrName>
                                        </p:attrNameLst>
                                      </p:cBhvr>
                                      <p:to>
                                        <p:strVal val="visible"/>
                                      </p:to>
                                    </p:set>
                                  </p:childTnLst>
                                </p:cTn>
                              </p:par>
                              <p:par>
                                <p:cTn id="12" presetID="1" presetClass="entr" presetSubtype="0" fill="hold" grpId="0" nodeType="withEffect">
                                  <p:stCondLst>
                                    <p:cond delay="0"/>
                                  </p:stCondLst>
                                  <p:childTnLst>
                                    <p:set>
                                      <p:cBhvr>
                                        <p:cTn id="13" dur="1" fill="hold">
                                          <p:stCondLst>
                                            <p:cond delay="0"/>
                                          </p:stCondLst>
                                        </p:cTn>
                                        <p:tgtEl>
                                          <p:spTgt spid="207"/>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204"/>
                                        </p:tgtEl>
                                        <p:attrNameLst>
                                          <p:attrName>style.visibility</p:attrName>
                                        </p:attrNameLst>
                                      </p:cBhvr>
                                      <p:to>
                                        <p:strVal val="visible"/>
                                      </p:to>
                                    </p:set>
                                  </p:childTnLst>
                                </p:cTn>
                              </p:par>
                              <p:par>
                                <p:cTn id="18" presetID="1" presetClass="entr" presetSubtype="0" fill="hold" grpId="0" nodeType="withEffect">
                                  <p:stCondLst>
                                    <p:cond delay="0"/>
                                  </p:stCondLst>
                                  <p:childTnLst>
                                    <p:set>
                                      <p:cBhvr>
                                        <p:cTn id="19" dur="1" fill="hold">
                                          <p:stCondLst>
                                            <p:cond delay="0"/>
                                          </p:stCondLst>
                                        </p:cTn>
                                        <p:tgtEl>
                                          <p:spTgt spid="205"/>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nodeType="clickEffect">
                                  <p:stCondLst>
                                    <p:cond delay="0"/>
                                  </p:stCondLst>
                                  <p:childTnLst>
                                    <p:set>
                                      <p:cBhvr>
                                        <p:cTn id="23" dur="1" fill="hold">
                                          <p:stCondLst>
                                            <p:cond delay="0"/>
                                          </p:stCondLst>
                                        </p:cTn>
                                        <p:tgtEl>
                                          <p:spTgt spid="202"/>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203"/>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196"/>
                                        </p:tgtEl>
                                        <p:attrNameLst>
                                          <p:attrName>style.visibility</p:attrName>
                                        </p:attrNameLst>
                                      </p:cBhvr>
                                      <p:to>
                                        <p:strVal val="visible"/>
                                      </p:to>
                                    </p:set>
                                  </p:childTnLst>
                                </p:cTn>
                              </p:par>
                              <p:par>
                                <p:cTn id="30" presetID="1" presetClass="entr" presetSubtype="0" fill="hold" nodeType="withEffect">
                                  <p:stCondLst>
                                    <p:cond delay="0"/>
                                  </p:stCondLst>
                                  <p:childTnLst>
                                    <p:set>
                                      <p:cBhvr>
                                        <p:cTn id="31" dur="1" fill="hold">
                                          <p:stCondLst>
                                            <p:cond delay="0"/>
                                          </p:stCondLst>
                                        </p:cTn>
                                        <p:tgtEl>
                                          <p:spTgt spid="200"/>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99"/>
                                        </p:tgtEl>
                                        <p:attrNameLst>
                                          <p:attrName>style.visibility</p:attrName>
                                        </p:attrNameLst>
                                      </p:cBhvr>
                                      <p:to>
                                        <p:strVal val="visible"/>
                                      </p:to>
                                    </p:set>
                                  </p:childTnLst>
                                </p:cTn>
                              </p:par>
                              <p:par>
                                <p:cTn id="36" presetID="1" presetClass="entr" presetSubtype="0" fill="hold" nodeType="withEffect">
                                  <p:stCondLst>
                                    <p:cond delay="0"/>
                                  </p:stCondLst>
                                  <p:childTnLst>
                                    <p:set>
                                      <p:cBhvr>
                                        <p:cTn id="37" dur="1" fill="hold">
                                          <p:stCondLst>
                                            <p:cond delay="0"/>
                                          </p:stCondLst>
                                        </p:cTn>
                                        <p:tgtEl>
                                          <p:spTgt spid="201"/>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xit" presetSubtype="0" fill="hold" nodeType="clickEffect">
                                  <p:stCondLst>
                                    <p:cond delay="0"/>
                                  </p:stCondLst>
                                  <p:childTnLst>
                                    <p:set>
                                      <p:cBhvr>
                                        <p:cTn id="41" dur="1" fill="hold">
                                          <p:stCondLst>
                                            <p:cond delay="0"/>
                                          </p:stCondLst>
                                        </p:cTn>
                                        <p:tgtEl>
                                          <p:spTgt spid="206"/>
                                        </p:tgtEl>
                                        <p:attrNameLst>
                                          <p:attrName>style.visibility</p:attrName>
                                        </p:attrNameLst>
                                      </p:cBhvr>
                                      <p:to>
                                        <p:strVal val="hidden"/>
                                      </p:to>
                                    </p:set>
                                  </p:childTnLst>
                                </p:cTn>
                              </p:par>
                              <p:par>
                                <p:cTn id="42" presetID="1" presetClass="exit" presetSubtype="0" fill="hold" grpId="1" nodeType="withEffect">
                                  <p:stCondLst>
                                    <p:cond delay="0"/>
                                  </p:stCondLst>
                                  <p:childTnLst>
                                    <p:set>
                                      <p:cBhvr>
                                        <p:cTn id="43" dur="1" fill="hold">
                                          <p:stCondLst>
                                            <p:cond delay="0"/>
                                          </p:stCondLst>
                                        </p:cTn>
                                        <p:tgtEl>
                                          <p:spTgt spid="207"/>
                                        </p:tgtEl>
                                        <p:attrNameLst>
                                          <p:attrName>style.visibility</p:attrName>
                                        </p:attrNameLst>
                                      </p:cBhvr>
                                      <p:to>
                                        <p:strVal val="hidden"/>
                                      </p:to>
                                    </p:set>
                                  </p:childTnLst>
                                </p:cTn>
                              </p:par>
                              <p:par>
                                <p:cTn id="44" presetID="1" presetClass="exit" presetSubtype="0" fill="hold" nodeType="withEffect">
                                  <p:stCondLst>
                                    <p:cond delay="0"/>
                                  </p:stCondLst>
                                  <p:childTnLst>
                                    <p:set>
                                      <p:cBhvr>
                                        <p:cTn id="45" dur="1" fill="hold">
                                          <p:stCondLst>
                                            <p:cond delay="0"/>
                                          </p:stCondLst>
                                        </p:cTn>
                                        <p:tgtEl>
                                          <p:spTgt spid="204"/>
                                        </p:tgtEl>
                                        <p:attrNameLst>
                                          <p:attrName>style.visibility</p:attrName>
                                        </p:attrNameLst>
                                      </p:cBhvr>
                                      <p:to>
                                        <p:strVal val="hidden"/>
                                      </p:to>
                                    </p:set>
                                  </p:childTnLst>
                                </p:cTn>
                              </p:par>
                              <p:par>
                                <p:cTn id="46" presetID="1" presetClass="exit" presetSubtype="0" fill="hold" nodeType="withEffect">
                                  <p:stCondLst>
                                    <p:cond delay="0"/>
                                  </p:stCondLst>
                                  <p:childTnLst>
                                    <p:set>
                                      <p:cBhvr>
                                        <p:cTn id="47" dur="1" fill="hold">
                                          <p:stCondLst>
                                            <p:cond delay="0"/>
                                          </p:stCondLst>
                                        </p:cTn>
                                        <p:tgtEl>
                                          <p:spTgt spid="202"/>
                                        </p:tgtEl>
                                        <p:attrNameLst>
                                          <p:attrName>style.visibility</p:attrName>
                                        </p:attrNameLst>
                                      </p:cBhvr>
                                      <p:to>
                                        <p:strVal val="hidden"/>
                                      </p:to>
                                    </p:set>
                                  </p:childTnLst>
                                </p:cTn>
                              </p:par>
                              <p:par>
                                <p:cTn id="48" presetID="1" presetClass="exit" presetSubtype="0" fill="hold" grpId="1" nodeType="withEffect">
                                  <p:stCondLst>
                                    <p:cond delay="0"/>
                                  </p:stCondLst>
                                  <p:childTnLst>
                                    <p:set>
                                      <p:cBhvr>
                                        <p:cTn id="49" dur="1" fill="hold">
                                          <p:stCondLst>
                                            <p:cond delay="0"/>
                                          </p:stCondLst>
                                        </p:cTn>
                                        <p:tgtEl>
                                          <p:spTgt spid="203"/>
                                        </p:tgtEl>
                                        <p:attrNameLst>
                                          <p:attrName>style.visibility</p:attrName>
                                        </p:attrNameLst>
                                      </p:cBhvr>
                                      <p:to>
                                        <p:strVal val="hidden"/>
                                      </p:to>
                                    </p:set>
                                  </p:childTnLst>
                                </p:cTn>
                              </p:par>
                              <p:par>
                                <p:cTn id="50" presetID="1" presetClass="exit" presetSubtype="0" fill="hold" grpId="1" nodeType="withEffect">
                                  <p:stCondLst>
                                    <p:cond delay="0"/>
                                  </p:stCondLst>
                                  <p:childTnLst>
                                    <p:set>
                                      <p:cBhvr>
                                        <p:cTn id="51" dur="1" fill="hold">
                                          <p:stCondLst>
                                            <p:cond delay="0"/>
                                          </p:stCondLst>
                                        </p:cTn>
                                        <p:tgtEl>
                                          <p:spTgt spid="196"/>
                                        </p:tgtEl>
                                        <p:attrNameLst>
                                          <p:attrName>style.visibility</p:attrName>
                                        </p:attrNameLst>
                                      </p:cBhvr>
                                      <p:to>
                                        <p:strVal val="hidden"/>
                                      </p:to>
                                    </p:set>
                                  </p:childTnLst>
                                </p:cTn>
                              </p:par>
                              <p:par>
                                <p:cTn id="52" presetID="1" presetClass="exit" presetSubtype="0" fill="hold" nodeType="withEffect">
                                  <p:stCondLst>
                                    <p:cond delay="0"/>
                                  </p:stCondLst>
                                  <p:childTnLst>
                                    <p:set>
                                      <p:cBhvr>
                                        <p:cTn id="53" dur="1" fill="hold">
                                          <p:stCondLst>
                                            <p:cond delay="0"/>
                                          </p:stCondLst>
                                        </p:cTn>
                                        <p:tgtEl>
                                          <p:spTgt spid="200"/>
                                        </p:tgtEl>
                                        <p:attrNameLst>
                                          <p:attrName>style.visibility</p:attrName>
                                        </p:attrNameLst>
                                      </p:cBhvr>
                                      <p:to>
                                        <p:strVal val="hidden"/>
                                      </p:to>
                                    </p:set>
                                  </p:childTnLst>
                                </p:cTn>
                              </p:par>
                              <p:par>
                                <p:cTn id="54" presetID="1" presetClass="exit" presetSubtype="0" fill="hold" grpId="2" nodeType="withEffect">
                                  <p:stCondLst>
                                    <p:cond delay="0"/>
                                  </p:stCondLst>
                                  <p:childTnLst>
                                    <p:set>
                                      <p:cBhvr>
                                        <p:cTn id="55" dur="1" fill="hold">
                                          <p:stCondLst>
                                            <p:cond delay="0"/>
                                          </p:stCondLst>
                                        </p:cTn>
                                        <p:tgtEl>
                                          <p:spTgt spid="199"/>
                                        </p:tgtEl>
                                        <p:attrNameLst>
                                          <p:attrName>style.visibility</p:attrName>
                                        </p:attrNameLst>
                                      </p:cBhvr>
                                      <p:to>
                                        <p:strVal val="hidden"/>
                                      </p:to>
                                    </p:set>
                                  </p:childTnLst>
                                </p:cTn>
                              </p:par>
                              <p:par>
                                <p:cTn id="56" presetID="1" presetClass="exit" presetSubtype="0" fill="hold" nodeType="withEffect">
                                  <p:stCondLst>
                                    <p:cond delay="0"/>
                                  </p:stCondLst>
                                  <p:childTnLst>
                                    <p:set>
                                      <p:cBhvr>
                                        <p:cTn id="57" dur="1" fill="hold">
                                          <p:stCondLst>
                                            <p:cond delay="0"/>
                                          </p:stCondLst>
                                        </p:cTn>
                                        <p:tgtEl>
                                          <p:spTgt spid="201"/>
                                        </p:tgtEl>
                                        <p:attrNameLst>
                                          <p:attrName>style.visibility</p:attrName>
                                        </p:attrNameLst>
                                      </p:cBhvr>
                                      <p:to>
                                        <p:strVal val="hidden"/>
                                      </p:to>
                                    </p:set>
                                  </p:childTnLst>
                                </p:cTn>
                              </p:par>
                              <p:par>
                                <p:cTn id="58" presetID="1" presetClass="exit" presetSubtype="0" fill="hold" grpId="1" nodeType="withEffect">
                                  <p:stCondLst>
                                    <p:cond delay="0"/>
                                  </p:stCondLst>
                                  <p:childTnLst>
                                    <p:set>
                                      <p:cBhvr>
                                        <p:cTn id="59" dur="1" fill="hold">
                                          <p:stCondLst>
                                            <p:cond delay="0"/>
                                          </p:stCondLst>
                                        </p:cTn>
                                        <p:tgtEl>
                                          <p:spTgt spid="205"/>
                                        </p:tgtEl>
                                        <p:attrNameLst>
                                          <p:attrName>style.visibility</p:attrName>
                                        </p:attrNameLst>
                                      </p:cBhvr>
                                      <p:to>
                                        <p:strVal val="hidden"/>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209"/>
                                        </p:tgtEl>
                                        <p:attrNameLst>
                                          <p:attrName>style.visibility</p:attrName>
                                        </p:attrNameLst>
                                      </p:cBhvr>
                                      <p:to>
                                        <p:strVal val="visible"/>
                                      </p:to>
                                    </p:set>
                                  </p:childTnLst>
                                </p:cTn>
                              </p:par>
                              <p:par>
                                <p:cTn id="64" presetID="1" presetClass="entr" presetSubtype="0" fill="hold" nodeType="withEffect">
                                  <p:stCondLst>
                                    <p:cond delay="0"/>
                                  </p:stCondLst>
                                  <p:childTnLst>
                                    <p:set>
                                      <p:cBhvr>
                                        <p:cTn id="65" dur="1" fill="hold">
                                          <p:stCondLst>
                                            <p:cond delay="0"/>
                                          </p:stCondLst>
                                        </p:cTn>
                                        <p:tgtEl>
                                          <p:spTgt spid="208"/>
                                        </p:tgtEl>
                                        <p:attrNameLst>
                                          <p:attrName>style.visibility</p:attrName>
                                        </p:attrNameLst>
                                      </p:cBhvr>
                                      <p:to>
                                        <p:strVal val="visible"/>
                                      </p:to>
                                    </p:set>
                                  </p:childTnLst>
                                </p:cTn>
                              </p:par>
                            </p:childTnLst>
                          </p:cTn>
                        </p:par>
                      </p:childTnLst>
                    </p:cTn>
                  </p:par>
                  <p:par>
                    <p:cTn id="66" fill="hold">
                      <p:stCondLst>
                        <p:cond delay="indefinite"/>
                      </p:stCondLst>
                      <p:childTnLst>
                        <p:par>
                          <p:cTn id="67" fill="hold">
                            <p:stCondLst>
                              <p:cond delay="0"/>
                            </p:stCondLst>
                            <p:childTnLst>
                              <p:par>
                                <p:cTn id="68" presetID="1" presetClass="entr" presetSubtype="0" fill="hold" grpId="0" nodeType="clickEffect">
                                  <p:stCondLst>
                                    <p:cond delay="0"/>
                                  </p:stCondLst>
                                  <p:childTnLst>
                                    <p:set>
                                      <p:cBhvr>
                                        <p:cTn id="69" dur="1" fill="hold">
                                          <p:stCondLst>
                                            <p:cond delay="0"/>
                                          </p:stCondLst>
                                        </p:cTn>
                                        <p:tgtEl>
                                          <p:spTgt spid="213"/>
                                        </p:tgtEl>
                                        <p:attrNameLst>
                                          <p:attrName>style.visibility</p:attrName>
                                        </p:attrNameLst>
                                      </p:cBhvr>
                                      <p:to>
                                        <p:strVal val="visible"/>
                                      </p:to>
                                    </p:set>
                                  </p:childTnLst>
                                </p:cTn>
                              </p:par>
                              <p:par>
                                <p:cTn id="70" presetID="1" presetClass="entr" presetSubtype="0" fill="hold" nodeType="withEffect">
                                  <p:stCondLst>
                                    <p:cond delay="0"/>
                                  </p:stCondLst>
                                  <p:childTnLst>
                                    <p:set>
                                      <p:cBhvr>
                                        <p:cTn id="71" dur="1" fill="hold">
                                          <p:stCondLst>
                                            <p:cond delay="0"/>
                                          </p:stCondLst>
                                        </p:cTn>
                                        <p:tgtEl>
                                          <p:spTgt spid="214"/>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221"/>
                                        </p:tgtEl>
                                        <p:attrNameLst>
                                          <p:attrName>style.visibility</p:attrName>
                                        </p:attrNameLst>
                                      </p:cBhvr>
                                      <p:to>
                                        <p:strVal val="visible"/>
                                      </p:to>
                                    </p:set>
                                  </p:childTnLst>
                                </p:cTn>
                              </p:par>
                              <p:par>
                                <p:cTn id="76" presetID="1" presetClass="entr" presetSubtype="0" fill="hold" nodeType="withEffect">
                                  <p:stCondLst>
                                    <p:cond delay="0"/>
                                  </p:stCondLst>
                                  <p:childTnLst>
                                    <p:set>
                                      <p:cBhvr>
                                        <p:cTn id="77" dur="1" fill="hold">
                                          <p:stCondLst>
                                            <p:cond delay="0"/>
                                          </p:stCondLst>
                                        </p:cTn>
                                        <p:tgtEl>
                                          <p:spTgt spid="220"/>
                                        </p:tgtEl>
                                        <p:attrNameLst>
                                          <p:attrName>style.visibility</p:attrName>
                                        </p:attrNameLst>
                                      </p:cBhvr>
                                      <p:to>
                                        <p:strVal val="visible"/>
                                      </p:to>
                                    </p:set>
                                  </p:childTnLst>
                                </p:cTn>
                              </p:par>
                            </p:childTnLst>
                          </p:cTn>
                        </p:par>
                      </p:childTnLst>
                    </p:cTn>
                  </p:par>
                  <p:par>
                    <p:cTn id="78" fill="hold">
                      <p:stCondLst>
                        <p:cond delay="indefinite"/>
                      </p:stCondLst>
                      <p:childTnLst>
                        <p:par>
                          <p:cTn id="79" fill="hold">
                            <p:stCondLst>
                              <p:cond delay="0"/>
                            </p:stCondLst>
                            <p:childTnLst>
                              <p:par>
                                <p:cTn id="80" presetID="1" presetClass="entr" presetSubtype="0" fill="hold" grpId="1" nodeType="clickEffect">
                                  <p:stCondLst>
                                    <p:cond delay="0"/>
                                  </p:stCondLst>
                                  <p:childTnLst>
                                    <p:set>
                                      <p:cBhvr>
                                        <p:cTn id="81" dur="1" fill="hold">
                                          <p:stCondLst>
                                            <p:cond delay="0"/>
                                          </p:stCondLst>
                                        </p:cTn>
                                        <p:tgtEl>
                                          <p:spTgt spid="199"/>
                                        </p:tgtEl>
                                        <p:attrNameLst>
                                          <p:attrName>style.visibility</p:attrName>
                                        </p:attrNameLst>
                                      </p:cBhvr>
                                      <p:to>
                                        <p:strVal val="visible"/>
                                      </p:to>
                                    </p:set>
                                  </p:childTnLst>
                                </p:cTn>
                              </p:par>
                              <p:par>
                                <p:cTn id="82" presetID="1" presetClass="entr" presetSubtype="0" fill="hold" nodeType="withEffect">
                                  <p:stCondLst>
                                    <p:cond delay="0"/>
                                  </p:stCondLst>
                                  <p:childTnLst>
                                    <p:set>
                                      <p:cBhvr>
                                        <p:cTn id="83" dur="1" fill="hold">
                                          <p:stCondLst>
                                            <p:cond delay="0"/>
                                          </p:stCondLst>
                                        </p:cTn>
                                        <p:tgtEl>
                                          <p:spTgt spid="201"/>
                                        </p:tgtEl>
                                        <p:attrNameLst>
                                          <p:attrName>style.visibility</p:attrName>
                                        </p:attrNameLst>
                                      </p:cBhvr>
                                      <p:to>
                                        <p:strVal val="visible"/>
                                      </p:to>
                                    </p:set>
                                  </p:childTnLst>
                                </p:cTn>
                              </p:par>
                            </p:childTnLst>
                          </p:cTn>
                        </p:par>
                      </p:childTnLst>
                    </p:cTn>
                  </p:par>
                  <p:par>
                    <p:cTn id="84" fill="hold">
                      <p:stCondLst>
                        <p:cond delay="indefinite"/>
                      </p:stCondLst>
                      <p:childTnLst>
                        <p:par>
                          <p:cTn id="85" fill="hold">
                            <p:stCondLst>
                              <p:cond delay="0"/>
                            </p:stCondLst>
                            <p:childTnLst>
                              <p:par>
                                <p:cTn id="86" presetID="1" presetClass="exit" presetSubtype="0" fill="hold" grpId="3" nodeType="clickEffect">
                                  <p:stCondLst>
                                    <p:cond delay="0"/>
                                  </p:stCondLst>
                                  <p:childTnLst>
                                    <p:set>
                                      <p:cBhvr>
                                        <p:cTn id="87" dur="1" fill="hold">
                                          <p:stCondLst>
                                            <p:cond delay="0"/>
                                          </p:stCondLst>
                                        </p:cTn>
                                        <p:tgtEl>
                                          <p:spTgt spid="199"/>
                                        </p:tgtEl>
                                        <p:attrNameLst>
                                          <p:attrName>style.visibility</p:attrName>
                                        </p:attrNameLst>
                                      </p:cBhvr>
                                      <p:to>
                                        <p:strVal val="hidden"/>
                                      </p:to>
                                    </p:set>
                                  </p:childTnLst>
                                </p:cTn>
                              </p:par>
                              <p:par>
                                <p:cTn id="88" presetID="1" presetClass="exit" presetSubtype="0" fill="hold" nodeType="withEffect">
                                  <p:stCondLst>
                                    <p:cond delay="0"/>
                                  </p:stCondLst>
                                  <p:childTnLst>
                                    <p:set>
                                      <p:cBhvr>
                                        <p:cTn id="89" dur="1" fill="hold">
                                          <p:stCondLst>
                                            <p:cond delay="0"/>
                                          </p:stCondLst>
                                        </p:cTn>
                                        <p:tgtEl>
                                          <p:spTgt spid="201"/>
                                        </p:tgtEl>
                                        <p:attrNameLst>
                                          <p:attrName>style.visibility</p:attrName>
                                        </p:attrNameLst>
                                      </p:cBhvr>
                                      <p:to>
                                        <p:strVal val="hidden"/>
                                      </p:to>
                                    </p:set>
                                  </p:childTnLst>
                                </p:cTn>
                              </p:par>
                              <p:par>
                                <p:cTn id="90" presetID="1" presetClass="exit" presetSubtype="0" fill="hold" grpId="1" nodeType="withEffect">
                                  <p:stCondLst>
                                    <p:cond delay="0"/>
                                  </p:stCondLst>
                                  <p:childTnLst>
                                    <p:set>
                                      <p:cBhvr>
                                        <p:cTn id="91" dur="1" fill="hold">
                                          <p:stCondLst>
                                            <p:cond delay="0"/>
                                          </p:stCondLst>
                                        </p:cTn>
                                        <p:tgtEl>
                                          <p:spTgt spid="209"/>
                                        </p:tgtEl>
                                        <p:attrNameLst>
                                          <p:attrName>style.visibility</p:attrName>
                                        </p:attrNameLst>
                                      </p:cBhvr>
                                      <p:to>
                                        <p:strVal val="hidden"/>
                                      </p:to>
                                    </p:set>
                                  </p:childTnLst>
                                </p:cTn>
                              </p:par>
                              <p:par>
                                <p:cTn id="92" presetID="1" presetClass="exit" presetSubtype="0" fill="hold" nodeType="withEffect">
                                  <p:stCondLst>
                                    <p:cond delay="0"/>
                                  </p:stCondLst>
                                  <p:childTnLst>
                                    <p:set>
                                      <p:cBhvr>
                                        <p:cTn id="93" dur="1" fill="hold">
                                          <p:stCondLst>
                                            <p:cond delay="0"/>
                                          </p:stCondLst>
                                        </p:cTn>
                                        <p:tgtEl>
                                          <p:spTgt spid="208"/>
                                        </p:tgtEl>
                                        <p:attrNameLst>
                                          <p:attrName>style.visibility</p:attrName>
                                        </p:attrNameLst>
                                      </p:cBhvr>
                                      <p:to>
                                        <p:strVal val="hidden"/>
                                      </p:to>
                                    </p:set>
                                  </p:childTnLst>
                                </p:cTn>
                              </p:par>
                              <p:par>
                                <p:cTn id="94" presetID="1" presetClass="exit" presetSubtype="0" fill="hold" grpId="1" nodeType="withEffect">
                                  <p:stCondLst>
                                    <p:cond delay="0"/>
                                  </p:stCondLst>
                                  <p:childTnLst>
                                    <p:set>
                                      <p:cBhvr>
                                        <p:cTn id="95" dur="1" fill="hold">
                                          <p:stCondLst>
                                            <p:cond delay="0"/>
                                          </p:stCondLst>
                                        </p:cTn>
                                        <p:tgtEl>
                                          <p:spTgt spid="213"/>
                                        </p:tgtEl>
                                        <p:attrNameLst>
                                          <p:attrName>style.visibility</p:attrName>
                                        </p:attrNameLst>
                                      </p:cBhvr>
                                      <p:to>
                                        <p:strVal val="hidden"/>
                                      </p:to>
                                    </p:set>
                                  </p:childTnLst>
                                </p:cTn>
                              </p:par>
                              <p:par>
                                <p:cTn id="96" presetID="1" presetClass="exit" presetSubtype="0" fill="hold" nodeType="withEffect">
                                  <p:stCondLst>
                                    <p:cond delay="0"/>
                                  </p:stCondLst>
                                  <p:childTnLst>
                                    <p:set>
                                      <p:cBhvr>
                                        <p:cTn id="97" dur="1" fill="hold">
                                          <p:stCondLst>
                                            <p:cond delay="0"/>
                                          </p:stCondLst>
                                        </p:cTn>
                                        <p:tgtEl>
                                          <p:spTgt spid="214"/>
                                        </p:tgtEl>
                                        <p:attrNameLst>
                                          <p:attrName>style.visibility</p:attrName>
                                        </p:attrNameLst>
                                      </p:cBhvr>
                                      <p:to>
                                        <p:strVal val="hidden"/>
                                      </p:to>
                                    </p:set>
                                  </p:childTnLst>
                                </p:cTn>
                              </p:par>
                              <p:par>
                                <p:cTn id="98" presetID="1" presetClass="exit" presetSubtype="0" fill="hold" grpId="1" nodeType="withEffect">
                                  <p:stCondLst>
                                    <p:cond delay="0"/>
                                  </p:stCondLst>
                                  <p:childTnLst>
                                    <p:set>
                                      <p:cBhvr>
                                        <p:cTn id="99" dur="1" fill="hold">
                                          <p:stCondLst>
                                            <p:cond delay="0"/>
                                          </p:stCondLst>
                                        </p:cTn>
                                        <p:tgtEl>
                                          <p:spTgt spid="221"/>
                                        </p:tgtEl>
                                        <p:attrNameLst>
                                          <p:attrName>style.visibility</p:attrName>
                                        </p:attrNameLst>
                                      </p:cBhvr>
                                      <p:to>
                                        <p:strVal val="hidden"/>
                                      </p:to>
                                    </p:set>
                                  </p:childTnLst>
                                </p:cTn>
                              </p:par>
                              <p:par>
                                <p:cTn id="100" presetID="1" presetClass="exit" presetSubtype="0" fill="hold" nodeType="withEffect">
                                  <p:stCondLst>
                                    <p:cond delay="0"/>
                                  </p:stCondLst>
                                  <p:childTnLst>
                                    <p:set>
                                      <p:cBhvr>
                                        <p:cTn id="101" dur="1" fill="hold">
                                          <p:stCondLst>
                                            <p:cond delay="0"/>
                                          </p:stCondLst>
                                        </p:cTn>
                                        <p:tgtEl>
                                          <p:spTgt spid="220"/>
                                        </p:tgtEl>
                                        <p:attrNameLst>
                                          <p:attrName>style.visibility</p:attrName>
                                        </p:attrNameLst>
                                      </p:cBhvr>
                                      <p:to>
                                        <p:strVal val="hidden"/>
                                      </p:to>
                                    </p:set>
                                  </p:childTnLst>
                                </p:cTn>
                              </p:par>
                              <p:par>
                                <p:cTn id="102" presetID="1" presetClass="entr" presetSubtype="0" fill="hold" grpId="0" nodeType="withEffect">
                                  <p:stCondLst>
                                    <p:cond delay="0"/>
                                  </p:stCondLst>
                                  <p:childTnLst>
                                    <p:set>
                                      <p:cBhvr>
                                        <p:cTn id="103" dur="1" fill="hold">
                                          <p:stCondLst>
                                            <p:cond delay="0"/>
                                          </p:stCondLst>
                                        </p:cTn>
                                        <p:tgtEl>
                                          <p:spTgt spid="16"/>
                                        </p:tgtEl>
                                        <p:attrNameLst>
                                          <p:attrName>style.visibility</p:attrName>
                                        </p:attrNameLst>
                                      </p:cBhvr>
                                      <p:to>
                                        <p:strVal val="visible"/>
                                      </p:to>
                                    </p:set>
                                  </p:childTnLst>
                                </p:cTn>
                              </p:par>
                              <p:par>
                                <p:cTn id="104" presetID="1" presetClass="entr" presetSubtype="0" fill="hold" nodeType="withEffect">
                                  <p:stCondLst>
                                    <p:cond delay="0"/>
                                  </p:stCondLst>
                                  <p:childTnLst>
                                    <p:set>
                                      <p:cBhvr>
                                        <p:cTn id="105" dur="1" fill="hold">
                                          <p:stCondLst>
                                            <p:cond delay="0"/>
                                          </p:stCondLst>
                                        </p:cTn>
                                        <p:tgtEl>
                                          <p:spTgt spid="15"/>
                                        </p:tgtEl>
                                        <p:attrNameLst>
                                          <p:attrName>style.visibility</p:attrName>
                                        </p:attrNameLst>
                                      </p:cBhvr>
                                      <p:to>
                                        <p:strVal val="visible"/>
                                      </p:to>
                                    </p:set>
                                  </p:childTnLst>
                                </p:cTn>
                              </p:par>
                              <p:par>
                                <p:cTn id="106" presetID="1" presetClass="entr" presetSubtype="0" fill="hold" grpId="0" nodeType="withEffect">
                                  <p:stCondLst>
                                    <p:cond delay="0"/>
                                  </p:stCondLst>
                                  <p:childTnLst>
                                    <p:set>
                                      <p:cBhvr>
                                        <p:cTn id="107" dur="1" fill="hold">
                                          <p:stCondLst>
                                            <p:cond delay="0"/>
                                          </p:stCondLst>
                                        </p:cTn>
                                        <p:tgtEl>
                                          <p:spTgt spid="93"/>
                                        </p:tgtEl>
                                        <p:attrNameLst>
                                          <p:attrName>style.visibility</p:attrName>
                                        </p:attrNameLst>
                                      </p:cBhvr>
                                      <p:to>
                                        <p:strVal val="visible"/>
                                      </p:to>
                                    </p:set>
                                  </p:childTnLst>
                                </p:cTn>
                              </p:par>
                              <p:par>
                                <p:cTn id="108" presetID="1" presetClass="entr" presetSubtype="0" fill="hold" grpId="0" nodeType="withEffect">
                                  <p:stCondLst>
                                    <p:cond delay="0"/>
                                  </p:stCondLst>
                                  <p:childTnLst>
                                    <p:set>
                                      <p:cBhvr>
                                        <p:cTn id="109" dur="1" fill="hold">
                                          <p:stCondLst>
                                            <p:cond delay="0"/>
                                          </p:stCondLst>
                                        </p:cTn>
                                        <p:tgtEl>
                                          <p:spTgt spid="22"/>
                                        </p:tgtEl>
                                        <p:attrNameLst>
                                          <p:attrName>style.visibility</p:attrName>
                                        </p:attrNameLst>
                                      </p:cBhvr>
                                      <p:to>
                                        <p:strVal val="visible"/>
                                      </p:to>
                                    </p:set>
                                  </p:childTnLst>
                                </p:cTn>
                              </p:par>
                              <p:par>
                                <p:cTn id="110" presetID="1" presetClass="entr" presetSubtype="0" fill="hold" grpId="0" nodeType="withEffect">
                                  <p:stCondLst>
                                    <p:cond delay="0"/>
                                  </p:stCondLst>
                                  <p:childTnLst>
                                    <p:set>
                                      <p:cBhvr>
                                        <p:cTn id="111" dur="1" fill="hold">
                                          <p:stCondLst>
                                            <p:cond delay="0"/>
                                          </p:stCondLst>
                                        </p:cTn>
                                        <p:tgtEl>
                                          <p:spTgt spid="21"/>
                                        </p:tgtEl>
                                        <p:attrNameLst>
                                          <p:attrName>style.visibility</p:attrName>
                                        </p:attrNameLst>
                                      </p:cBhvr>
                                      <p:to>
                                        <p:strVal val="visible"/>
                                      </p:to>
                                    </p:set>
                                  </p:childTnLst>
                                </p:cTn>
                              </p:par>
                            </p:childTnLst>
                          </p:cTn>
                        </p:par>
                      </p:childTnLst>
                    </p:cTn>
                  </p:par>
                  <p:par>
                    <p:cTn id="112" fill="hold">
                      <p:stCondLst>
                        <p:cond delay="indefinite"/>
                      </p:stCondLst>
                      <p:childTnLst>
                        <p:par>
                          <p:cTn id="113" fill="hold">
                            <p:stCondLst>
                              <p:cond delay="0"/>
                            </p:stCondLst>
                            <p:childTnLst>
                              <p:par>
                                <p:cTn id="114" presetID="1" presetClass="exit" presetSubtype="0" fill="hold" nodeType="clickEffect">
                                  <p:stCondLst>
                                    <p:cond delay="0"/>
                                  </p:stCondLst>
                                  <p:childTnLst>
                                    <p:set>
                                      <p:cBhvr>
                                        <p:cTn id="115" dur="1" fill="hold">
                                          <p:stCondLst>
                                            <p:cond delay="0"/>
                                          </p:stCondLst>
                                        </p:cTn>
                                        <p:tgtEl>
                                          <p:spTgt spid="225"/>
                                        </p:tgtEl>
                                        <p:attrNameLst>
                                          <p:attrName>style.visibility</p:attrName>
                                        </p:attrNameLst>
                                      </p:cBhvr>
                                      <p:to>
                                        <p:strVal val="hidden"/>
                                      </p:to>
                                    </p:set>
                                  </p:childTnLst>
                                </p:cTn>
                              </p:par>
                              <p:par>
                                <p:cTn id="116" presetID="1" presetClass="exit" presetSubtype="0" fill="hold" nodeType="withEffect">
                                  <p:stCondLst>
                                    <p:cond delay="0"/>
                                  </p:stCondLst>
                                  <p:childTnLst>
                                    <p:set>
                                      <p:cBhvr>
                                        <p:cTn id="117" dur="1" fill="hold">
                                          <p:stCondLst>
                                            <p:cond delay="0"/>
                                          </p:stCondLst>
                                        </p:cTn>
                                        <p:tgtEl>
                                          <p:spTgt spid="224"/>
                                        </p:tgtEl>
                                        <p:attrNameLst>
                                          <p:attrName>style.visibility</p:attrName>
                                        </p:attrNameLst>
                                      </p:cBhvr>
                                      <p:to>
                                        <p:strVal val="hidden"/>
                                      </p:to>
                                    </p:set>
                                  </p:childTnLst>
                                </p:cTn>
                              </p:par>
                              <p:par>
                                <p:cTn id="118" presetID="1" presetClass="exit" presetSubtype="0" fill="hold" nodeType="withEffect">
                                  <p:stCondLst>
                                    <p:cond delay="0"/>
                                  </p:stCondLst>
                                  <p:childTnLst>
                                    <p:set>
                                      <p:cBhvr>
                                        <p:cTn id="119" dur="1" fill="hold">
                                          <p:stCondLst>
                                            <p:cond delay="0"/>
                                          </p:stCondLst>
                                        </p:cTn>
                                        <p:tgtEl>
                                          <p:spTgt spid="228"/>
                                        </p:tgtEl>
                                        <p:attrNameLst>
                                          <p:attrName>style.visibility</p:attrName>
                                        </p:attrNameLst>
                                      </p:cBhvr>
                                      <p:to>
                                        <p:strVal val="hidden"/>
                                      </p:to>
                                    </p:set>
                                  </p:childTnLst>
                                </p:cTn>
                              </p:par>
                              <p:par>
                                <p:cTn id="120" presetID="1" presetClass="exit" presetSubtype="0" fill="hold" nodeType="withEffect">
                                  <p:stCondLst>
                                    <p:cond delay="0"/>
                                  </p:stCondLst>
                                  <p:childTnLst>
                                    <p:set>
                                      <p:cBhvr>
                                        <p:cTn id="121" dur="1" fill="hold">
                                          <p:stCondLst>
                                            <p:cond delay="0"/>
                                          </p:stCondLst>
                                        </p:cTn>
                                        <p:tgtEl>
                                          <p:spTgt spid="227"/>
                                        </p:tgtEl>
                                        <p:attrNameLst>
                                          <p:attrName>style.visibility</p:attrName>
                                        </p:attrNameLst>
                                      </p:cBhvr>
                                      <p:to>
                                        <p:strVal val="hidden"/>
                                      </p:to>
                                    </p:set>
                                  </p:childTnLst>
                                </p:cTn>
                              </p:par>
                              <p:par>
                                <p:cTn id="122" presetID="1" presetClass="exit" presetSubtype="0" fill="hold" nodeType="withEffect">
                                  <p:stCondLst>
                                    <p:cond delay="0"/>
                                  </p:stCondLst>
                                  <p:childTnLst>
                                    <p:set>
                                      <p:cBhvr>
                                        <p:cTn id="123" dur="1" fill="hold">
                                          <p:stCondLst>
                                            <p:cond delay="0"/>
                                          </p:stCondLst>
                                        </p:cTn>
                                        <p:tgtEl>
                                          <p:spTgt spid="130"/>
                                        </p:tgtEl>
                                        <p:attrNameLst>
                                          <p:attrName>style.visibility</p:attrName>
                                        </p:attrNameLst>
                                      </p:cBhvr>
                                      <p:to>
                                        <p:strVal val="hidden"/>
                                      </p:to>
                                    </p:set>
                                  </p:childTnLst>
                                </p:cTn>
                              </p:par>
                              <p:par>
                                <p:cTn id="124" presetID="1" presetClass="exit" presetSubtype="0" fill="hold" grpId="0" nodeType="withEffect">
                                  <p:stCondLst>
                                    <p:cond delay="0"/>
                                  </p:stCondLst>
                                  <p:childTnLst>
                                    <p:set>
                                      <p:cBhvr>
                                        <p:cTn id="125" dur="1" fill="hold">
                                          <p:stCondLst>
                                            <p:cond delay="0"/>
                                          </p:stCondLst>
                                        </p:cTn>
                                        <p:tgtEl>
                                          <p:spTgt spid="132"/>
                                        </p:tgtEl>
                                        <p:attrNameLst>
                                          <p:attrName>style.visibility</p:attrName>
                                        </p:attrNameLst>
                                      </p:cBhvr>
                                      <p:to>
                                        <p:strVal val="hidden"/>
                                      </p:to>
                                    </p:set>
                                  </p:childTnLst>
                                </p:cTn>
                              </p:par>
                              <p:par>
                                <p:cTn id="126" presetID="1" presetClass="exit" presetSubtype="0" fill="hold" grpId="1" nodeType="withEffect">
                                  <p:stCondLst>
                                    <p:cond delay="0"/>
                                  </p:stCondLst>
                                  <p:childTnLst>
                                    <p:set>
                                      <p:cBhvr>
                                        <p:cTn id="127" dur="1" fill="hold">
                                          <p:stCondLst>
                                            <p:cond delay="0"/>
                                          </p:stCondLst>
                                        </p:cTn>
                                        <p:tgtEl>
                                          <p:spTgt spid="93"/>
                                        </p:tgtEl>
                                        <p:attrNameLst>
                                          <p:attrName>style.visibility</p:attrName>
                                        </p:attrNameLst>
                                      </p:cBhvr>
                                      <p:to>
                                        <p:strVal val="hidden"/>
                                      </p:to>
                                    </p:set>
                                  </p:childTnLst>
                                </p:cTn>
                              </p:par>
                              <p:par>
                                <p:cTn id="128" presetID="1" presetClass="exit" presetSubtype="0" fill="hold" grpId="1" nodeType="withEffect">
                                  <p:stCondLst>
                                    <p:cond delay="0"/>
                                  </p:stCondLst>
                                  <p:childTnLst>
                                    <p:set>
                                      <p:cBhvr>
                                        <p:cTn id="129" dur="1" fill="hold">
                                          <p:stCondLst>
                                            <p:cond delay="0"/>
                                          </p:stCondLst>
                                        </p:cTn>
                                        <p:tgtEl>
                                          <p:spTgt spid="22"/>
                                        </p:tgtEl>
                                        <p:attrNameLst>
                                          <p:attrName>style.visibility</p:attrName>
                                        </p:attrNameLst>
                                      </p:cBhvr>
                                      <p:to>
                                        <p:strVal val="hidden"/>
                                      </p:to>
                                    </p:set>
                                  </p:childTnLst>
                                </p:cTn>
                              </p:par>
                              <p:par>
                                <p:cTn id="130" presetID="1" presetClass="exit" presetSubtype="0" fill="hold" grpId="1" nodeType="withEffect">
                                  <p:stCondLst>
                                    <p:cond delay="0"/>
                                  </p:stCondLst>
                                  <p:childTnLst>
                                    <p:set>
                                      <p:cBhvr>
                                        <p:cTn id="131" dur="1" fill="hold">
                                          <p:stCondLst>
                                            <p:cond delay="0"/>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2" grpId="0" animBg="1"/>
      <p:bldP spid="196" grpId="0"/>
      <p:bldP spid="196" grpId="1"/>
      <p:bldP spid="199" grpId="0"/>
      <p:bldP spid="199" grpId="1"/>
      <p:bldP spid="199" grpId="2"/>
      <p:bldP spid="199" grpId="3"/>
      <p:bldP spid="203" grpId="0"/>
      <p:bldP spid="203" grpId="1"/>
      <p:bldP spid="205" grpId="0"/>
      <p:bldP spid="205" grpId="1"/>
      <p:bldP spid="207" grpId="0"/>
      <p:bldP spid="207" grpId="1"/>
      <p:bldP spid="209" grpId="0"/>
      <p:bldP spid="209" grpId="1"/>
      <p:bldP spid="213" grpId="0"/>
      <p:bldP spid="213" grpId="1"/>
      <p:bldP spid="221" grpId="0"/>
      <p:bldP spid="221" grpId="1"/>
      <p:bldP spid="93" grpId="0" animBg="1"/>
      <p:bldP spid="93" grpId="1" animBg="1"/>
      <p:bldP spid="21" grpId="0" animBg="1"/>
      <p:bldP spid="21" grpId="1" animBg="1"/>
      <p:bldP spid="22" grpId="0" animBg="1"/>
      <p:bldP spid="22" grpId="1" animBg="1"/>
      <p:bldP spid="230" grpId="0" animBg="1"/>
      <p:bldP spid="16" grpId="0"/>
    </p:bldLst>
  </p:timing>
</p:sld>
</file>

<file path=ppt/theme/theme1.xml><?xml version="1.0" encoding="utf-8"?>
<a:theme xmlns:a="http://schemas.openxmlformats.org/drawingml/2006/main" name="pdweek-template">
  <a:themeElements>
    <a:clrScheme name="Custom 1">
      <a:dk1>
        <a:sysClr val="windowText" lastClr="000000"/>
      </a:dk1>
      <a:lt1>
        <a:sysClr val="window" lastClr="FFFFFF"/>
      </a:lt1>
      <a:dk2>
        <a:srgbClr val="92AAF6"/>
      </a:dk2>
      <a:lt2>
        <a:srgbClr val="FEFAC9"/>
      </a:lt2>
      <a:accent1>
        <a:srgbClr val="92AAF6"/>
      </a:accent1>
      <a:accent2>
        <a:srgbClr val="FA8282"/>
      </a:accent2>
      <a:accent3>
        <a:srgbClr val="F3A447"/>
      </a:accent3>
      <a:accent4>
        <a:srgbClr val="D092A7"/>
      </a:accent4>
      <a:accent5>
        <a:srgbClr val="9C85C0"/>
      </a:accent5>
      <a:accent6>
        <a:srgbClr val="809EC2"/>
      </a:accent6>
      <a:hlink>
        <a:srgbClr val="8E58B6"/>
      </a:hlink>
      <a:folHlink>
        <a:srgbClr val="7F6F6F"/>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solidFill>
            <a:srgbClr val="6A7CB5"/>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5400">
          <a:solidFill>
            <a:schemeClr val="tx1"/>
          </a:solidFill>
          <a:tailEnd type="arrow"/>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dirty="0" smtClean="0">
            <a:latin typeface="+mn-lt"/>
          </a:defRPr>
        </a:defPPr>
      </a:lstStyle>
    </a:txDef>
  </a:objectDefaults>
  <a:extraClrSchemeLst/>
</a:theme>
</file>

<file path=ppt/theme/theme2.xml><?xml version="1.0" encoding="utf-8"?>
<a:theme xmlns:a="http://schemas.openxmlformats.org/drawingml/2006/main" name="blank page">
  <a:themeElements>
    <a:clrScheme name="Custom 1">
      <a:dk1>
        <a:sysClr val="windowText" lastClr="000000"/>
      </a:dk1>
      <a:lt1>
        <a:sysClr val="window" lastClr="FFFFFF"/>
      </a:lt1>
      <a:dk2>
        <a:srgbClr val="92AAF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pdweek-template">
  <a:themeElements>
    <a:clrScheme name="Custom 1">
      <a:dk1>
        <a:sysClr val="windowText" lastClr="000000"/>
      </a:dk1>
      <a:lt1>
        <a:sysClr val="window" lastClr="FFFFFF"/>
      </a:lt1>
      <a:dk2>
        <a:srgbClr val="92AAF6"/>
      </a:dk2>
      <a:lt2>
        <a:srgbClr val="FEFAC9"/>
      </a:lt2>
      <a:accent1>
        <a:srgbClr val="92AAF6"/>
      </a:accent1>
      <a:accent2>
        <a:srgbClr val="FA8282"/>
      </a:accent2>
      <a:accent3>
        <a:srgbClr val="F3A447"/>
      </a:accent3>
      <a:accent4>
        <a:srgbClr val="D092A7"/>
      </a:accent4>
      <a:accent5>
        <a:srgbClr val="9C85C0"/>
      </a:accent5>
      <a:accent6>
        <a:srgbClr val="809EC2"/>
      </a:accent6>
      <a:hlink>
        <a:srgbClr val="8E58B6"/>
      </a:hlink>
      <a:folHlink>
        <a:srgbClr val="7F6F6F"/>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2_pdweek-template">
  <a:themeElements>
    <a:clrScheme name="Custom 1">
      <a:dk1>
        <a:sysClr val="windowText" lastClr="000000"/>
      </a:dk1>
      <a:lt1>
        <a:sysClr val="window" lastClr="FFFFFF"/>
      </a:lt1>
      <a:dk2>
        <a:srgbClr val="92AAF6"/>
      </a:dk2>
      <a:lt2>
        <a:srgbClr val="FEFAC9"/>
      </a:lt2>
      <a:accent1>
        <a:srgbClr val="92AAF6"/>
      </a:accent1>
      <a:accent2>
        <a:srgbClr val="FA8282"/>
      </a:accent2>
      <a:accent3>
        <a:srgbClr val="F3A447"/>
      </a:accent3>
      <a:accent4>
        <a:srgbClr val="D092A7"/>
      </a:accent4>
      <a:accent5>
        <a:srgbClr val="9C85C0"/>
      </a:accent5>
      <a:accent6>
        <a:srgbClr val="809EC2"/>
      </a:accent6>
      <a:hlink>
        <a:srgbClr val="8E58B6"/>
      </a:hlink>
      <a:folHlink>
        <a:srgbClr val="7F6F6F"/>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echnic">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pdweek-template</Template>
  <TotalTime>2822</TotalTime>
  <Words>2080</Words>
  <Application>Microsoft Office PowerPoint</Application>
  <PresentationFormat>On-screen Show (4:3)</PresentationFormat>
  <Paragraphs>485</Paragraphs>
  <Slides>22</Slides>
  <Notes>20</Notes>
  <HiddenSlides>0</HiddenSlides>
  <MMClips>0</MMClips>
  <ScaleCrop>false</ScaleCrop>
  <HeadingPairs>
    <vt:vector size="4" baseType="variant">
      <vt:variant>
        <vt:lpstr>Theme</vt:lpstr>
      </vt:variant>
      <vt:variant>
        <vt:i4>4</vt:i4>
      </vt:variant>
      <vt:variant>
        <vt:lpstr>Slide Titles</vt:lpstr>
      </vt:variant>
      <vt:variant>
        <vt:i4>22</vt:i4>
      </vt:variant>
    </vt:vector>
  </HeadingPairs>
  <TitlesOfParts>
    <vt:vector size="26" baseType="lpstr">
      <vt:lpstr>pdweek-template</vt:lpstr>
      <vt:lpstr>blank page</vt:lpstr>
      <vt:lpstr>1_pdweek-template</vt:lpstr>
      <vt:lpstr>2_pdweek-template</vt:lpstr>
      <vt:lpstr>ProcControlAPI and StackwalkerAPI Integration into Dyninst</vt:lpstr>
      <vt:lpstr>PowerPoint Presentation</vt:lpstr>
      <vt:lpstr>Process Control and Stackwalking in Dyninst</vt:lpstr>
      <vt:lpstr>ProcControlAPI and StackwalkerAPI</vt:lpstr>
      <vt:lpstr>Ideal Componentization Process</vt:lpstr>
      <vt:lpstr>Actual Componentization Process</vt:lpstr>
      <vt:lpstr>Why Separate ProcControlAPI?</vt:lpstr>
      <vt:lpstr>Threading inside Dyninst/ProcControlAPI</vt:lpstr>
      <vt:lpstr>Dyninst 7.0 Threading Model</vt:lpstr>
      <vt:lpstr>Dyninst+ProcControlAPI Threading Model</vt:lpstr>
      <vt:lpstr>New functionality with ProcControlAPI</vt:lpstr>
      <vt:lpstr>New Feature – Detach-on-the-fly</vt:lpstr>
      <vt:lpstr>StackwalkerAPI and Dyninst</vt:lpstr>
      <vt:lpstr>Why Separate StackwalkerAPI?</vt:lpstr>
      <vt:lpstr>Why Separate StackwalkerAPI?</vt:lpstr>
      <vt:lpstr>New Functionality with StackwalkerAPI</vt:lpstr>
      <vt:lpstr>Extending StackwalkerAPI with Steppers </vt:lpstr>
      <vt:lpstr>Analysis-Based Stackwalking</vt:lpstr>
      <vt:lpstr>Analysis-Based Stackwalking</vt:lpstr>
      <vt:lpstr>Where we are</vt:lpstr>
      <vt:lpstr>Dyninst 8.0</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ProcControlAPI and StackwalkerAPI Integration into Dyninst</dc:title>
  <dc:creator>Todd Frederick</dc:creator>
  <cp:lastModifiedBy>mcnulty</cp:lastModifiedBy>
  <cp:revision>265</cp:revision>
  <dcterms:created xsi:type="dcterms:W3CDTF">2011-04-08T13:40:53Z</dcterms:created>
  <dcterms:modified xsi:type="dcterms:W3CDTF">2011-04-29T20:05:24Z</dcterms:modified>
</cp:coreProperties>
</file>