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00" r:id="rId1"/>
  </p:sldMasterIdLst>
  <p:notesMasterIdLst>
    <p:notesMasterId r:id="rId45"/>
  </p:notesMasterIdLst>
  <p:handoutMasterIdLst>
    <p:handoutMasterId r:id="rId46"/>
  </p:handoutMasterIdLst>
  <p:sldIdLst>
    <p:sldId id="258" r:id="rId2"/>
    <p:sldId id="330" r:id="rId3"/>
    <p:sldId id="291" r:id="rId4"/>
    <p:sldId id="315" r:id="rId5"/>
    <p:sldId id="314" r:id="rId6"/>
    <p:sldId id="293" r:id="rId7"/>
    <p:sldId id="294" r:id="rId8"/>
    <p:sldId id="295" r:id="rId9"/>
    <p:sldId id="365" r:id="rId10"/>
    <p:sldId id="366" r:id="rId11"/>
    <p:sldId id="367" r:id="rId12"/>
    <p:sldId id="368" r:id="rId13"/>
    <p:sldId id="296" r:id="rId14"/>
    <p:sldId id="305" r:id="rId15"/>
    <p:sldId id="303" r:id="rId16"/>
    <p:sldId id="312" r:id="rId17"/>
    <p:sldId id="310" r:id="rId18"/>
    <p:sldId id="311" r:id="rId19"/>
    <p:sldId id="316" r:id="rId20"/>
    <p:sldId id="317" r:id="rId21"/>
    <p:sldId id="321" r:id="rId22"/>
    <p:sldId id="319" r:id="rId23"/>
    <p:sldId id="320" r:id="rId24"/>
    <p:sldId id="354" r:id="rId25"/>
    <p:sldId id="338" r:id="rId26"/>
    <p:sldId id="355" r:id="rId27"/>
    <p:sldId id="361" r:id="rId28"/>
    <p:sldId id="363" r:id="rId29"/>
    <p:sldId id="356" r:id="rId30"/>
    <p:sldId id="357" r:id="rId31"/>
    <p:sldId id="358" r:id="rId32"/>
    <p:sldId id="359" r:id="rId33"/>
    <p:sldId id="331" r:id="rId34"/>
    <p:sldId id="332" r:id="rId35"/>
    <p:sldId id="328" r:id="rId36"/>
    <p:sldId id="327" r:id="rId37"/>
    <p:sldId id="329" r:id="rId38"/>
    <p:sldId id="364" r:id="rId39"/>
    <p:sldId id="336" r:id="rId40"/>
    <p:sldId id="339" r:id="rId41"/>
    <p:sldId id="346" r:id="rId42"/>
    <p:sldId id="334" r:id="rId43"/>
    <p:sldId id="351"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72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294"/>
    </p:cViewPr>
  </p:sorterViewPr>
  <p:gridSpacing cx="36004" cy="36004"/>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a:cs typeface="ＭＳ Ｐゴシック"/>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ＭＳ Ｐゴシック"/>
                <a:cs typeface="ＭＳ Ｐゴシック"/>
              </a:defRPr>
            </a:lvl1pPr>
          </a:lstStyle>
          <a:p>
            <a:pPr>
              <a:defRPr/>
            </a:pPr>
            <a:fld id="{8C632FBB-85B9-4041-ACA8-223927D9D70B}" type="datetimeFigureOut">
              <a:rPr lang="en-US"/>
              <a:pPr>
                <a:defRPr/>
              </a:pPr>
              <a:t>5/2/11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a:cs typeface="ＭＳ Ｐゴシック"/>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ＭＳ Ｐゴシック"/>
                <a:cs typeface="ＭＳ Ｐゴシック"/>
              </a:defRPr>
            </a:lvl1pPr>
          </a:lstStyle>
          <a:p>
            <a:pPr>
              <a:defRPr/>
            </a:pPr>
            <a:fld id="{F8BC9E99-A5AC-40A6-8D41-830F2D5C9902}" type="slidenum">
              <a:rPr lang="en-US"/>
              <a:pPr>
                <a:defRPr/>
              </a:pPr>
              <a:t>‹#›</a:t>
            </a:fld>
            <a:endParaRPr lang="en-US" dirty="0"/>
          </a:p>
        </p:txBody>
      </p:sp>
    </p:spTree>
    <p:extLst>
      <p:ext uri="{BB962C8B-B14F-4D97-AF65-F5344CB8AC3E}">
        <p14:creationId xmlns:p14="http://schemas.microsoft.com/office/powerpoint/2010/main" val="673945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pitchFamily="68" charset="-128"/>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ea typeface="ＭＳ Ｐゴシック" pitchFamily="68" charset="-128"/>
                <a:cs typeface="+mn-cs"/>
              </a:defRPr>
            </a:lvl1pPr>
          </a:lstStyle>
          <a:p>
            <a:pPr>
              <a:defRPr/>
            </a:pPr>
            <a:fld id="{4B5DB4CE-1FAA-4DF9-85C9-5FC93B989685}" type="datetimeFigureOut">
              <a:rPr lang="en-US"/>
              <a:pPr>
                <a:defRPr/>
              </a:pPr>
              <a:t>5/2/11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pitchFamily="68" charset="-128"/>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ＭＳ Ｐゴシック" pitchFamily="68" charset="-128"/>
                <a:cs typeface="+mn-cs"/>
              </a:defRPr>
            </a:lvl1pPr>
          </a:lstStyle>
          <a:p>
            <a:pPr>
              <a:defRPr/>
            </a:pPr>
            <a:fld id="{A4681FA9-3234-45C1-AC52-F95CEA47AA95}" type="slidenum">
              <a:rPr lang="en-US"/>
              <a:pPr>
                <a:defRPr/>
              </a:pPr>
              <a:t>‹#›</a:t>
            </a:fld>
            <a:endParaRPr lang="en-US" dirty="0"/>
          </a:p>
        </p:txBody>
      </p:sp>
    </p:spTree>
    <p:extLst>
      <p:ext uri="{BB962C8B-B14F-4D97-AF65-F5344CB8AC3E}">
        <p14:creationId xmlns:p14="http://schemas.microsoft.com/office/powerpoint/2010/main" val="65097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E050D7-4522-4A04-97DD-D86D6DC9668A}" type="slidenum">
              <a:rPr lang="en-US" smtClean="0">
                <a:latin typeface="Arial" pitchFamily="34" charset="0"/>
                <a:ea typeface="ＭＳ Ｐゴシック" pitchFamily="34" charset="-128"/>
              </a:rPr>
              <a:pPr/>
              <a:t>1</a:t>
            </a:fld>
            <a:endParaRPr lang="en-US" dirty="0"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latin typeface="Times New Roman" pitchFamily="18" charset="0"/>
              <a:ea typeface="ＭＳ Ｐゴシック" pitchFamily="34" charset="-128"/>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002778-95A1-46E8-86E4-6411DE7AB3F2}" type="slidenum">
              <a:rPr lang="en-GB" smtClean="0">
                <a:latin typeface="Arial" pitchFamily="34" charset="0"/>
                <a:ea typeface="ＭＳ Ｐゴシック" pitchFamily="34" charset="-128"/>
              </a:rPr>
              <a:pPr/>
              <a:t>14</a:t>
            </a:fld>
            <a:endParaRPr lang="en-GB" dirty="0"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latin typeface="Times New Roman" pitchFamily="18" charset="0"/>
              <a:ea typeface="ＭＳ Ｐゴシック" pitchFamily="34" charset="-128"/>
            </a:endParaRP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EFA942-5E2B-4EBB-9FF1-5746D2CAE97B}" type="slidenum">
              <a:rPr lang="en-GB" smtClean="0">
                <a:latin typeface="Arial" pitchFamily="34" charset="0"/>
                <a:ea typeface="ＭＳ Ｐゴシック" pitchFamily="34" charset="-128"/>
              </a:rPr>
              <a:pPr/>
              <a:t>15</a:t>
            </a:fld>
            <a:endParaRPr lang="en-GB" dirty="0"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latin typeface="Times New Roman" pitchFamily="18" charset="0"/>
              <a:ea typeface="ＭＳ Ｐゴシック" pitchFamily="34" charset="-128"/>
            </a:endParaRP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D44A47-6A80-4BDA-8F39-E01A56352BAD}" type="slidenum">
              <a:rPr lang="en-GB" smtClean="0">
                <a:latin typeface="Arial" pitchFamily="34" charset="0"/>
                <a:ea typeface="ＭＳ Ｐゴシック" pitchFamily="34" charset="-128"/>
              </a:rPr>
              <a:pPr/>
              <a:t>16</a:t>
            </a:fld>
            <a:endParaRPr lang="en-GB" dirty="0"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06254FB-5038-480F-9453-7D66B710F2BF}" type="slidenum">
              <a:rPr lang="en-GB" smtClean="0">
                <a:latin typeface="Arial" pitchFamily="34" charset="0"/>
                <a:ea typeface="ＭＳ Ｐゴシック" pitchFamily="34" charset="-128"/>
              </a:rPr>
              <a:pPr/>
              <a:t>17</a:t>
            </a:fld>
            <a:endParaRPr lang="en-GB" dirty="0" smtClean="0">
              <a:latin typeface="Arial" pitchFamily="34" charset="0"/>
              <a:ea typeface="ＭＳ Ｐゴシック" pitchFamily="34" charset="-128"/>
            </a:endParaRPr>
          </a:p>
        </p:txBody>
      </p:sp>
      <p:sp>
        <p:nvSpPr>
          <p:cNvPr id="45059" name="Text Box 2"/>
          <p:cNvSpPr txBox="1">
            <a:spLocks noChangeArrowheads="1"/>
          </p:cNvSpPr>
          <p:nvPr/>
        </p:nvSpPr>
        <p:spPr bwMode="auto">
          <a:xfrm>
            <a:off x="1111250" y="690563"/>
            <a:ext cx="4633913" cy="3417887"/>
          </a:xfrm>
          <a:prstGeom prst="rect">
            <a:avLst/>
          </a:prstGeom>
          <a:solidFill>
            <a:srgbClr val="FFFFFF"/>
          </a:solidFill>
          <a:ln w="9525">
            <a:solidFill>
              <a:srgbClr val="000000"/>
            </a:solidFill>
            <a:miter lim="800000"/>
            <a:headEnd/>
            <a:tailEnd/>
          </a:ln>
        </p:spPr>
        <p:txBody>
          <a:bodyPr wrap="none" anchor="ctr"/>
          <a:lstStyle/>
          <a:p>
            <a:pPr eaLnBrk="0" hangingPunct="0">
              <a:lnSpc>
                <a:spcPct val="134000"/>
              </a:lnSpc>
              <a:buClr>
                <a:srgbClr val="FFFFFF"/>
              </a:buClr>
              <a:buSzPct val="100000"/>
              <a:buFont typeface="Times New Roman" pitchFamily="18" charset="0"/>
              <a:buNone/>
            </a:pPr>
            <a:endParaRPr lang="en-US" dirty="0"/>
          </a:p>
        </p:txBody>
      </p:sp>
      <p:sp>
        <p:nvSpPr>
          <p:cNvPr id="45060" name="Rectangle 3"/>
          <p:cNvSpPr>
            <a:spLocks noGrp="1" noChangeArrowheads="1"/>
          </p:cNvSpPr>
          <p:nvPr>
            <p:ph type="body"/>
          </p:nvPr>
        </p:nvSpPr>
        <p:spPr bwMode="auto">
          <a:xfrm>
            <a:off x="911225" y="4341813"/>
            <a:ext cx="5030788" cy="4117975"/>
          </a:xfrm>
          <a:noFill/>
        </p:spPr>
        <p:txBody>
          <a:bodyPr wrap="none" numCol="1" anchor="ctr" anchorCtr="0" compatLnSpc="1">
            <a:prstTxWarp prst="textNoShape">
              <a:avLst/>
            </a:prstTxWarp>
          </a:bodyPr>
          <a:lstStyle/>
          <a:p>
            <a:endParaRPr lang="en-US" dirty="0" smtClean="0">
              <a:latin typeface="Times New Roman" pitchFamily="18"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4BC0857-461F-4EF3-B161-C32C0DA563F6}" type="slidenum">
              <a:rPr lang="en-GB" smtClean="0">
                <a:latin typeface="Arial" pitchFamily="34" charset="0"/>
                <a:ea typeface="ＭＳ Ｐゴシック" pitchFamily="34" charset="-128"/>
              </a:rPr>
              <a:pPr/>
              <a:t>18</a:t>
            </a:fld>
            <a:endParaRPr lang="en-GB" dirty="0" smtClean="0">
              <a:latin typeface="Arial" pitchFamily="34" charset="0"/>
              <a:ea typeface="ＭＳ Ｐゴシック" pitchFamily="34" charset="-128"/>
            </a:endParaRPr>
          </a:p>
        </p:txBody>
      </p:sp>
      <p:sp>
        <p:nvSpPr>
          <p:cNvPr id="46083" name="Text Box 2"/>
          <p:cNvSpPr txBox="1">
            <a:spLocks noChangeArrowheads="1"/>
          </p:cNvSpPr>
          <p:nvPr/>
        </p:nvSpPr>
        <p:spPr bwMode="auto">
          <a:xfrm>
            <a:off x="1111250" y="690563"/>
            <a:ext cx="4633913" cy="3417887"/>
          </a:xfrm>
          <a:prstGeom prst="rect">
            <a:avLst/>
          </a:prstGeom>
          <a:solidFill>
            <a:srgbClr val="FFFFFF"/>
          </a:solidFill>
          <a:ln w="9525">
            <a:solidFill>
              <a:srgbClr val="000000"/>
            </a:solidFill>
            <a:miter lim="800000"/>
            <a:headEnd/>
            <a:tailEnd/>
          </a:ln>
        </p:spPr>
        <p:txBody>
          <a:bodyPr wrap="none" anchor="ctr"/>
          <a:lstStyle/>
          <a:p>
            <a:pPr eaLnBrk="0" hangingPunct="0">
              <a:lnSpc>
                <a:spcPct val="134000"/>
              </a:lnSpc>
              <a:buClr>
                <a:srgbClr val="FFFFFF"/>
              </a:buClr>
              <a:buSzPct val="100000"/>
              <a:buFont typeface="Times New Roman" pitchFamily="18" charset="0"/>
              <a:buNone/>
            </a:pPr>
            <a:endParaRPr lang="en-US" dirty="0"/>
          </a:p>
        </p:txBody>
      </p:sp>
      <p:sp>
        <p:nvSpPr>
          <p:cNvPr id="46084" name="Rectangle 3"/>
          <p:cNvSpPr>
            <a:spLocks noGrp="1" noChangeArrowheads="1"/>
          </p:cNvSpPr>
          <p:nvPr>
            <p:ph type="body"/>
          </p:nvPr>
        </p:nvSpPr>
        <p:spPr bwMode="auto">
          <a:xfrm>
            <a:off x="911225" y="4341813"/>
            <a:ext cx="5030788" cy="4117975"/>
          </a:xfrm>
          <a:noFill/>
        </p:spPr>
        <p:txBody>
          <a:bodyPr wrap="none" numCol="1" anchor="ctr" anchorCtr="0" compatLnSpc="1">
            <a:prstTxWarp prst="textNoShape">
              <a:avLst/>
            </a:prstTxWarp>
          </a:bodyPr>
          <a:lstStyle/>
          <a:p>
            <a:endParaRPr lang="en-US" dirty="0" smtClean="0">
              <a:latin typeface="Times New Roman" pitchFamily="18"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BB4D85-5CE9-4DDA-9EF7-2960438A8238}" type="slidenum">
              <a:rPr lang="en-US" smtClean="0">
                <a:latin typeface="Arial" pitchFamily="34" charset="0"/>
                <a:ea typeface="ＭＳ Ｐゴシック" pitchFamily="34" charset="-128"/>
              </a:rPr>
              <a:pPr/>
              <a:t>19</a:t>
            </a:fld>
            <a:endParaRPr lang="en-US" dirty="0"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16935C-3E0C-4488-A5AE-EC2790E32437}" type="slidenum">
              <a:rPr lang="en-US" smtClean="0">
                <a:latin typeface="Arial" pitchFamily="34" charset="0"/>
                <a:ea typeface="ＭＳ Ｐゴシック" pitchFamily="34" charset="-128"/>
              </a:rPr>
              <a:pPr/>
              <a:t>20</a:t>
            </a:fld>
            <a:endParaRPr lang="en-US" dirty="0"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C0F6EC-01AC-45A6-95D5-72CB87A9D808}" type="slidenum">
              <a:rPr lang="en-US" smtClean="0">
                <a:latin typeface="Arial" pitchFamily="34" charset="0"/>
                <a:ea typeface="ＭＳ Ｐゴシック" pitchFamily="34" charset="-128"/>
              </a:rPr>
              <a:pPr/>
              <a:t>21</a:t>
            </a:fld>
            <a:endParaRPr lang="en-US" dirty="0"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01CB28-6A97-426F-BF6E-9C873303A94D}" type="slidenum">
              <a:rPr lang="en-US" smtClean="0">
                <a:latin typeface="Arial" pitchFamily="34" charset="0"/>
                <a:ea typeface="ＭＳ Ｐゴシック" pitchFamily="34" charset="-128"/>
              </a:rPr>
              <a:pPr/>
              <a:t>22</a:t>
            </a:fld>
            <a:endParaRPr lang="en-US" dirty="0"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D6BB28-C260-4C4A-8EA4-B15F800ACDDF}" type="slidenum">
              <a:rPr lang="en-US" smtClean="0">
                <a:latin typeface="Arial" pitchFamily="34" charset="0"/>
                <a:ea typeface="ＭＳ Ｐゴシック" pitchFamily="34" charset="-128"/>
              </a:rPr>
              <a:pPr/>
              <a:t>23</a:t>
            </a:fld>
            <a:endParaRPr lang="en-US" dirty="0"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FC762B-844E-40EB-BB02-7BF02A8BD78A}" type="slidenum">
              <a:rPr lang="en-US" smtClean="0">
                <a:latin typeface="Arial" pitchFamily="34" charset="0"/>
                <a:ea typeface="ＭＳ Ｐゴシック" pitchFamily="34" charset="-128"/>
              </a:rPr>
              <a:pPr/>
              <a:t>2</a:t>
            </a:fld>
            <a:endParaRPr lang="en-US" dirty="0" smtClean="0">
              <a:latin typeface="Arial"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purpose of this slide is to define a component. Components are based on a data-flow model, accepting zero or more inputs, performing arbitrary processing, and emitting zero or more outputs. They are written using C++, inheriting from a base class that provides basic infrastructure. The provide metadata in form of the component’s type, version, and input/output names and types. All components are versioned and multiple versions the same component can co-exist. Finally, components can be packaged in a variety of different ways.</a:t>
            </a:r>
          </a:p>
        </p:txBody>
      </p:sp>
      <p:sp>
        <p:nvSpPr>
          <p:cNvPr id="4" name="Slide Number Placeholder 3"/>
          <p:cNvSpPr>
            <a:spLocks noGrp="1"/>
          </p:cNvSpPr>
          <p:nvPr>
            <p:ph type="sldNum" sz="quarter" idx="10"/>
          </p:nvPr>
        </p:nvSpPr>
        <p:spPr/>
        <p:txBody>
          <a:bodyPr/>
          <a:lstStyle/>
          <a:p>
            <a:fld id="{7EB2C385-30BE-FF4B-870B-073BA789E96D}" type="slidenum">
              <a:rPr lang="en-US" smtClean="0"/>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Component is the key class that all component inherit from.</a:t>
            </a:r>
          </a:p>
          <a:p>
            <a:r>
              <a:rPr lang="en-US" dirty="0" smtClean="0"/>
              <a:t>attribute phrase… hides the name of the component to the outside</a:t>
            </a:r>
          </a:p>
          <a:p>
            <a:r>
              <a:rPr lang="en-US" dirty="0" smtClean="0"/>
              <a:t>registerPlugin – tells CBTF that the specified plugin is available </a:t>
            </a:r>
          </a:p>
          <a:p>
            <a:endParaRPr lang="en-US" dirty="0" smtClean="0"/>
          </a:p>
          <a:p>
            <a:r>
              <a:rPr lang="en-US" dirty="0" smtClean="0"/>
              <a:t>getAvailableTypes – list all the available component types</a:t>
            </a:r>
          </a:p>
          <a:p>
            <a:endParaRPr lang="en-US" dirty="0" smtClean="0"/>
          </a:p>
          <a:p>
            <a:r>
              <a:rPr lang="en-US" dirty="0" smtClean="0"/>
              <a:t>instantiate – creates an instance of the component</a:t>
            </a:r>
          </a:p>
          <a:p>
            <a:r>
              <a:rPr lang="en-US" dirty="0" smtClean="0"/>
              <a:t>                       - can request a specific version of the component</a:t>
            </a:r>
          </a:p>
          <a:p>
            <a:r>
              <a:rPr lang="en-US" dirty="0" smtClean="0"/>
              <a:t>                       - by default get the latest version</a:t>
            </a:r>
          </a:p>
          <a:p>
            <a:endParaRPr lang="en-US" dirty="0" smtClean="0"/>
          </a:p>
          <a:p>
            <a:r>
              <a:rPr lang="en-US" dirty="0" smtClean="0"/>
              <a:t>connect – forms the interconnection of one component with another</a:t>
            </a:r>
          </a:p>
          <a:p>
            <a:r>
              <a:rPr lang="en-US" dirty="0" smtClean="0"/>
              <a:t>                   need a connect for each output argument</a:t>
            </a:r>
          </a:p>
          <a:p>
            <a:endParaRPr lang="en-US" dirty="0" smtClean="0"/>
          </a:p>
          <a:p>
            <a:r>
              <a:rPr lang="en-US" dirty="0" smtClean="0"/>
              <a:t>Specify the input arguments and the output arguments to the “black box” component</a:t>
            </a:r>
          </a:p>
          <a:p>
            <a:endParaRPr lang="en-US" dirty="0" smtClean="0"/>
          </a:p>
          <a:p>
            <a:r>
              <a:rPr lang="en-US" dirty="0" smtClean="0"/>
              <a:t>factoryFunction call registers the component as an available component</a:t>
            </a:r>
          </a:p>
          <a:p>
            <a:endParaRPr lang="en-US" dirty="0" smtClean="0"/>
          </a:p>
          <a:p>
            <a:r>
              <a:rPr lang="en-US" dirty="0" smtClean="0"/>
              <a:t>LIBRARY: libCBTF implements support for this API</a:t>
            </a:r>
          </a:p>
          <a:p>
            <a:endParaRPr lang="en-US" dirty="0" smtClean="0"/>
          </a:p>
          <a:p>
            <a:endParaRPr lang="en-US" dirty="0" smtClean="0"/>
          </a:p>
          <a:p>
            <a:endParaRPr lang="en-US" dirty="0" smtClean="0"/>
          </a:p>
          <a:p>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595748-C21A-46A2-B403-DF2EC86A950B}" type="slidenum">
              <a:rPr lang="en-US" smtClean="0">
                <a:latin typeface="Arial" pitchFamily="34" charset="0"/>
                <a:ea typeface="ＭＳ Ｐゴシック" pitchFamily="34" charset="-128"/>
              </a:rPr>
              <a:pPr/>
              <a:t>25</a:t>
            </a:fld>
            <a:endParaRPr lang="en-US" dirty="0" smtClean="0">
              <a:latin typeface="Arial"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slide is to define component networks. Each network contains</a:t>
            </a:r>
            <a:r>
              <a:rPr lang="en-US" baseline="0" dirty="0" smtClean="0"/>
              <a:t> one or more component instances and connections between those component instances. Any topology is possible, from pipelines to graphs with cycles. Networks are recursive in the sense that the network is itself a component, with input and outputs, which can be instantiated and further connection to other networks. Finally, the components to be instantiated (including version ranges), along with the interconnections, are specified via XML files.</a:t>
            </a:r>
          </a:p>
        </p:txBody>
      </p:sp>
      <p:sp>
        <p:nvSpPr>
          <p:cNvPr id="4" name="Slide Number Placeholder 3"/>
          <p:cNvSpPr>
            <a:spLocks noGrp="1"/>
          </p:cNvSpPr>
          <p:nvPr>
            <p:ph type="sldNum" sz="quarter" idx="10"/>
          </p:nvPr>
        </p:nvSpPr>
        <p:spPr/>
        <p:txBody>
          <a:bodyPr/>
          <a:lstStyle/>
          <a:p>
            <a:fld id="{7EB2C385-30BE-FF4B-870B-073BA789E96D}" type="slidenum">
              <a:rPr lang="en-US" smtClean="0"/>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purpose</a:t>
            </a:r>
            <a:r>
              <a:rPr lang="en-US" baseline="0" dirty="0" smtClean="0"/>
              <a:t> of this slide is to define distributed component networks. These are (currently) </a:t>
            </a:r>
            <a:r>
              <a:rPr lang="en-US" baseline="0" dirty="0" err="1" smtClean="0"/>
              <a:t>MRNet</a:t>
            </a:r>
            <a:r>
              <a:rPr lang="en-US" baseline="0" dirty="0" smtClean="0"/>
              <a:t> based. A complete component network is located on each node in the </a:t>
            </a:r>
            <a:r>
              <a:rPr lang="en-US" baseline="0" dirty="0" err="1" smtClean="0"/>
              <a:t>MRNet</a:t>
            </a:r>
            <a:r>
              <a:rPr lang="en-US" baseline="0" dirty="0" smtClean="0"/>
              <a:t> network. These component networks are connected via symbolically-named </a:t>
            </a:r>
            <a:r>
              <a:rPr lang="en-US" baseline="0" dirty="0" err="1" smtClean="0"/>
              <a:t>MRNet</a:t>
            </a:r>
            <a:r>
              <a:rPr lang="en-US" baseline="0" dirty="0" smtClean="0"/>
              <a:t> streams (shown in red) which can move data either up or down the </a:t>
            </a:r>
            <a:r>
              <a:rPr lang="en-US" baseline="0" dirty="0" err="1" smtClean="0"/>
              <a:t>MRNet</a:t>
            </a:r>
            <a:r>
              <a:rPr lang="en-US" baseline="0" dirty="0" smtClean="0"/>
              <a:t> network. As with non-distributed component networks, distributed component networks are recursively defined and specified via XML files. Finally, light-weight </a:t>
            </a:r>
            <a:r>
              <a:rPr lang="en-US" baseline="0" dirty="0" err="1" smtClean="0"/>
              <a:t>MRNet</a:t>
            </a:r>
            <a:r>
              <a:rPr lang="en-US" baseline="0" dirty="0" smtClean="0"/>
              <a:t> is supported by allow messages with specific </a:t>
            </a:r>
            <a:r>
              <a:rPr lang="en-US" baseline="0" dirty="0" err="1" smtClean="0"/>
              <a:t>MRNet</a:t>
            </a:r>
            <a:r>
              <a:rPr lang="en-US" baseline="0" dirty="0" smtClean="0"/>
              <a:t> tags to be associated with named streams.</a:t>
            </a:r>
          </a:p>
        </p:txBody>
      </p:sp>
      <p:sp>
        <p:nvSpPr>
          <p:cNvPr id="4" name="Slide Number Placeholder 3"/>
          <p:cNvSpPr>
            <a:spLocks noGrp="1"/>
          </p:cNvSpPr>
          <p:nvPr>
            <p:ph type="sldNum" sz="quarter" idx="10"/>
          </p:nvPr>
        </p:nvSpPr>
        <p:spPr/>
        <p:txBody>
          <a:bodyPr/>
          <a:lstStyle/>
          <a:p>
            <a:fld id="{7EB2C385-30BE-FF4B-870B-073BA789E96D}" type="slidenum">
              <a:rPr lang="en-US" smtClean="0"/>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slide is to</a:t>
            </a:r>
            <a:r>
              <a:rPr lang="en-US" baseline="0" dirty="0" smtClean="0"/>
              <a:t> present the software stack used by the core CBTF framework. Existing open-source components are shown in dark green, already-developed CBTF framework components in light green, and planned CBTF framework components in red.</a:t>
            </a:r>
            <a:endParaRPr lang="en-US" dirty="0"/>
          </a:p>
        </p:txBody>
      </p:sp>
      <p:sp>
        <p:nvSpPr>
          <p:cNvPr id="4" name="Slide Number Placeholder 3"/>
          <p:cNvSpPr>
            <a:spLocks noGrp="1"/>
          </p:cNvSpPr>
          <p:nvPr>
            <p:ph type="sldNum" sz="quarter" idx="10"/>
          </p:nvPr>
        </p:nvSpPr>
        <p:spPr/>
        <p:txBody>
          <a:bodyPr/>
          <a:lstStyle/>
          <a:p>
            <a:fld id="{7EB2C385-30BE-FF4B-870B-073BA789E96D}" type="slidenum">
              <a:rPr lang="en-US" smtClean="0"/>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6988A7-137A-489B-B1D1-0945C68AFA59}" type="slidenum">
              <a:rPr lang="en-US" smtClean="0">
                <a:latin typeface="Arial" pitchFamily="34" charset="0"/>
                <a:ea typeface="ＭＳ Ｐゴシック" pitchFamily="34" charset="-128"/>
              </a:rPr>
              <a:pPr/>
              <a:t>33</a:t>
            </a:fld>
            <a:endParaRPr lang="en-US" dirty="0" smtClean="0">
              <a:latin typeface="Arial" pitchFamily="3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6988A7-137A-489B-B1D1-0945C68AFA59}" type="slidenum">
              <a:rPr lang="en-US" smtClean="0">
                <a:latin typeface="Arial" pitchFamily="34" charset="0"/>
                <a:ea typeface="ＭＳ Ｐゴシック" pitchFamily="34" charset="-128"/>
              </a:rPr>
              <a:pPr/>
              <a:t>34</a:t>
            </a:fld>
            <a:endParaRPr lang="en-US" dirty="0" smtClean="0">
              <a:latin typeface="Arial"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6988A7-137A-489B-B1D1-0945C68AFA59}" type="slidenum">
              <a:rPr lang="en-US" smtClean="0">
                <a:latin typeface="Arial" pitchFamily="34" charset="0"/>
                <a:ea typeface="ＭＳ Ｐゴシック" pitchFamily="34" charset="-128"/>
              </a:rPr>
              <a:pPr/>
              <a:t>35</a:t>
            </a:fld>
            <a:endParaRPr lang="en-US" dirty="0" smtClean="0">
              <a:latin typeface="Arial" pitchFamily="34"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4681FA9-3234-45C1-AC52-F95CEA47AA95}" type="slidenum">
              <a:rPr lang="en-US" smtClean="0"/>
              <a:pPr>
                <a:defRPr/>
              </a:pPr>
              <a:t>36</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7D1436-5F71-47C2-9B96-F4FC7E4CAA11}" type="slidenum">
              <a:rPr lang="en-US" smtClean="0">
                <a:latin typeface="Arial" pitchFamily="34" charset="0"/>
                <a:ea typeface="ＭＳ Ｐゴシック" pitchFamily="34" charset="-128"/>
              </a:rPr>
              <a:pPr/>
              <a:t>37</a:t>
            </a:fld>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B0E5267-0AF0-4DF9-ACF5-EE04FB90C90F}" type="slidenum">
              <a:rPr lang="en-GB" smtClean="0">
                <a:latin typeface="Arial" pitchFamily="34" charset="0"/>
                <a:ea typeface="ＭＳ Ｐゴシック" pitchFamily="34" charset="-128"/>
              </a:rPr>
              <a:pPr/>
              <a:t>3</a:t>
            </a:fld>
            <a:endParaRPr lang="en-GB" dirty="0" smtClean="0">
              <a:latin typeface="Arial" pitchFamily="34" charset="0"/>
              <a:ea typeface="ＭＳ Ｐゴシック" pitchFamily="34" charset="-128"/>
            </a:endParaRPr>
          </a:p>
        </p:txBody>
      </p:sp>
      <p:sp>
        <p:nvSpPr>
          <p:cNvPr id="32771" name="Text Box 1"/>
          <p:cNvSpPr txBox="1">
            <a:spLocks noChangeArrowheads="1"/>
          </p:cNvSpPr>
          <p:nvPr/>
        </p:nvSpPr>
        <p:spPr bwMode="auto">
          <a:xfrm>
            <a:off x="1111250" y="690563"/>
            <a:ext cx="4633913" cy="3417887"/>
          </a:xfrm>
          <a:prstGeom prst="rect">
            <a:avLst/>
          </a:prstGeom>
          <a:solidFill>
            <a:srgbClr val="FFFFFF"/>
          </a:solidFill>
          <a:ln w="9525">
            <a:solidFill>
              <a:srgbClr val="000000"/>
            </a:solidFill>
            <a:miter lim="800000"/>
            <a:headEnd/>
            <a:tailEnd/>
          </a:ln>
        </p:spPr>
        <p:txBody>
          <a:bodyPr wrap="none" anchor="ctr"/>
          <a:lstStyle/>
          <a:p>
            <a:pPr eaLnBrk="0" hangingPunct="0">
              <a:lnSpc>
                <a:spcPct val="134000"/>
              </a:lnSpc>
              <a:buClr>
                <a:srgbClr val="FFFFFF"/>
              </a:buClr>
              <a:buSzPct val="100000"/>
              <a:buFont typeface="Times New Roman" pitchFamily="18" charset="0"/>
              <a:buNone/>
            </a:pPr>
            <a:endParaRPr lang="en-US" dirty="0"/>
          </a:p>
        </p:txBody>
      </p:sp>
      <p:sp>
        <p:nvSpPr>
          <p:cNvPr id="32772" name="Rectangle 2"/>
          <p:cNvSpPr>
            <a:spLocks noGrp="1" noChangeArrowheads="1"/>
          </p:cNvSpPr>
          <p:nvPr>
            <p:ph type="body"/>
          </p:nvPr>
        </p:nvSpPr>
        <p:spPr bwMode="auto">
          <a:xfrm>
            <a:off x="911225" y="4341813"/>
            <a:ext cx="5030788" cy="4117975"/>
          </a:xfrm>
          <a:noFill/>
        </p:spPr>
        <p:txBody>
          <a:bodyPr wrap="none" lIns="90059" tIns="45030" rIns="90059" bIns="45030" numCol="1" anchor="ctr" anchorCtr="0" compatLnSpc="1">
            <a:prstTxWarp prst="textNoShape">
              <a:avLst/>
            </a:prstTxWarp>
          </a:bodyPr>
          <a:lstStyle/>
          <a:p>
            <a:endParaRPr lang="en-US" dirty="0" smtClean="0">
              <a:latin typeface="Times New Roman" pitchFamily="18"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7D1436-5F71-47C2-9B96-F4FC7E4CAA11}" type="slidenum">
              <a:rPr lang="en-US" smtClean="0">
                <a:latin typeface="Arial" pitchFamily="34" charset="0"/>
                <a:ea typeface="ＭＳ Ｐゴシック" pitchFamily="34" charset="-128"/>
              </a:rPr>
              <a:pPr/>
              <a:t>38</a:t>
            </a:fld>
            <a:endParaRPr lang="en-US" dirty="0" smtClean="0">
              <a:latin typeface="Arial" pitchFamily="34"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There is a slide on each one of these in the Supplemental</a:t>
            </a:r>
            <a:r>
              <a:rPr lang="en-US" baseline="0" dirty="0" smtClean="0"/>
              <a:t> Information section of this set of slides</a:t>
            </a: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595748-C21A-46A2-B403-DF2EC86A950B}" type="slidenum">
              <a:rPr lang="en-US" smtClean="0">
                <a:latin typeface="Arial" pitchFamily="34" charset="0"/>
                <a:ea typeface="ＭＳ Ｐゴシック" pitchFamily="34" charset="-128"/>
              </a:rPr>
              <a:pPr/>
              <a:t>39</a:t>
            </a:fld>
            <a:endParaRPr lang="en-US" dirty="0" smtClean="0">
              <a:latin typeface="Arial" pitchFamily="34"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High</a:t>
            </a:r>
            <a:r>
              <a:rPr lang="en-US" baseline="0" dirty="0" smtClean="0"/>
              <a:t> level g</a:t>
            </a:r>
            <a:r>
              <a:rPr lang="en-US" dirty="0" smtClean="0"/>
              <a:t>raphical</a:t>
            </a:r>
            <a:r>
              <a:rPr lang="en-US" baseline="0" dirty="0" smtClean="0"/>
              <a:t> view of an example CBTF component network</a:t>
            </a:r>
          </a:p>
          <a:p>
            <a:r>
              <a:rPr lang="en-US" baseline="0" dirty="0" smtClean="0"/>
              <a:t>Show components can be directly linked or in a shared object plugin library</a:t>
            </a:r>
          </a:p>
          <a:p>
            <a:r>
              <a:rPr lang="en-US" baseline="0" dirty="0" smtClean="0"/>
              <a:t>Tool start up code creates the instances of each component and connects the components into a network.</a:t>
            </a:r>
          </a:p>
          <a:p>
            <a:r>
              <a:rPr lang="en-US" baseline="0" dirty="0" smtClean="0"/>
              <a:t>libCBTF contains the actual code that supports the CBTF API.</a:t>
            </a: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595748-C21A-46A2-B403-DF2EC86A950B}" type="slidenum">
              <a:rPr lang="en-US" smtClean="0">
                <a:latin typeface="Arial" pitchFamily="34" charset="0"/>
                <a:ea typeface="ＭＳ Ｐゴシック" pitchFamily="34" charset="-128"/>
              </a:rPr>
              <a:pPr/>
              <a:t>40</a:t>
            </a:fld>
            <a:endParaRPr lang="en-US" dirty="0" smtClean="0">
              <a:latin typeface="Arial" pitchFamily="34"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en-US" dirty="0" smtClean="0"/>
              <a:t>Only shows one node at each level in the tree. Of course in reality there will be many, many, of these nodes.   </a:t>
            </a:r>
            <a:r>
              <a:rPr lang="en-US" b="1" dirty="0" smtClean="0"/>
              <a:t>SNAPSHOT of one NODE at EACH LEVEL IN MRNET TREE</a:t>
            </a:r>
          </a:p>
          <a:p>
            <a:r>
              <a:rPr lang="en-US" dirty="0" smtClean="0"/>
              <a:t>It is important to understand the distinction that </a:t>
            </a:r>
            <a:r>
              <a:rPr lang="en-US" b="1" dirty="0" smtClean="0"/>
              <a:t>within a single node, we specify the exact interconnection of the components</a:t>
            </a:r>
            <a:r>
              <a:rPr lang="en-US" dirty="0" smtClean="0"/>
              <a:t>, but </a:t>
            </a:r>
            <a:r>
              <a:rPr lang="en-US" b="1" dirty="0" smtClean="0"/>
              <a:t>between nodes we simply direct  traffic to/from upward and downward traveling named streams</a:t>
            </a:r>
            <a:r>
              <a:rPr lang="en-US" dirty="0" smtClean="0"/>
              <a:t>. This difference is noted in the slide as the dotted (stream) vs. solid (direct connection) lines. </a:t>
            </a:r>
            <a:br>
              <a:rPr lang="en-US" dirty="0" smtClean="0"/>
            </a:br>
            <a:r>
              <a:rPr lang="en-US" dirty="0" smtClean="0"/>
              <a:t/>
            </a:r>
            <a:br>
              <a:rPr lang="en-US" dirty="0" smtClean="0"/>
            </a:br>
            <a:r>
              <a:rPr lang="en-US" dirty="0" smtClean="0"/>
              <a:t>.*** Following from the above point, </a:t>
            </a:r>
            <a:r>
              <a:rPr lang="en-US" b="1" dirty="0" smtClean="0"/>
              <a:t>each incoming dotted line into a node actually represents multiple incoming connections from all the leaves of that node -</a:t>
            </a:r>
            <a:r>
              <a:rPr lang="en-US" dirty="0" smtClean="0"/>
              <a:t> not just the one that is actually shown. </a:t>
            </a:r>
            <a:br>
              <a:rPr lang="en-US" dirty="0" smtClean="0"/>
            </a:br>
            <a:r>
              <a:rPr lang="en-US" dirty="0" smtClean="0"/>
              <a:t/>
            </a:r>
            <a:br>
              <a:rPr lang="en-US" dirty="0" smtClean="0"/>
            </a:br>
            <a:r>
              <a:rPr lang="en-US" dirty="0" smtClean="0"/>
              <a:t>* </a:t>
            </a:r>
            <a:r>
              <a:rPr lang="en-US" b="1" dirty="0" smtClean="0"/>
              <a:t>Filters can be specified as applying to all depths, or two one specific depth (as an offset relative to the leaves or root), with depth-specific filters taking precedence over filters at all depths</a:t>
            </a:r>
            <a:r>
              <a:rPr lang="en-US" dirty="0" smtClean="0"/>
              <a:t>. I.e. one can declare a component network to be applied at all filter nodes, but then specialize the component network at one or more specific depths in the tree. </a:t>
            </a:r>
            <a:br>
              <a:rPr lang="en-US" dirty="0" smtClean="0"/>
            </a:br>
            <a:r>
              <a:rPr lang="en-US" dirty="0" smtClean="0"/>
              <a:t/>
            </a:r>
            <a:br>
              <a:rPr lang="en-US" dirty="0" smtClean="0"/>
            </a:br>
            <a:r>
              <a:rPr lang="en-US" dirty="0" smtClean="0"/>
              <a:t>* Regardless of the level of the tree, it is </a:t>
            </a:r>
            <a:r>
              <a:rPr lang="en-US" b="1" dirty="0" smtClean="0"/>
              <a:t>assumed (for now) that all nodes within that level have identical component networks. </a:t>
            </a:r>
            <a:r>
              <a:rPr lang="en-US" dirty="0" smtClean="0"/>
              <a:t/>
            </a:r>
            <a:br>
              <a:rPr lang="en-US" dirty="0" smtClean="0"/>
            </a:br>
            <a:r>
              <a:rPr lang="en-US" dirty="0" smtClean="0"/>
              <a:t/>
            </a:r>
            <a:br>
              <a:rPr lang="en-US" dirty="0" smtClean="0"/>
            </a:br>
            <a:r>
              <a:rPr lang="en-US" dirty="0" smtClean="0"/>
              <a:t>* </a:t>
            </a:r>
            <a:r>
              <a:rPr lang="en-US" b="1" dirty="0" smtClean="0"/>
              <a:t>Streams that are not handled at a particular level are simply passed through to the next level. </a:t>
            </a:r>
            <a:r>
              <a:rPr lang="en-US" dirty="0" smtClean="0"/>
              <a:t/>
            </a:r>
            <a:br>
              <a:rPr lang="en-US" dirty="0" smtClean="0"/>
            </a:br>
            <a:r>
              <a:rPr lang="en-US" dirty="0" smtClean="0"/>
              <a:t/>
            </a:r>
            <a:br>
              <a:rPr lang="en-US" dirty="0" smtClean="0"/>
            </a:br>
            <a:r>
              <a:rPr lang="en-US" dirty="0" smtClean="0"/>
              <a:t>* When declaring component instances, </a:t>
            </a:r>
            <a:r>
              <a:rPr lang="en-US" b="1" dirty="0" smtClean="0"/>
              <a:t>one has the option of specifying a minimum and/or maximum version to be used. </a:t>
            </a:r>
            <a:r>
              <a:rPr lang="en-US" dirty="0" smtClean="0"/>
              <a:t>See the SymbolTableCollector component on the backend node for an example. </a:t>
            </a:r>
            <a:br>
              <a:rPr lang="en-US" dirty="0" smtClean="0"/>
            </a:b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595748-C21A-46A2-B403-DF2EC86A950B}" type="slidenum">
              <a:rPr lang="en-US" smtClean="0">
                <a:latin typeface="Arial" pitchFamily="34" charset="0"/>
                <a:ea typeface="ＭＳ Ｐゴシック" pitchFamily="34" charset="-128"/>
              </a:rPr>
              <a:pPr/>
              <a:t>41</a:t>
            </a:fld>
            <a:endParaRPr lang="en-US" dirty="0" smtClean="0">
              <a:latin typeface="Arial" pitchFamily="34"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r>
              <a:rPr lang="en-US" dirty="0" smtClean="0"/>
              <a:t>Show</a:t>
            </a:r>
            <a:r>
              <a:rPr lang="en-US" baseline="0" dirty="0" smtClean="0"/>
              <a:t> where libraries are used and library association with levels in the </a:t>
            </a:r>
            <a:r>
              <a:rPr lang="en-US" baseline="0" dirty="0" err="1" smtClean="0"/>
              <a:t>MRNet</a:t>
            </a:r>
            <a:r>
              <a:rPr lang="en-US" baseline="0" dirty="0" smtClean="0"/>
              <a:t> tree.</a:t>
            </a:r>
            <a:endParaRPr lang="en-US" dirty="0"/>
          </a:p>
        </p:txBody>
      </p:sp>
      <p:sp>
        <p:nvSpPr>
          <p:cNvPr id="4" name="Slide Number Placeholder 3"/>
          <p:cNvSpPr>
            <a:spLocks noGrp="1"/>
          </p:cNvSpPr>
          <p:nvPr>
            <p:ph type="sldNum" sz="quarter" idx="10"/>
          </p:nvPr>
        </p:nvSpPr>
        <p:spPr/>
        <p:txBody>
          <a:bodyPr/>
          <a:lstStyle/>
          <a:p>
            <a:fld id="{50129CAC-EE0C-B746-B0A5-1A9955696A13}" type="slidenum">
              <a:rPr lang="en-US" smtClean="0"/>
              <a:pPr/>
              <a:t>42</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Show </a:t>
            </a:r>
            <a:r>
              <a:rPr lang="en-US" baseline="0" dirty="0" smtClean="0"/>
              <a:t>a component </a:t>
            </a:r>
            <a:r>
              <a:rPr lang="en-US" baseline="0" dirty="0" smtClean="0"/>
              <a:t>network that </a:t>
            </a:r>
            <a:r>
              <a:rPr lang="en-US" baseline="0" dirty="0" smtClean="0"/>
              <a:t>would do load balance filtering at a/the communication level </a:t>
            </a:r>
            <a:r>
              <a:rPr lang="en-US" baseline="0" dirty="0" smtClean="0"/>
              <a:t>of the </a:t>
            </a:r>
            <a:r>
              <a:rPr lang="en-US" baseline="0" dirty="0" err="1" smtClean="0"/>
              <a:t>MRNet</a:t>
            </a:r>
            <a:r>
              <a:rPr lang="en-US" baseline="0" dirty="0" smtClean="0"/>
              <a:t> tree.</a:t>
            </a:r>
          </a:p>
        </p:txBody>
      </p:sp>
      <p:sp>
        <p:nvSpPr>
          <p:cNvPr id="4" name="Slide Number Placeholder 3"/>
          <p:cNvSpPr>
            <a:spLocks noGrp="1"/>
          </p:cNvSpPr>
          <p:nvPr>
            <p:ph type="sldNum" sz="quarter" idx="10"/>
          </p:nvPr>
        </p:nvSpPr>
        <p:spPr/>
        <p:txBody>
          <a:bodyPr/>
          <a:lstStyle/>
          <a:p>
            <a:fld id="{50129CAC-EE0C-B746-B0A5-1A9955696A13}" type="slidenum">
              <a:rPr lang="en-US" smtClean="0"/>
              <a:pPr/>
              <a:t>43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B0E5267-0AF0-4DF9-ACF5-EE04FB90C90F}" type="slidenum">
              <a:rPr lang="en-GB" smtClean="0">
                <a:latin typeface="Arial" pitchFamily="34" charset="0"/>
                <a:ea typeface="ＭＳ Ｐゴシック" pitchFamily="34" charset="-128"/>
              </a:rPr>
              <a:pPr/>
              <a:t>4</a:t>
            </a:fld>
            <a:endParaRPr lang="en-GB" dirty="0" smtClean="0">
              <a:latin typeface="Arial" pitchFamily="34" charset="0"/>
              <a:ea typeface="ＭＳ Ｐゴシック" pitchFamily="34" charset="-128"/>
            </a:endParaRPr>
          </a:p>
        </p:txBody>
      </p:sp>
      <p:sp>
        <p:nvSpPr>
          <p:cNvPr id="32771" name="Text Box 1"/>
          <p:cNvSpPr txBox="1">
            <a:spLocks noChangeArrowheads="1"/>
          </p:cNvSpPr>
          <p:nvPr/>
        </p:nvSpPr>
        <p:spPr bwMode="auto">
          <a:xfrm>
            <a:off x="1111250" y="690563"/>
            <a:ext cx="4633913" cy="3417887"/>
          </a:xfrm>
          <a:prstGeom prst="rect">
            <a:avLst/>
          </a:prstGeom>
          <a:solidFill>
            <a:srgbClr val="FFFFFF"/>
          </a:solidFill>
          <a:ln w="9525">
            <a:solidFill>
              <a:srgbClr val="000000"/>
            </a:solidFill>
            <a:miter lim="800000"/>
            <a:headEnd/>
            <a:tailEnd/>
          </a:ln>
        </p:spPr>
        <p:txBody>
          <a:bodyPr wrap="none" anchor="ctr"/>
          <a:lstStyle/>
          <a:p>
            <a:pPr eaLnBrk="0" hangingPunct="0">
              <a:lnSpc>
                <a:spcPct val="134000"/>
              </a:lnSpc>
              <a:buClr>
                <a:srgbClr val="FFFFFF"/>
              </a:buClr>
              <a:buSzPct val="100000"/>
              <a:buFont typeface="Times New Roman" pitchFamily="18" charset="0"/>
              <a:buNone/>
            </a:pPr>
            <a:endParaRPr lang="en-US" dirty="0"/>
          </a:p>
        </p:txBody>
      </p:sp>
      <p:sp>
        <p:nvSpPr>
          <p:cNvPr id="32772" name="Rectangle 2"/>
          <p:cNvSpPr>
            <a:spLocks noGrp="1" noChangeArrowheads="1"/>
          </p:cNvSpPr>
          <p:nvPr>
            <p:ph type="body"/>
          </p:nvPr>
        </p:nvSpPr>
        <p:spPr bwMode="auto">
          <a:xfrm>
            <a:off x="911225" y="4341813"/>
            <a:ext cx="5030788" cy="4117975"/>
          </a:xfrm>
          <a:noFill/>
        </p:spPr>
        <p:txBody>
          <a:bodyPr wrap="none" lIns="90059" tIns="45030" rIns="90059" bIns="45030" numCol="1" anchor="ctr" anchorCtr="0" compatLnSpc="1">
            <a:prstTxWarp prst="textNoShape">
              <a:avLst/>
            </a:prstTxWarp>
          </a:bodyPr>
          <a:lstStyle/>
          <a:p>
            <a:endParaRPr lang="en-US" dirty="0" smtClean="0">
              <a:latin typeface="Times New Roman" pitchFamily="18"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D42EBE7-5AED-4314-8E38-935F70B40C21}" type="slidenum">
              <a:rPr lang="en-GB" smtClean="0">
                <a:latin typeface="Arial" pitchFamily="34" charset="0"/>
                <a:ea typeface="ＭＳ Ｐゴシック" pitchFamily="34" charset="-128"/>
              </a:rPr>
              <a:pPr/>
              <a:t>5</a:t>
            </a:fld>
            <a:endParaRPr lang="en-GB" dirty="0" smtClean="0">
              <a:latin typeface="Arial" pitchFamily="34" charset="0"/>
              <a:ea typeface="ＭＳ Ｐゴシック" pitchFamily="34" charset="-128"/>
            </a:endParaRPr>
          </a:p>
        </p:txBody>
      </p:sp>
      <p:sp>
        <p:nvSpPr>
          <p:cNvPr id="33795" name="Text Box 1"/>
          <p:cNvSpPr txBox="1">
            <a:spLocks noChangeArrowheads="1"/>
          </p:cNvSpPr>
          <p:nvPr/>
        </p:nvSpPr>
        <p:spPr bwMode="auto">
          <a:xfrm>
            <a:off x="1111250" y="690563"/>
            <a:ext cx="4633913" cy="3417887"/>
          </a:xfrm>
          <a:prstGeom prst="rect">
            <a:avLst/>
          </a:prstGeom>
          <a:solidFill>
            <a:srgbClr val="FFFFFF"/>
          </a:solidFill>
          <a:ln w="9525">
            <a:solidFill>
              <a:srgbClr val="000000"/>
            </a:solidFill>
            <a:miter lim="800000"/>
            <a:headEnd/>
            <a:tailEnd/>
          </a:ln>
        </p:spPr>
        <p:txBody>
          <a:bodyPr wrap="none" anchor="ctr"/>
          <a:lstStyle/>
          <a:p>
            <a:pPr eaLnBrk="0" hangingPunct="0">
              <a:lnSpc>
                <a:spcPct val="134000"/>
              </a:lnSpc>
              <a:buClr>
                <a:srgbClr val="FFFFFF"/>
              </a:buClr>
              <a:buSzPct val="100000"/>
              <a:buFont typeface="Times New Roman" pitchFamily="18" charset="0"/>
              <a:buNone/>
            </a:pPr>
            <a:endParaRPr lang="en-US" dirty="0"/>
          </a:p>
        </p:txBody>
      </p:sp>
      <p:sp>
        <p:nvSpPr>
          <p:cNvPr id="33796" name="Rectangle 2"/>
          <p:cNvSpPr>
            <a:spLocks noGrp="1" noChangeArrowheads="1"/>
          </p:cNvSpPr>
          <p:nvPr>
            <p:ph type="body"/>
          </p:nvPr>
        </p:nvSpPr>
        <p:spPr bwMode="auto">
          <a:xfrm>
            <a:off x="911225" y="4341813"/>
            <a:ext cx="5030788" cy="4117975"/>
          </a:xfrm>
          <a:noFill/>
        </p:spPr>
        <p:txBody>
          <a:bodyPr wrap="none" lIns="90059" tIns="45030" rIns="90059" bIns="45030" numCol="1" anchor="ctr" anchorCtr="0" compatLnSpc="1">
            <a:prstTxWarp prst="textNoShape">
              <a:avLst/>
            </a:prstTxWarp>
          </a:bodyPr>
          <a:lstStyle/>
          <a:p>
            <a:endParaRPr lang="en-US" dirty="0" smtClean="0">
              <a:latin typeface="Times New Roman" pitchFamily="18"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buFont typeface="Wingdings" pitchFamily="2" charset="2"/>
              <a:buNone/>
            </a:pPr>
            <a:fld id="{03B54AED-8D2F-4F68-A4C4-1DB7ACC7056B}" type="slidenum">
              <a:rPr lang="en-GB" smtClean="0">
                <a:latin typeface="Arial" pitchFamily="34" charset="0"/>
                <a:ea typeface="ＭＳ Ｐゴシック" pitchFamily="34" charset="-128"/>
              </a:rPr>
              <a:pPr>
                <a:buFont typeface="Wingdings" pitchFamily="2" charset="2"/>
                <a:buNone/>
              </a:pPr>
              <a:t>6</a:t>
            </a:fld>
            <a:endParaRPr lang="en-GB" dirty="0" smtClean="0">
              <a:latin typeface="Arial" pitchFamily="34" charset="0"/>
              <a:ea typeface="ＭＳ Ｐゴシック" pitchFamily="34" charset="-128"/>
            </a:endParaRPr>
          </a:p>
        </p:txBody>
      </p:sp>
      <p:sp>
        <p:nvSpPr>
          <p:cNvPr id="35843" name="Text Box 2"/>
          <p:cNvSpPr txBox="1">
            <a:spLocks noChangeArrowheads="1"/>
          </p:cNvSpPr>
          <p:nvPr/>
        </p:nvSpPr>
        <p:spPr bwMode="auto">
          <a:xfrm>
            <a:off x="1111250" y="690563"/>
            <a:ext cx="4633913" cy="3417887"/>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35844" name="Rectangle 3"/>
          <p:cNvSpPr>
            <a:spLocks noGrp="1" noChangeArrowheads="1"/>
          </p:cNvSpPr>
          <p:nvPr>
            <p:ph type="body"/>
          </p:nvPr>
        </p:nvSpPr>
        <p:spPr bwMode="auto">
          <a:xfrm>
            <a:off x="911225" y="4341813"/>
            <a:ext cx="5030788" cy="4117975"/>
          </a:xfrm>
          <a:noFill/>
        </p:spPr>
        <p:txBody>
          <a:bodyPr wrap="none" numCol="1" anchor="ctr" anchorCtr="0" compatLnSpc="1">
            <a:prstTxWarp prst="textNoShape">
              <a:avLst/>
            </a:prstTxWarp>
          </a:bodyPr>
          <a:lstStyle/>
          <a:p>
            <a:endParaRPr lang="en-U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buFont typeface="Wingdings" pitchFamily="2" charset="2"/>
              <a:buNone/>
            </a:pPr>
            <a:fld id="{E2CE6D2A-A901-4734-B850-774DD7EA59CD}" type="slidenum">
              <a:rPr lang="en-GB" smtClean="0">
                <a:latin typeface="Arial" pitchFamily="34" charset="0"/>
                <a:ea typeface="ＭＳ Ｐゴシック" pitchFamily="34" charset="-128"/>
              </a:rPr>
              <a:pPr>
                <a:buFont typeface="Wingdings" pitchFamily="2" charset="2"/>
                <a:buNone/>
              </a:pPr>
              <a:t>7</a:t>
            </a:fld>
            <a:endParaRPr lang="en-GB" dirty="0" smtClean="0">
              <a:latin typeface="Arial" pitchFamily="34" charset="0"/>
              <a:ea typeface="ＭＳ Ｐゴシック" pitchFamily="34" charset="-128"/>
            </a:endParaRPr>
          </a:p>
        </p:txBody>
      </p:sp>
      <p:sp>
        <p:nvSpPr>
          <p:cNvPr id="36867" name="Text Box 2"/>
          <p:cNvSpPr txBox="1">
            <a:spLocks noChangeArrowheads="1"/>
          </p:cNvSpPr>
          <p:nvPr/>
        </p:nvSpPr>
        <p:spPr bwMode="auto">
          <a:xfrm>
            <a:off x="1111250" y="690563"/>
            <a:ext cx="4633913" cy="3417887"/>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36868" name="Rectangle 3"/>
          <p:cNvSpPr>
            <a:spLocks noGrp="1" noChangeArrowheads="1"/>
          </p:cNvSpPr>
          <p:nvPr>
            <p:ph type="body"/>
          </p:nvPr>
        </p:nvSpPr>
        <p:spPr bwMode="auto">
          <a:xfrm>
            <a:off x="911225" y="4341813"/>
            <a:ext cx="5030788" cy="4117975"/>
          </a:xfrm>
          <a:noFill/>
        </p:spPr>
        <p:txBody>
          <a:bodyPr wrap="none" numCol="1" anchor="ctr" anchorCtr="0" compatLnSpc="1">
            <a:prstTxWarp prst="textNoShape">
              <a:avLst/>
            </a:prstTxWarp>
          </a:bodyPr>
          <a:lstStyle/>
          <a:p>
            <a:endParaRPr lang="en-US"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buFont typeface="Wingdings" pitchFamily="2" charset="2"/>
              <a:buNone/>
            </a:pPr>
            <a:fld id="{2A2AF6CB-2D3B-41AB-B93F-4B4D660CA456}" type="slidenum">
              <a:rPr lang="en-GB" smtClean="0">
                <a:latin typeface="Arial" pitchFamily="34" charset="0"/>
                <a:ea typeface="ＭＳ Ｐゴシック" pitchFamily="34" charset="-128"/>
              </a:rPr>
              <a:pPr>
                <a:buFont typeface="Wingdings" pitchFamily="2" charset="2"/>
                <a:buNone/>
              </a:pPr>
              <a:t>8</a:t>
            </a:fld>
            <a:endParaRPr lang="en-GB" dirty="0" smtClean="0">
              <a:latin typeface="Arial" pitchFamily="34" charset="0"/>
              <a:ea typeface="ＭＳ Ｐゴシック" pitchFamily="34" charset="-128"/>
            </a:endParaRPr>
          </a:p>
        </p:txBody>
      </p:sp>
      <p:sp>
        <p:nvSpPr>
          <p:cNvPr id="37891" name="Text Box 2"/>
          <p:cNvSpPr txBox="1">
            <a:spLocks noChangeArrowheads="1"/>
          </p:cNvSpPr>
          <p:nvPr/>
        </p:nvSpPr>
        <p:spPr bwMode="auto">
          <a:xfrm>
            <a:off x="1111250" y="690563"/>
            <a:ext cx="4633913" cy="3417887"/>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37892" name="Rectangle 3"/>
          <p:cNvSpPr>
            <a:spLocks noGrp="1" noChangeArrowheads="1"/>
          </p:cNvSpPr>
          <p:nvPr>
            <p:ph type="body"/>
          </p:nvPr>
        </p:nvSpPr>
        <p:spPr bwMode="auto">
          <a:xfrm>
            <a:off x="911225" y="4341813"/>
            <a:ext cx="5030788" cy="4117975"/>
          </a:xfrm>
          <a:noFill/>
        </p:spPr>
        <p:txBody>
          <a:bodyPr wrap="none" numCol="1" anchor="ctr" anchorCtr="0" compatLnSpc="1">
            <a:prstTxWarp prst="textNoShape">
              <a:avLst/>
            </a:prstTxWarp>
          </a:bodyPr>
          <a:lstStyle/>
          <a:p>
            <a:endParaRPr lang="en-US"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buFont typeface="Wingdings" pitchFamily="2" charset="2"/>
              <a:buNone/>
            </a:pPr>
            <a:fld id="{7F07DBCF-6EF7-4C9A-ABC8-ECB8CC308CC6}" type="slidenum">
              <a:rPr lang="en-GB" smtClean="0">
                <a:latin typeface="Arial" pitchFamily="34" charset="0"/>
                <a:ea typeface="ＭＳ Ｐゴシック" pitchFamily="34" charset="-128"/>
              </a:rPr>
              <a:pPr>
                <a:buFont typeface="Wingdings" pitchFamily="2" charset="2"/>
                <a:buNone/>
              </a:pPr>
              <a:t>13</a:t>
            </a:fld>
            <a:endParaRPr lang="en-GB" dirty="0" smtClean="0">
              <a:latin typeface="Arial" pitchFamily="34" charset="0"/>
              <a:ea typeface="ＭＳ Ｐゴシック" pitchFamily="34" charset="-128"/>
            </a:endParaRPr>
          </a:p>
        </p:txBody>
      </p:sp>
      <p:sp>
        <p:nvSpPr>
          <p:cNvPr id="38915" name="Text Box 2"/>
          <p:cNvSpPr txBox="1">
            <a:spLocks noChangeArrowheads="1"/>
          </p:cNvSpPr>
          <p:nvPr/>
        </p:nvSpPr>
        <p:spPr bwMode="auto">
          <a:xfrm>
            <a:off x="1111250" y="690563"/>
            <a:ext cx="4633913" cy="3417887"/>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38916" name="Rectangle 3"/>
          <p:cNvSpPr>
            <a:spLocks noGrp="1" noChangeArrowheads="1"/>
          </p:cNvSpPr>
          <p:nvPr>
            <p:ph type="body"/>
          </p:nvPr>
        </p:nvSpPr>
        <p:spPr bwMode="auto">
          <a:xfrm>
            <a:off x="911225" y="4341813"/>
            <a:ext cx="5030788" cy="4117975"/>
          </a:xfrm>
          <a:noFill/>
        </p:spPr>
        <p:txBody>
          <a:bodyPr wrap="none" numCol="1" anchor="ctr" anchorCtr="0" compatLnSpc="1">
            <a:prstTxWarp prst="textNoShape">
              <a:avLst/>
            </a:prstTxWarp>
          </a:bodyPr>
          <a:lstStyle/>
          <a:p>
            <a:endParaRPr lang="en-US"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2.png"/><Relationship Id="rId7"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630635"/>
            <a:ext cx="9144000" cy="1138018"/>
          </a:xfrm>
        </p:spPr>
        <p:txBody>
          <a:bodyPr/>
          <a:lstStyle>
            <a:lvl1pPr algn="ctr">
              <a:defRPr sz="3200">
                <a:solidFill>
                  <a:srgbClr val="0000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01951"/>
            <a:ext cx="6400800" cy="1195432"/>
          </a:xfrm>
        </p:spPr>
        <p:txBody>
          <a:bodyPr>
            <a:normAutofit/>
          </a:bodyPr>
          <a:lstStyle>
            <a:lvl1pPr marL="0" indent="0" algn="ctr">
              <a:buNone/>
              <a:defRPr sz="2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grpSp>
        <p:nvGrpSpPr>
          <p:cNvPr id="4" name="Group 230"/>
          <p:cNvGrpSpPr>
            <a:grpSpLocks/>
          </p:cNvGrpSpPr>
          <p:nvPr/>
        </p:nvGrpSpPr>
        <p:grpSpPr bwMode="auto">
          <a:xfrm>
            <a:off x="636318" y="921545"/>
            <a:ext cx="7910513" cy="1497013"/>
            <a:chOff x="432" y="384"/>
            <a:chExt cx="4983" cy="943"/>
          </a:xfrm>
        </p:grpSpPr>
        <p:sp>
          <p:nvSpPr>
            <p:cNvPr id="9" name="Rectangle 231"/>
            <p:cNvSpPr>
              <a:spLocks noChangeArrowheads="1"/>
            </p:cNvSpPr>
            <p:nvPr/>
          </p:nvSpPr>
          <p:spPr bwMode="auto">
            <a:xfrm>
              <a:off x="432" y="384"/>
              <a:ext cx="4983" cy="943"/>
            </a:xfrm>
            <a:prstGeom prst="rect">
              <a:avLst/>
            </a:prstGeom>
            <a:solidFill>
              <a:srgbClr val="FFFFFF"/>
            </a:solidFill>
            <a:ln w="9525">
              <a:solidFill>
                <a:schemeClr val="tx1"/>
              </a:solidFill>
              <a:round/>
              <a:headEnd/>
              <a:tailEnd/>
            </a:ln>
            <a:effectLst>
              <a:outerShdw dist="161899" dir="2700000" algn="ctr" rotWithShape="0">
                <a:srgbClr val="808080"/>
              </a:outerShdw>
            </a:effectLst>
          </p:spPr>
          <p:txBody>
            <a:bodyPr wrap="none" anchor="ctr">
              <a:prstTxWarp prst="textNoShape">
                <a:avLst/>
              </a:prstTxWarp>
            </a:bodyPr>
            <a:lstStyle/>
            <a:p>
              <a:pPr eaLnBrk="0" hangingPunct="0">
                <a:lnSpc>
                  <a:spcPct val="134000"/>
                </a:lnSpc>
                <a:buClr>
                  <a:srgbClr val="FFFFFF"/>
                </a:buClr>
                <a:buSzPct val="100000"/>
                <a:buFont typeface="Times New Roman" pitchFamily="-112" charset="0"/>
                <a:buNone/>
              </a:pPr>
              <a:endParaRPr lang="en-US" dirty="0"/>
            </a:p>
          </p:txBody>
        </p:sp>
        <p:pic>
          <p:nvPicPr>
            <p:cNvPr id="10" name="Picture 232"/>
            <p:cNvPicPr>
              <a:picLocks noChangeAspect="1" noChangeArrowheads="1"/>
            </p:cNvPicPr>
            <p:nvPr/>
          </p:nvPicPr>
          <p:blipFill>
            <a:blip r:embed="rId2" cstate="print"/>
            <a:srcRect/>
            <a:stretch>
              <a:fillRect/>
            </a:stretch>
          </p:blipFill>
          <p:spPr bwMode="auto">
            <a:xfrm>
              <a:off x="553" y="448"/>
              <a:ext cx="4722" cy="810"/>
            </a:xfrm>
            <a:prstGeom prst="rect">
              <a:avLst/>
            </a:prstGeom>
            <a:noFill/>
            <a:ln w="9525">
              <a:noFill/>
              <a:round/>
              <a:headEnd/>
              <a:tailEnd/>
            </a:ln>
          </p:spPr>
        </p:pic>
      </p:grpSp>
      <p:sp>
        <p:nvSpPr>
          <p:cNvPr id="11" name="Rectangle 229"/>
          <p:cNvSpPr>
            <a:spLocks noChangeArrowheads="1"/>
          </p:cNvSpPr>
          <p:nvPr/>
        </p:nvSpPr>
        <p:spPr bwMode="auto">
          <a:xfrm>
            <a:off x="1752600" y="5101107"/>
            <a:ext cx="1905000" cy="1295400"/>
          </a:xfrm>
          <a:prstGeom prst="rect">
            <a:avLst/>
          </a:prstGeom>
          <a:noFill/>
          <a:ln w="9525">
            <a:noFill/>
            <a:miter lim="800000"/>
            <a:headEnd/>
            <a:tailEnd/>
          </a:ln>
          <a:effectLst>
            <a:outerShdw dist="107933" dir="2700000" algn="ctr" rotWithShape="0">
              <a:srgbClr val="808080">
                <a:alpha val="50026"/>
              </a:srgbClr>
            </a:outerShdw>
          </a:effectLst>
        </p:spPr>
        <p:txBody>
          <a:bodyPr wrap="none" anchor="ctr">
            <a:prstTxWarp prst="textNoShape">
              <a:avLst/>
            </a:prstTxWarp>
          </a:bodyPr>
          <a:lstStyle/>
          <a:p>
            <a:pPr eaLnBrk="0" hangingPunct="0">
              <a:lnSpc>
                <a:spcPct val="134000"/>
              </a:lnSpc>
              <a:buClr>
                <a:srgbClr val="FFFFFF"/>
              </a:buClr>
              <a:buSzPct val="100000"/>
              <a:buFont typeface="Times New Roman" pitchFamily="-112" charset="0"/>
              <a:buNone/>
            </a:pPr>
            <a:endParaRPr lang="en-US" dirty="0"/>
          </a:p>
        </p:txBody>
      </p:sp>
      <p:pic>
        <p:nvPicPr>
          <p:cNvPr id="12" name="Picture 221"/>
          <p:cNvPicPr>
            <a:picLocks noChangeAspect="1" noChangeArrowheads="1"/>
          </p:cNvPicPr>
          <p:nvPr/>
        </p:nvPicPr>
        <p:blipFill>
          <a:blip r:embed="rId3" cstate="print"/>
          <a:srcRect/>
          <a:stretch>
            <a:fillRect/>
          </a:stretch>
        </p:blipFill>
        <p:spPr bwMode="auto">
          <a:xfrm>
            <a:off x="193675" y="5116982"/>
            <a:ext cx="1266825" cy="1266825"/>
          </a:xfrm>
          <a:prstGeom prst="rect">
            <a:avLst/>
          </a:prstGeom>
          <a:noFill/>
          <a:ln w="9525">
            <a:noFill/>
            <a:round/>
            <a:headEnd/>
            <a:tailEnd/>
          </a:ln>
          <a:effectLst>
            <a:outerShdw dist="107933" dir="2700000" algn="ctr" rotWithShape="0">
              <a:srgbClr val="808080">
                <a:alpha val="50026"/>
              </a:srgbClr>
            </a:outerShdw>
          </a:effectLst>
        </p:spPr>
      </p:pic>
      <p:pic>
        <p:nvPicPr>
          <p:cNvPr id="13" name="Picture 223"/>
          <p:cNvPicPr>
            <a:picLocks noChangeAspect="1" noChangeArrowheads="1"/>
          </p:cNvPicPr>
          <p:nvPr/>
        </p:nvPicPr>
        <p:blipFill>
          <a:blip r:embed="rId4" cstate="print"/>
          <a:srcRect l="4825" t="3728" r="6271" b="10252"/>
          <a:stretch>
            <a:fillRect/>
          </a:stretch>
        </p:blipFill>
        <p:spPr bwMode="auto">
          <a:xfrm>
            <a:off x="5303838" y="5343995"/>
            <a:ext cx="1684337" cy="844550"/>
          </a:xfrm>
          <a:prstGeom prst="rect">
            <a:avLst/>
          </a:prstGeom>
          <a:noFill/>
          <a:ln w="9525">
            <a:solidFill>
              <a:schemeClr val="tx1"/>
            </a:solidFill>
            <a:round/>
            <a:headEnd/>
            <a:tailEnd/>
          </a:ln>
          <a:effectLst>
            <a:outerShdw dist="107933" dir="2700000" algn="ctr" rotWithShape="0">
              <a:srgbClr val="808080">
                <a:alpha val="50026"/>
              </a:srgbClr>
            </a:outerShdw>
          </a:effectLst>
        </p:spPr>
      </p:pic>
      <p:pic>
        <p:nvPicPr>
          <p:cNvPr id="14" name="Picture 224"/>
          <p:cNvPicPr>
            <a:picLocks noChangeAspect="1" noChangeArrowheads="1"/>
          </p:cNvPicPr>
          <p:nvPr/>
        </p:nvPicPr>
        <p:blipFill>
          <a:blip r:embed="rId5" cstate="print"/>
          <a:srcRect t="44742"/>
          <a:stretch>
            <a:fillRect/>
          </a:stretch>
        </p:blipFill>
        <p:spPr bwMode="auto">
          <a:xfrm>
            <a:off x="7299325" y="5358282"/>
            <a:ext cx="1603375" cy="833438"/>
          </a:xfrm>
          <a:prstGeom prst="rect">
            <a:avLst/>
          </a:prstGeom>
          <a:noFill/>
          <a:ln w="9525">
            <a:noFill/>
            <a:round/>
            <a:headEnd/>
            <a:tailEnd/>
          </a:ln>
          <a:effectLst>
            <a:outerShdw dist="107933" dir="2700000" algn="ctr" rotWithShape="0">
              <a:srgbClr val="808080">
                <a:alpha val="50026"/>
              </a:srgbClr>
            </a:outerShdw>
          </a:effectLst>
        </p:spPr>
      </p:pic>
      <p:pic>
        <p:nvPicPr>
          <p:cNvPr id="15" name="Picture 225"/>
          <p:cNvPicPr>
            <a:picLocks noChangeAspect="1" noChangeArrowheads="1"/>
          </p:cNvPicPr>
          <p:nvPr/>
        </p:nvPicPr>
        <p:blipFill>
          <a:blip r:embed="rId6" cstate="print"/>
          <a:srcRect/>
          <a:stretch>
            <a:fillRect/>
          </a:stretch>
        </p:blipFill>
        <p:spPr bwMode="auto">
          <a:xfrm>
            <a:off x="1828800" y="5131270"/>
            <a:ext cx="1660525" cy="1112837"/>
          </a:xfrm>
          <a:prstGeom prst="rect">
            <a:avLst/>
          </a:prstGeom>
          <a:noFill/>
          <a:ln w="76320">
            <a:solidFill>
              <a:srgbClr val="FFFFFF"/>
            </a:solidFill>
            <a:miter lim="800000"/>
            <a:headEnd/>
            <a:tailEnd/>
          </a:ln>
          <a:effectLst>
            <a:outerShdw dist="107933" dir="2700000" algn="ctr" rotWithShape="0">
              <a:srgbClr val="808080">
                <a:alpha val="50026"/>
              </a:srgbClr>
            </a:outerShdw>
          </a:effectLst>
        </p:spPr>
      </p:pic>
      <p:pic>
        <p:nvPicPr>
          <p:cNvPr id="16" name="Picture 228" descr="lab_icon_rgb"/>
          <p:cNvPicPr>
            <a:picLocks noChangeAspect="1" noChangeArrowheads="1"/>
          </p:cNvPicPr>
          <p:nvPr/>
        </p:nvPicPr>
        <p:blipFill>
          <a:blip r:embed="rId7" cstate="print"/>
          <a:srcRect/>
          <a:stretch>
            <a:fillRect/>
          </a:stretch>
        </p:blipFill>
        <p:spPr bwMode="auto">
          <a:xfrm>
            <a:off x="3810000" y="5177307"/>
            <a:ext cx="1187450" cy="1219200"/>
          </a:xfrm>
          <a:prstGeom prst="rect">
            <a:avLst/>
          </a:prstGeom>
          <a:noFill/>
          <a:ln w="9525">
            <a:noFill/>
            <a:miter lim="800000"/>
            <a:headEnd/>
            <a:tailEnd/>
          </a:ln>
          <a:effectLst>
            <a:outerShdw dist="107933" dir="2700000" algn="ctr" rotWithShape="0">
              <a:srgbClr val="808080">
                <a:alpha val="50026"/>
              </a:srgbClr>
            </a:outerShdw>
          </a:effectLst>
        </p:spPr>
      </p:pic>
      <p:cxnSp>
        <p:nvCxnSpPr>
          <p:cNvPr id="18" name="Straight Connector 17"/>
          <p:cNvCxnSpPr/>
          <p:nvPr/>
        </p:nvCxnSpPr>
        <p:spPr>
          <a:xfrm>
            <a:off x="685800" y="3768653"/>
            <a:ext cx="77724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7" name="Date Placeholder 3"/>
          <p:cNvSpPr txBox="1">
            <a:spLocks/>
          </p:cNvSpPr>
          <p:nvPr/>
        </p:nvSpPr>
        <p:spPr>
          <a:xfrm>
            <a:off x="7282211" y="6600938"/>
            <a:ext cx="947388" cy="257062"/>
          </a:xfrm>
          <a:prstGeom prst="rect">
            <a:avLst/>
          </a:prstGeom>
        </p:spPr>
        <p:txBody>
          <a:bodyPr/>
          <a:lstStyle>
            <a:lvl1pPr algn="r">
              <a:defRPr sz="1200">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mn-lt"/>
                <a:ea typeface="+mn-ea"/>
                <a:cs typeface="+mn-cs"/>
              </a:rPr>
              <a:t>04/27/2011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FFFFFF"/>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549" y="914400"/>
            <a:ext cx="8899450" cy="5686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pPr>
              <a:defRPr/>
            </a:pPr>
            <a:r>
              <a:rPr lang="en-US" smtClean="0"/>
              <a:t>Paradyn Week 2011</a:t>
            </a:r>
            <a:endParaRPr lang="en-US" dirty="0"/>
          </a:p>
        </p:txBody>
      </p:sp>
      <p:sp>
        <p:nvSpPr>
          <p:cNvPr id="6" name="Slide Number Placeholder 5"/>
          <p:cNvSpPr>
            <a:spLocks noGrp="1"/>
          </p:cNvSpPr>
          <p:nvPr>
            <p:ph type="sldNum" sz="quarter" idx="12"/>
          </p:nvPr>
        </p:nvSpPr>
        <p:spPr/>
        <p:txBody>
          <a:bodyPr/>
          <a:lstStyle/>
          <a:p>
            <a:pPr>
              <a:defRPr/>
            </a:pPr>
            <a:fld id="{F76AAC18-8849-4E28-8948-2BA107DF6BD2}" type="slidenum">
              <a:rPr lang="en-US" smtClean="0"/>
              <a:pPr>
                <a:defRPr/>
              </a:pPr>
              <a:t>‹#›</a:t>
            </a:fld>
            <a:endParaRPr lang="en-US" dirty="0"/>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6178" y="766926"/>
            <a:ext cx="4289622" cy="5698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199" y="766926"/>
            <a:ext cx="4283437" cy="5698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pPr>
              <a:defRPr/>
            </a:pPr>
            <a:r>
              <a:rPr lang="en-US" smtClean="0"/>
              <a:t>Paradyn Week 2011</a:t>
            </a:r>
            <a:endParaRPr lang="en-US" dirty="0"/>
          </a:p>
        </p:txBody>
      </p:sp>
      <p:sp>
        <p:nvSpPr>
          <p:cNvPr id="7" name="Slide Number Placeholder 6"/>
          <p:cNvSpPr>
            <a:spLocks noGrp="1"/>
          </p:cNvSpPr>
          <p:nvPr>
            <p:ph type="sldNum" sz="quarter" idx="12"/>
          </p:nvPr>
        </p:nvSpPr>
        <p:spPr/>
        <p:txBody>
          <a:bodyPr/>
          <a:lstStyle/>
          <a:p>
            <a:pPr>
              <a:defRPr/>
            </a:pPr>
            <a:fld id="{A45D3287-F713-4EC3-82DD-D30EBBDA09BA}" type="slidenum">
              <a:rPr lang="en-US" smtClean="0"/>
              <a:pPr>
                <a:defRPr/>
              </a:pPr>
              <a:t>‹#›</a:t>
            </a:fld>
            <a:endParaRPr lang="en-US" dirty="0"/>
          </a:p>
        </p:txBody>
      </p:sp>
      <p:sp>
        <p:nvSpPr>
          <p:cNvPr id="8" name="Date Placeholder 3"/>
          <p:cNvSpPr txBox="1">
            <a:spLocks/>
          </p:cNvSpPr>
          <p:nvPr/>
        </p:nvSpPr>
        <p:spPr>
          <a:xfrm>
            <a:off x="7282211" y="6600938"/>
            <a:ext cx="947388" cy="257062"/>
          </a:xfrm>
          <a:prstGeom prst="rect">
            <a:avLst/>
          </a:prstGeom>
        </p:spPr>
        <p:txBody>
          <a:bodyPr/>
          <a:lstStyle>
            <a:lvl1pPr algn="r">
              <a:defRPr sz="1200">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mn-lt"/>
                <a:ea typeface="+mn-ea"/>
                <a:cs typeface="+mn-cs"/>
              </a:rPr>
              <a:t>04/27/2011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FFFFFF"/>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2672" y="743401"/>
            <a:ext cx="4274716" cy="6397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2672" y="1525603"/>
            <a:ext cx="4274716" cy="49726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4" y="743401"/>
            <a:ext cx="431135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525602"/>
            <a:ext cx="4311352" cy="49726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pPr>
              <a:defRPr/>
            </a:pPr>
            <a:r>
              <a:rPr lang="en-US" smtClean="0"/>
              <a:t>Paradyn Week 2011</a:t>
            </a:r>
            <a:endParaRPr lang="en-US" dirty="0"/>
          </a:p>
        </p:txBody>
      </p:sp>
      <p:sp>
        <p:nvSpPr>
          <p:cNvPr id="9" name="Slide Number Placeholder 8"/>
          <p:cNvSpPr>
            <a:spLocks noGrp="1"/>
          </p:cNvSpPr>
          <p:nvPr>
            <p:ph type="sldNum" sz="quarter" idx="12"/>
          </p:nvPr>
        </p:nvSpPr>
        <p:spPr/>
        <p:txBody>
          <a:bodyPr/>
          <a:lstStyle/>
          <a:p>
            <a:pPr>
              <a:defRPr/>
            </a:pPr>
            <a:fld id="{06AC34B9-CA76-40C6-B0F8-53A26EF143CD}" type="slidenum">
              <a:rPr lang="en-US" smtClean="0"/>
              <a:pPr>
                <a:defRPr/>
              </a:pPr>
              <a:t>‹#›</a:t>
            </a:fld>
            <a:endParaRPr lang="en-US" dirty="0"/>
          </a:p>
        </p:txBody>
      </p:sp>
      <p:sp>
        <p:nvSpPr>
          <p:cNvPr id="10" name="Date Placeholder 3"/>
          <p:cNvSpPr txBox="1">
            <a:spLocks/>
          </p:cNvSpPr>
          <p:nvPr/>
        </p:nvSpPr>
        <p:spPr>
          <a:xfrm>
            <a:off x="7282211" y="6600938"/>
            <a:ext cx="947388" cy="257062"/>
          </a:xfrm>
          <a:prstGeom prst="rect">
            <a:avLst/>
          </a:prstGeom>
        </p:spPr>
        <p:txBody>
          <a:bodyPr/>
          <a:lstStyle>
            <a:lvl1pPr algn="r">
              <a:defRPr sz="1200">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mn-lt"/>
                <a:ea typeface="+mn-ea"/>
                <a:cs typeface="+mn-cs"/>
              </a:rPr>
              <a:t>04/27/2011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FFFFFF"/>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9042" y="0"/>
            <a:ext cx="6157401" cy="624231"/>
          </a:xfrm>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pPr>
              <a:defRPr/>
            </a:pPr>
            <a:r>
              <a:rPr lang="en-US" smtClean="0"/>
              <a:t>Paradyn Week 2011</a:t>
            </a:r>
            <a:endParaRPr lang="en-US" dirty="0"/>
          </a:p>
        </p:txBody>
      </p:sp>
      <p:sp>
        <p:nvSpPr>
          <p:cNvPr id="5" name="Slide Number Placeholder 4"/>
          <p:cNvSpPr>
            <a:spLocks noGrp="1"/>
          </p:cNvSpPr>
          <p:nvPr>
            <p:ph type="sldNum" sz="quarter" idx="12"/>
          </p:nvPr>
        </p:nvSpPr>
        <p:spPr/>
        <p:txBody>
          <a:bodyPr/>
          <a:lstStyle/>
          <a:p>
            <a:pPr>
              <a:defRPr/>
            </a:pPr>
            <a:fld id="{DE56203B-2E72-46C8-AEC5-FA325F3A7F48}" type="slidenum">
              <a:rPr lang="en-US" smtClean="0"/>
              <a:pPr>
                <a:defRPr/>
              </a:pPr>
              <a:t>‹#›</a:t>
            </a:fld>
            <a:endParaRPr lang="en-US" dirty="0"/>
          </a:p>
        </p:txBody>
      </p:sp>
      <p:sp>
        <p:nvSpPr>
          <p:cNvPr id="6" name="Date Placeholder 3"/>
          <p:cNvSpPr txBox="1">
            <a:spLocks/>
          </p:cNvSpPr>
          <p:nvPr/>
        </p:nvSpPr>
        <p:spPr>
          <a:xfrm>
            <a:off x="7282211" y="6600938"/>
            <a:ext cx="947388" cy="257062"/>
          </a:xfrm>
          <a:prstGeom prst="rect">
            <a:avLst/>
          </a:prstGeom>
        </p:spPr>
        <p:txBody>
          <a:bodyPr/>
          <a:lstStyle>
            <a:lvl1pPr algn="r">
              <a:defRPr sz="1200">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mn-lt"/>
                <a:ea typeface="+mn-ea"/>
                <a:cs typeface="+mn-cs"/>
              </a:rPr>
              <a:t>04/27/2011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FFFFFF"/>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pPr>
              <a:defRPr/>
            </a:pPr>
            <a:r>
              <a:rPr lang="en-US" smtClean="0"/>
              <a:t>Paradyn Week 2011</a:t>
            </a:r>
            <a:endParaRPr lang="en-US" dirty="0"/>
          </a:p>
        </p:txBody>
      </p:sp>
      <p:sp>
        <p:nvSpPr>
          <p:cNvPr id="6" name="Slide Number Placeholder 5"/>
          <p:cNvSpPr>
            <a:spLocks noGrp="1"/>
          </p:cNvSpPr>
          <p:nvPr>
            <p:ph type="sldNum" sz="quarter" idx="12"/>
          </p:nvPr>
        </p:nvSpPr>
        <p:spPr/>
        <p:txBody>
          <a:bodyPr/>
          <a:lstStyle/>
          <a:p>
            <a:pPr>
              <a:defRPr/>
            </a:pPr>
            <a:fld id="{F76AAC18-8849-4E28-8948-2BA107DF6BD2}" type="slidenum">
              <a:rPr lang="en-US" smtClean="0"/>
              <a:pPr>
                <a:defRPr/>
              </a:pPr>
              <a:t>‹#›</a:t>
            </a:fld>
            <a:endParaRPr lang="en-US" dirty="0"/>
          </a:p>
        </p:txBody>
      </p:sp>
      <p:sp>
        <p:nvSpPr>
          <p:cNvPr id="8" name="Date Placeholder 3"/>
          <p:cNvSpPr txBox="1">
            <a:spLocks/>
          </p:cNvSpPr>
          <p:nvPr/>
        </p:nvSpPr>
        <p:spPr>
          <a:xfrm>
            <a:off x="7282211" y="6600938"/>
            <a:ext cx="947388" cy="257062"/>
          </a:xfrm>
          <a:prstGeom prst="rect">
            <a:avLst/>
          </a:prstGeom>
        </p:spPr>
        <p:txBody>
          <a:bodyPr/>
          <a:lstStyle>
            <a:lvl1pPr algn="r">
              <a:defRPr sz="1200">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mn-lt"/>
                <a:ea typeface="+mn-ea"/>
                <a:cs typeface="+mn-cs"/>
              </a:rPr>
              <a:t>04/27/2011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FFFFFF"/>
              </a:solidFill>
              <a:effectLst/>
              <a:uLnTx/>
              <a:uFillTx/>
              <a:latin typeface="+mn-lt"/>
              <a:ea typeface="+mn-ea"/>
              <a:cs typeface="+mn-cs"/>
            </a:endParaRPr>
          </a:p>
        </p:txBody>
      </p:sp>
    </p:spTree>
  </p:cSld>
  <p:clrMapOvr>
    <a:masterClrMapping/>
  </p:clrMapOvr>
  <p:hf hdr="0"/>
</p:sldLayout>
</file>

<file path=ppt/slideMasters/_rels/slideMaster1.xml.rels><?xml version="1.0" encoding="UTF-8" standalone="yes"?>
<Relationships xmlns="http://schemas.openxmlformats.org/package/2006/relationships"><Relationship Id="rId11" Type="http://schemas.openxmlformats.org/officeDocument/2006/relationships/oleObject" Target="../embeddings/Microsoft_Word_97_-_2004_Document1.doc"/><Relationship Id="rId12"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vmlDrawing" Target="../drawings/vmlDrawing1.vml"/><Relationship Id="rId9" Type="http://schemas.openxmlformats.org/officeDocument/2006/relationships/image" Target="../media/image2.png"/><Relationship Id="rId1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4549" y="731076"/>
            <a:ext cx="8899450" cy="586986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1"/>
            <a:ext cx="7488390" cy="624231"/>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7212" y="0"/>
            <a:ext cx="8122387" cy="624231"/>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8" name="Rectangle 7"/>
          <p:cNvSpPr/>
          <p:nvPr/>
        </p:nvSpPr>
        <p:spPr>
          <a:xfrm>
            <a:off x="1498576" y="6600938"/>
            <a:ext cx="7645424" cy="257062"/>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6" name="Slide Number Placeholder 5"/>
          <p:cNvSpPr>
            <a:spLocks noGrp="1"/>
          </p:cNvSpPr>
          <p:nvPr>
            <p:ph type="sldNum" sz="quarter" idx="4"/>
          </p:nvPr>
        </p:nvSpPr>
        <p:spPr>
          <a:xfrm>
            <a:off x="8229598" y="6600938"/>
            <a:ext cx="914401" cy="257062"/>
          </a:xfrm>
          <a:prstGeom prst="rect">
            <a:avLst/>
          </a:prstGeom>
        </p:spPr>
        <p:txBody>
          <a:bodyPr vert="horz" lIns="91440" tIns="45720" rIns="91440" bIns="45720" rtlCol="0" anchor="ctr"/>
          <a:lstStyle>
            <a:lvl1pPr algn="r">
              <a:defRPr sz="1200">
                <a:solidFill>
                  <a:srgbClr val="FFFFFF"/>
                </a:solidFill>
              </a:defRPr>
            </a:lvl1pPr>
          </a:lstStyle>
          <a:p>
            <a:pPr>
              <a:defRPr/>
            </a:pPr>
            <a:fld id="{F76AAC18-8849-4E28-8948-2BA107DF6BD2}" type="slidenum">
              <a:rPr lang="en-US" smtClean="0"/>
              <a:pPr>
                <a:defRPr/>
              </a:pPr>
              <a:t>‹#›</a:t>
            </a:fld>
            <a:endParaRPr lang="en-US" dirty="0"/>
          </a:p>
        </p:txBody>
      </p:sp>
      <p:pic>
        <p:nvPicPr>
          <p:cNvPr id="9" name="Picture 225"/>
          <p:cNvPicPr>
            <a:picLocks noChangeAspect="1" noChangeArrowheads="1"/>
          </p:cNvPicPr>
          <p:nvPr/>
        </p:nvPicPr>
        <p:blipFill>
          <a:blip r:embed="rId9" cstate="print"/>
          <a:srcRect/>
          <a:stretch>
            <a:fillRect/>
          </a:stretch>
        </p:blipFill>
        <p:spPr bwMode="auto">
          <a:xfrm>
            <a:off x="7593240" y="62563"/>
            <a:ext cx="858302" cy="575210"/>
          </a:xfrm>
          <a:prstGeom prst="rect">
            <a:avLst/>
          </a:prstGeom>
          <a:noFill/>
          <a:ln w="76320">
            <a:noFill/>
            <a:miter lim="800000"/>
            <a:headEnd/>
            <a:tailEnd/>
          </a:ln>
          <a:effectLst/>
        </p:spPr>
      </p:pic>
      <p:pic>
        <p:nvPicPr>
          <p:cNvPr id="12" name="Picture 232"/>
          <p:cNvPicPr>
            <a:picLocks noChangeAspect="1" noChangeArrowheads="1"/>
          </p:cNvPicPr>
          <p:nvPr/>
        </p:nvPicPr>
        <p:blipFill>
          <a:blip r:embed="rId10" cstate="print"/>
          <a:srcRect/>
          <a:stretch>
            <a:fillRect/>
          </a:stretch>
        </p:blipFill>
        <p:spPr bwMode="auto">
          <a:xfrm>
            <a:off x="0" y="6600938"/>
            <a:ext cx="1498576" cy="257062"/>
          </a:xfrm>
          <a:prstGeom prst="rect">
            <a:avLst/>
          </a:prstGeom>
          <a:noFill/>
          <a:ln w="9525">
            <a:noFill/>
            <a:round/>
            <a:headEnd/>
            <a:tailEnd/>
          </a:ln>
        </p:spPr>
      </p:pic>
      <p:graphicFrame>
        <p:nvGraphicFramePr>
          <p:cNvPr id="1026" name="Object 223"/>
          <p:cNvGraphicFramePr>
            <a:graphicFrameLocks noChangeAspect="1"/>
          </p:cNvGraphicFramePr>
          <p:nvPr/>
        </p:nvGraphicFramePr>
        <p:xfrm>
          <a:off x="8551940" y="62563"/>
          <a:ext cx="548698" cy="561667"/>
        </p:xfrm>
        <a:graphic>
          <a:graphicData uri="http://schemas.openxmlformats.org/presentationml/2006/ole">
            <mc:AlternateContent xmlns:mc="http://schemas.openxmlformats.org/markup-compatibility/2006">
              <mc:Choice xmlns:v="urn:schemas-microsoft-com:vml" Requires="v">
                <p:oleObj spid="_x0000_s1057" name="Document" r:id="rId11" imgW="1689234" imgH="1759308" progId="Word.Document.8">
                  <p:embed/>
                </p:oleObj>
              </mc:Choice>
              <mc:Fallback>
                <p:oleObj name="Document" r:id="rId11" imgW="1689234" imgH="1759308" progId="Word.Document.8">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51940" y="62563"/>
                        <a:ext cx="548698" cy="56166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5" name="Footer Placeholder 4"/>
          <p:cNvSpPr>
            <a:spLocks noGrp="1"/>
          </p:cNvSpPr>
          <p:nvPr>
            <p:ph type="ftr" sz="quarter" idx="3"/>
          </p:nvPr>
        </p:nvSpPr>
        <p:spPr>
          <a:xfrm>
            <a:off x="1676400" y="6600938"/>
            <a:ext cx="5605811" cy="257062"/>
          </a:xfrm>
          <a:prstGeom prst="rect">
            <a:avLst/>
          </a:prstGeom>
        </p:spPr>
        <p:txBody>
          <a:bodyPr vert="horz" lIns="91440" tIns="45720" rIns="91440" bIns="45720" rtlCol="0" anchor="ctr"/>
          <a:lstStyle>
            <a:lvl1pPr algn="ctr">
              <a:defRPr sz="1200">
                <a:solidFill>
                  <a:srgbClr val="FFFFFF"/>
                </a:solidFill>
              </a:defRPr>
            </a:lvl1pPr>
          </a:lstStyle>
          <a:p>
            <a:pPr>
              <a:defRPr/>
            </a:pPr>
            <a:r>
              <a:rPr lang="en-US" smtClean="0"/>
              <a:t>Paradyn Week 2011</a:t>
            </a:r>
            <a:endParaRPr lang="en-US" dirty="0"/>
          </a:p>
        </p:txBody>
      </p:sp>
      <p:sp>
        <p:nvSpPr>
          <p:cNvPr id="13" name="Date Placeholder 3"/>
          <p:cNvSpPr txBox="1">
            <a:spLocks/>
          </p:cNvSpPr>
          <p:nvPr/>
        </p:nvSpPr>
        <p:spPr>
          <a:xfrm>
            <a:off x="7282211" y="6600938"/>
            <a:ext cx="947388" cy="257062"/>
          </a:xfrm>
          <a:prstGeom prst="rect">
            <a:avLst/>
          </a:prstGeom>
        </p:spPr>
        <p:txBody>
          <a:bodyPr/>
          <a:lstStyle>
            <a:lvl1pPr algn="r">
              <a:defRPr sz="1200">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mn-lt"/>
                <a:ea typeface="+mn-ea"/>
                <a:cs typeface="+mn-cs"/>
              </a:rPr>
              <a:t>04/27/2011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FFFFFF"/>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5501" r:id="rId1"/>
    <p:sldLayoutId id="2147485502" r:id="rId2"/>
    <p:sldLayoutId id="2147485503" r:id="rId3"/>
    <p:sldLayoutId id="2147485504" r:id="rId4"/>
    <p:sldLayoutId id="2147485505" r:id="rId5"/>
    <p:sldLayoutId id="2147485506" r:id="rId6"/>
  </p:sldLayoutIdLst>
  <p:hf hdr="0"/>
  <p:txStyles>
    <p:titleStyle>
      <a:lvl1pPr algn="l" defTabSz="4572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457200" rtl="0" eaLnBrk="1" latinLnBrk="0" hangingPunct="1">
        <a:spcBef>
          <a:spcPts val="900"/>
        </a:spcBef>
        <a:buSzPct val="80000"/>
        <a:buFont typeface="Wingdings" charset="2"/>
        <a:buChar char="v"/>
        <a:defRPr sz="2800" b="1" kern="1200">
          <a:solidFill>
            <a:schemeClr val="tx1"/>
          </a:solidFill>
          <a:latin typeface="+mn-lt"/>
          <a:ea typeface="+mn-ea"/>
          <a:cs typeface="+mn-cs"/>
        </a:defRPr>
      </a:lvl1pPr>
      <a:lvl2pPr marL="742950" indent="-285750" algn="l" defTabSz="457200" rtl="0" eaLnBrk="1" latinLnBrk="0" hangingPunct="1">
        <a:spcBef>
          <a:spcPts val="0"/>
        </a:spcBef>
        <a:buSzPct val="75000"/>
        <a:buFont typeface="Wingdings" charset="2"/>
        <a:buChar char="Ø"/>
        <a:defRPr sz="2400" kern="1200">
          <a:solidFill>
            <a:schemeClr val="tx1"/>
          </a:solidFill>
          <a:latin typeface="+mn-lt"/>
          <a:ea typeface="+mn-ea"/>
          <a:cs typeface="+mn-cs"/>
        </a:defRPr>
      </a:lvl2pPr>
      <a:lvl3pPr marL="1143000" indent="-228600" algn="l" defTabSz="457200" rtl="0" eaLnBrk="1" latinLnBrk="0" hangingPunct="1">
        <a:spcBef>
          <a:spcPts val="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ts val="0"/>
        </a:spcBef>
        <a:buSzPct val="75000"/>
        <a:buFont typeface="Courier New"/>
        <a:buChar char="o"/>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www.openspeedshop.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jeg@krellinst.org" TargetMode="External"/><Relationship Id="rId4" Type="http://schemas.openxmlformats.org/officeDocument/2006/relationships/hyperlink" Target="mailto:dpm@krellinst.org" TargetMode="External"/><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6.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hyperlink" Target="mailto:jeg@krellinst.or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dirty="0" err="1" smtClean="0">
                <a:latin typeface="Tw Cen MT" pitchFamily="34" charset="0"/>
                <a:ea typeface="ＭＳ Ｐゴシック" pitchFamily="34" charset="-128"/>
              </a:rPr>
              <a:t>Paradyn</a:t>
            </a:r>
            <a:r>
              <a:rPr lang="en-US" dirty="0" smtClean="0">
                <a:latin typeface="Tw Cen MT" pitchFamily="34" charset="0"/>
                <a:ea typeface="ＭＳ Ｐゴシック" pitchFamily="34" charset="-128"/>
              </a:rPr>
              <a:t> Week 2011</a:t>
            </a:r>
          </a:p>
        </p:txBody>
      </p:sp>
      <p:sp>
        <p:nvSpPr>
          <p:cNvPr id="717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4CEEE7C-4D65-4E13-8AF6-7F99BB4AE263}" type="slidenum">
              <a:rPr lang="en-US" smtClean="0">
                <a:ea typeface="ＭＳ Ｐゴシック" pitchFamily="34" charset="-128"/>
              </a:rPr>
              <a:pPr/>
              <a:t>1</a:t>
            </a:fld>
            <a:endParaRPr lang="en-US" dirty="0" smtClean="0">
              <a:ea typeface="ＭＳ Ｐゴシック" pitchFamily="34" charset="-128"/>
            </a:endParaRPr>
          </a:p>
        </p:txBody>
      </p:sp>
      <p:sp>
        <p:nvSpPr>
          <p:cNvPr id="9219" name="Subtitle 2"/>
          <p:cNvSpPr txBox="1">
            <a:spLocks/>
          </p:cNvSpPr>
          <p:nvPr/>
        </p:nvSpPr>
        <p:spPr bwMode="auto">
          <a:xfrm>
            <a:off x="179512" y="116633"/>
            <a:ext cx="8820979" cy="6264696"/>
          </a:xfrm>
          <a:prstGeom prst="rect">
            <a:avLst/>
          </a:prstGeom>
          <a:noFill/>
          <a:ln w="9525">
            <a:noFill/>
            <a:miter lim="800000"/>
            <a:headEnd/>
            <a:tailEnd/>
          </a:ln>
        </p:spPr>
        <p:txBody>
          <a:bodyPr/>
          <a:lstStyle/>
          <a:p>
            <a:pPr algn="ctr" fontAlgn="auto">
              <a:spcAft>
                <a:spcPts val="0"/>
              </a:spcAft>
              <a:defRPr/>
            </a:pPr>
            <a:endParaRPr lang="en-US" sz="4000" b="1" i="1" dirty="0" smtClean="0">
              <a:latin typeface="Tw Cen MT" pitchFamily="34" charset="0"/>
            </a:endParaRPr>
          </a:p>
          <a:p>
            <a:pPr algn="ctr" fontAlgn="auto">
              <a:spcAft>
                <a:spcPts val="0"/>
              </a:spcAft>
              <a:defRPr/>
            </a:pPr>
            <a:r>
              <a:rPr lang="en-US" sz="3600" dirty="0" err="1">
                <a:solidFill>
                  <a:srgbClr val="1F497D"/>
                </a:solidFill>
              </a:rPr>
              <a:t>Open|SpeedShop</a:t>
            </a:r>
            <a:r>
              <a:rPr lang="en-US" sz="3600" dirty="0">
                <a:solidFill>
                  <a:srgbClr val="1F497D"/>
                </a:solidFill>
              </a:rPr>
              <a:t> </a:t>
            </a:r>
            <a:endParaRPr lang="en-US" sz="3600" dirty="0" smtClean="0">
              <a:solidFill>
                <a:srgbClr val="1F497D"/>
              </a:solidFill>
            </a:endParaRPr>
          </a:p>
          <a:p>
            <a:pPr algn="ctr" fontAlgn="auto">
              <a:spcAft>
                <a:spcPts val="0"/>
              </a:spcAft>
              <a:defRPr/>
            </a:pPr>
            <a:r>
              <a:rPr lang="en-US" sz="3600" dirty="0" smtClean="0">
                <a:solidFill>
                  <a:srgbClr val="1F497D"/>
                </a:solidFill>
              </a:rPr>
              <a:t>&amp;</a:t>
            </a:r>
          </a:p>
          <a:p>
            <a:pPr algn="ctr" fontAlgn="auto">
              <a:spcAft>
                <a:spcPts val="0"/>
              </a:spcAft>
              <a:defRPr/>
            </a:pPr>
            <a:r>
              <a:rPr lang="en-US" sz="3200" dirty="0" smtClean="0">
                <a:solidFill>
                  <a:srgbClr val="1F497D"/>
                </a:solidFill>
              </a:rPr>
              <a:t>Component </a:t>
            </a:r>
            <a:r>
              <a:rPr lang="en-US" sz="3200" dirty="0">
                <a:solidFill>
                  <a:srgbClr val="1F497D"/>
                </a:solidFill>
              </a:rPr>
              <a:t>Based Tool </a:t>
            </a:r>
            <a:r>
              <a:rPr lang="en-US" sz="3200" dirty="0" smtClean="0">
                <a:solidFill>
                  <a:srgbClr val="1F497D"/>
                </a:solidFill>
              </a:rPr>
              <a:t>Framework (CBTF) </a:t>
            </a:r>
          </a:p>
          <a:p>
            <a:pPr algn="ctr" fontAlgn="auto">
              <a:spcAft>
                <a:spcPts val="0"/>
              </a:spcAft>
              <a:defRPr/>
            </a:pPr>
            <a:r>
              <a:rPr lang="en-US" sz="3600" dirty="0" smtClean="0">
                <a:solidFill>
                  <a:srgbClr val="1F497D"/>
                </a:solidFill>
              </a:rPr>
              <a:t>project </a:t>
            </a:r>
            <a:r>
              <a:rPr lang="en-US" sz="3600" dirty="0">
                <a:solidFill>
                  <a:srgbClr val="1F497D"/>
                </a:solidFill>
              </a:rPr>
              <a:t>status and </a:t>
            </a:r>
            <a:r>
              <a:rPr lang="en-US" sz="3600" dirty="0" smtClean="0">
                <a:solidFill>
                  <a:srgbClr val="1F497D"/>
                </a:solidFill>
              </a:rPr>
              <a:t>news</a:t>
            </a:r>
          </a:p>
          <a:p>
            <a:pPr algn="ctr" fontAlgn="auto">
              <a:spcAft>
                <a:spcPts val="0"/>
              </a:spcAft>
              <a:defRPr/>
            </a:pPr>
            <a:endParaRPr lang="en-US" sz="3600" b="1" i="1" dirty="0">
              <a:solidFill>
                <a:schemeClr val="tx2">
                  <a:lumMod val="50000"/>
                </a:schemeClr>
              </a:solidFill>
              <a:latin typeface="Tw Cen MT" pitchFamily="34" charset="0"/>
              <a:ea typeface="ＭＳ Ｐゴシック"/>
              <a:cs typeface="ＭＳ Ｐゴシック"/>
            </a:endParaRPr>
          </a:p>
          <a:p>
            <a:pPr marL="342900" indent="-342900" algn="ctr">
              <a:lnSpc>
                <a:spcPct val="90000"/>
              </a:lnSpc>
              <a:spcBef>
                <a:spcPct val="20000"/>
              </a:spcBef>
              <a:defRPr/>
            </a:pPr>
            <a:r>
              <a:rPr lang="en-US" sz="2800" b="1" i="1" dirty="0">
                <a:latin typeface="Tw Cen MT" pitchFamily="34" charset="0"/>
                <a:ea typeface="ＭＳ Ｐゴシック"/>
                <a:cs typeface="ＭＳ Ｐゴシック"/>
              </a:rPr>
              <a:t>Jim </a:t>
            </a:r>
            <a:r>
              <a:rPr lang="en-US" sz="2800" b="1" i="1" dirty="0" smtClean="0">
                <a:latin typeface="Tw Cen MT" pitchFamily="34" charset="0"/>
                <a:ea typeface="ＭＳ Ｐゴシック"/>
                <a:cs typeface="ＭＳ Ｐゴシック"/>
              </a:rPr>
              <a:t>Galarowicz, Don </a:t>
            </a:r>
            <a:r>
              <a:rPr lang="en-US" sz="2800" b="1" i="1" dirty="0" err="1" smtClean="0">
                <a:latin typeface="Tw Cen MT" pitchFamily="34" charset="0"/>
                <a:ea typeface="ＭＳ Ｐゴシック"/>
                <a:cs typeface="ＭＳ Ｐゴシック"/>
              </a:rPr>
              <a:t>Maghrak</a:t>
            </a:r>
            <a:endParaRPr lang="en-US" sz="2800" b="1" i="1" dirty="0" smtClean="0">
              <a:latin typeface="Tw Cen MT" pitchFamily="34" charset="0"/>
              <a:ea typeface="ＭＳ Ｐゴシック"/>
              <a:cs typeface="ＭＳ Ｐゴシック"/>
            </a:endParaRPr>
          </a:p>
          <a:p>
            <a:pPr marL="342900" indent="-342900" algn="ctr">
              <a:lnSpc>
                <a:spcPct val="90000"/>
              </a:lnSpc>
              <a:spcBef>
                <a:spcPct val="20000"/>
              </a:spcBef>
              <a:defRPr/>
            </a:pPr>
            <a:r>
              <a:rPr lang="en-US" sz="2800" b="1" i="1" dirty="0" smtClean="0">
                <a:latin typeface="Tw Cen MT" pitchFamily="34" charset="0"/>
                <a:ea typeface="ＭＳ Ｐゴシック"/>
                <a:cs typeface="ＭＳ Ｐゴシック"/>
              </a:rPr>
              <a:t>The Krell Institute</a:t>
            </a:r>
          </a:p>
          <a:p>
            <a:pPr marL="342900" indent="-342900" algn="ctr">
              <a:lnSpc>
                <a:spcPct val="90000"/>
              </a:lnSpc>
              <a:spcBef>
                <a:spcPct val="20000"/>
              </a:spcBef>
              <a:defRPr/>
            </a:pPr>
            <a:endParaRPr lang="en-US" sz="2800" b="1" i="1" dirty="0">
              <a:latin typeface="Tw Cen MT" pitchFamily="34" charset="0"/>
              <a:ea typeface="ＭＳ Ｐゴシック"/>
              <a:cs typeface="ＭＳ Ｐゴシック"/>
            </a:endParaRPr>
          </a:p>
          <a:p>
            <a:pPr marL="342900" indent="-342900" algn="ctr">
              <a:lnSpc>
                <a:spcPct val="90000"/>
              </a:lnSpc>
              <a:spcBef>
                <a:spcPct val="20000"/>
              </a:spcBef>
              <a:defRPr/>
            </a:pPr>
            <a:r>
              <a:rPr lang="en-US" sz="2800" b="1" i="1" dirty="0" err="1" smtClean="0">
                <a:solidFill>
                  <a:srgbClr val="1F497D"/>
                </a:solidFill>
                <a:latin typeface="Tw Cen MT" pitchFamily="34" charset="0"/>
                <a:ea typeface="ＭＳ Ｐゴシック"/>
                <a:cs typeface="ＭＳ Ｐゴシック"/>
              </a:rPr>
              <a:t>Paradyn</a:t>
            </a:r>
            <a:r>
              <a:rPr lang="en-US" sz="2800" b="1" i="1" dirty="0" smtClean="0">
                <a:solidFill>
                  <a:srgbClr val="1F497D"/>
                </a:solidFill>
                <a:latin typeface="Tw Cen MT" pitchFamily="34" charset="0"/>
                <a:ea typeface="ＭＳ Ｐゴシック"/>
                <a:cs typeface="ＭＳ Ｐゴシック"/>
              </a:rPr>
              <a:t> Week 2011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88324" cy="624231"/>
          </a:xfrm>
        </p:spPr>
        <p:txBody>
          <a:bodyPr/>
          <a:lstStyle/>
          <a:p>
            <a:r>
              <a:rPr lang="en-US" sz="3200" b="1" i="1" dirty="0" smtClean="0"/>
              <a:t>Stack Trace Views: Hot Call Path</a:t>
            </a:r>
            <a:endParaRPr lang="en-US" sz="3200" b="1" i="1" dirty="0"/>
          </a:p>
        </p:txBody>
      </p:sp>
      <p:sp>
        <p:nvSpPr>
          <p:cNvPr id="6" name="Footer Placeholder 5"/>
          <p:cNvSpPr>
            <a:spLocks noGrp="1"/>
          </p:cNvSpPr>
          <p:nvPr>
            <p:ph type="ftr" sz="quarter" idx="11"/>
          </p:nvPr>
        </p:nvSpPr>
        <p:spPr/>
        <p:txBody>
          <a:bodyPr/>
          <a:lstStyle/>
          <a:p>
            <a:r>
              <a:rPr lang="en-US" dirty="0" smtClean="0"/>
              <a:t>How to use Open|SpeedShop to Analyze the Performance of Parallel Codes?</a:t>
            </a:r>
            <a:endParaRPr lang="en-US" dirty="0"/>
          </a:p>
        </p:txBody>
      </p:sp>
      <p:sp>
        <p:nvSpPr>
          <p:cNvPr id="5" name="Slide Number Placeholder 4"/>
          <p:cNvSpPr>
            <a:spLocks noGrp="1"/>
          </p:cNvSpPr>
          <p:nvPr>
            <p:ph type="sldNum" sz="quarter" idx="12"/>
          </p:nvPr>
        </p:nvSpPr>
        <p:spPr/>
        <p:txBody>
          <a:bodyPr/>
          <a:lstStyle/>
          <a:p>
            <a:fld id="{0BEFDBF9-B72E-5D40-936B-5A102821195B}" type="slidenum">
              <a:rPr lang="en-US" smtClean="0"/>
              <a:pPr/>
              <a:t>10</a:t>
            </a:fld>
            <a:endParaRPr lang="en-US" dirty="0"/>
          </a:p>
        </p:txBody>
      </p:sp>
      <p:sp>
        <p:nvSpPr>
          <p:cNvPr id="3" name="Content Placeholder 2"/>
          <p:cNvSpPr>
            <a:spLocks noGrp="1"/>
          </p:cNvSpPr>
          <p:nvPr>
            <p:ph idx="4294967295"/>
          </p:nvPr>
        </p:nvSpPr>
        <p:spPr>
          <a:xfrm>
            <a:off x="244475" y="731838"/>
            <a:ext cx="8899525" cy="5868987"/>
          </a:xfrm>
        </p:spPr>
        <p:txBody>
          <a:bodyPr/>
          <a:lstStyle/>
          <a:p>
            <a:pPr>
              <a:buNone/>
            </a:pPr>
            <a:r>
              <a:rPr lang="en-US" dirty="0" smtClean="0"/>
              <a:t>  </a:t>
            </a:r>
            <a:endParaRPr lang="en-US" dirty="0"/>
          </a:p>
        </p:txBody>
      </p:sp>
      <p:pic>
        <p:nvPicPr>
          <p:cNvPr id="8" name="Picture 7" descr="Screenshot-Open_SpeedShop.png"/>
          <p:cNvPicPr>
            <a:picLocks noChangeAspect="1"/>
          </p:cNvPicPr>
          <p:nvPr/>
        </p:nvPicPr>
        <p:blipFill>
          <a:blip r:embed="rId2" cstate="print"/>
          <a:stretch>
            <a:fillRect/>
          </a:stretch>
        </p:blipFill>
        <p:spPr>
          <a:xfrm>
            <a:off x="575724" y="1061718"/>
            <a:ext cx="8077200" cy="5019196"/>
          </a:xfrm>
          <a:prstGeom prst="rect">
            <a:avLst/>
          </a:prstGeom>
        </p:spPr>
      </p:pic>
      <p:sp>
        <p:nvSpPr>
          <p:cNvPr id="9" name="AutoShape 6"/>
          <p:cNvSpPr>
            <a:spLocks noChangeArrowheads="1"/>
          </p:cNvSpPr>
          <p:nvPr/>
        </p:nvSpPr>
        <p:spPr bwMode="auto">
          <a:xfrm>
            <a:off x="4938322" y="1190723"/>
            <a:ext cx="2343889" cy="865990"/>
          </a:xfrm>
          <a:prstGeom prst="roundRect">
            <a:avLst>
              <a:gd name="adj" fmla="val 0"/>
            </a:avLst>
          </a:prstGeom>
          <a:solidFill>
            <a:srgbClr val="FFFF00"/>
          </a:solidFill>
          <a:ln w="9525">
            <a:noFill/>
            <a:round/>
            <a:headEnd/>
            <a:tailEnd/>
          </a:ln>
        </p:spPr>
        <p:txBody>
          <a:bodyPr wrap="square" lIns="0" tIns="0" rIns="0" bIns="0" anchor="ctr" anchorCtr="0">
            <a:prstTxWarp prst="textNoShape">
              <a:avLst/>
            </a:prstTxWarp>
            <a:noAutofit/>
          </a:bodyPr>
          <a:lstStyle>
            <a:defPPr>
              <a:defRPr lang="en-GB"/>
            </a:defPPr>
            <a:lvl1pPr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1pPr>
            <a:lvl2pPr marL="4572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2pPr>
            <a:lvl3pPr marL="9144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3pPr>
            <a:lvl4pPr marL="13716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4pPr>
            <a:lvl5pPr marL="18288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5pPr>
            <a:lvl6pPr marL="2286000" algn="l" defTabSz="457200" rtl="0" eaLnBrk="1" latinLnBrk="0" hangingPunct="1">
              <a:defRPr sz="2000" kern="1200">
                <a:solidFill>
                  <a:schemeClr val="bg1"/>
                </a:solidFill>
                <a:latin typeface="Times New Roman" pitchFamily="-112" charset="0"/>
                <a:ea typeface="Arial" pitchFamily="-112" charset="0"/>
                <a:cs typeface="Arial" pitchFamily="-112" charset="0"/>
              </a:defRPr>
            </a:lvl6pPr>
            <a:lvl7pPr marL="2743200" algn="l" defTabSz="457200" rtl="0" eaLnBrk="1" latinLnBrk="0" hangingPunct="1">
              <a:defRPr sz="2000" kern="1200">
                <a:solidFill>
                  <a:schemeClr val="bg1"/>
                </a:solidFill>
                <a:latin typeface="Times New Roman" pitchFamily="-112" charset="0"/>
                <a:ea typeface="Arial" pitchFamily="-112" charset="0"/>
                <a:cs typeface="Arial" pitchFamily="-112" charset="0"/>
              </a:defRPr>
            </a:lvl7pPr>
            <a:lvl8pPr marL="3200400" algn="l" defTabSz="457200" rtl="0" eaLnBrk="1" latinLnBrk="0" hangingPunct="1">
              <a:defRPr sz="2000" kern="1200">
                <a:solidFill>
                  <a:schemeClr val="bg1"/>
                </a:solidFill>
                <a:latin typeface="Times New Roman" pitchFamily="-112" charset="0"/>
                <a:ea typeface="Arial" pitchFamily="-112" charset="0"/>
                <a:cs typeface="Arial" pitchFamily="-112" charset="0"/>
              </a:defRPr>
            </a:lvl8pPr>
            <a:lvl9pPr marL="3657600" algn="l" defTabSz="457200" rtl="0" eaLnBrk="1" latinLnBrk="0" hangingPunct="1">
              <a:defRPr sz="2000" kern="1200">
                <a:solidFill>
                  <a:schemeClr val="bg1"/>
                </a:solidFill>
                <a:latin typeface="Times New Roman" pitchFamily="-112" charset="0"/>
                <a:ea typeface="Arial" pitchFamily="-112" charset="0"/>
                <a:cs typeface="Arial" pitchFamily="-112" charset="0"/>
              </a:defRPr>
            </a:lvl9pPr>
          </a:lstStyle>
          <a:p>
            <a:pPr algn="ctr" defTabSz="914400">
              <a:lnSpc>
                <a:spcPts val="1800"/>
              </a:lnSpc>
              <a:buClr>
                <a:srgbClr val="000000"/>
              </a:buClr>
              <a:buSzPct val="100000"/>
              <a:buFont typeface="Arial"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400" dirty="0" smtClean="0">
              <a:solidFill>
                <a:schemeClr val="tx1"/>
              </a:solidFill>
            </a:endParaRPr>
          </a:p>
          <a:p>
            <a:pPr algn="ctr" defTabSz="914400">
              <a:lnSpc>
                <a:spcPts val="1800"/>
              </a:lnSpc>
              <a:buClr>
                <a:srgbClr val="000000"/>
              </a:buClr>
              <a:buSzPct val="100000"/>
              <a:buFont typeface="Arial"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smtClean="0">
                <a:solidFill>
                  <a:schemeClr val="tx1"/>
                </a:solidFill>
              </a:rPr>
              <a:t>Hot Call Path</a:t>
            </a:r>
          </a:p>
          <a:p>
            <a:pPr algn="ctr" defTabSz="914400">
              <a:lnSpc>
                <a:spcPts val="1800"/>
              </a:lnSpc>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smtClean="0">
                <a:solidFill>
                  <a:schemeClr val="tx1"/>
                </a:solidFill>
              </a:rPr>
              <a:t>Click </a:t>
            </a:r>
            <a:r>
              <a:rPr lang="en-GB" sz="1800" b="1" dirty="0" smtClean="0">
                <a:solidFill>
                  <a:srgbClr val="FF0000"/>
                </a:solidFill>
              </a:rPr>
              <a:t>HC</a:t>
            </a:r>
            <a:r>
              <a:rPr lang="en-GB" sz="1800" dirty="0" smtClean="0">
                <a:solidFill>
                  <a:schemeClr val="tx1"/>
                </a:solidFill>
              </a:rPr>
              <a:t>-</a:t>
            </a:r>
            <a:r>
              <a:rPr lang="en-GB" sz="1800" dirty="0">
                <a:solidFill>
                  <a:schemeClr val="tx1"/>
                </a:solidFill>
              </a:rPr>
              <a:t>icon</a:t>
            </a:r>
          </a:p>
          <a:p>
            <a:pPr algn="ctr" defTabSz="914400">
              <a:lnSpc>
                <a:spcPts val="1800"/>
              </a:lnSpc>
              <a:buClr>
                <a:srgbClr val="000000"/>
              </a:buClr>
              <a:buSzPct val="100000"/>
              <a:buFont typeface="Arial"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400" dirty="0">
              <a:solidFill>
                <a:schemeClr val="tx1"/>
              </a:solidFill>
            </a:endParaRPr>
          </a:p>
        </p:txBody>
      </p:sp>
      <p:sp>
        <p:nvSpPr>
          <p:cNvPr id="10" name="Line 5"/>
          <p:cNvSpPr>
            <a:spLocks noChangeShapeType="1"/>
          </p:cNvSpPr>
          <p:nvPr/>
        </p:nvSpPr>
        <p:spPr bwMode="auto">
          <a:xfrm flipH="1">
            <a:off x="5672671" y="2056713"/>
            <a:ext cx="382695" cy="1626785"/>
          </a:xfrm>
          <a:prstGeom prst="line">
            <a:avLst/>
          </a:prstGeom>
          <a:noFill/>
          <a:ln w="53340">
            <a:solidFill>
              <a:srgbClr val="800000"/>
            </a:solidFill>
            <a:round/>
            <a:headEnd/>
            <a:tailEnd type="triangle" w="med" len="med"/>
          </a:ln>
        </p:spPr>
        <p:txBody>
          <a:bodyPr>
            <a:prstTxWarp prst="textNoShape">
              <a:avLst/>
            </a:prstTxWarp>
          </a:bodyPr>
          <a:lstStyle>
            <a:defPPr>
              <a:defRPr lang="en-GB"/>
            </a:defPPr>
            <a:lvl1pPr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1pPr>
            <a:lvl2pPr marL="4572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2pPr>
            <a:lvl3pPr marL="9144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3pPr>
            <a:lvl4pPr marL="13716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4pPr>
            <a:lvl5pPr marL="18288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5pPr>
            <a:lvl6pPr marL="2286000" algn="l" defTabSz="457200" rtl="0" eaLnBrk="1" latinLnBrk="0" hangingPunct="1">
              <a:defRPr sz="2000" kern="1200">
                <a:solidFill>
                  <a:schemeClr val="bg1"/>
                </a:solidFill>
                <a:latin typeface="Times New Roman" pitchFamily="-112" charset="0"/>
                <a:ea typeface="Arial" pitchFamily="-112" charset="0"/>
                <a:cs typeface="Arial" pitchFamily="-112" charset="0"/>
              </a:defRPr>
            </a:lvl6pPr>
            <a:lvl7pPr marL="2743200" algn="l" defTabSz="457200" rtl="0" eaLnBrk="1" latinLnBrk="0" hangingPunct="1">
              <a:defRPr sz="2000" kern="1200">
                <a:solidFill>
                  <a:schemeClr val="bg1"/>
                </a:solidFill>
                <a:latin typeface="Times New Roman" pitchFamily="-112" charset="0"/>
                <a:ea typeface="Arial" pitchFamily="-112" charset="0"/>
                <a:cs typeface="Arial" pitchFamily="-112" charset="0"/>
              </a:defRPr>
            </a:lvl7pPr>
            <a:lvl8pPr marL="3200400" algn="l" defTabSz="457200" rtl="0" eaLnBrk="1" latinLnBrk="0" hangingPunct="1">
              <a:defRPr sz="2000" kern="1200">
                <a:solidFill>
                  <a:schemeClr val="bg1"/>
                </a:solidFill>
                <a:latin typeface="Times New Roman" pitchFamily="-112" charset="0"/>
                <a:ea typeface="Arial" pitchFamily="-112" charset="0"/>
                <a:cs typeface="Arial" pitchFamily="-112" charset="0"/>
              </a:defRPr>
            </a:lvl8pPr>
            <a:lvl9pPr marL="3657600" algn="l" defTabSz="457200" rtl="0" eaLnBrk="1" latinLnBrk="0" hangingPunct="1">
              <a:defRPr sz="2000" kern="1200">
                <a:solidFill>
                  <a:schemeClr val="bg1"/>
                </a:solidFill>
                <a:latin typeface="Times New Roman" pitchFamily="-112" charset="0"/>
                <a:ea typeface="Arial" pitchFamily="-112" charset="0"/>
                <a:cs typeface="Arial" pitchFamily="-112" charset="0"/>
              </a:defRPr>
            </a:lvl9pPr>
          </a:lstStyle>
          <a:p>
            <a:endParaRPr lang="en-US" dirty="0"/>
          </a:p>
        </p:txBody>
      </p:sp>
      <p:sp>
        <p:nvSpPr>
          <p:cNvPr id="11" name="Line 5"/>
          <p:cNvSpPr>
            <a:spLocks noChangeShapeType="1"/>
          </p:cNvSpPr>
          <p:nvPr/>
        </p:nvSpPr>
        <p:spPr bwMode="auto">
          <a:xfrm flipH="1">
            <a:off x="2360392" y="1383507"/>
            <a:ext cx="2577930" cy="1448830"/>
          </a:xfrm>
          <a:prstGeom prst="line">
            <a:avLst/>
          </a:prstGeom>
          <a:noFill/>
          <a:ln w="53340">
            <a:solidFill>
              <a:srgbClr val="800000"/>
            </a:solidFill>
            <a:round/>
            <a:headEnd/>
            <a:tailEnd type="triangle" w="med" len="med"/>
          </a:ln>
        </p:spPr>
        <p:txBody>
          <a:bodyPr>
            <a:prstTxWarp prst="textNoShape">
              <a:avLst/>
            </a:prstTxWarp>
          </a:bodyPr>
          <a:lstStyle>
            <a:defPPr>
              <a:defRPr lang="en-GB"/>
            </a:defPPr>
            <a:lvl1pPr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1pPr>
            <a:lvl2pPr marL="4572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2pPr>
            <a:lvl3pPr marL="9144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3pPr>
            <a:lvl4pPr marL="13716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4pPr>
            <a:lvl5pPr marL="18288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5pPr>
            <a:lvl6pPr marL="2286000" algn="l" defTabSz="457200" rtl="0" eaLnBrk="1" latinLnBrk="0" hangingPunct="1">
              <a:defRPr sz="2000" kern="1200">
                <a:solidFill>
                  <a:schemeClr val="bg1"/>
                </a:solidFill>
                <a:latin typeface="Times New Roman" pitchFamily="-112" charset="0"/>
                <a:ea typeface="Arial" pitchFamily="-112" charset="0"/>
                <a:cs typeface="Arial" pitchFamily="-112" charset="0"/>
              </a:defRPr>
            </a:lvl6pPr>
            <a:lvl7pPr marL="2743200" algn="l" defTabSz="457200" rtl="0" eaLnBrk="1" latinLnBrk="0" hangingPunct="1">
              <a:defRPr sz="2000" kern="1200">
                <a:solidFill>
                  <a:schemeClr val="bg1"/>
                </a:solidFill>
                <a:latin typeface="Times New Roman" pitchFamily="-112" charset="0"/>
                <a:ea typeface="Arial" pitchFamily="-112" charset="0"/>
                <a:cs typeface="Arial" pitchFamily="-112" charset="0"/>
              </a:defRPr>
            </a:lvl7pPr>
            <a:lvl8pPr marL="3200400" algn="l" defTabSz="457200" rtl="0" eaLnBrk="1" latinLnBrk="0" hangingPunct="1">
              <a:defRPr sz="2000" kern="1200">
                <a:solidFill>
                  <a:schemeClr val="bg1"/>
                </a:solidFill>
                <a:latin typeface="Times New Roman" pitchFamily="-112" charset="0"/>
                <a:ea typeface="Arial" pitchFamily="-112" charset="0"/>
                <a:cs typeface="Arial" pitchFamily="-112" charset="0"/>
              </a:defRPr>
            </a:lvl8pPr>
            <a:lvl9pPr marL="3657600" algn="l" defTabSz="457200" rtl="0" eaLnBrk="1" latinLnBrk="0" hangingPunct="1">
              <a:defRPr sz="2000" kern="1200">
                <a:solidFill>
                  <a:schemeClr val="bg1"/>
                </a:solidFill>
                <a:latin typeface="Times New Roman" pitchFamily="-112" charset="0"/>
                <a:ea typeface="Arial" pitchFamily="-112" charset="0"/>
                <a:cs typeface="Arial" pitchFamily="-112" charset="0"/>
              </a:defRPr>
            </a:lvl9p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smtClean="0"/>
              <a:t>Load Balance View: Using NPB: LU</a:t>
            </a:r>
            <a:endParaRPr lang="en-US" sz="3200" b="1" i="1" dirty="0"/>
          </a:p>
        </p:txBody>
      </p:sp>
      <p:sp>
        <p:nvSpPr>
          <p:cNvPr id="3" name="Content Placeholder 2"/>
          <p:cNvSpPr>
            <a:spLocks noGrp="1"/>
          </p:cNvSpPr>
          <p:nvPr>
            <p:ph idx="1"/>
          </p:nvPr>
        </p:nvSpPr>
        <p:spPr/>
        <p:txBody>
          <a:bodyPr/>
          <a:lstStyle/>
          <a:p>
            <a:r>
              <a:rPr lang="en-US" dirty="0" smtClean="0"/>
              <a:t>Load Balance View based on Linked Objects (libraries) </a:t>
            </a:r>
          </a:p>
          <a:p>
            <a:pPr>
              <a:buNone/>
            </a:pPr>
            <a:r>
              <a:rPr lang="en-US" dirty="0" smtClean="0"/>
              <a:t>  </a:t>
            </a:r>
            <a:endParaRPr lang="en-US" dirty="0"/>
          </a:p>
        </p:txBody>
      </p:sp>
      <p:sp>
        <p:nvSpPr>
          <p:cNvPr id="6" name="Footer Placeholder 5"/>
          <p:cNvSpPr>
            <a:spLocks noGrp="1"/>
          </p:cNvSpPr>
          <p:nvPr>
            <p:ph type="ftr" sz="quarter" idx="11"/>
          </p:nvPr>
        </p:nvSpPr>
        <p:spPr/>
        <p:txBody>
          <a:bodyPr/>
          <a:lstStyle/>
          <a:p>
            <a:r>
              <a:rPr lang="en-US" dirty="0" smtClean="0"/>
              <a:t>How to use Open|SpeedShop to Analyze the Performance of Parallel Codes?</a:t>
            </a:r>
            <a:endParaRPr lang="en-US" dirty="0"/>
          </a:p>
        </p:txBody>
      </p:sp>
      <p:sp>
        <p:nvSpPr>
          <p:cNvPr id="5" name="Slide Number Placeholder 4"/>
          <p:cNvSpPr>
            <a:spLocks noGrp="1"/>
          </p:cNvSpPr>
          <p:nvPr>
            <p:ph type="sldNum" sz="quarter" idx="12"/>
          </p:nvPr>
        </p:nvSpPr>
        <p:spPr/>
        <p:txBody>
          <a:bodyPr/>
          <a:lstStyle/>
          <a:p>
            <a:fld id="{0BEFDBF9-B72E-5D40-936B-5A102821195B}" type="slidenum">
              <a:rPr lang="en-US" smtClean="0"/>
              <a:pPr/>
              <a:t>11</a:t>
            </a:fld>
            <a:endParaRPr lang="en-US" dirty="0"/>
          </a:p>
        </p:txBody>
      </p:sp>
      <p:pic>
        <p:nvPicPr>
          <p:cNvPr id="7" name="Picture 6" descr="LU-256-LoadBalance.png"/>
          <p:cNvPicPr>
            <a:picLocks noChangeAspect="1"/>
          </p:cNvPicPr>
          <p:nvPr/>
        </p:nvPicPr>
        <p:blipFill>
          <a:blip r:embed="rId2"/>
          <a:stretch>
            <a:fillRect/>
          </a:stretch>
        </p:blipFill>
        <p:spPr>
          <a:xfrm>
            <a:off x="514605" y="1326583"/>
            <a:ext cx="8140390" cy="5082204"/>
          </a:xfrm>
          <a:prstGeom prst="rect">
            <a:avLst/>
          </a:prstGeom>
        </p:spPr>
      </p:pic>
      <p:sp>
        <p:nvSpPr>
          <p:cNvPr id="8" name="AutoShape 6"/>
          <p:cNvSpPr>
            <a:spLocks noChangeArrowheads="1"/>
          </p:cNvSpPr>
          <p:nvPr/>
        </p:nvSpPr>
        <p:spPr bwMode="auto">
          <a:xfrm>
            <a:off x="5160167" y="1735721"/>
            <a:ext cx="2819400" cy="762000"/>
          </a:xfrm>
          <a:prstGeom prst="roundRect">
            <a:avLst>
              <a:gd name="adj" fmla="val 0"/>
            </a:avLst>
          </a:prstGeom>
          <a:solidFill>
            <a:srgbClr val="FFFF00"/>
          </a:solidFill>
          <a:ln w="9525">
            <a:noFill/>
            <a:round/>
            <a:headEnd/>
            <a:tailEnd/>
          </a:ln>
        </p:spPr>
        <p:txBody>
          <a:bodyPr wrap="square" lIns="0" tIns="0" rIns="0" bIns="0" anchor="ctr" anchorCtr="0">
            <a:prstTxWarp prst="textNoShape">
              <a:avLst/>
            </a:prstTxWarp>
            <a:noAutofit/>
          </a:bodyPr>
          <a:lstStyle>
            <a:defPPr>
              <a:defRPr lang="en-GB"/>
            </a:defPPr>
            <a:lvl1pPr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1pPr>
            <a:lvl2pPr marL="4572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2pPr>
            <a:lvl3pPr marL="9144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3pPr>
            <a:lvl4pPr marL="13716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4pPr>
            <a:lvl5pPr marL="18288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5pPr>
            <a:lvl6pPr marL="2286000" algn="l" defTabSz="457200" rtl="0" eaLnBrk="1" latinLnBrk="0" hangingPunct="1">
              <a:defRPr sz="2000" kern="1200">
                <a:solidFill>
                  <a:schemeClr val="bg1"/>
                </a:solidFill>
                <a:latin typeface="Times New Roman" pitchFamily="-112" charset="0"/>
                <a:ea typeface="Arial" pitchFamily="-112" charset="0"/>
                <a:cs typeface="Arial" pitchFamily="-112" charset="0"/>
              </a:defRPr>
            </a:lvl6pPr>
            <a:lvl7pPr marL="2743200" algn="l" defTabSz="457200" rtl="0" eaLnBrk="1" latinLnBrk="0" hangingPunct="1">
              <a:defRPr sz="2000" kern="1200">
                <a:solidFill>
                  <a:schemeClr val="bg1"/>
                </a:solidFill>
                <a:latin typeface="Times New Roman" pitchFamily="-112" charset="0"/>
                <a:ea typeface="Arial" pitchFamily="-112" charset="0"/>
                <a:cs typeface="Arial" pitchFamily="-112" charset="0"/>
              </a:defRPr>
            </a:lvl7pPr>
            <a:lvl8pPr marL="3200400" algn="l" defTabSz="457200" rtl="0" eaLnBrk="1" latinLnBrk="0" hangingPunct="1">
              <a:defRPr sz="2000" kern="1200">
                <a:solidFill>
                  <a:schemeClr val="bg1"/>
                </a:solidFill>
                <a:latin typeface="Times New Roman" pitchFamily="-112" charset="0"/>
                <a:ea typeface="Arial" pitchFamily="-112" charset="0"/>
                <a:cs typeface="Arial" pitchFamily="-112" charset="0"/>
              </a:defRPr>
            </a:lvl8pPr>
            <a:lvl9pPr marL="3657600" algn="l" defTabSz="457200" rtl="0" eaLnBrk="1" latinLnBrk="0" hangingPunct="1">
              <a:defRPr sz="2000" kern="1200">
                <a:solidFill>
                  <a:schemeClr val="bg1"/>
                </a:solidFill>
                <a:latin typeface="Times New Roman" pitchFamily="-112" charset="0"/>
                <a:ea typeface="Arial" pitchFamily="-112" charset="0"/>
                <a:cs typeface="Arial" pitchFamily="-112" charset="0"/>
              </a:defRPr>
            </a:lvl9pPr>
          </a:lstStyle>
          <a:p>
            <a:pPr algn="ctr" defTabSz="914400">
              <a:lnSpc>
                <a:spcPts val="1800"/>
              </a:lnSpc>
              <a:buClr>
                <a:srgbClr val="000000"/>
              </a:buClr>
              <a:buSzPct val="100000"/>
              <a:buFont typeface="Arial"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chemeClr val="tx1"/>
                </a:solidFill>
              </a:rPr>
              <a:t>Rank 255 has maximum MPI library time value</a:t>
            </a:r>
            <a:endParaRPr lang="en-GB" dirty="0">
              <a:solidFill>
                <a:schemeClr val="tx1"/>
              </a:solidFill>
            </a:endParaRPr>
          </a:p>
        </p:txBody>
      </p:sp>
      <p:sp>
        <p:nvSpPr>
          <p:cNvPr id="9" name="Line 5"/>
          <p:cNvSpPr>
            <a:spLocks noChangeShapeType="1"/>
          </p:cNvSpPr>
          <p:nvPr/>
        </p:nvSpPr>
        <p:spPr bwMode="auto">
          <a:xfrm flipH="1">
            <a:off x="1676400" y="2497721"/>
            <a:ext cx="4604326" cy="1335370"/>
          </a:xfrm>
          <a:prstGeom prst="line">
            <a:avLst/>
          </a:prstGeom>
          <a:noFill/>
          <a:ln w="53340">
            <a:solidFill>
              <a:srgbClr val="800000"/>
            </a:solidFill>
            <a:round/>
            <a:headEnd/>
            <a:tailEnd type="triangle" w="med" len="med"/>
          </a:ln>
        </p:spPr>
        <p:txBody>
          <a:bodyPr>
            <a:prstTxWarp prst="textNoShape">
              <a:avLst/>
            </a:prstTxWarp>
          </a:bodyPr>
          <a:lstStyle>
            <a:defPPr>
              <a:defRPr lang="en-GB"/>
            </a:defPPr>
            <a:lvl1pPr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1pPr>
            <a:lvl2pPr marL="4572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2pPr>
            <a:lvl3pPr marL="9144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3pPr>
            <a:lvl4pPr marL="13716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4pPr>
            <a:lvl5pPr marL="18288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5pPr>
            <a:lvl6pPr marL="2286000" algn="l" defTabSz="457200" rtl="0" eaLnBrk="1" latinLnBrk="0" hangingPunct="1">
              <a:defRPr sz="2000" kern="1200">
                <a:solidFill>
                  <a:schemeClr val="bg1"/>
                </a:solidFill>
                <a:latin typeface="Times New Roman" pitchFamily="-112" charset="0"/>
                <a:ea typeface="Arial" pitchFamily="-112" charset="0"/>
                <a:cs typeface="Arial" pitchFamily="-112" charset="0"/>
              </a:defRPr>
            </a:lvl6pPr>
            <a:lvl7pPr marL="2743200" algn="l" defTabSz="457200" rtl="0" eaLnBrk="1" latinLnBrk="0" hangingPunct="1">
              <a:defRPr sz="2000" kern="1200">
                <a:solidFill>
                  <a:schemeClr val="bg1"/>
                </a:solidFill>
                <a:latin typeface="Times New Roman" pitchFamily="-112" charset="0"/>
                <a:ea typeface="Arial" pitchFamily="-112" charset="0"/>
                <a:cs typeface="Arial" pitchFamily="-112" charset="0"/>
              </a:defRPr>
            </a:lvl7pPr>
            <a:lvl8pPr marL="3200400" algn="l" defTabSz="457200" rtl="0" eaLnBrk="1" latinLnBrk="0" hangingPunct="1">
              <a:defRPr sz="2000" kern="1200">
                <a:solidFill>
                  <a:schemeClr val="bg1"/>
                </a:solidFill>
                <a:latin typeface="Times New Roman" pitchFamily="-112" charset="0"/>
                <a:ea typeface="Arial" pitchFamily="-112" charset="0"/>
                <a:cs typeface="Arial" pitchFamily="-112" charset="0"/>
              </a:defRPr>
            </a:lvl8pPr>
            <a:lvl9pPr marL="3657600" algn="l" defTabSz="457200" rtl="0" eaLnBrk="1" latinLnBrk="0" hangingPunct="1">
              <a:defRPr sz="2000" kern="1200">
                <a:solidFill>
                  <a:schemeClr val="bg1"/>
                </a:solidFill>
                <a:latin typeface="Times New Roman" pitchFamily="-112" charset="0"/>
                <a:ea typeface="Arial" pitchFamily="-112" charset="0"/>
                <a:cs typeface="Arial" pitchFamily="-112" charset="0"/>
              </a:defRPr>
            </a:lvl9p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smtClean="0"/>
              <a:t>Finding Outliers: Using NPB: LU</a:t>
            </a:r>
            <a:endParaRPr lang="en-US" sz="3200" b="1" i="1" dirty="0"/>
          </a:p>
        </p:txBody>
      </p:sp>
      <p:sp>
        <p:nvSpPr>
          <p:cNvPr id="3" name="Content Placeholder 2"/>
          <p:cNvSpPr>
            <a:spLocks noGrp="1"/>
          </p:cNvSpPr>
          <p:nvPr>
            <p:ph idx="1"/>
          </p:nvPr>
        </p:nvSpPr>
        <p:spPr/>
        <p:txBody>
          <a:bodyPr/>
          <a:lstStyle/>
          <a:p>
            <a:r>
              <a:rPr lang="en-US" dirty="0" smtClean="0"/>
              <a:t>Cluster Analysis View based on Linked Objects (libraries)</a:t>
            </a:r>
          </a:p>
          <a:p>
            <a:pPr>
              <a:buNone/>
            </a:pPr>
            <a:r>
              <a:rPr lang="en-US" dirty="0" smtClean="0"/>
              <a:t>   </a:t>
            </a:r>
            <a:endParaRPr lang="en-US" dirty="0"/>
          </a:p>
        </p:txBody>
      </p:sp>
      <p:sp>
        <p:nvSpPr>
          <p:cNvPr id="6" name="Footer Placeholder 5"/>
          <p:cNvSpPr>
            <a:spLocks noGrp="1"/>
          </p:cNvSpPr>
          <p:nvPr>
            <p:ph type="ftr" sz="quarter" idx="11"/>
          </p:nvPr>
        </p:nvSpPr>
        <p:spPr/>
        <p:txBody>
          <a:bodyPr/>
          <a:lstStyle/>
          <a:p>
            <a:r>
              <a:rPr lang="en-US" dirty="0" smtClean="0"/>
              <a:t>How to use Open|SpeedShop to Analyze the Performance of Parallel Codes?</a:t>
            </a:r>
            <a:endParaRPr lang="en-US" dirty="0"/>
          </a:p>
        </p:txBody>
      </p:sp>
      <p:sp>
        <p:nvSpPr>
          <p:cNvPr id="5" name="Slide Number Placeholder 4"/>
          <p:cNvSpPr>
            <a:spLocks noGrp="1"/>
          </p:cNvSpPr>
          <p:nvPr>
            <p:ph type="sldNum" sz="quarter" idx="12"/>
          </p:nvPr>
        </p:nvSpPr>
        <p:spPr/>
        <p:txBody>
          <a:bodyPr/>
          <a:lstStyle/>
          <a:p>
            <a:fld id="{0BEFDBF9-B72E-5D40-936B-5A102821195B}" type="slidenum">
              <a:rPr lang="en-US" smtClean="0"/>
              <a:pPr/>
              <a:t>12</a:t>
            </a:fld>
            <a:endParaRPr lang="en-US" dirty="0"/>
          </a:p>
        </p:txBody>
      </p:sp>
      <p:pic>
        <p:nvPicPr>
          <p:cNvPr id="7" name="Picture 6" descr="LU-256-CA-Iopen.png"/>
          <p:cNvPicPr>
            <a:picLocks noChangeAspect="1"/>
          </p:cNvPicPr>
          <p:nvPr/>
        </p:nvPicPr>
        <p:blipFill>
          <a:blip r:embed="rId2"/>
          <a:stretch>
            <a:fillRect/>
          </a:stretch>
        </p:blipFill>
        <p:spPr>
          <a:xfrm>
            <a:off x="641398" y="1365818"/>
            <a:ext cx="7876878" cy="4917688"/>
          </a:xfrm>
          <a:prstGeom prst="rect">
            <a:avLst/>
          </a:prstGeom>
        </p:spPr>
      </p:pic>
      <p:sp>
        <p:nvSpPr>
          <p:cNvPr id="8" name="Line 5"/>
          <p:cNvSpPr>
            <a:spLocks noChangeShapeType="1"/>
          </p:cNvSpPr>
          <p:nvPr/>
        </p:nvSpPr>
        <p:spPr bwMode="auto">
          <a:xfrm flipH="1">
            <a:off x="1960874" y="2248236"/>
            <a:ext cx="2881151" cy="1335370"/>
          </a:xfrm>
          <a:prstGeom prst="line">
            <a:avLst/>
          </a:prstGeom>
          <a:noFill/>
          <a:ln w="53340">
            <a:solidFill>
              <a:srgbClr val="800000"/>
            </a:solidFill>
            <a:round/>
            <a:headEnd/>
            <a:tailEnd type="triangle" w="med" len="med"/>
          </a:ln>
        </p:spPr>
        <p:txBody>
          <a:bodyPr>
            <a:prstTxWarp prst="textNoShape">
              <a:avLst/>
            </a:prstTxWarp>
          </a:bodyPr>
          <a:lstStyle>
            <a:defPPr>
              <a:defRPr lang="en-GB"/>
            </a:defPPr>
            <a:lvl1pPr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1pPr>
            <a:lvl2pPr marL="4572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2pPr>
            <a:lvl3pPr marL="9144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3pPr>
            <a:lvl4pPr marL="13716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4pPr>
            <a:lvl5pPr marL="18288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5pPr>
            <a:lvl6pPr marL="2286000" algn="l" defTabSz="457200" rtl="0" eaLnBrk="1" latinLnBrk="0" hangingPunct="1">
              <a:defRPr sz="2000" kern="1200">
                <a:solidFill>
                  <a:schemeClr val="bg1"/>
                </a:solidFill>
                <a:latin typeface="Times New Roman" pitchFamily="-112" charset="0"/>
                <a:ea typeface="Arial" pitchFamily="-112" charset="0"/>
                <a:cs typeface="Arial" pitchFamily="-112" charset="0"/>
              </a:defRPr>
            </a:lvl6pPr>
            <a:lvl7pPr marL="2743200" algn="l" defTabSz="457200" rtl="0" eaLnBrk="1" latinLnBrk="0" hangingPunct="1">
              <a:defRPr sz="2000" kern="1200">
                <a:solidFill>
                  <a:schemeClr val="bg1"/>
                </a:solidFill>
                <a:latin typeface="Times New Roman" pitchFamily="-112" charset="0"/>
                <a:ea typeface="Arial" pitchFamily="-112" charset="0"/>
                <a:cs typeface="Arial" pitchFamily="-112" charset="0"/>
              </a:defRPr>
            </a:lvl7pPr>
            <a:lvl8pPr marL="3200400" algn="l" defTabSz="457200" rtl="0" eaLnBrk="1" latinLnBrk="0" hangingPunct="1">
              <a:defRPr sz="2000" kern="1200">
                <a:solidFill>
                  <a:schemeClr val="bg1"/>
                </a:solidFill>
                <a:latin typeface="Times New Roman" pitchFamily="-112" charset="0"/>
                <a:ea typeface="Arial" pitchFamily="-112" charset="0"/>
                <a:cs typeface="Arial" pitchFamily="-112" charset="0"/>
              </a:defRPr>
            </a:lvl8pPr>
            <a:lvl9pPr marL="3657600" algn="l" defTabSz="457200" rtl="0" eaLnBrk="1" latinLnBrk="0" hangingPunct="1">
              <a:defRPr sz="2000" kern="1200">
                <a:solidFill>
                  <a:schemeClr val="bg1"/>
                </a:solidFill>
                <a:latin typeface="Times New Roman" pitchFamily="-112" charset="0"/>
                <a:ea typeface="Arial" pitchFamily="-112" charset="0"/>
                <a:cs typeface="Arial" pitchFamily="-112" charset="0"/>
              </a:defRPr>
            </a:lvl9pPr>
          </a:lstStyle>
          <a:p>
            <a:endParaRPr lang="en-US" dirty="0"/>
          </a:p>
        </p:txBody>
      </p:sp>
      <p:sp>
        <p:nvSpPr>
          <p:cNvPr id="10" name="Line 5"/>
          <p:cNvSpPr>
            <a:spLocks noChangeShapeType="1"/>
          </p:cNvSpPr>
          <p:nvPr/>
        </p:nvSpPr>
        <p:spPr bwMode="auto">
          <a:xfrm flipH="1">
            <a:off x="3492608" y="2698972"/>
            <a:ext cx="2789551" cy="2279386"/>
          </a:xfrm>
          <a:prstGeom prst="line">
            <a:avLst/>
          </a:prstGeom>
          <a:noFill/>
          <a:ln w="53340">
            <a:solidFill>
              <a:srgbClr val="800000"/>
            </a:solidFill>
            <a:round/>
            <a:headEnd/>
            <a:tailEnd type="triangle" w="med" len="med"/>
          </a:ln>
        </p:spPr>
        <p:txBody>
          <a:bodyPr>
            <a:prstTxWarp prst="textNoShape">
              <a:avLst/>
            </a:prstTxWarp>
          </a:bodyPr>
          <a:lstStyle>
            <a:defPPr>
              <a:defRPr lang="en-GB"/>
            </a:defPPr>
            <a:lvl1pPr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1pPr>
            <a:lvl2pPr marL="4572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2pPr>
            <a:lvl3pPr marL="9144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3pPr>
            <a:lvl4pPr marL="13716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4pPr>
            <a:lvl5pPr marL="18288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5pPr>
            <a:lvl6pPr marL="2286000" algn="l" defTabSz="457200" rtl="0" eaLnBrk="1" latinLnBrk="0" hangingPunct="1">
              <a:defRPr sz="2000" kern="1200">
                <a:solidFill>
                  <a:schemeClr val="bg1"/>
                </a:solidFill>
                <a:latin typeface="Times New Roman" pitchFamily="-112" charset="0"/>
                <a:ea typeface="Arial" pitchFamily="-112" charset="0"/>
                <a:cs typeface="Arial" pitchFamily="-112" charset="0"/>
              </a:defRPr>
            </a:lvl6pPr>
            <a:lvl7pPr marL="2743200" algn="l" defTabSz="457200" rtl="0" eaLnBrk="1" latinLnBrk="0" hangingPunct="1">
              <a:defRPr sz="2000" kern="1200">
                <a:solidFill>
                  <a:schemeClr val="bg1"/>
                </a:solidFill>
                <a:latin typeface="Times New Roman" pitchFamily="-112" charset="0"/>
                <a:ea typeface="Arial" pitchFamily="-112" charset="0"/>
                <a:cs typeface="Arial" pitchFamily="-112" charset="0"/>
              </a:defRPr>
            </a:lvl7pPr>
            <a:lvl8pPr marL="3200400" algn="l" defTabSz="457200" rtl="0" eaLnBrk="1" latinLnBrk="0" hangingPunct="1">
              <a:defRPr sz="2000" kern="1200">
                <a:solidFill>
                  <a:schemeClr val="bg1"/>
                </a:solidFill>
                <a:latin typeface="Times New Roman" pitchFamily="-112" charset="0"/>
                <a:ea typeface="Arial" pitchFamily="-112" charset="0"/>
                <a:cs typeface="Arial" pitchFamily="-112" charset="0"/>
              </a:defRPr>
            </a:lvl8pPr>
            <a:lvl9pPr marL="3657600" algn="l" defTabSz="457200" rtl="0" eaLnBrk="1" latinLnBrk="0" hangingPunct="1">
              <a:defRPr sz="2000" kern="1200">
                <a:solidFill>
                  <a:schemeClr val="bg1"/>
                </a:solidFill>
                <a:latin typeface="Times New Roman" pitchFamily="-112" charset="0"/>
                <a:ea typeface="Arial" pitchFamily="-112" charset="0"/>
                <a:cs typeface="Arial" pitchFamily="-112" charset="0"/>
              </a:defRPr>
            </a:lvl9pPr>
          </a:lstStyle>
          <a:p>
            <a:endParaRPr lang="en-US" dirty="0"/>
          </a:p>
        </p:txBody>
      </p:sp>
      <p:sp>
        <p:nvSpPr>
          <p:cNvPr id="9" name="AutoShape 6"/>
          <p:cNvSpPr>
            <a:spLocks noChangeArrowheads="1"/>
          </p:cNvSpPr>
          <p:nvPr/>
        </p:nvSpPr>
        <p:spPr bwMode="auto">
          <a:xfrm>
            <a:off x="4842025" y="1486235"/>
            <a:ext cx="3329443" cy="1212737"/>
          </a:xfrm>
          <a:prstGeom prst="roundRect">
            <a:avLst>
              <a:gd name="adj" fmla="val 0"/>
            </a:avLst>
          </a:prstGeom>
          <a:solidFill>
            <a:srgbClr val="FFFF00"/>
          </a:solidFill>
          <a:ln w="9525">
            <a:noFill/>
            <a:round/>
            <a:headEnd/>
            <a:tailEnd/>
          </a:ln>
        </p:spPr>
        <p:txBody>
          <a:bodyPr wrap="square" lIns="0" tIns="0" rIns="0" bIns="0" anchor="ctr" anchorCtr="0">
            <a:prstTxWarp prst="textNoShape">
              <a:avLst/>
            </a:prstTxWarp>
            <a:noAutofit/>
          </a:bodyPr>
          <a:lstStyle>
            <a:defPPr>
              <a:defRPr lang="en-GB"/>
            </a:defPPr>
            <a:lvl1pPr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1pPr>
            <a:lvl2pPr marL="4572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2pPr>
            <a:lvl3pPr marL="9144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3pPr>
            <a:lvl4pPr marL="13716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4pPr>
            <a:lvl5pPr marL="18288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5pPr>
            <a:lvl6pPr marL="2286000" algn="l" defTabSz="457200" rtl="0" eaLnBrk="1" latinLnBrk="0" hangingPunct="1">
              <a:defRPr sz="2000" kern="1200">
                <a:solidFill>
                  <a:schemeClr val="bg1"/>
                </a:solidFill>
                <a:latin typeface="Times New Roman" pitchFamily="-112" charset="0"/>
                <a:ea typeface="Arial" pitchFamily="-112" charset="0"/>
                <a:cs typeface="Arial" pitchFamily="-112" charset="0"/>
              </a:defRPr>
            </a:lvl6pPr>
            <a:lvl7pPr marL="2743200" algn="l" defTabSz="457200" rtl="0" eaLnBrk="1" latinLnBrk="0" hangingPunct="1">
              <a:defRPr sz="2000" kern="1200">
                <a:solidFill>
                  <a:schemeClr val="bg1"/>
                </a:solidFill>
                <a:latin typeface="Times New Roman" pitchFamily="-112" charset="0"/>
                <a:ea typeface="Arial" pitchFamily="-112" charset="0"/>
                <a:cs typeface="Arial" pitchFamily="-112" charset="0"/>
              </a:defRPr>
            </a:lvl7pPr>
            <a:lvl8pPr marL="3200400" algn="l" defTabSz="457200" rtl="0" eaLnBrk="1" latinLnBrk="0" hangingPunct="1">
              <a:defRPr sz="2000" kern="1200">
                <a:solidFill>
                  <a:schemeClr val="bg1"/>
                </a:solidFill>
                <a:latin typeface="Times New Roman" pitchFamily="-112" charset="0"/>
                <a:ea typeface="Arial" pitchFamily="-112" charset="0"/>
                <a:cs typeface="Arial" pitchFamily="-112" charset="0"/>
              </a:defRPr>
            </a:lvl8pPr>
            <a:lvl9pPr marL="3657600" algn="l" defTabSz="457200" rtl="0" eaLnBrk="1" latinLnBrk="0" hangingPunct="1">
              <a:defRPr sz="2000" kern="1200">
                <a:solidFill>
                  <a:schemeClr val="bg1"/>
                </a:solidFill>
                <a:latin typeface="Times New Roman" pitchFamily="-112" charset="0"/>
                <a:ea typeface="Arial" pitchFamily="-112" charset="0"/>
                <a:cs typeface="Arial" pitchFamily="-112" charset="0"/>
              </a:defRPr>
            </a:lvl9pPr>
          </a:lstStyle>
          <a:p>
            <a:pPr algn="ctr" defTabSz="914400">
              <a:lnSpc>
                <a:spcPts val="1800"/>
              </a:lnSpc>
              <a:buClr>
                <a:srgbClr val="000000"/>
              </a:buClr>
              <a:buSzPct val="100000"/>
              <a:buFont typeface="Arial"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chemeClr val="tx1"/>
                </a:solidFill>
              </a:rPr>
              <a:t>In Cluster Analysis results</a:t>
            </a:r>
          </a:p>
          <a:p>
            <a:pPr algn="ctr" defTabSz="914400">
              <a:lnSpc>
                <a:spcPts val="1800"/>
              </a:lnSpc>
              <a:buClr>
                <a:srgbClr val="000000"/>
              </a:buClr>
              <a:buSzPct val="100000"/>
              <a:buFont typeface="Arial"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chemeClr val="tx1"/>
                </a:solidFill>
              </a:rPr>
              <a:t>Rank 255 showing up as an outlier.</a:t>
            </a:r>
            <a:endParaRPr lang="en-GB"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idx="1"/>
          </p:nvPr>
        </p:nvSpPr>
        <p:spPr>
          <a:xfrm>
            <a:off x="143508" y="908720"/>
            <a:ext cx="8800832" cy="4201150"/>
          </a:xfrm>
        </p:spPr>
        <p:txBody>
          <a:bodyPr wrap="square">
            <a:spAutoFit/>
          </a:bodyPr>
          <a:lstStyle/>
          <a:p>
            <a:pPr eaLnBrk="1" hangingPunct="1">
              <a:buFont typeface="Wingdings 2" pitchFamily="18"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b="1" i="1" dirty="0" smtClean="0">
                <a:latin typeface="Tw Cen MT" pitchFamily="34" charset="0"/>
              </a:rPr>
              <a:t>How does Open|SpeedShop collect performance data?</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b="1" i="1" dirty="0" smtClean="0">
                <a:latin typeface="Tw Cen MT" pitchFamily="34" charset="0"/>
              </a:rPr>
              <a:t>Offline/External Data Collection</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i="1" dirty="0" smtClean="0">
                <a:latin typeface="Tw Cen MT" pitchFamily="34" charset="0"/>
              </a:rPr>
              <a:t>Instrument application at start-up</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i="1" dirty="0" smtClean="0">
                <a:latin typeface="Tw Cen MT" pitchFamily="34" charset="0"/>
              </a:rPr>
              <a:t>Write data to raw data files to directories on shared file system</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i="1" dirty="0" smtClean="0">
                <a:latin typeface="Tw Cen MT" pitchFamily="34" charset="0"/>
              </a:rPr>
              <a:t>After application completes, convert raw data to O|SS database</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i="1" dirty="0" smtClean="0">
                <a:latin typeface="Tw Cen MT" pitchFamily="34" charset="0"/>
              </a:rPr>
              <a:t>Performance data available at end of execution.</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b="1" i="1" dirty="0" smtClean="0">
                <a:latin typeface="Tw Cen MT" pitchFamily="34" charset="0"/>
              </a:rPr>
              <a:t>Online Scalable Data Collection via Dyninst/MRNet</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i="1" dirty="0" smtClean="0">
                <a:latin typeface="Tw Cen MT" pitchFamily="34" charset="0"/>
              </a:rPr>
              <a:t>Use Scalable transport layer (MRNet)</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i="1" dirty="0" smtClean="0">
                <a:latin typeface="Tw Cen MT" pitchFamily="34" charset="0"/>
              </a:rPr>
              <a:t>Insert instrumentation (collectors) using Dyninst</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i="1" dirty="0" smtClean="0">
                <a:latin typeface="Tw Cen MT" pitchFamily="34" charset="0"/>
              </a:rPr>
              <a:t>Performance data delivered directly to tool online via daemons</a:t>
            </a:r>
            <a:endParaRPr lang="en-US" sz="2000" i="1" dirty="0" smtClean="0">
              <a:latin typeface="Tw Cen MT" pitchFamily="34" charset="0"/>
            </a:endParaRP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i="1" dirty="0" smtClean="0">
                <a:latin typeface="Tw Cen MT" pitchFamily="34" charset="0"/>
              </a:rPr>
              <a:t>Ability for interactive online analysis and viewing intermediate results</a:t>
            </a:r>
            <a:endParaRPr lang="en-US" sz="2000" i="1" dirty="0" smtClean="0">
              <a:latin typeface="Tw Cen MT" pitchFamily="34" charset="0"/>
            </a:endParaRPr>
          </a:p>
        </p:txBody>
      </p:sp>
      <p:sp>
        <p:nvSpPr>
          <p:cNvPr id="7" name="Footer Placeholder 6"/>
          <p:cNvSpPr>
            <a:spLocks noGrp="1"/>
          </p:cNvSpPr>
          <p:nvPr>
            <p:ph type="ftr" sz="quarter" idx="11"/>
          </p:nvPr>
        </p:nvSpPr>
        <p:spPr/>
        <p:txBody>
          <a:bodyPr/>
          <a:lstStyle/>
          <a:p>
            <a:pPr>
              <a:defRPr/>
            </a:pPr>
            <a:r>
              <a:rPr lang="en-US" dirty="0" err="1" smtClean="0"/>
              <a:t>Paradyn</a:t>
            </a:r>
            <a:r>
              <a:rPr lang="en-US" dirty="0" smtClean="0"/>
              <a:t> Week 2011</a:t>
            </a:r>
            <a:endParaRPr lang="en-US" dirty="0"/>
          </a:p>
        </p:txBody>
      </p:sp>
      <p:sp>
        <p:nvSpPr>
          <p:cNvPr id="6" name="Slide Number Placeholder 5"/>
          <p:cNvSpPr>
            <a:spLocks noGrp="1"/>
          </p:cNvSpPr>
          <p:nvPr>
            <p:ph type="sldNum" sz="quarter" idx="12"/>
          </p:nvPr>
        </p:nvSpPr>
        <p:spPr/>
        <p:txBody>
          <a:bodyPr>
            <a:normAutofit lnSpcReduction="10000"/>
          </a:bodyPr>
          <a:lstStyle/>
          <a:p>
            <a:pPr>
              <a:defRPr/>
            </a:pPr>
            <a:fld id="{7C7666F5-932B-457C-B684-92C19845C29F}" type="slidenum">
              <a:rPr lang="en-US" smtClean="0"/>
              <a:pPr>
                <a:defRPr/>
              </a:pPr>
              <a:t>13</a:t>
            </a:fld>
            <a:endParaRPr lang="en-US" dirty="0"/>
          </a:p>
        </p:txBody>
      </p:sp>
      <p:sp>
        <p:nvSpPr>
          <p:cNvPr id="8" name="Title 1"/>
          <p:cNvSpPr txBox="1">
            <a:spLocks/>
          </p:cNvSpPr>
          <p:nvPr/>
        </p:nvSpPr>
        <p:spPr bwMode="auto">
          <a:xfrm>
            <a:off x="179511" y="0"/>
            <a:ext cx="7632849" cy="603575"/>
          </a:xfrm>
          <a:prstGeom prst="rect">
            <a:avLst/>
          </a:prstGeom>
          <a:noFill/>
          <a:ln w="9525">
            <a:noFill/>
            <a:miter lim="800000"/>
            <a:headEnd/>
            <a:tailEnd/>
          </a:ln>
        </p:spPr>
        <p:txBody>
          <a:bodyPr anchor="ctr"/>
          <a:lstStyle/>
          <a:p>
            <a:r>
              <a:rPr lang="en-US" sz="2800" b="1" i="1" dirty="0">
                <a:solidFill>
                  <a:srgbClr val="FFFFFF"/>
                </a:solidFill>
                <a:latin typeface="+mj-lt"/>
              </a:rPr>
              <a:t>Project </a:t>
            </a:r>
            <a:r>
              <a:rPr lang="en-US" sz="2800" b="1" i="1" dirty="0" smtClean="0">
                <a:solidFill>
                  <a:srgbClr val="FFFFFF"/>
                </a:solidFill>
                <a:latin typeface="+mj-lt"/>
              </a:rPr>
              <a:t>Overview:  Code Instrumentation Options</a:t>
            </a:r>
            <a:endParaRPr lang="en-US" sz="3200" b="1" i="1" dirty="0">
              <a:solidFill>
                <a:srgbClr val="FFFFFF"/>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7" name="Rectangle 3"/>
          <p:cNvSpPr>
            <a:spLocks noGrp="1" noChangeArrowheads="1"/>
          </p:cNvSpPr>
          <p:nvPr>
            <p:ph idx="1"/>
          </p:nvPr>
        </p:nvSpPr>
        <p:spPr>
          <a:xfrm>
            <a:off x="143508" y="872716"/>
            <a:ext cx="8601075" cy="4070345"/>
          </a:xfrm>
        </p:spPr>
        <p:txBody>
          <a:bodyPr>
            <a:spAutoFit/>
          </a:bodyPr>
          <a:lstStyle/>
          <a:p>
            <a:pPr marL="412052" eaLnBrk="1" fontAlgn="auto" hangingPunct="1">
              <a:spcAft>
                <a:spcPts val="0"/>
              </a:spcAft>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i="1" dirty="0" smtClean="0">
                <a:solidFill>
                  <a:srgbClr val="000000"/>
                </a:solidFill>
                <a:latin typeface="Tw Cen MT" pitchFamily="34" charset="0"/>
                <a:ea typeface="ＭＳ Ｐゴシック" pitchFamily="-112" charset="-128"/>
              </a:rPr>
              <a:t>Updates to the open source components we use:</a:t>
            </a:r>
          </a:p>
          <a:p>
            <a:pPr marL="740664" lvl="1" eaLnBrk="1" fontAlgn="auto" hangingPunct="1">
              <a:spcAft>
                <a:spcPts val="0"/>
              </a:spcAft>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000" i="1" dirty="0" smtClean="0">
                <a:solidFill>
                  <a:srgbClr val="000000"/>
                </a:solidFill>
                <a:latin typeface="Tw Cen MT" pitchFamily="34" charset="0"/>
                <a:ea typeface="ＭＳ Ｐゴシック" pitchFamily="-112" charset="-128"/>
              </a:rPr>
              <a:t>sqlite, libdwarf, libunwind, libmonitor, Dyninst, MRNet, PAPI,…</a:t>
            </a:r>
          </a:p>
          <a:p>
            <a:pPr marL="411480">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i="1" dirty="0">
                <a:solidFill>
                  <a:srgbClr val="000000"/>
                </a:solidFill>
                <a:latin typeface="Tw Cen MT" pitchFamily="34" charset="0"/>
                <a:ea typeface="ＭＳ Ｐゴシック" pitchFamily="-112" charset="-128"/>
              </a:rPr>
              <a:t>M</a:t>
            </a:r>
            <a:r>
              <a:rPr lang="en-US" sz="2400" i="1" dirty="0" smtClean="0">
                <a:solidFill>
                  <a:srgbClr val="000000"/>
                </a:solidFill>
                <a:latin typeface="Tw Cen MT" pitchFamily="34" charset="0"/>
                <a:ea typeface="ＭＳ Ｐゴシック" pitchFamily="-112" charset="-128"/>
              </a:rPr>
              <a:t>odularization </a:t>
            </a:r>
            <a:r>
              <a:rPr lang="en-US" sz="2400" i="1" dirty="0">
                <a:solidFill>
                  <a:srgbClr val="000000"/>
                </a:solidFill>
                <a:latin typeface="Tw Cen MT" pitchFamily="34" charset="0"/>
                <a:ea typeface="ＭＳ Ｐゴシック" pitchFamily="-112" charset="-128"/>
              </a:rPr>
              <a:t>of </a:t>
            </a:r>
            <a:r>
              <a:rPr lang="en-US" sz="2400" i="1" dirty="0" err="1">
                <a:solidFill>
                  <a:srgbClr val="000000"/>
                </a:solidFill>
                <a:latin typeface="Tw Cen MT" pitchFamily="34" charset="0"/>
                <a:ea typeface="ＭＳ Ｐゴシック" pitchFamily="-112" charset="-128"/>
              </a:rPr>
              <a:t>Open|SpeedShop</a:t>
            </a:r>
            <a:endParaRPr lang="en-US" sz="2400" i="1" dirty="0">
              <a:solidFill>
                <a:srgbClr val="000000"/>
              </a:solidFill>
              <a:latin typeface="Tw Cen MT" pitchFamily="34" charset="0"/>
              <a:ea typeface="ＭＳ Ｐゴシック" pitchFamily="-112" charset="-128"/>
            </a:endParaRPr>
          </a:p>
          <a:p>
            <a:pPr marL="740664" lvl="1">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000" i="1" dirty="0" smtClean="0">
                <a:solidFill>
                  <a:srgbClr val="000000"/>
                </a:solidFill>
                <a:latin typeface="Tw Cen MT" pitchFamily="34" charset="0"/>
                <a:ea typeface="ＭＳ Ｐゴシック" pitchFamily="-112" charset="-128"/>
              </a:rPr>
              <a:t>Completed: Ability </a:t>
            </a:r>
            <a:r>
              <a:rPr lang="en-US" sz="2000" i="1" dirty="0">
                <a:solidFill>
                  <a:srgbClr val="000000"/>
                </a:solidFill>
                <a:latin typeface="Tw Cen MT" pitchFamily="34" charset="0"/>
                <a:ea typeface="ＭＳ Ｐゴシック" pitchFamily="-112" charset="-128"/>
              </a:rPr>
              <a:t>to build a viewer only version</a:t>
            </a:r>
          </a:p>
          <a:p>
            <a:pPr marL="740664" lvl="1">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000" i="1" dirty="0" smtClean="0">
                <a:solidFill>
                  <a:srgbClr val="000000"/>
                </a:solidFill>
                <a:latin typeface="Tw Cen MT" pitchFamily="34" charset="0"/>
                <a:ea typeface="ＭＳ Ｐゴシック" pitchFamily="-112" charset="-128"/>
              </a:rPr>
              <a:t>Completed: Ability </a:t>
            </a:r>
            <a:r>
              <a:rPr lang="en-US" sz="2000" i="1" dirty="0">
                <a:solidFill>
                  <a:srgbClr val="000000"/>
                </a:solidFill>
                <a:latin typeface="Tw Cen MT" pitchFamily="34" charset="0"/>
                <a:ea typeface="ＭＳ Ｐゴシック" pitchFamily="-112" charset="-128"/>
              </a:rPr>
              <a:t>to build only the runtime libraries and </a:t>
            </a:r>
            <a:r>
              <a:rPr lang="en-US" sz="2000" i="1" dirty="0" smtClean="0">
                <a:solidFill>
                  <a:srgbClr val="000000"/>
                </a:solidFill>
                <a:latin typeface="Tw Cen MT" pitchFamily="34" charset="0"/>
                <a:ea typeface="ＭＳ Ｐゴシック" pitchFamily="-112" charset="-128"/>
              </a:rPr>
              <a:t>collectors</a:t>
            </a:r>
          </a:p>
          <a:p>
            <a:pPr marL="740664" lvl="1">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000" i="1" dirty="0" smtClean="0">
                <a:solidFill>
                  <a:srgbClr val="000000"/>
                </a:solidFill>
                <a:latin typeface="Tw Cen MT" pitchFamily="34" charset="0"/>
              </a:rPr>
              <a:t>Refactored runtime </a:t>
            </a:r>
            <a:r>
              <a:rPr lang="en-US" sz="2000" i="1" dirty="0">
                <a:solidFill>
                  <a:srgbClr val="000000"/>
                </a:solidFill>
                <a:latin typeface="Tw Cen MT" pitchFamily="34" charset="0"/>
              </a:rPr>
              <a:t>library component to be more modular</a:t>
            </a:r>
            <a:endParaRPr lang="en-US" sz="2000" i="1" dirty="0">
              <a:solidFill>
                <a:srgbClr val="000000"/>
              </a:solidFill>
              <a:latin typeface="Tw Cen MT" pitchFamily="34" charset="0"/>
              <a:ea typeface="ＭＳ Ｐゴシック" pitchFamily="-112" charset="-128"/>
            </a:endParaRPr>
          </a:p>
          <a:p>
            <a:pPr marL="411480">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i="1" dirty="0" smtClean="0">
                <a:solidFill>
                  <a:srgbClr val="000000"/>
                </a:solidFill>
                <a:latin typeface="Tw Cen MT" pitchFamily="34" charset="0"/>
                <a:ea typeface="ＭＳ Ｐゴシック" pitchFamily="-112" charset="-128"/>
              </a:rPr>
              <a:t>Ported </a:t>
            </a:r>
            <a:r>
              <a:rPr lang="en-US" sz="2400" i="1" dirty="0" err="1">
                <a:solidFill>
                  <a:srgbClr val="000000"/>
                </a:solidFill>
                <a:latin typeface="Tw Cen MT" pitchFamily="34" charset="0"/>
                <a:ea typeface="ＭＳ Ｐゴシック" pitchFamily="-112" charset="-128"/>
              </a:rPr>
              <a:t>Open|</a:t>
            </a:r>
            <a:r>
              <a:rPr lang="en-US" sz="2400" i="1" dirty="0" err="1" smtClean="0">
                <a:solidFill>
                  <a:srgbClr val="000000"/>
                </a:solidFill>
                <a:latin typeface="Tw Cen MT" pitchFamily="34" charset="0"/>
                <a:ea typeface="ＭＳ Ｐゴシック" pitchFamily="-112" charset="-128"/>
              </a:rPr>
              <a:t>SpeedShop</a:t>
            </a:r>
            <a:r>
              <a:rPr lang="en-US" sz="2400" i="1" dirty="0" smtClean="0">
                <a:solidFill>
                  <a:srgbClr val="000000"/>
                </a:solidFill>
                <a:latin typeface="Tw Cen MT" pitchFamily="34" charset="0"/>
                <a:ea typeface="ＭＳ Ｐゴシック" pitchFamily="-112" charset="-128"/>
              </a:rPr>
              <a:t> to these platforms:</a:t>
            </a:r>
            <a:endParaRPr lang="en-US" sz="2400" i="1" dirty="0">
              <a:solidFill>
                <a:srgbClr val="000000"/>
              </a:solidFill>
              <a:latin typeface="Tw Cen MT" pitchFamily="34" charset="0"/>
              <a:ea typeface="ＭＳ Ｐゴシック" pitchFamily="-112" charset="-128"/>
            </a:endParaRPr>
          </a:p>
          <a:p>
            <a:pPr marL="740664" lvl="1">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000" i="1" dirty="0">
                <a:solidFill>
                  <a:srgbClr val="000000"/>
                </a:solidFill>
                <a:latin typeface="Tw Cen MT" pitchFamily="34" charset="0"/>
                <a:ea typeface="ＭＳ Ｐゴシック" pitchFamily="-112" charset="-128"/>
              </a:rPr>
              <a:t>Linux PPC</a:t>
            </a:r>
          </a:p>
          <a:p>
            <a:pPr marL="740664" lvl="1">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000" i="1" dirty="0">
                <a:solidFill>
                  <a:srgbClr val="000000"/>
                </a:solidFill>
                <a:latin typeface="Tw Cen MT" pitchFamily="34" charset="0"/>
                <a:ea typeface="ＭＳ Ｐゴシック" pitchFamily="-112" charset="-128"/>
              </a:rPr>
              <a:t>BG/L and BG/P</a:t>
            </a:r>
          </a:p>
          <a:p>
            <a:pPr marL="740664" lvl="1">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000" i="1" dirty="0" smtClean="0">
                <a:solidFill>
                  <a:srgbClr val="000000"/>
                </a:solidFill>
                <a:latin typeface="Tw Cen MT" pitchFamily="34" charset="0"/>
                <a:ea typeface="ＭＳ Ｐゴシック" pitchFamily="-112" charset="-128"/>
              </a:rPr>
              <a:t>Cray</a:t>
            </a:r>
            <a:r>
              <a:rPr lang="en-US" sz="2000" i="1" dirty="0">
                <a:solidFill>
                  <a:srgbClr val="000000"/>
                </a:solidFill>
                <a:latin typeface="Tw Cen MT" pitchFamily="34" charset="0"/>
                <a:ea typeface="ＭＳ Ｐゴシック" pitchFamily="-112" charset="-128"/>
              </a:rPr>
              <a:t>-</a:t>
            </a:r>
            <a:r>
              <a:rPr lang="en-US" sz="2000" i="1" dirty="0" smtClean="0">
                <a:solidFill>
                  <a:srgbClr val="000000"/>
                </a:solidFill>
                <a:latin typeface="Tw Cen MT" pitchFamily="34" charset="0"/>
                <a:ea typeface="ＭＳ Ｐゴシック" pitchFamily="-112" charset="-128"/>
              </a:rPr>
              <a:t>XT4, Cray</a:t>
            </a:r>
            <a:r>
              <a:rPr lang="en-US" sz="2000" i="1" dirty="0">
                <a:solidFill>
                  <a:srgbClr val="000000"/>
                </a:solidFill>
                <a:latin typeface="Tw Cen MT" pitchFamily="34" charset="0"/>
                <a:ea typeface="ＭＳ Ｐゴシック" pitchFamily="-112" charset="-128"/>
              </a:rPr>
              <a:t>-</a:t>
            </a:r>
            <a:r>
              <a:rPr lang="en-US" sz="2000" i="1" dirty="0" smtClean="0">
                <a:solidFill>
                  <a:srgbClr val="000000"/>
                </a:solidFill>
                <a:latin typeface="Tw Cen MT" pitchFamily="34" charset="0"/>
                <a:ea typeface="ＭＳ Ｐゴシック" pitchFamily="-112" charset="-128"/>
              </a:rPr>
              <a:t>XT5, Cray-XE</a:t>
            </a:r>
            <a:endParaRPr lang="en-US" sz="2800" dirty="0">
              <a:solidFill>
                <a:srgbClr val="000000"/>
              </a:solidFill>
              <a:effectLst>
                <a:outerShdw blurRad="38100" dist="38100" dir="2700000" algn="tl">
                  <a:srgbClr val="DDDDDD"/>
                </a:outerShdw>
              </a:effectLst>
              <a:ea typeface="ＭＳ Ｐゴシック" pitchFamily="-112" charset="-128"/>
            </a:endParaRPr>
          </a:p>
          <a:p>
            <a:pPr marL="438912">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US" sz="2400" i="1" dirty="0" smtClean="0">
              <a:solidFill>
                <a:srgbClr val="000000"/>
              </a:solidFill>
              <a:latin typeface="Tw Cen MT" pitchFamily="34" charset="0"/>
              <a:ea typeface="ＭＳ Ｐゴシック" pitchFamily="-112" charset="-128"/>
            </a:endParaRPr>
          </a:p>
        </p:txBody>
      </p:sp>
      <p:sp>
        <p:nvSpPr>
          <p:cNvPr id="7" name="Footer Placeholder 6"/>
          <p:cNvSpPr>
            <a:spLocks noGrp="1"/>
          </p:cNvSpPr>
          <p:nvPr>
            <p:ph type="ftr" sz="quarter" idx="11"/>
          </p:nvPr>
        </p:nvSpPr>
        <p:spPr/>
        <p:txBody>
          <a:bodyPr/>
          <a:lstStyle/>
          <a:p>
            <a:pPr>
              <a:defRPr/>
            </a:pPr>
            <a:r>
              <a:rPr lang="en-US" dirty="0" err="1" smtClean="0"/>
              <a:t>Paradyn</a:t>
            </a:r>
            <a:r>
              <a:rPr lang="en-US" dirty="0" smtClean="0"/>
              <a:t> Week 2011</a:t>
            </a:r>
            <a:endParaRPr lang="en-US" dirty="0"/>
          </a:p>
        </p:txBody>
      </p:sp>
      <p:sp>
        <p:nvSpPr>
          <p:cNvPr id="6" name="Slide Number Placeholder 5"/>
          <p:cNvSpPr>
            <a:spLocks noGrp="1"/>
          </p:cNvSpPr>
          <p:nvPr>
            <p:ph type="sldNum" sz="quarter" idx="12"/>
          </p:nvPr>
        </p:nvSpPr>
        <p:spPr/>
        <p:txBody>
          <a:bodyPr>
            <a:normAutofit lnSpcReduction="10000"/>
          </a:bodyPr>
          <a:lstStyle/>
          <a:p>
            <a:pPr>
              <a:defRPr/>
            </a:pPr>
            <a:fld id="{7C7666F5-932B-457C-B684-92C19845C29F}" type="slidenum">
              <a:rPr lang="en-US" smtClean="0"/>
              <a:pPr>
                <a:defRPr/>
              </a:pPr>
              <a:t>14</a:t>
            </a:fld>
            <a:endParaRPr lang="en-US" dirty="0"/>
          </a:p>
        </p:txBody>
      </p:sp>
      <p:sp>
        <p:nvSpPr>
          <p:cNvPr id="8" name="Title 1"/>
          <p:cNvSpPr txBox="1">
            <a:spLocks/>
          </p:cNvSpPr>
          <p:nvPr/>
        </p:nvSpPr>
        <p:spPr bwMode="auto">
          <a:xfrm>
            <a:off x="179511" y="0"/>
            <a:ext cx="7632849" cy="603575"/>
          </a:xfrm>
          <a:prstGeom prst="rect">
            <a:avLst/>
          </a:prstGeom>
          <a:noFill/>
          <a:ln w="9525">
            <a:noFill/>
            <a:miter lim="800000"/>
            <a:headEnd/>
            <a:tailEnd/>
          </a:ln>
        </p:spPr>
        <p:txBody>
          <a:bodyPr anchor="ctr"/>
          <a:lstStyle/>
          <a:p>
            <a:r>
              <a:rPr lang="en-US" sz="2800" b="1" i="1" dirty="0">
                <a:solidFill>
                  <a:srgbClr val="FFFFFF"/>
                </a:solidFill>
                <a:latin typeface="+mj-lt"/>
              </a:rPr>
              <a:t>Project </a:t>
            </a:r>
            <a:r>
              <a:rPr lang="en-US" sz="2800" b="1" i="1" dirty="0" smtClean="0">
                <a:solidFill>
                  <a:srgbClr val="FFFFFF"/>
                </a:solidFill>
                <a:latin typeface="+mj-lt"/>
              </a:rPr>
              <a:t>Overview:  Updates since </a:t>
            </a:r>
            <a:r>
              <a:rPr lang="en-US" sz="2800" b="1" i="1" dirty="0" err="1" smtClean="0">
                <a:solidFill>
                  <a:srgbClr val="FFFFFF"/>
                </a:solidFill>
                <a:latin typeface="+mj-lt"/>
              </a:rPr>
              <a:t>Paradyn</a:t>
            </a:r>
            <a:r>
              <a:rPr lang="en-US" sz="2800" b="1" i="1" dirty="0" smtClean="0">
                <a:solidFill>
                  <a:srgbClr val="FFFFFF"/>
                </a:solidFill>
                <a:latin typeface="+mj-lt"/>
              </a:rPr>
              <a:t> 2010</a:t>
            </a:r>
            <a:endParaRPr lang="en-US" sz="3200" b="1" i="1" dirty="0">
              <a:solidFill>
                <a:srgbClr val="FFFFFF"/>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7" name="Rectangle 3"/>
          <p:cNvSpPr>
            <a:spLocks noGrp="1" noChangeArrowheads="1"/>
          </p:cNvSpPr>
          <p:nvPr>
            <p:ph idx="1"/>
          </p:nvPr>
        </p:nvSpPr>
        <p:spPr>
          <a:xfrm>
            <a:off x="107504" y="800708"/>
            <a:ext cx="8676964" cy="6632586"/>
          </a:xfrm>
        </p:spPr>
        <p:txBody>
          <a:bodyPr wrap="square">
            <a:spAutoFit/>
          </a:bodyPr>
          <a:lstStyle/>
          <a:p>
            <a:pPr marL="411480" eaLnBrk="1" fontAlgn="auto" hangingPunct="1">
              <a:spcAft>
                <a:spcPts val="0"/>
              </a:spcAft>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i="1" dirty="0" smtClean="0">
                <a:latin typeface="Tw Cen MT" pitchFamily="34" charset="0"/>
                <a:ea typeface="ＭＳ Ｐゴシック" pitchFamily="-112" charset="-128"/>
              </a:rPr>
              <a:t>Better online/dynamic instrumentation version</a:t>
            </a:r>
          </a:p>
          <a:p>
            <a:pPr marL="713232" lvl="1">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000" i="1" dirty="0" smtClean="0">
                <a:latin typeface="Tw Cen MT" pitchFamily="34" charset="0"/>
                <a:ea typeface="ＭＳ Ｐゴシック" pitchFamily="-112" charset="-128"/>
              </a:rPr>
              <a:t>Upgraded to latest </a:t>
            </a:r>
            <a:r>
              <a:rPr lang="en-US" sz="2000" i="1" dirty="0" err="1" smtClean="0">
                <a:latin typeface="Tw Cen MT" pitchFamily="34" charset="0"/>
                <a:ea typeface="ＭＳ Ｐゴシック" pitchFamily="-112" charset="-128"/>
              </a:rPr>
              <a:t>Dyninst</a:t>
            </a:r>
            <a:r>
              <a:rPr lang="en-US" sz="2000" i="1" dirty="0" smtClean="0">
                <a:latin typeface="Tw Cen MT" pitchFamily="34" charset="0"/>
                <a:ea typeface="ＭＳ Ｐゴシック" pitchFamily="-112" charset="-128"/>
              </a:rPr>
              <a:t>/</a:t>
            </a:r>
            <a:r>
              <a:rPr lang="en-US" sz="2000" i="1" dirty="0" err="1" smtClean="0">
                <a:latin typeface="Tw Cen MT" pitchFamily="34" charset="0"/>
                <a:ea typeface="ＭＳ Ｐゴシック" pitchFamily="-112" charset="-128"/>
              </a:rPr>
              <a:t>MRNet</a:t>
            </a:r>
            <a:r>
              <a:rPr lang="en-US" sz="2000" i="1" dirty="0" smtClean="0">
                <a:latin typeface="Tw Cen MT" pitchFamily="34" charset="0"/>
                <a:ea typeface="ＭＳ Ｐゴシック" pitchFamily="-112" charset="-128"/>
              </a:rPr>
              <a:t> versions</a:t>
            </a:r>
          </a:p>
          <a:p>
            <a:pPr marL="713232" lvl="1">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000" i="1" dirty="0" smtClean="0">
                <a:latin typeface="Tw Cen MT" pitchFamily="34" charset="0"/>
                <a:ea typeface="ＭＳ Ｐゴシック" pitchFamily="-112" charset="-128"/>
              </a:rPr>
              <a:t>Working on detach-on-the-fly patch with </a:t>
            </a:r>
            <a:r>
              <a:rPr lang="en-US" sz="2000" i="1" dirty="0" err="1" smtClean="0">
                <a:latin typeface="Tw Cen MT" pitchFamily="34" charset="0"/>
                <a:ea typeface="ＭＳ Ｐゴシック" pitchFamily="-112" charset="-128"/>
              </a:rPr>
              <a:t>Dyninst</a:t>
            </a:r>
            <a:r>
              <a:rPr lang="en-US" sz="2000" i="1" dirty="0" smtClean="0">
                <a:latin typeface="Tw Cen MT" pitchFamily="34" charset="0"/>
                <a:ea typeface="ＭＳ Ｐゴシック" pitchFamily="-112" charset="-128"/>
              </a:rPr>
              <a:t> team (Dan)</a:t>
            </a:r>
          </a:p>
          <a:p>
            <a:pPr marL="411480" eaLnBrk="1" fontAlgn="auto" hangingPunct="1">
              <a:spcAft>
                <a:spcPts val="0"/>
              </a:spcAft>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i="1" dirty="0" smtClean="0">
                <a:latin typeface="Tw Cen MT" pitchFamily="34" charset="0"/>
                <a:ea typeface="ＭＳ Ｐゴシック" pitchFamily="-112" charset="-128"/>
              </a:rPr>
              <a:t>Improvements to the comparison facilities</a:t>
            </a:r>
          </a:p>
          <a:p>
            <a:pPr marL="740664" lvl="1" eaLnBrk="1" fontAlgn="auto" hangingPunct="1">
              <a:spcAft>
                <a:spcPts val="0"/>
              </a:spcAft>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000" i="1" dirty="0" err="1">
                <a:solidFill>
                  <a:srgbClr val="3333CC"/>
                </a:solidFill>
                <a:latin typeface="Tw Cen MT" pitchFamily="34" charset="0"/>
                <a:ea typeface="ＭＳ Ｐゴシック" pitchFamily="-112" charset="-128"/>
              </a:rPr>
              <a:t>o</a:t>
            </a:r>
            <a:r>
              <a:rPr lang="en-US" sz="2000" i="1" dirty="0" err="1" smtClean="0">
                <a:solidFill>
                  <a:srgbClr val="3333CC"/>
                </a:solidFill>
                <a:latin typeface="Tw Cen MT" pitchFamily="34" charset="0"/>
                <a:ea typeface="ＭＳ Ｐゴシック" pitchFamily="-112" charset="-128"/>
              </a:rPr>
              <a:t>sscompare</a:t>
            </a:r>
            <a:r>
              <a:rPr lang="en-US" sz="2000" i="1" dirty="0" smtClean="0">
                <a:latin typeface="Tw Cen MT" pitchFamily="34" charset="0"/>
                <a:ea typeface="ＭＳ Ｐゴシック" pitchFamily="-112" charset="-128"/>
              </a:rPr>
              <a:t> script compares up to eight (8) experiments</a:t>
            </a:r>
          </a:p>
          <a:p>
            <a:pPr marL="1024128" lvl="2">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1800" i="1" dirty="0" smtClean="0">
                <a:latin typeface="Tw Cen MT" pitchFamily="34" charset="0"/>
                <a:ea typeface="ＭＳ Ｐゴシック" pitchFamily="-112" charset="-128"/>
              </a:rPr>
              <a:t>Produce side-by-side comparison output</a:t>
            </a:r>
          </a:p>
          <a:p>
            <a:pPr marL="1024128" lvl="2">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1800" i="1" dirty="0" smtClean="0">
                <a:latin typeface="Tw Cen MT" pitchFamily="34" charset="0"/>
                <a:ea typeface="ＭＳ Ｐゴシック" pitchFamily="-112" charset="-128"/>
              </a:rPr>
              <a:t>Optionally, create comma separated list (</a:t>
            </a:r>
            <a:r>
              <a:rPr lang="en-US" sz="1800" i="1" dirty="0" err="1" smtClean="0">
                <a:latin typeface="Tw Cen MT" pitchFamily="34" charset="0"/>
                <a:ea typeface="ＭＳ Ｐゴシック" pitchFamily="-112" charset="-128"/>
              </a:rPr>
              <a:t>csv</a:t>
            </a:r>
            <a:r>
              <a:rPr lang="en-US" sz="1800" i="1" dirty="0" smtClean="0">
                <a:latin typeface="Tw Cen MT" pitchFamily="34" charset="0"/>
                <a:ea typeface="ＭＳ Ｐゴシック" pitchFamily="-112" charset="-128"/>
              </a:rPr>
              <a:t>) list for import into spreadsheet tools</a:t>
            </a:r>
          </a:p>
          <a:p>
            <a:pPr marL="411480" eaLnBrk="1" fontAlgn="auto" hangingPunct="1">
              <a:spcAft>
                <a:spcPts val="0"/>
              </a:spcAft>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i="1" dirty="0" smtClean="0">
                <a:latin typeface="Tw Cen MT" pitchFamily="34" charset="0"/>
                <a:ea typeface="ＭＳ Ｐゴシック" pitchFamily="-112" charset="-128"/>
              </a:rPr>
              <a:t>Added a new </a:t>
            </a:r>
            <a:r>
              <a:rPr lang="en-US" sz="2400" i="1" dirty="0" err="1" smtClean="0">
                <a:solidFill>
                  <a:srgbClr val="3333CC"/>
                </a:solidFill>
                <a:latin typeface="Tw Cen MT" pitchFamily="34" charset="0"/>
                <a:ea typeface="ＭＳ Ｐゴシック" pitchFamily="-112" charset="-128"/>
              </a:rPr>
              <a:t>hwcsamp</a:t>
            </a:r>
            <a:r>
              <a:rPr lang="en-US" sz="2400" i="1" dirty="0" smtClean="0">
                <a:solidFill>
                  <a:srgbClr val="3333CC"/>
                </a:solidFill>
                <a:latin typeface="Tw Cen MT" pitchFamily="34" charset="0"/>
                <a:ea typeface="ＭＳ Ｐゴシック" pitchFamily="-112" charset="-128"/>
              </a:rPr>
              <a:t> </a:t>
            </a:r>
            <a:r>
              <a:rPr lang="en-US" sz="2400" i="1" dirty="0" smtClean="0">
                <a:latin typeface="Tw Cen MT" pitchFamily="34" charset="0"/>
                <a:ea typeface="ＭＳ Ｐゴシック" pitchFamily="-112" charset="-128"/>
              </a:rPr>
              <a:t>experiment to access hardware counters</a:t>
            </a:r>
          </a:p>
          <a:p>
            <a:pPr marL="713232" lvl="1">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000" i="1" dirty="0" smtClean="0">
                <a:latin typeface="Tw Cen MT" pitchFamily="34" charset="0"/>
                <a:ea typeface="ＭＳ Ｐゴシック" pitchFamily="-112" charset="-128"/>
              </a:rPr>
              <a:t>Uses sampling timer instead of the overflow/threshold mechanism</a:t>
            </a:r>
          </a:p>
          <a:p>
            <a:pPr marL="713232" lvl="1">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000" i="1" dirty="0" smtClean="0">
                <a:latin typeface="Tw Cen MT" pitchFamily="34" charset="0"/>
                <a:ea typeface="ＭＳ Ｐゴシック" pitchFamily="-112" charset="-128"/>
              </a:rPr>
              <a:t>Sample up to six (6) PAPI events on each application run</a:t>
            </a:r>
          </a:p>
          <a:p>
            <a:pPr marL="713232" lvl="1">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000" i="1" dirty="0" smtClean="0">
                <a:latin typeface="Tw Cen MT" pitchFamily="34" charset="0"/>
                <a:ea typeface="ＭＳ Ｐゴシック" pitchFamily="-112" charset="-128"/>
              </a:rPr>
              <a:t>Also reports program counter sampling timing in addition to event counts</a:t>
            </a:r>
          </a:p>
          <a:p>
            <a:pPr marL="713232" lvl="1">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000" i="1" dirty="0" smtClean="0">
                <a:latin typeface="Tw Cen MT" pitchFamily="34" charset="0"/>
                <a:ea typeface="ＭＳ Ｐゴシック" pitchFamily="-112" charset="-128"/>
              </a:rPr>
              <a:t>Derived analysis view options, such as flops (-m flops) are available </a:t>
            </a:r>
          </a:p>
          <a:p>
            <a:pPr marL="713232" lvl="1">
              <a:buClr>
                <a:schemeClr val="accent2">
                  <a:lumMod val="75000"/>
                </a:schemeClr>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US" sz="2000" i="1" dirty="0" smtClean="0">
              <a:latin typeface="Tw Cen MT" pitchFamily="34" charset="0"/>
              <a:ea typeface="ＭＳ Ｐゴシック" pitchFamily="-112" charset="-128"/>
            </a:endParaRPr>
          </a:p>
          <a:p>
            <a:pPr marL="411480" eaLnBrk="1" fontAlgn="auto" hangingPunct="1">
              <a:spcAft>
                <a:spcPts val="0"/>
              </a:spcAft>
              <a:buClr>
                <a:schemeClr val="accent2">
                  <a:lumMod val="75000"/>
                </a:schemeClr>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US" sz="2800" i="1" dirty="0" smtClean="0">
              <a:latin typeface="Tw Cen MT" pitchFamily="34" charset="0"/>
              <a:ea typeface="ＭＳ Ｐゴシック" pitchFamily="-112" charset="-128"/>
            </a:endParaRPr>
          </a:p>
          <a:p>
            <a:pPr marL="411480" eaLnBrk="1" fontAlgn="auto" hangingPunct="1">
              <a:spcAft>
                <a:spcPts val="0"/>
              </a:spcAft>
              <a:buClr>
                <a:schemeClr val="accent2">
                  <a:lumMod val="75000"/>
                </a:schemeClr>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US" sz="2800" dirty="0" smtClean="0">
              <a:effectLst>
                <a:outerShdw blurRad="38100" dist="38100" dir="2700000" algn="tl">
                  <a:srgbClr val="DDDDDD"/>
                </a:outerShdw>
              </a:effectLst>
              <a:latin typeface="Tw Cen MT" pitchFamily="34" charset="0"/>
              <a:ea typeface="ＭＳ Ｐゴシック" pitchFamily="-112" charset="-128"/>
            </a:endParaRPr>
          </a:p>
          <a:p>
            <a:pPr marL="411480" eaLnBrk="1" fontAlgn="auto" hangingPunct="1">
              <a:spcAft>
                <a:spcPts val="0"/>
              </a:spcAft>
              <a:buClr>
                <a:schemeClr val="accent2">
                  <a:lumMod val="75000"/>
                </a:schemeClr>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US" sz="2800" dirty="0" smtClean="0">
              <a:effectLst>
                <a:outerShdw blurRad="38100" dist="38100" dir="2700000" algn="tl">
                  <a:srgbClr val="DDDDDD"/>
                </a:outerShdw>
              </a:effectLst>
              <a:ea typeface="ＭＳ Ｐゴシック" pitchFamily="-112" charset="-128"/>
            </a:endParaRPr>
          </a:p>
          <a:p>
            <a:pPr marL="411480" eaLnBrk="1" fontAlgn="auto" hangingPunct="1">
              <a:spcAft>
                <a:spcPts val="0"/>
              </a:spcAft>
              <a:buClr>
                <a:schemeClr val="accent2">
                  <a:lumMod val="75000"/>
                </a:schemeClr>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US" sz="2800" dirty="0">
              <a:effectLst>
                <a:outerShdw blurRad="38100" dist="38100" dir="2700000" algn="tl">
                  <a:srgbClr val="DDDDDD"/>
                </a:outerShdw>
              </a:effectLst>
              <a:ea typeface="ＭＳ Ｐゴシック" pitchFamily="-112" charset="-128"/>
            </a:endParaRPr>
          </a:p>
        </p:txBody>
      </p:sp>
      <p:sp>
        <p:nvSpPr>
          <p:cNvPr id="7" name="Footer Placeholder 6"/>
          <p:cNvSpPr>
            <a:spLocks noGrp="1"/>
          </p:cNvSpPr>
          <p:nvPr>
            <p:ph type="ftr" sz="quarter" idx="11"/>
          </p:nvPr>
        </p:nvSpPr>
        <p:spPr/>
        <p:txBody>
          <a:bodyPr/>
          <a:lstStyle/>
          <a:p>
            <a:pPr>
              <a:defRPr/>
            </a:pPr>
            <a:r>
              <a:rPr lang="en-US" dirty="0" err="1" smtClean="0"/>
              <a:t>Paradyn</a:t>
            </a:r>
            <a:r>
              <a:rPr lang="en-US" dirty="0" smtClean="0"/>
              <a:t> Week 2011</a:t>
            </a:r>
            <a:endParaRPr lang="en-US" dirty="0"/>
          </a:p>
        </p:txBody>
      </p:sp>
      <p:sp>
        <p:nvSpPr>
          <p:cNvPr id="6" name="Slide Number Placeholder 5"/>
          <p:cNvSpPr>
            <a:spLocks noGrp="1"/>
          </p:cNvSpPr>
          <p:nvPr>
            <p:ph type="sldNum" sz="quarter" idx="12"/>
          </p:nvPr>
        </p:nvSpPr>
        <p:spPr/>
        <p:txBody>
          <a:bodyPr>
            <a:normAutofit lnSpcReduction="10000"/>
          </a:bodyPr>
          <a:lstStyle/>
          <a:p>
            <a:pPr>
              <a:defRPr/>
            </a:pPr>
            <a:fld id="{7C7666F5-932B-457C-B684-92C19845C29F}" type="slidenum">
              <a:rPr lang="en-US" smtClean="0"/>
              <a:pPr>
                <a:defRPr/>
              </a:pPr>
              <a:t>15</a:t>
            </a:fld>
            <a:endParaRPr lang="en-US" dirty="0"/>
          </a:p>
        </p:txBody>
      </p:sp>
      <p:sp>
        <p:nvSpPr>
          <p:cNvPr id="9" name="Title 1"/>
          <p:cNvSpPr txBox="1">
            <a:spLocks/>
          </p:cNvSpPr>
          <p:nvPr/>
        </p:nvSpPr>
        <p:spPr bwMode="auto">
          <a:xfrm>
            <a:off x="179511" y="0"/>
            <a:ext cx="7632849" cy="603575"/>
          </a:xfrm>
          <a:prstGeom prst="rect">
            <a:avLst/>
          </a:prstGeom>
          <a:noFill/>
          <a:ln w="9525">
            <a:noFill/>
            <a:miter lim="800000"/>
            <a:headEnd/>
            <a:tailEnd/>
          </a:ln>
        </p:spPr>
        <p:txBody>
          <a:bodyPr anchor="ctr"/>
          <a:lstStyle/>
          <a:p>
            <a:r>
              <a:rPr lang="en-US" sz="2800" b="1" i="1" dirty="0">
                <a:solidFill>
                  <a:srgbClr val="FFFFFF"/>
                </a:solidFill>
                <a:latin typeface="+mj-lt"/>
              </a:rPr>
              <a:t>Project </a:t>
            </a:r>
            <a:r>
              <a:rPr lang="en-US" sz="2800" b="1" i="1" dirty="0" smtClean="0">
                <a:solidFill>
                  <a:srgbClr val="FFFFFF"/>
                </a:solidFill>
                <a:latin typeface="+mj-lt"/>
              </a:rPr>
              <a:t>Overview:  Updates since </a:t>
            </a:r>
            <a:r>
              <a:rPr lang="en-US" sz="2800" b="1" i="1" dirty="0" err="1" smtClean="0">
                <a:solidFill>
                  <a:srgbClr val="FFFFFF"/>
                </a:solidFill>
                <a:latin typeface="+mj-lt"/>
              </a:rPr>
              <a:t>Paradyn</a:t>
            </a:r>
            <a:r>
              <a:rPr lang="en-US" sz="2800" b="1" i="1" dirty="0" smtClean="0">
                <a:solidFill>
                  <a:srgbClr val="FFFFFF"/>
                </a:solidFill>
                <a:latin typeface="+mj-lt"/>
              </a:rPr>
              <a:t> 2010</a:t>
            </a:r>
            <a:endParaRPr lang="en-US" sz="3200" b="1" i="1" dirty="0">
              <a:solidFill>
                <a:srgbClr val="FFFFFF"/>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143508" y="764704"/>
            <a:ext cx="8892988" cy="4809008"/>
          </a:xfrm>
        </p:spPr>
        <p:txBody>
          <a:bodyPr wrap="square">
            <a:spAutoFit/>
          </a:bodyPr>
          <a:lstStyle/>
          <a:p>
            <a:pPr marL="411480">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i="1" dirty="0" smtClean="0">
                <a:latin typeface="Tw Cen MT" pitchFamily="34" charset="0"/>
              </a:rPr>
              <a:t>NASA SBIR phase I GUI feasibility study and prototyping</a:t>
            </a:r>
          </a:p>
          <a:p>
            <a:pPr marL="411480">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i="1" dirty="0" smtClean="0">
                <a:latin typeface="Tw Cen MT" pitchFamily="34" charset="0"/>
              </a:rPr>
              <a:t>Supporting </a:t>
            </a:r>
            <a:r>
              <a:rPr lang="en-US" sz="2800" i="1" dirty="0">
                <a:latin typeface="Tw Cen MT" pitchFamily="34" charset="0"/>
              </a:rPr>
              <a:t>current users and assisting new users</a:t>
            </a:r>
          </a:p>
          <a:p>
            <a:pPr marL="740092" lvl="1">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i="1" dirty="0">
                <a:latin typeface="Tw Cen MT" pitchFamily="34" charset="0"/>
                <a:ea typeface="ＭＳ Ｐゴシック" pitchFamily="-112" charset="-128"/>
              </a:rPr>
              <a:t>Release updates</a:t>
            </a:r>
          </a:p>
          <a:p>
            <a:pPr marL="740092" lvl="1">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i="1" dirty="0">
                <a:latin typeface="Tw Cen MT" pitchFamily="34" charset="0"/>
                <a:ea typeface="ＭＳ Ｐゴシック" pitchFamily="-112" charset="-128"/>
              </a:rPr>
              <a:t>New features and bug fixes to existing </a:t>
            </a:r>
            <a:r>
              <a:rPr lang="en-US" sz="2400" i="1" dirty="0" smtClean="0">
                <a:latin typeface="Tw Cen MT" pitchFamily="34" charset="0"/>
                <a:ea typeface="ＭＳ Ｐゴシック" pitchFamily="-112" charset="-128"/>
              </a:rPr>
              <a:t>code</a:t>
            </a:r>
            <a:endParaRPr lang="en-US" sz="2400" i="1" dirty="0" smtClean="0">
              <a:latin typeface="Tw Cen MT" pitchFamily="34" charset="0"/>
              <a:ea typeface="ＭＳ Ｐゴシック" pitchFamily="34" charset="-128"/>
            </a:endParaRPr>
          </a:p>
          <a:p>
            <a:pPr eaLnBrk="1" hangingPunct="1">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dirty="0" smtClean="0">
                <a:latin typeface="Tw Cen MT" pitchFamily="34" charset="0"/>
              </a:rPr>
              <a:t>Integrate the latest versions of MRNet and Dyninst into </a:t>
            </a:r>
            <a:r>
              <a:rPr lang="en-US" sz="2800" i="1" dirty="0" err="1" smtClean="0">
                <a:latin typeface="Tw Cen MT" pitchFamily="34" charset="0"/>
              </a:rPr>
              <a:t>Open|SpeedShop</a:t>
            </a:r>
            <a:endParaRPr lang="en-US" sz="2800" i="1" dirty="0" smtClean="0">
              <a:latin typeface="Tw Cen MT" pitchFamily="34" charset="0"/>
            </a:endParaRPr>
          </a:p>
          <a:p>
            <a:pPr lvl="1" eaLnBrk="1" hangingPunct="1">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i="1" dirty="0" smtClean="0">
                <a:latin typeface="Tw Cen MT" pitchFamily="34" charset="0"/>
                <a:ea typeface="ＭＳ Ｐゴシック" pitchFamily="34" charset="-128"/>
              </a:rPr>
              <a:t>Using Dyninst-7.0 and </a:t>
            </a:r>
            <a:r>
              <a:rPr lang="en-US" sz="2400" i="1" dirty="0" err="1" smtClean="0">
                <a:latin typeface="Tw Cen MT" pitchFamily="34" charset="0"/>
                <a:ea typeface="ＭＳ Ｐゴシック" pitchFamily="34" charset="-128"/>
              </a:rPr>
              <a:t>MRNet</a:t>
            </a:r>
            <a:r>
              <a:rPr lang="en-US" sz="2400" i="1" dirty="0" smtClean="0">
                <a:latin typeface="Tw Cen MT" pitchFamily="34" charset="0"/>
                <a:ea typeface="ＭＳ Ｐゴシック" pitchFamily="34" charset="-128"/>
              </a:rPr>
              <a:t> 3.0.1+ for development</a:t>
            </a:r>
          </a:p>
          <a:p>
            <a:pPr eaLnBrk="1" hangingPunct="1">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dirty="0" smtClean="0">
                <a:latin typeface="Tw Cen MT" pitchFamily="34" charset="0"/>
                <a:ea typeface="ＭＳ Ｐゴシック" pitchFamily="34" charset="-128"/>
              </a:rPr>
              <a:t> Component Based Tool Framework (</a:t>
            </a:r>
            <a:r>
              <a:rPr lang="en-US" i="1" dirty="0" smtClean="0">
                <a:latin typeface="Tw Cen MT" pitchFamily="34" charset="0"/>
                <a:ea typeface="ＭＳ Ｐゴシック" pitchFamily="34" charset="-128"/>
              </a:rPr>
              <a:t>CBTF) </a:t>
            </a:r>
            <a:r>
              <a:rPr lang="en-US" sz="2800" i="1" dirty="0" smtClean="0">
                <a:latin typeface="Tw Cen MT" pitchFamily="34" charset="0"/>
                <a:ea typeface="ＭＳ Ｐゴシック" pitchFamily="34" charset="-128"/>
              </a:rPr>
              <a:t>project</a:t>
            </a:r>
          </a:p>
          <a:p>
            <a:pPr lvl="1" eaLnBrk="1" hangingPunct="1">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i="1" dirty="0" smtClean="0">
                <a:latin typeface="Tw Cen MT" pitchFamily="34" charset="0"/>
                <a:ea typeface="ＭＳ Ｐゴシック" pitchFamily="34" charset="-128"/>
              </a:rPr>
              <a:t>Using </a:t>
            </a:r>
            <a:r>
              <a:rPr lang="en-US" sz="2400" i="1" dirty="0" err="1" smtClean="0">
                <a:latin typeface="Tw Cen MT" pitchFamily="34" charset="0"/>
                <a:ea typeface="ＭＳ Ｐゴシック" pitchFamily="34" charset="-128"/>
              </a:rPr>
              <a:t>Open|SpeedShop</a:t>
            </a:r>
            <a:r>
              <a:rPr lang="en-US" sz="2400" i="1" dirty="0" smtClean="0">
                <a:latin typeface="Tw Cen MT" pitchFamily="34" charset="0"/>
                <a:ea typeface="ＭＳ Ｐゴシック" pitchFamily="34" charset="-128"/>
              </a:rPr>
              <a:t> as test bed for CBTF feasibility and development</a:t>
            </a:r>
          </a:p>
          <a:p>
            <a:pPr lvl="1" eaLnBrk="1" hangingPunct="1">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i="1" dirty="0" smtClean="0">
                <a:latin typeface="Tw Cen MT" pitchFamily="34" charset="0"/>
                <a:ea typeface="ＭＳ Ｐゴシック" pitchFamily="34" charset="-128"/>
              </a:rPr>
              <a:t>Subject of next half of this talk</a:t>
            </a:r>
          </a:p>
        </p:txBody>
      </p:sp>
      <p:sp>
        <p:nvSpPr>
          <p:cNvPr id="7" name="Footer Placeholder 6"/>
          <p:cNvSpPr>
            <a:spLocks noGrp="1"/>
          </p:cNvSpPr>
          <p:nvPr>
            <p:ph type="ftr" sz="quarter" idx="11"/>
          </p:nvPr>
        </p:nvSpPr>
        <p:spPr/>
        <p:txBody>
          <a:bodyPr/>
          <a:lstStyle/>
          <a:p>
            <a:pPr>
              <a:defRPr/>
            </a:pPr>
            <a:r>
              <a:rPr lang="en-US" dirty="0" err="1" smtClean="0"/>
              <a:t>Paradyn</a:t>
            </a:r>
            <a:r>
              <a:rPr lang="en-US" dirty="0" smtClean="0"/>
              <a:t> Week 2011</a:t>
            </a:r>
            <a:endParaRPr lang="en-US" dirty="0"/>
          </a:p>
        </p:txBody>
      </p:sp>
      <p:sp>
        <p:nvSpPr>
          <p:cNvPr id="6" name="Slide Number Placeholder 5"/>
          <p:cNvSpPr>
            <a:spLocks noGrp="1"/>
          </p:cNvSpPr>
          <p:nvPr>
            <p:ph type="sldNum" sz="quarter" idx="12"/>
          </p:nvPr>
        </p:nvSpPr>
        <p:spPr/>
        <p:txBody>
          <a:bodyPr/>
          <a:lstStyle/>
          <a:p>
            <a:pPr>
              <a:defRPr/>
            </a:pPr>
            <a:fld id="{7C7666F5-932B-457C-B684-92C19845C29F}" type="slidenum">
              <a:rPr lang="en-US" smtClean="0"/>
              <a:pPr>
                <a:defRPr/>
              </a:pPr>
              <a:t>16</a:t>
            </a:fld>
            <a:endParaRPr lang="en-US" dirty="0"/>
          </a:p>
        </p:txBody>
      </p:sp>
      <p:sp>
        <p:nvSpPr>
          <p:cNvPr id="8" name="Title 1"/>
          <p:cNvSpPr txBox="1">
            <a:spLocks/>
          </p:cNvSpPr>
          <p:nvPr/>
        </p:nvSpPr>
        <p:spPr bwMode="auto">
          <a:xfrm>
            <a:off x="179511" y="0"/>
            <a:ext cx="7632849" cy="603575"/>
          </a:xfrm>
          <a:prstGeom prst="rect">
            <a:avLst/>
          </a:prstGeom>
          <a:noFill/>
          <a:ln w="9525">
            <a:noFill/>
            <a:miter lim="800000"/>
            <a:headEnd/>
            <a:tailEnd/>
          </a:ln>
        </p:spPr>
        <p:txBody>
          <a:bodyPr anchor="ctr"/>
          <a:lstStyle/>
          <a:p>
            <a:r>
              <a:rPr lang="en-US" sz="2800" b="1" i="1" dirty="0">
                <a:solidFill>
                  <a:srgbClr val="FFFFFF"/>
                </a:solidFill>
                <a:latin typeface="+mj-lt"/>
              </a:rPr>
              <a:t>Project </a:t>
            </a:r>
            <a:r>
              <a:rPr lang="en-US" sz="2800" b="1" i="1" dirty="0" smtClean="0">
                <a:solidFill>
                  <a:srgbClr val="FFFFFF"/>
                </a:solidFill>
                <a:latin typeface="+mj-lt"/>
              </a:rPr>
              <a:t>Overview:  What are we working on now</a:t>
            </a:r>
            <a:endParaRPr lang="en-US" sz="3200" b="1" i="1" dirty="0">
              <a:solidFill>
                <a:srgbClr val="FFFFFF"/>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143508" y="836712"/>
            <a:ext cx="8428037" cy="4070345"/>
          </a:xfrm>
        </p:spPr>
        <p:txBody>
          <a:bodyPr>
            <a:spAutoFit/>
          </a:bodyPr>
          <a:lstStyle/>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i="1" dirty="0" err="1" smtClean="0">
                <a:latin typeface="Tw Cen MT" pitchFamily="34" charset="0"/>
                <a:ea typeface="ＭＳ Ｐゴシック" pitchFamily="34" charset="-128"/>
              </a:rPr>
              <a:t>Open|SpeedShop</a:t>
            </a:r>
            <a:r>
              <a:rPr lang="en-GB" sz="2800" i="1" dirty="0" smtClean="0">
                <a:latin typeface="Tw Cen MT" pitchFamily="34" charset="0"/>
                <a:ea typeface="ＭＳ Ｐゴシック" pitchFamily="34" charset="-128"/>
              </a:rPr>
              <a:t> 2.0.1 available</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ea typeface="ＭＳ Ｐゴシック" pitchFamily="34" charset="-128"/>
              </a:rPr>
              <a:t>Packages and source from sourceforge.net</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ea typeface="ＭＳ Ｐゴシック" pitchFamily="34" charset="-128"/>
              </a:rPr>
              <a:t>Tested on a variety of platforms</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i="1" dirty="0" smtClean="0">
                <a:latin typeface="Tw Cen MT" pitchFamily="34" charset="0"/>
                <a:ea typeface="ＭＳ Ｐゴシック" pitchFamily="34" charset="-128"/>
              </a:rPr>
              <a:t>Cray-XT, BG, and PPC platforms now supported</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i="1" dirty="0" err="1" smtClean="0">
                <a:latin typeface="Tw Cen MT" pitchFamily="34" charset="0"/>
                <a:ea typeface="ＭＳ Ｐゴシック" pitchFamily="34" charset="-128"/>
              </a:rPr>
              <a:t>Open|SpeedShop</a:t>
            </a:r>
            <a:r>
              <a:rPr lang="en-GB" sz="2800" i="1" dirty="0" smtClean="0">
                <a:latin typeface="Tw Cen MT" pitchFamily="34" charset="0"/>
                <a:ea typeface="ＭＳ Ｐゴシック" pitchFamily="34" charset="-128"/>
              </a:rPr>
              <a:t> </a:t>
            </a:r>
            <a:r>
              <a:rPr lang="en-GB" sz="2800" i="1" dirty="0" smtClean="0">
                <a:latin typeface="Tw Cen MT" pitchFamily="34" charset="0"/>
                <a:ea typeface="ＭＳ Ｐゴシック" pitchFamily="34" charset="-128"/>
              </a:rPr>
              <a:t>website (Documentation, Tutorials, </a:t>
            </a:r>
            <a:r>
              <a:rPr lang="en-GB" sz="2800" i="1" dirty="0" err="1" smtClean="0">
                <a:latin typeface="Tw Cen MT" pitchFamily="34" charset="0"/>
                <a:ea typeface="ＭＳ Ｐゴシック" pitchFamily="34" charset="-128"/>
              </a:rPr>
              <a:t>etc</a:t>
            </a:r>
            <a:r>
              <a:rPr lang="en-GB" sz="2800" i="1" dirty="0" smtClean="0">
                <a:latin typeface="Tw Cen MT" pitchFamily="34" charset="0"/>
                <a:ea typeface="ＭＳ Ｐゴシック" pitchFamily="34" charset="-128"/>
              </a:rPr>
              <a:t>):</a:t>
            </a:r>
            <a:r>
              <a:rPr lang="en-GB" sz="2800" i="1" dirty="0" smtClean="0">
                <a:latin typeface="Tw Cen MT" pitchFamily="34" charset="0"/>
                <a:ea typeface="ＭＳ Ｐゴシック" pitchFamily="34" charset="-128"/>
              </a:rPr>
              <a:t/>
            </a:r>
            <a:br>
              <a:rPr lang="en-GB" sz="2800" i="1" dirty="0" smtClean="0">
                <a:latin typeface="Tw Cen MT" pitchFamily="34" charset="0"/>
                <a:ea typeface="ＭＳ Ｐゴシック" pitchFamily="34" charset="-128"/>
              </a:rPr>
            </a:br>
            <a:r>
              <a:rPr lang="en-GB" sz="2800" i="1" dirty="0" smtClean="0">
                <a:latin typeface="Tw Cen MT" pitchFamily="34" charset="0"/>
                <a:ea typeface="ＭＳ Ｐゴシック" pitchFamily="34" charset="-128"/>
              </a:rPr>
              <a:t>     </a:t>
            </a:r>
            <a:r>
              <a:rPr lang="en-GB" sz="2800" i="1" dirty="0" smtClean="0">
                <a:latin typeface="Tw Cen MT" pitchFamily="34" charset="0"/>
                <a:ea typeface="ＭＳ Ｐゴシック" pitchFamily="34" charset="-128"/>
                <a:hlinkClick r:id="rId3"/>
              </a:rPr>
              <a:t>http://www.openspeedshop.org</a:t>
            </a:r>
            <a:r>
              <a:rPr lang="en-GB" sz="2800" i="1" dirty="0" smtClean="0">
                <a:latin typeface="Tw Cen MT" pitchFamily="34" charset="0"/>
                <a:ea typeface="ＭＳ Ｐゴシック" pitchFamily="34" charset="-128"/>
                <a:hlinkClick r:id="rId3"/>
              </a:rPr>
              <a:t>/</a:t>
            </a:r>
            <a:endParaRPr lang="en-GB" sz="2800" i="1" dirty="0" smtClean="0">
              <a:latin typeface="Tw Cen MT" pitchFamily="34" charset="0"/>
              <a:ea typeface="ＭＳ Ｐゴシック" pitchFamily="34" charset="-128"/>
              <a:hlinkClick r:id="rId3"/>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i="1" dirty="0" smtClean="0">
                <a:latin typeface="Tw Cen MT" pitchFamily="34" charset="0"/>
                <a:ea typeface="ＭＳ Ｐゴシック" pitchFamily="34" charset="-128"/>
              </a:rPr>
              <a:t>Download options: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ea typeface="ＭＳ Ｐゴシック" pitchFamily="34" charset="-128"/>
              </a:rPr>
              <a:t>Package with Install Script (install.sh or install-oss)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ea typeface="ＭＳ Ｐゴシック" pitchFamily="34" charset="-128"/>
              </a:rPr>
              <a:t>Source for tool and base libraries</a:t>
            </a:r>
          </a:p>
        </p:txBody>
      </p:sp>
      <p:sp>
        <p:nvSpPr>
          <p:cNvPr id="7" name="Footer Placeholder 6"/>
          <p:cNvSpPr>
            <a:spLocks noGrp="1"/>
          </p:cNvSpPr>
          <p:nvPr>
            <p:ph type="ftr" sz="quarter" idx="11"/>
          </p:nvPr>
        </p:nvSpPr>
        <p:spPr/>
        <p:txBody>
          <a:bodyPr/>
          <a:lstStyle/>
          <a:p>
            <a:pPr>
              <a:defRPr/>
            </a:pPr>
            <a:r>
              <a:rPr lang="en-US" dirty="0" err="1" smtClean="0"/>
              <a:t>Paradyn</a:t>
            </a:r>
            <a:r>
              <a:rPr lang="en-US" dirty="0" smtClean="0"/>
              <a:t> Week 2011</a:t>
            </a:r>
            <a:endParaRPr lang="en-US" dirty="0"/>
          </a:p>
        </p:txBody>
      </p:sp>
      <p:sp>
        <p:nvSpPr>
          <p:cNvPr id="6" name="Slide Number Placeholder 5"/>
          <p:cNvSpPr>
            <a:spLocks noGrp="1"/>
          </p:cNvSpPr>
          <p:nvPr>
            <p:ph type="sldNum" sz="quarter" idx="12"/>
          </p:nvPr>
        </p:nvSpPr>
        <p:spPr/>
        <p:txBody>
          <a:bodyPr/>
          <a:lstStyle/>
          <a:p>
            <a:pPr>
              <a:defRPr/>
            </a:pPr>
            <a:fld id="{7C7666F5-932B-457C-B684-92C19845C29F}" type="slidenum">
              <a:rPr lang="en-US" smtClean="0"/>
              <a:pPr>
                <a:defRPr/>
              </a:pPr>
              <a:t>17</a:t>
            </a:fld>
            <a:endParaRPr lang="en-US" dirty="0"/>
          </a:p>
        </p:txBody>
      </p:sp>
      <p:sp>
        <p:nvSpPr>
          <p:cNvPr id="8" name="Title 1"/>
          <p:cNvSpPr txBox="1">
            <a:spLocks/>
          </p:cNvSpPr>
          <p:nvPr/>
        </p:nvSpPr>
        <p:spPr bwMode="auto">
          <a:xfrm>
            <a:off x="179511" y="0"/>
            <a:ext cx="7632849" cy="603575"/>
          </a:xfrm>
          <a:prstGeom prst="rect">
            <a:avLst/>
          </a:prstGeom>
          <a:noFill/>
          <a:ln w="9525">
            <a:noFill/>
            <a:miter lim="800000"/>
            <a:headEnd/>
            <a:tailEnd/>
          </a:ln>
        </p:spPr>
        <p:txBody>
          <a:bodyPr anchor="ctr"/>
          <a:lstStyle/>
          <a:p>
            <a:r>
              <a:rPr lang="en-US" sz="2800" b="1" i="1" dirty="0">
                <a:solidFill>
                  <a:srgbClr val="FFFFFF"/>
                </a:solidFill>
                <a:latin typeface="+mj-lt"/>
              </a:rPr>
              <a:t>Project </a:t>
            </a:r>
            <a:r>
              <a:rPr lang="en-US" sz="2800" b="1" i="1" dirty="0" smtClean="0">
                <a:solidFill>
                  <a:srgbClr val="FFFFFF"/>
                </a:solidFill>
                <a:latin typeface="+mj-lt"/>
              </a:rPr>
              <a:t>Overview:  Current Release and Status</a:t>
            </a:r>
            <a:endParaRPr lang="en-US" sz="3200" b="1" i="1" dirty="0">
              <a:solidFill>
                <a:srgbClr val="FFFFFF"/>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215516" y="1664804"/>
            <a:ext cx="8428037" cy="2708434"/>
          </a:xfrm>
        </p:spPr>
        <p:txBody>
          <a:bodyPr>
            <a:spAutoFit/>
          </a:bodyPr>
          <a:lstStyle/>
          <a:p>
            <a:pPr algn="ctr" eaLnBrk="1" hangingPunct="1">
              <a:buFont typeface="Wingdings 2" pitchFamily="18"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i="1" dirty="0" smtClean="0">
                <a:latin typeface="Tw Cen MT" pitchFamily="34" charset="0"/>
                <a:ea typeface="ＭＳ Ｐゴシック" pitchFamily="34" charset="-128"/>
              </a:rPr>
              <a:t>Questions?</a:t>
            </a:r>
          </a:p>
          <a:p>
            <a:pPr algn="ctr" eaLnBrk="1" hangingPunct="1">
              <a:buFont typeface="Wingdings 2" pitchFamily="18"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i="1" dirty="0" smtClean="0">
              <a:latin typeface="Tw Cen MT" pitchFamily="34" charset="0"/>
              <a:ea typeface="ＭＳ Ｐゴシック" pitchFamily="34" charset="-128"/>
            </a:endParaRPr>
          </a:p>
          <a:p>
            <a:pPr algn="ctr" eaLnBrk="1" hangingPunct="1">
              <a:buFont typeface="Wingdings 2" pitchFamily="18"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i="1" dirty="0" smtClean="0">
                <a:latin typeface="Tw Cen MT" pitchFamily="34" charset="0"/>
                <a:ea typeface="ＭＳ Ｐゴシック" pitchFamily="34" charset="-128"/>
                <a:hlinkClick r:id="rId3"/>
              </a:rPr>
              <a:t>jeg@krellinst.org</a:t>
            </a:r>
            <a:endParaRPr lang="en-GB" sz="2800" i="1" dirty="0" smtClean="0">
              <a:latin typeface="Tw Cen MT" pitchFamily="34" charset="0"/>
              <a:ea typeface="ＭＳ Ｐゴシック" pitchFamily="34" charset="-128"/>
            </a:endParaRPr>
          </a:p>
          <a:p>
            <a:pPr algn="ctr" eaLnBrk="1" hangingPunct="1">
              <a:buFont typeface="Wingdings 2" pitchFamily="18"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i="1" dirty="0" err="1" smtClean="0">
                <a:latin typeface="Tw Cen MT" pitchFamily="34" charset="0"/>
                <a:ea typeface="ＭＳ Ｐゴシック" pitchFamily="34" charset="-128"/>
                <a:hlinkClick r:id="rId4"/>
              </a:rPr>
              <a:t>dpm@krellinst.org</a:t>
            </a:r>
            <a:endParaRPr lang="en-GB" sz="2800" i="1" dirty="0" smtClean="0">
              <a:latin typeface="Tw Cen MT" pitchFamily="34" charset="0"/>
              <a:ea typeface="ＭＳ Ｐゴシック" pitchFamily="34" charset="-128"/>
            </a:endParaRPr>
          </a:p>
          <a:p>
            <a:pPr algn="ctr" eaLnBrk="1" hangingPunct="1">
              <a:buFont typeface="Wingdings 2" pitchFamily="18"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i="1" dirty="0" smtClean="0">
                <a:latin typeface="Tw Cen MT" pitchFamily="34" charset="0"/>
                <a:ea typeface="ＭＳ Ｐゴシック" pitchFamily="34" charset="-128"/>
              </a:rPr>
              <a:t>oss-questions@openspeedshop.org</a:t>
            </a:r>
          </a:p>
        </p:txBody>
      </p:sp>
      <p:sp>
        <p:nvSpPr>
          <p:cNvPr id="7" name="Footer Placeholder 6"/>
          <p:cNvSpPr>
            <a:spLocks noGrp="1"/>
          </p:cNvSpPr>
          <p:nvPr>
            <p:ph type="ftr" sz="quarter" idx="11"/>
          </p:nvPr>
        </p:nvSpPr>
        <p:spPr/>
        <p:txBody>
          <a:bodyPr/>
          <a:lstStyle/>
          <a:p>
            <a:pPr>
              <a:defRPr/>
            </a:pPr>
            <a:r>
              <a:rPr lang="en-US" dirty="0" err="1" smtClean="0"/>
              <a:t>Paradyn</a:t>
            </a:r>
            <a:r>
              <a:rPr lang="en-US" dirty="0" smtClean="0"/>
              <a:t> Week 2011</a:t>
            </a:r>
            <a:endParaRPr lang="en-US" dirty="0"/>
          </a:p>
        </p:txBody>
      </p:sp>
      <p:sp>
        <p:nvSpPr>
          <p:cNvPr id="6" name="Slide Number Placeholder 5"/>
          <p:cNvSpPr>
            <a:spLocks noGrp="1"/>
          </p:cNvSpPr>
          <p:nvPr>
            <p:ph type="sldNum" sz="quarter" idx="12"/>
          </p:nvPr>
        </p:nvSpPr>
        <p:spPr/>
        <p:txBody>
          <a:bodyPr/>
          <a:lstStyle/>
          <a:p>
            <a:pPr>
              <a:defRPr/>
            </a:pPr>
            <a:fld id="{7C7666F5-932B-457C-B684-92C19845C29F}" type="slidenum">
              <a:rPr lang="en-US" smtClean="0"/>
              <a:pPr>
                <a:defRPr/>
              </a:pPr>
              <a:t>18</a:t>
            </a:fld>
            <a:endParaRPr lang="en-US" dirty="0"/>
          </a:p>
        </p:txBody>
      </p:sp>
      <p:sp>
        <p:nvSpPr>
          <p:cNvPr id="8" name="Title 1"/>
          <p:cNvSpPr txBox="1">
            <a:spLocks/>
          </p:cNvSpPr>
          <p:nvPr/>
        </p:nvSpPr>
        <p:spPr bwMode="auto">
          <a:xfrm>
            <a:off x="179511" y="0"/>
            <a:ext cx="7632849" cy="603575"/>
          </a:xfrm>
          <a:prstGeom prst="rect">
            <a:avLst/>
          </a:prstGeom>
          <a:noFill/>
          <a:ln w="9525">
            <a:noFill/>
            <a:miter lim="800000"/>
            <a:headEnd/>
            <a:tailEnd/>
          </a:ln>
        </p:spPr>
        <p:txBody>
          <a:bodyPr anchor="ctr"/>
          <a:lstStyle/>
          <a:p>
            <a:r>
              <a:rPr lang="en-US" sz="2800" b="1" i="1" dirty="0">
                <a:solidFill>
                  <a:srgbClr val="FFFFFF"/>
                </a:solidFill>
                <a:latin typeface="+mj-lt"/>
              </a:rPr>
              <a:t>Project </a:t>
            </a:r>
            <a:r>
              <a:rPr lang="en-US" sz="2800" b="1" i="1" dirty="0" smtClean="0">
                <a:solidFill>
                  <a:srgbClr val="FFFFFF"/>
                </a:solidFill>
                <a:latin typeface="+mj-lt"/>
              </a:rPr>
              <a:t>Overview:  Questions</a:t>
            </a:r>
            <a:endParaRPr lang="en-US" sz="3200" b="1" i="1" dirty="0">
              <a:solidFill>
                <a:srgbClr val="FFFFFF"/>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dirty="0" err="1" smtClean="0">
                <a:latin typeface="Tw Cen MT" pitchFamily="34" charset="0"/>
                <a:ea typeface="ＭＳ Ｐゴシック" pitchFamily="34" charset="-128"/>
              </a:rPr>
              <a:t>Paradyn</a:t>
            </a:r>
            <a:r>
              <a:rPr lang="en-US" dirty="0" smtClean="0">
                <a:latin typeface="Tw Cen MT" pitchFamily="34" charset="0"/>
                <a:ea typeface="ＭＳ Ｐゴシック" pitchFamily="34" charset="-128"/>
              </a:rPr>
              <a:t> Week 2011</a:t>
            </a:r>
          </a:p>
        </p:txBody>
      </p:sp>
      <p:sp>
        <p:nvSpPr>
          <p:cNvPr id="8196"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normAutofit lnSpcReduction="10000"/>
          </a:bodyPr>
          <a:lstStyle/>
          <a:p>
            <a:fld id="{769A0432-FB92-4825-A058-9A2EA8BE61E2}" type="slidenum">
              <a:rPr lang="en-US" smtClean="0">
                <a:ea typeface="ＭＳ Ｐゴシック" pitchFamily="34" charset="-128"/>
              </a:rPr>
              <a:pPr/>
              <a:t>19</a:t>
            </a:fld>
            <a:endParaRPr lang="en-US" dirty="0" smtClean="0">
              <a:ea typeface="ＭＳ Ｐゴシック" pitchFamily="34" charset="-128"/>
            </a:endParaRPr>
          </a:p>
        </p:txBody>
      </p:sp>
      <p:sp>
        <p:nvSpPr>
          <p:cNvPr id="9219" name="Subtitle 2"/>
          <p:cNvSpPr txBox="1">
            <a:spLocks/>
          </p:cNvSpPr>
          <p:nvPr/>
        </p:nvSpPr>
        <p:spPr bwMode="auto">
          <a:xfrm>
            <a:off x="409518" y="836577"/>
            <a:ext cx="8434503" cy="5330898"/>
          </a:xfrm>
          <a:prstGeom prst="rect">
            <a:avLst/>
          </a:prstGeom>
          <a:noFill/>
          <a:ln w="9525">
            <a:noFill/>
            <a:miter lim="800000"/>
            <a:headEnd/>
            <a:tailEnd/>
          </a:ln>
        </p:spPr>
        <p:txBody>
          <a:bodyPr/>
          <a:lstStyle/>
          <a:p>
            <a:pPr marL="800100" lvl="1" indent="-342900">
              <a:lnSpc>
                <a:spcPct val="90000"/>
              </a:lnSpc>
              <a:spcBef>
                <a:spcPct val="20000"/>
              </a:spcBef>
              <a:buFont typeface="Arial" pitchFamily="34" charset="0"/>
              <a:buChar char="•"/>
              <a:defRPr/>
            </a:pPr>
            <a:endParaRPr lang="en-US" sz="3500" b="1" i="1" dirty="0">
              <a:latin typeface="Tw Cen MT" pitchFamily="34" charset="0"/>
              <a:ea typeface="ＭＳ Ｐゴシック"/>
              <a:cs typeface="ＭＳ Ｐゴシック"/>
            </a:endParaRPr>
          </a:p>
          <a:p>
            <a:pPr marL="342900" indent="-342900" algn="ctr">
              <a:lnSpc>
                <a:spcPct val="90000"/>
              </a:lnSpc>
              <a:spcBef>
                <a:spcPct val="20000"/>
              </a:spcBef>
              <a:defRPr/>
            </a:pPr>
            <a:r>
              <a:rPr lang="en-US" sz="2800" b="1" i="1" dirty="0">
                <a:latin typeface="Tw Cen MT" pitchFamily="34" charset="0"/>
                <a:ea typeface="ＭＳ Ｐゴシック"/>
                <a:cs typeface="ＭＳ Ｐゴシック"/>
              </a:rPr>
              <a:t>Building a Community Infrastructure for Scalable </a:t>
            </a:r>
            <a:endParaRPr lang="en-US" sz="2800" b="1" i="1" dirty="0" smtClean="0">
              <a:latin typeface="Tw Cen MT" pitchFamily="34" charset="0"/>
              <a:ea typeface="ＭＳ Ｐゴシック"/>
              <a:cs typeface="ＭＳ Ｐゴシック"/>
            </a:endParaRPr>
          </a:p>
          <a:p>
            <a:pPr marL="342900" indent="-342900" algn="ctr">
              <a:lnSpc>
                <a:spcPct val="90000"/>
              </a:lnSpc>
              <a:spcBef>
                <a:spcPct val="20000"/>
              </a:spcBef>
              <a:defRPr/>
            </a:pPr>
            <a:r>
              <a:rPr lang="en-US" sz="2800" b="1" i="1" dirty="0" smtClean="0">
                <a:latin typeface="Tw Cen MT" pitchFamily="34" charset="0"/>
                <a:ea typeface="ＭＳ Ｐゴシック"/>
                <a:cs typeface="ＭＳ Ｐゴシック"/>
              </a:rPr>
              <a:t>On-Line </a:t>
            </a:r>
            <a:r>
              <a:rPr lang="en-US" sz="2800" b="1" i="1" dirty="0">
                <a:latin typeface="Tw Cen MT" pitchFamily="34" charset="0"/>
                <a:ea typeface="ＭＳ Ｐゴシック"/>
                <a:cs typeface="ＭＳ Ｐゴシック"/>
              </a:rPr>
              <a:t>Performance Analysis </a:t>
            </a:r>
            <a:r>
              <a:rPr lang="en-US" sz="2800" b="1" i="1" dirty="0" smtClean="0">
                <a:latin typeface="Tw Cen MT" pitchFamily="34" charset="0"/>
                <a:ea typeface="ＭＳ Ｐゴシック"/>
                <a:cs typeface="ＭＳ Ｐゴシック"/>
              </a:rPr>
              <a:t>Tools</a:t>
            </a:r>
          </a:p>
          <a:p>
            <a:pPr marL="342900" indent="-342900" algn="ctr">
              <a:lnSpc>
                <a:spcPct val="90000"/>
              </a:lnSpc>
              <a:spcBef>
                <a:spcPct val="20000"/>
              </a:spcBef>
              <a:defRPr/>
            </a:pPr>
            <a:r>
              <a:rPr lang="en-US" sz="2800" b="1" i="1" dirty="0" smtClean="0">
                <a:latin typeface="Tw Cen MT" pitchFamily="34" charset="0"/>
                <a:ea typeface="ＭＳ Ｐゴシック"/>
                <a:cs typeface="ＭＳ Ｐゴシック"/>
              </a:rPr>
              <a:t>also known as</a:t>
            </a:r>
            <a:endParaRPr lang="en-US" sz="2800" b="1" i="1" dirty="0">
              <a:latin typeface="Tw Cen MT" pitchFamily="34" charset="0"/>
              <a:ea typeface="ＭＳ Ｐゴシック"/>
              <a:cs typeface="ＭＳ Ｐゴシック"/>
            </a:endParaRPr>
          </a:p>
          <a:p>
            <a:pPr marL="342900" indent="-342900" algn="ctr">
              <a:lnSpc>
                <a:spcPct val="90000"/>
              </a:lnSpc>
              <a:spcBef>
                <a:spcPct val="20000"/>
              </a:spcBef>
              <a:defRPr/>
            </a:pPr>
            <a:r>
              <a:rPr lang="en-US" sz="3200" b="1" i="1" dirty="0">
                <a:solidFill>
                  <a:schemeClr val="tx2"/>
                </a:solidFill>
                <a:latin typeface="Tw Cen MT" pitchFamily="34" charset="0"/>
                <a:ea typeface="ＭＳ Ｐゴシック"/>
                <a:cs typeface="ＭＳ Ｐゴシック"/>
              </a:rPr>
              <a:t>Component Based Tool Framework</a:t>
            </a:r>
          </a:p>
          <a:p>
            <a:pPr marL="342900" indent="-342900" algn="ctr">
              <a:lnSpc>
                <a:spcPct val="90000"/>
              </a:lnSpc>
              <a:spcBef>
                <a:spcPct val="20000"/>
              </a:spcBef>
              <a:defRPr/>
            </a:pPr>
            <a:r>
              <a:rPr lang="en-US" sz="3200" b="1" i="1" dirty="0">
                <a:solidFill>
                  <a:schemeClr val="tx2"/>
                </a:solidFill>
                <a:latin typeface="Tw Cen MT" pitchFamily="34" charset="0"/>
                <a:ea typeface="ＭＳ Ｐゴシック"/>
                <a:cs typeface="ＭＳ Ｐゴシック"/>
              </a:rPr>
              <a:t>“CBTF</a:t>
            </a:r>
            <a:r>
              <a:rPr lang="en-US" sz="3200" b="1" i="1" dirty="0" smtClean="0">
                <a:solidFill>
                  <a:schemeClr val="tx2"/>
                </a:solidFill>
                <a:latin typeface="Tw Cen MT" pitchFamily="34" charset="0"/>
                <a:ea typeface="ＭＳ Ｐゴシック"/>
                <a:cs typeface="ＭＳ Ｐゴシック"/>
              </a:rPr>
              <a:t>”</a:t>
            </a:r>
            <a:endParaRPr lang="en-US" sz="3200" b="1" i="1" dirty="0">
              <a:solidFill>
                <a:schemeClr val="tx2">
                  <a:lumMod val="50000"/>
                </a:schemeClr>
              </a:solidFill>
              <a:latin typeface="Tw Cen MT" pitchFamily="34" charset="0"/>
              <a:ea typeface="ＭＳ Ｐゴシック"/>
              <a:cs typeface="ＭＳ Ｐゴシック"/>
            </a:endParaRPr>
          </a:p>
          <a:p>
            <a:pPr marL="342900" indent="-342900" algn="ctr">
              <a:lnSpc>
                <a:spcPct val="90000"/>
              </a:lnSpc>
              <a:spcBef>
                <a:spcPct val="20000"/>
              </a:spcBef>
              <a:defRPr/>
            </a:pPr>
            <a:r>
              <a:rPr lang="en-US" sz="2800" b="1" i="1" dirty="0">
                <a:latin typeface="Tw Cen MT" pitchFamily="34" charset="0"/>
                <a:ea typeface="ＭＳ Ｐゴシック"/>
                <a:cs typeface="ＭＳ Ｐゴシック"/>
              </a:rPr>
              <a:t>Jim </a:t>
            </a:r>
            <a:r>
              <a:rPr lang="en-US" sz="2800" b="1" i="1" dirty="0" smtClean="0">
                <a:latin typeface="Tw Cen MT" pitchFamily="34" charset="0"/>
                <a:ea typeface="ＭＳ Ｐゴシック"/>
                <a:cs typeface="ＭＳ Ｐゴシック"/>
              </a:rPr>
              <a:t>Galarowicz, Don </a:t>
            </a:r>
            <a:r>
              <a:rPr lang="en-US" sz="2800" b="1" i="1" dirty="0" err="1" smtClean="0">
                <a:latin typeface="Tw Cen MT" pitchFamily="34" charset="0"/>
                <a:ea typeface="ＭＳ Ｐゴシック"/>
                <a:cs typeface="ＭＳ Ｐゴシック"/>
              </a:rPr>
              <a:t>Maghrak</a:t>
            </a:r>
            <a:r>
              <a:rPr lang="en-US" sz="2800" b="1" i="1" dirty="0" smtClean="0">
                <a:latin typeface="Tw Cen MT" pitchFamily="34" charset="0"/>
                <a:ea typeface="ＭＳ Ｐゴシック"/>
                <a:cs typeface="ＭＳ Ｐゴシック"/>
              </a:rPr>
              <a:t>, Bill </a:t>
            </a:r>
            <a:r>
              <a:rPr lang="en-US" sz="2800" b="1" i="1" dirty="0" err="1" smtClean="0">
                <a:latin typeface="Tw Cen MT" pitchFamily="34" charset="0"/>
                <a:ea typeface="ＭＳ Ｐゴシック"/>
                <a:cs typeface="ＭＳ Ｐゴシック"/>
              </a:rPr>
              <a:t>Hachfeld</a:t>
            </a:r>
            <a:endParaRPr lang="en-US" sz="2800" b="1" i="1" dirty="0" smtClean="0">
              <a:latin typeface="Tw Cen MT" pitchFamily="34" charset="0"/>
              <a:ea typeface="ＭＳ Ｐゴシック"/>
              <a:cs typeface="ＭＳ Ｐゴシック"/>
            </a:endParaRPr>
          </a:p>
          <a:p>
            <a:pPr marL="342900" indent="-342900" algn="ctr">
              <a:lnSpc>
                <a:spcPct val="90000"/>
              </a:lnSpc>
              <a:spcBef>
                <a:spcPct val="20000"/>
              </a:spcBef>
              <a:defRPr/>
            </a:pPr>
            <a:r>
              <a:rPr lang="en-US" sz="2800" b="1" i="1" dirty="0" smtClean="0">
                <a:latin typeface="Tw Cen MT" pitchFamily="34" charset="0"/>
                <a:ea typeface="ＭＳ Ｐゴシック"/>
                <a:cs typeface="ＭＳ Ｐゴシック"/>
              </a:rPr>
              <a:t>The Krell Institute</a:t>
            </a:r>
          </a:p>
          <a:p>
            <a:pPr marL="342900" indent="-342900" algn="ctr">
              <a:lnSpc>
                <a:spcPct val="90000"/>
              </a:lnSpc>
              <a:spcBef>
                <a:spcPct val="20000"/>
              </a:spcBef>
              <a:defRPr/>
            </a:pPr>
            <a:endParaRPr lang="en-US" sz="3200" b="1" i="1" dirty="0">
              <a:latin typeface="Tw Cen MT" pitchFamily="34" charset="0"/>
              <a:ea typeface="ＭＳ Ｐゴシック"/>
              <a:cs typeface="ＭＳ Ｐゴシック"/>
            </a:endParaRPr>
          </a:p>
          <a:p>
            <a:pPr marL="342900" indent="-342900" algn="ctr">
              <a:lnSpc>
                <a:spcPct val="90000"/>
              </a:lnSpc>
              <a:spcBef>
                <a:spcPct val="20000"/>
              </a:spcBef>
              <a:defRPr/>
            </a:pPr>
            <a:endParaRPr lang="en-US" sz="3200" b="1" i="1" dirty="0">
              <a:latin typeface="Tw Cen MT" pitchFamily="34" charset="0"/>
              <a:ea typeface="ＭＳ Ｐゴシック"/>
              <a:cs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2"/>
          <p:cNvSpPr txBox="1">
            <a:spLocks/>
          </p:cNvSpPr>
          <p:nvPr/>
        </p:nvSpPr>
        <p:spPr bwMode="auto">
          <a:xfrm>
            <a:off x="519113" y="1274763"/>
            <a:ext cx="8361362" cy="5075237"/>
          </a:xfrm>
          <a:prstGeom prst="rect">
            <a:avLst/>
          </a:prstGeom>
          <a:noFill/>
          <a:ln w="9525">
            <a:noFill/>
            <a:miter lim="800000"/>
            <a:headEnd/>
            <a:tailEnd/>
          </a:ln>
        </p:spPr>
        <p:txBody>
          <a:bodyPr/>
          <a:lstStyle/>
          <a:p>
            <a:pPr marL="342900" indent="-342900">
              <a:spcBef>
                <a:spcPct val="20000"/>
              </a:spcBef>
              <a:buFont typeface="Arial" pitchFamily="34" charset="0"/>
              <a:buChar char="•"/>
            </a:pPr>
            <a:endParaRPr lang="en-US" sz="3200" b="1" i="1" dirty="0">
              <a:latin typeface="Tw Cen MT" pitchFamily="34" charset="0"/>
            </a:endParaRPr>
          </a:p>
          <a:p>
            <a:pPr marL="457200" indent="-457200">
              <a:spcBef>
                <a:spcPct val="20000"/>
              </a:spcBef>
              <a:buFont typeface="Wingdings" charset="2"/>
              <a:buChar char="v"/>
            </a:pPr>
            <a:r>
              <a:rPr lang="en-US" sz="3200" b="1" i="1" dirty="0">
                <a:latin typeface="Tw Cen MT" pitchFamily="34" charset="0"/>
              </a:rPr>
              <a:t>Open|SpeedShop Project Overview</a:t>
            </a:r>
          </a:p>
          <a:p>
            <a:pPr marL="457200" indent="-457200">
              <a:spcBef>
                <a:spcPct val="20000"/>
              </a:spcBef>
              <a:buFont typeface="Wingdings" charset="2"/>
              <a:buChar char="v"/>
            </a:pPr>
            <a:r>
              <a:rPr lang="en-US" sz="3200" b="1" i="1" dirty="0" smtClean="0">
                <a:latin typeface="Tw Cen MT" pitchFamily="34" charset="0"/>
              </a:rPr>
              <a:t>What </a:t>
            </a:r>
            <a:r>
              <a:rPr lang="en-US" sz="3200" b="1" i="1" dirty="0">
                <a:latin typeface="Tw Cen MT" pitchFamily="34" charset="0"/>
              </a:rPr>
              <a:t>has changed since last update</a:t>
            </a:r>
          </a:p>
          <a:p>
            <a:pPr marL="457200" indent="-457200">
              <a:spcBef>
                <a:spcPct val="20000"/>
              </a:spcBef>
              <a:buFont typeface="Wingdings" charset="2"/>
              <a:buChar char="v"/>
            </a:pPr>
            <a:r>
              <a:rPr lang="en-US" sz="3200" b="1" i="1" dirty="0">
                <a:latin typeface="Tw Cen MT" pitchFamily="34" charset="0"/>
              </a:rPr>
              <a:t>What we are working on now </a:t>
            </a:r>
            <a:endParaRPr lang="en-US" sz="3200" b="1" i="1" dirty="0" smtClean="0">
              <a:latin typeface="Tw Cen MT" pitchFamily="34" charset="0"/>
            </a:endParaRPr>
          </a:p>
          <a:p>
            <a:pPr marL="457200" indent="-457200">
              <a:spcBef>
                <a:spcPct val="20000"/>
              </a:spcBef>
              <a:buFont typeface="Wingdings" charset="2"/>
              <a:buChar char="v"/>
            </a:pPr>
            <a:r>
              <a:rPr lang="en-US" sz="3200" b="1" i="1" dirty="0" smtClean="0">
                <a:latin typeface="Tw Cen MT" pitchFamily="34" charset="0"/>
              </a:rPr>
              <a:t>Current </a:t>
            </a:r>
            <a:r>
              <a:rPr lang="en-US" sz="3200" b="1" i="1" dirty="0">
                <a:latin typeface="Tw Cen MT" pitchFamily="34" charset="0"/>
              </a:rPr>
              <a:t>Release and </a:t>
            </a:r>
            <a:r>
              <a:rPr lang="en-US" sz="3200" b="1" i="1" dirty="0" smtClean="0">
                <a:latin typeface="Tw Cen MT" pitchFamily="34" charset="0"/>
              </a:rPr>
              <a:t>Status</a:t>
            </a:r>
            <a:endParaRPr lang="en-US" sz="3200" b="1" i="1" dirty="0">
              <a:latin typeface="Tw Cen MT" pitchFamily="34" charset="0"/>
            </a:endParaRPr>
          </a:p>
          <a:p>
            <a:pPr marL="457200" indent="-457200">
              <a:spcBef>
                <a:spcPct val="20000"/>
              </a:spcBef>
              <a:buFont typeface="Wingdings" charset="2"/>
              <a:buChar char="v"/>
            </a:pPr>
            <a:endParaRPr lang="en-US" sz="3200" b="1" i="1" dirty="0">
              <a:latin typeface="Tw Cen MT" pitchFamily="34" charset="0"/>
            </a:endParaRPr>
          </a:p>
        </p:txBody>
      </p:sp>
      <p:sp>
        <p:nvSpPr>
          <p:cNvPr id="8198"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dirty="0" err="1" smtClean="0">
                <a:latin typeface="Tw Cen MT" pitchFamily="34" charset="0"/>
                <a:ea typeface="ＭＳ Ｐゴシック" pitchFamily="34" charset="-128"/>
              </a:rPr>
              <a:t>Paradyn</a:t>
            </a:r>
            <a:r>
              <a:rPr lang="en-US" dirty="0" smtClean="0">
                <a:latin typeface="Tw Cen MT" pitchFamily="34" charset="0"/>
                <a:ea typeface="ＭＳ Ｐゴシック" pitchFamily="34" charset="-128"/>
              </a:rPr>
              <a:t> Week 2011</a:t>
            </a:r>
          </a:p>
        </p:txBody>
      </p:sp>
      <p:sp>
        <p:nvSpPr>
          <p:cNvPr id="8199"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AA49734-E0A8-427E-A9FE-E89F817102B6}" type="slidenum">
              <a:rPr lang="en-US" smtClean="0">
                <a:ea typeface="ＭＳ Ｐゴシック" pitchFamily="34" charset="-128"/>
              </a:rPr>
              <a:pPr/>
              <a:t>2</a:t>
            </a:fld>
            <a:endParaRPr lang="en-US" dirty="0" smtClean="0">
              <a:ea typeface="ＭＳ Ｐゴシック" pitchFamily="34" charset="-128"/>
            </a:endParaRPr>
          </a:p>
        </p:txBody>
      </p:sp>
      <p:sp>
        <p:nvSpPr>
          <p:cNvPr id="2" name="TextBox 1"/>
          <p:cNvSpPr txBox="1"/>
          <p:nvPr/>
        </p:nvSpPr>
        <p:spPr>
          <a:xfrm>
            <a:off x="179512" y="80628"/>
            <a:ext cx="6804756" cy="523220"/>
          </a:xfrm>
          <a:prstGeom prst="rect">
            <a:avLst/>
          </a:prstGeom>
          <a:noFill/>
        </p:spPr>
        <p:txBody>
          <a:bodyPr wrap="square" rtlCol="0">
            <a:spAutoFit/>
          </a:bodyPr>
          <a:lstStyle/>
          <a:p>
            <a:r>
              <a:rPr lang="en-US" sz="2800" b="1" i="1" dirty="0" err="1" smtClean="0">
                <a:solidFill>
                  <a:schemeClr val="bg1"/>
                </a:solidFill>
                <a:latin typeface="+mj-lt"/>
              </a:rPr>
              <a:t>Open|SpeedShop</a:t>
            </a:r>
            <a:r>
              <a:rPr lang="en-US" sz="2800" b="1" i="1" dirty="0" smtClean="0">
                <a:solidFill>
                  <a:schemeClr val="bg1"/>
                </a:solidFill>
                <a:latin typeface="+mj-lt"/>
              </a:rPr>
              <a:t> Agenda</a:t>
            </a:r>
            <a:endParaRPr lang="en-US" sz="2800" b="1" i="1"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2"/>
          <p:cNvSpPr txBox="1">
            <a:spLocks/>
          </p:cNvSpPr>
          <p:nvPr/>
        </p:nvSpPr>
        <p:spPr bwMode="auto">
          <a:xfrm>
            <a:off x="251520" y="872716"/>
            <a:ext cx="7448595" cy="5075237"/>
          </a:xfrm>
          <a:prstGeom prst="rect">
            <a:avLst/>
          </a:prstGeom>
          <a:noFill/>
          <a:ln w="9525">
            <a:noFill/>
            <a:miter lim="800000"/>
            <a:headEnd/>
            <a:tailEnd/>
          </a:ln>
        </p:spPr>
        <p:txBody>
          <a:bodyPr/>
          <a:lstStyle/>
          <a:p>
            <a:pPr marL="342900" indent="-342900">
              <a:spcBef>
                <a:spcPct val="20000"/>
              </a:spcBef>
              <a:buFont typeface="Arial" pitchFamily="34" charset="0"/>
              <a:buChar char="•"/>
            </a:pPr>
            <a:r>
              <a:rPr lang="en-US" sz="2800" b="1" i="1" dirty="0">
                <a:latin typeface="Tw Cen MT" pitchFamily="34" charset="0"/>
              </a:rPr>
              <a:t>Project </a:t>
            </a:r>
            <a:r>
              <a:rPr lang="en-US" sz="2800" b="1" i="1" dirty="0" smtClean="0">
                <a:latin typeface="Tw Cen MT" pitchFamily="34" charset="0"/>
              </a:rPr>
              <a:t>Goals</a:t>
            </a:r>
            <a:endParaRPr lang="en-US" sz="2800" b="1" i="1" dirty="0">
              <a:latin typeface="Tw Cen MT" pitchFamily="34" charset="0"/>
            </a:endParaRPr>
          </a:p>
          <a:p>
            <a:pPr marL="342900" indent="-342900">
              <a:spcBef>
                <a:spcPct val="20000"/>
              </a:spcBef>
              <a:buFont typeface="Arial" pitchFamily="34" charset="0"/>
              <a:buChar char="•"/>
            </a:pPr>
            <a:r>
              <a:rPr lang="en-US" sz="2800" b="1" i="1" dirty="0">
                <a:latin typeface="Tw Cen MT" pitchFamily="34" charset="0"/>
              </a:rPr>
              <a:t>Project </a:t>
            </a:r>
            <a:r>
              <a:rPr lang="en-US" sz="2800" b="1" i="1" dirty="0" smtClean="0">
                <a:latin typeface="Tw Cen MT" pitchFamily="34" charset="0"/>
              </a:rPr>
              <a:t>Team</a:t>
            </a:r>
          </a:p>
          <a:p>
            <a:pPr marL="342900" indent="-342900">
              <a:spcBef>
                <a:spcPct val="20000"/>
              </a:spcBef>
              <a:buFont typeface="Arial" pitchFamily="34" charset="0"/>
              <a:buChar char="•"/>
            </a:pPr>
            <a:r>
              <a:rPr lang="en-US" sz="2800" b="1" i="1" dirty="0" smtClean="0">
                <a:latin typeface="Tw Cen MT" pitchFamily="34" charset="0"/>
              </a:rPr>
              <a:t>Rationale for Project</a:t>
            </a:r>
          </a:p>
          <a:p>
            <a:pPr marL="342900" indent="-342900">
              <a:spcBef>
                <a:spcPct val="20000"/>
              </a:spcBef>
              <a:buFont typeface="Arial" pitchFamily="34" charset="0"/>
              <a:buChar char="•"/>
            </a:pPr>
            <a:r>
              <a:rPr lang="en-US" sz="2800" b="1" i="1" dirty="0" smtClean="0">
                <a:latin typeface="Tw Cen MT" pitchFamily="34" charset="0"/>
              </a:rPr>
              <a:t>Project </a:t>
            </a:r>
            <a:r>
              <a:rPr lang="en-US" sz="2800" b="1" i="1" dirty="0">
                <a:latin typeface="Tw Cen MT" pitchFamily="34" charset="0"/>
              </a:rPr>
              <a:t>Goals/</a:t>
            </a:r>
            <a:r>
              <a:rPr lang="en-US" sz="2800" b="1" i="1" dirty="0" smtClean="0">
                <a:latin typeface="Tw Cen MT" pitchFamily="34" charset="0"/>
              </a:rPr>
              <a:t>Objectives</a:t>
            </a:r>
          </a:p>
          <a:p>
            <a:pPr marL="342900" indent="-342900">
              <a:spcBef>
                <a:spcPct val="20000"/>
              </a:spcBef>
              <a:buFont typeface="Arial" pitchFamily="34" charset="0"/>
              <a:buChar char="•"/>
            </a:pPr>
            <a:r>
              <a:rPr lang="en-US" sz="2800" b="1" i="1" dirty="0">
                <a:latin typeface="Tw Cen MT" pitchFamily="34" charset="0"/>
              </a:rPr>
              <a:t>Last Years </a:t>
            </a:r>
            <a:r>
              <a:rPr lang="en-US" sz="2800" b="1" i="1" dirty="0" smtClean="0">
                <a:latin typeface="Tw Cen MT" pitchFamily="34" charset="0"/>
              </a:rPr>
              <a:t>Status </a:t>
            </a:r>
            <a:r>
              <a:rPr lang="en-US" sz="2800" b="1" i="1" dirty="0" err="1" smtClean="0">
                <a:latin typeface="Tw Cen MT" pitchFamily="34" charset="0"/>
              </a:rPr>
              <a:t>vs</a:t>
            </a:r>
            <a:r>
              <a:rPr lang="en-US" sz="2800" b="1" i="1" dirty="0" smtClean="0">
                <a:latin typeface="Tw Cen MT" pitchFamily="34" charset="0"/>
              </a:rPr>
              <a:t> Current Status (Progress)</a:t>
            </a:r>
            <a:endParaRPr lang="en-US" sz="2800" b="1" i="1" dirty="0">
              <a:latin typeface="Tw Cen MT" pitchFamily="34" charset="0"/>
            </a:endParaRPr>
          </a:p>
          <a:p>
            <a:pPr marL="342900" indent="-342900">
              <a:spcBef>
                <a:spcPct val="20000"/>
              </a:spcBef>
              <a:buFont typeface="Arial" pitchFamily="34" charset="0"/>
              <a:buChar char="•"/>
            </a:pPr>
            <a:r>
              <a:rPr lang="en-US" sz="2800" b="1" i="1" dirty="0" smtClean="0">
                <a:latin typeface="Tw Cen MT" pitchFamily="34" charset="0"/>
              </a:rPr>
              <a:t>What is next?</a:t>
            </a:r>
            <a:endParaRPr lang="en-US" sz="3200" b="1" i="1" dirty="0">
              <a:latin typeface="Tw Cen MT" pitchFamily="34" charset="0"/>
            </a:endParaRPr>
          </a:p>
          <a:p>
            <a:pPr marL="342900" indent="-342900">
              <a:spcBef>
                <a:spcPct val="20000"/>
              </a:spcBef>
            </a:pPr>
            <a:endParaRPr lang="en-US" sz="2800" dirty="0">
              <a:latin typeface="Tw Cen MT" pitchFamily="34" charset="0"/>
            </a:endParaRPr>
          </a:p>
        </p:txBody>
      </p:sp>
      <p:sp>
        <p:nvSpPr>
          <p:cNvPr id="9222"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dirty="0" err="1" smtClean="0">
                <a:latin typeface="Tw Cen MT" pitchFamily="34" charset="0"/>
                <a:ea typeface="ＭＳ Ｐゴシック" pitchFamily="34" charset="-128"/>
              </a:rPr>
              <a:t>Paradyn</a:t>
            </a:r>
            <a:r>
              <a:rPr lang="en-US" dirty="0" smtClean="0">
                <a:latin typeface="Tw Cen MT" pitchFamily="34" charset="0"/>
                <a:ea typeface="ＭＳ Ｐゴシック" pitchFamily="34" charset="-128"/>
              </a:rPr>
              <a:t> Week 2011</a:t>
            </a:r>
          </a:p>
        </p:txBody>
      </p:sp>
      <p:sp>
        <p:nvSpPr>
          <p:cNvPr id="9223"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normAutofit lnSpcReduction="10000"/>
          </a:bodyPr>
          <a:lstStyle/>
          <a:p>
            <a:fld id="{E6F16D37-3AD1-4A8A-84E5-078E0CC4E4EC}" type="slidenum">
              <a:rPr lang="en-US" smtClean="0">
                <a:ea typeface="ＭＳ Ｐゴシック" pitchFamily="34" charset="-128"/>
              </a:rPr>
              <a:pPr/>
              <a:t>20</a:t>
            </a:fld>
            <a:endParaRPr lang="en-US" dirty="0" smtClean="0">
              <a:ea typeface="ＭＳ Ｐゴシック" pitchFamily="34" charset="-128"/>
            </a:endParaRPr>
          </a:p>
        </p:txBody>
      </p:sp>
      <p:sp>
        <p:nvSpPr>
          <p:cNvPr id="8" name="TextBox 7"/>
          <p:cNvSpPr txBox="1"/>
          <p:nvPr/>
        </p:nvSpPr>
        <p:spPr>
          <a:xfrm>
            <a:off x="179512" y="80628"/>
            <a:ext cx="7344816" cy="523220"/>
          </a:xfrm>
          <a:prstGeom prst="rect">
            <a:avLst/>
          </a:prstGeom>
          <a:noFill/>
        </p:spPr>
        <p:txBody>
          <a:bodyPr wrap="square" rtlCol="0">
            <a:spAutoFit/>
          </a:bodyPr>
          <a:lstStyle/>
          <a:p>
            <a:r>
              <a:rPr lang="en-US" sz="2800" b="1" i="1" dirty="0" smtClean="0">
                <a:solidFill>
                  <a:schemeClr val="bg1"/>
                </a:solidFill>
                <a:latin typeface="+mj-lt"/>
              </a:rPr>
              <a:t>CBTF </a:t>
            </a:r>
            <a:r>
              <a:rPr lang="en-US" sz="2400" b="1" i="1" dirty="0" smtClean="0">
                <a:solidFill>
                  <a:schemeClr val="bg1"/>
                </a:solidFill>
                <a:latin typeface="+mj-lt"/>
              </a:rPr>
              <a:t>(Component Based Tool Framework) </a:t>
            </a:r>
            <a:r>
              <a:rPr lang="en-US" sz="2800" b="1" i="1" dirty="0" smtClean="0">
                <a:solidFill>
                  <a:schemeClr val="bg1"/>
                </a:solidFill>
                <a:latin typeface="+mj-lt"/>
              </a:rPr>
              <a:t>Agenda</a:t>
            </a:r>
            <a:endParaRPr lang="en-US" sz="2800" b="1" i="1"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dirty="0" err="1" smtClean="0">
                <a:latin typeface="Tw Cen MT" pitchFamily="34" charset="0"/>
                <a:ea typeface="ＭＳ Ｐゴシック" pitchFamily="34" charset="-128"/>
              </a:rPr>
              <a:t>Paradyn</a:t>
            </a:r>
            <a:r>
              <a:rPr lang="en-US" dirty="0" smtClean="0">
                <a:latin typeface="Tw Cen MT" pitchFamily="34" charset="0"/>
                <a:ea typeface="ＭＳ Ｐゴシック" pitchFamily="34" charset="-128"/>
              </a:rPr>
              <a:t> Week 2011</a:t>
            </a:r>
          </a:p>
        </p:txBody>
      </p:sp>
      <p:sp>
        <p:nvSpPr>
          <p:cNvPr id="13317"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2A4C6AD-7B08-45DF-A44F-CAEBB8B30033}" type="slidenum">
              <a:rPr lang="en-US" smtClean="0">
                <a:ea typeface="ＭＳ Ｐゴシック" pitchFamily="34" charset="-128"/>
              </a:rPr>
              <a:pPr/>
              <a:t>21</a:t>
            </a:fld>
            <a:endParaRPr lang="en-US" dirty="0" smtClean="0">
              <a:ea typeface="ＭＳ Ｐゴシック" pitchFamily="34" charset="-128"/>
            </a:endParaRPr>
          </a:p>
        </p:txBody>
      </p:sp>
      <p:sp>
        <p:nvSpPr>
          <p:cNvPr id="13318" name="Subtitle 2"/>
          <p:cNvSpPr txBox="1">
            <a:spLocks/>
          </p:cNvSpPr>
          <p:nvPr/>
        </p:nvSpPr>
        <p:spPr bwMode="auto">
          <a:xfrm>
            <a:off x="179512" y="764704"/>
            <a:ext cx="8755063" cy="5334000"/>
          </a:xfrm>
          <a:prstGeom prst="rect">
            <a:avLst/>
          </a:prstGeom>
          <a:noFill/>
          <a:ln w="9525">
            <a:noFill/>
            <a:miter lim="800000"/>
            <a:headEnd/>
            <a:tailEnd/>
          </a:ln>
        </p:spPr>
        <p:txBody>
          <a:bodyPr/>
          <a:lstStyle/>
          <a:p>
            <a:pPr marL="342900" indent="-342900">
              <a:lnSpc>
                <a:spcPct val="90000"/>
              </a:lnSpc>
              <a:spcBef>
                <a:spcPct val="20000"/>
              </a:spcBef>
              <a:buFont typeface="Arial" pitchFamily="34" charset="0"/>
              <a:buChar char="•"/>
            </a:pPr>
            <a:r>
              <a:rPr lang="en-US" sz="2800" b="1" i="1" dirty="0">
                <a:latin typeface="Tw Cen MT" pitchFamily="34" charset="0"/>
              </a:rPr>
              <a:t>Project Goals/Objectives: </a:t>
            </a:r>
          </a:p>
          <a:p>
            <a:pPr marL="800100" lvl="1" indent="-342900">
              <a:lnSpc>
                <a:spcPct val="90000"/>
              </a:lnSpc>
              <a:spcBef>
                <a:spcPct val="20000"/>
              </a:spcBef>
              <a:buFont typeface="Arial" pitchFamily="34" charset="0"/>
              <a:buChar char="•"/>
            </a:pPr>
            <a:r>
              <a:rPr lang="en-US" sz="2400" i="1" dirty="0">
                <a:latin typeface="Tw Cen MT" pitchFamily="34" charset="0"/>
              </a:rPr>
              <a:t>Create </a:t>
            </a:r>
            <a:r>
              <a:rPr lang="en-US" sz="2400" i="1" dirty="0" smtClean="0">
                <a:latin typeface="Tw Cen MT" pitchFamily="34" charset="0"/>
              </a:rPr>
              <a:t>a set of reusable components </a:t>
            </a:r>
            <a:r>
              <a:rPr lang="en-US" sz="2400" i="1" dirty="0">
                <a:latin typeface="Tw Cen MT" pitchFamily="34" charset="0"/>
              </a:rPr>
              <a:t>for building high-level end user tools and/or quickly build tool prototypes.</a:t>
            </a:r>
          </a:p>
          <a:p>
            <a:pPr marL="800100" lvl="1" indent="-342900">
              <a:lnSpc>
                <a:spcPct val="90000"/>
              </a:lnSpc>
              <a:spcBef>
                <a:spcPct val="20000"/>
              </a:spcBef>
              <a:buFont typeface="Arial" pitchFamily="34" charset="0"/>
              <a:buChar char="•"/>
            </a:pPr>
            <a:r>
              <a:rPr lang="en-US" sz="2400" i="1" dirty="0">
                <a:latin typeface="Tw Cen MT" pitchFamily="34" charset="0"/>
              </a:rPr>
              <a:t>Tools should be easily </a:t>
            </a:r>
            <a:r>
              <a:rPr lang="en-US" sz="2400" i="1" dirty="0" smtClean="0">
                <a:latin typeface="Tw Cen MT" pitchFamily="34" charset="0"/>
              </a:rPr>
              <a:t>configurable without rebuilding core infrastructure.</a:t>
            </a:r>
            <a:endParaRPr lang="en-US" sz="2400" i="1" dirty="0">
              <a:latin typeface="Tw Cen MT" pitchFamily="34" charset="0"/>
            </a:endParaRPr>
          </a:p>
          <a:p>
            <a:pPr marL="800100" lvl="1" indent="-342900">
              <a:lnSpc>
                <a:spcPct val="90000"/>
              </a:lnSpc>
              <a:spcBef>
                <a:spcPct val="20000"/>
              </a:spcBef>
              <a:buFont typeface="Arial" pitchFamily="34" charset="0"/>
              <a:buChar char="•"/>
            </a:pPr>
            <a:r>
              <a:rPr lang="en-US" sz="2400" i="1" dirty="0">
                <a:latin typeface="Tw Cen MT" pitchFamily="34" charset="0"/>
              </a:rPr>
              <a:t>Able to mix components from several groups and/or vendors.   Everyone </a:t>
            </a:r>
            <a:r>
              <a:rPr lang="en-US" sz="2400" i="1" dirty="0" smtClean="0">
                <a:latin typeface="Tw Cen MT" pitchFamily="34" charset="0"/>
              </a:rPr>
              <a:t>would </a:t>
            </a:r>
            <a:r>
              <a:rPr lang="en-US" sz="2400" i="1" dirty="0">
                <a:latin typeface="Tw Cen MT" pitchFamily="34" charset="0"/>
              </a:rPr>
              <a:t>be able to contribute and use the new components</a:t>
            </a:r>
            <a:r>
              <a:rPr lang="en-US" sz="2400" i="1" dirty="0" smtClean="0">
                <a:latin typeface="Tw Cen MT" pitchFamily="34" charset="0"/>
              </a:rPr>
              <a:t>.</a:t>
            </a:r>
          </a:p>
          <a:p>
            <a:pPr marL="800100" lvl="1" indent="-342900">
              <a:lnSpc>
                <a:spcPct val="90000"/>
              </a:lnSpc>
              <a:spcBef>
                <a:spcPct val="20000"/>
              </a:spcBef>
              <a:buFont typeface="Arial" pitchFamily="34" charset="0"/>
              <a:buChar char="•"/>
            </a:pPr>
            <a:r>
              <a:rPr lang="en-US" sz="2400" i="1" dirty="0" smtClean="0">
                <a:latin typeface="Tw Cen MT" pitchFamily="34" charset="0"/>
              </a:rPr>
              <a:t>Recreate </a:t>
            </a:r>
            <a:r>
              <a:rPr lang="en-US" sz="2400" i="1" dirty="0" err="1" smtClean="0">
                <a:latin typeface="Tw Cen MT" pitchFamily="34" charset="0"/>
              </a:rPr>
              <a:t>Open|SpeedShop</a:t>
            </a:r>
            <a:r>
              <a:rPr lang="en-US" sz="2400" i="1" dirty="0" smtClean="0">
                <a:latin typeface="Tw Cen MT" pitchFamily="34" charset="0"/>
              </a:rPr>
              <a:t> from CBTF provided components and services.</a:t>
            </a:r>
            <a:endParaRPr lang="en-US" sz="2400" i="1" dirty="0">
              <a:latin typeface="Tw Cen MT" pitchFamily="34" charset="0"/>
            </a:endParaRPr>
          </a:p>
          <a:p>
            <a:pPr marL="342900" indent="-342900">
              <a:lnSpc>
                <a:spcPct val="90000"/>
              </a:lnSpc>
              <a:spcBef>
                <a:spcPct val="20000"/>
              </a:spcBef>
              <a:buFont typeface="Arial" pitchFamily="34" charset="0"/>
              <a:buChar char="•"/>
            </a:pPr>
            <a:endParaRPr lang="en-US" sz="3000" dirty="0">
              <a:latin typeface="Tw Cen MT" pitchFamily="34" charset="0"/>
            </a:endParaRPr>
          </a:p>
        </p:txBody>
      </p:sp>
      <p:sp>
        <p:nvSpPr>
          <p:cNvPr id="9" name="Title 8"/>
          <p:cNvSpPr txBox="1">
            <a:spLocks noGrp="1"/>
          </p:cNvSpPr>
          <p:nvPr>
            <p:ph type="title"/>
          </p:nvPr>
        </p:nvSpPr>
        <p:spPr>
          <a:xfrm>
            <a:off x="107212" y="-11050"/>
            <a:ext cx="8122387" cy="646331"/>
          </a:xfrm>
          <a:prstGeom prst="rect">
            <a:avLst/>
          </a:prstGeom>
          <a:noFill/>
        </p:spPr>
        <p:txBody>
          <a:bodyPr wrap="square" rtlCol="0">
            <a:spAutoFit/>
          </a:bodyPr>
          <a:lstStyle/>
          <a:p>
            <a:r>
              <a:rPr lang="en-US" b="1" i="1" dirty="0" smtClean="0">
                <a:solidFill>
                  <a:schemeClr val="bg1"/>
                </a:solidFill>
                <a:latin typeface="+mj-lt"/>
              </a:rPr>
              <a:t>CBTF Project Goals and Objectives</a:t>
            </a:r>
            <a:endParaRPr lang="en-US" b="1" i="1"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2"/>
          <p:cNvSpPr txBox="1">
            <a:spLocks/>
          </p:cNvSpPr>
          <p:nvPr/>
        </p:nvSpPr>
        <p:spPr bwMode="auto">
          <a:xfrm>
            <a:off x="215516" y="764704"/>
            <a:ext cx="8305800" cy="4953000"/>
          </a:xfrm>
          <a:prstGeom prst="rect">
            <a:avLst/>
          </a:prstGeom>
          <a:noFill/>
          <a:ln w="9525">
            <a:noFill/>
            <a:miter lim="800000"/>
            <a:headEnd/>
            <a:tailEnd/>
          </a:ln>
        </p:spPr>
        <p:txBody>
          <a:bodyPr/>
          <a:lstStyle/>
          <a:p>
            <a:pPr marL="342900" indent="-342900">
              <a:spcBef>
                <a:spcPct val="20000"/>
              </a:spcBef>
              <a:buFont typeface="Arial" pitchFamily="34" charset="0"/>
              <a:buChar char="•"/>
            </a:pPr>
            <a:r>
              <a:rPr lang="en-US" sz="3200" b="1" i="1" dirty="0">
                <a:latin typeface="Tw Cen MT" pitchFamily="34" charset="0"/>
              </a:rPr>
              <a:t>Project </a:t>
            </a:r>
            <a:r>
              <a:rPr lang="en-US" sz="3200" b="1" i="1" dirty="0" smtClean="0">
                <a:latin typeface="Tw Cen MT" pitchFamily="34" charset="0"/>
              </a:rPr>
              <a:t>Team</a:t>
            </a:r>
            <a:endParaRPr lang="en-US" sz="2800" i="1" dirty="0" smtClean="0">
              <a:latin typeface="Tw Cen MT" pitchFamily="34" charset="0"/>
            </a:endParaRPr>
          </a:p>
          <a:p>
            <a:pPr lvl="1">
              <a:buFont typeface="Arial" pitchFamily="34" charset="0"/>
              <a:buChar char="•"/>
            </a:pPr>
            <a:r>
              <a:rPr lang="en-US" sz="2800" i="1" dirty="0">
                <a:latin typeface="Tw Cen MT" pitchFamily="34" charset="0"/>
              </a:rPr>
              <a:t> </a:t>
            </a:r>
            <a:r>
              <a:rPr lang="en-US" sz="2800" i="1" dirty="0" smtClean="0">
                <a:latin typeface="Tw Cen MT" pitchFamily="34" charset="0"/>
              </a:rPr>
              <a:t>The Krell Institute</a:t>
            </a:r>
          </a:p>
          <a:p>
            <a:pPr lvl="1">
              <a:buFont typeface="Arial" pitchFamily="34" charset="0"/>
              <a:buChar char="•"/>
            </a:pPr>
            <a:r>
              <a:rPr lang="en-US" sz="2800" i="1" dirty="0" smtClean="0">
                <a:latin typeface="Tw Cen MT" pitchFamily="34" charset="0"/>
              </a:rPr>
              <a:t> University </a:t>
            </a:r>
            <a:r>
              <a:rPr lang="en-US" sz="2800" i="1" dirty="0">
                <a:latin typeface="Tw Cen MT" pitchFamily="34" charset="0"/>
              </a:rPr>
              <a:t>of Maryland</a:t>
            </a:r>
            <a:endParaRPr lang="en-US" sz="3200" i="1" dirty="0">
              <a:latin typeface="Tw Cen MT" pitchFamily="34" charset="0"/>
            </a:endParaRPr>
          </a:p>
          <a:p>
            <a:pPr lvl="1">
              <a:buFont typeface="Arial" pitchFamily="34" charset="0"/>
              <a:buChar char="•"/>
            </a:pPr>
            <a:r>
              <a:rPr lang="en-US" sz="2800" i="1" dirty="0">
                <a:latin typeface="Tw Cen MT" pitchFamily="34" charset="0"/>
              </a:rPr>
              <a:t> University of Wisconsin</a:t>
            </a:r>
          </a:p>
          <a:p>
            <a:pPr lvl="1">
              <a:buFont typeface="Arial" pitchFamily="34" charset="0"/>
              <a:buChar char="•"/>
            </a:pPr>
            <a:r>
              <a:rPr lang="en-US" sz="2800" i="1" dirty="0">
                <a:latin typeface="Tw Cen MT" pitchFamily="34" charset="0"/>
              </a:rPr>
              <a:t> Oak Ridge National Laboratory</a:t>
            </a:r>
            <a:endParaRPr lang="en-US" sz="3200" i="1" dirty="0">
              <a:latin typeface="Tw Cen MT" pitchFamily="34" charset="0"/>
            </a:endParaRPr>
          </a:p>
          <a:p>
            <a:pPr lvl="1">
              <a:buFont typeface="Arial" pitchFamily="34" charset="0"/>
              <a:buChar char="•"/>
            </a:pPr>
            <a:r>
              <a:rPr lang="en-US" sz="2800" i="1" dirty="0">
                <a:latin typeface="Tw Cen MT" pitchFamily="34" charset="0"/>
              </a:rPr>
              <a:t> Lawrence Livermore National Laboratory</a:t>
            </a:r>
          </a:p>
          <a:p>
            <a:pPr lvl="1">
              <a:buFont typeface="Arial" pitchFamily="34" charset="0"/>
              <a:buChar char="•"/>
            </a:pPr>
            <a:r>
              <a:rPr lang="en-US" sz="2800" i="1" dirty="0">
                <a:latin typeface="Tw Cen MT" pitchFamily="34" charset="0"/>
              </a:rPr>
              <a:t> Los Alamos National Laboratory</a:t>
            </a:r>
          </a:p>
          <a:p>
            <a:pPr lvl="1">
              <a:buFont typeface="Arial" pitchFamily="34" charset="0"/>
              <a:buChar char="•"/>
            </a:pPr>
            <a:r>
              <a:rPr lang="en-US" sz="2800" i="1" dirty="0">
                <a:latin typeface="Tw Cen MT" pitchFamily="34" charset="0"/>
              </a:rPr>
              <a:t> Sandia National Laboratories</a:t>
            </a:r>
          </a:p>
          <a:p>
            <a:pPr lvl="1">
              <a:buFont typeface="Arial" pitchFamily="34" charset="0"/>
              <a:buChar char="•"/>
            </a:pPr>
            <a:r>
              <a:rPr lang="en-US" sz="2800" i="1" dirty="0">
                <a:latin typeface="Tw Cen MT" pitchFamily="34" charset="0"/>
              </a:rPr>
              <a:t> Carnegie Mellon University</a:t>
            </a:r>
          </a:p>
          <a:p>
            <a:pPr lvl="1">
              <a:buFont typeface="Arial" pitchFamily="34" charset="0"/>
              <a:buChar char="•"/>
            </a:pPr>
            <a:r>
              <a:rPr lang="en-US" sz="2800" i="1" dirty="0">
                <a:latin typeface="Tw Cen MT" pitchFamily="34" charset="0"/>
              </a:rPr>
              <a:t> Others welcome……</a:t>
            </a:r>
            <a:endParaRPr lang="en-US" sz="4000" i="1" dirty="0">
              <a:latin typeface="Tw Cen MT" pitchFamily="34" charset="0"/>
            </a:endParaRPr>
          </a:p>
          <a:p>
            <a:pPr lvl="1">
              <a:spcBef>
                <a:spcPct val="20000"/>
              </a:spcBef>
              <a:buFont typeface="Arial" pitchFamily="34" charset="0"/>
              <a:buChar char="•"/>
            </a:pPr>
            <a:endParaRPr lang="en-US" sz="4000" dirty="0">
              <a:latin typeface="Tw Cen MT" pitchFamily="34" charset="0"/>
            </a:endParaRPr>
          </a:p>
        </p:txBody>
      </p:sp>
      <p:sp>
        <p:nvSpPr>
          <p:cNvPr id="11270"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dirty="0" err="1" smtClean="0">
                <a:latin typeface="Tw Cen MT" pitchFamily="34" charset="0"/>
                <a:ea typeface="ＭＳ Ｐゴシック" pitchFamily="34" charset="-128"/>
              </a:rPr>
              <a:t>Paradyn</a:t>
            </a:r>
            <a:r>
              <a:rPr lang="en-US" dirty="0" smtClean="0">
                <a:latin typeface="Tw Cen MT" pitchFamily="34" charset="0"/>
                <a:ea typeface="ＭＳ Ｐゴシック" pitchFamily="34" charset="-128"/>
              </a:rPr>
              <a:t> Week 2011</a:t>
            </a:r>
          </a:p>
        </p:txBody>
      </p:sp>
      <p:sp>
        <p:nvSpPr>
          <p:cNvPr id="11271"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6283110-842A-4738-9A16-6659F5EABE44}" type="slidenum">
              <a:rPr lang="en-US" smtClean="0">
                <a:ea typeface="ＭＳ Ｐゴシック" pitchFamily="34" charset="-128"/>
              </a:rPr>
              <a:pPr/>
              <a:t>22</a:t>
            </a:fld>
            <a:endParaRPr lang="en-US" dirty="0" smtClean="0">
              <a:ea typeface="ＭＳ Ｐゴシック" pitchFamily="34" charset="-128"/>
            </a:endParaRPr>
          </a:p>
        </p:txBody>
      </p:sp>
      <p:sp>
        <p:nvSpPr>
          <p:cNvPr id="8" name="Title 8"/>
          <p:cNvSpPr txBox="1">
            <a:spLocks noGrp="1"/>
          </p:cNvSpPr>
          <p:nvPr>
            <p:ph type="title"/>
          </p:nvPr>
        </p:nvSpPr>
        <p:spPr>
          <a:xfrm>
            <a:off x="107212" y="-11050"/>
            <a:ext cx="8122387" cy="646331"/>
          </a:xfrm>
          <a:prstGeom prst="rect">
            <a:avLst/>
          </a:prstGeom>
          <a:noFill/>
        </p:spPr>
        <p:txBody>
          <a:bodyPr wrap="square" rtlCol="0">
            <a:spAutoFit/>
          </a:bodyPr>
          <a:lstStyle/>
          <a:p>
            <a:r>
              <a:rPr lang="en-US" b="1" i="1" dirty="0" smtClean="0">
                <a:solidFill>
                  <a:schemeClr val="bg1"/>
                </a:solidFill>
                <a:latin typeface="+mj-lt"/>
              </a:rPr>
              <a:t>CBTF Project Team</a:t>
            </a:r>
            <a:endParaRPr lang="en-US" b="1" i="1"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dirty="0" err="1" smtClean="0">
                <a:latin typeface="Tw Cen MT" pitchFamily="34" charset="0"/>
                <a:ea typeface="ＭＳ Ｐゴシック" pitchFamily="34" charset="-128"/>
              </a:rPr>
              <a:t>Paradyn</a:t>
            </a:r>
            <a:r>
              <a:rPr lang="en-US" dirty="0" smtClean="0">
                <a:latin typeface="Tw Cen MT" pitchFamily="34" charset="0"/>
                <a:ea typeface="ＭＳ Ｐゴシック" pitchFamily="34" charset="-128"/>
              </a:rPr>
              <a:t> Week 2011</a:t>
            </a:r>
          </a:p>
        </p:txBody>
      </p:sp>
      <p:sp>
        <p:nvSpPr>
          <p:cNvPr id="12293"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26026E1-6A78-4E28-937A-AE66D545C9DA}" type="slidenum">
              <a:rPr lang="en-US" smtClean="0">
                <a:ea typeface="ＭＳ Ｐゴシック" pitchFamily="34" charset="-128"/>
              </a:rPr>
              <a:pPr/>
              <a:t>23</a:t>
            </a:fld>
            <a:endParaRPr lang="en-US" dirty="0" smtClean="0">
              <a:ea typeface="ＭＳ Ｐゴシック" pitchFamily="34" charset="-128"/>
            </a:endParaRPr>
          </a:p>
        </p:txBody>
      </p:sp>
      <p:sp>
        <p:nvSpPr>
          <p:cNvPr id="12294" name="Subtitle 2"/>
          <p:cNvSpPr txBox="1">
            <a:spLocks/>
          </p:cNvSpPr>
          <p:nvPr/>
        </p:nvSpPr>
        <p:spPr bwMode="auto">
          <a:xfrm>
            <a:off x="215516" y="908720"/>
            <a:ext cx="8755063" cy="3870378"/>
          </a:xfrm>
          <a:prstGeom prst="rect">
            <a:avLst/>
          </a:prstGeom>
          <a:noFill/>
          <a:ln w="9525">
            <a:noFill/>
            <a:miter lim="800000"/>
            <a:headEnd/>
            <a:tailEnd/>
          </a:ln>
        </p:spPr>
        <p:txBody>
          <a:bodyPr/>
          <a:lstStyle/>
          <a:p>
            <a:pPr marL="342900" indent="-342900">
              <a:lnSpc>
                <a:spcPct val="90000"/>
              </a:lnSpc>
              <a:spcBef>
                <a:spcPct val="20000"/>
              </a:spcBef>
              <a:buFont typeface="Arial" pitchFamily="34" charset="0"/>
              <a:buChar char="•"/>
            </a:pPr>
            <a:r>
              <a:rPr lang="en-US" sz="3200" b="1" i="1" dirty="0" smtClean="0">
                <a:latin typeface="Tw Cen MT" pitchFamily="34" charset="0"/>
              </a:rPr>
              <a:t>Why the need for the project?</a:t>
            </a:r>
            <a:endParaRPr lang="en-US" sz="3200" b="1" i="1" dirty="0">
              <a:latin typeface="Tw Cen MT" pitchFamily="34" charset="0"/>
            </a:endParaRPr>
          </a:p>
          <a:p>
            <a:pPr marL="800100" lvl="1" indent="-342900">
              <a:lnSpc>
                <a:spcPct val="90000"/>
              </a:lnSpc>
              <a:spcBef>
                <a:spcPct val="20000"/>
              </a:spcBef>
              <a:buFont typeface="Arial" pitchFamily="34" charset="0"/>
              <a:buChar char="•"/>
            </a:pPr>
            <a:r>
              <a:rPr lang="en-US" sz="2800" i="1" dirty="0">
                <a:latin typeface="Tw Cen MT" pitchFamily="34" charset="0"/>
              </a:rPr>
              <a:t>Petascale environments need tool sets that are flexible</a:t>
            </a:r>
          </a:p>
          <a:p>
            <a:pPr marL="800100" lvl="1" indent="-342900">
              <a:lnSpc>
                <a:spcPct val="90000"/>
              </a:lnSpc>
              <a:spcBef>
                <a:spcPct val="20000"/>
              </a:spcBef>
              <a:buFont typeface="Arial" pitchFamily="34" charset="0"/>
              <a:buChar char="•"/>
            </a:pPr>
            <a:r>
              <a:rPr lang="en-US" sz="2800" i="1" dirty="0">
                <a:latin typeface="Tw Cen MT" pitchFamily="34" charset="0"/>
              </a:rPr>
              <a:t>Need to quickly create new and specialized tools</a:t>
            </a:r>
          </a:p>
          <a:p>
            <a:pPr marL="800100" lvl="1" indent="-342900">
              <a:lnSpc>
                <a:spcPct val="90000"/>
              </a:lnSpc>
              <a:spcBef>
                <a:spcPct val="20000"/>
              </a:spcBef>
              <a:buFont typeface="Arial" pitchFamily="34" charset="0"/>
              <a:buChar char="•"/>
            </a:pPr>
            <a:r>
              <a:rPr lang="en-US" sz="2800" i="1" dirty="0">
                <a:latin typeface="Tw Cen MT" pitchFamily="34" charset="0"/>
              </a:rPr>
              <a:t>Better availability of tools across more platforms</a:t>
            </a:r>
          </a:p>
          <a:p>
            <a:pPr marL="800100" lvl="1" indent="-342900">
              <a:lnSpc>
                <a:spcPct val="90000"/>
              </a:lnSpc>
              <a:spcBef>
                <a:spcPct val="20000"/>
              </a:spcBef>
              <a:buFont typeface="Arial" pitchFamily="34" charset="0"/>
              <a:buChar char="•"/>
            </a:pPr>
            <a:r>
              <a:rPr lang="en-US" sz="2800" i="1" dirty="0" smtClean="0">
                <a:latin typeface="Tw Cen MT" pitchFamily="34" charset="0"/>
              </a:rPr>
              <a:t>Helps in building modular tools and in the avoidance of </a:t>
            </a:r>
            <a:r>
              <a:rPr lang="en-US" sz="2800" i="1" dirty="0">
                <a:latin typeface="Tw Cen MT" pitchFamily="34" charset="0"/>
              </a:rPr>
              <a:t>creating stove pipe </a:t>
            </a:r>
            <a:r>
              <a:rPr lang="en-US" sz="2800" i="1" dirty="0" smtClean="0">
                <a:latin typeface="Tw Cen MT" pitchFamily="34" charset="0"/>
              </a:rPr>
              <a:t>tools</a:t>
            </a:r>
            <a:endParaRPr lang="en-US" sz="2800" b="1" i="1" dirty="0">
              <a:latin typeface="Tw Cen MT" pitchFamily="34" charset="0"/>
            </a:endParaRPr>
          </a:p>
        </p:txBody>
      </p:sp>
      <p:sp>
        <p:nvSpPr>
          <p:cNvPr id="8" name="Title 8"/>
          <p:cNvSpPr txBox="1">
            <a:spLocks/>
          </p:cNvSpPr>
          <p:nvPr/>
        </p:nvSpPr>
        <p:spPr>
          <a:xfrm>
            <a:off x="107212" y="-11050"/>
            <a:ext cx="8122387" cy="646331"/>
          </a:xfrm>
          <a:prstGeom prst="rect">
            <a:avLst/>
          </a:prstGeom>
          <a:noFill/>
        </p:spPr>
        <p:txBody>
          <a:bodyPr vert="horz" wrap="square" lIns="91440" tIns="45720" rIns="91440" bIns="45720" rtlCol="0" anchor="ctr">
            <a:spAutoFit/>
          </a:bodyPr>
          <a:lstStyle>
            <a:lvl1pPr algn="l" defTabSz="457200" rtl="0" eaLnBrk="1" latinLnBrk="0" hangingPunct="1">
              <a:spcBef>
                <a:spcPct val="0"/>
              </a:spcBef>
              <a:buNone/>
              <a:defRPr sz="3600" kern="1200">
                <a:solidFill>
                  <a:schemeClr val="bg1"/>
                </a:solidFill>
                <a:latin typeface="+mj-lt"/>
                <a:ea typeface="+mj-ea"/>
                <a:cs typeface="+mj-cs"/>
              </a:defRPr>
            </a:lvl1pPr>
          </a:lstStyle>
          <a:p>
            <a:r>
              <a:rPr lang="en-US" b="1" i="1" dirty="0" smtClean="0"/>
              <a:t>CBTF Project Rationale</a:t>
            </a:r>
            <a:endParaRPr lang="en-US" b="1" i="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CBFT: Components</a:t>
            </a:r>
            <a:endParaRPr lang="en-US" b="1" i="1" dirty="0"/>
          </a:p>
        </p:txBody>
      </p:sp>
      <p:pic>
        <p:nvPicPr>
          <p:cNvPr id="5" name="Content Placeholder 4" descr="Components.pdf"/>
          <p:cNvPicPr>
            <a:picLocks noGrp="1" noChangeAspect="1"/>
          </p:cNvPicPr>
          <p:nvPr>
            <p:ph sz="half" idx="1"/>
          </p:nvPr>
        </p:nvPicPr>
        <p:blipFill>
          <a:blip r:embed="rId3"/>
          <a:srcRect t="-60364" b="-60364"/>
          <a:stretch>
            <a:fillRect/>
          </a:stretch>
        </p:blipFill>
        <p:spPr/>
      </p:pic>
      <p:sp>
        <p:nvSpPr>
          <p:cNvPr id="4" name="Content Placeholder 3"/>
          <p:cNvSpPr>
            <a:spLocks noGrp="1"/>
          </p:cNvSpPr>
          <p:nvPr>
            <p:ph sz="half" idx="2"/>
          </p:nvPr>
        </p:nvSpPr>
        <p:spPr/>
        <p:txBody>
          <a:bodyPr>
            <a:normAutofit fontScale="92500" lnSpcReduction="10000"/>
          </a:bodyPr>
          <a:lstStyle/>
          <a:p>
            <a:r>
              <a:rPr lang="en-US" dirty="0" smtClean="0"/>
              <a:t>Data-Flow Model</a:t>
            </a:r>
          </a:p>
          <a:p>
            <a:pPr lvl="1"/>
            <a:r>
              <a:rPr lang="en-US" dirty="0" smtClean="0"/>
              <a:t>Accepts Inputs</a:t>
            </a:r>
          </a:p>
          <a:p>
            <a:pPr lvl="1"/>
            <a:r>
              <a:rPr lang="en-US" dirty="0" smtClean="0"/>
              <a:t>Performs Processing</a:t>
            </a:r>
          </a:p>
          <a:p>
            <a:pPr lvl="1"/>
            <a:r>
              <a:rPr lang="en-US" dirty="0" smtClean="0"/>
              <a:t>Emits Outputs</a:t>
            </a:r>
          </a:p>
          <a:p>
            <a:r>
              <a:rPr lang="en-US" dirty="0" smtClean="0"/>
              <a:t>C++ Based</a:t>
            </a:r>
          </a:p>
          <a:p>
            <a:r>
              <a:rPr lang="en-US" dirty="0" smtClean="0"/>
              <a:t>Provide Metadata</a:t>
            </a:r>
          </a:p>
          <a:p>
            <a:pPr lvl="1"/>
            <a:r>
              <a:rPr lang="en-US" dirty="0" smtClean="0"/>
              <a:t>Type &amp; Version</a:t>
            </a:r>
          </a:p>
          <a:p>
            <a:pPr lvl="1"/>
            <a:r>
              <a:rPr lang="en-US" dirty="0" smtClean="0"/>
              <a:t>Input Names &amp; Types</a:t>
            </a:r>
          </a:p>
          <a:p>
            <a:pPr lvl="1"/>
            <a:r>
              <a:rPr lang="en-US" dirty="0" smtClean="0"/>
              <a:t>Output Names &amp; Types</a:t>
            </a:r>
          </a:p>
          <a:p>
            <a:r>
              <a:rPr lang="en-US" dirty="0" smtClean="0"/>
              <a:t>Versioned</a:t>
            </a:r>
          </a:p>
          <a:p>
            <a:pPr lvl="1"/>
            <a:r>
              <a:rPr lang="en-US" dirty="0" smtClean="0"/>
              <a:t>Concurrent Versions</a:t>
            </a:r>
          </a:p>
          <a:p>
            <a:r>
              <a:rPr lang="en-US" dirty="0" smtClean="0"/>
              <a:t>Packaging</a:t>
            </a:r>
          </a:p>
          <a:p>
            <a:pPr lvl="1"/>
            <a:r>
              <a:rPr lang="en-US" dirty="0" smtClean="0"/>
              <a:t>Executable-Embedded</a:t>
            </a:r>
          </a:p>
          <a:p>
            <a:pPr lvl="1"/>
            <a:r>
              <a:rPr lang="en-US" dirty="0" smtClean="0"/>
              <a:t>Shared</a:t>
            </a:r>
            <a:r>
              <a:rPr lang="en-US" baseline="0" dirty="0" smtClean="0"/>
              <a:t> Library</a:t>
            </a:r>
          </a:p>
          <a:p>
            <a:pPr lvl="1"/>
            <a:r>
              <a:rPr lang="en-US" baseline="0" dirty="0" smtClean="0"/>
              <a:t>Runtime </a:t>
            </a:r>
            <a:r>
              <a:rPr lang="en-US" baseline="0" dirty="0" err="1" smtClean="0"/>
              <a:t>Plugin</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normAutofit lnSpcReduction="10000"/>
          </a:bodyPr>
          <a:lstStyle/>
          <a:p>
            <a:fld id="{6627034B-7592-4963-A745-90C61BA24152}" type="slidenum">
              <a:rPr lang="en-US" smtClean="0">
                <a:ea typeface="ＭＳ Ｐゴシック" pitchFamily="34" charset="-128"/>
              </a:rPr>
              <a:pPr/>
              <a:t>25</a:t>
            </a:fld>
            <a:endParaRPr lang="en-US" dirty="0" smtClean="0">
              <a:ea typeface="ＭＳ Ｐゴシック" pitchFamily="34" charset="-128"/>
            </a:endParaRPr>
          </a:p>
        </p:txBody>
      </p:sp>
      <p:pic>
        <p:nvPicPr>
          <p:cNvPr id="6" name="Picture 5" descr="Component.png"/>
          <p:cNvPicPr>
            <a:picLocks noChangeAspect="1"/>
          </p:cNvPicPr>
          <p:nvPr/>
        </p:nvPicPr>
        <p:blipFill>
          <a:blip r:embed="rId3" cstate="print"/>
          <a:stretch>
            <a:fillRect/>
          </a:stretch>
        </p:blipFill>
        <p:spPr>
          <a:xfrm>
            <a:off x="251520" y="790633"/>
            <a:ext cx="7848872" cy="5741305"/>
          </a:xfrm>
          <a:prstGeom prst="rect">
            <a:avLst/>
          </a:prstGeom>
        </p:spPr>
      </p:pic>
      <p:sp>
        <p:nvSpPr>
          <p:cNvPr id="7" name="Title 8"/>
          <p:cNvSpPr txBox="1">
            <a:spLocks/>
          </p:cNvSpPr>
          <p:nvPr/>
        </p:nvSpPr>
        <p:spPr>
          <a:xfrm>
            <a:off x="107212" y="-11050"/>
            <a:ext cx="8122387" cy="646331"/>
          </a:xfrm>
          <a:prstGeom prst="rect">
            <a:avLst/>
          </a:prstGeom>
          <a:noFill/>
        </p:spPr>
        <p:txBody>
          <a:bodyPr vert="horz" wrap="square" lIns="91440" tIns="45720" rIns="91440" bIns="45720" rtlCol="0" anchor="ctr">
            <a:spAutoFit/>
          </a:bodyPr>
          <a:lstStyle>
            <a:lvl1pPr algn="l" defTabSz="457200" rtl="0" eaLnBrk="1" latinLnBrk="0" hangingPunct="1">
              <a:spcBef>
                <a:spcPct val="0"/>
              </a:spcBef>
              <a:buNone/>
              <a:defRPr sz="3600" kern="1200">
                <a:solidFill>
                  <a:schemeClr val="bg1"/>
                </a:solidFill>
                <a:latin typeface="+mj-lt"/>
                <a:ea typeface="+mj-ea"/>
                <a:cs typeface="+mj-cs"/>
              </a:defRPr>
            </a:lvl1pPr>
          </a:lstStyle>
          <a:p>
            <a:r>
              <a:rPr lang="en-US" b="1" i="1" dirty="0" smtClean="0"/>
              <a:t>CBTF Component Interfaces</a:t>
            </a:r>
            <a:endParaRPr lang="en-US" b="1" i="1"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CBTF: Component Networks</a:t>
            </a:r>
            <a:endParaRPr lang="en-US" b="1" i="1" dirty="0"/>
          </a:p>
        </p:txBody>
      </p:sp>
      <p:pic>
        <p:nvPicPr>
          <p:cNvPr id="5" name="Content Placeholder 4" descr="Component Networks.pdf"/>
          <p:cNvPicPr>
            <a:picLocks noGrp="1" noChangeAspect="1"/>
          </p:cNvPicPr>
          <p:nvPr>
            <p:ph sz="half" idx="1"/>
          </p:nvPr>
        </p:nvPicPr>
        <p:blipFill>
          <a:blip r:embed="rId3"/>
          <a:srcRect t="-51917" b="-51917"/>
          <a:stretch>
            <a:fillRect/>
          </a:stretch>
        </p:blipFill>
        <p:spPr/>
      </p:pic>
      <p:sp>
        <p:nvSpPr>
          <p:cNvPr id="4" name="Content Placeholder 3"/>
          <p:cNvSpPr>
            <a:spLocks noGrp="1"/>
          </p:cNvSpPr>
          <p:nvPr>
            <p:ph sz="half" idx="2"/>
          </p:nvPr>
        </p:nvSpPr>
        <p:spPr/>
        <p:txBody>
          <a:bodyPr/>
          <a:lstStyle/>
          <a:p>
            <a:r>
              <a:rPr lang="en-US" dirty="0" smtClean="0"/>
              <a:t>Components</a:t>
            </a:r>
          </a:p>
          <a:p>
            <a:pPr lvl="1"/>
            <a:r>
              <a:rPr lang="en-US" dirty="0" smtClean="0"/>
              <a:t>Specific Versions</a:t>
            </a:r>
          </a:p>
          <a:p>
            <a:r>
              <a:rPr lang="en-US" dirty="0" smtClean="0"/>
              <a:t>Connections</a:t>
            </a:r>
          </a:p>
          <a:p>
            <a:pPr lvl="1"/>
            <a:r>
              <a:rPr lang="en-US" dirty="0" smtClean="0"/>
              <a:t>Matching Types</a:t>
            </a:r>
          </a:p>
          <a:p>
            <a:pPr lvl="0"/>
            <a:r>
              <a:rPr lang="en-US" dirty="0" smtClean="0"/>
              <a:t>Arbitrary Topology</a:t>
            </a:r>
          </a:p>
          <a:p>
            <a:r>
              <a:rPr lang="en-US" dirty="0" smtClean="0"/>
              <a:t>Recursive</a:t>
            </a:r>
          </a:p>
          <a:p>
            <a:r>
              <a:rPr lang="en-US" dirty="0" smtClean="0"/>
              <a:t>XML-Specified</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Paradyn Week 2011</a:t>
            </a:r>
            <a:endParaRPr lang="en-US" dirty="0"/>
          </a:p>
        </p:txBody>
      </p:sp>
      <p:sp>
        <p:nvSpPr>
          <p:cNvPr id="5" name="Slide Number Placeholder 4"/>
          <p:cNvSpPr>
            <a:spLocks noGrp="1"/>
          </p:cNvSpPr>
          <p:nvPr>
            <p:ph type="sldNum" sz="quarter" idx="12"/>
          </p:nvPr>
        </p:nvSpPr>
        <p:spPr/>
        <p:txBody>
          <a:bodyPr/>
          <a:lstStyle/>
          <a:p>
            <a:pPr>
              <a:defRPr/>
            </a:pPr>
            <a:fld id="{F76AAC18-8849-4E28-8948-2BA107DF6BD2}" type="slidenum">
              <a:rPr lang="en-US" smtClean="0"/>
              <a:pPr>
                <a:defRPr/>
              </a:pPr>
              <a:t>27</a:t>
            </a:fld>
            <a:endParaRPr lang="en-US" dirty="0"/>
          </a:p>
        </p:txBody>
      </p:sp>
      <p:sp>
        <p:nvSpPr>
          <p:cNvPr id="6" name="Subtitle 2"/>
          <p:cNvSpPr txBox="1">
            <a:spLocks noGrp="1"/>
          </p:cNvSpPr>
          <p:nvPr>
            <p:ph idx="1"/>
          </p:nvPr>
        </p:nvSpPr>
        <p:spPr bwMode="auto">
          <a:prstGeom prst="rect">
            <a:avLst/>
          </a:prstGeom>
          <a:noFill/>
          <a:ln w="9525">
            <a:noFill/>
            <a:miter lim="800000"/>
            <a:headEnd/>
            <a:tailEnd/>
          </a:ln>
        </p:spPr>
        <p:txBody>
          <a:bodyPr/>
          <a:lstStyle/>
          <a:p>
            <a:pPr marL="0" indent="0">
              <a:lnSpc>
                <a:spcPct val="80000"/>
              </a:lnSpc>
              <a:spcBef>
                <a:spcPct val="20000"/>
              </a:spcBef>
              <a:buNone/>
              <a:defRPr/>
            </a:pPr>
            <a:r>
              <a:rPr lang="en-US" sz="2000" b="1" i="1" dirty="0" smtClean="0">
                <a:latin typeface="Tw Cen MT"/>
                <a:ea typeface="ＭＳ Ｐゴシック" pitchFamily="68" charset="-128"/>
              </a:rPr>
              <a:t># must tell cbtf about plugins avail.</a:t>
            </a:r>
          </a:p>
          <a:p>
            <a:pPr marL="0" indent="0">
              <a:lnSpc>
                <a:spcPct val="80000"/>
              </a:lnSpc>
              <a:spcBef>
                <a:spcPct val="20000"/>
              </a:spcBef>
              <a:buNone/>
              <a:defRPr/>
            </a:pPr>
            <a:r>
              <a:rPr lang="en-US" sz="2000" b="1" i="1" dirty="0" smtClean="0">
                <a:latin typeface="Tw Cen MT"/>
                <a:ea typeface="ＭＳ Ｐゴシック" pitchFamily="68" charset="-128"/>
              </a:rPr>
              <a:t>registerPlugin(A)</a:t>
            </a:r>
          </a:p>
          <a:p>
            <a:pPr marL="0" indent="0">
              <a:lnSpc>
                <a:spcPct val="80000"/>
              </a:lnSpc>
              <a:spcBef>
                <a:spcPct val="20000"/>
              </a:spcBef>
              <a:buNone/>
              <a:defRPr/>
            </a:pPr>
            <a:r>
              <a:rPr lang="en-US" sz="2000" b="1" i="1" dirty="0" smtClean="0">
                <a:latin typeface="Tw Cen MT"/>
                <a:ea typeface="ＭＳ Ｐゴシック" pitchFamily="68" charset="-128"/>
              </a:rPr>
              <a:t>registerPlugin(B)</a:t>
            </a:r>
          </a:p>
          <a:p>
            <a:pPr marL="0" indent="0">
              <a:lnSpc>
                <a:spcPct val="80000"/>
              </a:lnSpc>
              <a:spcBef>
                <a:spcPct val="20000"/>
              </a:spcBef>
              <a:buNone/>
              <a:defRPr/>
            </a:pPr>
            <a:endParaRPr lang="en-US" sz="2000" b="1" i="1" dirty="0" smtClean="0">
              <a:latin typeface="Tw Cen MT"/>
              <a:ea typeface="ＭＳ Ｐゴシック" pitchFamily="68" charset="-128"/>
            </a:endParaRPr>
          </a:p>
          <a:p>
            <a:pPr marL="0" indent="0">
              <a:lnSpc>
                <a:spcPct val="80000"/>
              </a:lnSpc>
              <a:spcBef>
                <a:spcPct val="20000"/>
              </a:spcBef>
              <a:buNone/>
              <a:defRPr/>
            </a:pPr>
            <a:r>
              <a:rPr lang="en-US" sz="2000" b="1" i="1" dirty="0" smtClean="0">
                <a:latin typeface="Tw Cen MT"/>
                <a:ea typeface="ＭＳ Ｐゴシック" pitchFamily="68" charset="-128"/>
              </a:rPr>
              <a:t># create the instantiation of the plugin</a:t>
            </a:r>
          </a:p>
          <a:p>
            <a:pPr marL="0" indent="0">
              <a:lnSpc>
                <a:spcPct val="80000"/>
              </a:lnSpc>
              <a:spcBef>
                <a:spcPct val="20000"/>
              </a:spcBef>
              <a:buNone/>
              <a:defRPr/>
            </a:pPr>
            <a:r>
              <a:rPr lang="en-US" sz="2000" b="1" i="1" dirty="0" smtClean="0">
                <a:latin typeface="Tw Cen MT"/>
                <a:ea typeface="ＭＳ Ｐゴシック" pitchFamily="68" charset="-128"/>
              </a:rPr>
              <a:t>instance_of_a1=instantiate(Type(A))</a:t>
            </a:r>
          </a:p>
          <a:p>
            <a:pPr marL="0" indent="0">
              <a:lnSpc>
                <a:spcPct val="80000"/>
              </a:lnSpc>
              <a:spcBef>
                <a:spcPct val="20000"/>
              </a:spcBef>
              <a:buNone/>
              <a:defRPr/>
            </a:pPr>
            <a:r>
              <a:rPr lang="en-US" sz="2000" b="1" i="1" dirty="0" smtClean="0">
                <a:latin typeface="Tw Cen MT"/>
                <a:ea typeface="ＭＳ Ｐゴシック" pitchFamily="68" charset="-128"/>
              </a:rPr>
              <a:t>instance_of_a2=instantiate(Type(A))</a:t>
            </a:r>
          </a:p>
          <a:p>
            <a:pPr marL="0" indent="0">
              <a:lnSpc>
                <a:spcPct val="80000"/>
              </a:lnSpc>
              <a:spcBef>
                <a:spcPct val="20000"/>
              </a:spcBef>
              <a:buNone/>
              <a:defRPr/>
            </a:pPr>
            <a:r>
              <a:rPr lang="en-US" sz="2000" b="1" i="1" dirty="0" smtClean="0">
                <a:latin typeface="Tw Cen MT"/>
                <a:ea typeface="ＭＳ Ｐゴシック" pitchFamily="68" charset="-128"/>
              </a:rPr>
              <a:t>…</a:t>
            </a:r>
          </a:p>
          <a:p>
            <a:pPr marL="0" indent="0">
              <a:lnSpc>
                <a:spcPct val="80000"/>
              </a:lnSpc>
              <a:spcBef>
                <a:spcPct val="20000"/>
              </a:spcBef>
              <a:buNone/>
              <a:defRPr/>
            </a:pPr>
            <a:r>
              <a:rPr lang="en-US" sz="2000" b="1" i="1" dirty="0" smtClean="0">
                <a:latin typeface="Tw Cen MT"/>
                <a:ea typeface="ＭＳ Ｐゴシック" pitchFamily="68" charset="-128"/>
              </a:rPr>
              <a:t>instance_of_b2=instantiate(Type(B))</a:t>
            </a:r>
          </a:p>
          <a:p>
            <a:pPr marL="0" indent="0">
              <a:lnSpc>
                <a:spcPct val="80000"/>
              </a:lnSpc>
              <a:spcBef>
                <a:spcPct val="20000"/>
              </a:spcBef>
              <a:buNone/>
              <a:defRPr/>
            </a:pPr>
            <a:endParaRPr lang="en-US" sz="2000" b="1" i="1" dirty="0" smtClean="0">
              <a:latin typeface="Tw Cen MT"/>
              <a:ea typeface="ＭＳ Ｐゴシック" pitchFamily="68" charset="-128"/>
            </a:endParaRPr>
          </a:p>
          <a:p>
            <a:pPr marL="0" indent="0">
              <a:lnSpc>
                <a:spcPct val="80000"/>
              </a:lnSpc>
              <a:spcBef>
                <a:spcPct val="20000"/>
              </a:spcBef>
              <a:buNone/>
              <a:defRPr/>
            </a:pPr>
            <a:r>
              <a:rPr lang="en-US" sz="2000" b="1" i="1" dirty="0" smtClean="0">
                <a:latin typeface="Tw Cen MT"/>
                <a:ea typeface="ＭＳ Ｐゴシック" pitchFamily="68" charset="-128"/>
              </a:rPr>
              <a:t># now connect the components</a:t>
            </a:r>
          </a:p>
          <a:p>
            <a:pPr marL="0" indent="0">
              <a:lnSpc>
                <a:spcPct val="80000"/>
              </a:lnSpc>
              <a:spcBef>
                <a:spcPct val="20000"/>
              </a:spcBef>
              <a:buNone/>
              <a:defRPr/>
            </a:pPr>
            <a:r>
              <a:rPr lang="en-US" sz="2000" b="1" i="1" dirty="0" smtClean="0">
                <a:latin typeface="Tw Cen MT"/>
                <a:ea typeface="ＭＳ Ｐゴシック" pitchFamily="68" charset="-128"/>
              </a:rPr>
              <a:t>connect(instance_of_a1, “out”,</a:t>
            </a:r>
          </a:p>
          <a:p>
            <a:pPr marL="0" indent="0">
              <a:lnSpc>
                <a:spcPct val="80000"/>
              </a:lnSpc>
              <a:spcBef>
                <a:spcPct val="20000"/>
              </a:spcBef>
              <a:buNone/>
              <a:defRPr/>
            </a:pPr>
            <a:r>
              <a:rPr lang="en-US" sz="2000" b="1" i="1" dirty="0" smtClean="0">
                <a:latin typeface="Tw Cen MT"/>
                <a:ea typeface="ＭＳ Ｐゴシック" pitchFamily="68" charset="-128"/>
              </a:rPr>
              <a:t>                instance_of_a2, “in”)</a:t>
            </a:r>
          </a:p>
          <a:p>
            <a:pPr marL="0" indent="0">
              <a:lnSpc>
                <a:spcPct val="80000"/>
              </a:lnSpc>
              <a:spcBef>
                <a:spcPct val="20000"/>
              </a:spcBef>
              <a:buNone/>
              <a:defRPr/>
            </a:pPr>
            <a:r>
              <a:rPr lang="en-US" sz="2000" b="1" i="1" dirty="0" smtClean="0">
                <a:latin typeface="Tw Cen MT"/>
                <a:ea typeface="ＭＳ Ｐゴシック" pitchFamily="68" charset="-128"/>
              </a:rPr>
              <a:t>connect(instance_of_a2, “out”,</a:t>
            </a:r>
          </a:p>
          <a:p>
            <a:pPr marL="0" indent="0">
              <a:lnSpc>
                <a:spcPct val="80000"/>
              </a:lnSpc>
              <a:spcBef>
                <a:spcPct val="20000"/>
              </a:spcBef>
              <a:buNone/>
              <a:defRPr/>
            </a:pPr>
            <a:r>
              <a:rPr lang="en-US" sz="2000" b="1" i="1" dirty="0" smtClean="0">
                <a:latin typeface="Tw Cen MT"/>
                <a:ea typeface="ＭＳ Ｐゴシック" pitchFamily="68" charset="-128"/>
              </a:rPr>
              <a:t>                instance_of_a3, “in”)</a:t>
            </a:r>
          </a:p>
          <a:p>
            <a:pPr marL="0" indent="0">
              <a:lnSpc>
                <a:spcPct val="80000"/>
              </a:lnSpc>
              <a:spcBef>
                <a:spcPct val="20000"/>
              </a:spcBef>
              <a:buNone/>
              <a:defRPr/>
            </a:pPr>
            <a:r>
              <a:rPr lang="en-US" sz="2000" b="1" i="1" dirty="0" smtClean="0">
                <a:latin typeface="Tw Cen MT"/>
                <a:ea typeface="ＭＳ Ｐゴシック" pitchFamily="68" charset="-128"/>
              </a:rPr>
              <a:t>…</a:t>
            </a:r>
          </a:p>
          <a:p>
            <a:pPr marL="0" indent="0">
              <a:lnSpc>
                <a:spcPct val="80000"/>
              </a:lnSpc>
              <a:spcBef>
                <a:spcPct val="20000"/>
              </a:spcBef>
              <a:buNone/>
              <a:defRPr/>
            </a:pPr>
            <a:r>
              <a:rPr lang="en-US" sz="2000" b="1" i="1" dirty="0" smtClean="0">
                <a:latin typeface="Tw Cen MT"/>
                <a:ea typeface="ＭＳ Ｐゴシック" pitchFamily="68" charset="-128"/>
              </a:rPr>
              <a:t>connect(instance_of_b1, “out”,</a:t>
            </a:r>
          </a:p>
          <a:p>
            <a:pPr marL="0" indent="0">
              <a:lnSpc>
                <a:spcPct val="80000"/>
              </a:lnSpc>
              <a:spcBef>
                <a:spcPct val="20000"/>
              </a:spcBef>
              <a:buNone/>
              <a:defRPr/>
            </a:pPr>
            <a:r>
              <a:rPr lang="en-US" sz="2000" b="1" i="1" dirty="0" smtClean="0">
                <a:latin typeface="Tw Cen MT"/>
                <a:ea typeface="ＭＳ Ｐゴシック" pitchFamily="68" charset="-128"/>
              </a:rPr>
              <a:t>                instance_of_b3, “in”);</a:t>
            </a:r>
          </a:p>
          <a:p>
            <a:pPr marL="0" indent="0">
              <a:lnSpc>
                <a:spcPct val="80000"/>
              </a:lnSpc>
              <a:spcBef>
                <a:spcPct val="20000"/>
              </a:spcBef>
              <a:buNone/>
              <a:defRPr/>
            </a:pPr>
            <a:endParaRPr lang="en-US" sz="2000" b="1" i="1" dirty="0" smtClean="0">
              <a:latin typeface="Tw Cen MT"/>
              <a:ea typeface="ＭＳ Ｐゴシック" pitchFamily="68" charset="-128"/>
            </a:endParaRPr>
          </a:p>
          <a:p>
            <a:pPr marL="342900" indent="-342900">
              <a:lnSpc>
                <a:spcPct val="80000"/>
              </a:lnSpc>
              <a:spcBef>
                <a:spcPct val="20000"/>
              </a:spcBef>
              <a:defRPr/>
            </a:pPr>
            <a:endParaRPr lang="en-US" sz="1600" b="1" i="1" dirty="0" smtClean="0">
              <a:latin typeface="Tw Cen MT"/>
              <a:ea typeface="ＭＳ Ｐゴシック" pitchFamily="68" charset="-128"/>
            </a:endParaRPr>
          </a:p>
          <a:p>
            <a:pPr marL="342900" indent="-342900">
              <a:lnSpc>
                <a:spcPct val="80000"/>
              </a:lnSpc>
              <a:spcBef>
                <a:spcPct val="20000"/>
              </a:spcBef>
              <a:defRPr/>
            </a:pPr>
            <a:endParaRPr lang="en-US" sz="1600" b="1" i="1" dirty="0" smtClean="0">
              <a:latin typeface="Tw Cen MT"/>
              <a:ea typeface="ＭＳ Ｐゴシック" pitchFamily="68" charset="-128"/>
            </a:endParaRPr>
          </a:p>
          <a:p>
            <a:pPr marL="342900" indent="-342900">
              <a:lnSpc>
                <a:spcPct val="80000"/>
              </a:lnSpc>
              <a:spcBef>
                <a:spcPct val="20000"/>
              </a:spcBef>
              <a:defRPr/>
            </a:pPr>
            <a:endParaRPr lang="en-US" sz="1600" b="1" i="1" dirty="0" smtClean="0">
              <a:latin typeface="Tw Cen MT"/>
              <a:ea typeface="ＭＳ Ｐゴシック" pitchFamily="68" charset="-128"/>
            </a:endParaRPr>
          </a:p>
          <a:p>
            <a:pPr marL="342900" indent="-342900">
              <a:lnSpc>
                <a:spcPct val="80000"/>
              </a:lnSpc>
              <a:spcBef>
                <a:spcPct val="20000"/>
              </a:spcBef>
              <a:defRPr/>
            </a:pPr>
            <a:endParaRPr lang="en-US" sz="1600" b="1" i="1" dirty="0" smtClean="0">
              <a:latin typeface="Tw Cen MT"/>
              <a:ea typeface="ＭＳ Ｐゴシック" pitchFamily="68" charset="-128"/>
            </a:endParaRPr>
          </a:p>
          <a:p>
            <a:pPr marL="342900" indent="-342900">
              <a:lnSpc>
                <a:spcPct val="80000"/>
              </a:lnSpc>
              <a:spcBef>
                <a:spcPct val="20000"/>
              </a:spcBef>
              <a:defRPr/>
            </a:pPr>
            <a:endParaRPr lang="en-US" sz="1600" b="1" i="1" dirty="0" smtClean="0">
              <a:latin typeface="Tw Cen MT"/>
              <a:ea typeface="ＭＳ Ｐゴシック" pitchFamily="68" charset="-128"/>
            </a:endParaRPr>
          </a:p>
          <a:p>
            <a:pPr marL="342900" indent="-342900">
              <a:lnSpc>
                <a:spcPct val="80000"/>
              </a:lnSpc>
              <a:spcBef>
                <a:spcPct val="20000"/>
              </a:spcBef>
              <a:defRPr/>
            </a:pPr>
            <a:endParaRPr lang="en-US" sz="1600" b="1" i="1" dirty="0" smtClean="0">
              <a:latin typeface="Tw Cen MT"/>
              <a:ea typeface="ＭＳ Ｐゴシック" pitchFamily="68" charset="-128"/>
            </a:endParaRPr>
          </a:p>
          <a:p>
            <a:pPr marL="342900" indent="-342900">
              <a:lnSpc>
                <a:spcPct val="80000"/>
              </a:lnSpc>
              <a:spcBef>
                <a:spcPct val="20000"/>
              </a:spcBef>
              <a:defRPr/>
            </a:pPr>
            <a:endParaRPr lang="en-US" sz="2000" dirty="0">
              <a:latin typeface="Tw Cen MT" pitchFamily="68" charset="-18"/>
              <a:ea typeface="ＭＳ Ｐゴシック" pitchFamily="68" charset="-128"/>
            </a:endParaRPr>
          </a:p>
        </p:txBody>
      </p:sp>
      <p:sp>
        <p:nvSpPr>
          <p:cNvPr id="7" name="Title 1"/>
          <p:cNvSpPr txBox="1">
            <a:spLocks/>
          </p:cNvSpPr>
          <p:nvPr/>
        </p:nvSpPr>
        <p:spPr>
          <a:xfrm>
            <a:off x="0" y="0"/>
            <a:ext cx="8122387" cy="6242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bg1"/>
                </a:solidFill>
                <a:latin typeface="+mj-lt"/>
                <a:ea typeface="+mj-ea"/>
                <a:cs typeface="+mj-cs"/>
              </a:defRPr>
            </a:lvl1pPr>
          </a:lstStyle>
          <a:p>
            <a:r>
              <a:rPr lang="en-US" b="1" i="1" dirty="0" smtClean="0"/>
              <a:t>CBTF: Component Networks (API)</a:t>
            </a:r>
            <a:endParaRPr lang="en-US" b="1" i="1" dirty="0"/>
          </a:p>
        </p:txBody>
      </p:sp>
    </p:spTree>
    <p:extLst>
      <p:ext uri="{BB962C8B-B14F-4D97-AF65-F5344CB8AC3E}">
        <p14:creationId xmlns:p14="http://schemas.microsoft.com/office/powerpoint/2010/main" val="306751982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CBTF: Component Networks </a:t>
            </a:r>
            <a:r>
              <a:rPr lang="en-US" b="1" i="1" dirty="0" smtClean="0"/>
              <a:t>(XML)</a:t>
            </a:r>
            <a:endParaRPr lang="en-US" dirty="0"/>
          </a:p>
        </p:txBody>
      </p:sp>
      <p:sp>
        <p:nvSpPr>
          <p:cNvPr id="4" name="Footer Placeholder 3"/>
          <p:cNvSpPr>
            <a:spLocks noGrp="1"/>
          </p:cNvSpPr>
          <p:nvPr>
            <p:ph type="ftr" sz="quarter" idx="11"/>
          </p:nvPr>
        </p:nvSpPr>
        <p:spPr/>
        <p:txBody>
          <a:bodyPr/>
          <a:lstStyle/>
          <a:p>
            <a:pPr>
              <a:defRPr/>
            </a:pPr>
            <a:r>
              <a:rPr lang="en-US" smtClean="0"/>
              <a:t>Paradyn Week 2011</a:t>
            </a:r>
            <a:endParaRPr lang="en-US" dirty="0"/>
          </a:p>
        </p:txBody>
      </p:sp>
      <p:sp>
        <p:nvSpPr>
          <p:cNvPr id="5" name="Slide Number Placeholder 4"/>
          <p:cNvSpPr>
            <a:spLocks noGrp="1"/>
          </p:cNvSpPr>
          <p:nvPr>
            <p:ph type="sldNum" sz="quarter" idx="12"/>
          </p:nvPr>
        </p:nvSpPr>
        <p:spPr/>
        <p:txBody>
          <a:bodyPr/>
          <a:lstStyle/>
          <a:p>
            <a:pPr>
              <a:defRPr/>
            </a:pPr>
            <a:fld id="{F76AAC18-8849-4E28-8948-2BA107DF6BD2}" type="slidenum">
              <a:rPr lang="en-US" smtClean="0"/>
              <a:pPr>
                <a:defRPr/>
              </a:pPr>
              <a:t>28</a:t>
            </a:fld>
            <a:endParaRPr lang="en-US" dirty="0"/>
          </a:p>
        </p:txBody>
      </p:sp>
      <p:sp>
        <p:nvSpPr>
          <p:cNvPr id="6" name="Subtitle 2"/>
          <p:cNvSpPr txBox="1">
            <a:spLocks noGrp="1"/>
          </p:cNvSpPr>
          <p:nvPr>
            <p:ph idx="1"/>
          </p:nvPr>
        </p:nvSpPr>
        <p:spPr bwMode="auto">
          <a:prstGeom prst="rect">
            <a:avLst/>
          </a:prstGeom>
          <a:noFill/>
          <a:ln w="9525">
            <a:noFill/>
            <a:miter lim="800000"/>
            <a:headEnd/>
            <a:tailEnd/>
          </a:ln>
        </p:spPr>
        <p:txBody>
          <a:bodyPr>
            <a:normAutofit fontScale="92500" lnSpcReduction="10000"/>
          </a:bodyPr>
          <a:lstStyle/>
          <a:p>
            <a:pPr marL="0" indent="0">
              <a:buNone/>
            </a:pPr>
            <a:r>
              <a:rPr lang="en-US" sz="1600" dirty="0" smtClean="0">
                <a:solidFill>
                  <a:srgbClr val="000000"/>
                </a:solidFill>
              </a:rPr>
              <a:t>….</a:t>
            </a:r>
          </a:p>
          <a:p>
            <a:pPr marL="0" indent="0">
              <a:buNone/>
            </a:pPr>
            <a:r>
              <a:rPr lang="en-US" sz="1800" dirty="0" smtClean="0">
                <a:solidFill>
                  <a:srgbClr val="000000"/>
                </a:solidFill>
              </a:rPr>
              <a:t>&lt;Type&gt;</a:t>
            </a:r>
            <a:r>
              <a:rPr lang="en-US" sz="1800" dirty="0" err="1" smtClean="0">
                <a:solidFill>
                  <a:srgbClr val="000000"/>
                </a:solidFill>
              </a:rPr>
              <a:t>ExampleNetwork</a:t>
            </a:r>
            <a:r>
              <a:rPr lang="en-US" sz="1800" dirty="0" smtClean="0">
                <a:solidFill>
                  <a:srgbClr val="000000"/>
                </a:solidFill>
              </a:rPr>
              <a:t>&lt;/Type&gt; </a:t>
            </a:r>
            <a:br>
              <a:rPr lang="en-US" sz="1800" dirty="0" smtClean="0">
                <a:solidFill>
                  <a:srgbClr val="000000"/>
                </a:solidFill>
              </a:rPr>
            </a:br>
            <a:r>
              <a:rPr lang="en-US" sz="1800" dirty="0" smtClean="0">
                <a:solidFill>
                  <a:srgbClr val="3366FF"/>
                </a:solidFill>
              </a:rPr>
              <a:t>&lt;Version&gt;1.2.3&lt;/Version&gt; </a:t>
            </a:r>
            <a:br>
              <a:rPr lang="en-US" sz="1800" dirty="0" smtClean="0">
                <a:solidFill>
                  <a:srgbClr val="3366FF"/>
                </a:solidFill>
              </a:rPr>
            </a:br>
            <a:r>
              <a:rPr lang="en-US" sz="1800" dirty="0" smtClean="0">
                <a:solidFill>
                  <a:srgbClr val="3366FF"/>
                </a:solidFill>
              </a:rPr>
              <a:t/>
            </a:r>
            <a:br>
              <a:rPr lang="en-US" sz="1800" dirty="0" smtClean="0">
                <a:solidFill>
                  <a:srgbClr val="3366FF"/>
                </a:solidFill>
              </a:rPr>
            </a:br>
            <a:r>
              <a:rPr lang="en-US" sz="1800" dirty="0" smtClean="0">
                <a:solidFill>
                  <a:schemeClr val="accent3">
                    <a:lumMod val="75000"/>
                  </a:schemeClr>
                </a:solidFill>
              </a:rPr>
              <a:t>&lt;</a:t>
            </a:r>
            <a:r>
              <a:rPr lang="en-US" sz="1800" dirty="0" err="1" smtClean="0">
                <a:solidFill>
                  <a:schemeClr val="accent3">
                    <a:lumMod val="75000"/>
                  </a:schemeClr>
                </a:solidFill>
              </a:rPr>
              <a:t>SearchPath</a:t>
            </a:r>
            <a:r>
              <a:rPr lang="en-US" sz="1800" dirty="0" smtClean="0">
                <a:solidFill>
                  <a:schemeClr val="accent3">
                    <a:lumMod val="75000"/>
                  </a:schemeClr>
                </a:solidFill>
              </a:rPr>
              <a:t>&gt;.:/opt/</a:t>
            </a:r>
            <a:r>
              <a:rPr lang="en-US" sz="1800" dirty="0" err="1" smtClean="0">
                <a:solidFill>
                  <a:schemeClr val="accent3">
                    <a:lumMod val="75000"/>
                  </a:schemeClr>
                </a:solidFill>
              </a:rPr>
              <a:t>myplugins</a:t>
            </a:r>
            <a:r>
              <a:rPr lang="en-US" sz="1800" dirty="0" smtClean="0">
                <a:solidFill>
                  <a:schemeClr val="accent3">
                    <a:lumMod val="75000"/>
                  </a:schemeClr>
                </a:solidFill>
              </a:rPr>
              <a:t>&lt;/</a:t>
            </a:r>
            <a:r>
              <a:rPr lang="en-US" sz="1800" dirty="0" err="1" smtClean="0">
                <a:solidFill>
                  <a:schemeClr val="accent3">
                    <a:lumMod val="75000"/>
                  </a:schemeClr>
                </a:solidFill>
              </a:rPr>
              <a:t>SearchPath</a:t>
            </a:r>
            <a:r>
              <a:rPr lang="en-US" sz="1800" dirty="0" smtClean="0">
                <a:solidFill>
                  <a:schemeClr val="accent3">
                    <a:lumMod val="75000"/>
                  </a:schemeClr>
                </a:solidFill>
              </a:rPr>
              <a:t>&gt; </a:t>
            </a:r>
            <a:br>
              <a:rPr lang="en-US" sz="1800" dirty="0" smtClean="0">
                <a:solidFill>
                  <a:schemeClr val="accent3">
                    <a:lumMod val="75000"/>
                  </a:schemeClr>
                </a:solidFill>
              </a:rPr>
            </a:br>
            <a:r>
              <a:rPr lang="en-US" sz="1800" dirty="0" smtClean="0">
                <a:solidFill>
                  <a:schemeClr val="accent3">
                    <a:lumMod val="75000"/>
                  </a:schemeClr>
                </a:solidFill>
              </a:rPr>
              <a:t>&lt;Plugin&gt;</a:t>
            </a:r>
            <a:r>
              <a:rPr lang="en-US" sz="1800" dirty="0" err="1" smtClean="0">
                <a:solidFill>
                  <a:schemeClr val="accent3">
                    <a:lumMod val="75000"/>
                  </a:schemeClr>
                </a:solidFill>
              </a:rPr>
              <a:t>myplugin</a:t>
            </a:r>
            <a:r>
              <a:rPr lang="en-US" sz="1800" dirty="0" smtClean="0">
                <a:solidFill>
                  <a:schemeClr val="accent3">
                    <a:lumMod val="75000"/>
                  </a:schemeClr>
                </a:solidFill>
              </a:rPr>
              <a:t>&lt;/Plugin&gt; </a:t>
            </a:r>
          </a:p>
          <a:p>
            <a:pPr marL="0" indent="0">
              <a:buNone/>
            </a:pPr>
            <a:r>
              <a:rPr lang="en-US" sz="1800" dirty="0" smtClean="0">
                <a:solidFill>
                  <a:srgbClr val="000000"/>
                </a:solidFill>
              </a:rPr>
              <a:t>    </a:t>
            </a:r>
            <a:r>
              <a:rPr lang="en-US" sz="1800" dirty="0" smtClean="0">
                <a:solidFill>
                  <a:schemeClr val="tx2"/>
                </a:solidFill>
              </a:rPr>
              <a:t> &lt;Component&gt;</a:t>
            </a:r>
          </a:p>
          <a:p>
            <a:pPr marL="0" indent="0">
              <a:buNone/>
            </a:pPr>
            <a:r>
              <a:rPr lang="en-US" sz="1800" dirty="0" smtClean="0">
                <a:solidFill>
                  <a:schemeClr val="tx2"/>
                </a:solidFill>
              </a:rPr>
              <a:t>       &lt;Name&gt;</a:t>
            </a:r>
            <a:r>
              <a:rPr lang="en-US" sz="1800" b="1" dirty="0" smtClean="0">
                <a:solidFill>
                  <a:schemeClr val="tx2"/>
                </a:solidFill>
              </a:rPr>
              <a:t>A1</a:t>
            </a:r>
            <a:r>
              <a:rPr lang="en-US" sz="1800" dirty="0" smtClean="0">
                <a:solidFill>
                  <a:schemeClr val="tx2"/>
                </a:solidFill>
              </a:rPr>
              <a:t>&lt;/Name&gt; </a:t>
            </a:r>
          </a:p>
          <a:p>
            <a:pPr marL="0" indent="0">
              <a:buNone/>
            </a:pPr>
            <a:r>
              <a:rPr lang="en-US" sz="1800" dirty="0" smtClean="0">
                <a:solidFill>
                  <a:schemeClr val="tx2"/>
                </a:solidFill>
              </a:rPr>
              <a:t>      &lt;Type&gt;</a:t>
            </a:r>
            <a:r>
              <a:rPr lang="en-US" sz="1800" b="1" dirty="0" smtClean="0">
                <a:solidFill>
                  <a:schemeClr val="tx2"/>
                </a:solidFill>
              </a:rPr>
              <a:t>TestComponentA</a:t>
            </a:r>
            <a:r>
              <a:rPr lang="en-US" sz="1800" dirty="0" smtClean="0">
                <a:solidFill>
                  <a:schemeClr val="tx2"/>
                </a:solidFill>
              </a:rPr>
              <a:t>&lt;/Type&gt; </a:t>
            </a:r>
          </a:p>
          <a:p>
            <a:pPr marL="0" indent="0">
              <a:buNone/>
            </a:pPr>
            <a:r>
              <a:rPr lang="en-US" sz="1800" dirty="0" smtClean="0">
                <a:solidFill>
                  <a:schemeClr val="tx2"/>
                </a:solidFill>
              </a:rPr>
              <a:t>     &lt;/Component&gt;</a:t>
            </a:r>
          </a:p>
          <a:p>
            <a:pPr marL="0" indent="0">
              <a:spcBef>
                <a:spcPts val="0"/>
              </a:spcBef>
              <a:spcAft>
                <a:spcPts val="0"/>
              </a:spcAft>
              <a:buNone/>
            </a:pPr>
            <a:r>
              <a:rPr lang="en-US" sz="1600" dirty="0" smtClean="0">
                <a:solidFill>
                  <a:srgbClr val="000000"/>
                </a:solidFill>
              </a:rPr>
              <a:t>…</a:t>
            </a:r>
          </a:p>
          <a:p>
            <a:pPr marL="0" indent="0">
              <a:spcBef>
                <a:spcPts val="0"/>
              </a:spcBef>
              <a:spcAft>
                <a:spcPts val="0"/>
              </a:spcAft>
              <a:buNone/>
            </a:pPr>
            <a:r>
              <a:rPr lang="en-US" sz="1600" dirty="0" smtClean="0">
                <a:solidFill>
                  <a:srgbClr val="000000"/>
                </a:solidFill>
                <a:latin typeface="Arial"/>
                <a:ea typeface="ＭＳ Ｐゴシック"/>
              </a:rPr>
              <a:t>…</a:t>
            </a:r>
          </a:p>
          <a:p>
            <a:pPr marL="0" indent="0">
              <a:spcBef>
                <a:spcPts val="0"/>
              </a:spcBef>
              <a:spcAft>
                <a:spcPts val="0"/>
              </a:spcAft>
              <a:buNone/>
            </a:pPr>
            <a:r>
              <a:rPr lang="en-US" sz="1600" dirty="0" smtClean="0">
                <a:solidFill>
                  <a:srgbClr val="000000"/>
                </a:solidFill>
                <a:latin typeface="Arial"/>
                <a:ea typeface="ＭＳ Ｐゴシック"/>
              </a:rPr>
              <a:t>      </a:t>
            </a:r>
            <a:r>
              <a:rPr lang="en-US" sz="1600" dirty="0" smtClean="0">
                <a:solidFill>
                  <a:srgbClr val="800000"/>
                </a:solidFill>
                <a:latin typeface="Arial"/>
                <a:ea typeface="ＭＳ Ｐゴシック"/>
              </a:rPr>
              <a:t>&lt;Connection&gt;</a:t>
            </a:r>
            <a:endParaRPr lang="en-US" sz="1600" dirty="0" smtClean="0">
              <a:solidFill>
                <a:srgbClr val="800000"/>
              </a:solidFill>
            </a:endParaRPr>
          </a:p>
          <a:p>
            <a:pPr marL="0" indent="0">
              <a:spcBef>
                <a:spcPts val="0"/>
              </a:spcBef>
              <a:spcAft>
                <a:spcPts val="0"/>
              </a:spcAft>
              <a:buNone/>
            </a:pPr>
            <a:r>
              <a:rPr lang="en-US" sz="1600" b="1" dirty="0" smtClean="0">
                <a:solidFill>
                  <a:srgbClr val="800000"/>
                </a:solidFill>
                <a:latin typeface="Arial"/>
                <a:ea typeface="ＭＳ Ｐゴシック"/>
              </a:rPr>
              <a:t>       </a:t>
            </a:r>
            <a:r>
              <a:rPr lang="en-US" sz="1600" dirty="0" smtClean="0">
                <a:solidFill>
                  <a:srgbClr val="800000"/>
                </a:solidFill>
                <a:latin typeface="Arial"/>
                <a:ea typeface="ＭＳ Ｐゴシック"/>
              </a:rPr>
              <a:t> &lt;From&gt;</a:t>
            </a:r>
            <a:endParaRPr lang="en-US" sz="1600" dirty="0" smtClean="0">
              <a:solidFill>
                <a:srgbClr val="800000"/>
              </a:solidFill>
            </a:endParaRPr>
          </a:p>
          <a:p>
            <a:pPr marL="0" indent="0">
              <a:spcBef>
                <a:spcPts val="0"/>
              </a:spcBef>
              <a:spcAft>
                <a:spcPts val="0"/>
              </a:spcAft>
              <a:buNone/>
            </a:pPr>
            <a:r>
              <a:rPr lang="en-US" sz="1600" b="1" dirty="0" smtClean="0">
                <a:solidFill>
                  <a:srgbClr val="800000"/>
                </a:solidFill>
                <a:latin typeface="Arial"/>
                <a:ea typeface="ＭＳ Ｐゴシック"/>
              </a:rPr>
              <a:t>         </a:t>
            </a:r>
            <a:r>
              <a:rPr lang="en-US" sz="1600" dirty="0" smtClean="0">
                <a:solidFill>
                  <a:srgbClr val="800000"/>
                </a:solidFill>
                <a:latin typeface="Arial"/>
                <a:ea typeface="ＭＳ Ｐゴシック"/>
              </a:rPr>
              <a:t> &lt;Name&gt;</a:t>
            </a:r>
            <a:r>
              <a:rPr lang="en-US" sz="1600" b="1" dirty="0" smtClean="0">
                <a:solidFill>
                  <a:srgbClr val="800000"/>
                </a:solidFill>
                <a:latin typeface="Arial"/>
                <a:ea typeface="ＭＳ Ｐゴシック"/>
              </a:rPr>
              <a:t>A1</a:t>
            </a:r>
            <a:r>
              <a:rPr lang="en-US" sz="1600" dirty="0" smtClean="0">
                <a:solidFill>
                  <a:srgbClr val="800000"/>
                </a:solidFill>
                <a:latin typeface="Arial"/>
                <a:ea typeface="ＭＳ Ｐゴシック"/>
              </a:rPr>
              <a:t>&lt;/Name&gt; </a:t>
            </a:r>
            <a:endParaRPr lang="en-US" sz="1600" dirty="0" smtClean="0">
              <a:solidFill>
                <a:srgbClr val="800000"/>
              </a:solidFill>
            </a:endParaRPr>
          </a:p>
          <a:p>
            <a:pPr marL="0" indent="0">
              <a:spcBef>
                <a:spcPts val="0"/>
              </a:spcBef>
              <a:spcAft>
                <a:spcPts val="0"/>
              </a:spcAft>
              <a:buNone/>
            </a:pPr>
            <a:r>
              <a:rPr lang="en-US" sz="1600" b="1" dirty="0" smtClean="0">
                <a:solidFill>
                  <a:srgbClr val="800000"/>
                </a:solidFill>
                <a:latin typeface="Arial"/>
                <a:ea typeface="ＭＳ Ｐゴシック"/>
              </a:rPr>
              <a:t>         </a:t>
            </a:r>
            <a:r>
              <a:rPr lang="en-US" sz="1600" dirty="0" smtClean="0">
                <a:solidFill>
                  <a:srgbClr val="800000"/>
                </a:solidFill>
                <a:latin typeface="Arial"/>
                <a:ea typeface="ＭＳ Ｐゴシック"/>
              </a:rPr>
              <a:t> &lt;Output&gt;</a:t>
            </a:r>
            <a:r>
              <a:rPr lang="en-US" sz="1600" b="1" dirty="0" smtClean="0">
                <a:solidFill>
                  <a:srgbClr val="800000"/>
                </a:solidFill>
                <a:latin typeface="Arial"/>
                <a:ea typeface="ＭＳ Ｐゴシック"/>
              </a:rPr>
              <a:t>out</a:t>
            </a:r>
            <a:r>
              <a:rPr lang="en-US" sz="1600" dirty="0" smtClean="0">
                <a:solidFill>
                  <a:srgbClr val="800000"/>
                </a:solidFill>
                <a:latin typeface="Arial"/>
                <a:ea typeface="ＭＳ Ｐゴシック"/>
              </a:rPr>
              <a:t>&lt;/Output&gt; </a:t>
            </a:r>
            <a:endParaRPr lang="en-US" sz="1600" dirty="0" smtClean="0">
              <a:solidFill>
                <a:srgbClr val="800000"/>
              </a:solidFill>
            </a:endParaRPr>
          </a:p>
          <a:p>
            <a:pPr marL="0" indent="0">
              <a:spcBef>
                <a:spcPts val="0"/>
              </a:spcBef>
              <a:spcAft>
                <a:spcPts val="0"/>
              </a:spcAft>
              <a:buNone/>
            </a:pPr>
            <a:r>
              <a:rPr lang="en-US" sz="1600" b="1" dirty="0" smtClean="0">
                <a:solidFill>
                  <a:srgbClr val="800000"/>
                </a:solidFill>
                <a:latin typeface="Arial"/>
                <a:ea typeface="ＭＳ Ｐゴシック"/>
              </a:rPr>
              <a:t>       </a:t>
            </a:r>
            <a:r>
              <a:rPr lang="en-US" sz="1600" dirty="0" smtClean="0">
                <a:solidFill>
                  <a:srgbClr val="800000"/>
                </a:solidFill>
                <a:latin typeface="Arial"/>
                <a:ea typeface="ＭＳ Ｐゴシック"/>
              </a:rPr>
              <a:t> &lt;/From&gt;</a:t>
            </a:r>
            <a:endParaRPr lang="en-US" sz="1600" dirty="0" smtClean="0">
              <a:solidFill>
                <a:srgbClr val="800000"/>
              </a:solidFill>
            </a:endParaRPr>
          </a:p>
          <a:p>
            <a:pPr marL="0" indent="0">
              <a:spcBef>
                <a:spcPts val="0"/>
              </a:spcBef>
              <a:spcAft>
                <a:spcPts val="0"/>
              </a:spcAft>
              <a:buNone/>
            </a:pPr>
            <a:r>
              <a:rPr lang="en-US" sz="1600" b="1" dirty="0" smtClean="0">
                <a:solidFill>
                  <a:srgbClr val="800000"/>
                </a:solidFill>
                <a:latin typeface="Arial"/>
                <a:ea typeface="ＭＳ Ｐゴシック"/>
              </a:rPr>
              <a:t>       </a:t>
            </a:r>
            <a:r>
              <a:rPr lang="en-US" sz="1600" dirty="0" smtClean="0">
                <a:solidFill>
                  <a:srgbClr val="800000"/>
                </a:solidFill>
                <a:latin typeface="Arial"/>
                <a:ea typeface="ＭＳ Ｐゴシック"/>
              </a:rPr>
              <a:t> &lt;To&gt;</a:t>
            </a:r>
            <a:endParaRPr lang="en-US" sz="1600" dirty="0" smtClean="0">
              <a:solidFill>
                <a:srgbClr val="800000"/>
              </a:solidFill>
            </a:endParaRPr>
          </a:p>
          <a:p>
            <a:pPr marL="0" indent="0">
              <a:spcBef>
                <a:spcPts val="0"/>
              </a:spcBef>
              <a:spcAft>
                <a:spcPts val="0"/>
              </a:spcAft>
              <a:buNone/>
            </a:pPr>
            <a:r>
              <a:rPr lang="en-US" sz="1600" b="1" dirty="0" smtClean="0">
                <a:solidFill>
                  <a:srgbClr val="800000"/>
                </a:solidFill>
                <a:latin typeface="Arial"/>
                <a:ea typeface="ＭＳ Ｐゴシック"/>
              </a:rPr>
              <a:t>           </a:t>
            </a:r>
            <a:r>
              <a:rPr lang="en-US" sz="1600" dirty="0" smtClean="0">
                <a:solidFill>
                  <a:srgbClr val="800000"/>
                </a:solidFill>
                <a:latin typeface="Arial"/>
                <a:ea typeface="ＭＳ Ｐゴシック"/>
              </a:rPr>
              <a:t> &lt;Name&gt;</a:t>
            </a:r>
            <a:r>
              <a:rPr lang="en-US" sz="1600" b="1" dirty="0" smtClean="0">
                <a:solidFill>
                  <a:srgbClr val="800000"/>
                </a:solidFill>
                <a:latin typeface="Arial"/>
                <a:ea typeface="ＭＳ Ｐゴシック"/>
              </a:rPr>
              <a:t>A2</a:t>
            </a:r>
            <a:r>
              <a:rPr lang="en-US" sz="1600" dirty="0" smtClean="0">
                <a:solidFill>
                  <a:srgbClr val="800000"/>
                </a:solidFill>
                <a:latin typeface="Arial"/>
                <a:ea typeface="ＭＳ Ｐゴシック"/>
              </a:rPr>
              <a:t>&lt;/Name&gt; </a:t>
            </a:r>
            <a:endParaRPr lang="en-US" sz="1600" dirty="0" smtClean="0">
              <a:solidFill>
                <a:srgbClr val="800000"/>
              </a:solidFill>
            </a:endParaRPr>
          </a:p>
          <a:p>
            <a:pPr marL="0" indent="0">
              <a:spcBef>
                <a:spcPts val="0"/>
              </a:spcBef>
              <a:spcAft>
                <a:spcPts val="0"/>
              </a:spcAft>
              <a:buNone/>
            </a:pPr>
            <a:r>
              <a:rPr lang="en-US" sz="1600" b="1" dirty="0" smtClean="0">
                <a:solidFill>
                  <a:srgbClr val="800000"/>
                </a:solidFill>
                <a:latin typeface="Arial"/>
                <a:ea typeface="ＭＳ Ｐゴシック"/>
              </a:rPr>
              <a:t>           </a:t>
            </a:r>
            <a:r>
              <a:rPr lang="en-US" sz="1600" dirty="0" smtClean="0">
                <a:solidFill>
                  <a:srgbClr val="800000"/>
                </a:solidFill>
                <a:latin typeface="Arial"/>
                <a:ea typeface="ＭＳ Ｐゴシック"/>
              </a:rPr>
              <a:t> &lt;Input&gt;</a:t>
            </a:r>
            <a:r>
              <a:rPr lang="en-US" sz="1600" b="1" dirty="0" smtClean="0">
                <a:solidFill>
                  <a:srgbClr val="800000"/>
                </a:solidFill>
                <a:latin typeface="Arial"/>
                <a:ea typeface="ＭＳ Ｐゴシック"/>
              </a:rPr>
              <a:t>in</a:t>
            </a:r>
            <a:r>
              <a:rPr lang="en-US" sz="1600" dirty="0" smtClean="0">
                <a:solidFill>
                  <a:srgbClr val="800000"/>
                </a:solidFill>
                <a:latin typeface="Arial"/>
                <a:ea typeface="ＭＳ Ｐゴシック"/>
              </a:rPr>
              <a:t>&lt;/Input&gt; </a:t>
            </a:r>
            <a:endParaRPr lang="en-US" sz="1600" dirty="0" smtClean="0">
              <a:solidFill>
                <a:srgbClr val="800000"/>
              </a:solidFill>
            </a:endParaRPr>
          </a:p>
          <a:p>
            <a:pPr marL="0" indent="0">
              <a:spcBef>
                <a:spcPts val="0"/>
              </a:spcBef>
              <a:spcAft>
                <a:spcPts val="0"/>
              </a:spcAft>
              <a:buNone/>
            </a:pPr>
            <a:r>
              <a:rPr lang="en-US" sz="1600" b="1" dirty="0" smtClean="0">
                <a:solidFill>
                  <a:srgbClr val="800000"/>
                </a:solidFill>
                <a:latin typeface="Arial"/>
                <a:ea typeface="ＭＳ Ｐゴシック"/>
              </a:rPr>
              <a:t> </a:t>
            </a:r>
            <a:r>
              <a:rPr lang="en-US" sz="1600" dirty="0" smtClean="0">
                <a:solidFill>
                  <a:srgbClr val="800000"/>
                </a:solidFill>
                <a:latin typeface="Arial"/>
                <a:ea typeface="ＭＳ Ｐゴシック"/>
              </a:rPr>
              <a:t>        &lt;/To&gt;</a:t>
            </a:r>
            <a:endParaRPr lang="en-US" sz="1600" dirty="0" smtClean="0">
              <a:solidFill>
                <a:srgbClr val="800000"/>
              </a:solidFill>
            </a:endParaRPr>
          </a:p>
          <a:p>
            <a:pPr marL="0" indent="0">
              <a:spcBef>
                <a:spcPts val="0"/>
              </a:spcBef>
              <a:spcAft>
                <a:spcPts val="0"/>
              </a:spcAft>
              <a:buNone/>
            </a:pPr>
            <a:r>
              <a:rPr lang="en-US" sz="1600" b="1" dirty="0" smtClean="0">
                <a:solidFill>
                  <a:srgbClr val="800000"/>
                </a:solidFill>
                <a:latin typeface="Arial"/>
                <a:ea typeface="ＭＳ Ｐゴシック"/>
              </a:rPr>
              <a:t> </a:t>
            </a:r>
            <a:r>
              <a:rPr lang="en-US" sz="1600" dirty="0" smtClean="0">
                <a:solidFill>
                  <a:srgbClr val="800000"/>
                </a:solidFill>
                <a:latin typeface="Arial"/>
                <a:ea typeface="ＭＳ Ｐゴシック"/>
              </a:rPr>
              <a:t>      &lt;/Connection&gt;</a:t>
            </a:r>
            <a:r>
              <a:rPr lang="en-US" sz="1600" b="1" dirty="0" smtClean="0">
                <a:solidFill>
                  <a:srgbClr val="800000"/>
                </a:solidFill>
                <a:latin typeface="Arial"/>
                <a:ea typeface="ＭＳ Ｐゴシック"/>
              </a:rPr>
              <a:t> </a:t>
            </a:r>
          </a:p>
          <a:p>
            <a:pPr marL="0" indent="0">
              <a:spcBef>
                <a:spcPts val="0"/>
              </a:spcBef>
              <a:spcAft>
                <a:spcPts val="0"/>
              </a:spcAft>
              <a:buNone/>
            </a:pPr>
            <a:r>
              <a:rPr lang="en-US" sz="1600" b="1" dirty="0" smtClean="0">
                <a:solidFill>
                  <a:srgbClr val="000000"/>
                </a:solidFill>
                <a:latin typeface="Arial"/>
                <a:ea typeface="ＭＳ Ｐゴシック"/>
              </a:rPr>
              <a:t>…</a:t>
            </a:r>
            <a:endParaRPr lang="en-US" sz="1600" dirty="0" smtClean="0">
              <a:solidFill>
                <a:srgbClr val="000000"/>
              </a:solidFill>
            </a:endParaRPr>
          </a:p>
          <a:p>
            <a:pPr marL="0" indent="0">
              <a:spcBef>
                <a:spcPts val="0"/>
              </a:spcBef>
              <a:spcAft>
                <a:spcPts val="0"/>
              </a:spcAft>
              <a:buNone/>
            </a:pPr>
            <a:r>
              <a:rPr lang="en-US" sz="1600" dirty="0" smtClean="0">
                <a:solidFill>
                  <a:srgbClr val="000000"/>
                </a:solidFill>
                <a:latin typeface="Arial"/>
                <a:ea typeface="ＭＳ Ｐゴシック"/>
              </a:rPr>
              <a:t> &lt;/Network&gt;</a:t>
            </a:r>
            <a:endParaRPr lang="en-US" sz="1600" dirty="0" smtClean="0">
              <a:solidFill>
                <a:srgbClr val="000000"/>
              </a:solidFill>
            </a:endParaRPr>
          </a:p>
          <a:p>
            <a:pPr marL="0" indent="0">
              <a:spcBef>
                <a:spcPts val="0"/>
              </a:spcBef>
              <a:spcAft>
                <a:spcPts val="0"/>
              </a:spcAft>
              <a:buNone/>
            </a:pPr>
            <a:endParaRPr lang="en-US" sz="1400" dirty="0" smtClean="0">
              <a:solidFill>
                <a:srgbClr val="000000"/>
              </a:solidFill>
            </a:endParaRPr>
          </a:p>
          <a:p>
            <a:endParaRPr lang="en-US" sz="1200" dirty="0" smtClean="0"/>
          </a:p>
          <a:p>
            <a:endParaRPr lang="en-US" sz="1200" dirty="0" smtClean="0"/>
          </a:p>
          <a:p>
            <a:endParaRPr lang="en-US" sz="1200" dirty="0" smtClean="0"/>
          </a:p>
          <a:p>
            <a:endParaRPr lang="en-US" sz="1200" dirty="0" smtClean="0"/>
          </a:p>
          <a:p>
            <a:endParaRPr lang="en-US" sz="1200" dirty="0" smtClean="0"/>
          </a:p>
          <a:p>
            <a:pPr marL="342900" indent="-342900">
              <a:lnSpc>
                <a:spcPct val="80000"/>
              </a:lnSpc>
              <a:spcBef>
                <a:spcPct val="20000"/>
              </a:spcBef>
              <a:defRPr/>
            </a:pPr>
            <a:endParaRPr lang="en-US" sz="1600" b="1" i="1" dirty="0" smtClean="0">
              <a:latin typeface="Tw Cen MT"/>
              <a:ea typeface="ＭＳ Ｐゴシック" pitchFamily="68" charset="-128"/>
            </a:endParaRPr>
          </a:p>
          <a:p>
            <a:pPr marL="342900" indent="-342900">
              <a:lnSpc>
                <a:spcPct val="80000"/>
              </a:lnSpc>
              <a:spcBef>
                <a:spcPct val="20000"/>
              </a:spcBef>
              <a:defRPr/>
            </a:pPr>
            <a:endParaRPr lang="en-US" sz="1600" b="1" i="1" dirty="0" smtClean="0">
              <a:latin typeface="Tw Cen MT"/>
              <a:ea typeface="ＭＳ Ｐゴシック" pitchFamily="68" charset="-128"/>
            </a:endParaRPr>
          </a:p>
          <a:p>
            <a:pPr marL="342900" indent="-342900">
              <a:lnSpc>
                <a:spcPct val="80000"/>
              </a:lnSpc>
              <a:spcBef>
                <a:spcPct val="20000"/>
              </a:spcBef>
              <a:defRPr/>
            </a:pPr>
            <a:endParaRPr lang="en-US" sz="1600" b="1" i="1" dirty="0" smtClean="0">
              <a:latin typeface="Tw Cen MT"/>
              <a:ea typeface="ＭＳ Ｐゴシック" pitchFamily="68" charset="-128"/>
            </a:endParaRPr>
          </a:p>
          <a:p>
            <a:pPr marL="342900" indent="-342900">
              <a:lnSpc>
                <a:spcPct val="80000"/>
              </a:lnSpc>
              <a:spcBef>
                <a:spcPct val="20000"/>
              </a:spcBef>
              <a:defRPr/>
            </a:pPr>
            <a:endParaRPr lang="en-US" sz="1600" b="1" i="1" dirty="0" smtClean="0">
              <a:latin typeface="Tw Cen MT"/>
              <a:ea typeface="ＭＳ Ｐゴシック" pitchFamily="68" charset="-128"/>
            </a:endParaRPr>
          </a:p>
          <a:p>
            <a:pPr marL="342900" indent="-342900">
              <a:lnSpc>
                <a:spcPct val="80000"/>
              </a:lnSpc>
              <a:spcBef>
                <a:spcPct val="20000"/>
              </a:spcBef>
              <a:defRPr/>
            </a:pPr>
            <a:endParaRPr lang="en-US" sz="1600" b="1" i="1" dirty="0" smtClean="0">
              <a:latin typeface="Tw Cen MT"/>
              <a:ea typeface="ＭＳ Ｐゴシック" pitchFamily="68" charset="-128"/>
            </a:endParaRPr>
          </a:p>
          <a:p>
            <a:pPr marL="342900" indent="-342900">
              <a:lnSpc>
                <a:spcPct val="80000"/>
              </a:lnSpc>
              <a:spcBef>
                <a:spcPct val="20000"/>
              </a:spcBef>
              <a:defRPr/>
            </a:pPr>
            <a:endParaRPr lang="en-US" sz="1600" b="1" i="1" dirty="0" smtClean="0">
              <a:latin typeface="Tw Cen MT"/>
              <a:ea typeface="ＭＳ Ｐゴシック" pitchFamily="68" charset="-128"/>
            </a:endParaRPr>
          </a:p>
          <a:p>
            <a:pPr marL="342900" indent="-342900">
              <a:lnSpc>
                <a:spcPct val="80000"/>
              </a:lnSpc>
              <a:spcBef>
                <a:spcPct val="20000"/>
              </a:spcBef>
              <a:defRPr/>
            </a:pPr>
            <a:endParaRPr lang="en-US" sz="2000" dirty="0">
              <a:latin typeface="Tw Cen MT" pitchFamily="68" charset="-18"/>
              <a:ea typeface="ＭＳ Ｐゴシック" pitchFamily="68" charset="-128"/>
            </a:endParaRPr>
          </a:p>
        </p:txBody>
      </p:sp>
    </p:spTree>
    <p:extLst>
      <p:ext uri="{BB962C8B-B14F-4D97-AF65-F5344CB8AC3E}">
        <p14:creationId xmlns:p14="http://schemas.microsoft.com/office/powerpoint/2010/main" val="367148692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CBTF: Distributed</a:t>
            </a:r>
            <a:r>
              <a:rPr lang="en-US" b="1" i="1" baseline="0" dirty="0" smtClean="0"/>
              <a:t> Component Networks</a:t>
            </a:r>
            <a:endParaRPr lang="en-US" b="1" i="1" dirty="0"/>
          </a:p>
        </p:txBody>
      </p:sp>
      <p:pic>
        <p:nvPicPr>
          <p:cNvPr id="6" name="Content Placeholder 5" descr="Distributed Component Networks.pdf"/>
          <p:cNvPicPr>
            <a:picLocks noGrp="1" noChangeAspect="1"/>
          </p:cNvPicPr>
          <p:nvPr>
            <p:ph sz="half" idx="1"/>
          </p:nvPr>
        </p:nvPicPr>
        <p:blipFill>
          <a:blip r:embed="rId3"/>
          <a:srcRect t="-3976" b="-3976"/>
          <a:stretch>
            <a:fillRect/>
          </a:stretch>
        </p:blipFill>
        <p:spPr/>
      </p:pic>
      <p:sp>
        <p:nvSpPr>
          <p:cNvPr id="4" name="Content Placeholder 3"/>
          <p:cNvSpPr>
            <a:spLocks noGrp="1"/>
          </p:cNvSpPr>
          <p:nvPr>
            <p:ph sz="half" idx="2"/>
          </p:nvPr>
        </p:nvSpPr>
        <p:spPr/>
        <p:txBody>
          <a:bodyPr>
            <a:normAutofit/>
          </a:bodyPr>
          <a:lstStyle/>
          <a:p>
            <a:r>
              <a:rPr lang="en-US" dirty="0" err="1" smtClean="0"/>
              <a:t>MRNet</a:t>
            </a:r>
            <a:r>
              <a:rPr lang="en-US" dirty="0" smtClean="0"/>
              <a:t> Based</a:t>
            </a:r>
          </a:p>
          <a:p>
            <a:r>
              <a:rPr lang="en-US" dirty="0" smtClean="0"/>
              <a:t>Per-Node</a:t>
            </a:r>
            <a:r>
              <a:rPr lang="en-US" baseline="0" dirty="0" smtClean="0"/>
              <a:t> Networks</a:t>
            </a:r>
          </a:p>
          <a:p>
            <a:pPr lvl="1"/>
            <a:r>
              <a:rPr lang="en-US" dirty="0" smtClean="0"/>
              <a:t>Homogenous Within Tree Levels</a:t>
            </a:r>
          </a:p>
          <a:p>
            <a:pPr lvl="1"/>
            <a:r>
              <a:rPr lang="en-US" baseline="0" dirty="0" smtClean="0"/>
              <a:t>Heterogeneous</a:t>
            </a:r>
            <a:r>
              <a:rPr lang="en-US" dirty="0" smtClean="0"/>
              <a:t> Between Tree Levels</a:t>
            </a:r>
            <a:endParaRPr lang="en-US" baseline="0" dirty="0" smtClean="0"/>
          </a:p>
          <a:p>
            <a:r>
              <a:rPr lang="en-US" baseline="0" dirty="0" smtClean="0"/>
              <a:t>Named</a:t>
            </a:r>
            <a:r>
              <a:rPr lang="en-US" dirty="0" smtClean="0"/>
              <a:t> </a:t>
            </a:r>
            <a:r>
              <a:rPr lang="en-US" baseline="0" dirty="0" smtClean="0"/>
              <a:t>Streams</a:t>
            </a:r>
          </a:p>
          <a:p>
            <a:pPr lvl="1"/>
            <a:r>
              <a:rPr lang="en-US" dirty="0" smtClean="0"/>
              <a:t>Up and Down</a:t>
            </a:r>
          </a:p>
          <a:p>
            <a:pPr lvl="1"/>
            <a:r>
              <a:rPr lang="en-US" dirty="0" smtClean="0"/>
              <a:t>Connect Networks</a:t>
            </a:r>
          </a:p>
          <a:p>
            <a:r>
              <a:rPr lang="en-US" dirty="0" smtClean="0"/>
              <a:t>Also Recursive</a:t>
            </a:r>
          </a:p>
          <a:p>
            <a:r>
              <a:rPr lang="en-US" dirty="0" smtClean="0"/>
              <a:t>Also XML-Specified</a:t>
            </a:r>
          </a:p>
          <a:p>
            <a:r>
              <a:rPr lang="en-US" dirty="0" smtClean="0"/>
              <a:t>Supports LW </a:t>
            </a:r>
            <a:r>
              <a:rPr lang="en-US" dirty="0" err="1" smtClean="0"/>
              <a:t>MRNet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143508" y="800708"/>
            <a:ext cx="8604250" cy="4893647"/>
          </a:xfrm>
        </p:spPr>
        <p:txBody>
          <a:bodyPr>
            <a:spAutoFit/>
          </a:bodyPr>
          <a:lstStyle/>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b="1" i="1" dirty="0" smtClean="0">
                <a:latin typeface="Tw Cen MT" pitchFamily="34" charset="0"/>
                <a:ea typeface="ＭＳ Ｐゴシック" pitchFamily="34" charset="-128"/>
              </a:rPr>
              <a:t>Comprehensive open source performance analysis framework</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ea typeface="ＭＳ Ｐゴシック" pitchFamily="34" charset="-128"/>
              </a:rPr>
              <a:t>Combining </a:t>
            </a:r>
            <a:r>
              <a:rPr lang="en-GB" sz="2400" i="1" dirty="0" smtClean="0">
                <a:solidFill>
                  <a:srgbClr val="3333CC"/>
                </a:solidFill>
                <a:latin typeface="Tw Cen MT" pitchFamily="34" charset="0"/>
                <a:ea typeface="ＭＳ Ｐゴシック" pitchFamily="34" charset="-128"/>
              </a:rPr>
              <a:t>Profiling and Tracing</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ea typeface="ＭＳ Ｐゴシック" pitchFamily="34" charset="-128"/>
              </a:rPr>
              <a:t>Common </a:t>
            </a:r>
            <a:r>
              <a:rPr lang="en-GB" sz="2400" i="1" dirty="0" smtClean="0">
                <a:solidFill>
                  <a:srgbClr val="3333CC"/>
                </a:solidFill>
                <a:latin typeface="Tw Cen MT" pitchFamily="34" charset="0"/>
                <a:ea typeface="ＭＳ Ｐゴシック" pitchFamily="34" charset="-128"/>
              </a:rPr>
              <a:t>workflow</a:t>
            </a:r>
            <a:r>
              <a:rPr lang="en-GB" sz="2400" i="1" dirty="0" smtClean="0">
                <a:latin typeface="Tw Cen MT" pitchFamily="34" charset="0"/>
                <a:ea typeface="ＭＳ Ｐゴシック" pitchFamily="34" charset="-128"/>
              </a:rPr>
              <a:t> for all experiments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ea typeface="ＭＳ Ｐゴシック" pitchFamily="34" charset="-128"/>
              </a:rPr>
              <a:t>Flexible </a:t>
            </a:r>
            <a:r>
              <a:rPr lang="en-GB" sz="2400" i="1" dirty="0" smtClean="0">
                <a:solidFill>
                  <a:srgbClr val="3333CC"/>
                </a:solidFill>
                <a:latin typeface="Tw Cen MT" pitchFamily="34" charset="0"/>
                <a:ea typeface="ＭＳ Ｐゴシック" pitchFamily="34" charset="-128"/>
              </a:rPr>
              <a:t>instrumentation </a:t>
            </a:r>
            <a:r>
              <a:rPr lang="en-GB" sz="2400" i="1" dirty="0" smtClean="0">
                <a:latin typeface="Tw Cen MT" pitchFamily="34" charset="0"/>
                <a:ea typeface="ＭＳ Ｐゴシック" pitchFamily="34" charset="-128"/>
              </a:rPr>
              <a:t>(dynamic and offline)</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solidFill>
                  <a:srgbClr val="3333CC"/>
                </a:solidFill>
                <a:latin typeface="Tw Cen MT" pitchFamily="34" charset="0"/>
                <a:ea typeface="ＭＳ Ｐゴシック" pitchFamily="34" charset="-128"/>
              </a:rPr>
              <a:t>Extensibility </a:t>
            </a:r>
            <a:r>
              <a:rPr lang="en-GB" sz="2400" i="1" dirty="0" smtClean="0">
                <a:latin typeface="Tw Cen MT" pitchFamily="34" charset="0"/>
                <a:ea typeface="ＭＳ Ｐゴシック" pitchFamily="34" charset="-128"/>
              </a:rPr>
              <a:t>through plugins</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b="1" i="1" dirty="0" smtClean="0">
                <a:latin typeface="Tw Cen MT" pitchFamily="34" charset="0"/>
                <a:ea typeface="ＭＳ Ｐゴシック" pitchFamily="34" charset="-128"/>
              </a:rPr>
              <a:t>Partners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ea typeface="ＭＳ Ｐゴシック" pitchFamily="34" charset="-128"/>
              </a:rPr>
              <a:t>DOE/NNSA Tri-Labs (LLNL, LANL, SNLs)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ea typeface="ＭＳ Ｐゴシック" pitchFamily="34" charset="-128"/>
              </a:rPr>
              <a:t>DOE/Office of Science</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ea typeface="ＭＳ Ｐゴシック" pitchFamily="34" charset="-128"/>
              </a:rPr>
              <a:t>Krell Institute</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ea typeface="ＭＳ Ｐゴシック" pitchFamily="34" charset="-128"/>
              </a:rPr>
              <a:t>Universities of Wisconsin and Maryland</a:t>
            </a:r>
            <a:endParaRPr lang="en-GB" sz="2400" i="1" dirty="0">
              <a:latin typeface="Tw Cen MT" pitchFamily="34" charset="0"/>
              <a:ea typeface="ＭＳ Ｐゴシック" pitchFamily="34" charset="-128"/>
            </a:endParaRP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ea typeface="ＭＳ Ｐゴシック" pitchFamily="34" charset="-128"/>
              </a:rPr>
              <a:t>ORNL</a:t>
            </a:r>
          </a:p>
        </p:txBody>
      </p:sp>
      <p:sp>
        <p:nvSpPr>
          <p:cNvPr id="7" name="Footer Placeholder 6"/>
          <p:cNvSpPr>
            <a:spLocks noGrp="1"/>
          </p:cNvSpPr>
          <p:nvPr>
            <p:ph type="ftr" sz="quarter" idx="11"/>
          </p:nvPr>
        </p:nvSpPr>
        <p:spPr/>
        <p:txBody>
          <a:bodyPr/>
          <a:lstStyle/>
          <a:p>
            <a:pPr>
              <a:defRPr/>
            </a:pPr>
            <a:r>
              <a:rPr lang="en-US" dirty="0" err="1" smtClean="0"/>
              <a:t>Paradyn</a:t>
            </a:r>
            <a:r>
              <a:rPr lang="en-US" dirty="0" smtClean="0"/>
              <a:t> Week 2011</a:t>
            </a:r>
            <a:endParaRPr lang="en-US" dirty="0"/>
          </a:p>
        </p:txBody>
      </p:sp>
      <p:sp>
        <p:nvSpPr>
          <p:cNvPr id="6" name="Slide Number Placeholder 5"/>
          <p:cNvSpPr>
            <a:spLocks noGrp="1"/>
          </p:cNvSpPr>
          <p:nvPr>
            <p:ph type="sldNum" sz="quarter" idx="12"/>
          </p:nvPr>
        </p:nvSpPr>
        <p:spPr/>
        <p:txBody>
          <a:bodyPr/>
          <a:lstStyle/>
          <a:p>
            <a:pPr>
              <a:defRPr/>
            </a:pPr>
            <a:fld id="{7C7666F5-932B-457C-B684-92C19845C29F}" type="slidenum">
              <a:rPr lang="en-US" smtClean="0"/>
              <a:pPr>
                <a:defRPr/>
              </a:pPr>
              <a:t>3</a:t>
            </a:fld>
            <a:endParaRPr lang="en-US" dirty="0"/>
          </a:p>
        </p:txBody>
      </p:sp>
      <p:sp>
        <p:nvSpPr>
          <p:cNvPr id="9220" name="Title 1"/>
          <p:cNvSpPr txBox="1">
            <a:spLocks/>
          </p:cNvSpPr>
          <p:nvPr/>
        </p:nvSpPr>
        <p:spPr bwMode="auto">
          <a:xfrm>
            <a:off x="179511" y="0"/>
            <a:ext cx="7066709" cy="603575"/>
          </a:xfrm>
          <a:prstGeom prst="rect">
            <a:avLst/>
          </a:prstGeom>
          <a:noFill/>
          <a:ln w="9525">
            <a:noFill/>
            <a:miter lim="800000"/>
            <a:headEnd/>
            <a:tailEnd/>
          </a:ln>
        </p:spPr>
        <p:txBody>
          <a:bodyPr anchor="ctr"/>
          <a:lstStyle/>
          <a:p>
            <a:r>
              <a:rPr lang="en-US" sz="2800" b="1" i="1" dirty="0">
                <a:solidFill>
                  <a:srgbClr val="FFFFFF"/>
                </a:solidFill>
                <a:latin typeface="+mj-lt"/>
              </a:rPr>
              <a:t>Project </a:t>
            </a:r>
            <a:r>
              <a:rPr lang="en-US" sz="2800" b="1" i="1" dirty="0" smtClean="0">
                <a:solidFill>
                  <a:srgbClr val="FFFFFF"/>
                </a:solidFill>
                <a:latin typeface="+mj-lt"/>
              </a:rPr>
              <a:t>Overview:  What </a:t>
            </a:r>
            <a:r>
              <a:rPr lang="en-US" sz="2800" b="1" i="1" dirty="0">
                <a:solidFill>
                  <a:srgbClr val="FFFFFF"/>
                </a:solidFill>
                <a:latin typeface="+mj-lt"/>
              </a:rPr>
              <a:t>is Open|SpeedShop?</a:t>
            </a:r>
            <a:endParaRPr lang="en-US" sz="3200" b="1" i="1" dirty="0">
              <a:solidFill>
                <a:srgbClr val="FFFFFF"/>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CBTF: Software Stack (Framework)</a:t>
            </a:r>
            <a:endParaRPr lang="en-US" b="1" i="1" dirty="0"/>
          </a:p>
        </p:txBody>
      </p:sp>
      <p:sp>
        <p:nvSpPr>
          <p:cNvPr id="4" name="Content Placeholder 3"/>
          <p:cNvSpPr>
            <a:spLocks noGrp="1"/>
          </p:cNvSpPr>
          <p:nvPr>
            <p:ph sz="half" idx="2"/>
          </p:nvPr>
        </p:nvSpPr>
        <p:spPr/>
        <p:txBody>
          <a:bodyPr>
            <a:normAutofit fontScale="92500" lnSpcReduction="20000"/>
          </a:bodyPr>
          <a:lstStyle/>
          <a:p>
            <a:r>
              <a:rPr lang="en-US" dirty="0" smtClean="0"/>
              <a:t>Minimal Dependencies</a:t>
            </a:r>
          </a:p>
          <a:p>
            <a:pPr lvl="1"/>
            <a:r>
              <a:rPr lang="en-US" dirty="0" smtClean="0"/>
              <a:t>Easier Builds</a:t>
            </a:r>
          </a:p>
          <a:p>
            <a:r>
              <a:rPr lang="en-US" dirty="0" smtClean="0"/>
              <a:t>Tool-Type Independent</a:t>
            </a:r>
          </a:p>
          <a:p>
            <a:pPr lvl="1"/>
            <a:r>
              <a:rPr lang="en-US" dirty="0" smtClean="0"/>
              <a:t>Performance Tools</a:t>
            </a:r>
          </a:p>
          <a:p>
            <a:pPr lvl="1"/>
            <a:r>
              <a:rPr lang="en-US" dirty="0" smtClean="0"/>
              <a:t>Debugging Tools</a:t>
            </a:r>
          </a:p>
          <a:p>
            <a:pPr lvl="1"/>
            <a:r>
              <a:rPr lang="en-US" dirty="0" smtClean="0"/>
              <a:t>etc…</a:t>
            </a:r>
          </a:p>
          <a:p>
            <a:r>
              <a:rPr lang="en-US" dirty="0" smtClean="0"/>
              <a:t>Completed Components</a:t>
            </a:r>
          </a:p>
          <a:p>
            <a:pPr lvl="1"/>
            <a:r>
              <a:rPr lang="en-US" dirty="0" smtClean="0"/>
              <a:t>Base Library</a:t>
            </a:r>
          </a:p>
          <a:p>
            <a:pPr lvl="1"/>
            <a:r>
              <a:rPr lang="en-US" dirty="0" smtClean="0"/>
              <a:t>XML-Based Component Networks</a:t>
            </a:r>
          </a:p>
          <a:p>
            <a:pPr lvl="1"/>
            <a:r>
              <a:rPr lang="en-US" dirty="0" err="1" smtClean="0"/>
              <a:t>MRNet</a:t>
            </a:r>
            <a:r>
              <a:rPr lang="en-US" dirty="0" smtClean="0"/>
              <a:t> Distributed Components</a:t>
            </a:r>
          </a:p>
          <a:p>
            <a:r>
              <a:rPr lang="en-US" dirty="0" smtClean="0"/>
              <a:t>Planned Components</a:t>
            </a:r>
          </a:p>
          <a:p>
            <a:pPr lvl="1"/>
            <a:r>
              <a:rPr lang="en-US" dirty="0" smtClean="0"/>
              <a:t>TCP/IP Distributed Component Networks</a:t>
            </a:r>
          </a:p>
          <a:p>
            <a:pPr lvl="1"/>
            <a:r>
              <a:rPr lang="en-US" dirty="0" smtClean="0"/>
              <a:t>GUI Definition of Component Networks</a:t>
            </a:r>
          </a:p>
          <a:p>
            <a:endParaRPr lang="en-US" dirty="0"/>
          </a:p>
        </p:txBody>
      </p:sp>
      <p:pic>
        <p:nvPicPr>
          <p:cNvPr id="8" name="Content Placeholder 7" descr="Software Stack (Framework).pdf"/>
          <p:cNvPicPr>
            <a:picLocks noGrp="1" noChangeAspect="1"/>
          </p:cNvPicPr>
          <p:nvPr>
            <p:ph sz="half" idx="1"/>
          </p:nvPr>
        </p:nvPicPr>
        <p:blipFill>
          <a:blip r:embed="rId3"/>
          <a:srcRect t="-64704" b="-64704"/>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i="1" dirty="0" smtClean="0"/>
              <a:t>CBT: Software Stack (</a:t>
            </a:r>
            <a:r>
              <a:rPr lang="en-US" sz="2800" b="1" i="1" dirty="0" err="1" smtClean="0"/>
              <a:t>Services,Messages</a:t>
            </a:r>
            <a:r>
              <a:rPr lang="en-US" sz="2800" b="1" i="1" dirty="0" err="1"/>
              <a:t>,</a:t>
            </a:r>
            <a:r>
              <a:rPr lang="en-US" sz="2800" b="1" i="1" dirty="0" err="1" smtClean="0"/>
              <a:t>Core</a:t>
            </a:r>
            <a:r>
              <a:rPr lang="en-US" sz="2800" b="1" i="1" dirty="0" smtClean="0"/>
              <a:t>)</a:t>
            </a:r>
            <a:endParaRPr lang="en-US" sz="2800" b="1" i="1" dirty="0"/>
          </a:p>
        </p:txBody>
      </p:sp>
      <p:sp>
        <p:nvSpPr>
          <p:cNvPr id="8" name="Cube 7"/>
          <p:cNvSpPr/>
          <p:nvPr/>
        </p:nvSpPr>
        <p:spPr>
          <a:xfrm>
            <a:off x="1466444" y="2033868"/>
            <a:ext cx="563010" cy="5483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57200" y="2212892"/>
            <a:ext cx="3077978" cy="369332"/>
          </a:xfrm>
          <a:prstGeom prst="rect">
            <a:avLst/>
          </a:prstGeom>
          <a:noFill/>
        </p:spPr>
        <p:txBody>
          <a:bodyPr wrap="square" rtlCol="0">
            <a:spAutoFit/>
          </a:bodyPr>
          <a:lstStyle/>
          <a:p>
            <a:r>
              <a:rPr lang="en-US" dirty="0" smtClean="0"/>
              <a:t>Collector service plugin</a:t>
            </a:r>
            <a:endParaRPr lang="en-US" dirty="0"/>
          </a:p>
        </p:txBody>
      </p:sp>
      <p:sp>
        <p:nvSpPr>
          <p:cNvPr id="10" name="Cube 9"/>
          <p:cNvSpPr/>
          <p:nvPr/>
        </p:nvSpPr>
        <p:spPr>
          <a:xfrm>
            <a:off x="1466444" y="3377825"/>
            <a:ext cx="563010" cy="54835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Content Placeholder 3"/>
          <p:cNvSpPr>
            <a:spLocks noGrp="1"/>
          </p:cNvSpPr>
          <p:nvPr>
            <p:ph sz="half" idx="2"/>
          </p:nvPr>
        </p:nvSpPr>
        <p:spPr>
          <a:xfrm>
            <a:off x="4103948" y="692696"/>
            <a:ext cx="5040052" cy="5688632"/>
          </a:xfrm>
        </p:spPr>
        <p:txBody>
          <a:bodyPr>
            <a:normAutofit fontScale="92500"/>
          </a:bodyPr>
          <a:lstStyle/>
          <a:p>
            <a:r>
              <a:rPr lang="en-US" dirty="0" smtClean="0"/>
              <a:t>Services</a:t>
            </a:r>
          </a:p>
          <a:p>
            <a:pPr lvl="1"/>
            <a:r>
              <a:rPr lang="en-US" dirty="0"/>
              <a:t>Libraries (C or C++) of functionality that don't fit into the data-flow model of the CBTF component framework</a:t>
            </a:r>
            <a:r>
              <a:rPr lang="en-US" dirty="0" smtClean="0"/>
              <a:t>.</a:t>
            </a:r>
          </a:p>
          <a:p>
            <a:pPr lvl="1"/>
            <a:r>
              <a:rPr lang="en-US" dirty="0" smtClean="0"/>
              <a:t>Collection services</a:t>
            </a:r>
          </a:p>
          <a:p>
            <a:pPr lvl="2"/>
            <a:r>
              <a:rPr lang="en-US" dirty="0" smtClean="0"/>
              <a:t>Unwinding service</a:t>
            </a:r>
          </a:p>
          <a:p>
            <a:pPr lvl="2"/>
            <a:r>
              <a:rPr lang="en-US" dirty="0" smtClean="0"/>
              <a:t>Timer service</a:t>
            </a:r>
          </a:p>
          <a:p>
            <a:pPr lvl="2"/>
            <a:r>
              <a:rPr lang="en-US" dirty="0" smtClean="0"/>
              <a:t>HWC (PAPI) service</a:t>
            </a:r>
          </a:p>
          <a:p>
            <a:pPr lvl="2"/>
            <a:r>
              <a:rPr lang="en-US" dirty="0" smtClean="0"/>
              <a:t>…..</a:t>
            </a:r>
          </a:p>
          <a:p>
            <a:r>
              <a:rPr lang="en-US" dirty="0" smtClean="0"/>
              <a:t>Messages</a:t>
            </a:r>
          </a:p>
          <a:p>
            <a:pPr lvl="1"/>
            <a:r>
              <a:rPr lang="en-US" dirty="0"/>
              <a:t>Defines </a:t>
            </a:r>
            <a:r>
              <a:rPr lang="en-US" dirty="0">
                <a:solidFill>
                  <a:prstClr val="black"/>
                </a:solidFill>
              </a:rPr>
              <a:t>the data that is exchanged between data-flow components</a:t>
            </a:r>
            <a:r>
              <a:rPr lang="en-US" dirty="0" smtClean="0">
                <a:solidFill>
                  <a:prstClr val="black"/>
                </a:solidFill>
              </a:rPr>
              <a:t>.</a:t>
            </a:r>
            <a:endParaRPr lang="en-US" dirty="0" smtClean="0"/>
          </a:p>
          <a:p>
            <a:pPr lvl="0"/>
            <a:r>
              <a:rPr lang="en-US" dirty="0" smtClean="0"/>
              <a:t>Core</a:t>
            </a:r>
          </a:p>
          <a:p>
            <a:pPr lvl="1"/>
            <a:r>
              <a:rPr lang="en-US" dirty="0" smtClean="0"/>
              <a:t>C++ Base Classes</a:t>
            </a:r>
          </a:p>
          <a:p>
            <a:pPr lvl="2"/>
            <a:r>
              <a:rPr lang="en-US" dirty="0" smtClean="0"/>
              <a:t>Time, Address, Blob, Path support</a:t>
            </a:r>
          </a:p>
        </p:txBody>
      </p:sp>
      <p:sp>
        <p:nvSpPr>
          <p:cNvPr id="11" name="TextBox 10"/>
          <p:cNvSpPr txBox="1"/>
          <p:nvPr/>
        </p:nvSpPr>
        <p:spPr>
          <a:xfrm>
            <a:off x="431540" y="3501008"/>
            <a:ext cx="3077978" cy="369332"/>
          </a:xfrm>
          <a:prstGeom prst="rect">
            <a:avLst/>
          </a:prstGeom>
          <a:noFill/>
        </p:spPr>
        <p:txBody>
          <a:bodyPr wrap="square" rtlCol="0">
            <a:spAutoFit/>
          </a:bodyPr>
          <a:lstStyle/>
          <a:p>
            <a:r>
              <a:rPr lang="en-US" dirty="0" smtClean="0"/>
              <a:t>Component service plugin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CBT: Software Stack (Future Tools)</a:t>
            </a:r>
            <a:endParaRPr lang="en-US" b="1" i="1" dirty="0"/>
          </a:p>
        </p:txBody>
      </p:sp>
      <p:sp>
        <p:nvSpPr>
          <p:cNvPr id="5" name="Content Placeholder 3"/>
          <p:cNvSpPr>
            <a:spLocks noGrp="1"/>
          </p:cNvSpPr>
          <p:nvPr/>
        </p:nvSpPr>
        <p:spPr>
          <a:xfrm>
            <a:off x="251520" y="908720"/>
            <a:ext cx="7547496" cy="4525963"/>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26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18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18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buClrTx/>
              <a:buFont typeface="Wingdings" charset="2"/>
              <a:buChar char="v"/>
            </a:pPr>
            <a:r>
              <a:rPr lang="en-US" sz="2800" b="1" dirty="0" err="1" smtClean="0"/>
              <a:t>Open|SpeedShop</a:t>
            </a:r>
            <a:endParaRPr lang="en-US" sz="2800" b="1" dirty="0" smtClean="0"/>
          </a:p>
          <a:p>
            <a:pPr lvl="1">
              <a:buClrTx/>
              <a:buFont typeface="Wingdings" charset="2"/>
              <a:buChar char="Ø"/>
            </a:pPr>
            <a:r>
              <a:rPr lang="en-US" sz="2400" dirty="0" smtClean="0"/>
              <a:t>Using Services, Messages, Core, and CBTF</a:t>
            </a:r>
          </a:p>
          <a:p>
            <a:pPr lvl="1">
              <a:buClrTx/>
              <a:buFont typeface="Wingdings" charset="2"/>
              <a:buChar char="Ø"/>
            </a:pPr>
            <a:r>
              <a:rPr lang="en-US" sz="2400" dirty="0" smtClean="0"/>
              <a:t>Full fledged multipurpose performance tool</a:t>
            </a:r>
          </a:p>
          <a:p>
            <a:pPr>
              <a:buClrTx/>
              <a:buFont typeface="Wingdings" charset="2"/>
              <a:buChar char="v"/>
            </a:pPr>
            <a:r>
              <a:rPr lang="en-US" sz="2800" b="1" dirty="0" smtClean="0"/>
              <a:t>Customized Tools</a:t>
            </a:r>
          </a:p>
          <a:p>
            <a:pPr lvl="1">
              <a:buClrTx/>
              <a:buFont typeface="Wingdings" charset="2"/>
              <a:buChar char="Ø"/>
            </a:pPr>
            <a:r>
              <a:rPr lang="en-US" sz="2400" dirty="0" smtClean="0"/>
              <a:t>Built from </a:t>
            </a:r>
            <a:r>
              <a:rPr lang="en-US" sz="2400" dirty="0"/>
              <a:t>Services, Messages, Core, and </a:t>
            </a:r>
            <a:r>
              <a:rPr lang="en-US" sz="2400" dirty="0" smtClean="0"/>
              <a:t>CBTF</a:t>
            </a:r>
          </a:p>
          <a:p>
            <a:pPr lvl="1">
              <a:buClrTx/>
              <a:buFont typeface="Wingdings" charset="2"/>
              <a:buChar char="Ø"/>
            </a:pPr>
            <a:r>
              <a:rPr lang="en-US" sz="2400" dirty="0" smtClean="0"/>
              <a:t>Aimed at specific tool needs determined by application code teams</a:t>
            </a:r>
          </a:p>
          <a:p>
            <a:pPr lvl="1"/>
            <a:endParaRPr lang="en-US" dirty="0"/>
          </a:p>
        </p:txBody>
      </p:sp>
    </p:spTree>
    <p:extLst>
      <p:ext uri="{BB962C8B-B14F-4D97-AF65-F5344CB8AC3E}">
        <p14:creationId xmlns:p14="http://schemas.microsoft.com/office/powerpoint/2010/main" val="155778345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ubtitle 2"/>
          <p:cNvSpPr txBox="1">
            <a:spLocks/>
          </p:cNvSpPr>
          <p:nvPr/>
        </p:nvSpPr>
        <p:spPr bwMode="auto">
          <a:xfrm>
            <a:off x="215516" y="908720"/>
            <a:ext cx="8305800" cy="4953000"/>
          </a:xfrm>
          <a:prstGeom prst="rect">
            <a:avLst/>
          </a:prstGeom>
          <a:noFill/>
          <a:ln w="9525">
            <a:noFill/>
            <a:miter lim="800000"/>
            <a:headEnd/>
            <a:tailEnd/>
          </a:ln>
        </p:spPr>
        <p:txBody>
          <a:bodyPr/>
          <a:lstStyle/>
          <a:p>
            <a:pPr marL="457200" indent="-457200">
              <a:spcBef>
                <a:spcPct val="20000"/>
              </a:spcBef>
              <a:buFont typeface="Wingdings" charset="2"/>
              <a:buChar char="v"/>
            </a:pPr>
            <a:r>
              <a:rPr lang="en-US" sz="2800" b="1" i="1" dirty="0" smtClean="0">
                <a:latin typeface="Tw Cen MT" pitchFamily="34" charset="0"/>
              </a:rPr>
              <a:t>Last Years (April 2010) Status</a:t>
            </a:r>
            <a:endParaRPr lang="en-US" sz="2800" b="1" i="1" dirty="0">
              <a:latin typeface="Tw Cen MT" pitchFamily="34" charset="0"/>
            </a:endParaRPr>
          </a:p>
          <a:p>
            <a:pPr marL="800100" lvl="1" indent="-342900">
              <a:spcBef>
                <a:spcPct val="20000"/>
              </a:spcBef>
              <a:buFont typeface="Wingdings" charset="2"/>
              <a:buChar char="Ø"/>
            </a:pPr>
            <a:r>
              <a:rPr lang="en-US" sz="2400" i="1" dirty="0">
                <a:latin typeface="Tw Cen MT" pitchFamily="34" charset="0"/>
              </a:rPr>
              <a:t>Held a number of Open|SpeedShop team design meetings</a:t>
            </a:r>
          </a:p>
          <a:p>
            <a:pPr marL="800100" lvl="1" indent="-342900">
              <a:spcBef>
                <a:spcPct val="20000"/>
              </a:spcBef>
              <a:buFont typeface="Wingdings" charset="2"/>
              <a:buChar char="Ø"/>
            </a:pPr>
            <a:r>
              <a:rPr lang="en-US" sz="2400" i="1" dirty="0">
                <a:latin typeface="Tw Cen MT" pitchFamily="34" charset="0"/>
              </a:rPr>
              <a:t>Started holding extended CBTF team meetings to discuss ideas for component interfaces</a:t>
            </a:r>
          </a:p>
          <a:p>
            <a:pPr marL="800100" lvl="1" indent="-342900">
              <a:spcBef>
                <a:spcPct val="20000"/>
              </a:spcBef>
              <a:buFont typeface="Wingdings" charset="2"/>
              <a:buChar char="Ø"/>
            </a:pPr>
            <a:r>
              <a:rPr lang="en-US" sz="2400" i="1" dirty="0">
                <a:latin typeface="Tw Cen MT" pitchFamily="34" charset="0"/>
              </a:rPr>
              <a:t>Created a CBTF wiki</a:t>
            </a:r>
          </a:p>
          <a:p>
            <a:pPr marL="800100" lvl="1" indent="-342900">
              <a:spcBef>
                <a:spcPct val="20000"/>
              </a:spcBef>
              <a:buFont typeface="Wingdings" charset="2"/>
              <a:buChar char="Ø"/>
            </a:pPr>
            <a:r>
              <a:rPr lang="en-US" sz="2400" i="1" dirty="0">
                <a:latin typeface="Tw Cen MT" pitchFamily="34" charset="0"/>
              </a:rPr>
              <a:t>Started prototyping the component interface design</a:t>
            </a:r>
          </a:p>
          <a:p>
            <a:pPr marL="800100" lvl="1" indent="-342900">
              <a:spcBef>
                <a:spcPct val="20000"/>
              </a:spcBef>
              <a:buFont typeface="Wingdings" charset="2"/>
              <a:buChar char="Ø"/>
            </a:pPr>
            <a:r>
              <a:rPr lang="en-US" sz="2400" i="1" dirty="0">
                <a:latin typeface="Tw Cen MT" pitchFamily="34" charset="0"/>
              </a:rPr>
              <a:t>Doing a number of improvements and decompositions in </a:t>
            </a:r>
            <a:r>
              <a:rPr lang="en-US" sz="2400" i="1" dirty="0" err="1">
                <a:latin typeface="Tw Cen MT" pitchFamily="34" charset="0"/>
              </a:rPr>
              <a:t>Open|</a:t>
            </a:r>
            <a:r>
              <a:rPr lang="en-US" sz="2400" i="1" dirty="0" err="1" smtClean="0">
                <a:latin typeface="Tw Cen MT" pitchFamily="34" charset="0"/>
              </a:rPr>
              <a:t>SpeedShop</a:t>
            </a:r>
            <a:r>
              <a:rPr lang="en-US" sz="2400" i="1" dirty="0" smtClean="0">
                <a:latin typeface="Tw Cen MT" pitchFamily="34" charset="0"/>
              </a:rPr>
              <a:t> for deployment in CBTF</a:t>
            </a:r>
            <a:endParaRPr lang="en-US" sz="2400" i="1" dirty="0">
              <a:latin typeface="Tw Cen MT" pitchFamily="34" charset="0"/>
            </a:endParaRPr>
          </a:p>
        </p:txBody>
      </p:sp>
      <p:sp>
        <p:nvSpPr>
          <p:cNvPr id="19462"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dirty="0" err="1" smtClean="0">
                <a:latin typeface="Tw Cen MT" pitchFamily="34" charset="0"/>
                <a:ea typeface="ＭＳ Ｐゴシック" pitchFamily="34" charset="-128"/>
              </a:rPr>
              <a:t>Paradyn</a:t>
            </a:r>
            <a:r>
              <a:rPr lang="en-US" dirty="0" smtClean="0">
                <a:latin typeface="Tw Cen MT" pitchFamily="34" charset="0"/>
                <a:ea typeface="ＭＳ Ｐゴシック" pitchFamily="34" charset="-128"/>
              </a:rPr>
              <a:t> Week 2011</a:t>
            </a:r>
          </a:p>
        </p:txBody>
      </p:sp>
      <p:sp>
        <p:nvSpPr>
          <p:cNvPr id="19463"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normAutofit lnSpcReduction="10000"/>
          </a:bodyPr>
          <a:lstStyle/>
          <a:p>
            <a:fld id="{796258AD-1EAD-4762-8BC3-DBDDE522EA6B}" type="slidenum">
              <a:rPr lang="en-US" smtClean="0">
                <a:ea typeface="ＭＳ Ｐゴシック" pitchFamily="34" charset="-128"/>
              </a:rPr>
              <a:pPr/>
              <a:t>33</a:t>
            </a:fld>
            <a:endParaRPr lang="en-US" dirty="0" smtClean="0">
              <a:ea typeface="ＭＳ Ｐゴシック" pitchFamily="34" charset="-128"/>
            </a:endParaRPr>
          </a:p>
        </p:txBody>
      </p:sp>
      <p:sp>
        <p:nvSpPr>
          <p:cNvPr id="8" name="Title 8"/>
          <p:cNvSpPr txBox="1">
            <a:spLocks/>
          </p:cNvSpPr>
          <p:nvPr/>
        </p:nvSpPr>
        <p:spPr>
          <a:xfrm>
            <a:off x="107212" y="-11050"/>
            <a:ext cx="8122387" cy="646331"/>
          </a:xfrm>
          <a:prstGeom prst="rect">
            <a:avLst/>
          </a:prstGeom>
          <a:noFill/>
        </p:spPr>
        <p:txBody>
          <a:bodyPr vert="horz" wrap="square" lIns="91440" tIns="45720" rIns="91440" bIns="45720" rtlCol="0" anchor="ctr">
            <a:spAutoFit/>
          </a:bodyPr>
          <a:lstStyle>
            <a:lvl1pPr algn="l" defTabSz="457200" rtl="0" eaLnBrk="1" latinLnBrk="0" hangingPunct="1">
              <a:spcBef>
                <a:spcPct val="0"/>
              </a:spcBef>
              <a:buNone/>
              <a:defRPr sz="3600" kern="1200">
                <a:solidFill>
                  <a:schemeClr val="bg1"/>
                </a:solidFill>
                <a:latin typeface="+mj-lt"/>
                <a:ea typeface="+mj-ea"/>
                <a:cs typeface="+mj-cs"/>
              </a:defRPr>
            </a:lvl1pPr>
          </a:lstStyle>
          <a:p>
            <a:r>
              <a:rPr lang="en-US" b="1" i="1" dirty="0" smtClean="0"/>
              <a:t>CBTF Project Status: April 2010</a:t>
            </a:r>
            <a:endParaRPr lang="en-US" b="1" i="1" dirty="0"/>
          </a:p>
        </p:txBody>
      </p:sp>
    </p:spTree>
    <p:extLst>
      <p:ext uri="{BB962C8B-B14F-4D97-AF65-F5344CB8AC3E}">
        <p14:creationId xmlns:p14="http://schemas.microsoft.com/office/powerpoint/2010/main" val="1747177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ubtitle 2"/>
          <p:cNvSpPr txBox="1">
            <a:spLocks/>
          </p:cNvSpPr>
          <p:nvPr/>
        </p:nvSpPr>
        <p:spPr bwMode="auto">
          <a:xfrm>
            <a:off x="215516" y="836712"/>
            <a:ext cx="8676964" cy="5436604"/>
          </a:xfrm>
          <a:prstGeom prst="rect">
            <a:avLst/>
          </a:prstGeom>
          <a:noFill/>
          <a:ln w="9525">
            <a:noFill/>
            <a:miter lim="800000"/>
            <a:headEnd/>
            <a:tailEnd/>
          </a:ln>
        </p:spPr>
        <p:txBody>
          <a:bodyPr/>
          <a:lstStyle/>
          <a:p>
            <a:pPr marL="457200" indent="-457200">
              <a:spcBef>
                <a:spcPct val="20000"/>
              </a:spcBef>
              <a:buFont typeface="Wingdings" charset="2"/>
              <a:buChar char="v"/>
            </a:pPr>
            <a:r>
              <a:rPr lang="en-US" sz="2800" b="1" i="1" dirty="0" smtClean="0">
                <a:latin typeface="Tw Cen MT" pitchFamily="34" charset="0"/>
              </a:rPr>
              <a:t>This Years (May 2011) Current </a:t>
            </a:r>
            <a:r>
              <a:rPr lang="en-US" sz="2800" b="1" i="1" dirty="0">
                <a:latin typeface="Tw Cen MT" pitchFamily="34" charset="0"/>
              </a:rPr>
              <a:t>Status</a:t>
            </a:r>
          </a:p>
          <a:p>
            <a:pPr marL="800100" lvl="1" indent="-342900">
              <a:spcBef>
                <a:spcPct val="20000"/>
              </a:spcBef>
              <a:buFont typeface="Wingdings" charset="2"/>
              <a:buChar char="Ø"/>
            </a:pPr>
            <a:r>
              <a:rPr lang="en-US" sz="2400" i="1" dirty="0" smtClean="0">
                <a:latin typeface="Tw Cen MT" pitchFamily="34" charset="0"/>
              </a:rPr>
              <a:t>CBTF design/status meetings with extended team</a:t>
            </a:r>
          </a:p>
          <a:p>
            <a:pPr marL="800100" lvl="1" indent="-342900">
              <a:spcBef>
                <a:spcPct val="20000"/>
              </a:spcBef>
              <a:buFont typeface="Wingdings" charset="2"/>
              <a:buChar char="Ø"/>
            </a:pPr>
            <a:r>
              <a:rPr lang="en-US" sz="2400" i="1" dirty="0" smtClean="0">
                <a:latin typeface="Tw Cen MT" pitchFamily="34" charset="0"/>
              </a:rPr>
              <a:t>Used </a:t>
            </a:r>
            <a:r>
              <a:rPr lang="en-US" sz="2400" i="1" dirty="0" err="1">
                <a:latin typeface="Tw Cen MT" pitchFamily="34" charset="0"/>
              </a:rPr>
              <a:t>Open|SpeedShop</a:t>
            </a:r>
            <a:r>
              <a:rPr lang="en-US" sz="2400" i="1" dirty="0">
                <a:latin typeface="Tw Cen MT" pitchFamily="34" charset="0"/>
              </a:rPr>
              <a:t> as a test bed driver for CBTF </a:t>
            </a:r>
            <a:r>
              <a:rPr lang="en-US" sz="2400" i="1" dirty="0" smtClean="0">
                <a:latin typeface="Tw Cen MT" pitchFamily="34" charset="0"/>
              </a:rPr>
              <a:t>design</a:t>
            </a:r>
          </a:p>
          <a:p>
            <a:pPr marL="800100" lvl="1" indent="-342900">
              <a:spcBef>
                <a:spcPct val="20000"/>
              </a:spcBef>
              <a:buFont typeface="Wingdings" charset="2"/>
              <a:buChar char="Ø"/>
            </a:pPr>
            <a:r>
              <a:rPr lang="en-US" sz="2400" i="1" dirty="0" smtClean="0">
                <a:latin typeface="Tw Cen MT" pitchFamily="34" charset="0"/>
              </a:rPr>
              <a:t>Designed, Implemented and Tested three of the core libraries that define the CBTF infrastructure</a:t>
            </a:r>
          </a:p>
          <a:p>
            <a:pPr marL="1257300" lvl="2" indent="-342900">
              <a:spcBef>
                <a:spcPct val="20000"/>
              </a:spcBef>
              <a:buFont typeface="Wingdings" charset="2"/>
              <a:buChar char="Ø"/>
            </a:pPr>
            <a:r>
              <a:rPr lang="en-US" sz="2400" i="1" dirty="0" err="1" smtClean="0">
                <a:latin typeface="Tw Cen MT" pitchFamily="34" charset="0"/>
              </a:rPr>
              <a:t>libcbtf</a:t>
            </a:r>
            <a:endParaRPr lang="en-US" sz="2400" i="1" dirty="0" smtClean="0">
              <a:latin typeface="Tw Cen MT" pitchFamily="34" charset="0"/>
            </a:endParaRPr>
          </a:p>
          <a:p>
            <a:pPr marL="1257300" lvl="2" indent="-342900">
              <a:spcBef>
                <a:spcPct val="20000"/>
              </a:spcBef>
              <a:buFont typeface="Wingdings" charset="2"/>
              <a:buChar char="Ø"/>
            </a:pPr>
            <a:r>
              <a:rPr lang="en-US" sz="2400" i="1" dirty="0" err="1" smtClean="0">
                <a:latin typeface="Tw Cen MT" pitchFamily="34" charset="0"/>
              </a:rPr>
              <a:t>libcbtf</a:t>
            </a:r>
            <a:r>
              <a:rPr lang="en-US" sz="2400" i="1" dirty="0" smtClean="0">
                <a:latin typeface="Tw Cen MT" pitchFamily="34" charset="0"/>
              </a:rPr>
              <a:t>-xml</a:t>
            </a:r>
          </a:p>
          <a:p>
            <a:pPr marL="1257300" lvl="2" indent="-342900">
              <a:spcBef>
                <a:spcPct val="20000"/>
              </a:spcBef>
              <a:buFont typeface="Wingdings" charset="2"/>
              <a:buChar char="Ø"/>
            </a:pPr>
            <a:r>
              <a:rPr lang="en-US" sz="2400" i="1" dirty="0" err="1" smtClean="0">
                <a:latin typeface="Tw Cen MT" pitchFamily="34" charset="0"/>
              </a:rPr>
              <a:t>libcbtf-mrnet</a:t>
            </a:r>
            <a:endParaRPr lang="en-US" sz="2400" i="1" dirty="0" smtClean="0">
              <a:latin typeface="Tw Cen MT" pitchFamily="34" charset="0"/>
            </a:endParaRPr>
          </a:p>
          <a:p>
            <a:pPr marL="800100" lvl="1" indent="-342900">
              <a:spcBef>
                <a:spcPct val="20000"/>
              </a:spcBef>
              <a:buFont typeface="Wingdings" charset="2"/>
              <a:buChar char="Ø"/>
            </a:pPr>
            <a:r>
              <a:rPr lang="en-US" sz="2400" i="1" dirty="0" smtClean="0">
                <a:latin typeface="Tw Cen MT" pitchFamily="34" charset="0"/>
              </a:rPr>
              <a:t>Designed another core library: </a:t>
            </a:r>
            <a:r>
              <a:rPr lang="en-US" sz="2400" i="1" dirty="0" err="1" smtClean="0">
                <a:latin typeface="Tw Cen MT" pitchFamily="34" charset="0"/>
              </a:rPr>
              <a:t>libcbtf-tcp</a:t>
            </a:r>
            <a:endParaRPr lang="en-US" sz="2400" i="1" dirty="0" smtClean="0">
              <a:latin typeface="Tw Cen MT" pitchFamily="34" charset="0"/>
            </a:endParaRPr>
          </a:p>
          <a:p>
            <a:pPr marL="800100" lvl="1" indent="-342900">
              <a:spcBef>
                <a:spcPct val="20000"/>
              </a:spcBef>
              <a:buFont typeface="Wingdings" charset="2"/>
              <a:buChar char="Ø"/>
            </a:pPr>
            <a:r>
              <a:rPr lang="en-US" sz="2400" i="1" dirty="0" smtClean="0">
                <a:latin typeface="Tw Cen MT" pitchFamily="34" charset="0"/>
              </a:rPr>
              <a:t>Writing </a:t>
            </a:r>
            <a:r>
              <a:rPr lang="en-US" sz="2400" i="1" dirty="0" smtClean="0">
                <a:latin typeface="Tw Cen MT" pitchFamily="34" charset="0"/>
              </a:rPr>
              <a:t>components, services, and messages </a:t>
            </a:r>
            <a:r>
              <a:rPr lang="en-US" sz="2400" i="1" dirty="0" smtClean="0">
                <a:latin typeface="Tw Cen MT" pitchFamily="34" charset="0"/>
              </a:rPr>
              <a:t>to use </a:t>
            </a:r>
            <a:r>
              <a:rPr lang="en-US" sz="2400" i="1" dirty="0" smtClean="0">
                <a:latin typeface="Tw Cen MT" pitchFamily="34" charset="0"/>
              </a:rPr>
              <a:t>with the </a:t>
            </a:r>
            <a:r>
              <a:rPr lang="en-US" sz="2400" i="1" dirty="0" smtClean="0">
                <a:latin typeface="Tw Cen MT" pitchFamily="34" charset="0"/>
              </a:rPr>
              <a:t>CBTF infrastructure with the goal of supporting program counter sampling, then other collection types.</a:t>
            </a:r>
            <a:endParaRPr lang="en-US" sz="2400" i="1" dirty="0">
              <a:latin typeface="Tw Cen MT" pitchFamily="34" charset="0"/>
            </a:endParaRPr>
          </a:p>
        </p:txBody>
      </p:sp>
      <p:sp>
        <p:nvSpPr>
          <p:cNvPr id="19462"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dirty="0" err="1" smtClean="0">
                <a:latin typeface="Tw Cen MT" pitchFamily="34" charset="0"/>
                <a:ea typeface="ＭＳ Ｐゴシック" pitchFamily="34" charset="-128"/>
              </a:rPr>
              <a:t>Paradyn</a:t>
            </a:r>
            <a:r>
              <a:rPr lang="en-US" dirty="0" smtClean="0">
                <a:latin typeface="Tw Cen MT" pitchFamily="34" charset="0"/>
                <a:ea typeface="ＭＳ Ｐゴシック" pitchFamily="34" charset="-128"/>
              </a:rPr>
              <a:t> Week 2011</a:t>
            </a:r>
          </a:p>
        </p:txBody>
      </p:sp>
      <p:sp>
        <p:nvSpPr>
          <p:cNvPr id="19463"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normAutofit lnSpcReduction="10000"/>
          </a:bodyPr>
          <a:lstStyle/>
          <a:p>
            <a:fld id="{796258AD-1EAD-4762-8BC3-DBDDE522EA6B}" type="slidenum">
              <a:rPr lang="en-US" smtClean="0">
                <a:ea typeface="ＭＳ Ｐゴシック" pitchFamily="34" charset="-128"/>
              </a:rPr>
              <a:pPr/>
              <a:t>34</a:t>
            </a:fld>
            <a:endParaRPr lang="en-US" dirty="0" smtClean="0">
              <a:ea typeface="ＭＳ Ｐゴシック" pitchFamily="34" charset="-128"/>
            </a:endParaRPr>
          </a:p>
        </p:txBody>
      </p:sp>
      <p:sp>
        <p:nvSpPr>
          <p:cNvPr id="8" name="Title 8"/>
          <p:cNvSpPr txBox="1">
            <a:spLocks/>
          </p:cNvSpPr>
          <p:nvPr/>
        </p:nvSpPr>
        <p:spPr>
          <a:xfrm>
            <a:off x="107212" y="-11050"/>
            <a:ext cx="8122387" cy="646331"/>
          </a:xfrm>
          <a:prstGeom prst="rect">
            <a:avLst/>
          </a:prstGeom>
          <a:noFill/>
        </p:spPr>
        <p:txBody>
          <a:bodyPr vert="horz" wrap="square" lIns="91440" tIns="45720" rIns="91440" bIns="45720" rtlCol="0" anchor="ctr">
            <a:spAutoFit/>
          </a:bodyPr>
          <a:lstStyle>
            <a:lvl1pPr algn="l" defTabSz="457200" rtl="0" eaLnBrk="1" latinLnBrk="0" hangingPunct="1">
              <a:spcBef>
                <a:spcPct val="0"/>
              </a:spcBef>
              <a:buNone/>
              <a:defRPr sz="3600" kern="1200">
                <a:solidFill>
                  <a:schemeClr val="bg1"/>
                </a:solidFill>
                <a:latin typeface="+mj-lt"/>
                <a:ea typeface="+mj-ea"/>
                <a:cs typeface="+mj-cs"/>
              </a:defRPr>
            </a:lvl1pPr>
          </a:lstStyle>
          <a:p>
            <a:r>
              <a:rPr lang="en-US" b="1" i="1" dirty="0" smtClean="0"/>
              <a:t>CBTF Project Status: May 2011</a:t>
            </a:r>
            <a:endParaRPr lang="en-US" b="1" i="1" dirty="0"/>
          </a:p>
        </p:txBody>
      </p:sp>
    </p:spTree>
    <p:extLst>
      <p:ext uri="{BB962C8B-B14F-4D97-AF65-F5344CB8AC3E}">
        <p14:creationId xmlns:p14="http://schemas.microsoft.com/office/powerpoint/2010/main" val="1411605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ubtitle 2"/>
          <p:cNvSpPr txBox="1">
            <a:spLocks/>
          </p:cNvSpPr>
          <p:nvPr/>
        </p:nvSpPr>
        <p:spPr bwMode="auto">
          <a:xfrm>
            <a:off x="143508" y="800708"/>
            <a:ext cx="8305800" cy="4953000"/>
          </a:xfrm>
          <a:prstGeom prst="rect">
            <a:avLst/>
          </a:prstGeom>
          <a:noFill/>
          <a:ln w="9525">
            <a:noFill/>
            <a:miter lim="800000"/>
            <a:headEnd/>
            <a:tailEnd/>
          </a:ln>
        </p:spPr>
        <p:txBody>
          <a:bodyPr/>
          <a:lstStyle/>
          <a:p>
            <a:pPr marL="457200" indent="-457200">
              <a:spcBef>
                <a:spcPct val="20000"/>
              </a:spcBef>
              <a:buFont typeface="Wingdings" charset="2"/>
              <a:buChar char="v"/>
            </a:pPr>
            <a:r>
              <a:rPr lang="en-US" sz="2800" b="1" i="1" dirty="0" smtClean="0">
                <a:latin typeface="Tw Cen MT" pitchFamily="34" charset="0"/>
              </a:rPr>
              <a:t>Next steps for CBTF:</a:t>
            </a:r>
            <a:endParaRPr lang="en-US" dirty="0"/>
          </a:p>
          <a:p>
            <a:endParaRPr lang="en-US" dirty="0"/>
          </a:p>
          <a:p>
            <a:pPr marL="800100" lvl="1" indent="-342900">
              <a:spcBef>
                <a:spcPct val="20000"/>
              </a:spcBef>
              <a:buFont typeface="Wingdings" charset="2"/>
              <a:buChar char="Ø"/>
            </a:pPr>
            <a:r>
              <a:rPr lang="en-US" sz="2400" dirty="0" smtClean="0">
                <a:latin typeface="Tw Cen MT"/>
                <a:cs typeface="Tw Cen MT"/>
              </a:rPr>
              <a:t>Add </a:t>
            </a:r>
            <a:r>
              <a:rPr lang="en-US" sz="2400" dirty="0">
                <a:latin typeface="Tw Cen MT"/>
                <a:cs typeface="Tw Cen MT"/>
              </a:rPr>
              <a:t>support for </a:t>
            </a:r>
            <a:r>
              <a:rPr lang="en-US" sz="2400" dirty="0" smtClean="0">
                <a:latin typeface="Tw Cen MT"/>
                <a:cs typeface="Tw Cen MT"/>
              </a:rPr>
              <a:t>LW </a:t>
            </a:r>
            <a:r>
              <a:rPr lang="en-US" sz="2400" dirty="0" err="1" smtClean="0">
                <a:latin typeface="Tw Cen MT"/>
                <a:cs typeface="Tw Cen MT"/>
              </a:rPr>
              <a:t>MRNet's</a:t>
            </a:r>
            <a:r>
              <a:rPr lang="en-US" sz="2400" dirty="0" smtClean="0">
                <a:latin typeface="Tw Cen MT"/>
                <a:cs typeface="Tw Cen MT"/>
              </a:rPr>
              <a:t> </a:t>
            </a:r>
            <a:r>
              <a:rPr lang="en-US" sz="2400" dirty="0">
                <a:latin typeface="Tw Cen MT"/>
                <a:cs typeface="Tw Cen MT"/>
              </a:rPr>
              <a:t>backend attach </a:t>
            </a:r>
            <a:r>
              <a:rPr lang="en-US" sz="2400" dirty="0" smtClean="0">
                <a:latin typeface="Tw Cen MT"/>
                <a:cs typeface="Tw Cen MT"/>
              </a:rPr>
              <a:t>mode</a:t>
            </a:r>
            <a:endParaRPr lang="en-US" sz="2400" i="1" dirty="0">
              <a:latin typeface="Tw Cen MT"/>
              <a:cs typeface="Tw Cen MT"/>
            </a:endParaRPr>
          </a:p>
          <a:p>
            <a:pPr marL="800100" lvl="1" indent="-342900">
              <a:spcBef>
                <a:spcPct val="20000"/>
              </a:spcBef>
              <a:buFont typeface="Wingdings" charset="2"/>
              <a:buChar char="Ø"/>
            </a:pPr>
            <a:r>
              <a:rPr lang="en-US" sz="2400" dirty="0">
                <a:latin typeface="Tw Cen MT"/>
                <a:cs typeface="Tw Cen MT"/>
              </a:rPr>
              <a:t>GUI tool for CBTF component network configuration. The XML files </a:t>
            </a:r>
            <a:r>
              <a:rPr lang="en-US" sz="2400" dirty="0" smtClean="0">
                <a:latin typeface="Tw Cen MT"/>
                <a:cs typeface="Tw Cen MT"/>
              </a:rPr>
              <a:t>get tedious to write by hand…</a:t>
            </a:r>
          </a:p>
          <a:p>
            <a:pPr marL="800100" lvl="1" indent="-342900">
              <a:spcBef>
                <a:spcPct val="20000"/>
              </a:spcBef>
              <a:buFont typeface="Wingdings" charset="2"/>
              <a:buChar char="Ø"/>
            </a:pPr>
            <a:r>
              <a:rPr lang="en-US" sz="2400" dirty="0" smtClean="0">
                <a:latin typeface="Tw Cen MT"/>
                <a:cs typeface="Tw Cen MT"/>
              </a:rPr>
              <a:t>TCP/IP library implementation and test. (</a:t>
            </a:r>
            <a:r>
              <a:rPr lang="en-US" sz="2400" dirty="0" err="1" smtClean="0">
                <a:latin typeface="Tw Cen MT"/>
                <a:cs typeface="Tw Cen MT"/>
              </a:rPr>
              <a:t>libcbtf-tcpip</a:t>
            </a:r>
            <a:r>
              <a:rPr lang="en-US" sz="2400" dirty="0" smtClean="0">
                <a:latin typeface="Tw Cen MT"/>
                <a:cs typeface="Tw Cen MT"/>
              </a:rPr>
              <a:t>)</a:t>
            </a:r>
          </a:p>
          <a:p>
            <a:pPr marL="800100" lvl="1" indent="-342900">
              <a:spcBef>
                <a:spcPct val="20000"/>
              </a:spcBef>
              <a:buFont typeface="Wingdings" charset="2"/>
              <a:buChar char="Ø"/>
            </a:pPr>
            <a:r>
              <a:rPr lang="en-US" sz="2400" dirty="0" smtClean="0">
                <a:latin typeface="Tw Cen MT"/>
                <a:cs typeface="Tw Cen MT"/>
              </a:rPr>
              <a:t>Tool start up investigation and implementation (</a:t>
            </a:r>
            <a:r>
              <a:rPr lang="en-US" sz="2400" dirty="0" err="1" smtClean="0">
                <a:latin typeface="Tw Cen MT"/>
                <a:cs typeface="Tw Cen MT"/>
              </a:rPr>
              <a:t>launchmon</a:t>
            </a:r>
            <a:r>
              <a:rPr lang="en-US" sz="2400" dirty="0" smtClean="0">
                <a:latin typeface="Tw Cen MT"/>
                <a:cs typeface="Tw Cen MT"/>
              </a:rPr>
              <a:t>, </a:t>
            </a:r>
            <a:r>
              <a:rPr lang="en-US" sz="2400" dirty="0" err="1" smtClean="0">
                <a:latin typeface="Tw Cen MT"/>
                <a:cs typeface="Tw Cen MT"/>
              </a:rPr>
              <a:t>libi</a:t>
            </a:r>
            <a:r>
              <a:rPr lang="en-US" sz="2400" dirty="0" smtClean="0">
                <a:latin typeface="Tw Cen MT"/>
                <a:cs typeface="Tw Cen MT"/>
              </a:rPr>
              <a:t>, …)</a:t>
            </a:r>
          </a:p>
          <a:p>
            <a:pPr marL="800100" lvl="1" indent="-342900">
              <a:spcBef>
                <a:spcPct val="20000"/>
              </a:spcBef>
              <a:buFont typeface="Wingdings" charset="2"/>
              <a:buChar char="Ø"/>
            </a:pPr>
            <a:r>
              <a:rPr lang="en-US" sz="2400" dirty="0" smtClean="0">
                <a:latin typeface="Tw Cen MT"/>
                <a:cs typeface="Tw Cen MT"/>
              </a:rPr>
              <a:t>Tool component creation to support more types of collection</a:t>
            </a:r>
          </a:p>
          <a:p>
            <a:pPr marL="800100" lvl="1" indent="-342900">
              <a:spcBef>
                <a:spcPct val="20000"/>
              </a:spcBef>
              <a:buFont typeface="Wingdings" charset="2"/>
              <a:buChar char="Ø"/>
            </a:pPr>
            <a:r>
              <a:rPr lang="en-US" sz="2400" dirty="0" smtClean="0">
                <a:latin typeface="Tw Cen MT"/>
                <a:cs typeface="Tw Cen MT"/>
              </a:rPr>
              <a:t>Filtering components for </a:t>
            </a:r>
            <a:r>
              <a:rPr lang="en-US" sz="2400" dirty="0" err="1" smtClean="0">
                <a:latin typeface="Tw Cen MT"/>
                <a:cs typeface="Tw Cen MT"/>
              </a:rPr>
              <a:t>MRNet</a:t>
            </a:r>
            <a:r>
              <a:rPr lang="en-US" sz="2400" dirty="0" smtClean="0">
                <a:latin typeface="Tw Cen MT"/>
                <a:cs typeface="Tw Cen MT"/>
              </a:rPr>
              <a:t> communication node deployment</a:t>
            </a:r>
          </a:p>
        </p:txBody>
      </p:sp>
      <p:sp>
        <p:nvSpPr>
          <p:cNvPr id="19462"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dirty="0" err="1" smtClean="0">
                <a:latin typeface="Tw Cen MT" pitchFamily="34" charset="0"/>
                <a:ea typeface="ＭＳ Ｐゴシック" pitchFamily="34" charset="-128"/>
              </a:rPr>
              <a:t>Paradyn</a:t>
            </a:r>
            <a:r>
              <a:rPr lang="en-US" dirty="0" smtClean="0">
                <a:latin typeface="Tw Cen MT" pitchFamily="34" charset="0"/>
                <a:ea typeface="ＭＳ Ｐゴシック" pitchFamily="34" charset="-128"/>
              </a:rPr>
              <a:t> Week 2011</a:t>
            </a:r>
          </a:p>
        </p:txBody>
      </p:sp>
      <p:sp>
        <p:nvSpPr>
          <p:cNvPr id="19463"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normAutofit lnSpcReduction="10000"/>
          </a:bodyPr>
          <a:lstStyle/>
          <a:p>
            <a:fld id="{796258AD-1EAD-4762-8BC3-DBDDE522EA6B}" type="slidenum">
              <a:rPr lang="en-US" smtClean="0">
                <a:ea typeface="ＭＳ Ｐゴシック" pitchFamily="34" charset="-128"/>
              </a:rPr>
              <a:pPr/>
              <a:t>35</a:t>
            </a:fld>
            <a:endParaRPr lang="en-US" dirty="0" smtClean="0">
              <a:ea typeface="ＭＳ Ｐゴシック" pitchFamily="34" charset="-128"/>
            </a:endParaRPr>
          </a:p>
        </p:txBody>
      </p:sp>
      <p:sp>
        <p:nvSpPr>
          <p:cNvPr id="8" name="Title 8"/>
          <p:cNvSpPr txBox="1">
            <a:spLocks/>
          </p:cNvSpPr>
          <p:nvPr/>
        </p:nvSpPr>
        <p:spPr>
          <a:xfrm>
            <a:off x="107212" y="50505"/>
            <a:ext cx="8122387" cy="523220"/>
          </a:xfrm>
          <a:prstGeom prst="rect">
            <a:avLst/>
          </a:prstGeom>
          <a:noFill/>
        </p:spPr>
        <p:txBody>
          <a:bodyPr vert="horz" wrap="square" lIns="91440" tIns="45720" rIns="91440" bIns="45720" rtlCol="0" anchor="ctr">
            <a:spAutoFit/>
          </a:bodyPr>
          <a:lstStyle>
            <a:lvl1pPr algn="l" defTabSz="457200" rtl="0" eaLnBrk="1" latinLnBrk="0" hangingPunct="1">
              <a:spcBef>
                <a:spcPct val="0"/>
              </a:spcBef>
              <a:buNone/>
              <a:defRPr sz="3600" kern="1200">
                <a:solidFill>
                  <a:schemeClr val="bg1"/>
                </a:solidFill>
                <a:latin typeface="+mj-lt"/>
                <a:ea typeface="+mj-ea"/>
                <a:cs typeface="+mj-cs"/>
              </a:defRPr>
            </a:lvl1pPr>
          </a:lstStyle>
          <a:p>
            <a:r>
              <a:rPr lang="en-US" sz="2800" b="1" i="1" dirty="0" smtClean="0"/>
              <a:t>CBTF Next Steps</a:t>
            </a:r>
            <a:endParaRPr lang="en-US" sz="2800" b="1" i="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215516" y="908720"/>
            <a:ext cx="8534400" cy="4278094"/>
          </a:xfrm>
          <a:prstGeom prst="rect">
            <a:avLst/>
          </a:prstGeom>
          <a:noFill/>
          <a:ln w="9525">
            <a:noFill/>
            <a:miter lim="800000"/>
            <a:headEnd/>
            <a:tailEnd/>
          </a:ln>
        </p:spPr>
        <p:txBody>
          <a:bodyPr>
            <a:spAutoFit/>
          </a:bodyPr>
          <a:lstStyle/>
          <a:p>
            <a:r>
              <a:rPr lang="en-US" sz="2800" b="1" dirty="0">
                <a:latin typeface="Tw Cen MT" pitchFamily="34" charset="0"/>
              </a:rPr>
              <a:t>	</a:t>
            </a:r>
            <a:endParaRPr lang="en-US" sz="2000" dirty="0">
              <a:latin typeface="Tw Cen MT" pitchFamily="34" charset="0"/>
            </a:endParaRPr>
          </a:p>
          <a:p>
            <a:pPr marL="342900" indent="-342900">
              <a:buFont typeface="Wingdings" charset="2"/>
              <a:buChar char="v"/>
            </a:pPr>
            <a:r>
              <a:rPr lang="en-US" sz="2400" dirty="0">
                <a:latin typeface="Tw Cen MT" pitchFamily="34" charset="0"/>
              </a:rPr>
              <a:t> </a:t>
            </a:r>
            <a:r>
              <a:rPr lang="en-US" sz="2800" b="1" i="1" dirty="0">
                <a:latin typeface="Tw Cen MT" pitchFamily="34" charset="0"/>
              </a:rPr>
              <a:t>MRNet and Dyninst Features/Requirements/Desires </a:t>
            </a:r>
            <a:endParaRPr lang="en-US" sz="2800" i="1" dirty="0">
              <a:latin typeface="Tw Cen MT" pitchFamily="34" charset="0"/>
            </a:endParaRPr>
          </a:p>
          <a:p>
            <a:pPr marL="800100" lvl="1" indent="-342900">
              <a:buFont typeface="Wingdings" charset="2"/>
              <a:buChar char="Ø"/>
            </a:pPr>
            <a:r>
              <a:rPr lang="en-US" sz="2400" i="1" dirty="0">
                <a:latin typeface="Tw Cen MT" pitchFamily="34" charset="0"/>
              </a:rPr>
              <a:t> </a:t>
            </a:r>
            <a:r>
              <a:rPr lang="en-US" sz="2400" i="1" dirty="0" smtClean="0">
                <a:latin typeface="Tw Cen MT" pitchFamily="34" charset="0"/>
              </a:rPr>
              <a:t>Implementing usage of the </a:t>
            </a:r>
            <a:r>
              <a:rPr lang="en-US" sz="2400" i="1" dirty="0">
                <a:latin typeface="Tw Cen MT" pitchFamily="34" charset="0"/>
              </a:rPr>
              <a:t>MRNet lightweight </a:t>
            </a:r>
            <a:r>
              <a:rPr lang="en-US" sz="2400" i="1" dirty="0" smtClean="0">
                <a:latin typeface="Tw Cen MT" pitchFamily="34" charset="0"/>
              </a:rPr>
              <a:t>library</a:t>
            </a:r>
          </a:p>
          <a:p>
            <a:pPr marL="1257300" lvl="2" indent="-342900">
              <a:buFont typeface="Wingdings" charset="2"/>
              <a:buChar char="Ø"/>
            </a:pPr>
            <a:r>
              <a:rPr lang="en-US" sz="2400" i="1" dirty="0">
                <a:latin typeface="Tw Cen MT" pitchFamily="34" charset="0"/>
              </a:rPr>
              <a:t> </a:t>
            </a:r>
            <a:r>
              <a:rPr lang="en-US" sz="2400" i="1" dirty="0" smtClean="0">
                <a:latin typeface="Tw Cen MT" pitchFamily="34" charset="0"/>
              </a:rPr>
              <a:t>Prototyped using OSS, now implementing in CBTF</a:t>
            </a:r>
            <a:endParaRPr lang="en-US" sz="2400" i="1" dirty="0">
              <a:latin typeface="Tw Cen MT" pitchFamily="34" charset="0"/>
            </a:endParaRPr>
          </a:p>
          <a:p>
            <a:pPr marL="800100" lvl="1" indent="-342900">
              <a:buFont typeface="Wingdings" charset="2"/>
              <a:buChar char="Ø"/>
            </a:pPr>
            <a:r>
              <a:rPr lang="en-US" sz="2400" i="1" dirty="0">
                <a:latin typeface="Tw Cen MT" pitchFamily="34" charset="0"/>
              </a:rPr>
              <a:t> </a:t>
            </a:r>
            <a:r>
              <a:rPr lang="en-US" sz="2400" i="1" dirty="0" smtClean="0">
                <a:latin typeface="Tw Cen MT" pitchFamily="34" charset="0"/>
              </a:rPr>
              <a:t>Working with UW on </a:t>
            </a:r>
            <a:r>
              <a:rPr lang="en-US" sz="2400" i="1" dirty="0">
                <a:latin typeface="Tw Cen MT" pitchFamily="34" charset="0"/>
              </a:rPr>
              <a:t>the detach on the fly </a:t>
            </a:r>
            <a:endParaRPr lang="en-US" sz="2400" i="1" dirty="0" smtClean="0">
              <a:latin typeface="Tw Cen MT" pitchFamily="34" charset="0"/>
            </a:endParaRPr>
          </a:p>
          <a:p>
            <a:pPr marL="800100" lvl="1" indent="-342900">
              <a:buFont typeface="Wingdings" charset="2"/>
              <a:buChar char="Ø"/>
            </a:pPr>
            <a:r>
              <a:rPr lang="en-US" sz="2400" i="1" dirty="0">
                <a:latin typeface="Tw Cen MT" pitchFamily="34" charset="0"/>
              </a:rPr>
              <a:t> </a:t>
            </a:r>
            <a:r>
              <a:rPr lang="en-US" sz="2400" i="1" dirty="0" smtClean="0">
                <a:latin typeface="Tw Cen MT" pitchFamily="34" charset="0"/>
              </a:rPr>
              <a:t>Plan </a:t>
            </a:r>
            <a:r>
              <a:rPr lang="en-US" sz="2400" i="1" dirty="0">
                <a:latin typeface="Tw Cen MT" pitchFamily="34" charset="0"/>
              </a:rPr>
              <a:t>to use the binary rewriter </a:t>
            </a:r>
            <a:r>
              <a:rPr lang="en-US" sz="2400" i="1" dirty="0" smtClean="0">
                <a:latin typeface="Tw Cen MT" pitchFamily="34" charset="0"/>
              </a:rPr>
              <a:t>feature</a:t>
            </a:r>
          </a:p>
          <a:p>
            <a:pPr marL="800100" lvl="1" indent="-342900">
              <a:buFont typeface="Wingdings" charset="2"/>
              <a:buChar char="Ø"/>
            </a:pPr>
            <a:r>
              <a:rPr lang="en-US" sz="2400" i="1" dirty="0" smtClean="0">
                <a:latin typeface="Tw Cen MT" pitchFamily="34" charset="0"/>
              </a:rPr>
              <a:t> Plan </a:t>
            </a:r>
            <a:r>
              <a:rPr lang="en-US" sz="2400" i="1" dirty="0">
                <a:latin typeface="Tw Cen MT" pitchFamily="34" charset="0"/>
              </a:rPr>
              <a:t>to use </a:t>
            </a:r>
            <a:r>
              <a:rPr lang="en-US" sz="2400" i="1" dirty="0" err="1">
                <a:latin typeface="Tw Cen MT" pitchFamily="34" charset="0"/>
              </a:rPr>
              <a:t>symtabAPI</a:t>
            </a:r>
            <a:endParaRPr lang="en-US" sz="2400" i="1" dirty="0">
              <a:latin typeface="Tw Cen MT" pitchFamily="34" charset="0"/>
            </a:endParaRPr>
          </a:p>
          <a:p>
            <a:pPr marL="800100" lvl="1" indent="-342900">
              <a:buFont typeface="Wingdings" charset="2"/>
              <a:buChar char="Ø"/>
            </a:pPr>
            <a:r>
              <a:rPr lang="en-US" sz="2400" i="1" dirty="0">
                <a:latin typeface="Tw Cen MT" pitchFamily="34" charset="0"/>
              </a:rPr>
              <a:t> Would like a floating point register fix up feature</a:t>
            </a:r>
          </a:p>
          <a:p>
            <a:pPr marL="800100" lvl="1" indent="-342900">
              <a:buFont typeface="Wingdings" charset="2"/>
              <a:buChar char="Ø"/>
            </a:pPr>
            <a:r>
              <a:rPr lang="en-US" sz="2400" i="1" dirty="0">
                <a:latin typeface="Tw Cen MT" pitchFamily="34" charset="0"/>
              </a:rPr>
              <a:t> Would like a 1</a:t>
            </a:r>
            <a:r>
              <a:rPr lang="en-US" sz="2400" i="1" baseline="30000" dirty="0">
                <a:latin typeface="Tw Cen MT" pitchFamily="34" charset="0"/>
              </a:rPr>
              <a:t>st</a:t>
            </a:r>
            <a:r>
              <a:rPr lang="en-US" sz="2400" i="1" dirty="0">
                <a:latin typeface="Tw Cen MT" pitchFamily="34" charset="0"/>
              </a:rPr>
              <a:t> party stackwalker API</a:t>
            </a:r>
          </a:p>
          <a:p>
            <a:pPr marL="800100" lvl="1" indent="-342900">
              <a:buFont typeface="Wingdings" charset="2"/>
              <a:buChar char="Ø"/>
            </a:pPr>
            <a:r>
              <a:rPr lang="en-US" sz="2400" i="1" dirty="0">
                <a:latin typeface="Tw Cen MT" pitchFamily="34" charset="0"/>
              </a:rPr>
              <a:t> Plan to create an “new” </a:t>
            </a:r>
            <a:r>
              <a:rPr lang="en-US" sz="2400" i="1" dirty="0" smtClean="0">
                <a:latin typeface="Tw Cen MT" pitchFamily="34" charset="0"/>
              </a:rPr>
              <a:t>CBTF tool/feature </a:t>
            </a:r>
            <a:r>
              <a:rPr lang="en-US" sz="2400" i="1" dirty="0">
                <a:latin typeface="Tw Cen MT" pitchFamily="34" charset="0"/>
              </a:rPr>
              <a:t>based on Active Harmony</a:t>
            </a:r>
            <a:endParaRPr lang="en-US" sz="2800" i="1" dirty="0">
              <a:latin typeface="Tw Cen MT" pitchFamily="34" charset="0"/>
            </a:endParaRPr>
          </a:p>
        </p:txBody>
      </p:sp>
      <p:sp>
        <p:nvSpPr>
          <p:cNvPr id="18439" name="Footer Placeholder 9"/>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dirty="0" err="1" smtClean="0">
                <a:ea typeface="ＭＳ Ｐゴシック" pitchFamily="34" charset="-128"/>
              </a:rPr>
              <a:t>Paradyn</a:t>
            </a:r>
            <a:r>
              <a:rPr lang="en-US" dirty="0" smtClean="0">
                <a:ea typeface="ＭＳ Ｐゴシック" pitchFamily="34" charset="-128"/>
              </a:rPr>
              <a:t> Week 2011</a:t>
            </a:r>
          </a:p>
        </p:txBody>
      </p:sp>
      <p:sp>
        <p:nvSpPr>
          <p:cNvPr id="18438" name="Slide Number Placeholder 8"/>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normAutofit lnSpcReduction="10000"/>
          </a:bodyPr>
          <a:lstStyle/>
          <a:p>
            <a:fld id="{A94CAE94-2813-400E-B684-3544E45C09DB}" type="slidenum">
              <a:rPr lang="en-US" smtClean="0">
                <a:ea typeface="ＭＳ Ｐゴシック" pitchFamily="34" charset="-128"/>
              </a:rPr>
              <a:pPr/>
              <a:t>36</a:t>
            </a:fld>
            <a:endParaRPr lang="en-US" dirty="0" smtClean="0">
              <a:ea typeface="ＭＳ Ｐゴシック" pitchFamily="34" charset="-128"/>
            </a:endParaRPr>
          </a:p>
        </p:txBody>
      </p:sp>
      <p:sp>
        <p:nvSpPr>
          <p:cNvPr id="8" name="Title 8"/>
          <p:cNvSpPr txBox="1">
            <a:spLocks/>
          </p:cNvSpPr>
          <p:nvPr/>
        </p:nvSpPr>
        <p:spPr>
          <a:xfrm>
            <a:off x="107212" y="50505"/>
            <a:ext cx="8122387" cy="523220"/>
          </a:xfrm>
          <a:prstGeom prst="rect">
            <a:avLst/>
          </a:prstGeom>
          <a:noFill/>
        </p:spPr>
        <p:txBody>
          <a:bodyPr vert="horz" wrap="square" lIns="91440" tIns="45720" rIns="91440" bIns="45720" rtlCol="0" anchor="ctr">
            <a:spAutoFit/>
          </a:bodyPr>
          <a:lstStyle>
            <a:lvl1pPr algn="l" defTabSz="457200" rtl="0" eaLnBrk="1" latinLnBrk="0" hangingPunct="1">
              <a:spcBef>
                <a:spcPct val="0"/>
              </a:spcBef>
              <a:buNone/>
              <a:defRPr sz="3600" kern="1200">
                <a:solidFill>
                  <a:schemeClr val="bg1"/>
                </a:solidFill>
                <a:latin typeface="+mj-lt"/>
                <a:ea typeface="+mj-ea"/>
                <a:cs typeface="+mj-cs"/>
              </a:defRPr>
            </a:lvl1pPr>
          </a:lstStyle>
          <a:p>
            <a:r>
              <a:rPr lang="en-US" sz="2800" b="1" i="1" dirty="0" smtClean="0"/>
              <a:t>CBTF: UW &amp; UMD Software Usage</a:t>
            </a:r>
            <a:endParaRPr lang="en-US" sz="2800" b="1" i="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ubtitle 2"/>
          <p:cNvSpPr txBox="1">
            <a:spLocks/>
          </p:cNvSpPr>
          <p:nvPr/>
        </p:nvSpPr>
        <p:spPr bwMode="auto">
          <a:xfrm>
            <a:off x="571500" y="1524000"/>
            <a:ext cx="8305800" cy="4953000"/>
          </a:xfrm>
          <a:prstGeom prst="rect">
            <a:avLst/>
          </a:prstGeom>
          <a:noFill/>
          <a:ln w="9525">
            <a:noFill/>
            <a:miter lim="800000"/>
            <a:headEnd/>
            <a:tailEnd/>
          </a:ln>
        </p:spPr>
        <p:txBody>
          <a:bodyPr/>
          <a:lstStyle/>
          <a:p>
            <a:pPr marL="342900" indent="-342900">
              <a:spcBef>
                <a:spcPct val="20000"/>
              </a:spcBef>
            </a:pPr>
            <a:endParaRPr lang="en-US" sz="3200" b="1" i="1" dirty="0">
              <a:latin typeface="Tw Cen MT" pitchFamily="34" charset="0"/>
            </a:endParaRPr>
          </a:p>
          <a:p>
            <a:pPr marL="342900" indent="-342900">
              <a:spcBef>
                <a:spcPct val="20000"/>
              </a:spcBef>
            </a:pPr>
            <a:endParaRPr lang="en-US" sz="3200" b="1" i="1" dirty="0">
              <a:latin typeface="Tw Cen MT" pitchFamily="34" charset="0"/>
            </a:endParaRPr>
          </a:p>
          <a:p>
            <a:pPr marL="342900" indent="-342900" algn="ctr">
              <a:spcBef>
                <a:spcPct val="20000"/>
              </a:spcBef>
            </a:pPr>
            <a:r>
              <a:rPr lang="en-US" sz="3200" b="1" i="1" dirty="0">
                <a:latin typeface="Tw Cen MT" pitchFamily="34" charset="0"/>
              </a:rPr>
              <a:t>Questions?</a:t>
            </a:r>
          </a:p>
          <a:p>
            <a:pPr marL="342900" indent="-342900" algn="ctr">
              <a:spcBef>
                <a:spcPct val="20000"/>
              </a:spcBef>
            </a:pPr>
            <a:r>
              <a:rPr lang="en-US" sz="3200" b="1" i="1" dirty="0">
                <a:latin typeface="Tw Cen MT" pitchFamily="34" charset="0"/>
                <a:hlinkClick r:id="rId3"/>
              </a:rPr>
              <a:t>jeg@krellinst.org</a:t>
            </a:r>
            <a:endParaRPr lang="en-US" sz="3200" b="1" i="1" dirty="0">
              <a:latin typeface="Tw Cen MT" pitchFamily="34" charset="0"/>
            </a:endParaRPr>
          </a:p>
          <a:p>
            <a:pPr marL="342900" indent="-342900" algn="ctr">
              <a:spcBef>
                <a:spcPct val="20000"/>
              </a:spcBef>
            </a:pPr>
            <a:r>
              <a:rPr lang="en-US" sz="3200" b="1" i="1" dirty="0">
                <a:latin typeface="Tw Cen MT" pitchFamily="34" charset="0"/>
              </a:rPr>
              <a:t>cbt_framework@krellinst.org</a:t>
            </a:r>
            <a:endParaRPr lang="en-US" sz="3500" b="1" i="1" dirty="0">
              <a:latin typeface="Tw Cen MT" pitchFamily="34" charset="0"/>
            </a:endParaRPr>
          </a:p>
          <a:p>
            <a:pPr marL="342900" indent="-342900">
              <a:spcBef>
                <a:spcPct val="20000"/>
              </a:spcBef>
            </a:pPr>
            <a:endParaRPr lang="en-US" sz="3500" b="1" i="1" dirty="0">
              <a:latin typeface="Tw Cen MT" pitchFamily="34" charset="0"/>
            </a:endParaRPr>
          </a:p>
          <a:p>
            <a:pPr marL="342900" indent="-342900">
              <a:spcBef>
                <a:spcPct val="20000"/>
              </a:spcBef>
            </a:pPr>
            <a:endParaRPr lang="en-US" sz="3500" b="1" i="1" dirty="0">
              <a:latin typeface="Tw Cen MT" pitchFamily="34" charset="0"/>
            </a:endParaRPr>
          </a:p>
        </p:txBody>
      </p:sp>
      <p:sp>
        <p:nvSpPr>
          <p:cNvPr id="20486"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dirty="0" err="1" smtClean="0">
                <a:latin typeface="Tw Cen MT" pitchFamily="34" charset="0"/>
                <a:ea typeface="ＭＳ Ｐゴシック" pitchFamily="34" charset="-128"/>
              </a:rPr>
              <a:t>Paradyn</a:t>
            </a:r>
            <a:r>
              <a:rPr lang="en-US" dirty="0" smtClean="0">
                <a:latin typeface="Tw Cen MT" pitchFamily="34" charset="0"/>
                <a:ea typeface="ＭＳ Ｐゴシック" pitchFamily="34" charset="-128"/>
              </a:rPr>
              <a:t> Week 2011</a:t>
            </a:r>
          </a:p>
        </p:txBody>
      </p:sp>
      <p:sp>
        <p:nvSpPr>
          <p:cNvPr id="20487"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normAutofit lnSpcReduction="10000"/>
          </a:bodyPr>
          <a:lstStyle/>
          <a:p>
            <a:fld id="{4C743076-E3C6-4350-8EEA-4C3D7A1A3595}" type="slidenum">
              <a:rPr lang="en-US" smtClean="0">
                <a:ea typeface="ＭＳ Ｐゴシック" pitchFamily="34" charset="-128"/>
              </a:rPr>
              <a:pPr/>
              <a:t>37</a:t>
            </a:fld>
            <a:endParaRPr lang="en-US" dirty="0" smtClean="0">
              <a:ea typeface="ＭＳ Ｐゴシック" pitchFamily="34" charset="-128"/>
            </a:endParaRPr>
          </a:p>
        </p:txBody>
      </p:sp>
      <p:sp>
        <p:nvSpPr>
          <p:cNvPr id="8" name="Title 8"/>
          <p:cNvSpPr txBox="1">
            <a:spLocks/>
          </p:cNvSpPr>
          <p:nvPr/>
        </p:nvSpPr>
        <p:spPr>
          <a:xfrm>
            <a:off x="107212" y="50505"/>
            <a:ext cx="8122387" cy="523220"/>
          </a:xfrm>
          <a:prstGeom prst="rect">
            <a:avLst/>
          </a:prstGeom>
          <a:noFill/>
        </p:spPr>
        <p:txBody>
          <a:bodyPr vert="horz" wrap="square" lIns="91440" tIns="45720" rIns="91440" bIns="45720" rtlCol="0" anchor="ctr">
            <a:spAutoFit/>
          </a:bodyPr>
          <a:lstStyle>
            <a:lvl1pPr algn="l" defTabSz="457200" rtl="0" eaLnBrk="1" latinLnBrk="0" hangingPunct="1">
              <a:spcBef>
                <a:spcPct val="0"/>
              </a:spcBef>
              <a:buNone/>
              <a:defRPr sz="3600" kern="1200">
                <a:solidFill>
                  <a:schemeClr val="bg1"/>
                </a:solidFill>
                <a:latin typeface="+mj-lt"/>
                <a:ea typeface="+mj-ea"/>
                <a:cs typeface="+mj-cs"/>
              </a:defRPr>
            </a:lvl1pPr>
          </a:lstStyle>
          <a:p>
            <a:r>
              <a:rPr lang="en-US" sz="2800" b="1" i="1" dirty="0" smtClean="0"/>
              <a:t>CBTF  Questions?</a:t>
            </a:r>
            <a:endParaRPr lang="en-US" sz="2800" b="1" i="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ubtitle 2"/>
          <p:cNvSpPr txBox="1">
            <a:spLocks/>
          </p:cNvSpPr>
          <p:nvPr/>
        </p:nvSpPr>
        <p:spPr bwMode="auto">
          <a:xfrm>
            <a:off x="179512" y="1088740"/>
            <a:ext cx="8305800" cy="4953000"/>
          </a:xfrm>
          <a:prstGeom prst="rect">
            <a:avLst/>
          </a:prstGeom>
          <a:noFill/>
          <a:ln w="9525">
            <a:noFill/>
            <a:miter lim="800000"/>
            <a:headEnd/>
            <a:tailEnd/>
          </a:ln>
        </p:spPr>
        <p:txBody>
          <a:bodyPr/>
          <a:lstStyle/>
          <a:p>
            <a:pPr marL="342900" indent="-342900">
              <a:spcBef>
                <a:spcPct val="20000"/>
              </a:spcBef>
            </a:pPr>
            <a:endParaRPr lang="en-US" sz="3200" b="1" i="1" dirty="0">
              <a:latin typeface="Tw Cen MT" pitchFamily="34" charset="0"/>
            </a:endParaRPr>
          </a:p>
          <a:p>
            <a:pPr marL="342900" indent="-342900">
              <a:spcBef>
                <a:spcPct val="20000"/>
              </a:spcBef>
            </a:pPr>
            <a:endParaRPr lang="en-US" sz="3200" b="1" i="1" dirty="0">
              <a:latin typeface="Tw Cen MT" pitchFamily="34" charset="0"/>
            </a:endParaRPr>
          </a:p>
          <a:p>
            <a:pPr marL="342900" indent="-342900" algn="ctr">
              <a:spcBef>
                <a:spcPct val="20000"/>
              </a:spcBef>
            </a:pPr>
            <a:r>
              <a:rPr lang="en-US" sz="3200" b="1" i="1" dirty="0" smtClean="0">
                <a:latin typeface="Tw Cen MT" pitchFamily="34" charset="0"/>
              </a:rPr>
              <a:t>Supplemental Information</a:t>
            </a:r>
            <a:endParaRPr lang="en-US" sz="3500" b="1" i="1" dirty="0">
              <a:latin typeface="Tw Cen MT" pitchFamily="34" charset="0"/>
            </a:endParaRPr>
          </a:p>
          <a:p>
            <a:pPr marL="342900" indent="-342900">
              <a:spcBef>
                <a:spcPct val="20000"/>
              </a:spcBef>
            </a:pPr>
            <a:endParaRPr lang="en-US" sz="3500" b="1" i="1" dirty="0">
              <a:latin typeface="Tw Cen MT" pitchFamily="34" charset="0"/>
            </a:endParaRPr>
          </a:p>
          <a:p>
            <a:pPr marL="342900" indent="-342900">
              <a:spcBef>
                <a:spcPct val="20000"/>
              </a:spcBef>
            </a:pPr>
            <a:endParaRPr lang="en-US" sz="3500" b="1" i="1" dirty="0">
              <a:latin typeface="Tw Cen MT" pitchFamily="34" charset="0"/>
            </a:endParaRPr>
          </a:p>
        </p:txBody>
      </p:sp>
      <p:sp>
        <p:nvSpPr>
          <p:cNvPr id="20486"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dirty="0" err="1" smtClean="0">
                <a:latin typeface="Tw Cen MT" pitchFamily="34" charset="0"/>
                <a:ea typeface="ＭＳ Ｐゴシック" pitchFamily="34" charset="-128"/>
              </a:rPr>
              <a:t>Paradyn</a:t>
            </a:r>
            <a:r>
              <a:rPr lang="en-US" dirty="0" smtClean="0">
                <a:latin typeface="Tw Cen MT" pitchFamily="34" charset="0"/>
                <a:ea typeface="ＭＳ Ｐゴシック" pitchFamily="34" charset="-128"/>
              </a:rPr>
              <a:t> Week 2011</a:t>
            </a:r>
          </a:p>
        </p:txBody>
      </p:sp>
      <p:sp>
        <p:nvSpPr>
          <p:cNvPr id="20487"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normAutofit lnSpcReduction="10000"/>
          </a:bodyPr>
          <a:lstStyle/>
          <a:p>
            <a:fld id="{4C743076-E3C6-4350-8EEA-4C3D7A1A3595}" type="slidenum">
              <a:rPr lang="en-US" smtClean="0">
                <a:ea typeface="ＭＳ Ｐゴシック" pitchFamily="34" charset="-128"/>
              </a:rPr>
              <a:pPr/>
              <a:t>38</a:t>
            </a:fld>
            <a:endParaRPr lang="en-US" dirty="0" smtClean="0">
              <a:ea typeface="ＭＳ Ｐゴシック" pitchFamily="34" charset="-128"/>
            </a:endParaRPr>
          </a:p>
        </p:txBody>
      </p:sp>
      <p:sp>
        <p:nvSpPr>
          <p:cNvPr id="8" name="Title 8"/>
          <p:cNvSpPr txBox="1">
            <a:spLocks/>
          </p:cNvSpPr>
          <p:nvPr/>
        </p:nvSpPr>
        <p:spPr>
          <a:xfrm>
            <a:off x="107212" y="50505"/>
            <a:ext cx="8122387" cy="523220"/>
          </a:xfrm>
          <a:prstGeom prst="rect">
            <a:avLst/>
          </a:prstGeom>
          <a:noFill/>
        </p:spPr>
        <p:txBody>
          <a:bodyPr vert="horz" wrap="square" lIns="91440" tIns="45720" rIns="91440" bIns="45720" rtlCol="0" anchor="ctr">
            <a:spAutoFit/>
          </a:bodyPr>
          <a:lstStyle>
            <a:lvl1pPr algn="l" defTabSz="457200" rtl="0" eaLnBrk="1" latinLnBrk="0" hangingPunct="1">
              <a:spcBef>
                <a:spcPct val="0"/>
              </a:spcBef>
              <a:buNone/>
              <a:defRPr sz="3600" kern="1200">
                <a:solidFill>
                  <a:schemeClr val="bg1"/>
                </a:solidFill>
                <a:latin typeface="+mj-lt"/>
                <a:ea typeface="+mj-ea"/>
                <a:cs typeface="+mj-cs"/>
              </a:defRPr>
            </a:lvl1pPr>
          </a:lstStyle>
          <a:p>
            <a:r>
              <a:rPr lang="en-US" sz="2800" b="1" i="1" dirty="0" smtClean="0"/>
              <a:t>CBTF: Supplemental Information</a:t>
            </a:r>
            <a:endParaRPr lang="en-US" sz="2800" b="1" i="1" dirty="0"/>
          </a:p>
        </p:txBody>
      </p:sp>
    </p:spTree>
    <p:extLst>
      <p:ext uri="{BB962C8B-B14F-4D97-AF65-F5344CB8AC3E}">
        <p14:creationId xmlns:p14="http://schemas.microsoft.com/office/powerpoint/2010/main" val="700059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normAutofit lnSpcReduction="10000"/>
          </a:bodyPr>
          <a:lstStyle/>
          <a:p>
            <a:fld id="{6627034B-7592-4963-A745-90C61BA24152}" type="slidenum">
              <a:rPr lang="en-US" smtClean="0">
                <a:ea typeface="ＭＳ Ｐゴシック" pitchFamily="34" charset="-128"/>
              </a:rPr>
              <a:pPr/>
              <a:t>39</a:t>
            </a:fld>
            <a:endParaRPr lang="en-US" dirty="0" smtClean="0">
              <a:ea typeface="ＭＳ Ｐゴシック" pitchFamily="34" charset="-128"/>
            </a:endParaRPr>
          </a:p>
        </p:txBody>
      </p:sp>
      <p:sp>
        <p:nvSpPr>
          <p:cNvPr id="13315" name="Subtitle 2"/>
          <p:cNvSpPr txBox="1">
            <a:spLocks/>
          </p:cNvSpPr>
          <p:nvPr/>
        </p:nvSpPr>
        <p:spPr bwMode="auto">
          <a:xfrm>
            <a:off x="107504" y="872716"/>
            <a:ext cx="8839200" cy="4960302"/>
          </a:xfrm>
          <a:prstGeom prst="rect">
            <a:avLst/>
          </a:prstGeom>
          <a:noFill/>
          <a:ln w="9525">
            <a:noFill/>
            <a:miter lim="800000"/>
            <a:headEnd/>
            <a:tailEnd/>
          </a:ln>
        </p:spPr>
        <p:txBody>
          <a:bodyPr/>
          <a:lstStyle/>
          <a:p>
            <a:pPr marL="342900" indent="-342900">
              <a:lnSpc>
                <a:spcPct val="80000"/>
              </a:lnSpc>
              <a:spcBef>
                <a:spcPct val="20000"/>
              </a:spcBef>
              <a:buFont typeface="Arial" pitchFamily="34" charset="0"/>
              <a:buChar char="•"/>
              <a:defRPr/>
            </a:pPr>
            <a:r>
              <a:rPr lang="en-US" sz="2800" b="1" i="1" dirty="0" smtClean="0">
                <a:latin typeface="Tw Cen MT"/>
                <a:ea typeface="ＭＳ Ｐゴシック" pitchFamily="68" charset="-128"/>
              </a:rPr>
              <a:t>List of the Component Interface Libraries</a:t>
            </a:r>
          </a:p>
          <a:p>
            <a:pPr marL="800100" lvl="1" indent="-342900">
              <a:lnSpc>
                <a:spcPct val="80000"/>
              </a:lnSpc>
              <a:spcBef>
                <a:spcPct val="20000"/>
              </a:spcBef>
              <a:buFont typeface="Arial" pitchFamily="34" charset="0"/>
              <a:buChar char="•"/>
              <a:defRPr/>
            </a:pPr>
            <a:r>
              <a:rPr lang="en-US" sz="2400" b="1" dirty="0" smtClean="0">
                <a:latin typeface="Tw Cen MT" pitchFamily="34" charset="0"/>
              </a:rPr>
              <a:t>libcbtf </a:t>
            </a:r>
          </a:p>
          <a:p>
            <a:pPr marL="1257300" lvl="2" indent="-342900">
              <a:lnSpc>
                <a:spcPct val="80000"/>
              </a:lnSpc>
              <a:spcBef>
                <a:spcPct val="20000"/>
              </a:spcBef>
              <a:buFont typeface="Arial" pitchFamily="34" charset="0"/>
              <a:buChar char="•"/>
              <a:defRPr/>
            </a:pPr>
            <a:r>
              <a:rPr lang="en-US" sz="2000" dirty="0" smtClean="0">
                <a:latin typeface="Tw Cen MT" pitchFamily="34" charset="0"/>
              </a:rPr>
              <a:t>Provides Cores Services: </a:t>
            </a:r>
          </a:p>
          <a:p>
            <a:pPr marL="1714500" lvl="3" indent="-342900">
              <a:lnSpc>
                <a:spcPct val="80000"/>
              </a:lnSpc>
              <a:spcBef>
                <a:spcPct val="20000"/>
              </a:spcBef>
              <a:buFont typeface="Arial" pitchFamily="34" charset="0"/>
              <a:buChar char="•"/>
              <a:defRPr/>
            </a:pPr>
            <a:r>
              <a:rPr lang="en-US" sz="2000" i="1" dirty="0" smtClean="0">
                <a:latin typeface="Tw Cen MT" pitchFamily="34" charset="0"/>
              </a:rPr>
              <a:t>Component Abstraction, Metadata, Interconnection</a:t>
            </a:r>
          </a:p>
          <a:p>
            <a:pPr marL="1257300" lvl="2" indent="-342900">
              <a:lnSpc>
                <a:spcPct val="80000"/>
              </a:lnSpc>
              <a:spcBef>
                <a:spcPct val="20000"/>
              </a:spcBef>
              <a:buFont typeface="Arial" pitchFamily="34" charset="0"/>
              <a:buChar char="•"/>
              <a:defRPr/>
            </a:pPr>
            <a:r>
              <a:rPr lang="en-US" sz="2000" dirty="0" smtClean="0">
                <a:latin typeface="Tw Cen MT" pitchFamily="34" charset="0"/>
              </a:rPr>
              <a:t>Minimal Dependencies (GNU Build Tools &amp; Boost)</a:t>
            </a:r>
          </a:p>
          <a:p>
            <a:pPr marL="800100" lvl="1" indent="-342900">
              <a:lnSpc>
                <a:spcPct val="80000"/>
              </a:lnSpc>
              <a:spcBef>
                <a:spcPct val="20000"/>
              </a:spcBef>
              <a:buFont typeface="Arial" pitchFamily="34" charset="0"/>
              <a:buChar char="•"/>
              <a:defRPr/>
            </a:pPr>
            <a:r>
              <a:rPr lang="en-US" sz="2400" b="1" dirty="0" smtClean="0">
                <a:latin typeface="Tw Cen MT" pitchFamily="34" charset="0"/>
              </a:rPr>
              <a:t>libcbtf-xml</a:t>
            </a:r>
          </a:p>
          <a:p>
            <a:pPr marL="1257300" lvl="2" indent="-342900">
              <a:lnSpc>
                <a:spcPct val="80000"/>
              </a:lnSpc>
              <a:spcBef>
                <a:spcPct val="20000"/>
              </a:spcBef>
              <a:buFont typeface="Arial" pitchFamily="34" charset="0"/>
              <a:buChar char="•"/>
              <a:defRPr/>
            </a:pPr>
            <a:r>
              <a:rPr lang="en-US" sz="2000" dirty="0" smtClean="0">
                <a:latin typeface="Tw Cen MT" pitchFamily="34" charset="0"/>
              </a:rPr>
              <a:t>Provides XML-Based Definition of Single-Process Component Networks </a:t>
            </a:r>
          </a:p>
          <a:p>
            <a:pPr marL="1257300" lvl="2" indent="-342900">
              <a:lnSpc>
                <a:spcPct val="80000"/>
              </a:lnSpc>
              <a:spcBef>
                <a:spcPct val="20000"/>
              </a:spcBef>
              <a:buFont typeface="Arial" pitchFamily="34" charset="0"/>
              <a:buChar char="•"/>
              <a:defRPr/>
            </a:pPr>
            <a:r>
              <a:rPr lang="en-US" sz="2000" dirty="0" smtClean="0">
                <a:latin typeface="Tw Cen MT" pitchFamily="34" charset="0"/>
              </a:rPr>
              <a:t>Depends on libcbtf and Xerces-C</a:t>
            </a:r>
          </a:p>
          <a:p>
            <a:pPr marL="800100" lvl="1" indent="-342900">
              <a:lnSpc>
                <a:spcPct val="80000"/>
              </a:lnSpc>
              <a:spcBef>
                <a:spcPct val="20000"/>
              </a:spcBef>
              <a:buFont typeface="Arial" pitchFamily="34" charset="0"/>
              <a:buChar char="•"/>
              <a:defRPr/>
            </a:pPr>
            <a:r>
              <a:rPr lang="en-US" sz="2400" b="1" dirty="0" smtClean="0">
                <a:latin typeface="Tw Cen MT" pitchFamily="34" charset="0"/>
              </a:rPr>
              <a:t>libcbtf-mrnet</a:t>
            </a:r>
          </a:p>
          <a:p>
            <a:pPr marL="1257300" lvl="2" indent="-342900">
              <a:lnSpc>
                <a:spcPct val="80000"/>
              </a:lnSpc>
              <a:spcBef>
                <a:spcPct val="20000"/>
              </a:spcBef>
              <a:buFont typeface="Arial" pitchFamily="34" charset="0"/>
              <a:buChar char="•"/>
              <a:defRPr/>
            </a:pPr>
            <a:r>
              <a:rPr lang="en-US" sz="2000" dirty="0" smtClean="0">
                <a:latin typeface="Tw Cen MT" pitchFamily="34" charset="0"/>
              </a:rPr>
              <a:t>Provides XML-Based Definition of MRNet-Based Distributed Component Networks</a:t>
            </a:r>
          </a:p>
          <a:p>
            <a:pPr marL="1257300" lvl="2" indent="-342900">
              <a:lnSpc>
                <a:spcPct val="80000"/>
              </a:lnSpc>
              <a:spcBef>
                <a:spcPct val="20000"/>
              </a:spcBef>
              <a:buFont typeface="Arial" pitchFamily="34" charset="0"/>
              <a:buChar char="•"/>
              <a:defRPr/>
            </a:pPr>
            <a:r>
              <a:rPr lang="en-US" sz="2000" dirty="0" smtClean="0">
                <a:latin typeface="Tw Cen MT" pitchFamily="34" charset="0"/>
              </a:rPr>
              <a:t>Depends on libcbtf, libcbtf-xml, and </a:t>
            </a:r>
            <a:r>
              <a:rPr lang="en-US" sz="2000" dirty="0" err="1" smtClean="0">
                <a:latin typeface="Tw Cen MT" pitchFamily="34" charset="0"/>
              </a:rPr>
              <a:t>MRNet</a:t>
            </a:r>
            <a:endParaRPr lang="en-US" sz="2000" dirty="0" smtClean="0">
              <a:latin typeface="Tw Cen MT" pitchFamily="34" charset="0"/>
            </a:endParaRPr>
          </a:p>
          <a:p>
            <a:pPr marL="800100" lvl="1" indent="-342900">
              <a:lnSpc>
                <a:spcPct val="80000"/>
              </a:lnSpc>
              <a:spcBef>
                <a:spcPct val="20000"/>
              </a:spcBef>
              <a:buFont typeface="Arial" pitchFamily="34" charset="0"/>
              <a:buChar char="•"/>
              <a:defRPr/>
            </a:pPr>
            <a:r>
              <a:rPr lang="en-US" sz="2400" b="1" dirty="0" err="1" smtClean="0">
                <a:latin typeface="Tw Cen MT" pitchFamily="34" charset="0"/>
                <a:ea typeface="ＭＳ Ｐゴシック" pitchFamily="68" charset="-128"/>
              </a:rPr>
              <a:t>libcbtf-tcpip</a:t>
            </a:r>
            <a:endParaRPr lang="en-US" sz="2400" b="1" dirty="0" smtClean="0">
              <a:latin typeface="Tw Cen MT" pitchFamily="34" charset="0"/>
              <a:ea typeface="ＭＳ Ｐゴシック" pitchFamily="68" charset="-128"/>
            </a:endParaRPr>
          </a:p>
          <a:p>
            <a:pPr marL="1257300" lvl="2" indent="-342900">
              <a:lnSpc>
                <a:spcPct val="80000"/>
              </a:lnSpc>
              <a:spcBef>
                <a:spcPct val="20000"/>
              </a:spcBef>
              <a:buFont typeface="Arial" pitchFamily="34" charset="0"/>
              <a:buChar char="•"/>
              <a:defRPr/>
            </a:pPr>
            <a:r>
              <a:rPr lang="en-US" sz="2000" dirty="0" smtClean="0">
                <a:latin typeface="Tw Cen MT" pitchFamily="34" charset="0"/>
              </a:rPr>
              <a:t>Provides XML-Based Definition of TCP based networks</a:t>
            </a:r>
          </a:p>
          <a:p>
            <a:pPr marL="1257300" lvl="2" indent="-342900">
              <a:lnSpc>
                <a:spcPct val="80000"/>
              </a:lnSpc>
              <a:spcBef>
                <a:spcPct val="20000"/>
              </a:spcBef>
              <a:buFont typeface="Arial" pitchFamily="34" charset="0"/>
              <a:buChar char="•"/>
              <a:defRPr/>
            </a:pPr>
            <a:r>
              <a:rPr lang="en-US" sz="2000" dirty="0" smtClean="0">
                <a:latin typeface="Tw Cen MT" pitchFamily="34" charset="0"/>
                <a:ea typeface="ＭＳ Ｐゴシック" pitchFamily="68" charset="-128"/>
              </a:rPr>
              <a:t>Depends on </a:t>
            </a:r>
            <a:r>
              <a:rPr lang="en-US" sz="2000" dirty="0" err="1" smtClean="0">
                <a:latin typeface="Tw Cen MT" pitchFamily="34" charset="0"/>
              </a:rPr>
              <a:t>libcbtf</a:t>
            </a:r>
            <a:r>
              <a:rPr lang="en-US" sz="2000" dirty="0" smtClean="0">
                <a:latin typeface="Tw Cen MT" pitchFamily="34" charset="0"/>
              </a:rPr>
              <a:t>, </a:t>
            </a:r>
            <a:r>
              <a:rPr lang="en-US" sz="2000" dirty="0" err="1" smtClean="0">
                <a:latin typeface="Tw Cen MT" pitchFamily="34" charset="0"/>
              </a:rPr>
              <a:t>libcbtf</a:t>
            </a:r>
            <a:r>
              <a:rPr lang="en-US" sz="2000" dirty="0" smtClean="0">
                <a:latin typeface="Tw Cen MT" pitchFamily="34" charset="0"/>
              </a:rPr>
              <a:t>-xml, and TCP/IP</a:t>
            </a:r>
            <a:endParaRPr lang="en-US" sz="2000" dirty="0">
              <a:latin typeface="Tw Cen MT" pitchFamily="68" charset="-18"/>
              <a:ea typeface="ＭＳ Ｐゴシック" pitchFamily="68" charset="-128"/>
            </a:endParaRPr>
          </a:p>
          <a:p>
            <a:pPr marL="342900" indent="-342900">
              <a:lnSpc>
                <a:spcPct val="80000"/>
              </a:lnSpc>
              <a:spcBef>
                <a:spcPct val="20000"/>
              </a:spcBef>
              <a:buFont typeface="Arial" charset="0"/>
              <a:buChar char="•"/>
              <a:defRPr/>
            </a:pPr>
            <a:endParaRPr lang="en-US" sz="3000" dirty="0">
              <a:latin typeface="Tw Cen MT" pitchFamily="68" charset="-18"/>
              <a:ea typeface="ＭＳ Ｐゴシック" pitchFamily="68" charset="-128"/>
            </a:endParaRPr>
          </a:p>
        </p:txBody>
      </p:sp>
      <p:sp>
        <p:nvSpPr>
          <p:cNvPr id="8" name="Title 8"/>
          <p:cNvSpPr txBox="1">
            <a:spLocks/>
          </p:cNvSpPr>
          <p:nvPr/>
        </p:nvSpPr>
        <p:spPr>
          <a:xfrm>
            <a:off x="107212" y="-11050"/>
            <a:ext cx="8122387" cy="646331"/>
          </a:xfrm>
          <a:prstGeom prst="rect">
            <a:avLst/>
          </a:prstGeom>
          <a:noFill/>
        </p:spPr>
        <p:txBody>
          <a:bodyPr vert="horz" wrap="square" lIns="91440" tIns="45720" rIns="91440" bIns="45720" rtlCol="0" anchor="ctr">
            <a:spAutoFit/>
          </a:bodyPr>
          <a:lstStyle>
            <a:lvl1pPr algn="l" defTabSz="457200" rtl="0" eaLnBrk="1" latinLnBrk="0" hangingPunct="1">
              <a:spcBef>
                <a:spcPct val="0"/>
              </a:spcBef>
              <a:buNone/>
              <a:defRPr sz="3600" kern="1200">
                <a:solidFill>
                  <a:schemeClr val="bg1"/>
                </a:solidFill>
                <a:latin typeface="+mj-lt"/>
                <a:ea typeface="+mj-ea"/>
                <a:cs typeface="+mj-cs"/>
              </a:defRPr>
            </a:lvl1pPr>
          </a:lstStyle>
          <a:p>
            <a:r>
              <a:rPr lang="en-US" b="1" i="1" dirty="0" smtClean="0"/>
              <a:t>CBTF Component Interfaces</a:t>
            </a:r>
            <a:endParaRPr lang="en-US" b="1" i="1"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107504" y="872716"/>
            <a:ext cx="8874125" cy="5118837"/>
          </a:xfrm>
        </p:spPr>
        <p:txBody>
          <a:bodyPr wrap="square">
            <a:spAutoFit/>
          </a:bodyPr>
          <a:lstStyle/>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b="1" i="1" dirty="0" smtClean="0">
                <a:latin typeface="Tw Cen MT" pitchFamily="34" charset="0"/>
                <a:ea typeface="ＭＳ Ｐゴシック" pitchFamily="34" charset="-128"/>
              </a:rPr>
              <a:t>What can Open|SpeedShop do for the user?</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ea typeface="ＭＳ Ｐゴシック" pitchFamily="34" charset="-128"/>
              </a:rPr>
              <a:t>Give lightweight overview of where program spends time</a:t>
            </a:r>
            <a:endParaRPr lang="en-GB" sz="2400" i="1" dirty="0" smtClean="0">
              <a:solidFill>
                <a:srgbClr val="FFFF00"/>
              </a:solidFill>
              <a:latin typeface="Tw Cen MT" pitchFamily="34" charset="0"/>
              <a:ea typeface="ＭＳ Ｐゴシック" pitchFamily="34" charset="-128"/>
            </a:endParaRP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ea typeface="ＭＳ Ｐゴシック" pitchFamily="34" charset="-128"/>
              </a:rPr>
              <a:t>Find hot call paths in user program and libraries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ea typeface="ＭＳ Ｐゴシック" pitchFamily="34" charset="-128"/>
              </a:rPr>
              <a:t>Give access to hardware counter event information</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rPr>
              <a:t>Record calls to POSIX I/O functions, give timing, call paths, and optional info like: bytes read, file names...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rPr>
              <a:t>Record calls to MPI functions. give timing, call paths, and optional info like: source, destination ranks, .....</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rPr>
              <a:t>Help pinpoint numerical problem areas by tracking FPE</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b="1" i="1" dirty="0" smtClean="0">
                <a:latin typeface="Tw Cen MT" pitchFamily="34" charset="0"/>
                <a:ea typeface="ＭＳ Ｐゴシック" pitchFamily="34" charset="-128"/>
              </a:rPr>
              <a:t>Maps the performance information back to the source and displays source annotated with the performance information.</a:t>
            </a:r>
          </a:p>
        </p:txBody>
      </p:sp>
      <p:sp>
        <p:nvSpPr>
          <p:cNvPr id="7" name="Footer Placeholder 6"/>
          <p:cNvSpPr>
            <a:spLocks noGrp="1"/>
          </p:cNvSpPr>
          <p:nvPr>
            <p:ph type="ftr" sz="quarter" idx="11"/>
          </p:nvPr>
        </p:nvSpPr>
        <p:spPr/>
        <p:txBody>
          <a:bodyPr/>
          <a:lstStyle/>
          <a:p>
            <a:pPr>
              <a:defRPr/>
            </a:pPr>
            <a:r>
              <a:rPr lang="en-US" dirty="0" err="1" smtClean="0"/>
              <a:t>Paradyn</a:t>
            </a:r>
            <a:r>
              <a:rPr lang="en-US" dirty="0" smtClean="0"/>
              <a:t> Week 2011</a:t>
            </a:r>
            <a:endParaRPr lang="en-US" dirty="0"/>
          </a:p>
        </p:txBody>
      </p:sp>
      <p:sp>
        <p:nvSpPr>
          <p:cNvPr id="6" name="Slide Number Placeholder 5"/>
          <p:cNvSpPr>
            <a:spLocks noGrp="1"/>
          </p:cNvSpPr>
          <p:nvPr>
            <p:ph type="sldNum" sz="quarter" idx="12"/>
          </p:nvPr>
        </p:nvSpPr>
        <p:spPr/>
        <p:txBody>
          <a:bodyPr>
            <a:normAutofit lnSpcReduction="10000"/>
          </a:bodyPr>
          <a:lstStyle/>
          <a:p>
            <a:pPr>
              <a:defRPr/>
            </a:pPr>
            <a:fld id="{7C7666F5-932B-457C-B684-92C19845C29F}" type="slidenum">
              <a:rPr lang="en-US" smtClean="0"/>
              <a:pPr>
                <a:defRPr/>
              </a:pPr>
              <a:t>4</a:t>
            </a:fld>
            <a:endParaRPr lang="en-US" dirty="0"/>
          </a:p>
        </p:txBody>
      </p:sp>
      <p:sp>
        <p:nvSpPr>
          <p:cNvPr id="8" name="Title 1"/>
          <p:cNvSpPr txBox="1">
            <a:spLocks/>
          </p:cNvSpPr>
          <p:nvPr/>
        </p:nvSpPr>
        <p:spPr bwMode="auto">
          <a:xfrm>
            <a:off x="179511" y="0"/>
            <a:ext cx="7066709" cy="603575"/>
          </a:xfrm>
          <a:prstGeom prst="rect">
            <a:avLst/>
          </a:prstGeom>
          <a:noFill/>
          <a:ln w="9525">
            <a:noFill/>
            <a:miter lim="800000"/>
            <a:headEnd/>
            <a:tailEnd/>
          </a:ln>
        </p:spPr>
        <p:txBody>
          <a:bodyPr anchor="ctr"/>
          <a:lstStyle/>
          <a:p>
            <a:r>
              <a:rPr lang="en-US" sz="2800" b="1" i="1" dirty="0">
                <a:solidFill>
                  <a:srgbClr val="FFFFFF"/>
                </a:solidFill>
                <a:latin typeface="+mj-lt"/>
              </a:rPr>
              <a:t>Project </a:t>
            </a:r>
            <a:r>
              <a:rPr lang="en-US" sz="2800" b="1" i="1" dirty="0" smtClean="0">
                <a:solidFill>
                  <a:srgbClr val="FFFFFF"/>
                </a:solidFill>
                <a:latin typeface="+mj-lt"/>
              </a:rPr>
              <a:t>Overview:  What </a:t>
            </a:r>
            <a:r>
              <a:rPr lang="en-US" sz="2800" b="1" i="1" dirty="0">
                <a:solidFill>
                  <a:srgbClr val="FFFFFF"/>
                </a:solidFill>
                <a:latin typeface="+mj-lt"/>
              </a:rPr>
              <a:t>is Open|SpeedShop?</a:t>
            </a:r>
            <a:endParaRPr lang="en-US" sz="3200" b="1" i="1" dirty="0">
              <a:solidFill>
                <a:srgbClr val="FFFFFF"/>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BTF-2.png"/>
          <p:cNvPicPr>
            <a:picLocks noChangeAspect="1"/>
          </p:cNvPicPr>
          <p:nvPr/>
        </p:nvPicPr>
        <p:blipFill>
          <a:blip r:embed="rId3" cstate="print"/>
          <a:stretch>
            <a:fillRect/>
          </a:stretch>
        </p:blipFill>
        <p:spPr>
          <a:xfrm>
            <a:off x="-180528" y="0"/>
            <a:ext cx="9117606" cy="6669360"/>
          </a:xfrm>
          <a:prstGeom prst="rect">
            <a:avLst/>
          </a:prstGeom>
        </p:spPr>
      </p:pic>
      <p:sp>
        <p:nvSpPr>
          <p:cNvPr id="16389"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normAutofit lnSpcReduction="10000"/>
          </a:bodyPr>
          <a:lstStyle/>
          <a:p>
            <a:fld id="{6627034B-7592-4963-A745-90C61BA24152}" type="slidenum">
              <a:rPr lang="en-US" smtClean="0">
                <a:ea typeface="ＭＳ Ｐゴシック" pitchFamily="34" charset="-128"/>
              </a:rPr>
              <a:pPr/>
              <a:t>40</a:t>
            </a:fld>
            <a:endParaRPr lang="en-US" dirty="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BTF-4.png"/>
          <p:cNvPicPr>
            <a:picLocks noChangeAspect="1"/>
          </p:cNvPicPr>
          <p:nvPr/>
        </p:nvPicPr>
        <p:blipFill>
          <a:blip r:embed="rId3" cstate="print"/>
          <a:stretch>
            <a:fillRect/>
          </a:stretch>
        </p:blipFill>
        <p:spPr>
          <a:xfrm>
            <a:off x="1877451" y="0"/>
            <a:ext cx="5389097" cy="6858000"/>
          </a:xfrm>
          <a:prstGeom prst="rect">
            <a:avLst/>
          </a:prstGeom>
        </p:spPr>
      </p:pic>
      <p:sp>
        <p:nvSpPr>
          <p:cNvPr id="16389"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normAutofit lnSpcReduction="10000"/>
          </a:bodyPr>
          <a:lstStyle/>
          <a:p>
            <a:fld id="{6627034B-7592-4963-A745-90C61BA24152}" type="slidenum">
              <a:rPr lang="en-US" smtClean="0">
                <a:ea typeface="ＭＳ Ｐゴシック" pitchFamily="34" charset="-128"/>
              </a:rPr>
              <a:pPr/>
              <a:t>41</a:t>
            </a:fld>
            <a:endParaRPr lang="en-US" dirty="0" smtClean="0">
              <a:ea typeface="ＭＳ Ｐゴシック" pitchFamily="34" charset="-128"/>
            </a:endParaRPr>
          </a:p>
        </p:txBody>
      </p:sp>
      <p:sp>
        <p:nvSpPr>
          <p:cNvPr id="6" name="TextBox 5"/>
          <p:cNvSpPr txBox="1"/>
          <p:nvPr/>
        </p:nvSpPr>
        <p:spPr>
          <a:xfrm>
            <a:off x="6264188" y="2132856"/>
            <a:ext cx="2520280" cy="646331"/>
          </a:xfrm>
          <a:prstGeom prst="rect">
            <a:avLst/>
          </a:prstGeom>
          <a:noFill/>
        </p:spPr>
        <p:txBody>
          <a:bodyPr wrap="square" rtlCol="0">
            <a:spAutoFit/>
          </a:bodyPr>
          <a:lstStyle/>
          <a:p>
            <a:r>
              <a:rPr lang="en-US" b="1" dirty="0" smtClean="0">
                <a:solidFill>
                  <a:schemeClr val="tx1">
                    <a:lumMod val="95000"/>
                    <a:lumOff val="5000"/>
                  </a:schemeClr>
                </a:solidFill>
                <a:latin typeface="Tw Cen MT" pitchFamily="34" charset="0"/>
              </a:rPr>
              <a:t>MRNet component network example</a:t>
            </a:r>
            <a:endParaRPr lang="en-US" b="1" dirty="0">
              <a:solidFill>
                <a:schemeClr val="tx1">
                  <a:lumMod val="95000"/>
                  <a:lumOff val="5000"/>
                </a:schemeClr>
              </a:solidFill>
              <a:latin typeface="Tw Cen MT"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11340"/>
            <a:ext cx="7486522" cy="461665"/>
          </a:xfrm>
          <a:prstGeom prst="rect">
            <a:avLst/>
          </a:prstGeom>
        </p:spPr>
        <p:txBody>
          <a:bodyPr wrap="square">
            <a:spAutoFit/>
          </a:bodyPr>
          <a:lstStyle/>
          <a:p>
            <a:r>
              <a:rPr lang="en-US" sz="2400" b="1" i="1" dirty="0" smtClean="0">
                <a:solidFill>
                  <a:schemeClr val="bg2"/>
                </a:solidFill>
                <a:latin typeface="+mj-lt"/>
              </a:rPr>
              <a:t>Overview of CBTF Library Association in </a:t>
            </a:r>
            <a:r>
              <a:rPr lang="en-US" sz="2400" b="1" i="1" dirty="0" err="1" smtClean="0">
                <a:solidFill>
                  <a:schemeClr val="bg2"/>
                </a:solidFill>
                <a:latin typeface="+mj-lt"/>
              </a:rPr>
              <a:t>MRNet</a:t>
            </a:r>
            <a:r>
              <a:rPr lang="en-US" sz="2400" b="1" i="1" dirty="0" smtClean="0">
                <a:solidFill>
                  <a:schemeClr val="bg2"/>
                </a:solidFill>
                <a:latin typeface="+mj-lt"/>
              </a:rPr>
              <a:t> Tree</a:t>
            </a:r>
            <a:endParaRPr lang="en-US" sz="2400" b="1" i="1" dirty="0">
              <a:solidFill>
                <a:schemeClr val="bg2"/>
              </a:solidFill>
              <a:latin typeface="+mj-lt"/>
            </a:endParaRPr>
          </a:p>
        </p:txBody>
      </p:sp>
      <p:cxnSp>
        <p:nvCxnSpPr>
          <p:cNvPr id="57" name="Straight Arrow Connector 56"/>
          <p:cNvCxnSpPr>
            <a:stCxn id="59" idx="2"/>
            <a:endCxn id="77" idx="0"/>
          </p:cNvCxnSpPr>
          <p:nvPr/>
        </p:nvCxnSpPr>
        <p:spPr>
          <a:xfrm rot="16200000" flipH="1">
            <a:off x="1818719" y="4124882"/>
            <a:ext cx="553564" cy="22860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9" idx="2"/>
            <a:endCxn id="75" idx="0"/>
          </p:cNvCxnSpPr>
          <p:nvPr/>
        </p:nvCxnSpPr>
        <p:spPr>
          <a:xfrm rot="5400000">
            <a:off x="1475820" y="4010583"/>
            <a:ext cx="553564" cy="457199"/>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4229099" y="1520986"/>
            <a:ext cx="457200" cy="444356"/>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113" name="TextBox 112"/>
          <p:cNvSpPr txBox="1"/>
          <p:nvPr/>
        </p:nvSpPr>
        <p:spPr>
          <a:xfrm>
            <a:off x="1069979" y="1510411"/>
            <a:ext cx="1597023" cy="738664"/>
          </a:xfrm>
          <a:prstGeom prst="rect">
            <a:avLst/>
          </a:prstGeom>
          <a:noFill/>
        </p:spPr>
        <p:txBody>
          <a:bodyPr wrap="square" rtlCol="0">
            <a:spAutoFit/>
          </a:bodyPr>
          <a:lstStyle/>
          <a:p>
            <a:pPr algn="ctr"/>
            <a:r>
              <a:rPr lang="en-US" sz="1400" b="1" dirty="0" err="1" smtClean="0">
                <a:solidFill>
                  <a:srgbClr val="FFFFFF"/>
                </a:solidFill>
              </a:rPr>
              <a:t>libcbtf.so</a:t>
            </a:r>
            <a:endParaRPr lang="en-US" sz="1400" b="1" dirty="0" smtClean="0">
              <a:solidFill>
                <a:srgbClr val="FFFFFF"/>
              </a:solidFill>
            </a:endParaRPr>
          </a:p>
          <a:p>
            <a:pPr algn="ctr"/>
            <a:r>
              <a:rPr lang="en-US" sz="1400" b="1" dirty="0" smtClean="0">
                <a:solidFill>
                  <a:srgbClr val="FFFFFF"/>
                </a:solidFill>
              </a:rPr>
              <a:t>libcbtf-xml.so</a:t>
            </a:r>
          </a:p>
          <a:p>
            <a:pPr algn="ctr"/>
            <a:r>
              <a:rPr lang="en-US" sz="1400" b="1" dirty="0" smtClean="0">
                <a:solidFill>
                  <a:srgbClr val="FFFFFF"/>
                </a:solidFill>
              </a:rPr>
              <a:t>libcbtf-mrnet.so</a:t>
            </a:r>
            <a:endParaRPr lang="en-US" sz="1400" b="1" dirty="0">
              <a:solidFill>
                <a:srgbClr val="FFFFFF"/>
              </a:solidFill>
            </a:endParaRPr>
          </a:p>
        </p:txBody>
      </p:sp>
      <p:sp>
        <p:nvSpPr>
          <p:cNvPr id="59" name="Rectangle 58"/>
          <p:cNvSpPr/>
          <p:nvPr/>
        </p:nvSpPr>
        <p:spPr>
          <a:xfrm>
            <a:off x="1752601" y="3518044"/>
            <a:ext cx="457200" cy="444356"/>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67" name="Rectangle 66"/>
          <p:cNvSpPr/>
          <p:nvPr/>
        </p:nvSpPr>
        <p:spPr>
          <a:xfrm>
            <a:off x="6324600" y="2559121"/>
            <a:ext cx="457200" cy="444356"/>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68" name="Rectangle 67"/>
          <p:cNvSpPr/>
          <p:nvPr/>
        </p:nvSpPr>
        <p:spPr>
          <a:xfrm>
            <a:off x="2362201" y="2559121"/>
            <a:ext cx="457200" cy="444356"/>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69" name="Rectangle 68"/>
          <p:cNvSpPr/>
          <p:nvPr/>
        </p:nvSpPr>
        <p:spPr>
          <a:xfrm>
            <a:off x="2895601" y="3518044"/>
            <a:ext cx="457200" cy="444356"/>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71" name="Rectangle 70"/>
          <p:cNvSpPr/>
          <p:nvPr/>
        </p:nvSpPr>
        <p:spPr>
          <a:xfrm>
            <a:off x="5867400" y="3518042"/>
            <a:ext cx="457200" cy="444356"/>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74" name="Rectangle 73"/>
          <p:cNvSpPr/>
          <p:nvPr/>
        </p:nvSpPr>
        <p:spPr>
          <a:xfrm>
            <a:off x="7159623" y="3518043"/>
            <a:ext cx="457200" cy="444356"/>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75" name="Rectangle 74"/>
          <p:cNvSpPr/>
          <p:nvPr/>
        </p:nvSpPr>
        <p:spPr>
          <a:xfrm>
            <a:off x="1295402" y="4515964"/>
            <a:ext cx="457200" cy="444356"/>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77" name="Rectangle 76"/>
          <p:cNvSpPr/>
          <p:nvPr/>
        </p:nvSpPr>
        <p:spPr>
          <a:xfrm>
            <a:off x="1981201" y="4515964"/>
            <a:ext cx="457200" cy="444356"/>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81" name="Rectangle 80"/>
          <p:cNvSpPr/>
          <p:nvPr/>
        </p:nvSpPr>
        <p:spPr>
          <a:xfrm>
            <a:off x="2667001" y="4515964"/>
            <a:ext cx="457200" cy="444356"/>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82" name="Rectangle 81"/>
          <p:cNvSpPr/>
          <p:nvPr/>
        </p:nvSpPr>
        <p:spPr>
          <a:xfrm>
            <a:off x="3276601" y="4515964"/>
            <a:ext cx="457200" cy="444356"/>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83" name="Rectangle 82"/>
          <p:cNvSpPr/>
          <p:nvPr/>
        </p:nvSpPr>
        <p:spPr>
          <a:xfrm>
            <a:off x="5524500" y="4515965"/>
            <a:ext cx="457200" cy="444356"/>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84" name="Rectangle 83"/>
          <p:cNvSpPr/>
          <p:nvPr/>
        </p:nvSpPr>
        <p:spPr>
          <a:xfrm>
            <a:off x="6210300" y="4515965"/>
            <a:ext cx="457200" cy="444356"/>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cxnSp>
        <p:nvCxnSpPr>
          <p:cNvPr id="96" name="Straight Arrow Connector 95"/>
          <p:cNvCxnSpPr>
            <a:stCxn id="69" idx="2"/>
            <a:endCxn id="81" idx="0"/>
          </p:cNvCxnSpPr>
          <p:nvPr/>
        </p:nvCxnSpPr>
        <p:spPr>
          <a:xfrm rot="5400000">
            <a:off x="2733119" y="4124882"/>
            <a:ext cx="553564" cy="22860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16200000" flipH="1">
            <a:off x="3037919" y="4048683"/>
            <a:ext cx="553564" cy="38100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rot="16200000" flipH="1">
            <a:off x="6009718" y="4124880"/>
            <a:ext cx="553564" cy="22860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rot="5400000">
            <a:off x="5590618" y="4124879"/>
            <a:ext cx="553564" cy="22860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68" idx="2"/>
          </p:cNvCxnSpPr>
          <p:nvPr/>
        </p:nvCxnSpPr>
        <p:spPr>
          <a:xfrm rot="5400000">
            <a:off x="2085868" y="3013110"/>
            <a:ext cx="514566" cy="49530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16200000" flipH="1">
            <a:off x="2619268" y="3013110"/>
            <a:ext cx="514566" cy="49530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80" idx="2"/>
          </p:cNvCxnSpPr>
          <p:nvPr/>
        </p:nvCxnSpPr>
        <p:spPr>
          <a:xfrm rot="5400000">
            <a:off x="3265460" y="1366883"/>
            <a:ext cx="593781" cy="179069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80" idx="2"/>
          </p:cNvCxnSpPr>
          <p:nvPr/>
        </p:nvCxnSpPr>
        <p:spPr>
          <a:xfrm rot="16200000" flipH="1">
            <a:off x="5208560" y="1214481"/>
            <a:ext cx="593781" cy="2095502"/>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7007223" y="4515963"/>
            <a:ext cx="457200" cy="444356"/>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135" name="Rectangle 134"/>
          <p:cNvSpPr/>
          <p:nvPr/>
        </p:nvSpPr>
        <p:spPr>
          <a:xfrm>
            <a:off x="7693023" y="4515965"/>
            <a:ext cx="457200" cy="444356"/>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cxnSp>
        <p:nvCxnSpPr>
          <p:cNvPr id="136" name="Straight Arrow Connector 135"/>
          <p:cNvCxnSpPr/>
          <p:nvPr/>
        </p:nvCxnSpPr>
        <p:spPr>
          <a:xfrm>
            <a:off x="6553201" y="3003477"/>
            <a:ext cx="835022" cy="514566"/>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rot="16200000" flipH="1">
            <a:off x="7408329" y="4048683"/>
            <a:ext cx="553564" cy="38100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rot="5400000">
            <a:off x="6048267" y="3127409"/>
            <a:ext cx="514566" cy="26670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rot="5400000">
            <a:off x="6997141" y="4124881"/>
            <a:ext cx="553564" cy="22860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3563888" y="2384884"/>
            <a:ext cx="1752601" cy="523220"/>
          </a:xfrm>
          <a:prstGeom prst="rect">
            <a:avLst/>
          </a:prstGeom>
          <a:noFill/>
        </p:spPr>
        <p:txBody>
          <a:bodyPr wrap="square" rtlCol="0">
            <a:spAutoFit/>
          </a:bodyPr>
          <a:lstStyle/>
          <a:p>
            <a:pPr algn="ctr"/>
            <a:r>
              <a:rPr lang="en-US" sz="1400" b="1" dirty="0" smtClean="0">
                <a:solidFill>
                  <a:srgbClr val="FFFFFF"/>
                </a:solidFill>
              </a:rPr>
              <a:t>libcbtf-mrnet-filter.so</a:t>
            </a:r>
          </a:p>
        </p:txBody>
      </p:sp>
      <p:sp>
        <p:nvSpPr>
          <p:cNvPr id="149" name="TextBox 148"/>
          <p:cNvSpPr txBox="1"/>
          <p:nvPr/>
        </p:nvSpPr>
        <p:spPr>
          <a:xfrm>
            <a:off x="611560" y="4185084"/>
            <a:ext cx="7848600" cy="1200329"/>
          </a:xfrm>
          <a:prstGeom prst="rect">
            <a:avLst/>
          </a:prstGeom>
          <a:solidFill>
            <a:schemeClr val="bg1">
              <a:lumMod val="85000"/>
              <a:alpha val="24000"/>
            </a:schemeClr>
          </a:solidFill>
          <a:ln>
            <a:solidFill>
              <a:srgbClr val="002060"/>
            </a:solidFill>
            <a:prstDash val="lgDash"/>
          </a:ln>
        </p:spPr>
        <p:txBody>
          <a:bodyPr wrap="square" rtlCol="0">
            <a:spAutoFit/>
          </a:bodyPr>
          <a:lstStyle/>
          <a:p>
            <a:endParaRPr lang="en-US" dirty="0" smtClean="0"/>
          </a:p>
          <a:p>
            <a:endParaRPr lang="en-US" dirty="0" smtClean="0"/>
          </a:p>
          <a:p>
            <a:endParaRPr lang="en-US" dirty="0" smtClean="0"/>
          </a:p>
          <a:p>
            <a:endParaRPr lang="en-US" dirty="0"/>
          </a:p>
        </p:txBody>
      </p:sp>
      <p:sp>
        <p:nvSpPr>
          <p:cNvPr id="42" name="TextBox 41"/>
          <p:cNvSpPr txBox="1"/>
          <p:nvPr/>
        </p:nvSpPr>
        <p:spPr>
          <a:xfrm>
            <a:off x="1079612" y="1448780"/>
            <a:ext cx="1597023" cy="738664"/>
          </a:xfrm>
          <a:prstGeom prst="rect">
            <a:avLst/>
          </a:prstGeom>
          <a:noFill/>
        </p:spPr>
        <p:txBody>
          <a:bodyPr wrap="square" rtlCol="0">
            <a:spAutoFit/>
          </a:bodyPr>
          <a:lstStyle/>
          <a:p>
            <a:pPr algn="ctr"/>
            <a:r>
              <a:rPr lang="en-US" sz="1400" b="1" dirty="0" err="1" smtClean="0">
                <a:solidFill>
                  <a:srgbClr val="002060"/>
                </a:solidFill>
              </a:rPr>
              <a:t>libcbtf.so</a:t>
            </a:r>
            <a:endParaRPr lang="en-US" sz="1400" b="1" dirty="0" smtClean="0">
              <a:solidFill>
                <a:srgbClr val="002060"/>
              </a:solidFill>
            </a:endParaRPr>
          </a:p>
          <a:p>
            <a:pPr algn="ctr"/>
            <a:r>
              <a:rPr lang="en-US" sz="1400" b="1" dirty="0" smtClean="0">
                <a:solidFill>
                  <a:srgbClr val="002060"/>
                </a:solidFill>
              </a:rPr>
              <a:t>libcbtf-xml.so</a:t>
            </a:r>
          </a:p>
          <a:p>
            <a:pPr algn="ctr"/>
            <a:r>
              <a:rPr lang="en-US" sz="1400" b="1" dirty="0" smtClean="0">
                <a:solidFill>
                  <a:srgbClr val="002060"/>
                </a:solidFill>
              </a:rPr>
              <a:t>libcbtf-mrnet.so</a:t>
            </a:r>
            <a:endParaRPr lang="en-US" sz="1400" b="1" dirty="0">
              <a:solidFill>
                <a:srgbClr val="002060"/>
              </a:solidFill>
            </a:endParaRPr>
          </a:p>
        </p:txBody>
      </p:sp>
      <p:sp>
        <p:nvSpPr>
          <p:cNvPr id="43" name="TextBox 42"/>
          <p:cNvSpPr txBox="1"/>
          <p:nvPr/>
        </p:nvSpPr>
        <p:spPr>
          <a:xfrm>
            <a:off x="5105400" y="1571965"/>
            <a:ext cx="1734852" cy="307777"/>
          </a:xfrm>
          <a:prstGeom prst="rect">
            <a:avLst/>
          </a:prstGeom>
          <a:noFill/>
          <a:ln w="12700">
            <a:solidFill>
              <a:srgbClr val="002060"/>
            </a:solidFill>
          </a:ln>
        </p:spPr>
        <p:txBody>
          <a:bodyPr wrap="square" rtlCol="0">
            <a:spAutoFit/>
          </a:bodyPr>
          <a:lstStyle/>
          <a:p>
            <a:pPr algn="ctr"/>
            <a:r>
              <a:rPr lang="en-US" sz="1400" b="1" dirty="0" err="1" smtClean="0">
                <a:solidFill>
                  <a:srgbClr val="002060"/>
                </a:solidFill>
              </a:rPr>
              <a:t>MRNet</a:t>
            </a:r>
            <a:r>
              <a:rPr lang="en-US" sz="1400" b="1" dirty="0" smtClean="0">
                <a:solidFill>
                  <a:srgbClr val="002060"/>
                </a:solidFill>
              </a:rPr>
              <a:t> Frontend</a:t>
            </a:r>
            <a:endParaRPr lang="en-US" sz="1400" b="1" dirty="0">
              <a:solidFill>
                <a:srgbClr val="002060"/>
              </a:solidFill>
            </a:endParaRPr>
          </a:p>
        </p:txBody>
      </p:sp>
      <p:sp>
        <p:nvSpPr>
          <p:cNvPr id="45" name="TextBox 44"/>
          <p:cNvSpPr txBox="1"/>
          <p:nvPr/>
        </p:nvSpPr>
        <p:spPr>
          <a:xfrm>
            <a:off x="3695700" y="3003477"/>
            <a:ext cx="1524000" cy="738664"/>
          </a:xfrm>
          <a:prstGeom prst="rect">
            <a:avLst/>
          </a:prstGeom>
          <a:noFill/>
          <a:ln w="12700">
            <a:solidFill>
              <a:srgbClr val="002060"/>
            </a:solidFill>
          </a:ln>
        </p:spPr>
        <p:txBody>
          <a:bodyPr wrap="square" rtlCol="0">
            <a:spAutoFit/>
          </a:bodyPr>
          <a:lstStyle/>
          <a:p>
            <a:pPr algn="ctr"/>
            <a:r>
              <a:rPr lang="en-US" sz="1400" b="1" dirty="0" err="1" smtClean="0">
                <a:solidFill>
                  <a:srgbClr val="002060"/>
                </a:solidFill>
              </a:rPr>
              <a:t>MRNet</a:t>
            </a:r>
            <a:r>
              <a:rPr lang="en-US" sz="1400" b="1" dirty="0" smtClean="0">
                <a:solidFill>
                  <a:srgbClr val="002060"/>
                </a:solidFill>
              </a:rPr>
              <a:t> Communication Nodes</a:t>
            </a:r>
            <a:endParaRPr lang="en-US" sz="1400" b="1" dirty="0">
              <a:solidFill>
                <a:srgbClr val="002060"/>
              </a:solidFill>
            </a:endParaRPr>
          </a:p>
        </p:txBody>
      </p:sp>
      <p:sp>
        <p:nvSpPr>
          <p:cNvPr id="46" name="TextBox 45"/>
          <p:cNvSpPr txBox="1"/>
          <p:nvPr/>
        </p:nvSpPr>
        <p:spPr>
          <a:xfrm>
            <a:off x="3581400" y="2600909"/>
            <a:ext cx="2034716" cy="307777"/>
          </a:xfrm>
          <a:prstGeom prst="rect">
            <a:avLst/>
          </a:prstGeom>
          <a:noFill/>
        </p:spPr>
        <p:txBody>
          <a:bodyPr wrap="square" rtlCol="0">
            <a:spAutoFit/>
          </a:bodyPr>
          <a:lstStyle/>
          <a:p>
            <a:pPr algn="ctr"/>
            <a:r>
              <a:rPr lang="en-US" sz="1400" b="1" dirty="0" smtClean="0">
                <a:solidFill>
                  <a:srgbClr val="002060"/>
                </a:solidFill>
              </a:rPr>
              <a:t>libcbtf-mrnet-filter.so</a:t>
            </a:r>
          </a:p>
        </p:txBody>
      </p:sp>
      <p:sp>
        <p:nvSpPr>
          <p:cNvPr id="47" name="TextBox 46"/>
          <p:cNvSpPr txBox="1"/>
          <p:nvPr/>
        </p:nvSpPr>
        <p:spPr>
          <a:xfrm>
            <a:off x="611560" y="2240868"/>
            <a:ext cx="7848600" cy="1754326"/>
          </a:xfrm>
          <a:prstGeom prst="rect">
            <a:avLst/>
          </a:prstGeom>
          <a:solidFill>
            <a:schemeClr val="accent5">
              <a:lumMod val="60000"/>
              <a:lumOff val="40000"/>
              <a:alpha val="14000"/>
            </a:schemeClr>
          </a:solidFill>
          <a:ln>
            <a:solidFill>
              <a:schemeClr val="tx1"/>
            </a:solidFill>
            <a:prstDash val="dash"/>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8" name="TextBox 47"/>
          <p:cNvSpPr txBox="1"/>
          <p:nvPr/>
        </p:nvSpPr>
        <p:spPr>
          <a:xfrm>
            <a:off x="3887924" y="4515965"/>
            <a:ext cx="1560376" cy="307777"/>
          </a:xfrm>
          <a:prstGeom prst="rect">
            <a:avLst/>
          </a:prstGeom>
          <a:noFill/>
          <a:ln w="12700">
            <a:solidFill>
              <a:srgbClr val="002060"/>
            </a:solidFill>
          </a:ln>
        </p:spPr>
        <p:txBody>
          <a:bodyPr wrap="square" rtlCol="0">
            <a:spAutoFit/>
          </a:bodyPr>
          <a:lstStyle/>
          <a:p>
            <a:pPr algn="ctr"/>
            <a:r>
              <a:rPr lang="en-US" sz="1400" b="1" dirty="0" err="1" smtClean="0">
                <a:solidFill>
                  <a:srgbClr val="002060"/>
                </a:solidFill>
              </a:rPr>
              <a:t>MRNet</a:t>
            </a:r>
            <a:r>
              <a:rPr lang="en-US" sz="1400" b="1" dirty="0" smtClean="0">
                <a:solidFill>
                  <a:srgbClr val="002060"/>
                </a:solidFill>
              </a:rPr>
              <a:t> Backend</a:t>
            </a:r>
            <a:endParaRPr lang="en-US" sz="1400" b="1" dirty="0">
              <a:solidFill>
                <a:srgbClr val="002060"/>
              </a:solidFill>
            </a:endParaRPr>
          </a:p>
        </p:txBody>
      </p:sp>
      <p:sp>
        <p:nvSpPr>
          <p:cNvPr id="49" name="TextBox 48"/>
          <p:cNvSpPr txBox="1"/>
          <p:nvPr/>
        </p:nvSpPr>
        <p:spPr>
          <a:xfrm>
            <a:off x="419101" y="5181600"/>
            <a:ext cx="2476500" cy="307777"/>
          </a:xfrm>
          <a:prstGeom prst="rect">
            <a:avLst/>
          </a:prstGeom>
          <a:noFill/>
        </p:spPr>
        <p:txBody>
          <a:bodyPr wrap="square" rtlCol="0">
            <a:spAutoFit/>
          </a:bodyPr>
          <a:lstStyle/>
          <a:p>
            <a:pPr algn="ctr"/>
            <a:r>
              <a:rPr lang="en-US" sz="1400" b="1" dirty="0" err="1" smtClean="0">
                <a:solidFill>
                  <a:srgbClr val="002060"/>
                </a:solidFill>
              </a:rPr>
              <a:t>libcbtf</a:t>
            </a:r>
            <a:r>
              <a:rPr lang="en-US" sz="1400" b="1" dirty="0" smtClean="0">
                <a:solidFill>
                  <a:srgbClr val="002060"/>
                </a:solidFill>
              </a:rPr>
              <a:t>-</a:t>
            </a:r>
            <a:r>
              <a:rPr lang="en-US" sz="1400" b="1" dirty="0" err="1" smtClean="0">
                <a:solidFill>
                  <a:srgbClr val="002060"/>
                </a:solidFill>
              </a:rPr>
              <a:t>mrnet</a:t>
            </a:r>
            <a:r>
              <a:rPr lang="en-US" sz="1400" b="1" dirty="0" smtClean="0">
                <a:solidFill>
                  <a:srgbClr val="002060"/>
                </a:solidFill>
              </a:rPr>
              <a:t>-backend</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79512" y="7756"/>
            <a:ext cx="6480397" cy="584776"/>
          </a:xfrm>
          <a:prstGeom prst="rect">
            <a:avLst/>
          </a:prstGeom>
        </p:spPr>
        <p:txBody>
          <a:bodyPr wrap="none">
            <a:spAutoFit/>
          </a:bodyPr>
          <a:lstStyle/>
          <a:p>
            <a:r>
              <a:rPr lang="en-US" sz="3200" b="1" i="1" dirty="0" smtClean="0">
                <a:solidFill>
                  <a:schemeClr val="bg1"/>
                </a:solidFill>
                <a:latin typeface="+mj-lt"/>
              </a:rPr>
              <a:t>Communication Node Filter Example</a:t>
            </a:r>
            <a:endParaRPr lang="en-US" sz="3200" b="1" i="1" dirty="0">
              <a:solidFill>
                <a:schemeClr val="bg1"/>
              </a:solidFill>
              <a:latin typeface="+mj-lt"/>
            </a:endParaRPr>
          </a:p>
        </p:txBody>
      </p:sp>
      <p:sp>
        <p:nvSpPr>
          <p:cNvPr id="66" name="Rectangle 65"/>
          <p:cNvSpPr/>
          <p:nvPr/>
        </p:nvSpPr>
        <p:spPr>
          <a:xfrm>
            <a:off x="1511660" y="2744924"/>
            <a:ext cx="6553200" cy="2193295"/>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9" name="Straight Arrow Connector 78"/>
          <p:cNvCxnSpPr/>
          <p:nvPr/>
        </p:nvCxnSpPr>
        <p:spPr>
          <a:xfrm rot="5400000" flipH="1" flipV="1">
            <a:off x="6141408" y="2477137"/>
            <a:ext cx="1603861" cy="5563"/>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2438400" y="3508861"/>
            <a:ext cx="1296988" cy="1063139"/>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Experiment</a:t>
            </a:r>
          </a:p>
          <a:p>
            <a:pPr algn="ctr"/>
            <a:r>
              <a:rPr lang="en-US" dirty="0" smtClean="0">
                <a:solidFill>
                  <a:srgbClr val="002060"/>
                </a:solidFill>
              </a:rPr>
              <a:t>Data Type</a:t>
            </a:r>
          </a:p>
          <a:p>
            <a:pPr algn="ctr"/>
            <a:r>
              <a:rPr lang="en-US" dirty="0" smtClean="0">
                <a:solidFill>
                  <a:srgbClr val="002060"/>
                </a:solidFill>
              </a:rPr>
              <a:t>Detection</a:t>
            </a:r>
            <a:endParaRPr lang="en-US" dirty="0">
              <a:solidFill>
                <a:srgbClr val="002060"/>
              </a:solidFill>
            </a:endParaRPr>
          </a:p>
        </p:txBody>
      </p:sp>
      <p:sp>
        <p:nvSpPr>
          <p:cNvPr id="85" name="Rectangle 84"/>
          <p:cNvSpPr/>
          <p:nvPr/>
        </p:nvSpPr>
        <p:spPr>
          <a:xfrm>
            <a:off x="4879183" y="3280261"/>
            <a:ext cx="914400" cy="4572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a:t>
            </a:r>
            <a:endParaRPr lang="en-US" dirty="0">
              <a:solidFill>
                <a:srgbClr val="002060"/>
              </a:solidFill>
            </a:endParaRPr>
          </a:p>
        </p:txBody>
      </p:sp>
      <p:sp>
        <p:nvSpPr>
          <p:cNvPr id="86" name="Rectangle 85"/>
          <p:cNvSpPr/>
          <p:nvPr/>
        </p:nvSpPr>
        <p:spPr>
          <a:xfrm>
            <a:off x="6463846" y="3281849"/>
            <a:ext cx="914400" cy="4572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LB</a:t>
            </a:r>
            <a:endParaRPr lang="en-US" dirty="0">
              <a:solidFill>
                <a:srgbClr val="002060"/>
              </a:solidFill>
            </a:endParaRPr>
          </a:p>
        </p:txBody>
      </p:sp>
      <p:sp>
        <p:nvSpPr>
          <p:cNvPr id="87" name="Rectangle 86"/>
          <p:cNvSpPr/>
          <p:nvPr/>
        </p:nvSpPr>
        <p:spPr>
          <a:xfrm>
            <a:off x="4866823" y="4343400"/>
            <a:ext cx="914400" cy="4572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a:t>
            </a:r>
            <a:endParaRPr lang="en-US" dirty="0">
              <a:solidFill>
                <a:srgbClr val="002060"/>
              </a:solidFill>
            </a:endParaRPr>
          </a:p>
        </p:txBody>
      </p:sp>
      <p:sp>
        <p:nvSpPr>
          <p:cNvPr id="88" name="Rectangle 87"/>
          <p:cNvSpPr/>
          <p:nvPr/>
        </p:nvSpPr>
        <p:spPr>
          <a:xfrm>
            <a:off x="6480972" y="4343400"/>
            <a:ext cx="914400" cy="4572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LB</a:t>
            </a:r>
            <a:endParaRPr lang="en-US" dirty="0">
              <a:solidFill>
                <a:srgbClr val="002060"/>
              </a:solidFill>
            </a:endParaRPr>
          </a:p>
        </p:txBody>
      </p:sp>
      <p:cxnSp>
        <p:nvCxnSpPr>
          <p:cNvPr id="95" name="Straight Arrow Connector 94"/>
          <p:cNvCxnSpPr/>
          <p:nvPr/>
        </p:nvCxnSpPr>
        <p:spPr>
          <a:xfrm flipV="1">
            <a:off x="3735388" y="3508861"/>
            <a:ext cx="1143795" cy="228600"/>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5793583" y="3508861"/>
            <a:ext cx="682623" cy="158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87" idx="3"/>
          </p:cNvCxnSpPr>
          <p:nvPr/>
        </p:nvCxnSpPr>
        <p:spPr>
          <a:xfrm>
            <a:off x="5781223" y="4572000"/>
            <a:ext cx="699749" cy="158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a:xfrm rot="5400000" flipH="1" flipV="1">
            <a:off x="6054103" y="3019259"/>
            <a:ext cx="3122614" cy="440073"/>
          </a:xfrm>
          <a:prstGeom prst="bentConnector3">
            <a:avLst>
              <a:gd name="adj1" fmla="val 8095"/>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87" idx="1"/>
          </p:cNvCxnSpPr>
          <p:nvPr/>
        </p:nvCxnSpPr>
        <p:spPr>
          <a:xfrm>
            <a:off x="3735388" y="4343400"/>
            <a:ext cx="1131435" cy="228600"/>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1" name="Elbow Connector 90"/>
          <p:cNvCxnSpPr>
            <a:endCxn id="80" idx="1"/>
          </p:cNvCxnSpPr>
          <p:nvPr/>
        </p:nvCxnSpPr>
        <p:spPr>
          <a:xfrm rot="5400000" flipH="1" flipV="1">
            <a:off x="343815" y="4534816"/>
            <a:ext cx="2588969" cy="1600201"/>
          </a:xfrm>
          <a:prstGeom prst="bentConnector2">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5292080" y="1232756"/>
            <a:ext cx="1845568" cy="1477328"/>
          </a:xfrm>
          <a:prstGeom prst="rect">
            <a:avLst/>
          </a:prstGeom>
          <a:noFill/>
        </p:spPr>
        <p:txBody>
          <a:bodyPr wrap="square" rtlCol="0">
            <a:spAutoFit/>
          </a:bodyPr>
          <a:lstStyle/>
          <a:p>
            <a:r>
              <a:rPr lang="en-US" b="1" dirty="0" smtClean="0">
                <a:solidFill>
                  <a:srgbClr val="002060"/>
                </a:solidFill>
              </a:rPr>
              <a:t>Outgoing</a:t>
            </a:r>
          </a:p>
          <a:p>
            <a:r>
              <a:rPr lang="en-US" b="1" dirty="0" smtClean="0">
                <a:solidFill>
                  <a:srgbClr val="002060"/>
                </a:solidFill>
              </a:rPr>
              <a:t>Upstream</a:t>
            </a:r>
          </a:p>
          <a:p>
            <a:r>
              <a:rPr lang="en-US" b="1" dirty="0" smtClean="0">
                <a:solidFill>
                  <a:srgbClr val="002060"/>
                </a:solidFill>
              </a:rPr>
              <a:t>LB Type</a:t>
            </a:r>
          </a:p>
          <a:p>
            <a:r>
              <a:rPr lang="en-US" b="1" dirty="0" smtClean="0">
                <a:solidFill>
                  <a:srgbClr val="002060"/>
                </a:solidFill>
              </a:rPr>
              <a:t>Performance Data</a:t>
            </a:r>
            <a:endParaRPr lang="en-US" b="1" dirty="0">
              <a:solidFill>
                <a:srgbClr val="002060"/>
              </a:solidFill>
            </a:endParaRPr>
          </a:p>
        </p:txBody>
      </p:sp>
      <p:sp>
        <p:nvSpPr>
          <p:cNvPr id="96" name="TextBox 95"/>
          <p:cNvSpPr txBox="1"/>
          <p:nvPr/>
        </p:nvSpPr>
        <p:spPr>
          <a:xfrm>
            <a:off x="935596" y="5049180"/>
            <a:ext cx="1745196" cy="1200329"/>
          </a:xfrm>
          <a:prstGeom prst="rect">
            <a:avLst/>
          </a:prstGeom>
          <a:noFill/>
        </p:spPr>
        <p:txBody>
          <a:bodyPr wrap="square" rtlCol="0">
            <a:spAutoFit/>
          </a:bodyPr>
          <a:lstStyle/>
          <a:p>
            <a:r>
              <a:rPr lang="en-US" b="1" dirty="0" smtClean="0">
                <a:solidFill>
                  <a:srgbClr val="002060"/>
                </a:solidFill>
              </a:rPr>
              <a:t>Incoming</a:t>
            </a:r>
          </a:p>
          <a:p>
            <a:r>
              <a:rPr lang="en-US" b="1" dirty="0" smtClean="0">
                <a:solidFill>
                  <a:srgbClr val="002060"/>
                </a:solidFill>
              </a:rPr>
              <a:t>Upstream</a:t>
            </a:r>
          </a:p>
          <a:p>
            <a:r>
              <a:rPr lang="en-US" b="1" dirty="0" smtClean="0">
                <a:solidFill>
                  <a:srgbClr val="002060"/>
                </a:solidFill>
              </a:rPr>
              <a:t>Performance Data</a:t>
            </a:r>
            <a:endParaRPr lang="en-US" b="1" dirty="0">
              <a:solidFill>
                <a:srgbClr val="002060"/>
              </a:solidFill>
            </a:endParaRPr>
          </a:p>
        </p:txBody>
      </p:sp>
      <p:cxnSp>
        <p:nvCxnSpPr>
          <p:cNvPr id="97" name="Straight Arrow Connector 96"/>
          <p:cNvCxnSpPr/>
          <p:nvPr/>
        </p:nvCxnSpPr>
        <p:spPr>
          <a:xfrm>
            <a:off x="3723028" y="4118461"/>
            <a:ext cx="1143795" cy="158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3962400" y="3280261"/>
            <a:ext cx="609600" cy="381000"/>
          </a:xfrm>
          <a:prstGeom prst="rect">
            <a:avLst/>
          </a:prstGeom>
          <a:noFill/>
        </p:spPr>
        <p:txBody>
          <a:bodyPr wrap="square" rtlCol="0">
            <a:spAutoFit/>
          </a:bodyPr>
          <a:lstStyle/>
          <a:p>
            <a:r>
              <a:rPr lang="en-US" b="1" dirty="0" smtClean="0">
                <a:solidFill>
                  <a:srgbClr val="002060"/>
                </a:solidFill>
              </a:rPr>
              <a:t>I/O</a:t>
            </a:r>
            <a:endParaRPr lang="en-US" b="1" dirty="0">
              <a:solidFill>
                <a:srgbClr val="002060"/>
              </a:solidFill>
            </a:endParaRPr>
          </a:p>
        </p:txBody>
      </p:sp>
      <p:sp>
        <p:nvSpPr>
          <p:cNvPr id="103" name="TextBox 102"/>
          <p:cNvSpPr txBox="1"/>
          <p:nvPr/>
        </p:nvSpPr>
        <p:spPr>
          <a:xfrm>
            <a:off x="3599892" y="4419602"/>
            <a:ext cx="1126098" cy="369332"/>
          </a:xfrm>
          <a:prstGeom prst="rect">
            <a:avLst/>
          </a:prstGeom>
          <a:noFill/>
        </p:spPr>
        <p:txBody>
          <a:bodyPr wrap="square" rtlCol="0">
            <a:spAutoFit/>
          </a:bodyPr>
          <a:lstStyle/>
          <a:p>
            <a:r>
              <a:rPr lang="en-US" b="1" dirty="0" err="1" smtClean="0">
                <a:solidFill>
                  <a:srgbClr val="002060"/>
                </a:solidFill>
              </a:rPr>
              <a:t>pcsamp</a:t>
            </a:r>
            <a:endParaRPr lang="en-US" b="1" dirty="0">
              <a:solidFill>
                <a:srgbClr val="002060"/>
              </a:solidFill>
            </a:endParaRPr>
          </a:p>
        </p:txBody>
      </p:sp>
      <p:sp>
        <p:nvSpPr>
          <p:cNvPr id="104" name="TextBox 103"/>
          <p:cNvSpPr txBox="1"/>
          <p:nvPr/>
        </p:nvSpPr>
        <p:spPr>
          <a:xfrm>
            <a:off x="3962400" y="3813660"/>
            <a:ext cx="1149660" cy="369332"/>
          </a:xfrm>
          <a:prstGeom prst="rect">
            <a:avLst/>
          </a:prstGeom>
          <a:noFill/>
        </p:spPr>
        <p:txBody>
          <a:bodyPr wrap="square" rtlCol="0">
            <a:spAutoFit/>
          </a:bodyPr>
          <a:lstStyle/>
          <a:p>
            <a:r>
              <a:rPr lang="en-US" b="1" dirty="0" err="1" smtClean="0">
                <a:solidFill>
                  <a:srgbClr val="002060"/>
                </a:solidFill>
              </a:rPr>
              <a:t>usertime</a:t>
            </a:r>
            <a:endParaRPr lang="en-US" b="1" dirty="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idx="1"/>
          </p:nvPr>
        </p:nvSpPr>
        <p:spPr>
          <a:xfrm>
            <a:off x="143508" y="872716"/>
            <a:ext cx="8892988" cy="3524041"/>
          </a:xfrm>
        </p:spPr>
        <p:txBody>
          <a:bodyPr wrap="square">
            <a:spAutoFit/>
          </a:bodyPr>
          <a:lstStyle/>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200" i="1" dirty="0" smtClean="0">
                <a:latin typeface="Tw Cen MT" pitchFamily="34" charset="0"/>
                <a:ea typeface="ＭＳ Ｐゴシック" pitchFamily="34" charset="-128"/>
              </a:rPr>
              <a:t>Platforms supported currently:</a:t>
            </a:r>
          </a:p>
          <a:p>
            <a:pPr lvl="1"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b="1" i="1" dirty="0" smtClean="0">
                <a:solidFill>
                  <a:srgbClr val="3333CC"/>
                </a:solidFill>
                <a:latin typeface="Tw Cen MT" pitchFamily="34" charset="0"/>
                <a:ea typeface="ＭＳ Ｐゴシック" pitchFamily="34" charset="-128"/>
              </a:rPr>
              <a:t>Linux Clusters</a:t>
            </a:r>
            <a:r>
              <a:rPr lang="en-GB" sz="2800" i="1" dirty="0" smtClean="0">
                <a:solidFill>
                  <a:srgbClr val="FFFF00"/>
                </a:solidFill>
                <a:latin typeface="Tw Cen MT" pitchFamily="34" charset="0"/>
                <a:ea typeface="ＭＳ Ｐゴシック" pitchFamily="34" charset="-128"/>
              </a:rPr>
              <a:t> </a:t>
            </a:r>
            <a:r>
              <a:rPr lang="en-GB" sz="2800" i="1" dirty="0" smtClean="0">
                <a:latin typeface="Tw Cen MT" pitchFamily="34" charset="0"/>
                <a:ea typeface="ＭＳ Ｐゴシック" pitchFamily="34" charset="-128"/>
              </a:rPr>
              <a:t>with x86, IA-64, Opteron, and EM64T</a:t>
            </a:r>
          </a:p>
          <a:p>
            <a:pPr lvl="1"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i="1" dirty="0" smtClean="0">
                <a:latin typeface="Tw Cen MT" pitchFamily="34" charset="0"/>
                <a:ea typeface="ＭＳ Ｐゴシック" pitchFamily="34" charset="-128"/>
              </a:rPr>
              <a:t>Ports to Linux: PPC, BG/L, BG/P, Cray-XT/XE completed</a:t>
            </a:r>
          </a:p>
          <a:p>
            <a:pPr marL="457200" lvl="1" indent="0" eaLnBrk="1" hangingPunct="1">
              <a:lnSpc>
                <a:spcPct val="90000"/>
              </a:lnSpc>
              <a:spcBef>
                <a:spcPts val="50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i="1" dirty="0" smtClean="0">
              <a:latin typeface="Tw Cen MT" pitchFamily="34" charset="0"/>
              <a:ea typeface="ＭＳ Ｐゴシック" pitchFamily="34" charset="-128"/>
            </a:endParaRPr>
          </a:p>
          <a:p>
            <a:pPr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i="1" dirty="0" smtClean="0">
                <a:latin typeface="Tw Cen MT" pitchFamily="34" charset="0"/>
                <a:ea typeface="ＭＳ Ｐゴシック" pitchFamily="34" charset="-128"/>
              </a:rPr>
              <a:t>Gather performance data on </a:t>
            </a:r>
            <a:r>
              <a:rPr lang="en-GB" sz="2800" b="1" i="1" dirty="0" smtClean="0">
                <a:solidFill>
                  <a:srgbClr val="3333CC"/>
                </a:solidFill>
                <a:latin typeface="Tw Cen MT" pitchFamily="34" charset="0"/>
                <a:ea typeface="ＭＳ Ｐゴシック" pitchFamily="34" charset="-128"/>
              </a:rPr>
              <a:t>unmodified application binaries</a:t>
            </a:r>
          </a:p>
          <a:p>
            <a:pPr lvl="1"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b="1" i="1" dirty="0" smtClean="0">
                <a:solidFill>
                  <a:srgbClr val="000000"/>
                </a:solidFill>
                <a:latin typeface="Tw Cen MT" pitchFamily="34" charset="0"/>
                <a:ea typeface="ＭＳ Ｐゴシック" pitchFamily="34" charset="-128"/>
              </a:rPr>
              <a:t> Static </a:t>
            </a:r>
            <a:r>
              <a:rPr lang="en-GB" b="1" i="1" dirty="0" smtClean="0">
                <a:solidFill>
                  <a:srgbClr val="000000"/>
                </a:solidFill>
                <a:latin typeface="Tw Cen MT" pitchFamily="34" charset="0"/>
                <a:ea typeface="ＭＳ Ｐゴシック" pitchFamily="34" charset="-128"/>
              </a:rPr>
              <a:t>applications on </a:t>
            </a:r>
            <a:r>
              <a:rPr lang="en-GB" sz="2400" b="1" i="1" dirty="0" smtClean="0">
                <a:solidFill>
                  <a:srgbClr val="000000"/>
                </a:solidFill>
                <a:latin typeface="Tw Cen MT" pitchFamily="34" charset="0"/>
                <a:ea typeface="ＭＳ Ｐゴシック" pitchFamily="34" charset="-128"/>
              </a:rPr>
              <a:t>BG/L, BG/P and Cray-XT/XE require relinking application to add </a:t>
            </a:r>
            <a:r>
              <a:rPr lang="en-GB" sz="2400" b="1" i="1" dirty="0" err="1" smtClean="0">
                <a:solidFill>
                  <a:srgbClr val="000000"/>
                </a:solidFill>
                <a:latin typeface="Tw Cen MT" pitchFamily="34" charset="0"/>
                <a:ea typeface="ＭＳ Ｐゴシック" pitchFamily="34" charset="-128"/>
              </a:rPr>
              <a:t>Open|SpeedShop</a:t>
            </a:r>
            <a:r>
              <a:rPr lang="en-GB" sz="2400" b="1" i="1" dirty="0" smtClean="0">
                <a:solidFill>
                  <a:srgbClr val="000000"/>
                </a:solidFill>
                <a:latin typeface="Tw Cen MT" pitchFamily="34" charset="0"/>
                <a:ea typeface="ＭＳ Ｐゴシック" pitchFamily="34" charset="-128"/>
              </a:rPr>
              <a:t> collection code</a:t>
            </a:r>
          </a:p>
          <a:p>
            <a:pPr lvl="2"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b="1" i="1" dirty="0" smtClean="0">
                <a:latin typeface="Tw Cen MT" pitchFamily="34" charset="0"/>
                <a:ea typeface="ＭＳ Ｐゴシック" pitchFamily="34" charset="-128"/>
              </a:rPr>
              <a:t>Open|SpeedShop provides </a:t>
            </a:r>
            <a:r>
              <a:rPr lang="en-GB" sz="2400" b="1" i="1" dirty="0" smtClean="0">
                <a:solidFill>
                  <a:srgbClr val="3333CC"/>
                </a:solidFill>
                <a:latin typeface="Tw Cen MT" pitchFamily="34" charset="0"/>
                <a:ea typeface="ＭＳ Ｐゴシック" pitchFamily="34" charset="-128"/>
              </a:rPr>
              <a:t>“osslink”</a:t>
            </a:r>
            <a:r>
              <a:rPr lang="en-GB" sz="2400" b="1" i="1" dirty="0" smtClean="0">
                <a:latin typeface="Tw Cen MT" pitchFamily="34" charset="0"/>
                <a:ea typeface="ＭＳ Ｐゴシック" pitchFamily="34" charset="-128"/>
              </a:rPr>
              <a:t> script to help re-link</a:t>
            </a:r>
          </a:p>
        </p:txBody>
      </p:sp>
      <p:sp>
        <p:nvSpPr>
          <p:cNvPr id="7" name="Footer Placeholder 6"/>
          <p:cNvSpPr>
            <a:spLocks noGrp="1"/>
          </p:cNvSpPr>
          <p:nvPr>
            <p:ph type="ftr" sz="quarter" idx="11"/>
          </p:nvPr>
        </p:nvSpPr>
        <p:spPr/>
        <p:txBody>
          <a:bodyPr/>
          <a:lstStyle/>
          <a:p>
            <a:pPr>
              <a:defRPr/>
            </a:pPr>
            <a:r>
              <a:rPr lang="en-US" dirty="0" err="1" smtClean="0"/>
              <a:t>Paradyn</a:t>
            </a:r>
            <a:r>
              <a:rPr lang="en-US" dirty="0" smtClean="0"/>
              <a:t> Week 2011</a:t>
            </a:r>
            <a:endParaRPr lang="en-US" dirty="0"/>
          </a:p>
        </p:txBody>
      </p:sp>
      <p:sp>
        <p:nvSpPr>
          <p:cNvPr id="6" name="Slide Number Placeholder 5"/>
          <p:cNvSpPr>
            <a:spLocks noGrp="1"/>
          </p:cNvSpPr>
          <p:nvPr>
            <p:ph type="sldNum" sz="quarter" idx="12"/>
          </p:nvPr>
        </p:nvSpPr>
        <p:spPr/>
        <p:txBody>
          <a:bodyPr>
            <a:normAutofit lnSpcReduction="10000"/>
          </a:bodyPr>
          <a:lstStyle/>
          <a:p>
            <a:pPr>
              <a:defRPr/>
            </a:pPr>
            <a:fld id="{7C7666F5-932B-457C-B684-92C19845C29F}" type="slidenum">
              <a:rPr lang="en-US" smtClean="0"/>
              <a:pPr>
                <a:defRPr/>
              </a:pPr>
              <a:t>5</a:t>
            </a:fld>
            <a:endParaRPr lang="en-US" dirty="0"/>
          </a:p>
        </p:txBody>
      </p:sp>
      <p:sp>
        <p:nvSpPr>
          <p:cNvPr id="8" name="Title 1"/>
          <p:cNvSpPr txBox="1">
            <a:spLocks/>
          </p:cNvSpPr>
          <p:nvPr/>
        </p:nvSpPr>
        <p:spPr bwMode="auto">
          <a:xfrm>
            <a:off x="179511" y="0"/>
            <a:ext cx="7066709" cy="603575"/>
          </a:xfrm>
          <a:prstGeom prst="rect">
            <a:avLst/>
          </a:prstGeom>
          <a:noFill/>
          <a:ln w="9525">
            <a:noFill/>
            <a:miter lim="800000"/>
            <a:headEnd/>
            <a:tailEnd/>
          </a:ln>
        </p:spPr>
        <p:txBody>
          <a:bodyPr anchor="ctr"/>
          <a:lstStyle/>
          <a:p>
            <a:r>
              <a:rPr lang="en-US" sz="2800" b="1" i="1" dirty="0">
                <a:solidFill>
                  <a:srgbClr val="FFFFFF"/>
                </a:solidFill>
                <a:latin typeface="+mj-lt"/>
              </a:rPr>
              <a:t>Project </a:t>
            </a:r>
            <a:r>
              <a:rPr lang="en-US" sz="2800" b="1" i="1" dirty="0" smtClean="0">
                <a:solidFill>
                  <a:srgbClr val="FFFFFF"/>
                </a:solidFill>
                <a:latin typeface="+mj-lt"/>
              </a:rPr>
              <a:t>Overview:  What </a:t>
            </a:r>
            <a:r>
              <a:rPr lang="en-US" sz="2800" b="1" i="1" dirty="0">
                <a:solidFill>
                  <a:srgbClr val="FFFFFF"/>
                </a:solidFill>
                <a:latin typeface="+mj-lt"/>
              </a:rPr>
              <a:t>is Open|SpeedShop?</a:t>
            </a:r>
            <a:endParaRPr lang="en-US" sz="3200" b="1" i="1" dirty="0">
              <a:solidFill>
                <a:srgbClr val="FFFFFF"/>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143508" y="764704"/>
            <a:ext cx="8604250" cy="5546134"/>
          </a:xfrm>
        </p:spPr>
        <p:txBody>
          <a:bodyPr>
            <a:spAutoFit/>
          </a:bodyPr>
          <a:lstStyle/>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i="1" dirty="0" smtClean="0">
                <a:latin typeface="Tw Cen MT" pitchFamily="34" charset="0"/>
              </a:rPr>
              <a:t>PC Sampling (</a:t>
            </a:r>
            <a:r>
              <a:rPr lang="en-GB" sz="2800" i="1" dirty="0" smtClean="0">
                <a:solidFill>
                  <a:srgbClr val="3333CC"/>
                </a:solidFill>
                <a:latin typeface="Tw Cen MT" pitchFamily="34" charset="0"/>
              </a:rPr>
              <a:t>pcsamp</a:t>
            </a:r>
            <a:r>
              <a:rPr lang="en-GB" sz="2800" i="1" dirty="0" smtClean="0">
                <a:latin typeface="Tw Cen MT" pitchFamily="34" charset="0"/>
              </a:rPr>
              <a:t>)</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rPr>
              <a:t>Record PC in user defined time intervals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rPr>
              <a:t>Low overhead overview of time distribution</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rPr>
              <a:t>Good first step to find hot spots in program</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i="1" dirty="0" smtClean="0">
                <a:latin typeface="Tw Cen MT" pitchFamily="34" charset="0"/>
              </a:rPr>
              <a:t>User Time (</a:t>
            </a:r>
            <a:r>
              <a:rPr lang="en-GB" sz="2800" i="1" dirty="0" smtClean="0">
                <a:solidFill>
                  <a:srgbClr val="3333CC"/>
                </a:solidFill>
                <a:latin typeface="Tw Cen MT" pitchFamily="34" charset="0"/>
              </a:rPr>
              <a:t>usertime</a:t>
            </a:r>
            <a:r>
              <a:rPr lang="en-GB" sz="2800" i="1" dirty="0" smtClean="0">
                <a:latin typeface="Tw Cen MT" pitchFamily="34" charset="0"/>
              </a:rPr>
              <a:t>)</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rPr>
              <a:t>PC Sampling + Call stacks for each sample</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rPr>
              <a:t>Provides inclusive &amp; exclusive timing data</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rPr>
              <a:t>Find hot call paths in application</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i="1" dirty="0" smtClean="0">
                <a:latin typeface="Tw Cen MT" pitchFamily="34" charset="0"/>
              </a:rPr>
              <a:t>Hardware Counters (</a:t>
            </a:r>
            <a:r>
              <a:rPr lang="en-GB" sz="2800" i="1" dirty="0" smtClean="0">
                <a:solidFill>
                  <a:srgbClr val="3333CC"/>
                </a:solidFill>
                <a:latin typeface="Tw Cen MT" pitchFamily="34" charset="0"/>
              </a:rPr>
              <a:t>hwc</a:t>
            </a:r>
            <a:r>
              <a:rPr lang="en-GB" sz="2800" i="1" dirty="0" smtClean="0">
                <a:latin typeface="Tw Cen MT" pitchFamily="34" charset="0"/>
              </a:rPr>
              <a:t>, </a:t>
            </a:r>
            <a:r>
              <a:rPr lang="en-GB" sz="2800" i="1" dirty="0" err="1" smtClean="0">
                <a:solidFill>
                  <a:srgbClr val="3333CC"/>
                </a:solidFill>
                <a:latin typeface="Tw Cen MT" pitchFamily="34" charset="0"/>
              </a:rPr>
              <a:t>hwctime</a:t>
            </a:r>
            <a:r>
              <a:rPr lang="en-GB" sz="2800" i="1" dirty="0" smtClean="0">
                <a:solidFill>
                  <a:srgbClr val="3333CC"/>
                </a:solidFill>
                <a:latin typeface="Tw Cen MT" pitchFamily="34" charset="0"/>
              </a:rPr>
              <a:t>, </a:t>
            </a:r>
            <a:r>
              <a:rPr lang="en-GB" sz="2800" i="1" dirty="0" err="1" smtClean="0">
                <a:solidFill>
                  <a:srgbClr val="3333CC"/>
                </a:solidFill>
                <a:latin typeface="Tw Cen MT" pitchFamily="34" charset="0"/>
              </a:rPr>
              <a:t>hwcsamp</a:t>
            </a:r>
            <a:r>
              <a:rPr lang="en-GB" sz="2800" i="1" dirty="0" smtClean="0">
                <a:latin typeface="Tw Cen MT" pitchFamily="34" charset="0"/>
              </a:rPr>
              <a:t>)</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rPr>
              <a:t>Sample HWC overflow events (</a:t>
            </a:r>
            <a:r>
              <a:rPr lang="en-GB" sz="2400" i="1" dirty="0" err="1" smtClean="0">
                <a:latin typeface="Tw Cen MT" pitchFamily="34" charset="0"/>
              </a:rPr>
              <a:t>hwc</a:t>
            </a:r>
            <a:r>
              <a:rPr lang="en-GB" sz="2400" i="1" dirty="0" smtClean="0">
                <a:latin typeface="Tw Cen MT" pitchFamily="34" charset="0"/>
              </a:rPr>
              <a:t>, </a:t>
            </a:r>
            <a:r>
              <a:rPr lang="en-GB" sz="2400" i="1" dirty="0" err="1" smtClean="0">
                <a:latin typeface="Tw Cen MT" pitchFamily="34" charset="0"/>
              </a:rPr>
              <a:t>hwctime</a:t>
            </a:r>
            <a:r>
              <a:rPr lang="en-GB" sz="2400" i="1" dirty="0" smtClean="0">
                <a:latin typeface="Tw Cen MT" pitchFamily="34" charset="0"/>
              </a:rPr>
              <a:t>)</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rPr>
              <a:t>Sample HWC events using timer (</a:t>
            </a:r>
            <a:r>
              <a:rPr lang="en-GB" sz="2400" i="1" dirty="0" err="1" smtClean="0">
                <a:latin typeface="Tw Cen MT" pitchFamily="34" charset="0"/>
              </a:rPr>
              <a:t>hwcsamp</a:t>
            </a:r>
            <a:r>
              <a:rPr lang="en-GB" sz="2400" i="1" dirty="0" smtClean="0">
                <a:latin typeface="Tw Cen MT" pitchFamily="34" charset="0"/>
              </a:rPr>
              <a:t>)</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rPr>
              <a:t>Access to data like cache and TLB misses</a:t>
            </a:r>
          </a:p>
        </p:txBody>
      </p:sp>
      <p:sp>
        <p:nvSpPr>
          <p:cNvPr id="7" name="Footer Placeholder 6"/>
          <p:cNvSpPr>
            <a:spLocks noGrp="1"/>
          </p:cNvSpPr>
          <p:nvPr>
            <p:ph type="ftr" sz="quarter" idx="11"/>
          </p:nvPr>
        </p:nvSpPr>
        <p:spPr/>
        <p:txBody>
          <a:bodyPr/>
          <a:lstStyle/>
          <a:p>
            <a:pPr>
              <a:defRPr/>
            </a:pPr>
            <a:r>
              <a:rPr lang="en-US" dirty="0" err="1" smtClean="0"/>
              <a:t>Paradyn</a:t>
            </a:r>
            <a:r>
              <a:rPr lang="en-US" dirty="0" smtClean="0"/>
              <a:t> Week 2011</a:t>
            </a:r>
            <a:endParaRPr lang="en-US" dirty="0"/>
          </a:p>
        </p:txBody>
      </p:sp>
      <p:sp>
        <p:nvSpPr>
          <p:cNvPr id="6" name="Slide Number Placeholder 5"/>
          <p:cNvSpPr>
            <a:spLocks noGrp="1"/>
          </p:cNvSpPr>
          <p:nvPr>
            <p:ph type="sldNum" sz="quarter" idx="12"/>
          </p:nvPr>
        </p:nvSpPr>
        <p:spPr/>
        <p:txBody>
          <a:bodyPr>
            <a:normAutofit lnSpcReduction="10000"/>
          </a:bodyPr>
          <a:lstStyle/>
          <a:p>
            <a:pPr>
              <a:defRPr/>
            </a:pPr>
            <a:fld id="{7C7666F5-932B-457C-B684-92C19845C29F}" type="slidenum">
              <a:rPr lang="en-US" smtClean="0"/>
              <a:pPr>
                <a:defRPr/>
              </a:pPr>
              <a:t>6</a:t>
            </a:fld>
            <a:endParaRPr lang="en-US" dirty="0"/>
          </a:p>
        </p:txBody>
      </p:sp>
      <p:sp>
        <p:nvSpPr>
          <p:cNvPr id="8" name="Title 1"/>
          <p:cNvSpPr txBox="1">
            <a:spLocks/>
          </p:cNvSpPr>
          <p:nvPr/>
        </p:nvSpPr>
        <p:spPr bwMode="auto">
          <a:xfrm>
            <a:off x="179511" y="0"/>
            <a:ext cx="7066709" cy="603575"/>
          </a:xfrm>
          <a:prstGeom prst="rect">
            <a:avLst/>
          </a:prstGeom>
          <a:noFill/>
          <a:ln w="9525">
            <a:noFill/>
            <a:miter lim="800000"/>
            <a:headEnd/>
            <a:tailEnd/>
          </a:ln>
        </p:spPr>
        <p:txBody>
          <a:bodyPr anchor="ctr"/>
          <a:lstStyle/>
          <a:p>
            <a:r>
              <a:rPr lang="en-US" sz="2800" b="1" i="1" dirty="0">
                <a:solidFill>
                  <a:srgbClr val="FFFFFF"/>
                </a:solidFill>
                <a:latin typeface="+mj-lt"/>
              </a:rPr>
              <a:t>Project </a:t>
            </a:r>
            <a:r>
              <a:rPr lang="en-US" sz="2800" b="1" i="1" dirty="0" smtClean="0">
                <a:solidFill>
                  <a:srgbClr val="FFFFFF"/>
                </a:solidFill>
                <a:latin typeface="+mj-lt"/>
              </a:rPr>
              <a:t>Overview:  Sampling Experiments</a:t>
            </a:r>
            <a:endParaRPr lang="en-US" sz="3200" b="1" i="1" dirty="0">
              <a:solidFill>
                <a:srgbClr val="FFFFFF"/>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215516" y="836712"/>
            <a:ext cx="8604250" cy="4884927"/>
          </a:xfrm>
        </p:spPr>
        <p:txBody>
          <a:bodyPr>
            <a:spAutoFit/>
          </a:bodyPr>
          <a:lstStyle/>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i="1" dirty="0" smtClean="0">
                <a:latin typeface="Tw Cen MT" pitchFamily="34" charset="0"/>
              </a:rPr>
              <a:t>I/O Tracing  (</a:t>
            </a:r>
            <a:r>
              <a:rPr lang="en-GB" sz="2800" i="1" dirty="0" smtClean="0">
                <a:solidFill>
                  <a:srgbClr val="3333CC"/>
                </a:solidFill>
                <a:latin typeface="Tw Cen MT" pitchFamily="34" charset="0"/>
              </a:rPr>
              <a:t>io</a:t>
            </a:r>
            <a:r>
              <a:rPr lang="en-GB" sz="2800" i="1" dirty="0" smtClean="0">
                <a:latin typeface="Tw Cen MT" pitchFamily="34" charset="0"/>
              </a:rPr>
              <a:t>, </a:t>
            </a:r>
            <a:r>
              <a:rPr lang="en-GB" sz="2800" i="1" dirty="0" smtClean="0">
                <a:solidFill>
                  <a:srgbClr val="3333CC"/>
                </a:solidFill>
                <a:latin typeface="Tw Cen MT" pitchFamily="34" charset="0"/>
              </a:rPr>
              <a:t>iot</a:t>
            </a:r>
            <a:r>
              <a:rPr lang="en-GB" sz="2800" i="1" dirty="0" smtClean="0">
                <a:latin typeface="Tw Cen MT" pitchFamily="34" charset="0"/>
              </a:rPr>
              <a:t>)</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rPr>
              <a:t>Record invocation of all POSIX I/O events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rPr>
              <a:t>Provides I/O aggregate and individual timings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rPr>
              <a:t>iot – Shows bytes read/written, etc. &amp; event by event list</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i="1" dirty="0" smtClean="0">
                <a:latin typeface="Tw Cen MT" pitchFamily="34" charset="0"/>
              </a:rPr>
              <a:t>MPI Tracing (</a:t>
            </a:r>
            <a:r>
              <a:rPr lang="en-GB" sz="2800" i="1" dirty="0" smtClean="0">
                <a:solidFill>
                  <a:srgbClr val="3333CC"/>
                </a:solidFill>
                <a:latin typeface="Tw Cen MT" pitchFamily="34" charset="0"/>
              </a:rPr>
              <a:t>mpi, mpit, mpiotf</a:t>
            </a:r>
            <a:r>
              <a:rPr lang="en-GB" sz="2800" i="1" dirty="0" smtClean="0">
                <a:latin typeface="Tw Cen MT" pitchFamily="34" charset="0"/>
              </a:rPr>
              <a:t>)</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rPr>
              <a:t>Record invocation of all MPI routines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rPr>
              <a:t>Provides MPI aggregate and individual timings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rPr>
              <a:t>mpit – Shows bytes transferred, ranks involved, etc. &amp; event by event list</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rPr>
              <a:t>mpiotf – Writes open trace format files using vampirtrace under the hood.</a:t>
            </a:r>
          </a:p>
        </p:txBody>
      </p:sp>
      <p:sp>
        <p:nvSpPr>
          <p:cNvPr id="7" name="Footer Placeholder 6"/>
          <p:cNvSpPr>
            <a:spLocks noGrp="1"/>
          </p:cNvSpPr>
          <p:nvPr>
            <p:ph type="ftr" sz="quarter" idx="11"/>
          </p:nvPr>
        </p:nvSpPr>
        <p:spPr/>
        <p:txBody>
          <a:bodyPr/>
          <a:lstStyle/>
          <a:p>
            <a:pPr>
              <a:defRPr/>
            </a:pPr>
            <a:r>
              <a:rPr lang="en-US" dirty="0" err="1" smtClean="0"/>
              <a:t>Paradyn</a:t>
            </a:r>
            <a:r>
              <a:rPr lang="en-US" dirty="0" smtClean="0"/>
              <a:t> Week 2011</a:t>
            </a:r>
            <a:endParaRPr lang="en-US" dirty="0"/>
          </a:p>
        </p:txBody>
      </p:sp>
      <p:sp>
        <p:nvSpPr>
          <p:cNvPr id="6" name="Slide Number Placeholder 5"/>
          <p:cNvSpPr>
            <a:spLocks noGrp="1"/>
          </p:cNvSpPr>
          <p:nvPr>
            <p:ph type="sldNum" sz="quarter" idx="12"/>
          </p:nvPr>
        </p:nvSpPr>
        <p:spPr/>
        <p:txBody>
          <a:bodyPr>
            <a:normAutofit lnSpcReduction="10000"/>
          </a:bodyPr>
          <a:lstStyle/>
          <a:p>
            <a:pPr>
              <a:defRPr/>
            </a:pPr>
            <a:fld id="{7C7666F5-932B-457C-B684-92C19845C29F}" type="slidenum">
              <a:rPr lang="en-US" smtClean="0"/>
              <a:pPr>
                <a:defRPr/>
              </a:pPr>
              <a:t>7</a:t>
            </a:fld>
            <a:endParaRPr lang="en-US" dirty="0"/>
          </a:p>
        </p:txBody>
      </p:sp>
      <p:sp>
        <p:nvSpPr>
          <p:cNvPr id="8" name="Title 1"/>
          <p:cNvSpPr txBox="1">
            <a:spLocks/>
          </p:cNvSpPr>
          <p:nvPr/>
        </p:nvSpPr>
        <p:spPr bwMode="auto">
          <a:xfrm>
            <a:off x="179511" y="0"/>
            <a:ext cx="7066709" cy="603575"/>
          </a:xfrm>
          <a:prstGeom prst="rect">
            <a:avLst/>
          </a:prstGeom>
          <a:noFill/>
          <a:ln w="9525">
            <a:noFill/>
            <a:miter lim="800000"/>
            <a:headEnd/>
            <a:tailEnd/>
          </a:ln>
        </p:spPr>
        <p:txBody>
          <a:bodyPr anchor="ctr"/>
          <a:lstStyle/>
          <a:p>
            <a:r>
              <a:rPr lang="en-US" sz="2800" b="1" i="1" dirty="0">
                <a:solidFill>
                  <a:srgbClr val="FFFFFF"/>
                </a:solidFill>
                <a:latin typeface="+mj-lt"/>
              </a:rPr>
              <a:t>Project </a:t>
            </a:r>
            <a:r>
              <a:rPr lang="en-US" sz="2800" b="1" i="1" dirty="0" smtClean="0">
                <a:solidFill>
                  <a:srgbClr val="FFFFFF"/>
                </a:solidFill>
                <a:latin typeface="+mj-lt"/>
              </a:rPr>
              <a:t>Overview:  Tracing Experiments</a:t>
            </a:r>
            <a:endParaRPr lang="en-US" sz="3200" b="1" i="1" dirty="0">
              <a:solidFill>
                <a:srgbClr val="FFFFFF"/>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215516" y="872716"/>
            <a:ext cx="8604250" cy="2485296"/>
          </a:xfrm>
        </p:spPr>
        <p:txBody>
          <a:bodyPr>
            <a:spAutoFit/>
          </a:bodyPr>
          <a:lstStyle/>
          <a:p>
            <a:pPr marL="457200" lvl="1" indent="0" eaLnBrk="1" hangingPunct="1">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dirty="0" smtClean="0"/>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i="1" dirty="0" smtClean="0">
                <a:latin typeface="Tw Cen MT" pitchFamily="34" charset="0"/>
              </a:rPr>
              <a:t>Floating Point Exception Tracing (</a:t>
            </a:r>
            <a:r>
              <a:rPr lang="en-GB" sz="2800" i="1" dirty="0" smtClean="0">
                <a:solidFill>
                  <a:srgbClr val="3333CC"/>
                </a:solidFill>
                <a:latin typeface="Tw Cen MT" pitchFamily="34" charset="0"/>
              </a:rPr>
              <a:t>fpe</a:t>
            </a:r>
            <a:r>
              <a:rPr lang="en-GB" sz="2800" i="1" dirty="0" smtClean="0">
                <a:latin typeface="Tw Cen MT" pitchFamily="34" charset="0"/>
              </a:rPr>
              <a:t>)</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rPr>
              <a:t>Triggered by any FPE caused by the code</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rPr>
              <a:t>Helps pinpoint numerical problem areas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smtClean="0">
                <a:latin typeface="Tw Cen MT" pitchFamily="34" charset="0"/>
              </a:rPr>
              <a:t>Mapped back to source where FPE occurred</a:t>
            </a:r>
          </a:p>
          <a:p>
            <a:pPr lvl="1" eaLnBrk="1" hangingPunct="1">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i="1" dirty="0" smtClean="0">
              <a:latin typeface="Tw Cen MT" pitchFamily="34" charset="0"/>
            </a:endParaRPr>
          </a:p>
        </p:txBody>
      </p:sp>
      <p:sp>
        <p:nvSpPr>
          <p:cNvPr id="8" name="Footer Placeholder 7"/>
          <p:cNvSpPr>
            <a:spLocks noGrp="1"/>
          </p:cNvSpPr>
          <p:nvPr>
            <p:ph type="ftr" sz="quarter" idx="11"/>
          </p:nvPr>
        </p:nvSpPr>
        <p:spPr/>
        <p:txBody>
          <a:bodyPr/>
          <a:lstStyle/>
          <a:p>
            <a:pPr>
              <a:defRPr/>
            </a:pPr>
            <a:r>
              <a:rPr lang="en-US" dirty="0" err="1" smtClean="0"/>
              <a:t>Paradyn</a:t>
            </a:r>
            <a:r>
              <a:rPr lang="en-US" dirty="0" smtClean="0"/>
              <a:t> Week 2011</a:t>
            </a:r>
            <a:endParaRPr lang="en-US" dirty="0"/>
          </a:p>
        </p:txBody>
      </p:sp>
      <p:sp>
        <p:nvSpPr>
          <p:cNvPr id="7" name="Slide Number Placeholder 6"/>
          <p:cNvSpPr>
            <a:spLocks noGrp="1"/>
          </p:cNvSpPr>
          <p:nvPr>
            <p:ph type="sldNum" sz="quarter" idx="12"/>
          </p:nvPr>
        </p:nvSpPr>
        <p:spPr/>
        <p:txBody>
          <a:bodyPr>
            <a:normAutofit lnSpcReduction="10000"/>
          </a:bodyPr>
          <a:lstStyle/>
          <a:p>
            <a:pPr>
              <a:defRPr/>
            </a:pPr>
            <a:fld id="{7C7666F5-932B-457C-B684-92C19845C29F}" type="slidenum">
              <a:rPr lang="en-US" smtClean="0"/>
              <a:pPr>
                <a:defRPr/>
              </a:pPr>
              <a:t>8</a:t>
            </a:fld>
            <a:endParaRPr lang="en-US" dirty="0"/>
          </a:p>
        </p:txBody>
      </p:sp>
      <p:sp>
        <p:nvSpPr>
          <p:cNvPr id="9" name="Title 1"/>
          <p:cNvSpPr txBox="1">
            <a:spLocks/>
          </p:cNvSpPr>
          <p:nvPr/>
        </p:nvSpPr>
        <p:spPr bwMode="auto">
          <a:xfrm>
            <a:off x="179511" y="0"/>
            <a:ext cx="7066709" cy="603575"/>
          </a:xfrm>
          <a:prstGeom prst="rect">
            <a:avLst/>
          </a:prstGeom>
          <a:noFill/>
          <a:ln w="9525">
            <a:noFill/>
            <a:miter lim="800000"/>
            <a:headEnd/>
            <a:tailEnd/>
          </a:ln>
        </p:spPr>
        <p:txBody>
          <a:bodyPr anchor="ctr"/>
          <a:lstStyle/>
          <a:p>
            <a:r>
              <a:rPr lang="en-US" sz="2800" b="1" i="1" dirty="0">
                <a:solidFill>
                  <a:srgbClr val="FFFFFF"/>
                </a:solidFill>
                <a:latin typeface="+mj-lt"/>
              </a:rPr>
              <a:t>Project </a:t>
            </a:r>
            <a:r>
              <a:rPr lang="en-US" sz="2800" b="1" i="1" dirty="0" smtClean="0">
                <a:solidFill>
                  <a:srgbClr val="FFFFFF"/>
                </a:solidFill>
                <a:latin typeface="+mj-lt"/>
              </a:rPr>
              <a:t>Overview:  Tracing Experiments</a:t>
            </a:r>
            <a:endParaRPr lang="en-US" sz="3200" b="1" i="1" dirty="0">
              <a:solidFill>
                <a:srgbClr val="FFFFFF"/>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Open|SpeedShop-pcsamp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075" y="952062"/>
            <a:ext cx="7579130" cy="5055178"/>
          </a:xfrm>
          <a:prstGeom prst="rect">
            <a:avLst/>
          </a:prstGeom>
        </p:spPr>
      </p:pic>
      <p:sp>
        <p:nvSpPr>
          <p:cNvPr id="2" name="Title 1"/>
          <p:cNvSpPr>
            <a:spLocks noGrp="1"/>
          </p:cNvSpPr>
          <p:nvPr>
            <p:ph type="title"/>
          </p:nvPr>
        </p:nvSpPr>
        <p:spPr>
          <a:xfrm>
            <a:off x="107504" y="0"/>
            <a:ext cx="7089282" cy="624231"/>
          </a:xfrm>
        </p:spPr>
        <p:txBody>
          <a:bodyPr/>
          <a:lstStyle/>
          <a:p>
            <a:r>
              <a:rPr lang="en-US" sz="3200" b="1" i="1" dirty="0" smtClean="0"/>
              <a:t>Associate Source &amp; Performance Data</a:t>
            </a:r>
            <a:endParaRPr lang="en-US" sz="3200" b="1" i="1" dirty="0"/>
          </a:p>
        </p:txBody>
      </p:sp>
      <p:sp>
        <p:nvSpPr>
          <p:cNvPr id="6" name="Footer Placeholder 5"/>
          <p:cNvSpPr>
            <a:spLocks noGrp="1"/>
          </p:cNvSpPr>
          <p:nvPr>
            <p:ph type="ftr" sz="quarter" idx="11"/>
          </p:nvPr>
        </p:nvSpPr>
        <p:spPr/>
        <p:txBody>
          <a:bodyPr/>
          <a:lstStyle/>
          <a:p>
            <a:r>
              <a:rPr lang="en-US" dirty="0" smtClean="0"/>
              <a:t>How to use Open|SpeedShop to Analyze the Performance of Parallel Codes?</a:t>
            </a:r>
            <a:endParaRPr lang="en-US" dirty="0"/>
          </a:p>
        </p:txBody>
      </p:sp>
      <p:sp>
        <p:nvSpPr>
          <p:cNvPr id="5" name="Slide Number Placeholder 4"/>
          <p:cNvSpPr>
            <a:spLocks noGrp="1"/>
          </p:cNvSpPr>
          <p:nvPr>
            <p:ph type="sldNum" sz="quarter" idx="12"/>
          </p:nvPr>
        </p:nvSpPr>
        <p:spPr/>
        <p:txBody>
          <a:bodyPr/>
          <a:lstStyle/>
          <a:p>
            <a:fld id="{0BEFDBF9-B72E-5D40-936B-5A102821195B}" type="slidenum">
              <a:rPr lang="en-US" smtClean="0"/>
              <a:pPr/>
              <a:t>9</a:t>
            </a:fld>
            <a:endParaRPr lang="en-US" dirty="0"/>
          </a:p>
        </p:txBody>
      </p:sp>
      <p:sp>
        <p:nvSpPr>
          <p:cNvPr id="3" name="Content Placeholder 2"/>
          <p:cNvSpPr>
            <a:spLocks noGrp="1"/>
          </p:cNvSpPr>
          <p:nvPr>
            <p:ph idx="4294967295"/>
          </p:nvPr>
        </p:nvSpPr>
        <p:spPr>
          <a:xfrm>
            <a:off x="0" y="3230"/>
            <a:ext cx="8684967" cy="620688"/>
          </a:xfrm>
        </p:spPr>
        <p:txBody>
          <a:bodyPr/>
          <a:lstStyle/>
          <a:p>
            <a:pPr>
              <a:buNone/>
            </a:pPr>
            <a:r>
              <a:rPr lang="en-US" dirty="0" smtClean="0"/>
              <a:t>    </a:t>
            </a:r>
            <a:endParaRPr lang="en-US" dirty="0"/>
          </a:p>
        </p:txBody>
      </p:sp>
      <p:sp>
        <p:nvSpPr>
          <p:cNvPr id="12" name="AutoShape 6"/>
          <p:cNvSpPr>
            <a:spLocks noChangeArrowheads="1"/>
          </p:cNvSpPr>
          <p:nvPr/>
        </p:nvSpPr>
        <p:spPr bwMode="auto">
          <a:xfrm>
            <a:off x="864472" y="1335472"/>
            <a:ext cx="2819400" cy="762000"/>
          </a:xfrm>
          <a:prstGeom prst="roundRect">
            <a:avLst>
              <a:gd name="adj" fmla="val 0"/>
            </a:avLst>
          </a:prstGeom>
          <a:solidFill>
            <a:srgbClr val="FFFF00"/>
          </a:solidFill>
          <a:ln w="9525">
            <a:noFill/>
            <a:round/>
            <a:headEnd/>
            <a:tailEnd/>
          </a:ln>
        </p:spPr>
        <p:txBody>
          <a:bodyPr wrap="square" lIns="0" tIns="0" rIns="0" bIns="0" anchor="ctr" anchorCtr="0">
            <a:prstTxWarp prst="textNoShape">
              <a:avLst/>
            </a:prstTxWarp>
            <a:noAutofit/>
          </a:bodyPr>
          <a:lstStyle>
            <a:defPPr>
              <a:defRPr lang="en-GB"/>
            </a:defPPr>
            <a:lvl1pPr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1pPr>
            <a:lvl2pPr marL="4572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2pPr>
            <a:lvl3pPr marL="9144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3pPr>
            <a:lvl4pPr marL="13716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4pPr>
            <a:lvl5pPr marL="18288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5pPr>
            <a:lvl6pPr marL="2286000" algn="l" defTabSz="457200" rtl="0" eaLnBrk="1" latinLnBrk="0" hangingPunct="1">
              <a:defRPr sz="2000" kern="1200">
                <a:solidFill>
                  <a:schemeClr val="bg1"/>
                </a:solidFill>
                <a:latin typeface="Times New Roman" pitchFamily="-112" charset="0"/>
                <a:ea typeface="Arial" pitchFamily="-112" charset="0"/>
                <a:cs typeface="Arial" pitchFamily="-112" charset="0"/>
              </a:defRPr>
            </a:lvl6pPr>
            <a:lvl7pPr marL="2743200" algn="l" defTabSz="457200" rtl="0" eaLnBrk="1" latinLnBrk="0" hangingPunct="1">
              <a:defRPr sz="2000" kern="1200">
                <a:solidFill>
                  <a:schemeClr val="bg1"/>
                </a:solidFill>
                <a:latin typeface="Times New Roman" pitchFamily="-112" charset="0"/>
                <a:ea typeface="Arial" pitchFamily="-112" charset="0"/>
                <a:cs typeface="Arial" pitchFamily="-112" charset="0"/>
              </a:defRPr>
            </a:lvl7pPr>
            <a:lvl8pPr marL="3200400" algn="l" defTabSz="457200" rtl="0" eaLnBrk="1" latinLnBrk="0" hangingPunct="1">
              <a:defRPr sz="2000" kern="1200">
                <a:solidFill>
                  <a:schemeClr val="bg1"/>
                </a:solidFill>
                <a:latin typeface="Times New Roman" pitchFamily="-112" charset="0"/>
                <a:ea typeface="Arial" pitchFamily="-112" charset="0"/>
                <a:cs typeface="Arial" pitchFamily="-112" charset="0"/>
              </a:defRPr>
            </a:lvl8pPr>
            <a:lvl9pPr marL="3657600" algn="l" defTabSz="457200" rtl="0" eaLnBrk="1" latinLnBrk="0" hangingPunct="1">
              <a:defRPr sz="2000" kern="1200">
                <a:solidFill>
                  <a:schemeClr val="bg1"/>
                </a:solidFill>
                <a:latin typeface="Times New Roman" pitchFamily="-112" charset="0"/>
                <a:ea typeface="Arial" pitchFamily="-112" charset="0"/>
                <a:cs typeface="Arial" pitchFamily="-112" charset="0"/>
              </a:defRPr>
            </a:lvl9pPr>
          </a:lstStyle>
          <a:p>
            <a:pPr algn="ctr" defTabSz="914400">
              <a:lnSpc>
                <a:spcPts val="1800"/>
              </a:lnSpc>
              <a:buClr>
                <a:srgbClr val="000000"/>
              </a:buClr>
              <a:buSzPct val="100000"/>
              <a:buFont typeface="Arial"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chemeClr val="tx1"/>
                </a:solidFill>
              </a:rPr>
              <a:t>Double click to open source window</a:t>
            </a:r>
            <a:endParaRPr lang="en-GB" dirty="0">
              <a:solidFill>
                <a:schemeClr val="tx1"/>
              </a:solidFill>
            </a:endParaRPr>
          </a:p>
        </p:txBody>
      </p:sp>
      <p:sp>
        <p:nvSpPr>
          <p:cNvPr id="13" name="AutoShape 6"/>
          <p:cNvSpPr>
            <a:spLocks noChangeArrowheads="1"/>
          </p:cNvSpPr>
          <p:nvPr/>
        </p:nvSpPr>
        <p:spPr bwMode="auto">
          <a:xfrm>
            <a:off x="3869259" y="1335472"/>
            <a:ext cx="2819400" cy="762000"/>
          </a:xfrm>
          <a:prstGeom prst="roundRect">
            <a:avLst>
              <a:gd name="adj" fmla="val 0"/>
            </a:avLst>
          </a:prstGeom>
          <a:solidFill>
            <a:srgbClr val="FFFF00"/>
          </a:solidFill>
          <a:ln w="9525">
            <a:noFill/>
            <a:round/>
            <a:headEnd/>
            <a:tailEnd/>
          </a:ln>
        </p:spPr>
        <p:txBody>
          <a:bodyPr wrap="square" lIns="0" tIns="0" rIns="0" bIns="0" anchor="ctr" anchorCtr="0">
            <a:prstTxWarp prst="textNoShape">
              <a:avLst/>
            </a:prstTxWarp>
            <a:noAutofit/>
          </a:bodyPr>
          <a:lstStyle>
            <a:defPPr>
              <a:defRPr lang="en-GB"/>
            </a:defPPr>
            <a:lvl1pPr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1pPr>
            <a:lvl2pPr marL="4572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2pPr>
            <a:lvl3pPr marL="9144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3pPr>
            <a:lvl4pPr marL="13716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4pPr>
            <a:lvl5pPr marL="18288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5pPr>
            <a:lvl6pPr marL="2286000" algn="l" defTabSz="457200" rtl="0" eaLnBrk="1" latinLnBrk="0" hangingPunct="1">
              <a:defRPr sz="2000" kern="1200">
                <a:solidFill>
                  <a:schemeClr val="bg1"/>
                </a:solidFill>
                <a:latin typeface="Times New Roman" pitchFamily="-112" charset="0"/>
                <a:ea typeface="Arial" pitchFamily="-112" charset="0"/>
                <a:cs typeface="Arial" pitchFamily="-112" charset="0"/>
              </a:defRPr>
            </a:lvl6pPr>
            <a:lvl7pPr marL="2743200" algn="l" defTabSz="457200" rtl="0" eaLnBrk="1" latinLnBrk="0" hangingPunct="1">
              <a:defRPr sz="2000" kern="1200">
                <a:solidFill>
                  <a:schemeClr val="bg1"/>
                </a:solidFill>
                <a:latin typeface="Times New Roman" pitchFamily="-112" charset="0"/>
                <a:ea typeface="Arial" pitchFamily="-112" charset="0"/>
                <a:cs typeface="Arial" pitchFamily="-112" charset="0"/>
              </a:defRPr>
            </a:lvl7pPr>
            <a:lvl8pPr marL="3200400" algn="l" defTabSz="457200" rtl="0" eaLnBrk="1" latinLnBrk="0" hangingPunct="1">
              <a:defRPr sz="2000" kern="1200">
                <a:solidFill>
                  <a:schemeClr val="bg1"/>
                </a:solidFill>
                <a:latin typeface="Times New Roman" pitchFamily="-112" charset="0"/>
                <a:ea typeface="Arial" pitchFamily="-112" charset="0"/>
                <a:cs typeface="Arial" pitchFamily="-112" charset="0"/>
              </a:defRPr>
            </a:lvl8pPr>
            <a:lvl9pPr marL="3657600" algn="l" defTabSz="457200" rtl="0" eaLnBrk="1" latinLnBrk="0" hangingPunct="1">
              <a:defRPr sz="2000" kern="1200">
                <a:solidFill>
                  <a:schemeClr val="bg1"/>
                </a:solidFill>
                <a:latin typeface="Times New Roman" pitchFamily="-112" charset="0"/>
                <a:ea typeface="Arial" pitchFamily="-112" charset="0"/>
                <a:cs typeface="Arial" pitchFamily="-112" charset="0"/>
              </a:defRPr>
            </a:lvl9pPr>
          </a:lstStyle>
          <a:p>
            <a:pPr algn="ctr" defTabSz="914400">
              <a:lnSpc>
                <a:spcPts val="1800"/>
              </a:lnSpc>
              <a:buClr>
                <a:srgbClr val="000000"/>
              </a:buClr>
              <a:buSzPct val="100000"/>
              <a:buFont typeface="Arial"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chemeClr val="tx1"/>
                </a:solidFill>
              </a:rPr>
              <a:t>Use window controls to split/arrange windows</a:t>
            </a:r>
            <a:endParaRPr lang="en-GB" dirty="0">
              <a:solidFill>
                <a:schemeClr val="tx1"/>
              </a:solidFill>
            </a:endParaRPr>
          </a:p>
        </p:txBody>
      </p:sp>
      <p:sp>
        <p:nvSpPr>
          <p:cNvPr id="14" name="AutoShape 6"/>
          <p:cNvSpPr>
            <a:spLocks noChangeArrowheads="1"/>
          </p:cNvSpPr>
          <p:nvPr/>
        </p:nvSpPr>
        <p:spPr bwMode="auto">
          <a:xfrm>
            <a:off x="5278960" y="5245240"/>
            <a:ext cx="2819400" cy="762000"/>
          </a:xfrm>
          <a:prstGeom prst="roundRect">
            <a:avLst>
              <a:gd name="adj" fmla="val 0"/>
            </a:avLst>
          </a:prstGeom>
          <a:solidFill>
            <a:srgbClr val="FFFF00"/>
          </a:solidFill>
          <a:ln w="9525">
            <a:noFill/>
            <a:round/>
            <a:headEnd/>
            <a:tailEnd/>
          </a:ln>
        </p:spPr>
        <p:txBody>
          <a:bodyPr wrap="square" lIns="0" tIns="0" rIns="0" bIns="0" anchor="ctr" anchorCtr="0">
            <a:prstTxWarp prst="textNoShape">
              <a:avLst/>
            </a:prstTxWarp>
            <a:noAutofit/>
          </a:bodyPr>
          <a:lstStyle>
            <a:defPPr>
              <a:defRPr lang="en-GB"/>
            </a:defPPr>
            <a:lvl1pPr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1pPr>
            <a:lvl2pPr marL="4572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2pPr>
            <a:lvl3pPr marL="9144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3pPr>
            <a:lvl4pPr marL="13716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4pPr>
            <a:lvl5pPr marL="18288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5pPr>
            <a:lvl6pPr marL="2286000" algn="l" defTabSz="457200" rtl="0" eaLnBrk="1" latinLnBrk="0" hangingPunct="1">
              <a:defRPr sz="2000" kern="1200">
                <a:solidFill>
                  <a:schemeClr val="bg1"/>
                </a:solidFill>
                <a:latin typeface="Times New Roman" pitchFamily="-112" charset="0"/>
                <a:ea typeface="Arial" pitchFamily="-112" charset="0"/>
                <a:cs typeface="Arial" pitchFamily="-112" charset="0"/>
              </a:defRPr>
            </a:lvl6pPr>
            <a:lvl7pPr marL="2743200" algn="l" defTabSz="457200" rtl="0" eaLnBrk="1" latinLnBrk="0" hangingPunct="1">
              <a:defRPr sz="2000" kern="1200">
                <a:solidFill>
                  <a:schemeClr val="bg1"/>
                </a:solidFill>
                <a:latin typeface="Times New Roman" pitchFamily="-112" charset="0"/>
                <a:ea typeface="Arial" pitchFamily="-112" charset="0"/>
                <a:cs typeface="Arial" pitchFamily="-112" charset="0"/>
              </a:defRPr>
            </a:lvl7pPr>
            <a:lvl8pPr marL="3200400" algn="l" defTabSz="457200" rtl="0" eaLnBrk="1" latinLnBrk="0" hangingPunct="1">
              <a:defRPr sz="2000" kern="1200">
                <a:solidFill>
                  <a:schemeClr val="bg1"/>
                </a:solidFill>
                <a:latin typeface="Times New Roman" pitchFamily="-112" charset="0"/>
                <a:ea typeface="Arial" pitchFamily="-112" charset="0"/>
                <a:cs typeface="Arial" pitchFamily="-112" charset="0"/>
              </a:defRPr>
            </a:lvl8pPr>
            <a:lvl9pPr marL="3657600" algn="l" defTabSz="457200" rtl="0" eaLnBrk="1" latinLnBrk="0" hangingPunct="1">
              <a:defRPr sz="2000" kern="1200">
                <a:solidFill>
                  <a:schemeClr val="bg1"/>
                </a:solidFill>
                <a:latin typeface="Times New Roman" pitchFamily="-112" charset="0"/>
                <a:ea typeface="Arial" pitchFamily="-112" charset="0"/>
                <a:cs typeface="Arial" pitchFamily="-112" charset="0"/>
              </a:defRPr>
            </a:lvl9pPr>
          </a:lstStyle>
          <a:p>
            <a:pPr algn="ctr" defTabSz="914400">
              <a:lnSpc>
                <a:spcPts val="1800"/>
              </a:lnSpc>
              <a:buClr>
                <a:srgbClr val="000000"/>
              </a:buClr>
              <a:buSzPct val="100000"/>
              <a:buFont typeface="Arial"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chemeClr val="tx1"/>
                </a:solidFill>
              </a:rPr>
              <a:t>Selected performance </a:t>
            </a:r>
          </a:p>
          <a:p>
            <a:pPr algn="ctr" defTabSz="914400">
              <a:lnSpc>
                <a:spcPts val="1800"/>
              </a:lnSpc>
              <a:buClr>
                <a:srgbClr val="000000"/>
              </a:buClr>
              <a:buSzPct val="100000"/>
              <a:buFont typeface="Arial"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chemeClr val="tx1"/>
                </a:solidFill>
              </a:rPr>
              <a:t>data point</a:t>
            </a:r>
            <a:endParaRPr lang="en-GB" dirty="0">
              <a:solidFill>
                <a:schemeClr val="tx1"/>
              </a:solidFill>
            </a:endParaRPr>
          </a:p>
        </p:txBody>
      </p:sp>
      <p:sp>
        <p:nvSpPr>
          <p:cNvPr id="15" name="Line 5"/>
          <p:cNvSpPr>
            <a:spLocks noChangeShapeType="1"/>
          </p:cNvSpPr>
          <p:nvPr/>
        </p:nvSpPr>
        <p:spPr bwMode="auto">
          <a:xfrm flipH="1" flipV="1">
            <a:off x="4749328" y="4149967"/>
            <a:ext cx="1758461" cy="1095271"/>
          </a:xfrm>
          <a:prstGeom prst="line">
            <a:avLst/>
          </a:prstGeom>
          <a:noFill/>
          <a:ln w="53340">
            <a:solidFill>
              <a:srgbClr val="800000"/>
            </a:solidFill>
            <a:round/>
            <a:headEnd/>
            <a:tailEnd type="triangle" w="med" len="med"/>
          </a:ln>
        </p:spPr>
        <p:txBody>
          <a:bodyPr>
            <a:prstTxWarp prst="textNoShape">
              <a:avLst/>
            </a:prstTxWarp>
          </a:bodyPr>
          <a:lstStyle>
            <a:defPPr>
              <a:defRPr lang="en-GB"/>
            </a:defPPr>
            <a:lvl1pPr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1pPr>
            <a:lvl2pPr marL="4572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2pPr>
            <a:lvl3pPr marL="9144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3pPr>
            <a:lvl4pPr marL="13716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4pPr>
            <a:lvl5pPr marL="18288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5pPr>
            <a:lvl6pPr marL="2286000" algn="l" defTabSz="457200" rtl="0" eaLnBrk="1" latinLnBrk="0" hangingPunct="1">
              <a:defRPr sz="2000" kern="1200">
                <a:solidFill>
                  <a:schemeClr val="bg1"/>
                </a:solidFill>
                <a:latin typeface="Times New Roman" pitchFamily="-112" charset="0"/>
                <a:ea typeface="Arial" pitchFamily="-112" charset="0"/>
                <a:cs typeface="Arial" pitchFamily="-112" charset="0"/>
              </a:defRPr>
            </a:lvl6pPr>
            <a:lvl7pPr marL="2743200" algn="l" defTabSz="457200" rtl="0" eaLnBrk="1" latinLnBrk="0" hangingPunct="1">
              <a:defRPr sz="2000" kern="1200">
                <a:solidFill>
                  <a:schemeClr val="bg1"/>
                </a:solidFill>
                <a:latin typeface="Times New Roman" pitchFamily="-112" charset="0"/>
                <a:ea typeface="Arial" pitchFamily="-112" charset="0"/>
                <a:cs typeface="Arial" pitchFamily="-112" charset="0"/>
              </a:defRPr>
            </a:lvl7pPr>
            <a:lvl8pPr marL="3200400" algn="l" defTabSz="457200" rtl="0" eaLnBrk="1" latinLnBrk="0" hangingPunct="1">
              <a:defRPr sz="2000" kern="1200">
                <a:solidFill>
                  <a:schemeClr val="bg1"/>
                </a:solidFill>
                <a:latin typeface="Times New Roman" pitchFamily="-112" charset="0"/>
                <a:ea typeface="Arial" pitchFamily="-112" charset="0"/>
                <a:cs typeface="Arial" pitchFamily="-112" charset="0"/>
              </a:defRPr>
            </a:lvl8pPr>
            <a:lvl9pPr marL="3657600" algn="l" defTabSz="457200" rtl="0" eaLnBrk="1" latinLnBrk="0" hangingPunct="1">
              <a:defRPr sz="2000" kern="1200">
                <a:solidFill>
                  <a:schemeClr val="bg1"/>
                </a:solidFill>
                <a:latin typeface="Times New Roman" pitchFamily="-112" charset="0"/>
                <a:ea typeface="Arial" pitchFamily="-112" charset="0"/>
                <a:cs typeface="Arial" pitchFamily="-112" charset="0"/>
              </a:defRPr>
            </a:lvl9pPr>
          </a:lstStyle>
          <a:p>
            <a:endParaRPr lang="en-US" dirty="0"/>
          </a:p>
        </p:txBody>
      </p:sp>
      <p:sp>
        <p:nvSpPr>
          <p:cNvPr id="16" name="Line 5"/>
          <p:cNvSpPr>
            <a:spLocks noChangeShapeType="1"/>
          </p:cNvSpPr>
          <p:nvPr/>
        </p:nvSpPr>
        <p:spPr bwMode="auto">
          <a:xfrm>
            <a:off x="6688660" y="1793387"/>
            <a:ext cx="1024934" cy="701462"/>
          </a:xfrm>
          <a:prstGeom prst="line">
            <a:avLst/>
          </a:prstGeom>
          <a:noFill/>
          <a:ln w="53340">
            <a:solidFill>
              <a:srgbClr val="800000"/>
            </a:solidFill>
            <a:round/>
            <a:headEnd/>
            <a:tailEnd type="triangle" w="med" len="med"/>
          </a:ln>
        </p:spPr>
        <p:txBody>
          <a:bodyPr>
            <a:prstTxWarp prst="textNoShape">
              <a:avLst/>
            </a:prstTxWarp>
          </a:bodyPr>
          <a:lstStyle>
            <a:defPPr>
              <a:defRPr lang="en-GB"/>
            </a:defPPr>
            <a:lvl1pPr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1pPr>
            <a:lvl2pPr marL="4572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2pPr>
            <a:lvl3pPr marL="9144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3pPr>
            <a:lvl4pPr marL="13716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4pPr>
            <a:lvl5pPr marL="18288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5pPr>
            <a:lvl6pPr marL="2286000" algn="l" defTabSz="457200" rtl="0" eaLnBrk="1" latinLnBrk="0" hangingPunct="1">
              <a:defRPr sz="2000" kern="1200">
                <a:solidFill>
                  <a:schemeClr val="bg1"/>
                </a:solidFill>
                <a:latin typeface="Times New Roman" pitchFamily="-112" charset="0"/>
                <a:ea typeface="Arial" pitchFamily="-112" charset="0"/>
                <a:cs typeface="Arial" pitchFamily="-112" charset="0"/>
              </a:defRPr>
            </a:lvl6pPr>
            <a:lvl7pPr marL="2743200" algn="l" defTabSz="457200" rtl="0" eaLnBrk="1" latinLnBrk="0" hangingPunct="1">
              <a:defRPr sz="2000" kern="1200">
                <a:solidFill>
                  <a:schemeClr val="bg1"/>
                </a:solidFill>
                <a:latin typeface="Times New Roman" pitchFamily="-112" charset="0"/>
                <a:ea typeface="Arial" pitchFamily="-112" charset="0"/>
                <a:cs typeface="Arial" pitchFamily="-112" charset="0"/>
              </a:defRPr>
            </a:lvl7pPr>
            <a:lvl8pPr marL="3200400" algn="l" defTabSz="457200" rtl="0" eaLnBrk="1" latinLnBrk="0" hangingPunct="1">
              <a:defRPr sz="2000" kern="1200">
                <a:solidFill>
                  <a:schemeClr val="bg1"/>
                </a:solidFill>
                <a:latin typeface="Times New Roman" pitchFamily="-112" charset="0"/>
                <a:ea typeface="Arial" pitchFamily="-112" charset="0"/>
                <a:cs typeface="Arial" pitchFamily="-112" charset="0"/>
              </a:defRPr>
            </a:lvl8pPr>
            <a:lvl9pPr marL="3657600" algn="l" defTabSz="457200" rtl="0" eaLnBrk="1" latinLnBrk="0" hangingPunct="1">
              <a:defRPr sz="2000" kern="1200">
                <a:solidFill>
                  <a:schemeClr val="bg1"/>
                </a:solidFill>
                <a:latin typeface="Times New Roman" pitchFamily="-112" charset="0"/>
                <a:ea typeface="Arial" pitchFamily="-112" charset="0"/>
                <a:cs typeface="Arial" pitchFamily="-112" charset="0"/>
              </a:defRPr>
            </a:lvl9pPr>
          </a:lstStyle>
          <a:p>
            <a:endParaRPr lang="en-US" dirty="0"/>
          </a:p>
        </p:txBody>
      </p:sp>
      <p:sp>
        <p:nvSpPr>
          <p:cNvPr id="17" name="Line 5"/>
          <p:cNvSpPr>
            <a:spLocks noChangeShapeType="1"/>
          </p:cNvSpPr>
          <p:nvPr/>
        </p:nvSpPr>
        <p:spPr bwMode="auto">
          <a:xfrm>
            <a:off x="2372893" y="2097471"/>
            <a:ext cx="512466" cy="1349957"/>
          </a:xfrm>
          <a:prstGeom prst="line">
            <a:avLst/>
          </a:prstGeom>
          <a:noFill/>
          <a:ln w="53340">
            <a:solidFill>
              <a:srgbClr val="800000"/>
            </a:solidFill>
            <a:round/>
            <a:headEnd/>
            <a:tailEnd type="triangle" w="med" len="med"/>
          </a:ln>
        </p:spPr>
        <p:txBody>
          <a:bodyPr>
            <a:prstTxWarp prst="textNoShape">
              <a:avLst/>
            </a:prstTxWarp>
          </a:bodyPr>
          <a:lstStyle>
            <a:defPPr>
              <a:defRPr lang="en-GB"/>
            </a:defPPr>
            <a:lvl1pPr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1pPr>
            <a:lvl2pPr marL="4572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2pPr>
            <a:lvl3pPr marL="9144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3pPr>
            <a:lvl4pPr marL="13716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4pPr>
            <a:lvl5pPr marL="1828800" algn="l" defTabSz="457200" rtl="0" fontAlgn="base">
              <a:spcBef>
                <a:spcPct val="0"/>
              </a:spcBef>
              <a:spcAft>
                <a:spcPct val="0"/>
              </a:spcAft>
              <a:defRPr sz="2000" kern="1200">
                <a:solidFill>
                  <a:schemeClr val="bg1"/>
                </a:solidFill>
                <a:latin typeface="Times New Roman" pitchFamily="-112" charset="0"/>
                <a:ea typeface="Arial" pitchFamily="-112" charset="0"/>
                <a:cs typeface="Arial" pitchFamily="-112" charset="0"/>
              </a:defRPr>
            </a:lvl5pPr>
            <a:lvl6pPr marL="2286000" algn="l" defTabSz="457200" rtl="0" eaLnBrk="1" latinLnBrk="0" hangingPunct="1">
              <a:defRPr sz="2000" kern="1200">
                <a:solidFill>
                  <a:schemeClr val="bg1"/>
                </a:solidFill>
                <a:latin typeface="Times New Roman" pitchFamily="-112" charset="0"/>
                <a:ea typeface="Arial" pitchFamily="-112" charset="0"/>
                <a:cs typeface="Arial" pitchFamily="-112" charset="0"/>
              </a:defRPr>
            </a:lvl6pPr>
            <a:lvl7pPr marL="2743200" algn="l" defTabSz="457200" rtl="0" eaLnBrk="1" latinLnBrk="0" hangingPunct="1">
              <a:defRPr sz="2000" kern="1200">
                <a:solidFill>
                  <a:schemeClr val="bg1"/>
                </a:solidFill>
                <a:latin typeface="Times New Roman" pitchFamily="-112" charset="0"/>
                <a:ea typeface="Arial" pitchFamily="-112" charset="0"/>
                <a:cs typeface="Arial" pitchFamily="-112" charset="0"/>
              </a:defRPr>
            </a:lvl7pPr>
            <a:lvl8pPr marL="3200400" algn="l" defTabSz="457200" rtl="0" eaLnBrk="1" latinLnBrk="0" hangingPunct="1">
              <a:defRPr sz="2000" kern="1200">
                <a:solidFill>
                  <a:schemeClr val="bg1"/>
                </a:solidFill>
                <a:latin typeface="Times New Roman" pitchFamily="-112" charset="0"/>
                <a:ea typeface="Arial" pitchFamily="-112" charset="0"/>
                <a:cs typeface="Arial" pitchFamily="-112" charset="0"/>
              </a:defRPr>
            </a:lvl8pPr>
            <a:lvl9pPr marL="3657600" algn="l" defTabSz="457200" rtl="0" eaLnBrk="1" latinLnBrk="0" hangingPunct="1">
              <a:defRPr sz="2000" kern="1200">
                <a:solidFill>
                  <a:schemeClr val="bg1"/>
                </a:solidFill>
                <a:latin typeface="Times New Roman" pitchFamily="-112" charset="0"/>
                <a:ea typeface="Arial" pitchFamily="-112" charset="0"/>
                <a:cs typeface="Arial" pitchFamily="-112" charset="0"/>
              </a:defRPr>
            </a:lvl9p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AB_THEME_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LAB_THEME_BLUE.thmx</Template>
  <TotalTime>3364</TotalTime>
  <Words>3046</Words>
  <Application>Microsoft Macintosh PowerPoint</Application>
  <PresentationFormat>On-screen Show (4:3)</PresentationFormat>
  <Paragraphs>562</Paragraphs>
  <Slides>43</Slides>
  <Notes>35</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LAB_THEME_BLUE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Associate Source &amp; Performance Data</vt:lpstr>
      <vt:lpstr>Stack Trace Views: Hot Call Path</vt:lpstr>
      <vt:lpstr>Load Balance View: Using NPB: LU</vt:lpstr>
      <vt:lpstr>Finding Outliers: Using NPB: LU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CBTF Project Goals and Objectives</vt:lpstr>
      <vt:lpstr>CBTF Project Team</vt:lpstr>
      <vt:lpstr>PowerPoint Presentation</vt:lpstr>
      <vt:lpstr>CBFT: Components</vt:lpstr>
      <vt:lpstr>PowerPoint Presentation</vt:lpstr>
      <vt:lpstr>CBTF: Component Networks</vt:lpstr>
      <vt:lpstr>PowerPoint Presentation</vt:lpstr>
      <vt:lpstr>CBTF: Component Networks (XML)</vt:lpstr>
      <vt:lpstr>CBTF: Distributed Component Networks</vt:lpstr>
      <vt:lpstr>CBTF: Software Stack (Framework)</vt:lpstr>
      <vt:lpstr>CBT: Software Stack (Services,Messages,Core)</vt:lpstr>
      <vt:lpstr>CBT: Software Stack (Future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Krell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Galarowicz</dc:creator>
  <cp:lastModifiedBy>Jim Galarowicz</cp:lastModifiedBy>
  <cp:revision>222</cp:revision>
  <dcterms:created xsi:type="dcterms:W3CDTF">2009-07-06T14:25:18Z</dcterms:created>
  <dcterms:modified xsi:type="dcterms:W3CDTF">2011-05-02T15:52:16Z</dcterms:modified>
</cp:coreProperties>
</file>