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1"/>
  </p:notesMasterIdLst>
  <p:sldIdLst>
    <p:sldId id="256" r:id="rId3"/>
    <p:sldId id="261" r:id="rId4"/>
    <p:sldId id="262" r:id="rId5"/>
    <p:sldId id="263" r:id="rId6"/>
    <p:sldId id="289" r:id="rId7"/>
    <p:sldId id="264" r:id="rId8"/>
    <p:sldId id="265" r:id="rId9"/>
    <p:sldId id="266" r:id="rId10"/>
    <p:sldId id="303" r:id="rId11"/>
    <p:sldId id="268" r:id="rId12"/>
    <p:sldId id="281" r:id="rId13"/>
    <p:sldId id="288" r:id="rId14"/>
    <p:sldId id="269" r:id="rId15"/>
    <p:sldId id="279" r:id="rId16"/>
    <p:sldId id="284" r:id="rId17"/>
    <p:sldId id="290" r:id="rId18"/>
    <p:sldId id="291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CF4"/>
    <a:srgbClr val="6083F2"/>
    <a:srgbClr val="4D4D4D"/>
    <a:srgbClr val="1C1C1C"/>
    <a:srgbClr val="333333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0.6100000000000001</c:v>
                </c:pt>
                <c:pt idx="2">
                  <c:v>0.6100000000000001</c:v>
                </c:pt>
                <c:pt idx="3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05632"/>
        <c:axId val="71207552"/>
      </c:barChart>
      <c:catAx>
        <c:axId val="7120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GCC 3.4.4 Patterns</a:t>
                </a:r>
                <a:r>
                  <a:rPr lang="en-US" baseline="0" dirty="0" smtClean="0"/>
                  <a:t> Predicting Each Library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71207552"/>
        <c:crosses val="autoZero"/>
        <c:auto val="1"/>
        <c:lblAlgn val="ctr"/>
        <c:lblOffset val="100"/>
        <c:noMultiLvlLbl val="0"/>
      </c:catAx>
      <c:valAx>
        <c:axId val="7120755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205632"/>
        <c:crosses val="autoZero"/>
        <c:crossBetween val="between"/>
        <c:majorUnit val="0.2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0.99</c:v>
                </c:pt>
                <c:pt idx="3">
                  <c:v>0.98</c:v>
                </c:pt>
                <c:pt idx="4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0.24000000000000002</c:v>
                </c:pt>
                <c:pt idx="2">
                  <c:v>0.24000000000000002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55584"/>
        <c:axId val="39165952"/>
      </c:barChart>
      <c:catAx>
        <c:axId val="39155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err="1" smtClean="0">
                    <a:effectLst/>
                  </a:rPr>
                  <a:t>glibc</a:t>
                </a:r>
                <a:r>
                  <a:rPr lang="en-US" sz="1800" b="1" i="0" baseline="0" dirty="0" smtClean="0">
                    <a:effectLst/>
                  </a:rPr>
                  <a:t> 2.2.4 Patterns Predicting Each Library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39165952"/>
        <c:crosses val="autoZero"/>
        <c:auto val="1"/>
        <c:lblAlgn val="ctr"/>
        <c:lblOffset val="100"/>
        <c:noMultiLvlLbl val="0"/>
      </c:catAx>
      <c:valAx>
        <c:axId val="3916595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155584"/>
        <c:crosses val="autoZero"/>
        <c:crossBetween val="between"/>
        <c:majorUnit val="0.2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0.98</c:v>
                </c:pt>
                <c:pt idx="2">
                  <c:v>0.99</c:v>
                </c:pt>
                <c:pt idx="3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6.0000000000000005E-2</c:v>
                </c:pt>
                <c:pt idx="2">
                  <c:v>0.56000000000000005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7952"/>
        <c:axId val="39174528"/>
      </c:barChart>
      <c:catAx>
        <c:axId val="39677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Fedora Patterns Predicting Each Library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39174528"/>
        <c:crosses val="autoZero"/>
        <c:auto val="1"/>
        <c:lblAlgn val="ctr"/>
        <c:lblOffset val="100"/>
        <c:noMultiLvlLbl val="0"/>
      </c:catAx>
      <c:valAx>
        <c:axId val="3917452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677952"/>
        <c:crosses val="autoZero"/>
        <c:crossBetween val="between"/>
        <c:majorUnit val="0.2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71FDBA-4173-4363-A1FA-C9E329DBC5E4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236C5F-926C-46B4-B04F-4FE3429CB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May 2-4,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84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AA90-5976-415F-BE4B-B3BAE5EE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A5E-3949-4D69-A680-27E38994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0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B903-2881-4B55-916E-287D7276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0707-0C8B-43E1-BFCB-F5F7EF5B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8B4F-9D73-40A6-AF01-C5A0F7F3B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1C3A-3568-439A-BC4F-61FB07B7B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3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F779C-D078-4326-B4FA-78DF49D08C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0198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1E5D-35D9-4C08-9D66-654C486D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F779C-D078-4326-B4FA-78DF49D08C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CAE1F8-1F61-4919-B791-8F2BC8AC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unstrip</a:t>
            </a:r>
            <a:r>
              <a:rPr lang="en-US" dirty="0" smtClean="0"/>
              <a:t>: Restoring Function Information to Stripped Binaries Using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Emily Jacobson and Nathan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ultidocument 7"/>
          <p:cNvSpPr/>
          <p:nvPr/>
        </p:nvSpPr>
        <p:spPr>
          <a:xfrm>
            <a:off x="2678655" y="944138"/>
            <a:ext cx="3453204" cy="1919426"/>
          </a:xfrm>
          <a:prstGeom prst="flowChartMultidocumen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$0x5,%ebx</a:t>
            </a:r>
          </a:p>
          <a:p>
            <a:pPr lvl="1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ecx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0x80</a:t>
            </a:r>
          </a:p>
          <a:p>
            <a:pPr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941146"/>
            <a:ext cx="257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wrapper functions</a:t>
            </a:r>
            <a:endParaRPr lang="en-US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26" name="Cube 25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81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19" name="Cube 18"/>
          <p:cNvSpPr/>
          <p:nvPr/>
        </p:nvSpPr>
        <p:spPr>
          <a:xfrm>
            <a:off x="101799" y="1558666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20" name="Cube 19"/>
          <p:cNvSpPr/>
          <p:nvPr/>
        </p:nvSpPr>
        <p:spPr>
          <a:xfrm>
            <a:off x="103339" y="1915468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21" name="Cube 20"/>
          <p:cNvSpPr/>
          <p:nvPr/>
        </p:nvSpPr>
        <p:spPr>
          <a:xfrm>
            <a:off x="101799" y="2272259"/>
            <a:ext cx="1422201" cy="1563624"/>
          </a:xfrm>
          <a:prstGeom prst="cube">
            <a:avLst>
              <a:gd name="adj" fmla="val 848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941146"/>
            <a:ext cx="257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wrapper functions</a:t>
            </a:r>
            <a:endParaRPr lang="en-US" dirty="0">
              <a:latin typeface="+mj-lt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5" name="Right Arrow 34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3058965" y="4012982"/>
            <a:ext cx="2886892" cy="1756953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3006415" y="4143611"/>
            <a:ext cx="2886892" cy="1756953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2953865" y="4259431"/>
            <a:ext cx="2886892" cy="1756953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81409" y="951066"/>
            <a:ext cx="3040950" cy="1695943"/>
            <a:chOff x="2986819" y="1676256"/>
            <a:chExt cx="3040950" cy="1695943"/>
          </a:xfrm>
        </p:grpSpPr>
        <p:sp>
          <p:nvSpPr>
            <p:cNvPr id="31" name="Flowchart: Document 30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Flowchart: Document 29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" name="Flowchart: Document 2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07999" y="1113976"/>
            <a:ext cx="3040950" cy="1695943"/>
            <a:chOff x="2986819" y="1676256"/>
            <a:chExt cx="3040950" cy="1695943"/>
          </a:xfrm>
          <a:solidFill>
            <a:schemeClr val="accent2"/>
          </a:solidFill>
        </p:grpSpPr>
        <p:sp>
          <p:nvSpPr>
            <p:cNvPr id="48" name="Flowchart: Document 47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Flowchart: Document 48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0" name="Flowchart: Document 49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03059" y="1308416"/>
            <a:ext cx="3040950" cy="1695943"/>
            <a:chOff x="2986819" y="1676256"/>
            <a:chExt cx="3040950" cy="1695943"/>
          </a:xfrm>
          <a:solidFill>
            <a:schemeClr val="accent3"/>
          </a:solidFill>
        </p:grpSpPr>
        <p:sp>
          <p:nvSpPr>
            <p:cNvPr id="54" name="Flowchart: Document 53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Flowchart: Document 54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6" name="Flowchart: Document 55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19139" y="1502856"/>
            <a:ext cx="3040950" cy="1695943"/>
            <a:chOff x="2986819" y="1676256"/>
            <a:chExt cx="3040950" cy="1695943"/>
          </a:xfrm>
          <a:solidFill>
            <a:schemeClr val="accent5"/>
          </a:solidFill>
        </p:grpSpPr>
        <p:sp>
          <p:nvSpPr>
            <p:cNvPr id="58" name="Flowchart: Document 57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Flowchart: Document 58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60" name="Flowchart: Document 59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0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 bwMode="auto">
          <a:xfrm>
            <a:off x="126130" y="7095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9pPr>
          </a:lstStyle>
          <a:p>
            <a:r>
              <a:rPr lang="en-US" dirty="0" smtClean="0"/>
              <a:t>Identifying Functions in a Stripped Binary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94114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functions</a:t>
            </a:r>
            <a:endParaRPr lang="en-US" dirty="0">
              <a:latin typeface="+mj-lt"/>
            </a:endParaRPr>
          </a:p>
        </p:txBody>
      </p:sp>
      <p:sp>
        <p:nvSpPr>
          <p:cNvPr id="35" name="Right Arrow 34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Internal Storage 28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31" name="Cube 30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39" name="Cube 38"/>
          <p:cNvSpPr/>
          <p:nvPr/>
        </p:nvSpPr>
        <p:spPr>
          <a:xfrm>
            <a:off x="101799" y="1558666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40" name="Cube 39"/>
          <p:cNvSpPr/>
          <p:nvPr/>
        </p:nvSpPr>
        <p:spPr>
          <a:xfrm>
            <a:off x="103339" y="1915468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41" name="Cube 40"/>
          <p:cNvSpPr/>
          <p:nvPr/>
        </p:nvSpPr>
        <p:spPr>
          <a:xfrm>
            <a:off x="101799" y="2272259"/>
            <a:ext cx="1422201" cy="1563624"/>
          </a:xfrm>
          <a:prstGeom prst="cube">
            <a:avLst>
              <a:gd name="adj" fmla="val 848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81409" y="951066"/>
            <a:ext cx="3040950" cy="1695943"/>
            <a:chOff x="2986819" y="1676256"/>
            <a:chExt cx="3040950" cy="1695943"/>
          </a:xfrm>
        </p:grpSpPr>
        <p:sp>
          <p:nvSpPr>
            <p:cNvPr id="43" name="Flowchart: Document 42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Flowchart: Document 43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45" name="Flowchart: Document 44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907999" y="1113976"/>
            <a:ext cx="3040950" cy="1695943"/>
            <a:chOff x="2986819" y="1676256"/>
            <a:chExt cx="3040950" cy="1695943"/>
          </a:xfrm>
          <a:solidFill>
            <a:schemeClr val="accent2"/>
          </a:solidFill>
        </p:grpSpPr>
        <p:sp>
          <p:nvSpPr>
            <p:cNvPr id="47" name="Flowchart: Document 46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Flowchart: Document 47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49" name="Flowchart: Document 48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03059" y="1308416"/>
            <a:ext cx="3040950" cy="1695943"/>
            <a:chOff x="2986819" y="1676256"/>
            <a:chExt cx="3040950" cy="1695943"/>
          </a:xfrm>
          <a:solidFill>
            <a:schemeClr val="accent3"/>
          </a:solidFill>
        </p:grpSpPr>
        <p:sp>
          <p:nvSpPr>
            <p:cNvPr id="51" name="Flowchart: Document 50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Flowchart: Document 51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3" name="Flowchart: Document 52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9139" y="1502856"/>
            <a:ext cx="3040950" cy="1695943"/>
            <a:chOff x="2986819" y="1676256"/>
            <a:chExt cx="3040950" cy="1695943"/>
          </a:xfrm>
          <a:solidFill>
            <a:schemeClr val="accent5"/>
          </a:solidFill>
        </p:grpSpPr>
        <p:sp>
          <p:nvSpPr>
            <p:cNvPr id="55" name="Flowchart: Document 54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Flowchart: Document 55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7" name="Flowchart: Document 56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sp>
        <p:nvSpPr>
          <p:cNvPr id="58" name="Flowchart: Process 57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59" name="Flowchart: Process 58"/>
          <p:cNvSpPr/>
          <p:nvPr/>
        </p:nvSpPr>
        <p:spPr>
          <a:xfrm>
            <a:off x="3058965" y="4012982"/>
            <a:ext cx="2886892" cy="1756953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60" name="Flowchart: Process 59"/>
          <p:cNvSpPr/>
          <p:nvPr/>
        </p:nvSpPr>
        <p:spPr>
          <a:xfrm>
            <a:off x="3006415" y="4143611"/>
            <a:ext cx="2886892" cy="1756953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61" name="Flowchart: Process 60"/>
          <p:cNvSpPr/>
          <p:nvPr/>
        </p:nvSpPr>
        <p:spPr>
          <a:xfrm>
            <a:off x="2953865" y="4259431"/>
            <a:ext cx="2886892" cy="1756953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0387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6162E-6 L -0.77118 -0.00138 " pathEditMode="relative" rAng="0" ptsTypes="AA">
                                      <p:cBhvr>
                                        <p:cTn id="78" dur="1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59" y="-6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10" grpId="0" animBg="1"/>
      <p:bldP spid="11" grpId="0" animBg="1"/>
      <p:bldP spid="32" grpId="0"/>
      <p:bldP spid="33" grpId="0"/>
      <p:bldP spid="35" grpId="0" animBg="1"/>
      <p:bldP spid="29" grpId="0" animBg="1"/>
      <p:bldP spid="31" grpId="0" animBg="1"/>
      <p:bldP spid="39" grpId="0" animBg="1"/>
      <p:bldP spid="40" grpId="0" animBg="1"/>
      <p:bldP spid="41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9" name="Rectangle 18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Functions in a Stripped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152400" y="1201864"/>
            <a:ext cx="1423989" cy="1563624"/>
          </a:xfrm>
          <a:prstGeom prst="cube">
            <a:avLst>
              <a:gd name="adj" fmla="val 1215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tripped binary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1752600" y="1755076"/>
            <a:ext cx="7620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57400" y="4237101"/>
            <a:ext cx="457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7315200" y="4267200"/>
            <a:ext cx="1676400" cy="1563624"/>
          </a:xfrm>
          <a:prstGeom prst="cub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u</a:t>
            </a:r>
            <a:r>
              <a:rPr lang="en-US" sz="2000" dirty="0" err="1" smtClean="0"/>
              <a:t>nstripped</a:t>
            </a:r>
            <a:r>
              <a:rPr lang="en-US" sz="2000" dirty="0" smtClean="0"/>
              <a:t> binary</a:t>
            </a:r>
            <a:endParaRPr lang="en-US" sz="2000" dirty="0"/>
          </a:p>
        </p:txBody>
      </p:sp>
      <p:sp>
        <p:nvSpPr>
          <p:cNvPr id="21" name="Right Arrow 20"/>
          <p:cNvSpPr/>
          <p:nvPr/>
        </p:nvSpPr>
        <p:spPr>
          <a:xfrm>
            <a:off x="6324600" y="49514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Internal Storage 16"/>
          <p:cNvSpPr/>
          <p:nvPr/>
        </p:nvSpPr>
        <p:spPr>
          <a:xfrm>
            <a:off x="1524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Descriptor Database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18389" y="953814"/>
            <a:ext cx="3582714" cy="4877010"/>
          </a:xfrm>
          <a:prstGeom prst="round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/>
              <a:t>For each wrapper function {</a:t>
            </a:r>
          </a:p>
          <a:p>
            <a:pPr algn="ctr"/>
            <a:endParaRPr lang="en-US" sz="2200" dirty="0"/>
          </a:p>
          <a:p>
            <a:pPr marL="160020"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dirty="0" smtClean="0"/>
              <a:t>.  Build </a:t>
            </a:r>
            <a:r>
              <a:rPr lang="en-US" sz="2200" dirty="0"/>
              <a:t>the semantic descriptor.</a:t>
            </a:r>
          </a:p>
          <a:p>
            <a:pPr marL="502920" lvl="1" indent="-342900">
              <a:buAutoNum type="arabicPeriod"/>
            </a:pPr>
            <a:endParaRPr lang="en-US" sz="2200" dirty="0"/>
          </a:p>
          <a:p>
            <a:pPr marL="160020" lvl="1"/>
            <a:r>
              <a:rPr lang="en-US" sz="2200" dirty="0" smtClean="0"/>
              <a:t>2.  Search </a:t>
            </a:r>
            <a:r>
              <a:rPr lang="en-US" sz="2200" dirty="0"/>
              <a:t>the database for a match (two stages).</a:t>
            </a:r>
          </a:p>
          <a:p>
            <a:pPr marL="502920" lvl="1" indent="-342900">
              <a:buAutoNum type="arabicPeriod"/>
            </a:pPr>
            <a:endParaRPr lang="en-US" sz="2200" dirty="0"/>
          </a:p>
          <a:p>
            <a:pPr marL="160020" lvl="1"/>
            <a:r>
              <a:rPr lang="en-US" sz="2200" dirty="0" smtClean="0"/>
              <a:t>3.  Add </a:t>
            </a:r>
            <a:r>
              <a:rPr lang="en-US" sz="2200" dirty="0"/>
              <a:t>label to symbol table.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929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" grpId="0" animBg="1"/>
      <p:bldP spid="21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evaluate across three dimensions of variation, we constructed three data sets:</a:t>
            </a:r>
          </a:p>
          <a:p>
            <a:pPr lvl="1"/>
            <a:r>
              <a:rPr lang="en-US" dirty="0" smtClean="0"/>
              <a:t>compiler version</a:t>
            </a:r>
          </a:p>
          <a:p>
            <a:pPr lvl="1"/>
            <a:r>
              <a:rPr lang="en-US" dirty="0" smtClean="0"/>
              <a:t>library version</a:t>
            </a:r>
          </a:p>
          <a:p>
            <a:pPr lvl="1"/>
            <a:r>
              <a:rPr lang="en-US" dirty="0" smtClean="0"/>
              <a:t>distribution vendor</a:t>
            </a:r>
          </a:p>
          <a:p>
            <a:r>
              <a:rPr lang="en-US" dirty="0" smtClean="0"/>
              <a:t>In each set, we compiled a test binary for each </a:t>
            </a:r>
            <a:r>
              <a:rPr lang="en-US" dirty="0" err="1" smtClean="0"/>
              <a:t>glibc</a:t>
            </a:r>
            <a:r>
              <a:rPr lang="en-US" dirty="0" smtClean="0"/>
              <a:t> instance, built a descriptor database, and applied </a:t>
            </a:r>
            <a:r>
              <a:rPr lang="en-US" dirty="0" err="1" smtClean="0"/>
              <a:t>unstrip</a:t>
            </a:r>
            <a:r>
              <a:rPr lang="en-US" dirty="0" smtClean="0"/>
              <a:t> and IDA Pro</a:t>
            </a:r>
            <a:r>
              <a:rPr lang="en-US" dirty="0"/>
              <a:t> </a:t>
            </a:r>
            <a:r>
              <a:rPr lang="en-US" dirty="0" smtClean="0"/>
              <a:t>FLIRT</a:t>
            </a:r>
          </a:p>
          <a:p>
            <a:r>
              <a:rPr lang="en-US" dirty="0" smtClean="0"/>
              <a:t>Our evaluation measure is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Compiler Version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704613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Library Version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804350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Distribution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49891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362999"/>
            <a:ext cx="8763000" cy="53815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full details, tech report available online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is available at:</a:t>
            </a:r>
          </a:p>
          <a:p>
            <a:pPr marL="400050" lvl="1" indent="0">
              <a:buNone/>
            </a:pPr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</a:rPr>
              <a:t>http://www.paradyn.org/html/tools/unstrip.html</a:t>
            </a:r>
          </a:p>
          <a:p>
            <a:pPr marL="400050" lvl="1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/>
              <a:t>Come see the </a:t>
            </a:r>
            <a:r>
              <a:rPr lang="en-US" dirty="0" err="1" smtClean="0"/>
              <a:t>unstrip</a:t>
            </a:r>
            <a:r>
              <a:rPr lang="en-US" dirty="0" smtClean="0"/>
              <a:t> demo today at </a:t>
            </a:r>
          </a:p>
          <a:p>
            <a:pPr marL="0" indent="0">
              <a:buNone/>
            </a:pPr>
            <a:r>
              <a:rPr lang="en-US" dirty="0" smtClean="0"/>
              <a:t>2:00 or 2:30 (in 1260 WID/MIR)</a:t>
            </a:r>
          </a:p>
          <a:p>
            <a:pPr marL="400050" lvl="1" indent="0">
              <a:buNone/>
            </a:pPr>
            <a:endParaRPr lang="en-US" sz="3200" dirty="0"/>
          </a:p>
          <a:p>
            <a:pPr marL="400050" lvl="1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81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Tools Need Symbol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Tools</a:t>
            </a:r>
          </a:p>
          <a:p>
            <a:pPr lvl="1"/>
            <a:r>
              <a:rPr lang="en-US" dirty="0" smtClean="0"/>
              <a:t>GDB, IDA Pro…</a:t>
            </a:r>
          </a:p>
          <a:p>
            <a:r>
              <a:rPr lang="en-US" dirty="0" smtClean="0"/>
              <a:t>Instrumentation Tools</a:t>
            </a:r>
          </a:p>
          <a:p>
            <a:pPr lvl="1"/>
            <a:r>
              <a:rPr lang="en-US" dirty="0" smtClean="0"/>
              <a:t>PIN, </a:t>
            </a:r>
            <a:r>
              <a:rPr lang="en-US" dirty="0" err="1" smtClean="0"/>
              <a:t>Dyninst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Static Analysis Tools</a:t>
            </a:r>
          </a:p>
          <a:p>
            <a:pPr lvl="1"/>
            <a:r>
              <a:rPr lang="en-US" dirty="0" err="1" smtClean="0"/>
              <a:t>CodeSurfer</a:t>
            </a:r>
            <a:r>
              <a:rPr lang="en-US" dirty="0" smtClean="0"/>
              <a:t>/x86,…</a:t>
            </a:r>
          </a:p>
          <a:p>
            <a:r>
              <a:rPr lang="en-US" dirty="0" smtClean="0"/>
              <a:t>Security Analysis Tools</a:t>
            </a:r>
          </a:p>
          <a:p>
            <a:pPr lvl="1"/>
            <a:r>
              <a:rPr lang="en-US" dirty="0" smtClean="0"/>
              <a:t>IDA Pro,…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be 11"/>
          <p:cNvSpPr/>
          <p:nvPr/>
        </p:nvSpPr>
        <p:spPr>
          <a:xfrm>
            <a:off x="5780620" y="2360513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&lt;targ8056f50&gt;: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&lt;targ80c3bd0&gt;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 &lt;targ8057220&gt;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152398" y="2358725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 80c3bd0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all 8057220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345627" y="4036809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48124" y="3641834"/>
            <a:ext cx="950119" cy="12507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unstrip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083545" y="4038601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3"/>
          <p:cNvSpPr>
            <a:spLocks noGrp="1"/>
          </p:cNvSpPr>
          <p:nvPr>
            <p:ph sz="half" idx="1"/>
          </p:nvPr>
        </p:nvSpPr>
        <p:spPr>
          <a:xfrm>
            <a:off x="2605224" y="753924"/>
            <a:ext cx="4724400" cy="151631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 =  stripped parsing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+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binary rewriting</a:t>
            </a:r>
          </a:p>
        </p:txBody>
      </p:sp>
    </p:spTree>
    <p:extLst>
      <p:ext uri="{BB962C8B-B14F-4D97-AF65-F5344CB8AC3E}">
        <p14:creationId xmlns:p14="http://schemas.microsoft.com/office/powerpoint/2010/main" val="38062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Semantic Information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semantic information: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program’s interaction with the operating system        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i="1" dirty="0" smtClean="0"/>
              <a:t>system calls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calls are encapsulated in </a:t>
            </a:r>
            <a:r>
              <a:rPr lang="en-US" i="1" dirty="0" smtClean="0"/>
              <a:t>wrapper functions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Library fingerprinting: identify functions based on patterns learned from exemplar libraries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be 11"/>
          <p:cNvSpPr/>
          <p:nvPr/>
        </p:nvSpPr>
        <p:spPr>
          <a:xfrm>
            <a:off x="5780620" y="2360513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&lt;targ8056f50&gt;: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&lt;targ80c3bd0&gt;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 &lt;targ8057220&gt;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152398" y="2358725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 80c3bd0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all 8057220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345627" y="4036809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083545" y="4038601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3"/>
          <p:cNvSpPr>
            <a:spLocks noGrp="1"/>
          </p:cNvSpPr>
          <p:nvPr>
            <p:ph sz="half" idx="1"/>
          </p:nvPr>
        </p:nvSpPr>
        <p:spPr>
          <a:xfrm>
            <a:off x="2605224" y="753924"/>
            <a:ext cx="4724400" cy="11049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 =  stripped parsing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+</a:t>
            </a:r>
            <a:endParaRPr lang="en-US" dirty="0"/>
          </a:p>
        </p:txBody>
      </p:sp>
      <p:sp>
        <p:nvSpPr>
          <p:cNvPr id="18" name="Content Placeholder 14"/>
          <p:cNvSpPr txBox="1">
            <a:spLocks/>
          </p:cNvSpPr>
          <p:nvPr/>
        </p:nvSpPr>
        <p:spPr bwMode="auto">
          <a:xfrm>
            <a:off x="4215934" y="1255794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dirty="0" smtClean="0"/>
              <a:t>+</a:t>
            </a:r>
          </a:p>
          <a:p>
            <a:pPr marL="0" indent="0">
              <a:buFont typeface="Courier New" pitchFamily="49" charset="0"/>
              <a:buNone/>
            </a:pPr>
            <a:r>
              <a:rPr lang="en-US" dirty="0" smtClean="0"/>
              <a:t>binary rewriting</a:t>
            </a:r>
            <a:endParaRPr lang="en-US" dirty="0"/>
          </a:p>
        </p:txBody>
      </p:sp>
      <p:sp>
        <p:nvSpPr>
          <p:cNvPr id="20" name="Content Placeholder 14"/>
          <p:cNvSpPr txBox="1">
            <a:spLocks/>
          </p:cNvSpPr>
          <p:nvPr/>
        </p:nvSpPr>
        <p:spPr bwMode="auto">
          <a:xfrm>
            <a:off x="4205424" y="753924"/>
            <a:ext cx="441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dirty="0" smtClean="0">
                <a:solidFill>
                  <a:schemeClr val="accent2"/>
                </a:solidFill>
              </a:rPr>
              <a:t>library fingerprinting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130" y="4636546"/>
            <a:ext cx="2855161" cy="322729"/>
          </a:xfrm>
          <a:prstGeom prst="rect">
            <a:avLst/>
          </a:prstGeom>
          <a:solidFill>
            <a:srgbClr val="809C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3386" y="5165476"/>
            <a:ext cx="2865204" cy="322729"/>
          </a:xfrm>
          <a:prstGeom prst="rect">
            <a:avLst/>
          </a:prstGeom>
          <a:solidFill>
            <a:srgbClr val="809C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&lt;kill&gt;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48124" y="3641834"/>
            <a:ext cx="950119" cy="12507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unstrip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2.77778E-7 -0.1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3.61111E-6 -0.139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0" grpId="0"/>
      <p:bldP spid="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1676400"/>
            <a:ext cx="3810000" cy="32766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2362200"/>
            <a:ext cx="3048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1" y="2438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Set up system call arguments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3200400"/>
            <a:ext cx="30480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$0x80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6574" y="3212068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Invoke a system call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3429000"/>
            <a:ext cx="3048000" cy="1143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588" y="3892034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Error check and return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65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 animBg="1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67000" y="1676400"/>
            <a:ext cx="3810000" cy="3276600"/>
            <a:chOff x="2667000" y="1676400"/>
            <a:chExt cx="3810000" cy="3276600"/>
          </a:xfrm>
          <a:solidFill>
            <a:srgbClr val="809CF4"/>
          </a:solidFill>
        </p:grpSpPr>
        <p:sp>
          <p:nvSpPr>
            <p:cNvPr id="14" name="Rectangle 13"/>
            <p:cNvSpPr/>
            <p:nvPr/>
          </p:nvSpPr>
          <p:spPr>
            <a:xfrm>
              <a:off x="2667000" y="1676400"/>
              <a:ext cx="3810000" cy="3276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&lt;accept&gt;:</a:t>
              </a: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ov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ov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ov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nt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ov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edx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ebx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mp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%0xffffff83,%eax</a:t>
              </a: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j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ae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8048300</a:t>
              </a:r>
            </a:p>
            <a:p>
              <a:pPr lvl="1"/>
              <a:r>
                <a:rPr lang="en-US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et</a:t>
              </a:r>
            </a:p>
            <a:p>
              <a:pPr lvl="1"/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ov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esi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,%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esi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200" y="2362200"/>
              <a:ext cx="3048000" cy="8382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200" y="3200400"/>
              <a:ext cx="3048000" cy="2286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24200" y="3429000"/>
              <a:ext cx="3048000" cy="11430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edx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ebx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cmp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%0xffffff83,%eax</a:t>
              </a:r>
            </a:p>
            <a:p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jae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8048300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ret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3581400"/>
            <a:ext cx="5181600" cy="30480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mpl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$0x0,%gs:0xc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80f669c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*0x814e93c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8048460</a:t>
            </a: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libc_enable_asyncancel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0x8(%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*0x8181578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chg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libc_disable_acynancel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syscall_error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58917" y="6558455"/>
            <a:ext cx="34290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2.5 on RHEL with GCC 3.4.4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124200"/>
            <a:ext cx="28956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2.2.4 on RHEL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half" idx="1"/>
          </p:nvPr>
        </p:nvSpPr>
        <p:spPr>
          <a:xfrm>
            <a:off x="5562600" y="4026776"/>
            <a:ext cx="324244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same function can be realized in a variety of ways in the binary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62400" y="0"/>
            <a:ext cx="5181600" cy="30480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mpl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$0x0,%gs:0xc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80f669c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8048460</a:t>
            </a: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libc_enable_asyncancel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0x8(%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chg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libc_disable_acynancel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syscall_error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42504" y="620110"/>
            <a:ext cx="2134496" cy="1595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304" y="4204138"/>
            <a:ext cx="2134496" cy="1613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981712" y="785310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991522" y="4371192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90369" y="4890248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2971800"/>
            <a:ext cx="35052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2.5 on RHEL with GCC 4.1.2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4456387" y="1317041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916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 animBg="1"/>
      <p:bldP spid="16" grpId="0" build="p"/>
      <p:bldP spid="7" grpId="0" animBg="1"/>
      <p:bldP spid="20" grpId="0" animBg="1"/>
      <p:bldP spid="21" grpId="0" animBg="1"/>
      <p:bldP spid="9" grpId="0" animBg="1"/>
      <p:bldP spid="22" grpId="0" animBg="1"/>
      <p:bldP spid="23" grpId="0" animBg="1"/>
      <p:bldP spid="1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209800"/>
          </a:xfrm>
        </p:spPr>
        <p:txBody>
          <a:bodyPr/>
          <a:lstStyle/>
          <a:p>
            <a:r>
              <a:rPr lang="en-US" dirty="0" smtClean="0"/>
              <a:t>Instead, we’ll take a semantic approach</a:t>
            </a:r>
          </a:p>
          <a:p>
            <a:r>
              <a:rPr lang="en-US" dirty="0" smtClean="0"/>
              <a:t>Record information that is likely to be invariant across multiple versions of the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3810000" cy="32766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14400" y="4191000"/>
            <a:ext cx="3200400" cy="3048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$0x80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3429000"/>
            <a:ext cx="32004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%0x66,%eax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733800"/>
            <a:ext cx="32004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$0x5,%ebx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3869054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+mj-lt"/>
            </a:endParaRPr>
          </a:p>
          <a:p>
            <a:pPr algn="ctr"/>
            <a:r>
              <a:rPr lang="en-US" sz="2000" dirty="0" smtClean="0">
                <a:latin typeface="+mj-lt"/>
              </a:rPr>
              <a:t>{&lt;</a:t>
            </a:r>
            <a:r>
              <a:rPr lang="en-US" sz="2000" dirty="0" err="1" smtClean="0">
                <a:latin typeface="+mj-lt"/>
              </a:rPr>
              <a:t>socketcall</a:t>
            </a:r>
            <a:r>
              <a:rPr lang="en-US" sz="2000" dirty="0" smtClean="0">
                <a:latin typeface="+mj-lt"/>
              </a:rPr>
              <a:t>   &gt;}</a:t>
            </a:r>
            <a:endParaRPr lang="en-US" sz="2000" dirty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419600" y="4267200"/>
            <a:ext cx="1952624" cy="29747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19071" y="4169980"/>
            <a:ext cx="69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, 5</a:t>
            </a:r>
          </a:p>
          <a:p>
            <a:pPr algn="ctr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4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/>
      <p:bldP spid="16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Semantic Descriptors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98320" y="5073802"/>
            <a:ext cx="4683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parse an input binary, locate system calls and wrapper function calls, and employ dataflow analysis.</a:t>
            </a:r>
            <a:endParaRPr lang="en-US" sz="2400" dirty="0">
              <a:latin typeface="+mj-lt"/>
            </a:endParaRPr>
          </a:p>
        </p:txBody>
      </p:sp>
      <p:sp>
        <p:nvSpPr>
          <p:cNvPr id="85" name="Cube 84"/>
          <p:cNvSpPr/>
          <p:nvPr/>
        </p:nvSpPr>
        <p:spPr>
          <a:xfrm>
            <a:off x="89252" y="2221388"/>
            <a:ext cx="1423989" cy="781812"/>
          </a:xfrm>
          <a:prstGeom prst="cube">
            <a:avLst>
              <a:gd name="adj" fmla="val 17661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binary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2079982" y="979800"/>
            <a:ext cx="3115962" cy="3538412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eboot:</a:t>
            </a: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ub $0x10,%esp</a:t>
            </a: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$0xfee1dead,%edi</a:t>
            </a: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$0x28121969,%ecx</a:t>
            </a: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$0x58,%eax</a:t>
            </a:r>
          </a:p>
          <a:p>
            <a:pPr lvl="1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$0x80 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376974" y="979800"/>
            <a:ext cx="681492" cy="137612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376974" y="3003200"/>
            <a:ext cx="681492" cy="151501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78757" y="3676178"/>
            <a:ext cx="184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SYSTEM CALL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895" y="227408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0x58</a:t>
            </a:r>
            <a:endParaRPr lang="en-US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87060" y="3341774"/>
            <a:ext cx="691697" cy="334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4886" y="227408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0x28121969</a:t>
            </a:r>
            <a:endParaRPr lang="en-US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8824" y="2930276"/>
            <a:ext cx="351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EAX</a:t>
            </a:r>
            <a:r>
              <a:rPr lang="en-US" b="1" dirty="0" smtClean="0">
                <a:solidFill>
                  <a:schemeClr val="accent3"/>
                </a:solidFill>
              </a:rPr>
              <a:t>	         EBX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4"/>
                </a:solidFill>
              </a:rPr>
              <a:t>ECX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5600" y="2274089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%</a:t>
            </a:r>
            <a:r>
              <a:rPr lang="en-US" dirty="0" err="1" smtClean="0">
                <a:latin typeface="+mj-lt"/>
              </a:rPr>
              <a:t>edi</a:t>
            </a:r>
            <a:endParaRPr lang="en-US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43929" y="1582476"/>
            <a:ext cx="126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0xfee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+mj-lt"/>
              </a:rPr>
              <a:t>dead</a:t>
            </a:r>
            <a:endParaRPr lang="en-US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8025205" y="3341774"/>
            <a:ext cx="484094" cy="334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175352" y="3341774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87060" y="2678409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61009" y="2703042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6852" y="2696304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65672" y="1999708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25775" y="4525758"/>
            <a:ext cx="4283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{&lt;reboot, 0xfee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+mj-lt"/>
              </a:rPr>
              <a:t>dead, 0x2812969&gt;}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78498" y="292568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9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8" grpId="0"/>
      <p:bldP spid="20" grpId="0"/>
      <p:bldP spid="22" grpId="0"/>
      <p:bldP spid="24" grpId="0"/>
      <p:bldP spid="32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1691</Words>
  <Application>Microsoft Office PowerPoint</Application>
  <PresentationFormat>On-screen Show (4:3)</PresentationFormat>
  <Paragraphs>464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blank page</vt:lpstr>
      <vt:lpstr>unstrip: Restoring Function Information to Stripped Binaries Using Dyninst</vt:lpstr>
      <vt:lpstr>Binary Tools Need Symbol Tables</vt:lpstr>
      <vt:lpstr>PowerPoint Presentation</vt:lpstr>
      <vt:lpstr>New Semantic Information</vt:lpstr>
      <vt:lpstr>PowerPoint Presentation</vt:lpstr>
      <vt:lpstr>PowerPoint Presentation</vt:lpstr>
      <vt:lpstr>PowerPoint Presentation</vt:lpstr>
      <vt:lpstr>Semantic Descriptors</vt:lpstr>
      <vt:lpstr>Building Semantic Descriptors</vt:lpstr>
      <vt:lpstr>Building a Descriptor Database</vt:lpstr>
      <vt:lpstr>Building a Descriptor Database</vt:lpstr>
      <vt:lpstr>Building a Descriptor Database</vt:lpstr>
      <vt:lpstr>Identifying Functions in a Stripped Binary</vt:lpstr>
      <vt:lpstr>Evaluation</vt:lpstr>
      <vt:lpstr>Evaluation Results: Compiler Version Study</vt:lpstr>
      <vt:lpstr>Evaluation Results: Library Version Study</vt:lpstr>
      <vt:lpstr>Evaluation Results: Distribution Study</vt:lpstr>
      <vt:lpstr>PowerPoint Presentation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User</cp:lastModifiedBy>
  <cp:revision>466</cp:revision>
  <dcterms:created xsi:type="dcterms:W3CDTF">2010-03-23T14:50:26Z</dcterms:created>
  <dcterms:modified xsi:type="dcterms:W3CDTF">2011-05-02T15:34:03Z</dcterms:modified>
</cp:coreProperties>
</file>