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78" r:id="rId4"/>
    <p:sldId id="279" r:id="rId5"/>
    <p:sldId id="258" r:id="rId6"/>
    <p:sldId id="259" r:id="rId7"/>
    <p:sldId id="275" r:id="rId8"/>
    <p:sldId id="272" r:id="rId9"/>
    <p:sldId id="274" r:id="rId10"/>
    <p:sldId id="285" r:id="rId11"/>
    <p:sldId id="286" r:id="rId12"/>
    <p:sldId id="271" r:id="rId13"/>
    <p:sldId id="261" r:id="rId14"/>
    <p:sldId id="280" r:id="rId15"/>
    <p:sldId id="283" r:id="rId16"/>
    <p:sldId id="281" r:id="rId17"/>
    <p:sldId id="264" r:id="rId18"/>
    <p:sldId id="265" r:id="rId1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Comic Sans MS" pitchFamily="66" charset="0"/>
        <a:ea typeface="굴림" pitchFamily="34" charset="-127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Comic Sans MS" pitchFamily="66" charset="0"/>
        <a:ea typeface="굴림" pitchFamily="34" charset="-127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Comic Sans MS" pitchFamily="66" charset="0"/>
        <a:ea typeface="굴림" pitchFamily="34" charset="-127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Comic Sans MS" pitchFamily="66" charset="0"/>
        <a:ea typeface="굴림" pitchFamily="34" charset="-127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Comic Sans MS" pitchFamily="66" charset="0"/>
        <a:ea typeface="굴림" pitchFamily="34" charset="-127"/>
        <a:cs typeface="Arial" charset="0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Comic Sans MS" pitchFamily="66" charset="0"/>
        <a:ea typeface="굴림" pitchFamily="34" charset="-127"/>
        <a:cs typeface="Arial" charset="0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Comic Sans MS" pitchFamily="66" charset="0"/>
        <a:ea typeface="굴림" pitchFamily="34" charset="-127"/>
        <a:cs typeface="Arial" charset="0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Comic Sans MS" pitchFamily="66" charset="0"/>
        <a:ea typeface="굴림" pitchFamily="34" charset="-127"/>
        <a:cs typeface="Arial" charset="0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Comic Sans MS" pitchFamily="66" charset="0"/>
        <a:ea typeface="굴림" pitchFamily="34" charset="-127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E31D1D"/>
    <a:srgbClr val="FF6600"/>
    <a:srgbClr val="66FF66"/>
    <a:srgbClr val="CC00CC"/>
    <a:srgbClr val="00D20A"/>
    <a:srgbClr val="00B422"/>
    <a:srgbClr val="00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0190" autoAdjust="0"/>
    <p:restoredTop sz="79121" autoAdjust="0"/>
  </p:normalViewPr>
  <p:slideViewPr>
    <p:cSldViewPr>
      <p:cViewPr varScale="1">
        <p:scale>
          <a:sx n="66" d="100"/>
          <a:sy n="66" d="100"/>
        </p:scale>
        <p:origin x="-10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&lt;#&gt;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&lt;#&gt;</a:t>
            </a:r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583BC1C1-18A8-4BBA-86DF-D42A7D5F3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&lt;#&gt;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&lt;#&gt;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248F06A-B80A-4F7F-A665-902377EDF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굴림" pitchFamily="34" charset="-127"/>
              </a:rPr>
              <a:t>&lt;#&gt;</a:t>
            </a:r>
          </a:p>
        </p:txBody>
      </p:sp>
      <p:sp>
        <p:nvSpPr>
          <p:cNvPr id="2867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굴림" pitchFamily="34" charset="-127"/>
              </a:rPr>
              <a:t>&lt;#&gt;</a:t>
            </a:r>
          </a:p>
        </p:txBody>
      </p:sp>
      <p:sp>
        <p:nvSpPr>
          <p:cNvPr id="2867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59BBA6-890E-419C-B830-E389D5A066F4}" type="slidenum">
              <a:rPr lang="en-US" smtClean="0">
                <a:ea typeface="굴림" pitchFamily="34" charset="-127"/>
              </a:rPr>
              <a:pPr>
                <a:defRPr/>
              </a:pPr>
              <a:t>1</a:t>
            </a:fld>
            <a:endParaRPr lang="en-US" smtClean="0">
              <a:ea typeface="굴림" pitchFamily="34" charset="-127"/>
            </a:endParaRPr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&lt;#&gt;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&lt;#&gt;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A09231-9824-4E0E-88DE-193A66F2AC5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&lt;#&gt;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&lt;#&gt;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B7F93-BC45-48D3-9E60-313985E3AB5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&lt;#&gt;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&lt;#&gt;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143E35-F054-4843-9639-BA045AC19F9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&lt;#&gt;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&lt;#&gt;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861EE8-CB17-4204-9C85-52C9854F9EF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&lt;#&gt;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&lt;#&gt;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0DAABC-437A-4BF5-BD27-D7F38489DE4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&lt;#&gt;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&lt;#&gt;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99EAE3-7234-4687-B1E3-7768433D651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&lt;#&gt;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&lt;#&gt;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A58A0A-00E3-4115-BCDD-C6B2EBB39D1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&lt;#&gt;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&lt;#&gt;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B61BF0-7EFD-4298-A740-D9A67D52B9C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&lt;#&gt;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&lt;#&gt;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5E2D33-6BBA-486A-BFE1-81E5649E6CC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&lt;#&gt;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&lt;#&gt;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4B9D8E-636F-4457-8888-8B54B728684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&lt;#&gt;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&lt;#&gt;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98A1B2-2477-47F1-B16E-57E9A01B176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/>
        </p:nvSpPr>
        <p:spPr bwMode="auto">
          <a:xfrm>
            <a:off x="685800" y="381000"/>
            <a:ext cx="7772400" cy="609600"/>
          </a:xfrm>
          <a:prstGeom prst="rect">
            <a:avLst/>
          </a:prstGeom>
        </p:spPr>
        <p:txBody>
          <a:bodyPr lIns="92075" tIns="46038" rIns="92075" bIns="46038" anchor="ctr"/>
          <a:lstStyle/>
          <a:p>
            <a:pPr algn="ctr" defTabSz="917575" eaLnBrk="0" hangingPunct="0"/>
            <a:endParaRPr lang="en-US" sz="3200">
              <a:solidFill>
                <a:schemeClr val="hlink"/>
              </a:solidFill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/>
        </p:nvSpPr>
        <p:spPr bwMode="auto">
          <a:xfrm>
            <a:off x="685800" y="1219200"/>
            <a:ext cx="7772400" cy="5334000"/>
          </a:xfrm>
          <a:prstGeom prst="rect">
            <a:avLst/>
          </a:prstGeom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SzPct val="75000"/>
              <a:buFont typeface="Wingdings" pitchFamily="2" charset="2"/>
              <a:buChar char="l"/>
            </a:pPr>
            <a:endParaRPr lang="en-US" sz="3000">
              <a:solidFill>
                <a:srgbClr val="FFFF99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490B7-CAA1-44E4-83F6-7C68EB9C7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6B08-3753-442F-815A-FB43164A1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D269E-1E7C-4B08-BCD6-0D06475C5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278E3-EA9C-446C-A277-F6A0C6688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5B05C-F8F3-426A-ADA1-DFB7C6F3C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6D194-FBA0-45AD-BBCD-7F13B9DC7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2F607-0C1C-4E6A-B7F5-22BA22FB24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5634A-A16E-4562-8F62-B971EC9321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5862A-0448-406B-B50C-485A151B0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1FCB8-5A9B-4ED6-AC19-D825B4D2DC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4454C-AD63-458E-A418-7F156F3FA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3B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82550" y="82550"/>
            <a:ext cx="8978900" cy="66929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white">
          <a:xfrm>
            <a:off x="152400" y="152400"/>
            <a:ext cx="8826500" cy="654050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E5EFE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3717925" y="6446838"/>
            <a:ext cx="18176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kumimoji="1" lang="en-US" altLang="ko-KR" sz="1200" b="1">
                <a:solidFill>
                  <a:srgbClr val="F6F8B6"/>
                </a:solidFill>
                <a:latin typeface="Arial" charset="0"/>
                <a:ea typeface="굴림" charset="-127"/>
                <a:cs typeface="+mn-cs"/>
              </a:rPr>
              <a:t>University of Maryland</a:t>
            </a:r>
          </a:p>
        </p:txBody>
      </p:sp>
      <p:pic>
        <p:nvPicPr>
          <p:cNvPr id="1031" name="Picture 7" descr="dyninst-bi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924800" y="6019800"/>
            <a:ext cx="981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9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8600" y="6324600"/>
            <a:ext cx="457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FFCC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DD76D5D-D39B-4559-AE22-9DFA9B4B1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61" r:id="rId8"/>
    <p:sldLayoutId id="2147483660" r:id="rId9"/>
    <p:sldLayoutId id="2147483659" r:id="rId10"/>
    <p:sldLayoutId id="2147483658" r:id="rId11"/>
    <p:sldLayoutId id="214748365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7575" rtl="0" eaLnBrk="0" fontAlgn="base" hangingPunct="0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+mj-lt"/>
          <a:ea typeface="+mj-ea"/>
          <a:cs typeface="+mj-cs"/>
        </a:defRPr>
      </a:lvl1pPr>
      <a:lvl2pPr algn="ctr" defTabSz="917575" rtl="0" eaLnBrk="0" fontAlgn="base" hangingPunct="0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Comic Sans MS" pitchFamily="66" charset="0"/>
          <a:ea typeface="굴림" charset="-127"/>
        </a:defRPr>
      </a:lvl2pPr>
      <a:lvl3pPr algn="ctr" defTabSz="917575" rtl="0" eaLnBrk="0" fontAlgn="base" hangingPunct="0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Comic Sans MS" pitchFamily="66" charset="0"/>
          <a:ea typeface="굴림" charset="-127"/>
        </a:defRPr>
      </a:lvl3pPr>
      <a:lvl4pPr algn="ctr" defTabSz="917575" rtl="0" eaLnBrk="0" fontAlgn="base" hangingPunct="0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Comic Sans MS" pitchFamily="66" charset="0"/>
          <a:ea typeface="굴림" charset="-127"/>
        </a:defRPr>
      </a:lvl4pPr>
      <a:lvl5pPr algn="ctr" defTabSz="917575" rtl="0" eaLnBrk="0" fontAlgn="base" hangingPunct="0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Comic Sans MS" pitchFamily="66" charset="0"/>
          <a:ea typeface="굴림" charset="-127"/>
        </a:defRPr>
      </a:lvl5pPr>
      <a:lvl6pPr marL="457200" algn="ctr" defTabSz="917575" rtl="0" eaLnBrk="0" fontAlgn="base" hangingPunct="0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Comic Sans MS" pitchFamily="66" charset="0"/>
          <a:ea typeface="굴림" charset="-127"/>
        </a:defRPr>
      </a:lvl6pPr>
      <a:lvl7pPr marL="914400" algn="ctr" defTabSz="917575" rtl="0" eaLnBrk="0" fontAlgn="base" hangingPunct="0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Comic Sans MS" pitchFamily="66" charset="0"/>
          <a:ea typeface="굴림" charset="-127"/>
        </a:defRPr>
      </a:lvl7pPr>
      <a:lvl8pPr marL="1371600" algn="ctr" defTabSz="917575" rtl="0" eaLnBrk="0" fontAlgn="base" hangingPunct="0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Comic Sans MS" pitchFamily="66" charset="0"/>
          <a:ea typeface="굴림" charset="-127"/>
        </a:defRPr>
      </a:lvl8pPr>
      <a:lvl9pPr marL="1828800" algn="ctr" defTabSz="917575" rtl="0" eaLnBrk="0" fontAlgn="base" hangingPunct="0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Comic Sans MS" pitchFamily="66" charset="0"/>
          <a:ea typeface="굴림" charset="-127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l"/>
        <a:defRPr sz="3000">
          <a:solidFill>
            <a:srgbClr val="FFFF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bg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bg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bg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bg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bg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2667000"/>
          </a:xfrm>
        </p:spPr>
        <p:txBody>
          <a:bodyPr/>
          <a:lstStyle/>
          <a:p>
            <a:r>
              <a:rPr lang="en-US" smtClean="0"/>
              <a:t> Instrumentation</a:t>
            </a:r>
            <a:br>
              <a:rPr lang="en-US" smtClean="0"/>
            </a:br>
            <a:r>
              <a:rPr lang="en-US" smtClean="0"/>
              <a:t>with</a:t>
            </a:r>
            <a:br>
              <a:rPr lang="en-US" smtClean="0"/>
            </a:br>
            <a:r>
              <a:rPr lang="en-US" smtClean="0"/>
              <a:t>Relocatable Program Code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3810000"/>
            <a:ext cx="5181600" cy="1371600"/>
          </a:xfrm>
        </p:spPr>
        <p:txBody>
          <a:bodyPr/>
          <a:lstStyle/>
          <a:p>
            <a:r>
              <a:rPr lang="en-US" sz="2800" smtClean="0"/>
              <a:t>Tugrul Ince</a:t>
            </a:r>
          </a:p>
          <a:p>
            <a:pPr eaLnBrk="1" hangingPunct="1">
              <a:spcBef>
                <a:spcPts val="600"/>
              </a:spcBef>
            </a:pPr>
            <a:r>
              <a:rPr lang="en-US" altLang="zh-TW" sz="1600" smtClean="0"/>
              <a:t>Department of Computer Science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z="1600" smtClean="0"/>
              <a:t>University of Maryland, College Park, MD 20742</a:t>
            </a:r>
          </a:p>
          <a:p>
            <a:endParaRPr lang="en-US" sz="1600" smtClean="0"/>
          </a:p>
        </p:txBody>
      </p:sp>
      <p:sp>
        <p:nvSpPr>
          <p:cNvPr id="16387" name="Line 4"/>
          <p:cNvSpPr>
            <a:spLocks noChangeShapeType="1"/>
          </p:cNvSpPr>
          <p:nvPr/>
        </p:nvSpPr>
        <p:spPr bwMode="auto">
          <a:xfrm>
            <a:off x="1295400" y="3429000"/>
            <a:ext cx="662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6388" name="Picture 2051" descr="formal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8F9BD"/>
              </a:clrFrom>
              <a:clrTo>
                <a:srgbClr val="F8F9B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37338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Relocatable Basic Blocks – BLT_only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AF72DF-396E-4174-8262-9CF90D05DC4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pSp>
        <p:nvGrpSpPr>
          <p:cNvPr id="32771" name="Group 19"/>
          <p:cNvGrpSpPr>
            <a:grpSpLocks/>
          </p:cNvGrpSpPr>
          <p:nvPr/>
        </p:nvGrpSpPr>
        <p:grpSpPr bwMode="auto">
          <a:xfrm>
            <a:off x="1371600" y="914400"/>
            <a:ext cx="6019800" cy="5029200"/>
            <a:chOff x="1295400" y="914400"/>
            <a:chExt cx="6019800" cy="5029200"/>
          </a:xfrm>
        </p:grpSpPr>
        <p:sp>
          <p:nvSpPr>
            <p:cNvPr id="32774" name="Rectangle 13"/>
            <p:cNvSpPr>
              <a:spLocks noChangeArrowheads="1"/>
            </p:cNvSpPr>
            <p:nvPr/>
          </p:nvSpPr>
          <p:spPr bwMode="auto">
            <a:xfrm>
              <a:off x="1295400" y="914400"/>
              <a:ext cx="6019800" cy="50292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pPr algn="ctr" eaLnBrk="0" hangingPunct="0"/>
              <a:endParaRPr lang="en-US" sz="1800"/>
            </a:p>
          </p:txBody>
        </p:sp>
        <p:pic>
          <p:nvPicPr>
            <p:cNvPr id="32775" name="Content Placeholder 14" descr="BLT_and_TAT.png"/>
            <p:cNvPicPr>
              <a:picLocks noChangeAspect="1"/>
            </p:cNvPicPr>
            <p:nvPr/>
          </p:nvPicPr>
          <p:blipFill>
            <a:blip r:embed="rId3"/>
            <a:srcRect t="55708" r="55742" b="5182"/>
            <a:stretch>
              <a:fillRect/>
            </a:stretch>
          </p:blipFill>
          <p:spPr bwMode="auto">
            <a:xfrm>
              <a:off x="1495551" y="1073010"/>
              <a:ext cx="5667249" cy="4788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" name="Rectangle 16"/>
          <p:cNvSpPr/>
          <p:nvPr/>
        </p:nvSpPr>
        <p:spPr bwMode="auto">
          <a:xfrm>
            <a:off x="1219200" y="6096000"/>
            <a:ext cx="63246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32773" name="TextBox 17"/>
          <p:cNvSpPr txBox="1">
            <a:spLocks noChangeArrowheads="1"/>
          </p:cNvSpPr>
          <p:nvPr/>
        </p:nvSpPr>
        <p:spPr bwMode="auto">
          <a:xfrm>
            <a:off x="2895600" y="6096000"/>
            <a:ext cx="28495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BLT = Basic Block Linkage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Relocatable Basic Blocks – BLT_with_FT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14C85E-46DB-47C4-88DA-94E0391AE4A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34819" name="Group 18"/>
          <p:cNvGrpSpPr>
            <a:grpSpLocks/>
          </p:cNvGrpSpPr>
          <p:nvPr/>
        </p:nvGrpSpPr>
        <p:grpSpPr bwMode="auto">
          <a:xfrm>
            <a:off x="1295400" y="914400"/>
            <a:ext cx="6248400" cy="5105400"/>
            <a:chOff x="1295400" y="914400"/>
            <a:chExt cx="6248400" cy="5105400"/>
          </a:xfrm>
        </p:grpSpPr>
        <p:sp>
          <p:nvSpPr>
            <p:cNvPr id="34823" name="Rectangle 13"/>
            <p:cNvSpPr>
              <a:spLocks noChangeArrowheads="1"/>
            </p:cNvSpPr>
            <p:nvPr/>
          </p:nvSpPr>
          <p:spPr bwMode="auto">
            <a:xfrm>
              <a:off x="1295400" y="914400"/>
              <a:ext cx="6248400" cy="51054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pPr algn="ctr" eaLnBrk="0" hangingPunct="0"/>
              <a:endParaRPr lang="en-US" sz="1800"/>
            </a:p>
          </p:txBody>
        </p:sp>
        <p:pic>
          <p:nvPicPr>
            <p:cNvPr id="34824" name="Content Placeholder 14" descr="BLT_and_TAT.png"/>
            <p:cNvPicPr>
              <a:picLocks noChangeAspect="1"/>
            </p:cNvPicPr>
            <p:nvPr/>
          </p:nvPicPr>
          <p:blipFill>
            <a:blip r:embed="rId3"/>
            <a:srcRect l="55742" t="54413" b="6477"/>
            <a:stretch>
              <a:fillRect/>
            </a:stretch>
          </p:blipFill>
          <p:spPr bwMode="auto">
            <a:xfrm>
              <a:off x="1447800" y="990600"/>
              <a:ext cx="5921001" cy="5002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Rectangle 15"/>
          <p:cNvSpPr/>
          <p:nvPr/>
        </p:nvSpPr>
        <p:spPr bwMode="auto">
          <a:xfrm>
            <a:off x="1219200" y="6096000"/>
            <a:ext cx="63246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34821" name="TextBox 16"/>
          <p:cNvSpPr txBox="1">
            <a:spLocks noChangeArrowheads="1"/>
          </p:cNvSpPr>
          <p:nvPr/>
        </p:nvSpPr>
        <p:spPr bwMode="auto">
          <a:xfrm>
            <a:off x="1447800" y="6096000"/>
            <a:ext cx="28495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BLT = Basic Block Linkage Table</a:t>
            </a:r>
          </a:p>
        </p:txBody>
      </p:sp>
      <p:sp>
        <p:nvSpPr>
          <p:cNvPr id="34822" name="TextBox 17"/>
          <p:cNvSpPr txBox="1">
            <a:spLocks noChangeArrowheads="1"/>
          </p:cNvSpPr>
          <p:nvPr/>
        </p:nvSpPr>
        <p:spPr bwMode="auto">
          <a:xfrm>
            <a:off x="5029200" y="6096000"/>
            <a:ext cx="16494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FT = Fall-through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Creating Relocatable Basic Blocks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Source to intermediate representation</a:t>
            </a:r>
          </a:p>
          <a:p>
            <a:pPr lvl="1"/>
            <a:r>
              <a:rPr lang="en-US" smtClean="0"/>
              <a:t>Our IR: Assembly</a:t>
            </a:r>
          </a:p>
          <a:p>
            <a:r>
              <a:rPr lang="en-US" smtClean="0"/>
              <a:t>Work on intermediate representation</a:t>
            </a:r>
          </a:p>
          <a:p>
            <a:pPr lvl="1"/>
            <a:r>
              <a:rPr lang="en-US" smtClean="0"/>
              <a:t>Generate BLT and/or TAT</a:t>
            </a:r>
          </a:p>
          <a:p>
            <a:pPr lvl="1"/>
            <a:r>
              <a:rPr lang="en-US" smtClean="0"/>
              <a:t>Insert/Replace jumps to make use of BLT</a:t>
            </a:r>
          </a:p>
          <a:p>
            <a:r>
              <a:rPr lang="en-US" smtClean="0"/>
              <a:t>Convert intermediate representation into executable</a:t>
            </a:r>
          </a:p>
          <a:p>
            <a:pPr lvl="1"/>
            <a:r>
              <a:rPr lang="en-US" smtClean="0"/>
              <a:t>We use GNU Assembler (gas)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77AF58-329F-49FA-94A1-46734083F4E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Relocating Basic Blocks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Relocation might be unnecessary</a:t>
            </a:r>
          </a:p>
          <a:p>
            <a:pPr lvl="1"/>
            <a:r>
              <a:rPr lang="en-US" smtClean="0"/>
              <a:t>Use padding left in binary during compilation</a:t>
            </a:r>
          </a:p>
          <a:p>
            <a:endParaRPr lang="en-US" smtClean="0"/>
          </a:p>
          <a:p>
            <a:r>
              <a:rPr lang="en-US" smtClean="0"/>
              <a:t>Relocate if not enough space for instrumentation</a:t>
            </a:r>
          </a:p>
          <a:p>
            <a:pPr lvl="1"/>
            <a:r>
              <a:rPr lang="en-US" smtClean="0"/>
              <a:t>Just copy the code</a:t>
            </a:r>
          </a:p>
          <a:p>
            <a:pPr lvl="1"/>
            <a:r>
              <a:rPr lang="en-US" smtClean="0"/>
              <a:t>Update BLT entry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21B53F-8610-448A-A535-6E10BC64D99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 Need for Illegal Instructions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Execution will not reach old location</a:t>
            </a:r>
          </a:p>
          <a:p>
            <a:pPr lvl="1"/>
            <a:r>
              <a:rPr lang="en-US" smtClean="0"/>
              <a:t>Jumps will go through BLT</a:t>
            </a:r>
          </a:p>
          <a:p>
            <a:pPr lvl="1"/>
            <a:r>
              <a:rPr lang="en-US" smtClean="0"/>
              <a:t>Indirect jumps?</a:t>
            </a:r>
          </a:p>
          <a:p>
            <a:pPr lvl="2"/>
            <a:r>
              <a:rPr lang="en-US" smtClean="0"/>
              <a:t>During compilation, all labels are identified</a:t>
            </a:r>
          </a:p>
          <a:p>
            <a:pPr lvl="2"/>
            <a:r>
              <a:rPr lang="en-US" smtClean="0"/>
              <a:t>All uses are replaced with corresponding BLT entries</a:t>
            </a:r>
          </a:p>
          <a:p>
            <a:pPr lvl="2"/>
            <a:r>
              <a:rPr lang="en-US" smtClean="0"/>
              <a:t>Indirect jumps use these labels and go through BLT</a:t>
            </a:r>
          </a:p>
          <a:p>
            <a:r>
              <a:rPr lang="en-US" smtClean="0"/>
              <a:t>… except when fall-throughs are allowed</a:t>
            </a:r>
          </a:p>
          <a:p>
            <a:pPr lvl="1"/>
            <a:r>
              <a:rPr lang="en-US" smtClean="0"/>
              <a:t>Handled by leaving a single jump instruction at the old location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6687B0-9104-463C-8159-2CCC9CE77A2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Number of Instructions</a:t>
            </a:r>
          </a:p>
        </p:txBody>
      </p:sp>
      <p:graphicFrame>
        <p:nvGraphicFramePr>
          <p:cNvPr id="51202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219200"/>
          <a:ext cx="7772400" cy="5181600"/>
        </p:xfrm>
        <a:graphic>
          <a:graphicData uri="http://schemas.openxmlformats.org/presentationml/2006/ole">
            <p:oleObj spid="_x0000_s51202" r:id="rId3" imgW="7773074" imgH="5182049" progId="Excel.Chart.8">
              <p:embed/>
            </p:oleObj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C88C5C-BE6A-4D5D-A861-425D5B03AB3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1205" name="TextBox 5"/>
          <p:cNvSpPr txBox="1">
            <a:spLocks noChangeArrowheads="1"/>
          </p:cNvSpPr>
          <p:nvPr/>
        </p:nvSpPr>
        <p:spPr bwMode="auto">
          <a:xfrm>
            <a:off x="2227263" y="6172200"/>
            <a:ext cx="24209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Number of taken branches</a:t>
            </a:r>
          </a:p>
        </p:txBody>
      </p:sp>
      <p:sp>
        <p:nvSpPr>
          <p:cNvPr id="51206" name="TextBox 6"/>
          <p:cNvSpPr txBox="1">
            <a:spLocks noChangeArrowheads="1"/>
          </p:cNvSpPr>
          <p:nvPr/>
        </p:nvSpPr>
        <p:spPr bwMode="auto">
          <a:xfrm>
            <a:off x="5638800" y="6172200"/>
            <a:ext cx="2590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Total number of instructions</a:t>
            </a:r>
          </a:p>
        </p:txBody>
      </p:sp>
      <p:sp>
        <p:nvSpPr>
          <p:cNvPr id="51207" name="TextBox 7"/>
          <p:cNvSpPr txBox="1">
            <a:spLocks noChangeArrowheads="1"/>
          </p:cNvSpPr>
          <p:nvPr/>
        </p:nvSpPr>
        <p:spPr bwMode="auto">
          <a:xfrm rot="-5400000">
            <a:off x="-38100" y="2106613"/>
            <a:ext cx="1025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Billions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21525" y="1549400"/>
            <a:ext cx="1793875" cy="5842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Benchmark used:</a:t>
            </a:r>
          </a:p>
          <a:p>
            <a:pPr algn="ctr">
              <a:defRPr/>
            </a:pP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mcf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Normalized Running Times</a:t>
            </a:r>
          </a:p>
        </p:txBody>
      </p:sp>
      <p:graphicFrame>
        <p:nvGraphicFramePr>
          <p:cNvPr id="52226" name="Content Placeholder 4"/>
          <p:cNvGraphicFramePr>
            <a:graphicFrameLocks noGrp="1"/>
          </p:cNvGraphicFramePr>
          <p:nvPr>
            <p:ph idx="1"/>
          </p:nvPr>
        </p:nvGraphicFramePr>
        <p:xfrm>
          <a:off x="152400" y="990600"/>
          <a:ext cx="8839200" cy="5562600"/>
        </p:xfrm>
        <a:graphic>
          <a:graphicData uri="http://schemas.openxmlformats.org/presentationml/2006/ole">
            <p:oleObj spid="_x0000_s52226" r:id="rId4" imgW="8839966" imgH="5560034" progId="Excel.Chart.8">
              <p:embed/>
            </p:oleObj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E96033-3656-45B1-B1AF-C0C9E08CD82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Uses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CD2E84-D3AC-4ABF-8D6A-0CA74F56B7E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77200" cy="53340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Support for use of multiple versions of shared libraries</a:t>
            </a:r>
          </a:p>
          <a:p>
            <a:pPr lvl="1">
              <a:defRPr/>
            </a:pPr>
            <a:r>
              <a:rPr lang="en-US" dirty="0" smtClean="0"/>
              <a:t>Correct BLT is selected at runtime</a:t>
            </a:r>
          </a:p>
          <a:p>
            <a:pPr>
              <a:defRPr/>
            </a:pPr>
            <a:r>
              <a:rPr lang="en-US" dirty="0" smtClean="0"/>
              <a:t>Branch alignment at runtime</a:t>
            </a:r>
          </a:p>
          <a:p>
            <a:pPr lvl="1">
              <a:defRPr/>
            </a:pPr>
            <a:r>
              <a:rPr lang="en-US" dirty="0" smtClean="0"/>
              <a:t>Use an auto-tuner to reorder basic blocks</a:t>
            </a:r>
          </a:p>
          <a:p>
            <a:pPr>
              <a:defRPr/>
            </a:pPr>
            <a:r>
              <a:rPr lang="en-US" dirty="0" smtClean="0"/>
              <a:t>Code obfuscation through hidden basic block locations</a:t>
            </a:r>
          </a:p>
          <a:p>
            <a:pPr lvl="1">
              <a:defRPr/>
            </a:pPr>
            <a:r>
              <a:rPr lang="en-US" dirty="0" smtClean="0"/>
              <a:t>Encrypt BLT entries at compile time</a:t>
            </a:r>
          </a:p>
          <a:p>
            <a:pPr lvl="1">
              <a:defRPr/>
            </a:pPr>
            <a:r>
              <a:rPr lang="en-US" dirty="0" smtClean="0"/>
              <a:t>Decrypt at launch time</a:t>
            </a:r>
          </a:p>
          <a:p>
            <a:pPr>
              <a:defRPr/>
            </a:pPr>
            <a:r>
              <a:rPr lang="en-US" dirty="0" smtClean="0"/>
              <a:t>Resilience against intrusion attacks</a:t>
            </a:r>
          </a:p>
          <a:p>
            <a:pPr lvl="1">
              <a:defRPr/>
            </a:pPr>
            <a:r>
              <a:rPr lang="en-US" dirty="0" smtClean="0"/>
              <a:t>Address Space Layout Randomization using runtime relocation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Introduced Relocatable Basic Blocks</a:t>
            </a:r>
          </a:p>
          <a:p>
            <a:r>
              <a:rPr lang="en-US" smtClean="0"/>
              <a:t>Simplified instrumentation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Have other uses (security, shared libraries, etc.)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851F29-CDDE-4C48-BD79-8898613BA97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2362200"/>
          <a:ext cx="8382000" cy="32718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91000"/>
                <a:gridCol w="4191000"/>
              </a:tblGrid>
              <a:tr h="527968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</a:t>
                      </a:r>
                      <a:r>
                        <a:rPr lang="en-US" baseline="0" dirty="0" smtClean="0"/>
                        <a:t> Mechanism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</a:t>
                      </a:r>
                      <a:r>
                        <a:rPr lang="en-US" baseline="0" dirty="0" smtClean="0"/>
                        <a:t> Relocatable Basic Blocks</a:t>
                      </a:r>
                      <a:endParaRPr lang="en-US" dirty="0"/>
                    </a:p>
                  </a:txBody>
                  <a:tcPr/>
                </a:tc>
              </a:tr>
              <a:tr h="305886">
                <a:tc>
                  <a:txBody>
                    <a:bodyPr/>
                    <a:lstStyle/>
                    <a:p>
                      <a:r>
                        <a:rPr lang="en-US" dirty="0" smtClean="0"/>
                        <a:t>Use of illegal instructions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 need for illegal instructions</a:t>
                      </a:r>
                    </a:p>
                  </a:txBody>
                  <a:tcPr/>
                </a:tc>
              </a:tr>
              <a:tr h="305886">
                <a:tc>
                  <a:txBody>
                    <a:bodyPr/>
                    <a:lstStyle/>
                    <a:p>
                      <a:r>
                        <a:rPr lang="en-US" dirty="0" smtClean="0"/>
                        <a:t>Forwarding mechanism during relocation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Only update</a:t>
                      </a:r>
                      <a:r>
                        <a:rPr lang="en-US" baseline="0" dirty="0" smtClean="0"/>
                        <a:t> block address at BLT for relocation</a:t>
                      </a:r>
                      <a:endParaRPr lang="en-US" dirty="0"/>
                    </a:p>
                  </a:txBody>
                  <a:tcPr/>
                </a:tc>
              </a:tr>
              <a:tr h="305886">
                <a:tc>
                  <a:txBody>
                    <a:bodyPr/>
                    <a:lstStyle/>
                    <a:p>
                      <a:r>
                        <a:rPr lang="en-US" dirty="0" smtClean="0"/>
                        <a:t>Relocation required often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Relocation required </a:t>
                      </a:r>
                      <a:r>
                        <a:rPr lang="en-US" smtClean="0"/>
                        <a:t>less frequently</a:t>
                      </a:r>
                      <a:endParaRPr lang="en-US" dirty="0"/>
                    </a:p>
                  </a:txBody>
                  <a:tcPr/>
                </a:tc>
              </a:tr>
              <a:tr h="305886">
                <a:tc>
                  <a:txBody>
                    <a:bodyPr/>
                    <a:lstStyle/>
                    <a:p>
                      <a:r>
                        <a:rPr lang="en-US" dirty="0" smtClean="0"/>
                        <a:t>Interrupts</a:t>
                      </a:r>
                      <a:r>
                        <a:rPr lang="en-US" baseline="0" dirty="0" smtClean="0"/>
                        <a:t> sometimes needed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interrupts needed</a:t>
                      </a:r>
                      <a:endParaRPr lang="en-US" dirty="0"/>
                    </a:p>
                  </a:txBody>
                  <a:tcPr/>
                </a:tc>
              </a:tr>
              <a:tr h="305886">
                <a:tc>
                  <a:txBody>
                    <a:bodyPr/>
                    <a:lstStyle/>
                    <a:p>
                      <a:r>
                        <a:rPr lang="en-US" dirty="0" smtClean="0"/>
                        <a:t>Plain </a:t>
                      </a:r>
                      <a:r>
                        <a:rPr lang="en-US" dirty="0" err="1" smtClean="0"/>
                        <a:t>mutatee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Larger </a:t>
                      </a:r>
                      <a:r>
                        <a:rPr lang="en-US" dirty="0" err="1" smtClean="0"/>
                        <a:t>mutatee</a:t>
                      </a:r>
                      <a:r>
                        <a:rPr lang="en-US" dirty="0" smtClean="0"/>
                        <a:t>, running time overhead</a:t>
                      </a:r>
                      <a:endParaRPr lang="en-US" dirty="0"/>
                    </a:p>
                  </a:txBody>
                  <a:tcPr/>
                </a:tc>
              </a:tr>
              <a:tr h="305886">
                <a:tc>
                  <a:txBody>
                    <a:bodyPr/>
                    <a:lstStyle/>
                    <a:p>
                      <a:r>
                        <a:rPr lang="en-US" dirty="0" smtClean="0"/>
                        <a:t>No recompilation required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Requires recompilation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Code Patching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DDB518-6A94-407F-8233-69D7CD943D9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304800" y="990600"/>
            <a:ext cx="7391400" cy="548640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2800" dirty="0">
                <a:cs typeface="+mn-cs"/>
              </a:rPr>
              <a:t>void BZ2_blockSort ( </a:t>
            </a:r>
            <a:r>
              <a:rPr lang="en-US" sz="2800" dirty="0" err="1">
                <a:cs typeface="+mn-cs"/>
              </a:rPr>
              <a:t>EState</a:t>
            </a:r>
            <a:r>
              <a:rPr lang="en-US" sz="2800" dirty="0">
                <a:cs typeface="+mn-cs"/>
              </a:rPr>
              <a:t>* s )</a:t>
            </a:r>
          </a:p>
          <a:p>
            <a:pPr eaLnBrk="0" hangingPunct="0">
              <a:defRPr/>
            </a:pPr>
            <a:r>
              <a:rPr lang="en-US" sz="2800" dirty="0">
                <a:cs typeface="+mn-cs"/>
              </a:rPr>
              <a:t>{</a:t>
            </a:r>
          </a:p>
          <a:p>
            <a:pPr eaLnBrk="0" hangingPunct="0">
              <a:defRPr/>
            </a:pPr>
            <a:r>
              <a:rPr lang="en-US" sz="2800" dirty="0">
                <a:cs typeface="+mn-cs"/>
              </a:rPr>
              <a:t>   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33400" y="2133600"/>
            <a:ext cx="6019800" cy="3429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2800" dirty="0">
                <a:cs typeface="+mn-cs"/>
              </a:rPr>
              <a:t>   UInt32* </a:t>
            </a:r>
            <a:r>
              <a:rPr lang="en-US" sz="2800" dirty="0" err="1">
                <a:cs typeface="+mn-cs"/>
              </a:rPr>
              <a:t>ptr</a:t>
            </a:r>
            <a:r>
              <a:rPr lang="en-US" sz="2800" dirty="0">
                <a:cs typeface="+mn-cs"/>
              </a:rPr>
              <a:t>    = s-&gt;</a:t>
            </a:r>
            <a:r>
              <a:rPr lang="en-US" sz="2800" dirty="0" err="1">
                <a:cs typeface="+mn-cs"/>
              </a:rPr>
              <a:t>ptr</a:t>
            </a:r>
            <a:r>
              <a:rPr lang="en-US" sz="2800" dirty="0">
                <a:cs typeface="+mn-cs"/>
              </a:rPr>
              <a:t>; </a:t>
            </a:r>
          </a:p>
          <a:p>
            <a:pPr eaLnBrk="0" hangingPunct="0">
              <a:defRPr/>
            </a:pPr>
            <a:r>
              <a:rPr lang="en-US" sz="2800" dirty="0">
                <a:cs typeface="+mn-cs"/>
              </a:rPr>
              <a:t>   </a:t>
            </a:r>
            <a:r>
              <a:rPr lang="en-US" sz="2800" dirty="0" err="1">
                <a:cs typeface="+mn-cs"/>
              </a:rPr>
              <a:t>UChar</a:t>
            </a:r>
            <a:r>
              <a:rPr lang="en-US" sz="2800" dirty="0">
                <a:cs typeface="+mn-cs"/>
              </a:rPr>
              <a:t>*  block  = s-&gt;block;</a:t>
            </a:r>
          </a:p>
          <a:p>
            <a:pPr eaLnBrk="0" hangingPunct="0">
              <a:defRPr/>
            </a:pPr>
            <a:r>
              <a:rPr lang="en-US" sz="2800" dirty="0">
                <a:cs typeface="+mn-cs"/>
              </a:rPr>
              <a:t>   UInt32* </a:t>
            </a:r>
            <a:r>
              <a:rPr lang="en-US" sz="2800" dirty="0" err="1">
                <a:cs typeface="+mn-cs"/>
              </a:rPr>
              <a:t>ftab</a:t>
            </a:r>
            <a:r>
              <a:rPr lang="en-US" sz="2800" dirty="0">
                <a:cs typeface="+mn-cs"/>
              </a:rPr>
              <a:t>   = s-&gt;</a:t>
            </a:r>
            <a:r>
              <a:rPr lang="en-US" sz="2800" dirty="0" err="1">
                <a:cs typeface="+mn-cs"/>
              </a:rPr>
              <a:t>ftab</a:t>
            </a:r>
            <a:r>
              <a:rPr lang="en-US" sz="2800" dirty="0">
                <a:cs typeface="+mn-cs"/>
              </a:rPr>
              <a:t>;</a:t>
            </a:r>
          </a:p>
          <a:p>
            <a:pPr eaLnBrk="0" hangingPunct="0">
              <a:defRPr/>
            </a:pPr>
            <a:r>
              <a:rPr lang="en-US" sz="2800" dirty="0">
                <a:cs typeface="+mn-cs"/>
              </a:rPr>
              <a:t>   Int32   </a:t>
            </a:r>
            <a:r>
              <a:rPr lang="en-US" sz="2800" dirty="0" err="1">
                <a:cs typeface="+mn-cs"/>
              </a:rPr>
              <a:t>nblock</a:t>
            </a:r>
            <a:r>
              <a:rPr lang="en-US" sz="2800" dirty="0">
                <a:cs typeface="+mn-cs"/>
              </a:rPr>
              <a:t> = s-&gt;</a:t>
            </a:r>
            <a:r>
              <a:rPr lang="en-US" sz="2800" dirty="0" err="1">
                <a:cs typeface="+mn-cs"/>
              </a:rPr>
              <a:t>nblock</a:t>
            </a:r>
            <a:r>
              <a:rPr lang="en-US" sz="2800" dirty="0">
                <a:cs typeface="+mn-cs"/>
              </a:rPr>
              <a:t>;</a:t>
            </a:r>
          </a:p>
          <a:p>
            <a:pPr eaLnBrk="0" hangingPunct="0">
              <a:defRPr/>
            </a:pPr>
            <a:r>
              <a:rPr lang="en-US" sz="2800" dirty="0">
                <a:cs typeface="+mn-cs"/>
              </a:rPr>
              <a:t>   Int32   verb   = s-&gt;verbosity;</a:t>
            </a:r>
          </a:p>
          <a:p>
            <a:pPr eaLnBrk="0" hangingPunct="0">
              <a:defRPr/>
            </a:pPr>
            <a:r>
              <a:rPr lang="en-US" sz="2800" dirty="0">
                <a:cs typeface="+mn-cs"/>
              </a:rPr>
              <a:t>   Int32   </a:t>
            </a:r>
            <a:r>
              <a:rPr lang="en-US" sz="2800" dirty="0" err="1">
                <a:cs typeface="+mn-cs"/>
              </a:rPr>
              <a:t>wfact</a:t>
            </a:r>
            <a:r>
              <a:rPr lang="en-US" sz="2800" dirty="0">
                <a:cs typeface="+mn-cs"/>
              </a:rPr>
              <a:t>  = s-&gt;</a:t>
            </a:r>
            <a:r>
              <a:rPr lang="en-US" sz="2800" dirty="0" err="1">
                <a:cs typeface="+mn-cs"/>
              </a:rPr>
              <a:t>workFactor</a:t>
            </a:r>
            <a:r>
              <a:rPr lang="en-US" sz="2800" dirty="0">
                <a:cs typeface="+mn-cs"/>
              </a:rPr>
              <a:t>;</a:t>
            </a:r>
          </a:p>
          <a:p>
            <a:pPr eaLnBrk="0" hangingPunct="0">
              <a:defRPr/>
            </a:pPr>
            <a:r>
              <a:rPr lang="en-US" sz="2800" dirty="0">
                <a:cs typeface="+mn-cs"/>
              </a:rPr>
              <a:t>...</a:t>
            </a:r>
          </a:p>
          <a:p>
            <a:pPr eaLnBrk="0" hangingPunct="0">
              <a:defRPr/>
            </a:pPr>
            <a:r>
              <a:rPr lang="en-US" sz="2800" dirty="0">
                <a:cs typeface="+mn-cs"/>
              </a:rPr>
              <a:t>}</a:t>
            </a:r>
          </a:p>
          <a:p>
            <a:pPr algn="ctr"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914400" y="2209800"/>
            <a:ext cx="6858000" cy="381000"/>
          </a:xfrm>
          <a:prstGeom prst="rect">
            <a:avLst/>
          </a:prstGeom>
          <a:noFill/>
          <a:ln w="9525" algn="ctr">
            <a:noFill/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r>
              <a:rPr lang="en-US" sz="2800">
                <a:solidFill>
                  <a:srgbClr val="E31D1D"/>
                </a:solidFill>
              </a:rPr>
              <a:t>reportFuncName(“BZ2_blockSort”);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42775E-6 L 0.00417 0.0721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304800" y="914400"/>
            <a:ext cx="8229600" cy="548640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&lt;BZ2_blockSort&gt;: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09600" y="1447800"/>
            <a:ext cx="7772400" cy="4343400"/>
          </a:xfrm>
          <a:prstGeom prst="rect">
            <a:avLst/>
          </a:prstGeom>
          <a:noFill/>
          <a:ln w="9525" algn="ctr">
            <a:noFill/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r>
              <a:rPr lang="en-US" sz="1800"/>
              <a:t>0x4023c0	push	%r15</a:t>
            </a:r>
          </a:p>
          <a:p>
            <a:pPr eaLnBrk="0" hangingPunct="0"/>
            <a:r>
              <a:rPr lang="en-US" sz="1800"/>
              <a:t>0x4023c2	push	%r14</a:t>
            </a:r>
          </a:p>
          <a:p>
            <a:pPr eaLnBrk="0" hangingPunct="0"/>
            <a:r>
              <a:rPr lang="en-US" sz="1800"/>
              <a:t>0x4023c4	push	%r13</a:t>
            </a:r>
          </a:p>
          <a:p>
            <a:pPr eaLnBrk="0" hangingPunct="0"/>
            <a:r>
              <a:rPr lang="en-US" sz="1800"/>
              <a:t>0x4023c6	push	%r12</a:t>
            </a:r>
          </a:p>
          <a:p>
            <a:pPr eaLnBrk="0" hangingPunct="0"/>
            <a:r>
              <a:rPr lang="en-US" sz="1800"/>
              <a:t>0x4023c8	push	%rbp</a:t>
            </a:r>
          </a:p>
          <a:p>
            <a:pPr eaLnBrk="0" hangingPunct="0"/>
            <a:r>
              <a:rPr lang="en-US" sz="1800"/>
              <a:t>0x4023c9	push	%rbx</a:t>
            </a:r>
          </a:p>
          <a:p>
            <a:pPr eaLnBrk="0" hangingPunct="0"/>
            <a:r>
              <a:rPr lang="en-US" sz="1800"/>
              <a:t>0x4023ca	sub	$0x12a8,%rsp</a:t>
            </a:r>
          </a:p>
          <a:p>
            <a:pPr eaLnBrk="0" hangingPunct="0"/>
            <a:r>
              <a:rPr lang="en-US" sz="1800"/>
              <a:t>0x4023d1	mov	0x6c(%rdi),%ecx</a:t>
            </a:r>
          </a:p>
          <a:p>
            <a:pPr eaLnBrk="0" hangingPunct="0"/>
            <a:r>
              <a:rPr lang="en-US" sz="1800"/>
              <a:t>0x4023d4	mov	0x38(%rdi),%rax</a:t>
            </a:r>
          </a:p>
          <a:p>
            <a:pPr eaLnBrk="0" hangingPunct="0"/>
            <a:r>
              <a:rPr lang="en-US" sz="3600"/>
              <a:t>                  ∙ ∙ ∙</a:t>
            </a:r>
          </a:p>
          <a:p>
            <a:pPr eaLnBrk="0" hangingPunct="0"/>
            <a:r>
              <a:rPr lang="en-US" sz="1800"/>
              <a:t>0x402405	mov	0x58(%rdi),%ecx</a:t>
            </a:r>
          </a:p>
          <a:p>
            <a:pPr eaLnBrk="0" hangingPunct="0"/>
            <a:r>
              <a:rPr lang="en-US" sz="1800"/>
              <a:t>0x402408	jle	0x4033d5 &lt;BZ2_blockSort+4117&gt;</a:t>
            </a:r>
          </a:p>
          <a:p>
            <a:pPr eaLnBrk="0" hangingPunct="0"/>
            <a:endParaRPr lang="en-US" sz="1800"/>
          </a:p>
          <a:p>
            <a:pPr algn="ctr" eaLnBrk="0" hangingPunct="0"/>
            <a:endParaRPr lang="en-US" sz="1800"/>
          </a:p>
        </p:txBody>
      </p:sp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Code Patching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726CF3-A493-4C5C-B52A-3A873713FD8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572000" y="1219200"/>
            <a:ext cx="3886200" cy="609600"/>
          </a:xfrm>
          <a:prstGeom prst="rect">
            <a:avLst/>
          </a:prstGeom>
          <a:noFill/>
          <a:ln w="9525" algn="ctr">
            <a:noFill/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r>
              <a:rPr lang="en-US" sz="1800">
                <a:solidFill>
                  <a:srgbClr val="E31D1D"/>
                </a:solidFill>
              </a:rPr>
              <a:t>mov    $0x40b554,%rdi</a:t>
            </a:r>
          </a:p>
          <a:p>
            <a:pPr eaLnBrk="0" hangingPunct="0"/>
            <a:r>
              <a:rPr lang="en-US" sz="1800">
                <a:solidFill>
                  <a:srgbClr val="E31D1D"/>
                </a:solidFill>
              </a:rPr>
              <a:t>callq  400800 &lt;reportFuncName&gt;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352800" y="5181600"/>
            <a:ext cx="1295400" cy="381000"/>
          </a:xfrm>
          <a:prstGeom prst="rect">
            <a:avLst/>
          </a:prstGeom>
          <a:noFill/>
          <a:ln w="22225" algn="ctr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3" name="Multiply 12"/>
          <p:cNvSpPr/>
          <p:nvPr/>
        </p:nvSpPr>
        <p:spPr bwMode="auto">
          <a:xfrm>
            <a:off x="-152400" y="152400"/>
            <a:ext cx="2971800" cy="7086600"/>
          </a:xfrm>
          <a:prstGeom prst="mathMultiply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419600" y="1295400"/>
            <a:ext cx="1066800" cy="381000"/>
          </a:xfrm>
          <a:prstGeom prst="rect">
            <a:avLst/>
          </a:prstGeom>
          <a:noFill/>
          <a:ln w="22225" algn="ctr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68208E-6 L -0.2375 0.0221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" y="1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11 L -3.33333E-6 0.0665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7" grpId="1"/>
      <p:bldP spid="5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304800" y="990600"/>
            <a:ext cx="8382000" cy="548640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&lt;BZ2_blockSort&gt;:</a:t>
            </a:r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Code Patching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AA9DDE-7D70-47EC-AAF0-07C5DE240C9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09600" y="1524000"/>
            <a:ext cx="7772400" cy="4572000"/>
          </a:xfrm>
          <a:prstGeom prst="rect">
            <a:avLst/>
          </a:prstGeom>
          <a:noFill/>
          <a:ln w="9525" algn="ctr">
            <a:noFill/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r>
              <a:rPr lang="en-US" sz="1800"/>
              <a:t>0x4023c0	push	%r15</a:t>
            </a:r>
          </a:p>
          <a:p>
            <a:pPr eaLnBrk="0" hangingPunct="0"/>
            <a:r>
              <a:rPr lang="en-US" sz="1800"/>
              <a:t>0x4023c2	push	%r14</a:t>
            </a:r>
          </a:p>
          <a:p>
            <a:pPr eaLnBrk="0" hangingPunct="0"/>
            <a:r>
              <a:rPr lang="en-US" sz="1800"/>
              <a:t>0x4023c4	push	%r13</a:t>
            </a:r>
          </a:p>
          <a:p>
            <a:pPr eaLnBrk="0" hangingPunct="0"/>
            <a:r>
              <a:rPr lang="en-US" sz="1800"/>
              <a:t>0x4023c6	push	%r12</a:t>
            </a:r>
          </a:p>
          <a:p>
            <a:pPr eaLnBrk="0" hangingPunct="0"/>
            <a:r>
              <a:rPr lang="en-US" sz="1800"/>
              <a:t>0x4023c8	push	%rbp</a:t>
            </a:r>
          </a:p>
          <a:p>
            <a:pPr eaLnBrk="0" hangingPunct="0"/>
            <a:r>
              <a:rPr lang="en-US" sz="1800"/>
              <a:t>0x4023c9	push	%rbx</a:t>
            </a:r>
          </a:p>
          <a:p>
            <a:pPr eaLnBrk="0" hangingPunct="0"/>
            <a:r>
              <a:rPr lang="en-US" sz="1800"/>
              <a:t>0x4023ca	sub	$0x12a8,%rsp</a:t>
            </a:r>
          </a:p>
          <a:p>
            <a:pPr eaLnBrk="0" hangingPunct="0"/>
            <a:r>
              <a:rPr lang="en-US" sz="1800"/>
              <a:t>0x4023d1	mov	0x6c(%rdi),%ecx</a:t>
            </a:r>
          </a:p>
          <a:p>
            <a:pPr eaLnBrk="0" hangingPunct="0"/>
            <a:r>
              <a:rPr lang="en-US" sz="1800"/>
              <a:t>0x4023d4	mov	0x38(%rdi),%rax</a:t>
            </a:r>
          </a:p>
          <a:p>
            <a:pPr eaLnBrk="0" hangingPunct="0"/>
            <a:r>
              <a:rPr lang="en-US" sz="1800"/>
              <a:t>                          ∙ ∙ ∙</a:t>
            </a:r>
          </a:p>
          <a:p>
            <a:pPr eaLnBrk="0" hangingPunct="0"/>
            <a:r>
              <a:rPr lang="en-US" sz="1800"/>
              <a:t>0x402405	mov	0x58(%rdi),%ecx</a:t>
            </a:r>
          </a:p>
          <a:p>
            <a:pPr eaLnBrk="0" hangingPunct="0"/>
            <a:r>
              <a:rPr lang="en-US" sz="1800"/>
              <a:t>0x402408	jle	0x4033d5 &lt;BZ2_blockSort+4117&gt;</a:t>
            </a:r>
          </a:p>
          <a:p>
            <a:pPr eaLnBrk="0" hangingPunct="0"/>
            <a:r>
              <a:rPr lang="en-US" sz="1800"/>
              <a:t>0x402410	….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438400" y="1524000"/>
            <a:ext cx="4724400" cy="3505200"/>
          </a:xfrm>
          <a:prstGeom prst="rect">
            <a:avLst/>
          </a:prstGeom>
          <a:solidFill>
            <a:srgbClr val="92D050"/>
          </a:solidFill>
          <a:ln w="9525" algn="ctr">
            <a:noFill/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r>
              <a:rPr lang="en-US" sz="1800"/>
              <a:t>push	%r15</a:t>
            </a:r>
          </a:p>
          <a:p>
            <a:pPr eaLnBrk="0" hangingPunct="0"/>
            <a:r>
              <a:rPr lang="en-US" sz="1800"/>
              <a:t>push	%r14</a:t>
            </a:r>
          </a:p>
          <a:p>
            <a:pPr eaLnBrk="0" hangingPunct="0"/>
            <a:r>
              <a:rPr lang="en-US" sz="1800"/>
              <a:t>push	%r13</a:t>
            </a:r>
          </a:p>
          <a:p>
            <a:pPr eaLnBrk="0" hangingPunct="0"/>
            <a:r>
              <a:rPr lang="en-US" sz="1800"/>
              <a:t>push	%r12</a:t>
            </a:r>
          </a:p>
          <a:p>
            <a:pPr eaLnBrk="0" hangingPunct="0"/>
            <a:r>
              <a:rPr lang="en-US" sz="1800"/>
              <a:t>push	%rbp</a:t>
            </a:r>
          </a:p>
          <a:p>
            <a:pPr eaLnBrk="0" hangingPunct="0"/>
            <a:r>
              <a:rPr lang="en-US" sz="1800"/>
              <a:t>push	%rbx</a:t>
            </a:r>
          </a:p>
          <a:p>
            <a:pPr eaLnBrk="0" hangingPunct="0"/>
            <a:r>
              <a:rPr lang="en-US" sz="1800"/>
              <a:t>sub	$0x12a8,%rsp</a:t>
            </a:r>
          </a:p>
          <a:p>
            <a:pPr eaLnBrk="0" hangingPunct="0"/>
            <a:r>
              <a:rPr lang="en-US" sz="1800"/>
              <a:t>mov	0x6c(%rdi),%ecx</a:t>
            </a:r>
          </a:p>
          <a:p>
            <a:pPr eaLnBrk="0" hangingPunct="0"/>
            <a:r>
              <a:rPr lang="en-US" sz="1800"/>
              <a:t>mov	0x38(%rdi),%rax</a:t>
            </a:r>
          </a:p>
          <a:p>
            <a:pPr eaLnBrk="0" hangingPunct="0"/>
            <a:r>
              <a:rPr lang="en-US" sz="1800"/>
              <a:t>∙ ∙ ∙</a:t>
            </a:r>
          </a:p>
          <a:p>
            <a:pPr eaLnBrk="0" hangingPunct="0"/>
            <a:r>
              <a:rPr lang="en-US" sz="1800"/>
              <a:t>mov	0x58(%rdi),%ecx</a:t>
            </a:r>
          </a:p>
          <a:p>
            <a:pPr eaLnBrk="0" hangingPunct="0"/>
            <a:r>
              <a:rPr lang="en-US" sz="1800"/>
              <a:t>jle	0x4033d5 &lt;BZ2_blockSort+4117&gt;</a:t>
            </a:r>
          </a:p>
          <a:p>
            <a:pPr eaLnBrk="0" hangingPunct="0"/>
            <a:endParaRPr lang="en-US" sz="1800"/>
          </a:p>
        </p:txBody>
      </p:sp>
      <p:sp>
        <p:nvSpPr>
          <p:cNvPr id="7" name="Rectangle 6"/>
          <p:cNvSpPr/>
          <p:nvPr/>
        </p:nvSpPr>
        <p:spPr bwMode="auto">
          <a:xfrm>
            <a:off x="4800600" y="1916113"/>
            <a:ext cx="3810000" cy="6096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800" dirty="0" err="1">
                <a:cs typeface="+mn-cs"/>
              </a:rPr>
              <a:t>mov</a:t>
            </a:r>
            <a:r>
              <a:rPr lang="en-US" sz="1800" dirty="0">
                <a:cs typeface="+mn-cs"/>
              </a:rPr>
              <a:t>    $0x40b554,%rdi</a:t>
            </a:r>
          </a:p>
          <a:p>
            <a:pPr eaLnBrk="0" hangingPunct="0">
              <a:defRPr/>
            </a:pPr>
            <a:r>
              <a:rPr lang="en-US" sz="1800" dirty="0" err="1">
                <a:cs typeface="+mn-cs"/>
              </a:rPr>
              <a:t>callq</a:t>
            </a:r>
            <a:r>
              <a:rPr lang="en-US" sz="1800" dirty="0">
                <a:cs typeface="+mn-cs"/>
              </a:rPr>
              <a:t>  400800 &lt;</a:t>
            </a:r>
            <a:r>
              <a:rPr lang="en-US" sz="1800" dirty="0" err="1">
                <a:cs typeface="+mn-cs"/>
              </a:rPr>
              <a:t>reportFuncName</a:t>
            </a:r>
            <a:r>
              <a:rPr lang="en-US" sz="1800" dirty="0">
                <a:cs typeface="+mn-cs"/>
              </a:rPr>
              <a:t>&gt;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00600" y="1295400"/>
            <a:ext cx="3810000" cy="64611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cs typeface="+mn-cs"/>
              </a:rPr>
              <a:t>Set up for instrumentation</a:t>
            </a:r>
          </a:p>
          <a:p>
            <a:pPr>
              <a:defRPr/>
            </a:pPr>
            <a:r>
              <a:rPr lang="en-US" sz="1800" dirty="0">
                <a:cs typeface="+mn-cs"/>
              </a:rPr>
              <a:t>(Save state)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00600" y="2525713"/>
            <a:ext cx="3810000" cy="3698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cs typeface="+mn-cs"/>
              </a:rPr>
              <a:t>Restore original state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438400" y="1828800"/>
            <a:ext cx="2209800" cy="3124200"/>
          </a:xfrm>
          <a:prstGeom prst="rect">
            <a:avLst/>
          </a:prstGeom>
          <a:solidFill>
            <a:srgbClr val="E31D1D"/>
          </a:solidFill>
          <a:ln w="9525" algn="ctr">
            <a:noFill/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r>
              <a:rPr lang="en-US" sz="1800"/>
              <a:t>Illegal Instruction</a:t>
            </a:r>
          </a:p>
          <a:p>
            <a:pPr eaLnBrk="0" hangingPunct="0"/>
            <a:r>
              <a:rPr lang="en-US" sz="1800"/>
              <a:t>Illegal Instruction</a:t>
            </a:r>
          </a:p>
          <a:p>
            <a:pPr eaLnBrk="0" hangingPunct="0"/>
            <a:endParaRPr lang="en-US" sz="1800"/>
          </a:p>
          <a:p>
            <a:pPr eaLnBrk="0" hangingPunct="0"/>
            <a:endParaRPr lang="en-US" sz="1800"/>
          </a:p>
          <a:p>
            <a:pPr eaLnBrk="0" hangingPunct="0"/>
            <a:endParaRPr lang="en-US" sz="1800"/>
          </a:p>
          <a:p>
            <a:pPr eaLnBrk="0" hangingPunct="0"/>
            <a:r>
              <a:rPr lang="en-US" sz="3200"/>
              <a:t>   ∙ ∙ ∙</a:t>
            </a:r>
          </a:p>
          <a:p>
            <a:pPr eaLnBrk="0" hangingPunct="0"/>
            <a:endParaRPr lang="en-US" sz="1800"/>
          </a:p>
          <a:p>
            <a:pPr eaLnBrk="0" hangingPunct="0"/>
            <a:endParaRPr lang="en-US" sz="1800"/>
          </a:p>
          <a:p>
            <a:pPr eaLnBrk="0" hangingPunct="0"/>
            <a:r>
              <a:rPr lang="en-US" sz="1800"/>
              <a:t>Illegal Instruction</a:t>
            </a:r>
          </a:p>
          <a:p>
            <a:pPr eaLnBrk="0" hangingPunct="0"/>
            <a:r>
              <a:rPr lang="en-US" sz="1800"/>
              <a:t>Illegal Instruction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438400" y="1524000"/>
            <a:ext cx="2209800" cy="381000"/>
          </a:xfrm>
          <a:prstGeom prst="rect">
            <a:avLst/>
          </a:prstGeom>
          <a:solidFill>
            <a:srgbClr val="FFC000"/>
          </a:solidFill>
          <a:ln w="9525" algn="ctr">
            <a:noFill/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r>
              <a:rPr lang="en-US" sz="1800"/>
              <a:t>jmp 0xdeadbeef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800600" y="6248400"/>
            <a:ext cx="3810000" cy="304800"/>
          </a:xfrm>
          <a:prstGeom prst="rect">
            <a:avLst/>
          </a:prstGeom>
          <a:solidFill>
            <a:srgbClr val="FFC000"/>
          </a:solidFill>
          <a:ln w="9525" algn="ctr">
            <a:noFill/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r>
              <a:rPr lang="en-US" sz="1800"/>
              <a:t>jmp 0x402410</a:t>
            </a:r>
          </a:p>
        </p:txBody>
      </p:sp>
      <p:cxnSp>
        <p:nvCxnSpPr>
          <p:cNvPr id="21" name="Straight Arrow Connector 20"/>
          <p:cNvCxnSpPr>
            <a:cxnSpLocks noChangeShapeType="1"/>
            <a:stCxn id="19" idx="1"/>
          </p:cNvCxnSpPr>
          <p:nvPr/>
        </p:nvCxnSpPr>
        <p:spPr bwMode="auto">
          <a:xfrm rot="10800000">
            <a:off x="1981200" y="4953000"/>
            <a:ext cx="2819400" cy="1447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 flipV="1">
            <a:off x="4419600" y="1295400"/>
            <a:ext cx="53340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56647E-6 L 0.2625 0.1997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5" grpId="0" animBg="1"/>
      <p:bldP spid="17" grpId="0" animBg="1"/>
      <p:bldP spid="14" grpId="0" animBg="1"/>
      <p:bldP spid="9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Limitations of Current Mechanism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5867400" cy="2590800"/>
          </a:xfrm>
        </p:spPr>
        <p:txBody>
          <a:bodyPr/>
          <a:lstStyle/>
          <a:p>
            <a:r>
              <a:rPr lang="en-US" smtClean="0"/>
              <a:t>Effort to relocate code</a:t>
            </a:r>
          </a:p>
          <a:p>
            <a:endParaRPr lang="en-US" smtClean="0"/>
          </a:p>
          <a:p>
            <a:r>
              <a:rPr lang="en-US" smtClean="0"/>
              <a:t>Execution is terminated if old code is accessed</a:t>
            </a:r>
          </a:p>
          <a:p>
            <a:pPr lvl="1"/>
            <a:r>
              <a:rPr lang="en-US" smtClean="0"/>
              <a:t>Illegal instructions trigger crash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FB4178-2441-479B-B05F-0F62609F8D3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6629400" y="1524000"/>
            <a:ext cx="1981200" cy="2667000"/>
            <a:chOff x="457200" y="3810000"/>
            <a:chExt cx="1981200" cy="2667000"/>
          </a:xfrm>
        </p:grpSpPr>
        <p:sp>
          <p:nvSpPr>
            <p:cNvPr id="23558" name="Rectangle 5"/>
            <p:cNvSpPr>
              <a:spLocks noChangeArrowheads="1"/>
            </p:cNvSpPr>
            <p:nvPr/>
          </p:nvSpPr>
          <p:spPr bwMode="auto">
            <a:xfrm>
              <a:off x="457200" y="3810000"/>
              <a:ext cx="685800" cy="5334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pPr algn="ctr" eaLnBrk="0" hangingPunct="0"/>
              <a:r>
                <a:rPr lang="en-US" sz="1800"/>
                <a:t>A</a:t>
              </a:r>
            </a:p>
          </p:txBody>
        </p:sp>
        <p:sp>
          <p:nvSpPr>
            <p:cNvPr id="23559" name="Rectangle 6"/>
            <p:cNvSpPr>
              <a:spLocks noChangeArrowheads="1"/>
            </p:cNvSpPr>
            <p:nvPr/>
          </p:nvSpPr>
          <p:spPr bwMode="auto">
            <a:xfrm>
              <a:off x="457200" y="4343400"/>
              <a:ext cx="685800" cy="5334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pPr algn="ctr" eaLnBrk="0" hangingPunct="0"/>
              <a:r>
                <a:rPr lang="en-US" sz="1800"/>
                <a:t>B</a:t>
              </a:r>
            </a:p>
          </p:txBody>
        </p:sp>
        <p:sp>
          <p:nvSpPr>
            <p:cNvPr id="23560" name="Rectangle 7"/>
            <p:cNvSpPr>
              <a:spLocks noChangeArrowheads="1"/>
            </p:cNvSpPr>
            <p:nvPr/>
          </p:nvSpPr>
          <p:spPr bwMode="auto">
            <a:xfrm>
              <a:off x="457200" y="4876800"/>
              <a:ext cx="685800" cy="5334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pPr algn="ctr" eaLnBrk="0" hangingPunct="0"/>
              <a:r>
                <a:rPr lang="en-US" sz="1800"/>
                <a:t>C</a:t>
              </a:r>
            </a:p>
          </p:txBody>
        </p:sp>
        <p:sp>
          <p:nvSpPr>
            <p:cNvPr id="23561" name="Rectangle 8"/>
            <p:cNvSpPr>
              <a:spLocks noChangeArrowheads="1"/>
            </p:cNvSpPr>
            <p:nvPr/>
          </p:nvSpPr>
          <p:spPr bwMode="auto">
            <a:xfrm>
              <a:off x="1752600" y="3810000"/>
              <a:ext cx="685800" cy="5334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pPr algn="ctr" eaLnBrk="0" hangingPunct="0"/>
              <a:r>
                <a:rPr lang="en-US" sz="1800"/>
                <a:t>A</a:t>
              </a:r>
            </a:p>
          </p:txBody>
        </p:sp>
        <p:sp>
          <p:nvSpPr>
            <p:cNvPr id="23562" name="Rectangle 9"/>
            <p:cNvSpPr>
              <a:spLocks noChangeArrowheads="1"/>
            </p:cNvSpPr>
            <p:nvPr/>
          </p:nvSpPr>
          <p:spPr bwMode="auto">
            <a:xfrm>
              <a:off x="1752600" y="4343400"/>
              <a:ext cx="685800" cy="5334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 eaLnBrk="0" hangingPunct="0"/>
              <a:r>
                <a:rPr lang="en-US" sz="1200"/>
                <a:t>jmp B’</a:t>
              </a:r>
            </a:p>
            <a:p>
              <a:pPr algn="ctr" eaLnBrk="0" hangingPunct="0"/>
              <a:r>
                <a:rPr lang="en-US" sz="1200"/>
                <a:t>Illegal</a:t>
              </a:r>
            </a:p>
          </p:txBody>
        </p:sp>
        <p:sp>
          <p:nvSpPr>
            <p:cNvPr id="23563" name="Rectangle 10"/>
            <p:cNvSpPr>
              <a:spLocks noChangeArrowheads="1"/>
            </p:cNvSpPr>
            <p:nvPr/>
          </p:nvSpPr>
          <p:spPr bwMode="auto">
            <a:xfrm>
              <a:off x="1752600" y="4876800"/>
              <a:ext cx="685800" cy="5334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pPr algn="ctr" eaLnBrk="0" hangingPunct="0"/>
              <a:r>
                <a:rPr lang="en-US" sz="1800"/>
                <a:t>C</a:t>
              </a:r>
            </a:p>
          </p:txBody>
        </p:sp>
        <p:sp>
          <p:nvSpPr>
            <p:cNvPr id="23564" name="Hexagon 11"/>
            <p:cNvSpPr>
              <a:spLocks noChangeArrowheads="1"/>
            </p:cNvSpPr>
            <p:nvPr/>
          </p:nvSpPr>
          <p:spPr bwMode="auto">
            <a:xfrm>
              <a:off x="1752600" y="5562600"/>
              <a:ext cx="685800" cy="60960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pPr algn="ctr" eaLnBrk="0" hangingPunct="0"/>
              <a:r>
                <a:rPr lang="en-US" sz="1800"/>
                <a:t>B’</a:t>
              </a:r>
            </a:p>
          </p:txBody>
        </p:sp>
        <p:sp>
          <p:nvSpPr>
            <p:cNvPr id="23565" name="Rectangle 12"/>
            <p:cNvSpPr>
              <a:spLocks noChangeArrowheads="1"/>
            </p:cNvSpPr>
            <p:nvPr/>
          </p:nvSpPr>
          <p:spPr bwMode="auto">
            <a:xfrm>
              <a:off x="1752600" y="6172200"/>
              <a:ext cx="685800" cy="304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 eaLnBrk="0" hangingPunct="0"/>
              <a:r>
                <a:rPr lang="en-US" sz="1400"/>
                <a:t>jmp C</a:t>
              </a:r>
            </a:p>
          </p:txBody>
        </p:sp>
      </p:grp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4191000"/>
            <a:ext cx="8077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SzPct val="75000"/>
              <a:buFont typeface="Wingdings" pitchFamily="2" charset="2"/>
              <a:buChar char="l"/>
              <a:defRPr/>
            </a:pPr>
            <a:r>
              <a:rPr lang="en-US" sz="3000" kern="0" dirty="0">
                <a:solidFill>
                  <a:srgbClr val="FFFF99"/>
                </a:solidFill>
                <a:latin typeface="+mn-lt"/>
                <a:ea typeface="+mn-ea"/>
                <a:cs typeface="+mn-cs"/>
              </a:rPr>
              <a:t>Need to use interrupts</a:t>
            </a:r>
          </a:p>
          <a:p>
            <a:pPr marL="742950" lvl="1" indent="-285750" eaLnBrk="0" hangingPunct="0">
              <a:spcBef>
                <a:spcPct val="20000"/>
              </a:spcBef>
              <a:buSzPct val="100000"/>
              <a:buFontTx/>
              <a:buChar char="–"/>
              <a:defRPr/>
            </a:pPr>
            <a:r>
              <a:rPr lang="en-US" sz="2400" kern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If a jump will not fit into the space provided by relocated code, insert a small interrupt instead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If?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5867400" cy="5334000"/>
          </a:xfrm>
        </p:spPr>
        <p:txBody>
          <a:bodyPr/>
          <a:lstStyle/>
          <a:p>
            <a:r>
              <a:rPr lang="en-US" smtClean="0"/>
              <a:t>We had space for inserting instrumentation</a:t>
            </a:r>
          </a:p>
          <a:p>
            <a:pPr lvl="1"/>
            <a:r>
              <a:rPr lang="en-US" smtClean="0"/>
              <a:t>Reduce the need to relocate</a:t>
            </a:r>
          </a:p>
          <a:p>
            <a:pPr lvl="1"/>
            <a:r>
              <a:rPr lang="en-US" smtClean="0"/>
              <a:t>No need to use interrupts</a:t>
            </a:r>
          </a:p>
          <a:p>
            <a:endParaRPr lang="en-US" smtClean="0"/>
          </a:p>
          <a:p>
            <a:r>
              <a:rPr lang="en-US" smtClean="0"/>
              <a:t>Relocation was easy</a:t>
            </a:r>
          </a:p>
          <a:p>
            <a:pPr lvl="1"/>
            <a:r>
              <a:rPr lang="en-US" smtClean="0"/>
              <a:t>No need to update all addresses</a:t>
            </a:r>
          </a:p>
          <a:p>
            <a:pPr lvl="1"/>
            <a:r>
              <a:rPr lang="en-US" smtClean="0"/>
              <a:t>No forwarding mechanism required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F804A1-D2FE-4263-9792-237C0733CDE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6781800" y="1143000"/>
            <a:ext cx="1905000" cy="2209800"/>
            <a:chOff x="3733800" y="3810000"/>
            <a:chExt cx="1905000" cy="2209800"/>
          </a:xfrm>
        </p:grpSpPr>
        <p:sp>
          <p:nvSpPr>
            <p:cNvPr id="25613" name="Rectangle 5"/>
            <p:cNvSpPr>
              <a:spLocks noChangeArrowheads="1"/>
            </p:cNvSpPr>
            <p:nvPr/>
          </p:nvSpPr>
          <p:spPr bwMode="auto">
            <a:xfrm>
              <a:off x="3733800" y="3810000"/>
              <a:ext cx="685800" cy="5334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pPr algn="ctr" eaLnBrk="0" hangingPunct="0"/>
              <a:r>
                <a:rPr lang="en-US" sz="1800"/>
                <a:t>A</a:t>
              </a:r>
            </a:p>
          </p:txBody>
        </p:sp>
        <p:sp>
          <p:nvSpPr>
            <p:cNvPr id="25614" name="Rectangle 6"/>
            <p:cNvSpPr>
              <a:spLocks noChangeArrowheads="1"/>
            </p:cNvSpPr>
            <p:nvPr/>
          </p:nvSpPr>
          <p:spPr bwMode="auto">
            <a:xfrm>
              <a:off x="3733800" y="4648200"/>
              <a:ext cx="685800" cy="5334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pPr algn="ctr" eaLnBrk="0" hangingPunct="0"/>
              <a:r>
                <a:rPr lang="en-US" sz="1800"/>
                <a:t>B</a:t>
              </a:r>
            </a:p>
          </p:txBody>
        </p:sp>
        <p:sp>
          <p:nvSpPr>
            <p:cNvPr id="25615" name="Rectangle 7"/>
            <p:cNvSpPr>
              <a:spLocks noChangeArrowheads="1"/>
            </p:cNvSpPr>
            <p:nvPr/>
          </p:nvSpPr>
          <p:spPr bwMode="auto">
            <a:xfrm>
              <a:off x="3733800" y="5486400"/>
              <a:ext cx="685800" cy="5334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pPr algn="ctr" eaLnBrk="0" hangingPunct="0"/>
              <a:r>
                <a:rPr lang="en-US" sz="1800"/>
                <a:t>C</a:t>
              </a:r>
            </a:p>
          </p:txBody>
        </p:sp>
        <p:sp>
          <p:nvSpPr>
            <p:cNvPr id="25616" name="Rectangle 8"/>
            <p:cNvSpPr>
              <a:spLocks noChangeArrowheads="1"/>
            </p:cNvSpPr>
            <p:nvPr/>
          </p:nvSpPr>
          <p:spPr bwMode="auto">
            <a:xfrm>
              <a:off x="4953000" y="3810000"/>
              <a:ext cx="685800" cy="5334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pPr algn="ctr" eaLnBrk="0" hangingPunct="0"/>
              <a:r>
                <a:rPr lang="en-US" sz="1800"/>
                <a:t>A</a:t>
              </a:r>
            </a:p>
          </p:txBody>
        </p:sp>
        <p:sp>
          <p:nvSpPr>
            <p:cNvPr id="25617" name="Rectangle 9"/>
            <p:cNvSpPr>
              <a:spLocks noChangeArrowheads="1"/>
            </p:cNvSpPr>
            <p:nvPr/>
          </p:nvSpPr>
          <p:spPr bwMode="auto">
            <a:xfrm>
              <a:off x="4953000" y="4648200"/>
              <a:ext cx="685800" cy="7620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pPr algn="ctr" eaLnBrk="0" hangingPunct="0"/>
              <a:r>
                <a:rPr lang="en-US" sz="1800"/>
                <a:t>B’</a:t>
              </a:r>
            </a:p>
          </p:txBody>
        </p:sp>
        <p:sp>
          <p:nvSpPr>
            <p:cNvPr id="25618" name="Rectangle 10"/>
            <p:cNvSpPr>
              <a:spLocks noChangeArrowheads="1"/>
            </p:cNvSpPr>
            <p:nvPr/>
          </p:nvSpPr>
          <p:spPr bwMode="auto">
            <a:xfrm>
              <a:off x="4953000" y="5486400"/>
              <a:ext cx="685800" cy="5334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pPr algn="ctr" eaLnBrk="0" hangingPunct="0"/>
              <a:r>
                <a:rPr lang="en-US" sz="1800"/>
                <a:t>C</a:t>
              </a:r>
            </a:p>
          </p:txBody>
        </p:sp>
      </p:grpSp>
      <p:grpSp>
        <p:nvGrpSpPr>
          <p:cNvPr id="25605" name="Group 11"/>
          <p:cNvGrpSpPr>
            <a:grpSpLocks/>
          </p:cNvGrpSpPr>
          <p:nvPr/>
        </p:nvGrpSpPr>
        <p:grpSpPr bwMode="auto">
          <a:xfrm>
            <a:off x="6781800" y="3886200"/>
            <a:ext cx="1828800" cy="2514600"/>
            <a:chOff x="6705600" y="3810000"/>
            <a:chExt cx="1828800" cy="2514600"/>
          </a:xfrm>
        </p:grpSpPr>
        <p:sp>
          <p:nvSpPr>
            <p:cNvPr id="25607" name="Rectangle 12"/>
            <p:cNvSpPr>
              <a:spLocks noChangeArrowheads="1"/>
            </p:cNvSpPr>
            <p:nvPr/>
          </p:nvSpPr>
          <p:spPr bwMode="auto">
            <a:xfrm>
              <a:off x="6705600" y="3810000"/>
              <a:ext cx="685800" cy="5334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pPr algn="ctr" eaLnBrk="0" hangingPunct="0"/>
              <a:r>
                <a:rPr lang="en-US" sz="1800"/>
                <a:t>A</a:t>
              </a:r>
            </a:p>
          </p:txBody>
        </p:sp>
        <p:sp>
          <p:nvSpPr>
            <p:cNvPr id="25608" name="Rectangle 13"/>
            <p:cNvSpPr>
              <a:spLocks noChangeArrowheads="1"/>
            </p:cNvSpPr>
            <p:nvPr/>
          </p:nvSpPr>
          <p:spPr bwMode="auto">
            <a:xfrm>
              <a:off x="6705600" y="4343400"/>
              <a:ext cx="685800" cy="5334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pPr algn="ctr" eaLnBrk="0" hangingPunct="0"/>
              <a:r>
                <a:rPr lang="en-US" sz="1800"/>
                <a:t>B</a:t>
              </a:r>
            </a:p>
          </p:txBody>
        </p:sp>
        <p:sp>
          <p:nvSpPr>
            <p:cNvPr id="25609" name="Rectangle 14"/>
            <p:cNvSpPr>
              <a:spLocks noChangeArrowheads="1"/>
            </p:cNvSpPr>
            <p:nvPr/>
          </p:nvSpPr>
          <p:spPr bwMode="auto">
            <a:xfrm>
              <a:off x="6705600" y="4876800"/>
              <a:ext cx="685800" cy="5334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pPr algn="ctr" eaLnBrk="0" hangingPunct="0"/>
              <a:r>
                <a:rPr lang="en-US" sz="1800"/>
                <a:t>C</a:t>
              </a:r>
            </a:p>
          </p:txBody>
        </p:sp>
        <p:sp>
          <p:nvSpPr>
            <p:cNvPr id="25610" name="Rectangle 15"/>
            <p:cNvSpPr>
              <a:spLocks noChangeArrowheads="1"/>
            </p:cNvSpPr>
            <p:nvPr/>
          </p:nvSpPr>
          <p:spPr bwMode="auto">
            <a:xfrm>
              <a:off x="7848600" y="3810000"/>
              <a:ext cx="685800" cy="5334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pPr algn="ctr" eaLnBrk="0" hangingPunct="0"/>
              <a:r>
                <a:rPr lang="en-US" sz="1800"/>
                <a:t>A</a:t>
              </a:r>
            </a:p>
          </p:txBody>
        </p:sp>
        <p:sp>
          <p:nvSpPr>
            <p:cNvPr id="25611" name="Rectangle 16"/>
            <p:cNvSpPr>
              <a:spLocks noChangeArrowheads="1"/>
            </p:cNvSpPr>
            <p:nvPr/>
          </p:nvSpPr>
          <p:spPr bwMode="auto">
            <a:xfrm>
              <a:off x="7848600" y="4876800"/>
              <a:ext cx="685800" cy="5334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pPr algn="ctr" eaLnBrk="0" hangingPunct="0"/>
              <a:r>
                <a:rPr lang="en-US" sz="1800"/>
                <a:t>C</a:t>
              </a:r>
            </a:p>
          </p:txBody>
        </p:sp>
        <p:sp>
          <p:nvSpPr>
            <p:cNvPr id="25612" name="Rectangle 17"/>
            <p:cNvSpPr>
              <a:spLocks noChangeArrowheads="1"/>
            </p:cNvSpPr>
            <p:nvPr/>
          </p:nvSpPr>
          <p:spPr bwMode="auto">
            <a:xfrm>
              <a:off x="7848600" y="5562600"/>
              <a:ext cx="685800" cy="7620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pPr algn="ctr" eaLnBrk="0" hangingPunct="0"/>
              <a:r>
                <a:rPr lang="en-US" sz="1800"/>
                <a:t>B’</a:t>
              </a:r>
            </a:p>
          </p:txBody>
        </p:sp>
      </p:grpSp>
      <p:sp>
        <p:nvSpPr>
          <p:cNvPr id="19" name="Rectangle 18"/>
          <p:cNvSpPr/>
          <p:nvPr/>
        </p:nvSpPr>
        <p:spPr bwMode="auto">
          <a:xfrm>
            <a:off x="7924800" y="4419600"/>
            <a:ext cx="685800" cy="533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1200" dirty="0">
                <a:solidFill>
                  <a:schemeClr val="bg2">
                    <a:lumMod val="75000"/>
                  </a:schemeClr>
                </a:solidFill>
                <a:cs typeface="+mn-cs"/>
              </a:rPr>
              <a:t>Old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If?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467600" cy="5105400"/>
          </a:xfrm>
        </p:spPr>
        <p:txBody>
          <a:bodyPr/>
          <a:lstStyle/>
          <a:p>
            <a:r>
              <a:rPr lang="en-US" smtClean="0"/>
              <a:t>We were guaranteed that old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  code would never be executed</a:t>
            </a:r>
          </a:p>
          <a:p>
            <a:pPr lvl="1"/>
            <a:r>
              <a:rPr lang="en-US" smtClean="0"/>
              <a:t>No need to insert illegal instructions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Inserting instrumentation required less effort</a:t>
            </a:r>
          </a:p>
          <a:p>
            <a:pPr lvl="1"/>
            <a:r>
              <a:rPr lang="en-US" smtClean="0"/>
              <a:t>Can use instrumentation more often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D1DBF6-A483-4F12-9AF7-A58D19E37F4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26628" name="Group 32"/>
          <p:cNvGrpSpPr>
            <a:grpSpLocks/>
          </p:cNvGrpSpPr>
          <p:nvPr/>
        </p:nvGrpSpPr>
        <p:grpSpPr bwMode="auto">
          <a:xfrm>
            <a:off x="6934200" y="1219200"/>
            <a:ext cx="1828800" cy="2514600"/>
            <a:chOff x="6705600" y="3810000"/>
            <a:chExt cx="1828800" cy="2514600"/>
          </a:xfrm>
        </p:grpSpPr>
        <p:sp>
          <p:nvSpPr>
            <p:cNvPr id="26630" name="Rectangle 33"/>
            <p:cNvSpPr>
              <a:spLocks noChangeArrowheads="1"/>
            </p:cNvSpPr>
            <p:nvPr/>
          </p:nvSpPr>
          <p:spPr bwMode="auto">
            <a:xfrm>
              <a:off x="6705600" y="3810000"/>
              <a:ext cx="685800" cy="5334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pPr algn="ctr" eaLnBrk="0" hangingPunct="0"/>
              <a:r>
                <a:rPr lang="en-US" sz="1800"/>
                <a:t>A</a:t>
              </a:r>
            </a:p>
          </p:txBody>
        </p:sp>
        <p:sp>
          <p:nvSpPr>
            <p:cNvPr id="26631" name="Rectangle 34"/>
            <p:cNvSpPr>
              <a:spLocks noChangeArrowheads="1"/>
            </p:cNvSpPr>
            <p:nvPr/>
          </p:nvSpPr>
          <p:spPr bwMode="auto">
            <a:xfrm>
              <a:off x="6705600" y="4343400"/>
              <a:ext cx="685800" cy="5334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pPr algn="ctr" eaLnBrk="0" hangingPunct="0"/>
              <a:r>
                <a:rPr lang="en-US" sz="1800"/>
                <a:t>B</a:t>
              </a:r>
            </a:p>
          </p:txBody>
        </p:sp>
        <p:sp>
          <p:nvSpPr>
            <p:cNvPr id="26632" name="Rectangle 35"/>
            <p:cNvSpPr>
              <a:spLocks noChangeArrowheads="1"/>
            </p:cNvSpPr>
            <p:nvPr/>
          </p:nvSpPr>
          <p:spPr bwMode="auto">
            <a:xfrm>
              <a:off x="6705600" y="4876800"/>
              <a:ext cx="685800" cy="5334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pPr algn="ctr" eaLnBrk="0" hangingPunct="0"/>
              <a:r>
                <a:rPr lang="en-US" sz="1800"/>
                <a:t>C</a:t>
              </a:r>
            </a:p>
          </p:txBody>
        </p:sp>
        <p:sp>
          <p:nvSpPr>
            <p:cNvPr id="26633" name="Rectangle 36"/>
            <p:cNvSpPr>
              <a:spLocks noChangeArrowheads="1"/>
            </p:cNvSpPr>
            <p:nvPr/>
          </p:nvSpPr>
          <p:spPr bwMode="auto">
            <a:xfrm>
              <a:off x="7848600" y="3810000"/>
              <a:ext cx="685800" cy="5334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pPr algn="ctr" eaLnBrk="0" hangingPunct="0"/>
              <a:r>
                <a:rPr lang="en-US" sz="1800"/>
                <a:t>A</a:t>
              </a:r>
            </a:p>
          </p:txBody>
        </p:sp>
        <p:sp>
          <p:nvSpPr>
            <p:cNvPr id="26634" name="Rectangle 37"/>
            <p:cNvSpPr>
              <a:spLocks noChangeArrowheads="1"/>
            </p:cNvSpPr>
            <p:nvPr/>
          </p:nvSpPr>
          <p:spPr bwMode="auto">
            <a:xfrm>
              <a:off x="7848600" y="4876800"/>
              <a:ext cx="685800" cy="5334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pPr algn="ctr" eaLnBrk="0" hangingPunct="0"/>
              <a:r>
                <a:rPr lang="en-US" sz="1800"/>
                <a:t>C</a:t>
              </a:r>
            </a:p>
          </p:txBody>
        </p:sp>
        <p:sp>
          <p:nvSpPr>
            <p:cNvPr id="26635" name="Rectangle 38"/>
            <p:cNvSpPr>
              <a:spLocks noChangeArrowheads="1"/>
            </p:cNvSpPr>
            <p:nvPr/>
          </p:nvSpPr>
          <p:spPr bwMode="auto">
            <a:xfrm>
              <a:off x="7848600" y="5562600"/>
              <a:ext cx="685800" cy="7620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pPr algn="ctr" eaLnBrk="0" hangingPunct="0"/>
              <a:r>
                <a:rPr lang="en-US" sz="1800"/>
                <a:t>B’</a:t>
              </a:r>
            </a:p>
          </p:txBody>
        </p:sp>
      </p:grpSp>
      <p:sp>
        <p:nvSpPr>
          <p:cNvPr id="12" name="Rectangle 11"/>
          <p:cNvSpPr/>
          <p:nvPr/>
        </p:nvSpPr>
        <p:spPr bwMode="auto">
          <a:xfrm>
            <a:off x="8077200" y="1752600"/>
            <a:ext cx="685800" cy="533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1200" dirty="0">
                <a:solidFill>
                  <a:schemeClr val="bg2">
                    <a:lumMod val="75000"/>
                  </a:schemeClr>
                </a:solidFill>
                <a:cs typeface="+mn-cs"/>
              </a:rPr>
              <a:t>Empty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Relocatable Basic Blocks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Untie code from its location</a:t>
            </a:r>
          </a:p>
          <a:p>
            <a:pPr lvl="1"/>
            <a:r>
              <a:rPr lang="en-US" smtClean="0"/>
              <a:t>Position independent code</a:t>
            </a:r>
          </a:p>
          <a:p>
            <a:pPr lvl="1"/>
            <a:r>
              <a:rPr lang="en-US" smtClean="0"/>
              <a:t>Limited dependency on addresses at control transfers</a:t>
            </a:r>
          </a:p>
          <a:p>
            <a:pPr lvl="1"/>
            <a:r>
              <a:rPr lang="en-US" smtClean="0"/>
              <a:t>Explicit control transfers where needed</a:t>
            </a:r>
          </a:p>
          <a:p>
            <a:r>
              <a:rPr lang="en-US" smtClean="0"/>
              <a:t>New data structure to store basic block locations</a:t>
            </a:r>
          </a:p>
          <a:p>
            <a:pPr lvl="1"/>
            <a:r>
              <a:rPr lang="en-US" smtClean="0"/>
              <a:t>Basic Block Linkage Table (BLT): jump instructions to the target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0C43AF-6999-459B-9C4D-7B6430EF375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Creating Relocatable Basic Blocks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134322-D853-4D7A-9286-967B25063D0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30723" name="Group 15"/>
          <p:cNvGrpSpPr>
            <a:grpSpLocks/>
          </p:cNvGrpSpPr>
          <p:nvPr/>
        </p:nvGrpSpPr>
        <p:grpSpPr bwMode="auto">
          <a:xfrm>
            <a:off x="2819400" y="1066800"/>
            <a:ext cx="3429000" cy="4953000"/>
            <a:chOff x="2590800" y="914400"/>
            <a:chExt cx="3429000" cy="4953000"/>
          </a:xfrm>
        </p:grpSpPr>
        <p:sp>
          <p:nvSpPr>
            <p:cNvPr id="30724" name="Rectangle 13"/>
            <p:cNvSpPr>
              <a:spLocks noChangeArrowheads="1"/>
            </p:cNvSpPr>
            <p:nvPr/>
          </p:nvSpPr>
          <p:spPr bwMode="auto">
            <a:xfrm>
              <a:off x="2590800" y="914400"/>
              <a:ext cx="3429000" cy="49530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pPr algn="ctr" eaLnBrk="0" hangingPunct="0"/>
              <a:endParaRPr lang="en-US" sz="1800"/>
            </a:p>
          </p:txBody>
        </p:sp>
        <p:pic>
          <p:nvPicPr>
            <p:cNvPr id="30725" name="Content Placeholder 14" descr="BLT_and_TAT.png"/>
            <p:cNvPicPr>
              <a:picLocks noChangeAspect="1"/>
            </p:cNvPicPr>
            <p:nvPr/>
          </p:nvPicPr>
          <p:blipFill>
            <a:blip r:embed="rId3"/>
            <a:srcRect r="74323" b="59595"/>
            <a:stretch>
              <a:fillRect/>
            </a:stretch>
          </p:blipFill>
          <p:spPr bwMode="auto">
            <a:xfrm>
              <a:off x="2743200" y="1009348"/>
              <a:ext cx="3129298" cy="4708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utar_dyninst">
  <a:themeElements>
    <a:clrScheme name="Rutar_dyninst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Rutar_dyninst">
      <a:majorFont>
        <a:latin typeface="Comic Sans MS"/>
        <a:ea typeface="굴림"/>
        <a:cs typeface=""/>
      </a:majorFont>
      <a:minorFont>
        <a:latin typeface="Comic Sans MS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2">
            <a:lumMod val="60000"/>
            <a:lumOff val="4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>
          <a:outerShdw dist="563972" dir="14049741" sx="125000" sy="125000" algn="tl" rotWithShape="0">
            <a:schemeClr val="bg2">
              <a:alpha val="80000"/>
            </a:scheme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utar_dynins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tar_dynins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tar_dynins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tar_dynins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tar_dynins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tar_dynins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tar_dynins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8029</TotalTime>
  <Words>690</Words>
  <Application>Microsoft Office PowerPoint</Application>
  <PresentationFormat>On-screen Show (4:3)</PresentationFormat>
  <Paragraphs>260</Paragraphs>
  <Slides>18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Comic Sans MS</vt:lpstr>
      <vt:lpstr>굴림</vt:lpstr>
      <vt:lpstr>Arial</vt:lpstr>
      <vt:lpstr>Wingdings</vt:lpstr>
      <vt:lpstr>Rutar_dyninst</vt:lpstr>
      <vt:lpstr>Microsoft Excel Chart</vt:lpstr>
      <vt:lpstr> Instrumentation with Relocatable Program Code</vt:lpstr>
      <vt:lpstr>Code Patching</vt:lpstr>
      <vt:lpstr>Code Patching</vt:lpstr>
      <vt:lpstr>Code Patching</vt:lpstr>
      <vt:lpstr>Limitations of Current Mechanism</vt:lpstr>
      <vt:lpstr>What If?</vt:lpstr>
      <vt:lpstr>What If?</vt:lpstr>
      <vt:lpstr>Relocatable Basic Blocks</vt:lpstr>
      <vt:lpstr>Creating Relocatable Basic Blocks</vt:lpstr>
      <vt:lpstr>Relocatable Basic Blocks – BLT_only</vt:lpstr>
      <vt:lpstr>Relocatable Basic Blocks – BLT_with_FT</vt:lpstr>
      <vt:lpstr>Creating Relocatable Basic Blocks</vt:lpstr>
      <vt:lpstr>Relocating Basic Blocks</vt:lpstr>
      <vt:lpstr>No Need for Illegal Instructions</vt:lpstr>
      <vt:lpstr>Number of Instructions</vt:lpstr>
      <vt:lpstr>Normalized Running Times</vt:lpstr>
      <vt:lpstr>Other Uses</vt:lpstr>
      <vt:lpstr>Conclusion</vt:lpstr>
    </vt:vector>
  </TitlesOfParts>
  <Company>University of Maryland, College Park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Profile-Driven Selective Program Loading</dc:title>
  <dc:creator>Tugrul Ince</dc:creator>
  <cp:lastModifiedBy>Simal</cp:lastModifiedBy>
  <cp:revision>801</cp:revision>
  <dcterms:created xsi:type="dcterms:W3CDTF">2006-11-15T04:07:00Z</dcterms:created>
  <dcterms:modified xsi:type="dcterms:W3CDTF">2011-05-03T15:42:45Z</dcterms:modified>
</cp:coreProperties>
</file>