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26"/>
  </p:notesMasterIdLst>
  <p:handoutMasterIdLst>
    <p:handoutMasterId r:id="rId27"/>
  </p:handoutMasterIdLst>
  <p:sldIdLst>
    <p:sldId id="256" r:id="rId3"/>
    <p:sldId id="313" r:id="rId4"/>
    <p:sldId id="307" r:id="rId5"/>
    <p:sldId id="318" r:id="rId6"/>
    <p:sldId id="257" r:id="rId7"/>
    <p:sldId id="319" r:id="rId8"/>
    <p:sldId id="297" r:id="rId9"/>
    <p:sldId id="314" r:id="rId10"/>
    <p:sldId id="309" r:id="rId11"/>
    <p:sldId id="301" r:id="rId12"/>
    <p:sldId id="271" r:id="rId13"/>
    <p:sldId id="266" r:id="rId14"/>
    <p:sldId id="298" r:id="rId15"/>
    <p:sldId id="280" r:id="rId16"/>
    <p:sldId id="310" r:id="rId17"/>
    <p:sldId id="317" r:id="rId18"/>
    <p:sldId id="289" r:id="rId19"/>
    <p:sldId id="273" r:id="rId20"/>
    <p:sldId id="312" r:id="rId21"/>
    <p:sldId id="315" r:id="rId22"/>
    <p:sldId id="286" r:id="rId23"/>
    <p:sldId id="276" r:id="rId24"/>
    <p:sldId id="283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nbin" initials="w" lastIdx="3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02B"/>
    <a:srgbClr val="0915FB"/>
    <a:srgbClr val="33FF8F"/>
    <a:srgbClr val="A3FFCD"/>
    <a:srgbClr val="B19FCD"/>
    <a:srgbClr val="23DAED"/>
    <a:srgbClr val="F35FCC"/>
    <a:srgbClr val="030A9F"/>
    <a:srgbClr val="75DBFF"/>
    <a:srgbClr val="A1A5F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85739" autoAdjust="0"/>
  </p:normalViewPr>
  <p:slideViewPr>
    <p:cSldViewPr>
      <p:cViewPr>
        <p:scale>
          <a:sx n="66" d="100"/>
          <a:sy n="66" d="100"/>
        </p:scale>
        <p:origin x="-12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382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144B8137-D340-4168-B224-96930C263218}" type="datetimeFigureOut">
              <a:rPr lang="en-US" smtClean="0"/>
              <a:pPr/>
              <a:t>5/1/2011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122D5901-B900-47A1-9FEE-1AD8B922F0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1666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EF00613-AF7E-4397-8AF2-6F0922E919DC}" type="datetimeFigureOut">
              <a:rPr lang="en-US"/>
              <a:pPr/>
              <a:t>5/1/2011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737D726-5A85-42A6-BA0F-8FC21E8FD3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0182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4557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9260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1740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85717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0739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8571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9260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45913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44184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82793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9260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2193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92600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1556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94747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769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3291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3291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9095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0739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0739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3628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7D726-5A85-42A6-BA0F-8FC21E8FD3C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926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124200" y="3657600"/>
            <a:ext cx="28956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Paradyn</a:t>
            </a:r>
            <a:r>
              <a:rPr lang="en-US" sz="24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Project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4572000"/>
            <a:ext cx="3429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Paradyn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/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Dyninst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Week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Madison, Wisconsin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May 2-3, 2011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124200"/>
            <a:ext cx="6400800" cy="609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Wenbin</a:t>
            </a:r>
            <a:r>
              <a:rPr lang="en-US" dirty="0" smtClean="0"/>
              <a:t> Fang,  Andrew </a:t>
            </a:r>
            <a:r>
              <a:rPr lang="en-US" dirty="0" err="1" smtClean="0"/>
              <a:t>Bernat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>
            <a:lvl1pPr>
              <a:buFont typeface="Courier New" pitchFamily="49" charset="0"/>
              <a:buChar char="o"/>
              <a:defRPr>
                <a:solidFill>
                  <a:srgbClr val="1C1C1C"/>
                </a:solidFill>
              </a:defRPr>
            </a:lvl1pPr>
            <a:lvl2pPr>
              <a:buFont typeface="Courier New" pitchFamily="49" charset="0"/>
              <a:buChar char="o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Courier New" pitchFamily="49" charset="0"/>
              <a:buChar char="o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70656E-E362-4484-A8A6-FCF02A5087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7BC9DB-FA8F-4401-8266-7CD994001A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2672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267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971550"/>
            <a:ext cx="42703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611312"/>
            <a:ext cx="4270375" cy="4560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906400-D82A-466F-B283-204E471CE9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53200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4292BC-C290-40DA-B197-A94B7B1DF9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799242-8809-45B4-9D90-16CA955AF5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1AF166-FC4D-4FEA-81AA-90B2758456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569075"/>
            <a:ext cx="4724400" cy="365125"/>
          </a:xfrm>
        </p:spPr>
        <p:txBody>
          <a:bodyPr/>
          <a:lstStyle>
            <a:lvl1pPr>
              <a:defRPr sz="1400" dirty="0" smtClean="0">
                <a:solidFill>
                  <a:srgbClr val="5F5F5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A1EDA4-AA95-4B08-AF54-7378BFB3F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ill Sans MT" pitchFamily="34" charset="0"/>
              </a:defRPr>
            </a:lvl1pPr>
          </a:lstStyle>
          <a:p>
            <a:fld id="{C953AB89-5FDF-4811-B16F-A5E41ED07C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3200"/>
            <a:ext cx="47244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  <p:pic>
        <p:nvPicPr>
          <p:cNvPr id="1030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1031" name="Group 2"/>
          <p:cNvGrpSpPr>
            <a:grpSpLocks/>
          </p:cNvGrpSpPr>
          <p:nvPr/>
        </p:nvGrpSpPr>
        <p:grpSpPr bwMode="auto">
          <a:xfrm>
            <a:off x="1219200" y="6343650"/>
            <a:ext cx="6553200" cy="285750"/>
            <a:chOff x="0" y="0"/>
            <a:chExt cx="6896" cy="344"/>
          </a:xfrm>
        </p:grpSpPr>
        <p:sp>
          <p:nvSpPr>
            <p:cNvPr id="16" name="AutoShape 3"/>
            <p:cNvSpPr>
              <a:spLocks/>
            </p:cNvSpPr>
            <p:nvPr/>
          </p:nvSpPr>
          <p:spPr bwMode="auto">
            <a:xfrm>
              <a:off x="0" y="138"/>
              <a:ext cx="6896" cy="71"/>
            </a:xfrm>
            <a:prstGeom prst="roundRect">
              <a:avLst>
                <a:gd name="adj" fmla="val 33329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7" name="Rectangle 4"/>
            <p:cNvSpPr>
              <a:spLocks/>
            </p:cNvSpPr>
            <p:nvPr/>
          </p:nvSpPr>
          <p:spPr bwMode="auto">
            <a:xfrm>
              <a:off x="3420" y="0"/>
              <a:ext cx="5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pic>
        <p:nvPicPr>
          <p:cNvPr id="1032" name="Picture 9" descr="dyninst-big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00800"/>
            <a:ext cx="121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ill Sans MT" pitchFamily="34" charset="0"/>
              </a:defRPr>
            </a:lvl1pPr>
          </a:lstStyle>
          <a:p>
            <a:fld id="{E41F71D3-D318-4BE5-B527-BBEBFD38A3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Introduction to the </a:t>
            </a:r>
            <a:r>
              <a:rPr lang="en-US" dirty="0" err="1" smtClean="0"/>
              <a:t>PatchAPI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Wenbin</a:t>
            </a:r>
            <a:r>
              <a:rPr lang="en-US" dirty="0" smtClean="0"/>
              <a:t> Fang,  Drew </a:t>
            </a:r>
            <a:r>
              <a:rPr lang="en-US" dirty="0" err="1" smtClean="0"/>
              <a:t>Bernat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5715000" y="838200"/>
            <a:ext cx="2053974" cy="49377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Plugin</a:t>
            </a:r>
            <a:endParaRPr lang="en-US" dirty="0" smtClean="0"/>
          </a:p>
          <a:p>
            <a:pPr algn="ctr"/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757266" y="838200"/>
            <a:ext cx="974259" cy="4937760"/>
          </a:xfrm>
          <a:prstGeom prst="rect">
            <a:avLst/>
          </a:prstGeom>
          <a:solidFill>
            <a:srgbClr val="0915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Internal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953000" y="4876800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n-US" altLang="zh-CN" b="1" smtClean="0">
                <a:solidFill>
                  <a:schemeClr val="tx2">
                    <a:lumMod val="75000"/>
                  </a:schemeClr>
                </a:solidFill>
              </a:rPr>
              <a:t>nippet instance at 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point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53000" y="381000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mtClean="0">
                <a:solidFill>
                  <a:schemeClr val="tx2">
                    <a:lumMod val="75000"/>
                  </a:schemeClr>
                </a:solidFill>
              </a:rPr>
              <a:t>Opaque handle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53000" y="2743200"/>
            <a:ext cx="255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n-US" altLang="zh-CN" b="1" smtClean="0">
                <a:solidFill>
                  <a:schemeClr val="tx2">
                    <a:lumMod val="75000"/>
                  </a:schemeClr>
                </a:solidFill>
              </a:rPr>
              <a:t>ocation +  </a:t>
            </a:r>
            <a:r>
              <a:rPr lang="en-US" altLang="zh-CN" b="1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altLang="zh-CN" b="1" smtClean="0">
                <a:solidFill>
                  <a:schemeClr val="tx2">
                    <a:lumMod val="75000"/>
                  </a:schemeClr>
                </a:solidFill>
              </a:rPr>
              <a:t>ontainer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50827" y="1503307"/>
            <a:ext cx="1828800" cy="3821712"/>
            <a:chOff x="1992001" y="1143000"/>
            <a:chExt cx="1828800" cy="3821712"/>
          </a:xfrm>
        </p:grpSpPr>
        <p:sp>
          <p:nvSpPr>
            <p:cNvPr id="34" name="Rectangle 33"/>
            <p:cNvSpPr/>
            <p:nvPr/>
          </p:nvSpPr>
          <p:spPr>
            <a:xfrm>
              <a:off x="1992001" y="1143000"/>
              <a:ext cx="1828800" cy="64008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smtClean="0"/>
                <a:t>PatchMgr</a:t>
              </a:r>
              <a:endParaRPr lang="en-US" sz="32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992001" y="2203544"/>
              <a:ext cx="1828800" cy="64008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smtClean="0"/>
                <a:t>Point</a:t>
              </a:r>
              <a:endParaRPr lang="en-US" sz="320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992001" y="3264088"/>
              <a:ext cx="1828800" cy="64008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Snippet</a:t>
              </a:r>
              <a:endParaRPr lang="en-US" sz="32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992001" y="4324632"/>
              <a:ext cx="1828800" cy="64008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Instance</a:t>
              </a:r>
              <a:endParaRPr lang="en-US" sz="3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76" y="0"/>
            <a:ext cx="8839200" cy="762000"/>
          </a:xfrm>
        </p:spPr>
        <p:txBody>
          <a:bodyPr/>
          <a:lstStyle/>
          <a:p>
            <a:r>
              <a:rPr lang="en-US" smtClean="0"/>
              <a:t>PatchAPI Public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 to the </a:t>
            </a:r>
            <a:r>
              <a:rPr lang="en-US" dirty="0" err="1" smtClean="0"/>
              <a:t>PatchAPI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67116" y="838200"/>
            <a:ext cx="1629423" cy="4937760"/>
            <a:chOff x="152400" y="793731"/>
            <a:chExt cx="1629423" cy="4937760"/>
          </a:xfrm>
        </p:grpSpPr>
        <p:sp>
          <p:nvSpPr>
            <p:cNvPr id="32" name="Rectangle 31"/>
            <p:cNvSpPr/>
            <p:nvPr/>
          </p:nvSpPr>
          <p:spPr>
            <a:xfrm>
              <a:off x="152400" y="793731"/>
              <a:ext cx="1188720" cy="493776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Binary Patching</a:t>
              </a:r>
            </a:p>
            <a:p>
              <a:pPr algn="ctr"/>
              <a:r>
                <a:rPr lang="en-US" smtClean="0"/>
                <a:t>Tools</a:t>
              </a:r>
              <a:endParaRPr lang="en-US" dirty="0"/>
            </a:p>
          </p:txBody>
        </p:sp>
        <p:sp>
          <p:nvSpPr>
            <p:cNvPr id="33" name="Down Arrow 32"/>
            <p:cNvSpPr/>
            <p:nvPr/>
          </p:nvSpPr>
          <p:spPr>
            <a:xfrm rot="16200000">
              <a:off x="1256672" y="2771268"/>
              <a:ext cx="609600" cy="440703"/>
            </a:xfrm>
            <a:prstGeom prst="downArrow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tx1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141"/>
          <p:cNvGrpSpPr/>
          <p:nvPr/>
        </p:nvGrpSpPr>
        <p:grpSpPr>
          <a:xfrm>
            <a:off x="7391400" y="1676400"/>
            <a:ext cx="914400" cy="3200400"/>
            <a:chOff x="2667000" y="2286000"/>
            <a:chExt cx="914400" cy="3200400"/>
          </a:xfrm>
        </p:grpSpPr>
        <p:sp>
          <p:nvSpPr>
            <p:cNvPr id="51" name="Diamond 50"/>
            <p:cNvSpPr/>
            <p:nvPr/>
          </p:nvSpPr>
          <p:spPr>
            <a:xfrm>
              <a:off x="2667000" y="2286000"/>
              <a:ext cx="914400" cy="454702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667000" y="3200400"/>
              <a:ext cx="914400" cy="455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Connector 56"/>
            <p:cNvSpPr/>
            <p:nvPr/>
          </p:nvSpPr>
          <p:spPr>
            <a:xfrm>
              <a:off x="2667000" y="4114800"/>
              <a:ext cx="914400" cy="457827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ross 57"/>
            <p:cNvSpPr/>
            <p:nvPr/>
          </p:nvSpPr>
          <p:spPr>
            <a:xfrm>
              <a:off x="2667000" y="5029200"/>
              <a:ext cx="914400" cy="457200"/>
            </a:xfrm>
            <a:prstGeom prst="plu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953000" y="1676400"/>
            <a:ext cx="4106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Register </a:t>
            </a:r>
            <a:r>
              <a:rPr lang="en-US" altLang="zh-CN" b="1" dirty="0" err="1" smtClean="0">
                <a:solidFill>
                  <a:schemeClr val="tx2">
                    <a:lumMod val="75000"/>
                  </a:schemeClr>
                </a:solidFill>
              </a:rPr>
              <a:t>plugins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  + Accept requests</a:t>
            </a:r>
            <a:endParaRPr lang="zh-CN" alt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40944" y="836407"/>
            <a:ext cx="1920240" cy="49377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Public</a:t>
            </a:r>
          </a:p>
          <a:p>
            <a:pPr algn="ctr"/>
            <a:r>
              <a:rPr lang="en-US" smtClean="0"/>
              <a:t>Interface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840026" y="1113399"/>
            <a:ext cx="4928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</a:rPr>
              <a:t>PatchAPI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2848540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38" grpId="0"/>
      <p:bldP spid="42" grpId="0"/>
      <p:bldP spid="44" grpId="0"/>
      <p:bldP spid="45" grpId="0"/>
      <p:bldP spid="39" grpId="0" animBg="1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Patch Manager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Register plugins</a:t>
            </a:r>
          </a:p>
          <a:p>
            <a:r>
              <a:rPr lang="en-US" smtClean="0"/>
              <a:t>Filter-based point query</a:t>
            </a:r>
          </a:p>
          <a:p>
            <a:r>
              <a:rPr lang="en-US" smtClean="0"/>
              <a:t>Enforce transactional semantics for patching</a:t>
            </a:r>
          </a:p>
          <a:p>
            <a:pPr lvl="1"/>
            <a:r>
              <a:rPr lang="en-US" smtClean="0"/>
              <a:t>batchStart / batchFinish</a:t>
            </a:r>
          </a:p>
          <a:p>
            <a:pPr lvl="1"/>
            <a:r>
              <a:rPr lang="en-US" smtClean="0"/>
              <a:t>Improve instrumentation performance</a:t>
            </a:r>
          </a:p>
          <a:p>
            <a:pPr lvl="2"/>
            <a:r>
              <a:rPr lang="en-US"/>
              <a:t>Reduce # of IPCs for 3</a:t>
            </a:r>
            <a:r>
              <a:rPr lang="en-US" baseline="30000"/>
              <a:t>rd</a:t>
            </a:r>
            <a:r>
              <a:rPr lang="en-US"/>
              <a:t> party instrumentation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768958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Patch Manager (Cont.)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Filter-based point </a:t>
            </a:r>
            <a:r>
              <a:rPr lang="en-US" dirty="0" smtClean="0"/>
              <a:t>query</a:t>
            </a:r>
          </a:p>
          <a:p>
            <a:pPr lvl="1"/>
            <a:r>
              <a:rPr lang="en-US" dirty="0" smtClean="0"/>
              <a:t>Scope</a:t>
            </a:r>
          </a:p>
          <a:p>
            <a:pPr lvl="2"/>
            <a:r>
              <a:rPr lang="en-US" dirty="0" smtClean="0"/>
              <a:t>function, block, edge, or instruction</a:t>
            </a:r>
          </a:p>
          <a:p>
            <a:pPr lvl="1"/>
            <a:r>
              <a:rPr lang="en-US" dirty="0" smtClean="0"/>
              <a:t>Point type</a:t>
            </a:r>
          </a:p>
          <a:p>
            <a:pPr lvl="2"/>
            <a:r>
              <a:rPr lang="en-US" dirty="0" err="1" smtClean="0"/>
              <a:t>FuncEntry</a:t>
            </a:r>
            <a:r>
              <a:rPr lang="en-US" dirty="0" smtClean="0"/>
              <a:t>, </a:t>
            </a:r>
            <a:r>
              <a:rPr lang="en-US" dirty="0" err="1" smtClean="0"/>
              <a:t>BlockExit</a:t>
            </a:r>
            <a:r>
              <a:rPr lang="en-US" dirty="0" smtClean="0"/>
              <a:t>, </a:t>
            </a:r>
            <a:r>
              <a:rPr lang="en-US" dirty="0" err="1" smtClean="0"/>
              <a:t>BeforeCall</a:t>
            </a:r>
            <a:r>
              <a:rPr lang="en-US" dirty="0" smtClean="0"/>
              <a:t>, </a:t>
            </a:r>
            <a:r>
              <a:rPr lang="en-US" dirty="0" err="1" smtClean="0"/>
              <a:t>BeforeInsn</a:t>
            </a:r>
            <a:r>
              <a:rPr lang="en-US" dirty="0" smtClean="0"/>
              <a:t> … </a:t>
            </a:r>
          </a:p>
          <a:p>
            <a:pPr lvl="1"/>
            <a:r>
              <a:rPr lang="en-US" dirty="0" smtClean="0"/>
              <a:t>Filter function</a:t>
            </a:r>
          </a:p>
          <a:p>
            <a:pPr lvl="2"/>
            <a:r>
              <a:rPr lang="en-US" dirty="0" smtClean="0"/>
              <a:t>User-implemented</a:t>
            </a:r>
          </a:p>
          <a:p>
            <a:pPr lvl="2"/>
            <a:r>
              <a:rPr lang="en-US" dirty="0" smtClean="0"/>
              <a:t>Fine grained control</a:t>
            </a:r>
          </a:p>
          <a:p>
            <a:pPr lvl="3"/>
            <a:r>
              <a:rPr lang="en-US" dirty="0" smtClean="0"/>
              <a:t>e.g.,  Function calls with function name MPI_*</a:t>
            </a:r>
          </a:p>
          <a:p>
            <a:pPr lvl="3"/>
            <a:r>
              <a:rPr lang="en-US" dirty="0" smtClean="0"/>
              <a:t>e.g.,  “push” instructions</a:t>
            </a:r>
          </a:p>
          <a:p>
            <a:pPr lvl="3"/>
            <a:r>
              <a:rPr lang="en-US" dirty="0" smtClean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9089945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02152" y="429768"/>
            <a:ext cx="5605272" cy="5669280"/>
          </a:xfrm>
          <a:solidFill>
            <a:schemeClr val="tx1">
              <a:lumMod val="65000"/>
              <a:lumOff val="3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rgbClr val="33FF8F"/>
                </a:solidFill>
                <a:latin typeface="Arial Rounded MT Bold" pitchFamily="34" charset="0"/>
              </a:rPr>
              <a:t>// Find Points at Function Exits and  Block Exits of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33FF8F"/>
                </a:solidFill>
                <a:latin typeface="Arial Rounded MT Bold" pitchFamily="34" charset="0"/>
              </a:rPr>
              <a:t>// those having two outgoing edges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class </a:t>
            </a:r>
            <a:r>
              <a:rPr lang="en-US" sz="1600" dirty="0" err="1">
                <a:solidFill>
                  <a:schemeClr val="bg1"/>
                </a:solidFill>
                <a:latin typeface="Arial Rounded MT Bold" pitchFamily="34" charset="0"/>
              </a:rPr>
              <a:t>MyFilterFunc</a:t>
            </a: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    </a:t>
            </a:r>
            <a:r>
              <a:rPr lang="en-US" sz="1600" dirty="0" err="1">
                <a:solidFill>
                  <a:schemeClr val="bg1"/>
                </a:solidFill>
                <a:latin typeface="Arial Rounded MT Bold" pitchFamily="34" charset="0"/>
              </a:rPr>
              <a:t>bool</a:t>
            </a: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 operator() (</a:t>
            </a:r>
            <a:r>
              <a:rPr lang="en-US" sz="1600" dirty="0" err="1">
                <a:solidFill>
                  <a:schemeClr val="bg1"/>
                </a:solidFill>
                <a:latin typeface="Arial Rounded MT Bold" pitchFamily="34" charset="0"/>
              </a:rPr>
              <a:t>PointPtr</a:t>
            </a: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 Rounded MT Bold" pitchFamily="34" charset="0"/>
              </a:rPr>
              <a:t>pt</a:t>
            </a: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        if (</a:t>
            </a:r>
            <a:r>
              <a:rPr lang="en-US" sz="1600" dirty="0" err="1">
                <a:solidFill>
                  <a:schemeClr val="bg1"/>
                </a:solidFill>
                <a:latin typeface="Arial Rounded MT Bold" pitchFamily="34" charset="0"/>
              </a:rPr>
              <a:t>pt</a:t>
            </a: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-&gt;type() == </a:t>
            </a:r>
            <a:r>
              <a:rPr lang="en-US" sz="1600" dirty="0" err="1">
                <a:solidFill>
                  <a:schemeClr val="bg1"/>
                </a:solidFill>
                <a:latin typeface="Arial Rounded MT Bold" pitchFamily="34" charset="0"/>
              </a:rPr>
              <a:t>FuncExit</a:t>
            </a: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) return true;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        </a:t>
            </a:r>
            <a:r>
              <a:rPr lang="en-US" sz="1600" dirty="0" err="1">
                <a:solidFill>
                  <a:schemeClr val="bg1"/>
                </a:solidFill>
                <a:latin typeface="Arial Rounded MT Bold" pitchFamily="34" charset="0"/>
              </a:rPr>
              <a:t>PatchBlock</a:t>
            </a: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* block = </a:t>
            </a:r>
            <a:r>
              <a:rPr lang="en-US" sz="1600" i="1" dirty="0">
                <a:solidFill>
                  <a:schemeClr val="bg1"/>
                </a:solidFill>
                <a:latin typeface="Arial Rounded MT Bold" pitchFamily="34" charset="0"/>
              </a:rPr>
              <a:t>&lt;GET BLOCK Containing </a:t>
            </a:r>
            <a:r>
              <a:rPr lang="en-US" sz="1600" i="1" dirty="0" err="1">
                <a:solidFill>
                  <a:schemeClr val="bg1"/>
                </a:solidFill>
                <a:latin typeface="Arial Rounded MT Bold" pitchFamily="34" charset="0"/>
              </a:rPr>
              <a:t>pt</a:t>
            </a:r>
            <a:r>
              <a:rPr lang="en-US" sz="1600" i="1" dirty="0">
                <a:solidFill>
                  <a:schemeClr val="bg1"/>
                </a:solidFill>
                <a:latin typeface="Arial Rounded MT Bold" pitchFamily="34" charset="0"/>
              </a:rPr>
              <a:t>&gt;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        If (block-&gt;targets().size() == 2) return true;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        return false;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   }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};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vector&lt;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PointPtr</a:t>
            </a: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&gt; output;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  <a:latin typeface="Arial Rounded MT Bold" pitchFamily="34" charset="0"/>
              </a:rPr>
              <a:t>MyFilterFunc</a:t>
            </a: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 Rounded MT Bold" pitchFamily="34" charset="0"/>
              </a:rPr>
              <a:t>myfilter</a:t>
            </a: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  <a:latin typeface="Arial Rounded MT Bold" pitchFamily="34" charset="0"/>
              </a:rPr>
              <a:t>PatchFunction</a:t>
            </a: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* foo = </a:t>
            </a:r>
            <a:r>
              <a:rPr lang="en-US" sz="1600" i="1" dirty="0">
                <a:solidFill>
                  <a:schemeClr val="bg1"/>
                </a:solidFill>
                <a:latin typeface="Arial Rounded MT Bold" pitchFamily="34" charset="0"/>
              </a:rPr>
              <a:t>&lt;GET FUNCTION&gt;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  <a:latin typeface="Arial Rounded MT Bold" pitchFamily="34" charset="0"/>
              </a:rPr>
              <a:t>patchMgr</a:t>
            </a: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-&gt;</a:t>
            </a:r>
            <a:r>
              <a:rPr lang="en-US" sz="1600" dirty="0" err="1">
                <a:solidFill>
                  <a:schemeClr val="bg1"/>
                </a:solidFill>
                <a:latin typeface="Arial Rounded MT Bold" pitchFamily="34" charset="0"/>
              </a:rPr>
              <a:t>findPoints</a:t>
            </a: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 (foo, 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                                           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BlockExit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| 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FuncExit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,  </a:t>
            </a:r>
            <a:endParaRPr lang="en-US" sz="1600" dirty="0">
              <a:solidFill>
                <a:schemeClr val="bg1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                                            </a:t>
            </a:r>
            <a:r>
              <a:rPr lang="en-US" sz="1600" dirty="0" err="1">
                <a:solidFill>
                  <a:schemeClr val="bg1"/>
                </a:solidFill>
                <a:latin typeface="Arial Rounded MT Bold" pitchFamily="34" charset="0"/>
              </a:rPr>
              <a:t>myfilter</a:t>
            </a: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, 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                                            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back_inserter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(output));</a:t>
            </a:r>
            <a:endParaRPr lang="en-US" sz="1600" dirty="0">
              <a:solidFill>
                <a:schemeClr val="bg1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</a:t>
            </a:r>
            <a:r>
              <a:rPr lang="en-US" err="1" smtClean="0"/>
              <a:t>PatchAPI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05172" y="1728646"/>
            <a:ext cx="1295400" cy="674783"/>
          </a:xfrm>
          <a:prstGeom prst="rect">
            <a:avLst/>
          </a:prstGeom>
          <a:solidFill>
            <a:srgbClr val="030A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Block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05172" y="2681779"/>
            <a:ext cx="1295400" cy="674783"/>
          </a:xfrm>
          <a:prstGeom prst="rect">
            <a:avLst/>
          </a:prstGeom>
          <a:solidFill>
            <a:srgbClr val="030A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Block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1" idx="2"/>
          </p:cNvCxnSpPr>
          <p:nvPr/>
        </p:nvCxnSpPr>
        <p:spPr>
          <a:xfrm>
            <a:off x="1052872" y="2403429"/>
            <a:ext cx="766" cy="2783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05172" y="3634912"/>
            <a:ext cx="1295400" cy="674783"/>
          </a:xfrm>
          <a:prstGeom prst="rect">
            <a:avLst/>
          </a:prstGeom>
          <a:solidFill>
            <a:srgbClr val="030A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Block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52872" y="3356562"/>
            <a:ext cx="0" cy="2783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7071" y="4999991"/>
            <a:ext cx="2666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CFG of function foo</a:t>
            </a:r>
            <a:endParaRPr lang="en-US" sz="2000" b="1" dirty="0"/>
          </a:p>
        </p:txBody>
      </p:sp>
      <p:sp>
        <p:nvSpPr>
          <p:cNvPr id="28" name="Rectangular Callout 27"/>
          <p:cNvSpPr/>
          <p:nvPr/>
        </p:nvSpPr>
        <p:spPr>
          <a:xfrm>
            <a:off x="1757617" y="1939721"/>
            <a:ext cx="1276453" cy="306324"/>
          </a:xfrm>
          <a:prstGeom prst="wedgeRectCallout">
            <a:avLst>
              <a:gd name="adj1" fmla="val -60482"/>
              <a:gd name="adj2" fmla="val 93159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BlockExit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1295400" y="4693667"/>
            <a:ext cx="1271456" cy="306324"/>
          </a:xfrm>
          <a:prstGeom prst="wedgeRectCallout">
            <a:avLst>
              <a:gd name="adj1" fmla="val -54185"/>
              <a:gd name="adj2" fmla="val -136249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FuncExit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3" name="Elbow Connector 32"/>
          <p:cNvCxnSpPr>
            <a:stCxn id="22" idx="1"/>
            <a:endCxn id="21" idx="1"/>
          </p:cNvCxnSpPr>
          <p:nvPr/>
        </p:nvCxnSpPr>
        <p:spPr>
          <a:xfrm rot="10800000">
            <a:off x="405172" y="2066039"/>
            <a:ext cx="12700" cy="953133"/>
          </a:xfrm>
          <a:prstGeom prst="bentConnector3">
            <a:avLst>
              <a:gd name="adj1" fmla="val 180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ular Callout 34"/>
          <p:cNvSpPr/>
          <p:nvPr/>
        </p:nvSpPr>
        <p:spPr>
          <a:xfrm>
            <a:off x="1757617" y="2956012"/>
            <a:ext cx="1276453" cy="306324"/>
          </a:xfrm>
          <a:prstGeom prst="wedgeRectCallout">
            <a:avLst>
              <a:gd name="adj1" fmla="val -60482"/>
              <a:gd name="adj2" fmla="val 93159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BlockExit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1757617" y="3972303"/>
            <a:ext cx="1276453" cy="306324"/>
          </a:xfrm>
          <a:prstGeom prst="wedgeRectCallout">
            <a:avLst>
              <a:gd name="adj1" fmla="val -60482"/>
              <a:gd name="adj2" fmla="val 93159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BlockExit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1924263" y="1538781"/>
            <a:ext cx="892842" cy="1108203"/>
          </a:xfrm>
          <a:prstGeom prst="mathMultiply">
            <a:avLst>
              <a:gd name="adj1" fmla="val 1118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Multiply 38"/>
          <p:cNvSpPr/>
          <p:nvPr/>
        </p:nvSpPr>
        <p:spPr>
          <a:xfrm>
            <a:off x="1924263" y="3571363"/>
            <a:ext cx="892842" cy="1108203"/>
          </a:xfrm>
          <a:prstGeom prst="mathMultiply">
            <a:avLst>
              <a:gd name="adj1" fmla="val 1118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910058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5" grpId="0" animBg="1"/>
      <p:bldP spid="36" grpId="0" animBg="1"/>
      <p:bldP spid="37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Point, Snippet, and Instance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191000" y="914400"/>
            <a:ext cx="4724400" cy="5181600"/>
          </a:xfrm>
        </p:spPr>
        <p:txBody>
          <a:bodyPr/>
          <a:lstStyle/>
          <a:p>
            <a:r>
              <a:rPr lang="en-US" dirty="0" smtClean="0"/>
              <a:t>Snippet insertion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Instance iterator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Snippet removal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33400" y="1289479"/>
            <a:ext cx="3429000" cy="3739721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solidFill>
                  <a:schemeClr val="tx1"/>
                </a:solidFill>
              </a:rPr>
              <a:t>foo () {</a:t>
            </a:r>
          </a:p>
          <a:p>
            <a:endParaRPr lang="en-US" smtClean="0">
              <a:solidFill>
                <a:schemeClr val="tx1"/>
              </a:solidFill>
            </a:endParaRPr>
          </a:p>
          <a:p>
            <a:endParaRPr lang="en-US" smtClean="0">
              <a:solidFill>
                <a:schemeClr val="tx1"/>
              </a:solidFill>
            </a:endParaRPr>
          </a:p>
          <a:p>
            <a:endParaRPr lang="en-US" smtClean="0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  <a:p>
            <a:endParaRPr lang="en-US" smtClean="0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  <a:p>
            <a:endParaRPr lang="en-US" smtClean="0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  <a:p>
            <a:endParaRPr lang="en-US" smtClean="0">
              <a:solidFill>
                <a:schemeClr val="tx1"/>
              </a:solidFill>
            </a:endParaRPr>
          </a:p>
          <a:p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152400" y="2261029"/>
            <a:ext cx="685800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90600" y="2203879"/>
            <a:ext cx="1219200" cy="2057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Point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 smtClean="0"/>
          </a:p>
          <a:p>
            <a:pPr algn="ctr"/>
            <a:endParaRPr lang="en-US"/>
          </a:p>
          <a:p>
            <a:pPr algn="ctr"/>
            <a:endParaRPr lang="en-US" smtClean="0"/>
          </a:p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428875" y="3245709"/>
            <a:ext cx="9906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Snippet</a:t>
            </a: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428875" y="3668414"/>
            <a:ext cx="9906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Snippet</a:t>
            </a: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428875" y="2823004"/>
            <a:ext cx="9906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Snippet</a:t>
            </a: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104900" y="3245709"/>
            <a:ext cx="990600" cy="304800"/>
          </a:xfrm>
          <a:prstGeom prst="rect">
            <a:avLst/>
          </a:prstGeom>
          <a:solidFill>
            <a:srgbClr val="0060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Instance</a:t>
            </a: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104900" y="3668414"/>
            <a:ext cx="990600" cy="304800"/>
          </a:xfrm>
          <a:prstGeom prst="rect">
            <a:avLst/>
          </a:prstGeom>
          <a:solidFill>
            <a:srgbClr val="0060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Instance</a:t>
            </a: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104900" y="2823004"/>
            <a:ext cx="990600" cy="304800"/>
          </a:xfrm>
          <a:prstGeom prst="rect">
            <a:avLst/>
          </a:prstGeom>
          <a:solidFill>
            <a:srgbClr val="0060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Instance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37314" y="1466850"/>
            <a:ext cx="4089400" cy="9275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smtClean="0"/>
              <a:t>Instance push_back(Snippet);</a:t>
            </a:r>
          </a:p>
          <a:p>
            <a:r>
              <a:rPr lang="en-US" sz="2400" smtClean="0"/>
              <a:t>Instance push_front(Snippet);</a:t>
            </a:r>
            <a:endParaRPr lang="en-US" sz="2400"/>
          </a:p>
        </p:txBody>
      </p:sp>
      <p:sp>
        <p:nvSpPr>
          <p:cNvPr id="23" name="Rectangle 22"/>
          <p:cNvSpPr/>
          <p:nvPr/>
        </p:nvSpPr>
        <p:spPr>
          <a:xfrm>
            <a:off x="4637314" y="3016143"/>
            <a:ext cx="4089400" cy="9275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smtClean="0"/>
              <a:t>instance_iterator begin();</a:t>
            </a:r>
          </a:p>
          <a:p>
            <a:r>
              <a:rPr lang="en-US" sz="2400" smtClean="0"/>
              <a:t>instance_iterator end();</a:t>
            </a:r>
            <a:endParaRPr lang="en-US" sz="2400"/>
          </a:p>
        </p:txBody>
      </p:sp>
      <p:sp>
        <p:nvSpPr>
          <p:cNvPr id="24" name="Rectangle 23"/>
          <p:cNvSpPr/>
          <p:nvPr/>
        </p:nvSpPr>
        <p:spPr>
          <a:xfrm>
            <a:off x="4637314" y="4565435"/>
            <a:ext cx="4089400" cy="9275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smtClean="0"/>
              <a:t>bool remove(Instance);</a:t>
            </a:r>
            <a:endParaRPr lang="en-US" sz="240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64098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35" grpId="0" animBg="1"/>
      <p:bldP spid="35" grpId="1" animBg="1"/>
      <p:bldP spid="36" grpId="0" animBg="1"/>
      <p:bldP spid="36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8" grpId="0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78"/>
          <p:cNvGrpSpPr/>
          <p:nvPr/>
        </p:nvGrpSpPr>
        <p:grpSpPr>
          <a:xfrm>
            <a:off x="5715000" y="1447800"/>
            <a:ext cx="2057400" cy="3657600"/>
            <a:chOff x="1066800" y="2057400"/>
            <a:chExt cx="2057400" cy="3657600"/>
          </a:xfrm>
        </p:grpSpPr>
        <p:sp>
          <p:nvSpPr>
            <p:cNvPr id="42" name="Rectangle 41"/>
            <p:cNvSpPr/>
            <p:nvPr/>
          </p:nvSpPr>
          <p:spPr>
            <a:xfrm>
              <a:off x="1066800" y="2057400"/>
              <a:ext cx="2057400" cy="9144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Address Space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66800" y="2971800"/>
              <a:ext cx="2057400" cy="9144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Snippet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66800" y="3886200"/>
              <a:ext cx="2057400" cy="914400"/>
            </a:xfrm>
            <a:prstGeom prst="rect">
              <a:avLst/>
            </a:prstGeom>
            <a:solidFill>
              <a:srgbClr val="00602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CFG Parsing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66800" y="4800600"/>
              <a:ext cx="20574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Instrumentation</a:t>
              </a:r>
            </a:p>
            <a:p>
              <a:r>
                <a:rPr lang="en-US" dirty="0" smtClean="0"/>
                <a:t>Engine</a:t>
              </a:r>
              <a:endParaRPr lang="en-US" dirty="0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5715000" y="838200"/>
            <a:ext cx="2053974" cy="49377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Plugin</a:t>
            </a:r>
            <a:endParaRPr lang="en-US" dirty="0" smtClean="0"/>
          </a:p>
          <a:p>
            <a:pPr algn="ctr"/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840944" y="836407"/>
            <a:ext cx="1920240" cy="49377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Public</a:t>
            </a:r>
          </a:p>
          <a:p>
            <a:pPr algn="ctr"/>
            <a:r>
              <a:rPr lang="en-US" smtClean="0"/>
              <a:t>Interface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76" y="0"/>
            <a:ext cx="8839200" cy="762000"/>
          </a:xfrm>
        </p:spPr>
        <p:txBody>
          <a:bodyPr/>
          <a:lstStyle/>
          <a:p>
            <a:r>
              <a:rPr lang="en-US" dirty="0" err="1" smtClean="0"/>
              <a:t>PatchAPI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 to the </a:t>
            </a:r>
            <a:r>
              <a:rPr lang="en-US" dirty="0" err="1" smtClean="0"/>
              <a:t>PatchAPI</a:t>
            </a:r>
            <a:endParaRPr lang="en-US" dirty="0"/>
          </a:p>
        </p:txBody>
      </p:sp>
      <p:grpSp>
        <p:nvGrpSpPr>
          <p:cNvPr id="3" name="Group 10"/>
          <p:cNvGrpSpPr/>
          <p:nvPr/>
        </p:nvGrpSpPr>
        <p:grpSpPr>
          <a:xfrm>
            <a:off x="1167116" y="838200"/>
            <a:ext cx="1629423" cy="4937760"/>
            <a:chOff x="152400" y="793731"/>
            <a:chExt cx="1629423" cy="4937760"/>
          </a:xfrm>
        </p:grpSpPr>
        <p:sp>
          <p:nvSpPr>
            <p:cNvPr id="32" name="Rectangle 31"/>
            <p:cNvSpPr/>
            <p:nvPr/>
          </p:nvSpPr>
          <p:spPr>
            <a:xfrm>
              <a:off x="152400" y="793731"/>
              <a:ext cx="1188720" cy="493776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Binary Patching</a:t>
              </a:r>
            </a:p>
            <a:p>
              <a:pPr algn="ctr"/>
              <a:r>
                <a:rPr lang="en-US" smtClean="0"/>
                <a:t>Tools</a:t>
              </a:r>
              <a:endParaRPr lang="en-US" dirty="0"/>
            </a:p>
          </p:txBody>
        </p:sp>
        <p:sp>
          <p:nvSpPr>
            <p:cNvPr id="33" name="Down Arrow 32"/>
            <p:cNvSpPr/>
            <p:nvPr/>
          </p:nvSpPr>
          <p:spPr>
            <a:xfrm rot="16200000">
              <a:off x="1256672" y="2771268"/>
              <a:ext cx="609600" cy="440703"/>
            </a:xfrm>
            <a:prstGeom prst="downArrow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tx1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757266" y="838200"/>
            <a:ext cx="974259" cy="4937760"/>
          </a:xfrm>
          <a:prstGeom prst="rect">
            <a:avLst/>
          </a:prstGeom>
          <a:solidFill>
            <a:srgbClr val="0915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Internal</a:t>
            </a:r>
            <a:endParaRPr lang="en-US" dirty="0"/>
          </a:p>
        </p:txBody>
      </p:sp>
      <p:grpSp>
        <p:nvGrpSpPr>
          <p:cNvPr id="48" name="Group 141"/>
          <p:cNvGrpSpPr/>
          <p:nvPr/>
        </p:nvGrpSpPr>
        <p:grpSpPr>
          <a:xfrm>
            <a:off x="7391400" y="1676400"/>
            <a:ext cx="914400" cy="3200400"/>
            <a:chOff x="2667000" y="2286000"/>
            <a:chExt cx="914400" cy="3200400"/>
          </a:xfrm>
        </p:grpSpPr>
        <p:sp>
          <p:nvSpPr>
            <p:cNvPr id="50" name="Diamond 49"/>
            <p:cNvSpPr/>
            <p:nvPr/>
          </p:nvSpPr>
          <p:spPr>
            <a:xfrm>
              <a:off x="2667000" y="2286000"/>
              <a:ext cx="914400" cy="454702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667000" y="3200400"/>
              <a:ext cx="914400" cy="455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2667000" y="4114800"/>
              <a:ext cx="914400" cy="457827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ross 52"/>
            <p:cNvSpPr/>
            <p:nvPr/>
          </p:nvSpPr>
          <p:spPr>
            <a:xfrm>
              <a:off x="2667000" y="5029200"/>
              <a:ext cx="914400" cy="457200"/>
            </a:xfrm>
            <a:prstGeom prst="plu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840026" y="1113399"/>
            <a:ext cx="4928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</a:rPr>
              <a:t>PatchAPI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53671" y="4343400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accent5">
                    <a:lumMod val="75000"/>
                  </a:schemeClr>
                </a:solidFill>
              </a:rPr>
              <a:t>In-line, out-of-line</a:t>
            </a:r>
            <a:endParaRPr lang="zh-CN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709603" y="3429000"/>
            <a:ext cx="386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mtClean="0">
                <a:solidFill>
                  <a:srgbClr val="00602B"/>
                </a:solidFill>
              </a:rPr>
              <a:t>Online parsing, reuse stored CFG</a:t>
            </a:r>
            <a:endParaRPr lang="zh-CN" altLang="en-US" b="1" dirty="0">
              <a:solidFill>
                <a:srgbClr val="00602B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12131" y="2543175"/>
            <a:ext cx="3762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915FB"/>
                </a:solidFill>
              </a:rPr>
              <a:t>AST, </a:t>
            </a:r>
            <a:r>
              <a:rPr lang="en-US" altLang="zh-CN" b="1" dirty="0" err="1" smtClean="0">
                <a:solidFill>
                  <a:srgbClr val="0915FB"/>
                </a:solidFill>
              </a:rPr>
              <a:t>DynC</a:t>
            </a:r>
            <a:r>
              <a:rPr lang="en-US" altLang="zh-CN" b="1" smtClean="0">
                <a:solidFill>
                  <a:srgbClr val="0915FB"/>
                </a:solidFill>
              </a:rPr>
              <a:t>, user-defined code …</a:t>
            </a:r>
            <a:endParaRPr lang="zh-CN" altLang="en-US" b="1" dirty="0">
              <a:solidFill>
                <a:srgbClr val="0915FB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61476" y="1752600"/>
            <a:ext cx="381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1</a:t>
            </a:r>
            <a:r>
              <a:rPr lang="en-US" altLang="zh-CN" b="1" baseline="30000" dirty="0" smtClean="0">
                <a:solidFill>
                  <a:srgbClr val="C00000"/>
                </a:solidFill>
              </a:rPr>
              <a:t>st</a:t>
            </a:r>
            <a:r>
              <a:rPr lang="en-US" altLang="zh-CN" b="1" dirty="0" smtClean="0">
                <a:solidFill>
                  <a:srgbClr val="C00000"/>
                </a:solidFill>
              </a:rPr>
              <a:t> party, 3</a:t>
            </a:r>
            <a:r>
              <a:rPr lang="en-US" altLang="zh-CN" b="1" baseline="30000" dirty="0" smtClean="0">
                <a:solidFill>
                  <a:srgbClr val="C00000"/>
                </a:solidFill>
              </a:rPr>
              <a:t>rd</a:t>
            </a:r>
            <a:r>
              <a:rPr lang="en-US" altLang="zh-CN" b="1" dirty="0" smtClean="0">
                <a:solidFill>
                  <a:srgbClr val="C00000"/>
                </a:solidFill>
              </a:rPr>
              <a:t> party, binary rewriter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2848540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9" grpId="0" animBg="1"/>
      <p:bldP spid="41" grpId="0" animBg="1"/>
      <p:bldP spid="43" grpId="0"/>
      <p:bldP spid="60" grpId="0"/>
      <p:bldP spid="61" grpId="0"/>
      <p:bldP spid="62" grpId="0"/>
      <p:bldP spid="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 Space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management primitives</a:t>
            </a:r>
          </a:p>
          <a:p>
            <a:pPr lvl="1"/>
            <a:r>
              <a:rPr lang="en-US" dirty="0" err="1"/>
              <a:t>malloc</a:t>
            </a:r>
            <a:r>
              <a:rPr lang="en-US" dirty="0"/>
              <a:t> / </a:t>
            </a:r>
            <a:r>
              <a:rPr lang="en-US" dirty="0" err="1"/>
              <a:t>realloc</a:t>
            </a:r>
            <a:r>
              <a:rPr lang="en-US" dirty="0"/>
              <a:t> / free</a:t>
            </a:r>
          </a:p>
          <a:p>
            <a:pPr lvl="1"/>
            <a:r>
              <a:rPr lang="en-US" dirty="0"/>
              <a:t>write / </a:t>
            </a:r>
            <a:r>
              <a:rPr lang="en-US" dirty="0" smtClean="0"/>
              <a:t>read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instrumentation uses </a:t>
            </a:r>
            <a:r>
              <a:rPr lang="en-US" dirty="0" err="1" smtClean="0"/>
              <a:t>ptrace</a:t>
            </a:r>
            <a:endParaRPr lang="en-US" dirty="0" smtClean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party instrumentation uses </a:t>
            </a:r>
            <a:r>
              <a:rPr lang="en-US" dirty="0" err="1" smtClean="0"/>
              <a:t>libc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44284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Snippet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0" y="1073521"/>
            <a:ext cx="2743200" cy="226871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 smtClean="0"/>
          </a:p>
          <a:p>
            <a:pPr algn="r"/>
            <a:r>
              <a:rPr lang="en-US" smtClean="0"/>
              <a:t>DynC</a:t>
            </a:r>
          </a:p>
          <a:p>
            <a:pPr algn="r"/>
            <a:endParaRPr lang="en-US" smtClean="0"/>
          </a:p>
          <a:p>
            <a:r>
              <a:rPr lang="pt-BR" sz="1400" smtClean="0">
                <a:latin typeface="Gill Sans MT" pitchFamily="34" charset="0"/>
                <a:ea typeface="Arial Unicode MS" pitchFamily="34" charset="-122"/>
                <a:cs typeface="Arial Unicode MS" pitchFamily="34" charset="-122"/>
              </a:rPr>
              <a:t>if </a:t>
            </a:r>
            <a:r>
              <a:rPr lang="pt-BR" sz="1400" dirty="0" smtClean="0">
                <a:latin typeface="Gill Sans MT" pitchFamily="34" charset="0"/>
                <a:ea typeface="Arial Unicode MS" pitchFamily="34" charset="-122"/>
                <a:cs typeface="Arial Unicode MS" pitchFamily="34" charset="-122"/>
              </a:rPr>
              <a:t>(x == 0) {</a:t>
            </a:r>
          </a:p>
          <a:p>
            <a:r>
              <a:rPr lang="pt-BR" sz="1400" dirty="0" smtClean="0">
                <a:latin typeface="Gill Sans MT" pitchFamily="34" charset="0"/>
                <a:ea typeface="Arial Unicode MS" pitchFamily="34" charset="-122"/>
                <a:cs typeface="Arial Unicode MS" pitchFamily="34" charset="-122"/>
              </a:rPr>
              <a:t>  inf ‘printf("x == 0\n");</a:t>
            </a:r>
          </a:p>
          <a:p>
            <a:r>
              <a:rPr lang="pt-BR" sz="1400" dirty="0" smtClean="0">
                <a:latin typeface="Gill Sans MT" pitchFamily="34" charset="0"/>
                <a:ea typeface="Arial Unicode MS" pitchFamily="34" charset="-122"/>
                <a:cs typeface="Arial Unicode MS" pitchFamily="34" charset="-122"/>
              </a:rPr>
              <a:t>} else  if (x  &gt; 3) </a:t>
            </a:r>
            <a:r>
              <a:rPr lang="pt-BR" sz="1400" dirty="0">
                <a:latin typeface="Gill Sans MT" pitchFamily="34" charset="0"/>
                <a:ea typeface="Arial Unicode MS" pitchFamily="34" charset="-122"/>
                <a:cs typeface="Arial Unicode MS" pitchFamily="34" charset="-122"/>
              </a:rPr>
              <a:t>{</a:t>
            </a:r>
          </a:p>
          <a:p>
            <a:r>
              <a:rPr lang="pt-BR" sz="1400" dirty="0" smtClean="0">
                <a:latin typeface="Gill Sans MT" pitchFamily="34" charset="0"/>
                <a:ea typeface="Arial Unicode MS" pitchFamily="34" charset="-122"/>
                <a:cs typeface="Arial Unicode MS" pitchFamily="34" charset="-122"/>
              </a:rPr>
              <a:t>  inf ‘printf("</a:t>
            </a:r>
            <a:r>
              <a:rPr lang="pt-BR" sz="1400" dirty="0">
                <a:latin typeface="Gill Sans MT" pitchFamily="34" charset="0"/>
                <a:ea typeface="Arial Unicode MS" pitchFamily="34" charset="-122"/>
                <a:cs typeface="Arial Unicode MS" pitchFamily="34" charset="-122"/>
              </a:rPr>
              <a:t>x &gt; </a:t>
            </a:r>
            <a:r>
              <a:rPr lang="pt-BR" sz="1400" dirty="0" smtClean="0">
                <a:latin typeface="Gill Sans MT" pitchFamily="34" charset="0"/>
                <a:ea typeface="Arial Unicode MS" pitchFamily="34" charset="-122"/>
                <a:cs typeface="Arial Unicode MS" pitchFamily="34" charset="-122"/>
              </a:rPr>
              <a:t>3\n");</a:t>
            </a:r>
            <a:endParaRPr lang="pt-BR" sz="1400" dirty="0">
              <a:latin typeface="Gill Sans MT" pitchFamily="34" charset="0"/>
              <a:ea typeface="Arial Unicode MS" pitchFamily="34" charset="-122"/>
              <a:cs typeface="Arial Unicode MS" pitchFamily="34" charset="-122"/>
            </a:endParaRPr>
          </a:p>
          <a:p>
            <a:r>
              <a:rPr lang="pt-BR" sz="1400" dirty="0">
                <a:latin typeface="Gill Sans MT" pitchFamily="34" charset="0"/>
                <a:ea typeface="Arial Unicode MS" pitchFamily="34" charset="-122"/>
                <a:cs typeface="Arial Unicode MS" pitchFamily="34" charset="-122"/>
              </a:rPr>
              <a:t>} </a:t>
            </a:r>
            <a:r>
              <a:rPr lang="pt-BR" sz="1400" dirty="0" smtClean="0">
                <a:latin typeface="Gill Sans MT" pitchFamily="34" charset="0"/>
                <a:ea typeface="Arial Unicode MS" pitchFamily="34" charset="-122"/>
                <a:cs typeface="Arial Unicode MS" pitchFamily="34" charset="-122"/>
              </a:rPr>
              <a:t>else </a:t>
            </a:r>
            <a:r>
              <a:rPr lang="pt-BR" sz="1400" dirty="0">
                <a:latin typeface="Gill Sans MT" pitchFamily="34" charset="0"/>
                <a:ea typeface="Arial Unicode MS" pitchFamily="34" charset="-122"/>
                <a:cs typeface="Arial Unicode MS" pitchFamily="34" charset="-122"/>
              </a:rPr>
              <a:t>{</a:t>
            </a:r>
          </a:p>
          <a:p>
            <a:r>
              <a:rPr lang="pt-BR" sz="1400" dirty="0" smtClean="0">
                <a:latin typeface="Gill Sans MT" pitchFamily="34" charset="0"/>
                <a:ea typeface="Arial Unicode MS" pitchFamily="34" charset="-122"/>
                <a:cs typeface="Arial Unicode MS" pitchFamily="34" charset="-122"/>
              </a:rPr>
              <a:t>  inf ‘printf("</a:t>
            </a:r>
            <a:r>
              <a:rPr lang="pt-BR" sz="1400" dirty="0">
                <a:latin typeface="Gill Sans MT" pitchFamily="34" charset="0"/>
                <a:ea typeface="Arial Unicode MS" pitchFamily="34" charset="-122"/>
                <a:cs typeface="Arial Unicode MS" pitchFamily="34" charset="-122"/>
              </a:rPr>
              <a:t>x &lt; 3 but x != </a:t>
            </a:r>
            <a:r>
              <a:rPr lang="pt-BR" sz="1400" dirty="0" smtClean="0">
                <a:latin typeface="Gill Sans MT" pitchFamily="34" charset="0"/>
                <a:ea typeface="Arial Unicode MS" pitchFamily="34" charset="-122"/>
                <a:cs typeface="Arial Unicode MS" pitchFamily="34" charset="-122"/>
              </a:rPr>
              <a:t>0\n");</a:t>
            </a:r>
          </a:p>
          <a:p>
            <a:r>
              <a:rPr lang="pt-BR" sz="1400" smtClean="0">
                <a:latin typeface="Gill Sans MT" pitchFamily="34" charset="0"/>
                <a:ea typeface="Arial Unicode MS" pitchFamily="34" charset="-122"/>
                <a:cs typeface="Arial Unicode MS" pitchFamily="34" charset="-122"/>
              </a:rPr>
              <a:t>}</a:t>
            </a:r>
            <a:endParaRPr lang="pt-BR" sz="1100">
              <a:latin typeface="Gill Sans MT" pitchFamily="34" charset="0"/>
              <a:ea typeface="Arial Unicode MS" pitchFamily="34" charset="-122"/>
              <a:cs typeface="Arial Unicode MS" pitchFamily="34" charset="-122"/>
            </a:endParaRPr>
          </a:p>
          <a:p>
            <a:endParaRPr lang="pt-BR" sz="11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pt-BR" sz="11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pt-BR" sz="11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81199" y="1073789"/>
            <a:ext cx="2743200" cy="226871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mtClean="0"/>
              <a:t>AST</a:t>
            </a:r>
          </a:p>
          <a:p>
            <a:pPr algn="r"/>
            <a:endParaRPr lang="en-US"/>
          </a:p>
          <a:p>
            <a:pPr algn="r"/>
            <a:endParaRPr lang="en-US" smtClean="0"/>
          </a:p>
          <a:p>
            <a:pPr algn="r"/>
            <a:endParaRPr lang="en-US" smtClean="0"/>
          </a:p>
          <a:p>
            <a:pPr algn="ctr"/>
            <a:endParaRPr lang="en-US" smtClean="0"/>
          </a:p>
          <a:p>
            <a:pPr algn="ctr"/>
            <a:endParaRPr lang="en-US" smtClean="0"/>
          </a:p>
          <a:p>
            <a:pPr algn="ctr"/>
            <a:endParaRPr lang="en-US" smtClean="0"/>
          </a:p>
          <a:p>
            <a:pPr algn="ctr"/>
            <a:endParaRPr lang="en-US" smtClean="0"/>
          </a:p>
        </p:txBody>
      </p:sp>
      <p:sp>
        <p:nvSpPr>
          <p:cNvPr id="21" name="Rectangle 20"/>
          <p:cNvSpPr/>
          <p:nvPr/>
        </p:nvSpPr>
        <p:spPr>
          <a:xfrm>
            <a:off x="1974869" y="3580514"/>
            <a:ext cx="2743199" cy="226871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dirty="0" smtClean="0"/>
              <a:t>Binary Code</a:t>
            </a:r>
            <a:endParaRPr lang="en-US" dirty="0"/>
          </a:p>
          <a:p>
            <a:pPr algn="r"/>
            <a:endParaRPr lang="en-US" sz="2000" dirty="0" smtClean="0"/>
          </a:p>
          <a:p>
            <a:r>
              <a:rPr lang="en-US" sz="1400" dirty="0" smtClean="0"/>
              <a:t>55</a:t>
            </a:r>
          </a:p>
          <a:p>
            <a:r>
              <a:rPr lang="en-US" sz="1400" dirty="0" smtClean="0"/>
              <a:t>48 89 e5</a:t>
            </a:r>
            <a:endParaRPr lang="en-US" sz="1400" dirty="0"/>
          </a:p>
          <a:p>
            <a:r>
              <a:rPr lang="en-US" sz="1400" dirty="0" smtClean="0"/>
              <a:t>48 83 </a:t>
            </a:r>
            <a:r>
              <a:rPr lang="en-US" sz="1400" dirty="0" err="1" smtClean="0"/>
              <a:t>ec</a:t>
            </a:r>
            <a:r>
              <a:rPr lang="en-US" sz="1400" dirty="0" smtClean="0"/>
              <a:t> 20</a:t>
            </a:r>
            <a:endParaRPr lang="en-US" sz="1400" dirty="0"/>
          </a:p>
          <a:p>
            <a:r>
              <a:rPr lang="en-US" sz="1400" dirty="0" smtClean="0"/>
              <a:t>47 45 </a:t>
            </a:r>
            <a:r>
              <a:rPr lang="en-US" sz="1400" dirty="0" err="1" smtClean="0"/>
              <a:t>ec</a:t>
            </a:r>
            <a:r>
              <a:rPr lang="en-US" sz="1400" dirty="0" smtClean="0"/>
              <a:t> 00 00 00 00 </a:t>
            </a:r>
          </a:p>
          <a:p>
            <a:r>
              <a:rPr lang="en-US" sz="1400" dirty="0" err="1" smtClean="0"/>
              <a:t>eb</a:t>
            </a:r>
            <a:r>
              <a:rPr lang="en-US" sz="1400" dirty="0" smtClean="0"/>
              <a:t> 39 </a:t>
            </a:r>
          </a:p>
          <a:p>
            <a:r>
              <a:rPr lang="en-US" sz="1400" dirty="0" smtClean="0"/>
              <a:t>b8 00 00 00 00 </a:t>
            </a:r>
          </a:p>
          <a:p>
            <a:r>
              <a:rPr lang="en-US" sz="1400" dirty="0" smtClean="0"/>
              <a:t>e8 a8 f5 </a:t>
            </a:r>
            <a:r>
              <a:rPr lang="en-US" sz="1400" dirty="0" err="1" smtClean="0"/>
              <a:t>df</a:t>
            </a:r>
            <a:r>
              <a:rPr lang="en-US" sz="1400" dirty="0" smtClean="0"/>
              <a:t> ff</a:t>
            </a:r>
            <a:endParaRPr lang="en-US" sz="1400" dirty="0"/>
          </a:p>
        </p:txBody>
      </p:sp>
      <p:pic>
        <p:nvPicPr>
          <p:cNvPr id="1026" name="Picture 2" descr="http://www.viva64.com/media/images/content/a/Verification_of_the_64-bit_Applications/image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49" y="1285108"/>
            <a:ext cx="1847851" cy="19108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0" y="485911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2616" y="358051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User-defined:</a:t>
            </a: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00024" y="1106785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Provided by us: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3515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 Parsing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398373" y="1219199"/>
            <a:ext cx="1775254" cy="199041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 </a:t>
            </a:r>
            <a:r>
              <a:rPr lang="en-US" dirty="0" err="1" smtClean="0">
                <a:solidFill>
                  <a:schemeClr val="tx1"/>
                </a:solidFill>
              </a:rPr>
              <a:t>Mutator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398373" y="2380477"/>
            <a:ext cx="1775254" cy="8199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PatchAPI</a:t>
            </a:r>
          </a:p>
          <a:p>
            <a:pPr algn="ctr"/>
            <a:endParaRPr lang="en-US" smtClean="0"/>
          </a:p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1398373" y="3933825"/>
            <a:ext cx="1775254" cy="2057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Process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667000" y="3209615"/>
            <a:ext cx="0" cy="72421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19400" y="3287494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On demand </a:t>
            </a:r>
          </a:p>
          <a:p>
            <a:r>
              <a:rPr lang="en-US" smtClean="0"/>
              <a:t>parsing</a:t>
            </a:r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4724400" y="3933825"/>
            <a:ext cx="1775254" cy="2057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Process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37" name="Straight Arrow Connector 36"/>
          <p:cNvCxnSpPr>
            <a:stCxn id="50" idx="2"/>
            <a:endCxn id="43" idx="1"/>
          </p:cNvCxnSpPr>
          <p:nvPr/>
        </p:nvCxnSpPr>
        <p:spPr>
          <a:xfrm>
            <a:off x="6293965" y="3200401"/>
            <a:ext cx="1736815" cy="371319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3580" y="312420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Reuse</a:t>
            </a: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399032" y="2752415"/>
            <a:ext cx="1773936" cy="457200"/>
          </a:xfrm>
          <a:prstGeom prst="rect">
            <a:avLst/>
          </a:prstGeom>
          <a:solidFill>
            <a:srgbClr val="006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Parse CFG info</a:t>
            </a:r>
            <a:endParaRPr lang="en-US" dirty="0"/>
          </a:p>
        </p:txBody>
      </p:sp>
      <p:sp>
        <p:nvSpPr>
          <p:cNvPr id="43" name="Can 42"/>
          <p:cNvSpPr/>
          <p:nvPr/>
        </p:nvSpPr>
        <p:spPr>
          <a:xfrm>
            <a:off x="7573580" y="3571720"/>
            <a:ext cx="914400" cy="1216152"/>
          </a:xfrm>
          <a:prstGeom prst="ca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Stored CFG info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5406338" y="1209985"/>
            <a:ext cx="1775254" cy="199041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 </a:t>
            </a:r>
            <a:r>
              <a:rPr lang="en-US" dirty="0" err="1" smtClean="0">
                <a:solidFill>
                  <a:schemeClr val="tx1"/>
                </a:solidFill>
              </a:rPr>
              <a:t>Mutator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406338" y="2371263"/>
            <a:ext cx="1775254" cy="8199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PatchAPI</a:t>
            </a:r>
          </a:p>
          <a:p>
            <a:pPr algn="ctr"/>
            <a:endParaRPr lang="en-US" smtClean="0"/>
          </a:p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406997" y="2743201"/>
            <a:ext cx="1773936" cy="457200"/>
          </a:xfrm>
          <a:prstGeom prst="rect">
            <a:avLst/>
          </a:prstGeom>
          <a:solidFill>
            <a:srgbClr val="0060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Reuse CFG info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573580" y="5372100"/>
            <a:ext cx="914400" cy="609600"/>
          </a:xfrm>
          <a:prstGeom prst="rect">
            <a:avLst/>
          </a:prstGeom>
          <a:solidFill>
            <a:srgbClr val="091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Offlne Parser</a:t>
            </a:r>
            <a:endParaRPr lang="en-US"/>
          </a:p>
        </p:txBody>
      </p:sp>
      <p:cxnSp>
        <p:nvCxnSpPr>
          <p:cNvPr id="58" name="Straight Arrow Connector 57"/>
          <p:cNvCxnSpPr>
            <a:endCxn id="52" idx="1"/>
          </p:cNvCxnSpPr>
          <p:nvPr/>
        </p:nvCxnSpPr>
        <p:spPr>
          <a:xfrm>
            <a:off x="6499654" y="5676900"/>
            <a:ext cx="1073926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2" idx="0"/>
            <a:endCxn id="43" idx="3"/>
          </p:cNvCxnSpPr>
          <p:nvPr/>
        </p:nvCxnSpPr>
        <p:spPr>
          <a:xfrm flipV="1">
            <a:off x="8030780" y="4787872"/>
            <a:ext cx="0" cy="584228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152400" y="976313"/>
            <a:ext cx="4267200" cy="518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72000" y="976313"/>
            <a:ext cx="4267200" cy="518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Arrow Connector 103"/>
          <p:cNvCxnSpPr>
            <a:stCxn id="48" idx="2"/>
            <a:endCxn id="36" idx="0"/>
          </p:cNvCxnSpPr>
          <p:nvPr/>
        </p:nvCxnSpPr>
        <p:spPr>
          <a:xfrm flipH="1">
            <a:off x="5612027" y="3200400"/>
            <a:ext cx="681938" cy="733425"/>
          </a:xfrm>
          <a:prstGeom prst="straightConnector1">
            <a:avLst/>
          </a:prstGeom>
          <a:ln w="222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>
            <a:off x="1981201" y="3209615"/>
            <a:ext cx="1" cy="724210"/>
          </a:xfrm>
          <a:prstGeom prst="straightConnector1">
            <a:avLst/>
          </a:prstGeom>
          <a:ln w="222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754226" y="3382291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Patching</a:t>
            </a:r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4724400" y="3338357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Patching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497817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/>
      <p:bldP spid="43" grpId="0" animBg="1"/>
      <p:bldP spid="48" grpId="0" animBg="1"/>
      <p:bldP spid="49" grpId="0" animBg="1"/>
      <p:bldP spid="50" grpId="0" animBg="1"/>
      <p:bldP spid="52" grpId="0" animBg="1"/>
      <p:bldP spid="52" grpId="1" animBg="1"/>
      <p:bldP spid="70" grpId="0" animBg="1"/>
      <p:bldP spid="1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/>
          <p:cNvGrpSpPr/>
          <p:nvPr/>
        </p:nvGrpSpPr>
        <p:grpSpPr>
          <a:xfrm>
            <a:off x="4724400" y="1524000"/>
            <a:ext cx="2057400" cy="3657600"/>
            <a:chOff x="1066800" y="2057400"/>
            <a:chExt cx="2057400" cy="3657600"/>
          </a:xfrm>
        </p:grpSpPr>
        <p:sp>
          <p:nvSpPr>
            <p:cNvPr id="42" name="Rectangle 41"/>
            <p:cNvSpPr/>
            <p:nvPr/>
          </p:nvSpPr>
          <p:spPr>
            <a:xfrm>
              <a:off x="1066800" y="2057400"/>
              <a:ext cx="2057400" cy="9144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Address Space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66800" y="2971800"/>
              <a:ext cx="2057400" cy="9144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Snippet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66800" y="3886200"/>
              <a:ext cx="2057400" cy="914400"/>
            </a:xfrm>
            <a:prstGeom prst="rect">
              <a:avLst/>
            </a:prstGeom>
            <a:solidFill>
              <a:srgbClr val="00602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CFG Parsing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66800" y="4800600"/>
              <a:ext cx="20574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Instrumentation</a:t>
              </a:r>
            </a:p>
            <a:p>
              <a:r>
                <a:rPr lang="en-US" dirty="0" smtClean="0"/>
                <a:t>Engine</a:t>
              </a:r>
              <a:endParaRPr lang="en-US" dirty="0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4724400" y="914400"/>
            <a:ext cx="2053974" cy="49377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Plugin</a:t>
            </a:r>
            <a:endParaRPr lang="en-US" dirty="0" smtClean="0"/>
          </a:p>
          <a:p>
            <a:pPr algn="ctr"/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905000" y="914400"/>
            <a:ext cx="1920240" cy="49377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Public</a:t>
            </a:r>
          </a:p>
          <a:p>
            <a:pPr algn="ctr"/>
            <a:r>
              <a:rPr lang="en-US" smtClean="0"/>
              <a:t>Interface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76" y="0"/>
            <a:ext cx="8839200" cy="762000"/>
          </a:xfrm>
        </p:spPr>
        <p:txBody>
          <a:bodyPr/>
          <a:lstStyle/>
          <a:p>
            <a:r>
              <a:rPr lang="en-US" smtClean="0"/>
              <a:t>Dyninst </a:t>
            </a:r>
            <a:r>
              <a:rPr lang="en-US" dirty="0" smtClean="0"/>
              <a:t>Reintegration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 to the </a:t>
            </a:r>
            <a:r>
              <a:rPr lang="en-US" dirty="0" err="1" smtClean="0"/>
              <a:t>PatchAPI</a:t>
            </a:r>
            <a:endParaRPr lang="en-US" dirty="0"/>
          </a:p>
        </p:txBody>
      </p:sp>
      <p:grpSp>
        <p:nvGrpSpPr>
          <p:cNvPr id="6" name="Group 10"/>
          <p:cNvGrpSpPr/>
          <p:nvPr/>
        </p:nvGrpSpPr>
        <p:grpSpPr>
          <a:xfrm>
            <a:off x="176516" y="914400"/>
            <a:ext cx="1629423" cy="4937760"/>
            <a:chOff x="152400" y="793731"/>
            <a:chExt cx="1629423" cy="4937760"/>
          </a:xfrm>
        </p:grpSpPr>
        <p:sp>
          <p:nvSpPr>
            <p:cNvPr id="32" name="Rectangle 31"/>
            <p:cNvSpPr/>
            <p:nvPr/>
          </p:nvSpPr>
          <p:spPr>
            <a:xfrm>
              <a:off x="152400" y="793731"/>
              <a:ext cx="1188720" cy="493776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Dyninst</a:t>
              </a:r>
              <a:endParaRPr lang="en-US" dirty="0"/>
            </a:p>
          </p:txBody>
        </p:sp>
        <p:sp>
          <p:nvSpPr>
            <p:cNvPr id="33" name="Down Arrow 32"/>
            <p:cNvSpPr/>
            <p:nvPr/>
          </p:nvSpPr>
          <p:spPr>
            <a:xfrm rot="16200000">
              <a:off x="1256672" y="2771268"/>
              <a:ext cx="609600" cy="440703"/>
            </a:xfrm>
            <a:prstGeom prst="downArrow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tx1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3766666" y="914400"/>
            <a:ext cx="974259" cy="4937760"/>
          </a:xfrm>
          <a:prstGeom prst="rect">
            <a:avLst/>
          </a:prstGeom>
          <a:solidFill>
            <a:srgbClr val="0915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Internal</a:t>
            </a:r>
            <a:endParaRPr lang="en-US" dirty="0"/>
          </a:p>
        </p:txBody>
      </p:sp>
      <p:grpSp>
        <p:nvGrpSpPr>
          <p:cNvPr id="7" name="Group 141"/>
          <p:cNvGrpSpPr/>
          <p:nvPr/>
        </p:nvGrpSpPr>
        <p:grpSpPr>
          <a:xfrm>
            <a:off x="6400800" y="1752600"/>
            <a:ext cx="914400" cy="3200400"/>
            <a:chOff x="2667000" y="2286000"/>
            <a:chExt cx="914400" cy="3200400"/>
          </a:xfrm>
        </p:grpSpPr>
        <p:sp>
          <p:nvSpPr>
            <p:cNvPr id="50" name="Diamond 49"/>
            <p:cNvSpPr/>
            <p:nvPr/>
          </p:nvSpPr>
          <p:spPr>
            <a:xfrm>
              <a:off x="2667000" y="2286000"/>
              <a:ext cx="914400" cy="454702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667000" y="3200400"/>
              <a:ext cx="914400" cy="455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2667000" y="4114800"/>
              <a:ext cx="914400" cy="457827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ross 52"/>
            <p:cNvSpPr/>
            <p:nvPr/>
          </p:nvSpPr>
          <p:spPr>
            <a:xfrm>
              <a:off x="2667000" y="5029200"/>
              <a:ext cx="914400" cy="457200"/>
            </a:xfrm>
            <a:prstGeom prst="plu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849426" y="1189599"/>
            <a:ext cx="4928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</a:rPr>
              <a:t>PatchAPI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324600" y="1752600"/>
            <a:ext cx="2362200" cy="3200400"/>
            <a:chOff x="6629400" y="1752600"/>
            <a:chExt cx="2362200" cy="3200400"/>
          </a:xfrm>
        </p:grpSpPr>
        <p:sp>
          <p:nvSpPr>
            <p:cNvPr id="29" name="Cross 28"/>
            <p:cNvSpPr/>
            <p:nvPr/>
          </p:nvSpPr>
          <p:spPr>
            <a:xfrm>
              <a:off x="6629400" y="4495800"/>
              <a:ext cx="914400" cy="457200"/>
            </a:xfrm>
            <a:prstGeom prst="plus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6629400" y="3581400"/>
              <a:ext cx="914400" cy="457827"/>
            </a:xfrm>
            <a:prstGeom prst="flowChartConnector">
              <a:avLst/>
            </a:prstGeom>
            <a:solidFill>
              <a:srgbClr val="00602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705600" y="2667000"/>
              <a:ext cx="914400" cy="45595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iamond 26"/>
            <p:cNvSpPr/>
            <p:nvPr/>
          </p:nvSpPr>
          <p:spPr>
            <a:xfrm>
              <a:off x="6705600" y="1752600"/>
              <a:ext cx="914400" cy="454702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22" name="Group 2"/>
            <p:cNvGrpSpPr/>
            <p:nvPr/>
          </p:nvGrpSpPr>
          <p:grpSpPr>
            <a:xfrm>
              <a:off x="7162800" y="1752600"/>
              <a:ext cx="1828800" cy="3200400"/>
              <a:chOff x="7905541" y="1328222"/>
              <a:chExt cx="1828800" cy="32004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7905541" y="1328222"/>
                <a:ext cx="1828800" cy="4572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/>
                  <a:t>Dyninst</a:t>
                </a:r>
                <a:r>
                  <a:rPr lang="en-US" sz="1600" dirty="0" smtClean="0"/>
                  <a:t> Address Space</a:t>
                </a:r>
                <a:endParaRPr lang="en-US" sz="16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905541" y="3170960"/>
                <a:ext cx="1828800" cy="443262"/>
              </a:xfrm>
              <a:prstGeom prst="rect">
                <a:avLst/>
              </a:prstGeom>
              <a:solidFill>
                <a:srgbClr val="00602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ParseAPI</a:t>
                </a: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905541" y="4071422"/>
                <a:ext cx="1828800" cy="4572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In-line</a:t>
                </a:r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905541" y="2242622"/>
                <a:ext cx="1828800" cy="4572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AST</a:t>
                </a:r>
                <a:endParaRPr lang="en-US" dirty="0"/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685800" y="4419600"/>
            <a:ext cx="3070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accent5">
                    <a:lumMod val="75000"/>
                  </a:schemeClr>
                </a:solidFill>
              </a:rPr>
              <a:t>Relocate  a group of code,</a:t>
            </a:r>
          </a:p>
          <a:p>
            <a:r>
              <a:rPr lang="en-US" altLang="zh-CN" b="1" dirty="0" smtClean="0">
                <a:solidFill>
                  <a:schemeClr val="accent5">
                    <a:lumMod val="75000"/>
                  </a:schemeClr>
                </a:solidFill>
              </a:rPr>
              <a:t>embed snippet</a:t>
            </a:r>
            <a:endParaRPr lang="zh-CN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4135" y="3505200"/>
            <a:ext cx="3531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602B"/>
                </a:solidFill>
              </a:rPr>
              <a:t>Parse </a:t>
            </a:r>
            <a:r>
              <a:rPr lang="en-US" altLang="zh-CN" b="1" smtClean="0">
                <a:solidFill>
                  <a:srgbClr val="00602B"/>
                </a:solidFill>
              </a:rPr>
              <a:t>CFG during the runtime </a:t>
            </a:r>
          </a:p>
          <a:p>
            <a:r>
              <a:rPr lang="en-US" altLang="zh-CN" b="1" smtClean="0">
                <a:solidFill>
                  <a:srgbClr val="00602B"/>
                </a:solidFill>
              </a:rPr>
              <a:t>of instrumentation</a:t>
            </a:r>
            <a:endParaRPr lang="zh-CN" altLang="en-US" b="1" dirty="0">
              <a:solidFill>
                <a:srgbClr val="00602B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4891" y="2667000"/>
            <a:ext cx="3580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915FB"/>
                </a:solidFill>
              </a:rPr>
              <a:t>Will support </a:t>
            </a:r>
            <a:r>
              <a:rPr lang="en-US" altLang="zh-CN" b="1" dirty="0" err="1" smtClean="0">
                <a:solidFill>
                  <a:srgbClr val="0915FB"/>
                </a:solidFill>
              </a:rPr>
              <a:t>DynC</a:t>
            </a:r>
            <a:r>
              <a:rPr lang="en-US" altLang="zh-CN" b="1" dirty="0" smtClean="0">
                <a:solidFill>
                  <a:srgbClr val="0915FB"/>
                </a:solidFill>
              </a:rPr>
              <a:t> in the future</a:t>
            </a:r>
            <a:endParaRPr lang="zh-CN" altLang="en-US" b="1" dirty="0">
              <a:solidFill>
                <a:srgbClr val="0915FB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46576" y="1828800"/>
            <a:ext cx="2809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3</a:t>
            </a:r>
            <a:r>
              <a:rPr lang="en-US" altLang="zh-CN" b="1" baseline="30000" dirty="0" smtClean="0">
                <a:solidFill>
                  <a:srgbClr val="C00000"/>
                </a:solidFill>
              </a:rPr>
              <a:t>rd</a:t>
            </a:r>
            <a:r>
              <a:rPr lang="en-US" altLang="zh-CN" b="1" dirty="0" smtClean="0">
                <a:solidFill>
                  <a:srgbClr val="C00000"/>
                </a:solidFill>
              </a:rPr>
              <a:t> party, binary rewriter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2848540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9" grpId="0" animBg="1"/>
      <p:bldP spid="41" grpId="0" animBg="1"/>
      <p:bldP spid="43" grpId="0"/>
      <p:bldP spid="35" grpId="0"/>
      <p:bldP spid="36" grpId="0"/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218204" y="762000"/>
            <a:ext cx="4201396" cy="54081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Motivation:  a confluence of two tools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305286" y="1447799"/>
            <a:ext cx="1610595" cy="47223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User Mutator</a:t>
            </a: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pPr algn="ctr"/>
            <a:endParaRPr lang="en-US"/>
          </a:p>
          <a:p>
            <a:pPr algn="ctr"/>
            <a:endParaRPr lang="en-US" smtClean="0"/>
          </a:p>
          <a:p>
            <a:pPr algn="ctr"/>
            <a:endParaRPr lang="en-US"/>
          </a:p>
          <a:p>
            <a:pPr algn="ctr"/>
            <a:endParaRPr lang="en-US" smtClean="0"/>
          </a:p>
          <a:p>
            <a:pPr algn="ctr"/>
            <a:endParaRPr lang="en-US"/>
          </a:p>
          <a:p>
            <a:pPr algn="ctr"/>
            <a:endParaRPr lang="en-US" smtClean="0"/>
          </a:p>
          <a:p>
            <a:pPr algn="ctr"/>
            <a:endParaRPr lang="en-US"/>
          </a:p>
          <a:p>
            <a:pPr algn="ctr"/>
            <a:endParaRPr lang="en-US" smtClean="0"/>
          </a:p>
          <a:p>
            <a:pPr algn="ctr"/>
            <a:endParaRPr lang="en-US"/>
          </a:p>
          <a:p>
            <a:pPr algn="ctr"/>
            <a:endParaRPr lang="en-US" smtClean="0"/>
          </a:p>
          <a:p>
            <a:pPr algn="ctr"/>
            <a:endParaRPr lang="en-US"/>
          </a:p>
          <a:p>
            <a:pPr algn="ctr"/>
            <a:endParaRPr lang="en-US" smtClean="0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05285" y="2741141"/>
            <a:ext cx="1610595" cy="3429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DyninstAPI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544280" y="3657599"/>
            <a:ext cx="1371599" cy="25125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Code Patching</a:t>
            </a:r>
          </a:p>
          <a:p>
            <a:pPr algn="ctr"/>
            <a:endParaRPr lang="en-US" dirty="0" smtClean="0"/>
          </a:p>
          <a:p>
            <a:r>
              <a:rPr lang="en-US" sz="1600" dirty="0" smtClean="0"/>
              <a:t>find point</a:t>
            </a:r>
          </a:p>
          <a:p>
            <a:r>
              <a:rPr lang="en-US" sz="1600" dirty="0" smtClean="0"/>
              <a:t>insert snippet</a:t>
            </a:r>
          </a:p>
          <a:p>
            <a:r>
              <a:rPr lang="en-US" sz="1600" dirty="0" smtClean="0"/>
              <a:t>delete snippet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sp>
        <p:nvSpPr>
          <p:cNvPr id="55" name="Rounded Rectangle 54"/>
          <p:cNvSpPr/>
          <p:nvPr/>
        </p:nvSpPr>
        <p:spPr>
          <a:xfrm>
            <a:off x="2525481" y="1447800"/>
            <a:ext cx="1609344" cy="47223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Process</a:t>
            </a:r>
          </a:p>
          <a:p>
            <a:pPr algn="ctr"/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void foo () {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void bar () {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void </a:t>
            </a:r>
            <a:r>
              <a:rPr lang="en-US" dirty="0" err="1" smtClean="0">
                <a:solidFill>
                  <a:schemeClr val="tx1"/>
                </a:solidFill>
              </a:rPr>
              <a:t>baz</a:t>
            </a:r>
            <a:r>
              <a:rPr lang="en-US" dirty="0" smtClean="0">
                <a:solidFill>
                  <a:schemeClr val="tx1"/>
                </a:solidFill>
              </a:rPr>
              <a:t> () {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}</a:t>
            </a:r>
          </a:p>
          <a:p>
            <a:endParaRPr lang="en-US" dirty="0"/>
          </a:p>
        </p:txBody>
      </p:sp>
      <p:sp>
        <p:nvSpPr>
          <p:cNvPr id="56" name="Right Arrow 55"/>
          <p:cNvSpPr/>
          <p:nvPr/>
        </p:nvSpPr>
        <p:spPr>
          <a:xfrm rot="10800000">
            <a:off x="3799047" y="2395926"/>
            <a:ext cx="577778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856074" y="2378935"/>
            <a:ext cx="914400" cy="30068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Snippet</a:t>
            </a: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856074" y="3742168"/>
            <a:ext cx="914400" cy="30068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Snippet</a:t>
            </a:r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856074" y="5105401"/>
            <a:ext cx="914400" cy="30068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Snippet</a:t>
            </a:r>
            <a:endParaRPr lang="en-US"/>
          </a:p>
        </p:txBody>
      </p:sp>
      <p:cxnSp>
        <p:nvCxnSpPr>
          <p:cNvPr id="61" name="Curved Connector 60"/>
          <p:cNvCxnSpPr>
            <a:stCxn id="54" idx="3"/>
            <a:endCxn id="58" idx="1"/>
          </p:cNvCxnSpPr>
          <p:nvPr/>
        </p:nvCxnSpPr>
        <p:spPr>
          <a:xfrm flipV="1">
            <a:off x="1915879" y="3892509"/>
            <a:ext cx="940195" cy="1021361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endCxn id="59" idx="1"/>
          </p:cNvCxnSpPr>
          <p:nvPr/>
        </p:nvCxnSpPr>
        <p:spPr>
          <a:xfrm flipV="1">
            <a:off x="1915880" y="5255742"/>
            <a:ext cx="940194" cy="30685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ight Arrow 65"/>
          <p:cNvSpPr/>
          <p:nvPr/>
        </p:nvSpPr>
        <p:spPr>
          <a:xfrm rot="10800000">
            <a:off x="3799047" y="3759159"/>
            <a:ext cx="577778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Arrow 66"/>
          <p:cNvSpPr/>
          <p:nvPr/>
        </p:nvSpPr>
        <p:spPr>
          <a:xfrm rot="10800000">
            <a:off x="3799047" y="5122392"/>
            <a:ext cx="577778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urved Connector 38"/>
          <p:cNvCxnSpPr>
            <a:stCxn id="52" idx="3"/>
            <a:endCxn id="57" idx="1"/>
          </p:cNvCxnSpPr>
          <p:nvPr/>
        </p:nvCxnSpPr>
        <p:spPr>
          <a:xfrm flipV="1">
            <a:off x="1915881" y="2529276"/>
            <a:ext cx="940193" cy="1279694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724400" y="761999"/>
            <a:ext cx="4201396" cy="54081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5301098" y="1447800"/>
            <a:ext cx="3048000" cy="473469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Process</a:t>
            </a:r>
          </a:p>
          <a:p>
            <a:pPr algn="ctr"/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void </a:t>
            </a:r>
            <a:r>
              <a:rPr lang="en-US" dirty="0" smtClean="0">
                <a:solidFill>
                  <a:schemeClr val="tx1"/>
                </a:solidFill>
              </a:rPr>
              <a:t>foo () {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bar()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r>
              <a:rPr lang="en-US" smtClean="0">
                <a:solidFill>
                  <a:schemeClr val="tx1"/>
                </a:solidFill>
              </a:rPr>
              <a:t>void </a:t>
            </a:r>
            <a:r>
              <a:rPr lang="en-US" dirty="0" smtClean="0">
                <a:solidFill>
                  <a:schemeClr val="tx1"/>
                </a:solidFill>
              </a:rPr>
              <a:t>bar () {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err="1" smtClean="0">
                <a:solidFill>
                  <a:schemeClr val="tx1"/>
                </a:solidFill>
              </a:rPr>
              <a:t>baz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r>
              <a:rPr lang="en-US" smtClean="0">
                <a:solidFill>
                  <a:schemeClr val="tx1"/>
                </a:solidFill>
              </a:rPr>
              <a:t>void </a:t>
            </a:r>
            <a:r>
              <a:rPr lang="en-US" dirty="0" err="1" smtClean="0">
                <a:solidFill>
                  <a:schemeClr val="tx1"/>
                </a:solidFill>
              </a:rPr>
              <a:t>baz</a:t>
            </a:r>
            <a:r>
              <a:rPr lang="en-US" dirty="0" smtClean="0">
                <a:solidFill>
                  <a:schemeClr val="tx1"/>
                </a:solidFill>
              </a:rPr>
              <a:t> () {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}</a:t>
            </a:r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smtClean="0">
              <a:solidFill>
                <a:schemeClr val="tx1"/>
              </a:solidFill>
            </a:endParaRPr>
          </a:p>
          <a:p>
            <a:endParaRPr lang="en-US" sz="160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299283" y="5307227"/>
            <a:ext cx="3048000" cy="8629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Instrumenter.so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  <p:sp>
        <p:nvSpPr>
          <p:cNvPr id="91" name="Rectangle 90"/>
          <p:cNvSpPr/>
          <p:nvPr/>
        </p:nvSpPr>
        <p:spPr>
          <a:xfrm>
            <a:off x="5299284" y="5663513"/>
            <a:ext cx="3047999" cy="51898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Code Patching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764352" y="2361945"/>
            <a:ext cx="914400" cy="30068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Snippet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5764352" y="3463622"/>
            <a:ext cx="914400" cy="30068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Snippet</a:t>
            </a:r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5764352" y="4565298"/>
            <a:ext cx="914400" cy="30068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Snippet</a:t>
            </a:r>
            <a:endParaRPr lang="en-US"/>
          </a:p>
        </p:txBody>
      </p:sp>
      <p:cxnSp>
        <p:nvCxnSpPr>
          <p:cNvPr id="97" name="Curved Connector 96"/>
          <p:cNvCxnSpPr>
            <a:endCxn id="94" idx="1"/>
          </p:cNvCxnSpPr>
          <p:nvPr/>
        </p:nvCxnSpPr>
        <p:spPr>
          <a:xfrm rot="10800000" flipH="1">
            <a:off x="5299284" y="2512287"/>
            <a:ext cx="465068" cy="3398363"/>
          </a:xfrm>
          <a:prstGeom prst="curvedConnector3">
            <a:avLst>
              <a:gd name="adj1" fmla="val -74121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ight Arrow 99"/>
          <p:cNvSpPr/>
          <p:nvPr/>
        </p:nvSpPr>
        <p:spPr>
          <a:xfrm rot="10800000">
            <a:off x="6739581" y="2395927"/>
            <a:ext cx="685800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ight Arrow 100"/>
          <p:cNvSpPr/>
          <p:nvPr/>
        </p:nvSpPr>
        <p:spPr>
          <a:xfrm rot="10800000">
            <a:off x="6739581" y="3448862"/>
            <a:ext cx="685800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ight Arrow 101"/>
          <p:cNvSpPr/>
          <p:nvPr/>
        </p:nvSpPr>
        <p:spPr>
          <a:xfrm rot="10800000">
            <a:off x="6739581" y="4565298"/>
            <a:ext cx="685800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 Placeholder 6"/>
          <p:cNvSpPr>
            <a:spLocks noGrp="1"/>
          </p:cNvSpPr>
          <p:nvPr>
            <p:ph type="body" idx="1"/>
          </p:nvPr>
        </p:nvSpPr>
        <p:spPr>
          <a:xfrm>
            <a:off x="185302" y="783770"/>
            <a:ext cx="4267200" cy="639762"/>
          </a:xfrm>
        </p:spPr>
        <p:txBody>
          <a:bodyPr/>
          <a:lstStyle/>
          <a:p>
            <a:r>
              <a:rPr lang="en-US" sz="1800" dirty="0" err="1" smtClean="0"/>
              <a:t>Dyninst</a:t>
            </a:r>
            <a:endParaRPr lang="en-US" sz="1800" dirty="0" smtClean="0"/>
          </a:p>
          <a:p>
            <a:r>
              <a:rPr lang="en-US" sz="1800" i="1" dirty="0" smtClean="0">
                <a:solidFill>
                  <a:srgbClr val="7030A0"/>
                </a:solidFill>
              </a:rPr>
              <a:t>(3</a:t>
            </a:r>
            <a:r>
              <a:rPr lang="en-US" sz="1800" i="1" baseline="30000" dirty="0" smtClean="0">
                <a:solidFill>
                  <a:srgbClr val="7030A0"/>
                </a:solidFill>
              </a:rPr>
              <a:t>rd</a:t>
            </a:r>
            <a:r>
              <a:rPr lang="en-US" sz="1800" i="1" dirty="0" smtClean="0">
                <a:solidFill>
                  <a:srgbClr val="7030A0"/>
                </a:solidFill>
              </a:rPr>
              <a:t> party instrumentation)</a:t>
            </a:r>
            <a:endParaRPr lang="en-US" sz="1800" i="1" dirty="0">
              <a:solidFill>
                <a:srgbClr val="7030A0"/>
              </a:solidFill>
            </a:endParaRPr>
          </a:p>
        </p:txBody>
      </p:sp>
      <p:sp>
        <p:nvSpPr>
          <p:cNvPr id="11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722917" y="762000"/>
            <a:ext cx="4202879" cy="639762"/>
          </a:xfrm>
        </p:spPr>
        <p:txBody>
          <a:bodyPr/>
          <a:lstStyle/>
          <a:p>
            <a:r>
              <a:rPr lang="en-US" sz="1800" dirty="0" smtClean="0"/>
              <a:t>Self-propelled instrumentation</a:t>
            </a:r>
          </a:p>
          <a:p>
            <a:r>
              <a:rPr lang="en-US" sz="1800" i="1" dirty="0" smtClean="0">
                <a:solidFill>
                  <a:srgbClr val="00602B"/>
                </a:solidFill>
              </a:rPr>
              <a:t>(1</a:t>
            </a:r>
            <a:r>
              <a:rPr lang="en-US" sz="1800" i="1" baseline="30000" dirty="0" smtClean="0">
                <a:solidFill>
                  <a:srgbClr val="00602B"/>
                </a:solidFill>
              </a:rPr>
              <a:t>st</a:t>
            </a:r>
            <a:r>
              <a:rPr lang="en-US" sz="1800" i="1" dirty="0" smtClean="0">
                <a:solidFill>
                  <a:srgbClr val="00602B"/>
                </a:solidFill>
              </a:rPr>
              <a:t> party instrumentation)</a:t>
            </a:r>
            <a:endParaRPr lang="en-US" sz="1800" i="1" dirty="0">
              <a:solidFill>
                <a:srgbClr val="00602B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48640" y="3657600"/>
            <a:ext cx="7800458" cy="2527121"/>
            <a:chOff x="-22797" y="3659824"/>
            <a:chExt cx="7800458" cy="2527121"/>
          </a:xfrm>
        </p:grpSpPr>
        <p:sp>
          <p:nvSpPr>
            <p:cNvPr id="3" name="Rectangle 2"/>
            <p:cNvSpPr/>
            <p:nvPr/>
          </p:nvSpPr>
          <p:spPr>
            <a:xfrm>
              <a:off x="-22797" y="3659824"/>
              <a:ext cx="1371599" cy="2514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PatchAPI</a:t>
              </a:r>
              <a:endParaRPr lang="en-US" b="1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735716" y="5665737"/>
              <a:ext cx="3041945" cy="52120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/>
                <a:t>PatchAPI</a:t>
              </a:r>
              <a:endParaRPr lang="en-US" b="1" dirty="0"/>
            </a:p>
          </p:txBody>
        </p:sp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247461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7" grpId="0" animBg="1"/>
      <p:bldP spid="58" grpId="0" animBg="1"/>
      <p:bldP spid="58" grpId="1" animBg="1"/>
      <p:bldP spid="59" grpId="0" animBg="1"/>
      <p:bldP spid="59" grpId="1" animBg="1"/>
      <p:bldP spid="66" grpId="0" animBg="1"/>
      <p:bldP spid="67" grpId="0" animBg="1"/>
      <p:bldP spid="85" grpId="0" animBg="1"/>
      <p:bldP spid="87" grpId="0" animBg="1"/>
      <p:bldP spid="89" grpId="0" animBg="1"/>
      <p:bldP spid="91" grpId="0" animBg="1"/>
      <p:bldP spid="94" grpId="0" animBg="1"/>
      <p:bldP spid="95" grpId="0" animBg="1"/>
      <p:bldP spid="96" grpId="0" animBg="1"/>
      <p:bldP spid="100" grpId="0" animBg="1"/>
      <p:bldP spid="101" grpId="0" animBg="1"/>
      <p:bldP spid="102" grpId="0" animBg="1"/>
      <p:bldP spid="11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8"/>
          <p:cNvGrpSpPr/>
          <p:nvPr/>
        </p:nvGrpSpPr>
        <p:grpSpPr>
          <a:xfrm>
            <a:off x="4724400" y="1524000"/>
            <a:ext cx="2057400" cy="3657600"/>
            <a:chOff x="1066800" y="2057400"/>
            <a:chExt cx="2057400" cy="3657600"/>
          </a:xfrm>
        </p:grpSpPr>
        <p:sp>
          <p:nvSpPr>
            <p:cNvPr id="42" name="Rectangle 41"/>
            <p:cNvSpPr/>
            <p:nvPr/>
          </p:nvSpPr>
          <p:spPr>
            <a:xfrm>
              <a:off x="1066800" y="2057400"/>
              <a:ext cx="2057400" cy="9144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Address Space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066800" y="2971800"/>
              <a:ext cx="2057400" cy="9144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Snippet</a:t>
              </a:r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66800" y="3886200"/>
              <a:ext cx="2057400" cy="914400"/>
            </a:xfrm>
            <a:prstGeom prst="rect">
              <a:avLst/>
            </a:prstGeom>
            <a:solidFill>
              <a:srgbClr val="00602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CFG Parsing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66800" y="4800600"/>
              <a:ext cx="20574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Instrumentation</a:t>
              </a:r>
            </a:p>
            <a:p>
              <a:r>
                <a:rPr lang="en-US" dirty="0" smtClean="0"/>
                <a:t>Engine</a:t>
              </a:r>
              <a:endParaRPr lang="en-US" dirty="0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4724400" y="914400"/>
            <a:ext cx="2053974" cy="493776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Plugin</a:t>
            </a:r>
            <a:endParaRPr lang="en-US" dirty="0" smtClean="0"/>
          </a:p>
          <a:p>
            <a:pPr algn="ctr"/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905000" y="914400"/>
            <a:ext cx="1920240" cy="49377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Public</a:t>
            </a:r>
          </a:p>
          <a:p>
            <a:pPr algn="ctr"/>
            <a:r>
              <a:rPr lang="en-US" smtClean="0"/>
              <a:t>Interface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76" y="0"/>
            <a:ext cx="8839200" cy="762000"/>
          </a:xfrm>
        </p:spPr>
        <p:txBody>
          <a:bodyPr/>
          <a:lstStyle/>
          <a:p>
            <a:r>
              <a:rPr lang="en-US" smtClean="0"/>
              <a:t>Self-propelled instrumentation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 to the </a:t>
            </a:r>
            <a:r>
              <a:rPr lang="en-US" dirty="0" err="1" smtClean="0"/>
              <a:t>PatchAPI</a:t>
            </a:r>
            <a:endParaRPr lang="en-US" dirty="0"/>
          </a:p>
        </p:txBody>
      </p:sp>
      <p:grpSp>
        <p:nvGrpSpPr>
          <p:cNvPr id="6" name="Group 10"/>
          <p:cNvGrpSpPr/>
          <p:nvPr/>
        </p:nvGrpSpPr>
        <p:grpSpPr>
          <a:xfrm>
            <a:off x="176516" y="914400"/>
            <a:ext cx="1629423" cy="4937760"/>
            <a:chOff x="152400" y="793731"/>
            <a:chExt cx="1629423" cy="4937760"/>
          </a:xfrm>
        </p:grpSpPr>
        <p:sp>
          <p:nvSpPr>
            <p:cNvPr id="32" name="Rectangle 31"/>
            <p:cNvSpPr/>
            <p:nvPr/>
          </p:nvSpPr>
          <p:spPr>
            <a:xfrm>
              <a:off x="152400" y="793731"/>
              <a:ext cx="1188720" cy="493776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Self-propelled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 rot="16200000">
              <a:off x="1256672" y="2771268"/>
              <a:ext cx="609600" cy="440703"/>
            </a:xfrm>
            <a:prstGeom prst="downArrow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chemeClr val="tx1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3766666" y="914400"/>
            <a:ext cx="974259" cy="4937760"/>
          </a:xfrm>
          <a:prstGeom prst="rect">
            <a:avLst/>
          </a:prstGeom>
          <a:solidFill>
            <a:srgbClr val="0915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Internal</a:t>
            </a:r>
            <a:endParaRPr lang="en-US" dirty="0"/>
          </a:p>
        </p:txBody>
      </p:sp>
      <p:grpSp>
        <p:nvGrpSpPr>
          <p:cNvPr id="7" name="Group 141"/>
          <p:cNvGrpSpPr/>
          <p:nvPr/>
        </p:nvGrpSpPr>
        <p:grpSpPr>
          <a:xfrm>
            <a:off x="6400800" y="1752600"/>
            <a:ext cx="914400" cy="3200400"/>
            <a:chOff x="2667000" y="2286000"/>
            <a:chExt cx="914400" cy="3200400"/>
          </a:xfrm>
        </p:grpSpPr>
        <p:sp>
          <p:nvSpPr>
            <p:cNvPr id="50" name="Diamond 49"/>
            <p:cNvSpPr/>
            <p:nvPr/>
          </p:nvSpPr>
          <p:spPr>
            <a:xfrm>
              <a:off x="2667000" y="2286000"/>
              <a:ext cx="914400" cy="454702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667000" y="3200400"/>
              <a:ext cx="914400" cy="455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2667000" y="4114800"/>
              <a:ext cx="914400" cy="457827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ross 52"/>
            <p:cNvSpPr/>
            <p:nvPr/>
          </p:nvSpPr>
          <p:spPr>
            <a:xfrm>
              <a:off x="2667000" y="5029200"/>
              <a:ext cx="914400" cy="457200"/>
            </a:xfrm>
            <a:prstGeom prst="plu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849426" y="1189599"/>
            <a:ext cx="4928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</a:rPr>
              <a:t>PatchAPI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324600" y="1752600"/>
            <a:ext cx="2362200" cy="3200400"/>
            <a:chOff x="6629400" y="1752600"/>
            <a:chExt cx="2362200" cy="3200400"/>
          </a:xfrm>
        </p:grpSpPr>
        <p:sp>
          <p:nvSpPr>
            <p:cNvPr id="29" name="Cross 28"/>
            <p:cNvSpPr/>
            <p:nvPr/>
          </p:nvSpPr>
          <p:spPr>
            <a:xfrm>
              <a:off x="6629400" y="4495800"/>
              <a:ext cx="914400" cy="457200"/>
            </a:xfrm>
            <a:prstGeom prst="plus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6629400" y="3581400"/>
              <a:ext cx="914400" cy="457827"/>
            </a:xfrm>
            <a:prstGeom prst="flowChartConnector">
              <a:avLst/>
            </a:prstGeom>
            <a:solidFill>
              <a:srgbClr val="00602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705600" y="2667000"/>
              <a:ext cx="914400" cy="45595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iamond 26"/>
            <p:cNvSpPr/>
            <p:nvPr/>
          </p:nvSpPr>
          <p:spPr>
            <a:xfrm>
              <a:off x="6705600" y="1752600"/>
              <a:ext cx="914400" cy="454702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22" name="Group 2"/>
            <p:cNvGrpSpPr/>
            <p:nvPr/>
          </p:nvGrpSpPr>
          <p:grpSpPr>
            <a:xfrm>
              <a:off x="7162800" y="1752600"/>
              <a:ext cx="1828800" cy="3200400"/>
              <a:chOff x="7905541" y="1328222"/>
              <a:chExt cx="1828800" cy="32004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7905541" y="1328222"/>
                <a:ext cx="1828800" cy="4572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smtClean="0"/>
                  <a:t>libc</a:t>
                </a:r>
                <a:endParaRPr lang="en-US" sz="16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905541" y="3170960"/>
                <a:ext cx="1828800" cy="443262"/>
              </a:xfrm>
              <a:prstGeom prst="rect">
                <a:avLst/>
              </a:prstGeom>
              <a:solidFill>
                <a:srgbClr val="00602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Stored CFG</a:t>
                </a: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905541" y="4071422"/>
                <a:ext cx="1828800" cy="4572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Hybrid</a:t>
                </a:r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905541" y="2242622"/>
                <a:ext cx="1828800" cy="4572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Binary code</a:t>
                </a:r>
                <a:endParaRPr lang="en-US" dirty="0"/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1412409" y="4419600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accent5">
                    <a:lumMod val="75000"/>
                  </a:schemeClr>
                </a:solidFill>
              </a:rPr>
              <a:t>Out-of-line + In-line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4891" y="350520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602B"/>
                </a:solidFill>
              </a:rPr>
              <a:t>Reuse stored CFG information</a:t>
            </a:r>
            <a:endParaRPr lang="zh-CN" altLang="en-US" b="1" dirty="0">
              <a:solidFill>
                <a:srgbClr val="00602B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5148" y="2667000"/>
            <a:ext cx="3061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mtClean="0">
                <a:solidFill>
                  <a:srgbClr val="0915FB"/>
                </a:solidFill>
              </a:rPr>
              <a:t>A small set of instructions</a:t>
            </a:r>
            <a:endParaRPr lang="zh-CN" altLang="en-US" b="1" dirty="0">
              <a:solidFill>
                <a:srgbClr val="0915FB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0901" y="1828800"/>
            <a:ext cx="2885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mtClean="0">
                <a:solidFill>
                  <a:srgbClr val="C00000"/>
                </a:solidFill>
              </a:rPr>
              <a:t>1</a:t>
            </a:r>
            <a:r>
              <a:rPr lang="en-US" altLang="zh-CN" b="1" baseline="30000" smtClean="0">
                <a:solidFill>
                  <a:srgbClr val="C00000"/>
                </a:solidFill>
              </a:rPr>
              <a:t>st</a:t>
            </a:r>
            <a:r>
              <a:rPr lang="en-US" altLang="zh-CN" b="1" smtClean="0">
                <a:solidFill>
                  <a:srgbClr val="C00000"/>
                </a:solidFill>
              </a:rPr>
              <a:t> party instrumentation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725252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39" grpId="0" animBg="1"/>
      <p:bldP spid="41" grpId="0" animBg="1"/>
      <p:bldP spid="43" grpId="0"/>
      <p:bldP spid="35" grpId="0"/>
      <p:bldP spid="36" grpId="0"/>
      <p:bldP spid="37" grpId="0"/>
      <p:bldP spid="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63643" y="1205321"/>
            <a:ext cx="160020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Conception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1373143" y="3010694"/>
            <a:ext cx="198120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 Design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918111" y="4800600"/>
            <a:ext cx="19812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Dyninst</a:t>
            </a:r>
            <a:r>
              <a:rPr lang="en-US" dirty="0" smtClean="0"/>
              <a:t> Reintegration</a:t>
            </a:r>
          </a:p>
        </p:txBody>
      </p:sp>
      <p:cxnSp>
        <p:nvCxnSpPr>
          <p:cNvPr id="11" name="Straight Arrow Connector 10"/>
          <p:cNvCxnSpPr>
            <a:stCxn id="7" idx="2"/>
            <a:endCxn id="9" idx="0"/>
          </p:cNvCxnSpPr>
          <p:nvPr/>
        </p:nvCxnSpPr>
        <p:spPr>
          <a:xfrm>
            <a:off x="2363743" y="2119721"/>
            <a:ext cx="0" cy="8909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343400" y="3010694"/>
            <a:ext cx="1981200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 Refactoring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9" idx="3"/>
            <a:endCxn id="12" idx="1"/>
          </p:cNvCxnSpPr>
          <p:nvPr/>
        </p:nvCxnSpPr>
        <p:spPr>
          <a:xfrm>
            <a:off x="3354343" y="3467894"/>
            <a:ext cx="98905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10" idx="0"/>
          </p:cNvCxnSpPr>
          <p:nvPr/>
        </p:nvCxnSpPr>
        <p:spPr>
          <a:xfrm flipH="1">
            <a:off x="3908711" y="3925094"/>
            <a:ext cx="1425289" cy="875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0"/>
            <a:endCxn id="9" idx="2"/>
          </p:cNvCxnSpPr>
          <p:nvPr/>
        </p:nvCxnSpPr>
        <p:spPr>
          <a:xfrm flipH="1" flipV="1">
            <a:off x="2363743" y="3925094"/>
            <a:ext cx="1544968" cy="875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273299" y="533400"/>
            <a:ext cx="564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√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25798" y="2294930"/>
            <a:ext cx="564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√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4000" y="2294930"/>
            <a:ext cx="564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√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051711" y="4800600"/>
            <a:ext cx="19812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Build Self-propelled instrumentation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2290943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PatchAPI</a:t>
            </a:r>
            <a:r>
              <a:rPr lang="en-US" dirty="0" smtClean="0"/>
              <a:t> from/back to </a:t>
            </a:r>
            <a:r>
              <a:rPr lang="en-US" dirty="0" err="1" smtClean="0"/>
              <a:t>Dyninst</a:t>
            </a:r>
            <a:endParaRPr lang="en-US" dirty="0" smtClean="0"/>
          </a:p>
          <a:p>
            <a:pPr lvl="1"/>
            <a:r>
              <a:rPr lang="en-US" dirty="0" smtClean="0"/>
              <a:t>Point and Snippet</a:t>
            </a:r>
          </a:p>
          <a:p>
            <a:r>
              <a:rPr lang="en-US" dirty="0" smtClean="0"/>
              <a:t>Design of </a:t>
            </a:r>
            <a:r>
              <a:rPr lang="en-US" dirty="0" err="1" smtClean="0"/>
              <a:t>PatchAPI</a:t>
            </a:r>
            <a:endParaRPr lang="en-US" dirty="0" smtClean="0"/>
          </a:p>
          <a:p>
            <a:pPr lvl="1"/>
            <a:r>
              <a:rPr lang="en-US" dirty="0"/>
              <a:t>Public Interface</a:t>
            </a:r>
          </a:p>
          <a:p>
            <a:pPr lvl="2"/>
            <a:r>
              <a:rPr lang="en-US" sz="2800" dirty="0"/>
              <a:t>Filter-based Point Query</a:t>
            </a:r>
          </a:p>
          <a:p>
            <a:pPr lvl="2"/>
            <a:r>
              <a:rPr lang="en-US" sz="2800" dirty="0"/>
              <a:t>Transactional Semantics</a:t>
            </a:r>
          </a:p>
          <a:p>
            <a:pPr lvl="1"/>
            <a:r>
              <a:rPr lang="en-US" dirty="0"/>
              <a:t>Plugin Interface</a:t>
            </a:r>
          </a:p>
          <a:p>
            <a:pPr lvl="2"/>
            <a:r>
              <a:rPr lang="en-US" sz="2800" dirty="0"/>
              <a:t>Customizing </a:t>
            </a:r>
            <a:r>
              <a:rPr lang="en-US" sz="2800" dirty="0" smtClean="0"/>
              <a:t>Instrumentation</a:t>
            </a:r>
            <a:endParaRPr lang="en-US" dirty="0" smtClean="0"/>
          </a:p>
          <a:p>
            <a:r>
              <a:rPr lang="en-US" smtClean="0"/>
              <a:t>To be released with Dyninst 8.0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8753838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20574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mtClean="0"/>
              <a:t>Question?</a:t>
            </a:r>
            <a:endParaRPr lang="en-US" sz="5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2431119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  <p:grpSp>
        <p:nvGrpSpPr>
          <p:cNvPr id="6" name="Group 61"/>
          <p:cNvGrpSpPr/>
          <p:nvPr/>
        </p:nvGrpSpPr>
        <p:grpSpPr>
          <a:xfrm>
            <a:off x="441324" y="1905000"/>
            <a:ext cx="1006476" cy="1008063"/>
            <a:chOff x="288925" y="1295400"/>
            <a:chExt cx="1006476" cy="1008063"/>
          </a:xfrm>
        </p:grpSpPr>
        <p:sp>
          <p:nvSpPr>
            <p:cNvPr id="7" name="Oval 38"/>
            <p:cNvSpPr>
              <a:spLocks noChangeArrowheads="1"/>
            </p:cNvSpPr>
            <p:nvPr/>
          </p:nvSpPr>
          <p:spPr bwMode="auto">
            <a:xfrm>
              <a:off x="563563" y="1571625"/>
              <a:ext cx="182563" cy="182563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39"/>
            <p:cNvSpPr>
              <a:spLocks noChangeArrowheads="1"/>
            </p:cNvSpPr>
            <p:nvPr/>
          </p:nvSpPr>
          <p:spPr bwMode="auto">
            <a:xfrm>
              <a:off x="838200" y="1846263"/>
              <a:ext cx="182563" cy="182563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40"/>
            <p:cNvSpPr>
              <a:spLocks noChangeArrowheads="1"/>
            </p:cNvSpPr>
            <p:nvPr/>
          </p:nvSpPr>
          <p:spPr bwMode="auto">
            <a:xfrm>
              <a:off x="288925" y="1846263"/>
              <a:ext cx="182563" cy="182563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41"/>
            <p:cNvSpPr>
              <a:spLocks noChangeArrowheads="1"/>
            </p:cNvSpPr>
            <p:nvPr/>
          </p:nvSpPr>
          <p:spPr bwMode="auto">
            <a:xfrm>
              <a:off x="563563" y="2120900"/>
              <a:ext cx="182563" cy="182563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42"/>
            <p:cNvSpPr>
              <a:spLocks noChangeArrowheads="1"/>
            </p:cNvSpPr>
            <p:nvPr/>
          </p:nvSpPr>
          <p:spPr bwMode="auto">
            <a:xfrm>
              <a:off x="1112838" y="2120900"/>
              <a:ext cx="182563" cy="182563"/>
            </a:xfrm>
            <a:prstGeom prst="ellipse">
              <a:avLst/>
            </a:prstGeom>
            <a:solidFill>
              <a:srgbClr val="00B050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2" name="AutoShape 43"/>
            <p:cNvCxnSpPr>
              <a:cxnSpLocks noChangeShapeType="1"/>
              <a:stCxn id="7" idx="3"/>
              <a:endCxn id="9" idx="7"/>
            </p:cNvCxnSpPr>
            <p:nvPr/>
          </p:nvCxnSpPr>
          <p:spPr bwMode="auto">
            <a:xfrm flipH="1">
              <a:off x="444500" y="1727200"/>
              <a:ext cx="146050" cy="146050"/>
            </a:xfrm>
            <a:prstGeom prst="straightConnector1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</p:cxnSp>
        <p:cxnSp>
          <p:nvCxnSpPr>
            <p:cNvPr id="13" name="AutoShape 44"/>
            <p:cNvCxnSpPr>
              <a:cxnSpLocks noChangeShapeType="1"/>
              <a:stCxn id="7" idx="5"/>
              <a:endCxn id="8" idx="1"/>
            </p:cNvCxnSpPr>
            <p:nvPr/>
          </p:nvCxnSpPr>
          <p:spPr bwMode="auto">
            <a:xfrm>
              <a:off x="719138" y="1727200"/>
              <a:ext cx="146050" cy="146050"/>
            </a:xfrm>
            <a:prstGeom prst="straightConnector1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</p:cxnSp>
        <p:cxnSp>
          <p:nvCxnSpPr>
            <p:cNvPr id="14" name="AutoShape 45"/>
            <p:cNvCxnSpPr>
              <a:cxnSpLocks noChangeShapeType="1"/>
              <a:stCxn id="8" idx="3"/>
              <a:endCxn id="10" idx="7"/>
            </p:cNvCxnSpPr>
            <p:nvPr/>
          </p:nvCxnSpPr>
          <p:spPr bwMode="auto">
            <a:xfrm flipH="1">
              <a:off x="719138" y="2001838"/>
              <a:ext cx="146050" cy="146050"/>
            </a:xfrm>
            <a:prstGeom prst="straightConnector1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</p:cxnSp>
        <p:cxnSp>
          <p:nvCxnSpPr>
            <p:cNvPr id="15" name="AutoShape 46"/>
            <p:cNvCxnSpPr>
              <a:cxnSpLocks noChangeShapeType="1"/>
              <a:stCxn id="8" idx="5"/>
              <a:endCxn id="11" idx="1"/>
            </p:cNvCxnSpPr>
            <p:nvPr/>
          </p:nvCxnSpPr>
          <p:spPr bwMode="auto">
            <a:xfrm>
              <a:off x="993775" y="2001838"/>
              <a:ext cx="146050" cy="146050"/>
            </a:xfrm>
            <a:prstGeom prst="straightConnector1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round/>
              <a:headEnd/>
              <a:tailEnd/>
            </a:ln>
          </p:spPr>
        </p:cxnSp>
        <p:sp>
          <p:nvSpPr>
            <p:cNvPr id="16" name="Rectangle 47"/>
            <p:cNvSpPr>
              <a:spLocks noChangeArrowheads="1"/>
            </p:cNvSpPr>
            <p:nvPr/>
          </p:nvSpPr>
          <p:spPr bwMode="auto">
            <a:xfrm>
              <a:off x="381000" y="1295400"/>
              <a:ext cx="547688" cy="2746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AST</a:t>
              </a:r>
            </a:p>
          </p:txBody>
        </p:sp>
      </p:grp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7467600" y="3733800"/>
            <a:ext cx="1473200" cy="862013"/>
          </a:xfrm>
          <a:prstGeom prst="ellipse">
            <a:avLst/>
          </a:prstGeom>
          <a:solidFill>
            <a:srgbClr val="00B050"/>
          </a:solidFill>
          <a:ln w="9525"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8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200">
                <a:solidFill>
                  <a:schemeClr val="bg1"/>
                </a:solidFill>
              </a:rPr>
              <a:t>Binary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391400" y="3276600"/>
            <a:ext cx="1676400" cy="22098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Process</a:t>
            </a:r>
          </a:p>
        </p:txBody>
      </p:sp>
      <p:sp>
        <p:nvSpPr>
          <p:cNvPr id="19" name="Left-Up Arrow 18"/>
          <p:cNvSpPr/>
          <p:nvPr/>
        </p:nvSpPr>
        <p:spPr bwMode="auto">
          <a:xfrm rot="8001702">
            <a:off x="1474094" y="3955104"/>
            <a:ext cx="481619" cy="487338"/>
          </a:xfrm>
          <a:prstGeom prst="leftUpArrow">
            <a:avLst/>
          </a:prstGeom>
          <a:gradFill flip="none" rotWithShape="1">
            <a:gsLst>
              <a:gs pos="37000">
                <a:schemeClr val="bg1">
                  <a:lumMod val="75000"/>
                </a:schemeClr>
              </a:gs>
              <a:gs pos="100000">
                <a:srgbClr val="00B050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ight Arrow 19"/>
          <p:cNvSpPr/>
          <p:nvPr/>
        </p:nvSpPr>
        <p:spPr bwMode="auto">
          <a:xfrm>
            <a:off x="5257801" y="5791200"/>
            <a:ext cx="457200" cy="3048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Down Arrow 20"/>
          <p:cNvSpPr/>
          <p:nvPr/>
        </p:nvSpPr>
        <p:spPr bwMode="auto">
          <a:xfrm rot="13948510">
            <a:off x="5107331" y="4141841"/>
            <a:ext cx="306387" cy="857200"/>
          </a:xfrm>
          <a:prstGeom prst="downArrow">
            <a:avLst/>
          </a:prstGeom>
          <a:gradFill flip="none" rotWithShape="1">
            <a:gsLst>
              <a:gs pos="2500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ight Arrow 21"/>
          <p:cNvSpPr/>
          <p:nvPr/>
        </p:nvSpPr>
        <p:spPr bwMode="auto">
          <a:xfrm>
            <a:off x="3048000" y="3429000"/>
            <a:ext cx="685800" cy="304800"/>
          </a:xfrm>
          <a:prstGeom prst="rightArrow">
            <a:avLst/>
          </a:prstGeom>
          <a:gradFill flip="none" rotWithShape="1">
            <a:gsLst>
              <a:gs pos="49000">
                <a:schemeClr val="bg1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51"/>
          <p:cNvSpPr>
            <a:spLocks noChangeArrowheads="1"/>
          </p:cNvSpPr>
          <p:nvPr/>
        </p:nvSpPr>
        <p:spPr bwMode="auto">
          <a:xfrm>
            <a:off x="3708221" y="5638800"/>
            <a:ext cx="1549579" cy="7239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/>
            <a:r>
              <a:rPr lang="en-US" sz="2200" dirty="0" err="1"/>
              <a:t>Stackwalker</a:t>
            </a:r>
            <a:endParaRPr lang="en-US" sz="2200" dirty="0"/>
          </a:p>
          <a:p>
            <a:pPr algn="ctr"/>
            <a:r>
              <a:rPr lang="en-US" sz="2200" dirty="0"/>
              <a:t>API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1828800" y="2971800"/>
            <a:ext cx="12573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algn="ctr">
            <a:noFill/>
            <a:prstDash val="dash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dirty="0" err="1" smtClean="0"/>
              <a:t>Symtab</a:t>
            </a:r>
            <a:endParaRPr lang="en-US" dirty="0" smtClean="0"/>
          </a:p>
          <a:p>
            <a:pPr algn="ctr">
              <a:defRPr/>
            </a:pP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25" name="Rectangle 53"/>
          <p:cNvSpPr>
            <a:spLocks noChangeArrowheads="1"/>
          </p:cNvSpPr>
          <p:nvPr/>
        </p:nvSpPr>
        <p:spPr bwMode="auto">
          <a:xfrm>
            <a:off x="3733650" y="4343400"/>
            <a:ext cx="129555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/>
            <a:r>
              <a:rPr lang="en-US" dirty="0" err="1" smtClean="0"/>
              <a:t>DataFlow</a:t>
            </a:r>
            <a:endParaRPr lang="en-US" dirty="0"/>
          </a:p>
          <a:p>
            <a:pPr algn="ctr"/>
            <a:r>
              <a:rPr lang="en-US" dirty="0"/>
              <a:t>API</a:t>
            </a:r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auto">
          <a:xfrm>
            <a:off x="1295400" y="2209800"/>
            <a:ext cx="4343400" cy="379412"/>
          </a:xfrm>
          <a:prstGeom prst="rightArrow">
            <a:avLst>
              <a:gd name="adj1" fmla="val 50000"/>
              <a:gd name="adj2" fmla="val 84109"/>
            </a:avLst>
          </a:prstGeom>
          <a:gradFill rotWithShape="1">
            <a:gsLst>
              <a:gs pos="0">
                <a:srgbClr val="00B050"/>
              </a:gs>
              <a:gs pos="100000">
                <a:schemeClr val="accent5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Down Arrow 26"/>
          <p:cNvSpPr/>
          <p:nvPr/>
        </p:nvSpPr>
        <p:spPr bwMode="auto">
          <a:xfrm>
            <a:off x="6096000" y="2895600"/>
            <a:ext cx="304800" cy="685800"/>
          </a:xfrm>
          <a:prstGeom prst="downArrow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Down Arrow 27"/>
          <p:cNvSpPr/>
          <p:nvPr/>
        </p:nvSpPr>
        <p:spPr bwMode="auto">
          <a:xfrm rot="18434319">
            <a:off x="5132680" y="3354974"/>
            <a:ext cx="306387" cy="794779"/>
          </a:xfrm>
          <a:prstGeom prst="downArrow">
            <a:avLst/>
          </a:prstGeom>
          <a:gradFill flip="none" rotWithShape="1">
            <a:gsLst>
              <a:gs pos="2500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ight Arrow 28"/>
          <p:cNvSpPr/>
          <p:nvPr/>
        </p:nvSpPr>
        <p:spPr bwMode="auto">
          <a:xfrm rot="19002661">
            <a:off x="2902570" y="3990042"/>
            <a:ext cx="929371" cy="304800"/>
          </a:xfrm>
          <a:prstGeom prst="rightArrow">
            <a:avLst/>
          </a:prstGeom>
          <a:gradFill flip="none" rotWithShape="1">
            <a:gsLst>
              <a:gs pos="49000">
                <a:schemeClr val="bg1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ight Arrow 29"/>
          <p:cNvSpPr/>
          <p:nvPr/>
        </p:nvSpPr>
        <p:spPr bwMode="auto">
          <a:xfrm>
            <a:off x="3053563" y="4724400"/>
            <a:ext cx="680237" cy="304800"/>
          </a:xfrm>
          <a:prstGeom prst="rightArrow">
            <a:avLst/>
          </a:prstGeom>
          <a:gradFill flip="none" rotWithShape="1">
            <a:gsLst>
              <a:gs pos="49000">
                <a:schemeClr val="bg1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1828800" y="4343400"/>
            <a:ext cx="12573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dirty="0"/>
              <a:t>Instruction</a:t>
            </a:r>
            <a:br>
              <a:rPr lang="en-US" dirty="0"/>
            </a:br>
            <a:r>
              <a:rPr lang="en-US" dirty="0"/>
              <a:t>API</a:t>
            </a:r>
          </a:p>
        </p:txBody>
      </p:sp>
      <p:sp>
        <p:nvSpPr>
          <p:cNvPr id="32" name="Rectangle 54"/>
          <p:cNvSpPr>
            <a:spLocks noChangeArrowheads="1"/>
          </p:cNvSpPr>
          <p:nvPr/>
        </p:nvSpPr>
        <p:spPr bwMode="auto">
          <a:xfrm>
            <a:off x="3733650" y="3048000"/>
            <a:ext cx="129555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/>
            <a:r>
              <a:rPr lang="en-US" smtClean="0"/>
              <a:t>Parse</a:t>
            </a:r>
            <a:endParaRPr lang="en-US" dirty="0"/>
          </a:p>
          <a:p>
            <a:pPr algn="ctr"/>
            <a:r>
              <a:rPr lang="en-US" dirty="0"/>
              <a:t>API</a:t>
            </a:r>
          </a:p>
        </p:txBody>
      </p:sp>
      <p:sp>
        <p:nvSpPr>
          <p:cNvPr id="33" name="Rectangle 48"/>
          <p:cNvSpPr>
            <a:spLocks noChangeArrowheads="1"/>
          </p:cNvSpPr>
          <p:nvPr/>
        </p:nvSpPr>
        <p:spPr bwMode="auto">
          <a:xfrm>
            <a:off x="5638800" y="2057400"/>
            <a:ext cx="1295550" cy="838200"/>
          </a:xfrm>
          <a:prstGeom prst="rect">
            <a:avLst/>
          </a:prstGeom>
          <a:solidFill>
            <a:schemeClr val="accent5"/>
          </a:solidFill>
          <a:ln w="9525"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/>
            <a:r>
              <a:rPr lang="en-US" sz="2200" dirty="0"/>
              <a:t>Code</a:t>
            </a:r>
          </a:p>
          <a:p>
            <a:pPr algn="ctr"/>
            <a:r>
              <a:rPr lang="en-US" sz="2200" dirty="0"/>
              <a:t>Gen</a:t>
            </a:r>
          </a:p>
        </p:txBody>
      </p:sp>
      <p:sp>
        <p:nvSpPr>
          <p:cNvPr id="34" name="Right Arrow 33"/>
          <p:cNvSpPr/>
          <p:nvPr/>
        </p:nvSpPr>
        <p:spPr bwMode="auto">
          <a:xfrm rot="19011991">
            <a:off x="6880872" y="5550437"/>
            <a:ext cx="601866" cy="304800"/>
          </a:xfrm>
          <a:prstGeom prst="rightArrow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100000">
                <a:schemeClr val="tx1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5708499" y="5410200"/>
            <a:ext cx="1301901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/>
            <a:r>
              <a:rPr lang="en-US" sz="1900" dirty="0" err="1" smtClean="0"/>
              <a:t>ProcControl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en-US" sz="1900" dirty="0" smtClean="0"/>
              <a:t>API</a:t>
            </a:r>
            <a:endParaRPr lang="en-US" sz="1900" dirty="0"/>
          </a:p>
        </p:txBody>
      </p:sp>
      <p:sp>
        <p:nvSpPr>
          <p:cNvPr id="36" name="Oval 14"/>
          <p:cNvSpPr>
            <a:spLocks noChangeArrowheads="1"/>
          </p:cNvSpPr>
          <p:nvPr/>
        </p:nvSpPr>
        <p:spPr bwMode="auto">
          <a:xfrm>
            <a:off x="50800" y="3810000"/>
            <a:ext cx="1473200" cy="862013"/>
          </a:xfrm>
          <a:prstGeom prst="ellipse">
            <a:avLst/>
          </a:prstGeom>
          <a:solidFill>
            <a:srgbClr val="00B050"/>
          </a:solidFill>
          <a:ln w="9525"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8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Binary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621077" y="2042116"/>
            <a:ext cx="1321984" cy="849940"/>
          </a:xfrm>
          <a:prstGeom prst="rect">
            <a:avLst/>
          </a:prstGeom>
          <a:noFill/>
          <a:ln w="508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57200" y="838200"/>
            <a:ext cx="990600" cy="381000"/>
          </a:xfrm>
          <a:prstGeom prst="rect">
            <a:avLst/>
          </a:prstGeom>
          <a:noFill/>
          <a:ln w="50800"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524000" y="788313"/>
            <a:ext cx="373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= Existing Component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05400" y="811887"/>
            <a:ext cx="1066800" cy="381000"/>
          </a:xfrm>
          <a:prstGeom prst="rect">
            <a:avLst/>
          </a:prstGeom>
          <a:noFill/>
          <a:ln w="508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286500" y="762000"/>
            <a:ext cx="2857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= New Component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7200" y="1371600"/>
            <a:ext cx="990600" cy="381000"/>
          </a:xfrm>
          <a:prstGeom prst="rect">
            <a:avLst/>
          </a:prstGeom>
          <a:noFill/>
          <a:ln w="508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524000" y="1321713"/>
            <a:ext cx="2857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= Proposed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828800" y="2953512"/>
            <a:ext cx="1267968" cy="1005840"/>
          </a:xfrm>
          <a:prstGeom prst="rect">
            <a:avLst/>
          </a:prstGeom>
          <a:noFill/>
          <a:ln w="50800"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828800" y="4328160"/>
            <a:ext cx="1244009" cy="1005840"/>
          </a:xfrm>
          <a:prstGeom prst="rect">
            <a:avLst/>
          </a:prstGeom>
          <a:noFill/>
          <a:ln w="50800"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733800" y="4328160"/>
            <a:ext cx="1295400" cy="1005840"/>
          </a:xfrm>
          <a:prstGeom prst="rect">
            <a:avLst/>
          </a:prstGeom>
          <a:noFill/>
          <a:ln w="508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688419" y="5394960"/>
            <a:ext cx="1321981" cy="1158240"/>
          </a:xfrm>
          <a:prstGeom prst="rect">
            <a:avLst/>
          </a:prstGeom>
          <a:noFill/>
          <a:ln w="508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689498" y="5638800"/>
            <a:ext cx="1573618" cy="730102"/>
          </a:xfrm>
          <a:prstGeom prst="rect">
            <a:avLst/>
          </a:prstGeom>
          <a:noFill/>
          <a:ln w="50800"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721393" y="3045120"/>
            <a:ext cx="1318440" cy="920824"/>
          </a:xfrm>
          <a:prstGeom prst="rect">
            <a:avLst/>
          </a:prstGeom>
          <a:noFill/>
          <a:ln w="50800"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 bwMode="auto">
          <a:xfrm>
            <a:off x="131452" y="7620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7F7F7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Dyninst and the Components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Gill Sans MT"/>
              <a:ea typeface="+mj-ea"/>
              <a:cs typeface="+mj-cs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3689498" y="5394960"/>
            <a:ext cx="3793240" cy="1158240"/>
            <a:chOff x="3689498" y="5394960"/>
            <a:chExt cx="3793240" cy="1158240"/>
          </a:xfrm>
        </p:grpSpPr>
        <p:sp>
          <p:nvSpPr>
            <p:cNvPr id="53" name="Right Arrow 52"/>
            <p:cNvSpPr/>
            <p:nvPr/>
          </p:nvSpPr>
          <p:spPr bwMode="auto">
            <a:xfrm>
              <a:off x="5257801" y="5791200"/>
              <a:ext cx="457200" cy="304800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3708221" y="5638800"/>
              <a:ext cx="1549579" cy="7239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flatTx/>
            </a:bodyPr>
            <a:lstStyle/>
            <a:p>
              <a:pPr algn="ctr"/>
              <a:r>
                <a:rPr lang="en-US" sz="2200" dirty="0" err="1"/>
                <a:t>Stackwalker</a:t>
              </a:r>
              <a:endParaRPr lang="en-US" sz="2200" dirty="0"/>
            </a:p>
            <a:p>
              <a:pPr algn="ctr"/>
              <a:r>
                <a:rPr lang="en-US" sz="2200" dirty="0"/>
                <a:t>API</a:t>
              </a:r>
            </a:p>
          </p:txBody>
        </p:sp>
        <p:sp>
          <p:nvSpPr>
            <p:cNvPr id="55" name="Right Arrow 54"/>
            <p:cNvSpPr/>
            <p:nvPr/>
          </p:nvSpPr>
          <p:spPr bwMode="auto">
            <a:xfrm rot="19011991">
              <a:off x="6880872" y="5550437"/>
              <a:ext cx="601866" cy="304800"/>
            </a:xfrm>
            <a:prstGeom prst="rightArrow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100000">
                  <a:schemeClr val="tx1"/>
                </a:gs>
              </a:gsLst>
              <a:lin ang="0" scaled="0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Rectangle 19"/>
            <p:cNvSpPr>
              <a:spLocks noChangeArrowheads="1"/>
            </p:cNvSpPr>
            <p:nvPr/>
          </p:nvSpPr>
          <p:spPr bwMode="auto">
            <a:xfrm>
              <a:off x="5708499" y="5410200"/>
              <a:ext cx="1301901" cy="1143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>
              <a:flatTx/>
            </a:bodyPr>
            <a:lstStyle/>
            <a:p>
              <a:pPr algn="ctr"/>
              <a:r>
                <a:rPr lang="en-US" sz="1900" dirty="0" err="1" smtClean="0"/>
                <a:t>ProcControl</a:t>
              </a:r>
              <a:r>
                <a:rPr lang="en-US" sz="1900" dirty="0"/>
                <a:t/>
              </a:r>
              <a:br>
                <a:rPr lang="en-US" sz="1900" dirty="0"/>
              </a:br>
              <a:r>
                <a:rPr lang="en-US" sz="1900" dirty="0" smtClean="0"/>
                <a:t>API</a:t>
              </a:r>
              <a:endParaRPr lang="en-US" sz="19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88419" y="5394960"/>
              <a:ext cx="1321981" cy="1158240"/>
            </a:xfrm>
            <a:prstGeom prst="rect">
              <a:avLst/>
            </a:prstGeom>
            <a:noFill/>
            <a:ln w="50800"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689498" y="5638800"/>
              <a:ext cx="1573618" cy="730102"/>
            </a:xfrm>
            <a:prstGeom prst="rect">
              <a:avLst/>
            </a:prstGeom>
            <a:noFill/>
            <a:ln w="50800">
              <a:solidFill>
                <a:srgbClr val="0066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-185057" y="-56818"/>
            <a:ext cx="9423400" cy="7124700"/>
          </a:xfrm>
          <a:prstGeom prst="rect">
            <a:avLst/>
          </a:prstGeom>
          <a:solidFill>
            <a:schemeClr val="tx1">
              <a:lumMod val="75000"/>
              <a:lumOff val="25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285873" y="3228130"/>
            <a:ext cx="2244467" cy="15544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49"/>
          <p:cNvSpPr>
            <a:spLocks noChangeArrowheads="1"/>
          </p:cNvSpPr>
          <p:nvPr/>
        </p:nvSpPr>
        <p:spPr bwMode="auto">
          <a:xfrm>
            <a:off x="5621077" y="3589338"/>
            <a:ext cx="1295550" cy="9064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/>
            <a:r>
              <a:rPr lang="en-US" sz="2200" dirty="0" smtClean="0"/>
              <a:t>Patch </a:t>
            </a:r>
          </a:p>
          <a:p>
            <a:pPr algn="ctr"/>
            <a:r>
              <a:rPr lang="en-US" sz="2200" dirty="0" smtClean="0"/>
              <a:t>API</a:t>
            </a:r>
            <a:endParaRPr lang="en-US" sz="2200" dirty="0"/>
          </a:p>
        </p:txBody>
      </p:sp>
      <p:sp>
        <p:nvSpPr>
          <p:cNvPr id="62" name="Right Arrow 61"/>
          <p:cNvSpPr/>
          <p:nvPr/>
        </p:nvSpPr>
        <p:spPr bwMode="auto">
          <a:xfrm>
            <a:off x="6934200" y="3962400"/>
            <a:ext cx="533400" cy="3048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rgbClr val="00B050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628165" y="3569660"/>
            <a:ext cx="1304263" cy="917280"/>
          </a:xfrm>
          <a:prstGeom prst="rect">
            <a:avLst/>
          </a:prstGeom>
          <a:noFill/>
          <a:ln w="508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74367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  <p:sp>
        <p:nvSpPr>
          <p:cNvPr id="16" name="Rectangle 47"/>
          <p:cNvSpPr>
            <a:spLocks noChangeArrowheads="1"/>
          </p:cNvSpPr>
          <p:nvPr/>
        </p:nvSpPr>
        <p:spPr bwMode="auto">
          <a:xfrm>
            <a:off x="404812" y="2169432"/>
            <a:ext cx="5476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Binary Code</a:t>
            </a:r>
            <a:endParaRPr lang="en-US" sz="1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7467600" y="3733800"/>
            <a:ext cx="1473200" cy="862013"/>
          </a:xfrm>
          <a:prstGeom prst="ellipse">
            <a:avLst/>
          </a:prstGeom>
          <a:solidFill>
            <a:srgbClr val="00B050"/>
          </a:solidFill>
          <a:ln w="9525"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8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200">
                <a:solidFill>
                  <a:schemeClr val="bg1"/>
                </a:solidFill>
              </a:rPr>
              <a:t>Binary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0800" y="1905000"/>
            <a:ext cx="9017000" cy="35814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Process</a:t>
            </a:r>
          </a:p>
        </p:txBody>
      </p:sp>
      <p:sp>
        <p:nvSpPr>
          <p:cNvPr id="19" name="Left-Up Arrow 18"/>
          <p:cNvSpPr/>
          <p:nvPr/>
        </p:nvSpPr>
        <p:spPr bwMode="auto">
          <a:xfrm rot="8001702">
            <a:off x="1474094" y="3955104"/>
            <a:ext cx="481619" cy="487338"/>
          </a:xfrm>
          <a:prstGeom prst="leftUpArrow">
            <a:avLst/>
          </a:prstGeom>
          <a:gradFill flip="none" rotWithShape="1">
            <a:gsLst>
              <a:gs pos="37000">
                <a:schemeClr val="bg1">
                  <a:lumMod val="75000"/>
                </a:schemeClr>
              </a:gs>
              <a:gs pos="100000">
                <a:srgbClr val="00B050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ight Arrow 21"/>
          <p:cNvSpPr/>
          <p:nvPr/>
        </p:nvSpPr>
        <p:spPr bwMode="auto">
          <a:xfrm>
            <a:off x="3048000" y="3429000"/>
            <a:ext cx="685800" cy="304800"/>
          </a:xfrm>
          <a:prstGeom prst="rightArrow">
            <a:avLst/>
          </a:prstGeom>
          <a:gradFill flip="none" rotWithShape="1">
            <a:gsLst>
              <a:gs pos="49000">
                <a:schemeClr val="bg1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1828800" y="2971800"/>
            <a:ext cx="12573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 algn="ctr">
            <a:noFill/>
            <a:prstDash val="dash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dirty="0" err="1" smtClean="0"/>
              <a:t>Symtab</a:t>
            </a:r>
            <a:endParaRPr lang="en-US" dirty="0" smtClean="0"/>
          </a:p>
          <a:p>
            <a:pPr algn="ctr">
              <a:defRPr/>
            </a:pP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28" name="Down Arrow 27"/>
          <p:cNvSpPr/>
          <p:nvPr/>
        </p:nvSpPr>
        <p:spPr bwMode="auto">
          <a:xfrm rot="18434319">
            <a:off x="5132680" y="3354974"/>
            <a:ext cx="306387" cy="794779"/>
          </a:xfrm>
          <a:prstGeom prst="downArrow">
            <a:avLst/>
          </a:prstGeom>
          <a:gradFill flip="none" rotWithShape="1">
            <a:gsLst>
              <a:gs pos="2500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ight Arrow 28"/>
          <p:cNvSpPr/>
          <p:nvPr/>
        </p:nvSpPr>
        <p:spPr bwMode="auto">
          <a:xfrm rot="19002661">
            <a:off x="2902570" y="3990042"/>
            <a:ext cx="929371" cy="304800"/>
          </a:xfrm>
          <a:prstGeom prst="rightArrow">
            <a:avLst/>
          </a:prstGeom>
          <a:gradFill flip="none" rotWithShape="1">
            <a:gsLst>
              <a:gs pos="49000">
                <a:schemeClr val="bg1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1828800" y="4343400"/>
            <a:ext cx="12573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 dirty="0"/>
              <a:t>Instruction</a:t>
            </a:r>
            <a:br>
              <a:rPr lang="en-US" dirty="0"/>
            </a:br>
            <a:r>
              <a:rPr lang="en-US" dirty="0"/>
              <a:t>API</a:t>
            </a:r>
          </a:p>
        </p:txBody>
      </p:sp>
      <p:sp>
        <p:nvSpPr>
          <p:cNvPr id="32" name="Rectangle 54"/>
          <p:cNvSpPr>
            <a:spLocks noChangeArrowheads="1"/>
          </p:cNvSpPr>
          <p:nvPr/>
        </p:nvSpPr>
        <p:spPr bwMode="auto">
          <a:xfrm>
            <a:off x="3733650" y="3048000"/>
            <a:ext cx="129555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/>
            <a:r>
              <a:rPr lang="en-US" smtClean="0"/>
              <a:t>Parse</a:t>
            </a:r>
            <a:endParaRPr lang="en-US" dirty="0"/>
          </a:p>
          <a:p>
            <a:pPr algn="ctr"/>
            <a:r>
              <a:rPr lang="en-US" dirty="0"/>
              <a:t>API</a:t>
            </a:r>
          </a:p>
        </p:txBody>
      </p:sp>
      <p:sp>
        <p:nvSpPr>
          <p:cNvPr id="36" name="Oval 14"/>
          <p:cNvSpPr>
            <a:spLocks noChangeArrowheads="1"/>
          </p:cNvSpPr>
          <p:nvPr/>
        </p:nvSpPr>
        <p:spPr bwMode="auto">
          <a:xfrm>
            <a:off x="50800" y="3810000"/>
            <a:ext cx="1473200" cy="862013"/>
          </a:xfrm>
          <a:prstGeom prst="ellipse">
            <a:avLst/>
          </a:prstGeom>
          <a:solidFill>
            <a:srgbClr val="00B050"/>
          </a:solidFill>
          <a:ln w="9525"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0080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Binary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57200" y="838200"/>
            <a:ext cx="990600" cy="381000"/>
          </a:xfrm>
          <a:prstGeom prst="rect">
            <a:avLst/>
          </a:prstGeom>
          <a:noFill/>
          <a:ln w="50800"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524000" y="788313"/>
            <a:ext cx="373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= Existing Component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05400" y="811887"/>
            <a:ext cx="1066800" cy="381000"/>
          </a:xfrm>
          <a:prstGeom prst="rect">
            <a:avLst/>
          </a:prstGeom>
          <a:noFill/>
          <a:ln w="508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286500" y="762000"/>
            <a:ext cx="2857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= New Component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828800" y="2953512"/>
            <a:ext cx="1267968" cy="1005840"/>
          </a:xfrm>
          <a:prstGeom prst="rect">
            <a:avLst/>
          </a:prstGeom>
          <a:noFill/>
          <a:ln w="50800"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828800" y="4328160"/>
            <a:ext cx="1244009" cy="1005840"/>
          </a:xfrm>
          <a:prstGeom prst="rect">
            <a:avLst/>
          </a:prstGeom>
          <a:noFill/>
          <a:ln w="50800"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721393" y="3045120"/>
            <a:ext cx="1318440" cy="920824"/>
          </a:xfrm>
          <a:prstGeom prst="rect">
            <a:avLst/>
          </a:prstGeom>
          <a:noFill/>
          <a:ln w="50800">
            <a:solidFill>
              <a:srgbClr val="00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 bwMode="auto">
          <a:xfrm>
            <a:off x="131452" y="7620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7F7F7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Self-propelled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and the Components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Gill Sans MT"/>
              <a:ea typeface="+mj-ea"/>
              <a:cs typeface="+mj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289049" y="2272506"/>
            <a:ext cx="5105400" cy="210344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>
            <a:outerShdw blurRad="50800" dist="50800" dir="5400000" algn="ctr" rotWithShape="0">
              <a:schemeClr val="bg1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 bwMode="auto">
          <a:xfrm>
            <a:off x="6104824" y="2272507"/>
            <a:ext cx="394194" cy="1297154"/>
          </a:xfrm>
          <a:prstGeom prst="downArrow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69393" y="2465671"/>
            <a:ext cx="1065228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0101011</a:t>
            </a:r>
          </a:p>
          <a:p>
            <a:r>
              <a:rPr lang="en-US" smtClean="0">
                <a:solidFill>
                  <a:schemeClr val="bg1"/>
                </a:solidFill>
              </a:rPr>
              <a:t>11001…</a:t>
            </a:r>
          </a:p>
        </p:txBody>
      </p:sp>
      <p:sp>
        <p:nvSpPr>
          <p:cNvPr id="67" name="Rectangle 66"/>
          <p:cNvSpPr/>
          <p:nvPr/>
        </p:nvSpPr>
        <p:spPr>
          <a:xfrm>
            <a:off x="-279400" y="-266700"/>
            <a:ext cx="9423400" cy="7124700"/>
          </a:xfrm>
          <a:prstGeom prst="rect">
            <a:avLst/>
          </a:prstGeom>
          <a:solidFill>
            <a:schemeClr val="tx1">
              <a:lumMod val="75000"/>
              <a:lumOff val="25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285232" y="3251060"/>
            <a:ext cx="2244467" cy="15544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49"/>
          <p:cNvSpPr>
            <a:spLocks noChangeArrowheads="1"/>
          </p:cNvSpPr>
          <p:nvPr/>
        </p:nvSpPr>
        <p:spPr bwMode="auto">
          <a:xfrm>
            <a:off x="5636878" y="3581400"/>
            <a:ext cx="1295550" cy="9064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flatTx/>
          </a:bodyPr>
          <a:lstStyle/>
          <a:p>
            <a:pPr algn="ctr"/>
            <a:r>
              <a:rPr lang="en-US" sz="2200" dirty="0" smtClean="0"/>
              <a:t>Patch </a:t>
            </a:r>
          </a:p>
          <a:p>
            <a:pPr algn="ctr"/>
            <a:r>
              <a:rPr lang="en-US" sz="2200" dirty="0" smtClean="0"/>
              <a:t>API</a:t>
            </a:r>
            <a:endParaRPr lang="en-US" sz="2200" dirty="0"/>
          </a:p>
        </p:txBody>
      </p:sp>
      <p:sp>
        <p:nvSpPr>
          <p:cNvPr id="62" name="Right Arrow 61"/>
          <p:cNvSpPr/>
          <p:nvPr/>
        </p:nvSpPr>
        <p:spPr bwMode="auto">
          <a:xfrm>
            <a:off x="6934200" y="3962400"/>
            <a:ext cx="533400" cy="304800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rgbClr val="00B050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628165" y="3569660"/>
            <a:ext cx="1304263" cy="917280"/>
          </a:xfrm>
          <a:prstGeom prst="rect">
            <a:avLst/>
          </a:prstGeom>
          <a:noFill/>
          <a:ln w="508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93109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1" animBg="1"/>
      <p:bldP spid="6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/>
              <a:t>Overview</a:t>
            </a:r>
          </a:p>
          <a:p>
            <a:pPr lvl="1" algn="just"/>
            <a:r>
              <a:rPr lang="en-US" smtClean="0"/>
              <a:t>Point </a:t>
            </a:r>
            <a:r>
              <a:rPr lang="en-US" dirty="0" smtClean="0"/>
              <a:t>+ Snippet abstractions</a:t>
            </a:r>
          </a:p>
          <a:p>
            <a:pPr algn="just"/>
            <a:r>
              <a:rPr lang="en-US" smtClean="0"/>
              <a:t>Design</a:t>
            </a:r>
          </a:p>
          <a:p>
            <a:pPr lvl="1" algn="just"/>
            <a:r>
              <a:rPr lang="en-US" smtClean="0"/>
              <a:t>Challenges</a:t>
            </a:r>
            <a:endParaRPr lang="en-US" dirty="0" smtClean="0"/>
          </a:p>
          <a:p>
            <a:pPr lvl="1" algn="just"/>
            <a:r>
              <a:rPr lang="en-US" dirty="0" smtClean="0"/>
              <a:t>Public + Plugin interfaces</a:t>
            </a:r>
          </a:p>
          <a:p>
            <a:pPr algn="just"/>
            <a:r>
              <a:rPr lang="en-US" smtClean="0"/>
              <a:t>Applications of PatchAPI</a:t>
            </a:r>
          </a:p>
          <a:p>
            <a:pPr lvl="1" algn="just"/>
            <a:r>
              <a:rPr lang="en-US" smtClean="0"/>
              <a:t>Dyninst Reintegration</a:t>
            </a:r>
          </a:p>
          <a:p>
            <a:pPr lvl="1" algn="just"/>
            <a:r>
              <a:rPr lang="en-US" smtClean="0"/>
              <a:t>Self-propelled instrumentation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97107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Abstraction in DyninstAPI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22705" y="880062"/>
            <a:ext cx="5600700" cy="5292138"/>
          </a:xfrm>
          <a:solidFill>
            <a:schemeClr val="tx1">
              <a:lumMod val="65000"/>
              <a:lumOff val="3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smtClean="0">
                <a:solidFill>
                  <a:schemeClr val="bg1"/>
                </a:solidFill>
                <a:latin typeface="Arial Rounded MT Bold" pitchFamily="34" charset="0"/>
              </a:rPr>
              <a:t>BPatch_addressSpace</a:t>
            </a: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* app = </a:t>
            </a:r>
            <a:r>
              <a:rPr lang="en-US" sz="1600" i="1" dirty="0">
                <a:solidFill>
                  <a:schemeClr val="bg1"/>
                </a:solidFill>
                <a:latin typeface="Arial Rounded MT Bold" pitchFamily="34" charset="0"/>
              </a:rPr>
              <a:t>&lt;GET ADDRESS SPACE</a:t>
            </a:r>
            <a:r>
              <a:rPr lang="en-US" sz="1600" i="1" dirty="0" smtClean="0">
                <a:solidFill>
                  <a:schemeClr val="bg1"/>
                </a:solidFill>
                <a:latin typeface="Arial Rounded MT Bold" pitchFamily="34" charset="0"/>
              </a:rPr>
              <a:t>&gt;</a:t>
            </a: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BPatch_function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* foo = </a:t>
            </a:r>
            <a:r>
              <a:rPr lang="en-US" sz="1600" i="1" dirty="0" smtClean="0">
                <a:solidFill>
                  <a:schemeClr val="bg1"/>
                </a:solidFill>
                <a:latin typeface="Arial Rounded MT Bold" pitchFamily="34" charset="0"/>
              </a:rPr>
              <a:t>&lt;GET FUNCTION&gt;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BPatch_snippet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* snippet = </a:t>
            </a:r>
            <a:r>
              <a:rPr lang="en-US" sz="1600" i="1" dirty="0" smtClean="0">
                <a:solidFill>
                  <a:schemeClr val="bg1"/>
                </a:solidFill>
                <a:latin typeface="Arial Rounded MT Bold" pitchFamily="34" charset="0"/>
              </a:rPr>
              <a:t>&lt;GET SNIPPET&gt;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BPatch_Vector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&lt;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BPatch_point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*&gt;* points = NULL;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 Rounded MT Bold" pitchFamily="34" charset="0"/>
              </a:rPr>
              <a:t>...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	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points =  foo-&gt;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findPoint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(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BPatch_entry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	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BPatchSnippetHandle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* handle1 =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    app-&gt;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insertSnippet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(snippet,  points,                           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                                         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BPatch_callBefore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);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points =  foo-&gt;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findPoint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(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BPatch_exit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);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BPatchSnippetHandle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* handle2 =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    app-&gt;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insertSnippet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(snippet,  points,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                                         </a:t>
            </a:r>
            <a:r>
              <a:rPr lang="en-US" sz="1600" err="1" smtClean="0">
                <a:solidFill>
                  <a:schemeClr val="bg1"/>
                </a:solidFill>
                <a:latin typeface="Arial Rounded MT Bold" pitchFamily="34" charset="0"/>
              </a:rPr>
              <a:t>BPatch_callAfter</a:t>
            </a:r>
            <a:r>
              <a:rPr lang="en-US" sz="1600" smtClean="0">
                <a:solidFill>
                  <a:schemeClr val="bg1"/>
                </a:solidFill>
                <a:latin typeface="Arial Rounded MT Bold" pitchFamily="34" charset="0"/>
              </a:rPr>
              <a:t>);</a:t>
            </a:r>
          </a:p>
          <a:p>
            <a:pPr marL="0" indent="0">
              <a:buNone/>
            </a:pPr>
            <a:r>
              <a:rPr lang="en-US" sz="2400" b="1">
                <a:solidFill>
                  <a:prstClr val="white"/>
                </a:solidFill>
                <a:latin typeface="Arial Rounded MT Bold" pitchFamily="34" charset="0"/>
              </a:rPr>
              <a:t>...</a:t>
            </a: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</a:t>
            </a:r>
            <a:r>
              <a:rPr lang="en-US" err="1" smtClean="0"/>
              <a:t>PatchAPI</a:t>
            </a:r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1850171" y="1276418"/>
            <a:ext cx="1276453" cy="306324"/>
          </a:xfrm>
          <a:prstGeom prst="wedgeRectCallout">
            <a:avLst>
              <a:gd name="adj1" fmla="val -60482"/>
              <a:gd name="adj2" fmla="val 93159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FuncEntry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3493" y="1272824"/>
            <a:ext cx="1296924" cy="45582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Snippet</a:t>
            </a:r>
            <a:endParaRPr lang="en-US" dirty="0"/>
          </a:p>
        </p:txBody>
      </p:sp>
      <p:sp>
        <p:nvSpPr>
          <p:cNvPr id="26" name="Rectangular Callout 25"/>
          <p:cNvSpPr/>
          <p:nvPr/>
        </p:nvSpPr>
        <p:spPr>
          <a:xfrm>
            <a:off x="1850171" y="4466167"/>
            <a:ext cx="1271456" cy="306324"/>
          </a:xfrm>
          <a:prstGeom prst="wedgeRectCallout">
            <a:avLst>
              <a:gd name="adj1" fmla="val -58517"/>
              <a:gd name="adj2" fmla="val -100284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FuncExit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02876" y="4309695"/>
            <a:ext cx="1297079" cy="45582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Snippet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67071" y="1728646"/>
            <a:ext cx="2666999" cy="3671455"/>
            <a:chOff x="367071" y="1728646"/>
            <a:chExt cx="2666999" cy="3671455"/>
          </a:xfrm>
        </p:grpSpPr>
        <p:sp>
          <p:nvSpPr>
            <p:cNvPr id="3" name="Rectangle 2"/>
            <p:cNvSpPr/>
            <p:nvPr/>
          </p:nvSpPr>
          <p:spPr>
            <a:xfrm>
              <a:off x="405172" y="1728646"/>
              <a:ext cx="1295400" cy="674783"/>
            </a:xfrm>
            <a:prstGeom prst="rect">
              <a:avLst/>
            </a:prstGeom>
            <a:solidFill>
              <a:srgbClr val="030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 Block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5172" y="2681779"/>
              <a:ext cx="1295400" cy="674783"/>
            </a:xfrm>
            <a:prstGeom prst="rect">
              <a:avLst/>
            </a:prstGeom>
            <a:solidFill>
              <a:srgbClr val="030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 Block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3" idx="2"/>
            </p:cNvCxnSpPr>
            <p:nvPr/>
          </p:nvCxnSpPr>
          <p:spPr>
            <a:xfrm>
              <a:off x="1052872" y="2403429"/>
              <a:ext cx="766" cy="27835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405172" y="3634912"/>
              <a:ext cx="1295400" cy="674783"/>
            </a:xfrm>
            <a:prstGeom prst="rect">
              <a:avLst/>
            </a:prstGeom>
            <a:solidFill>
              <a:srgbClr val="030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 Block</a:t>
              </a:r>
              <a:endParaRPr lang="en-US" dirty="0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1052872" y="3356562"/>
              <a:ext cx="0" cy="27835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67071" y="4999991"/>
              <a:ext cx="26669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CFG of function foo</a:t>
              </a:r>
              <a:endParaRPr lang="en-US" sz="2000" b="1" dirty="0"/>
            </a:p>
          </p:txBody>
        </p:sp>
        <p:cxnSp>
          <p:nvCxnSpPr>
            <p:cNvPr id="90" name="Elbow Connector 89"/>
            <p:cNvCxnSpPr>
              <a:stCxn id="8" idx="3"/>
              <a:endCxn id="3" idx="3"/>
            </p:cNvCxnSpPr>
            <p:nvPr/>
          </p:nvCxnSpPr>
          <p:spPr>
            <a:xfrm flipV="1">
              <a:off x="1700572" y="2066038"/>
              <a:ext cx="12700" cy="953133"/>
            </a:xfrm>
            <a:prstGeom prst="bentConnector3">
              <a:avLst>
                <a:gd name="adj1" fmla="val 5212441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1830598" y="2340035"/>
            <a:ext cx="1296924" cy="46071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Point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30598" y="3770372"/>
            <a:ext cx="1296924" cy="45582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Snippet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3127522" y="904540"/>
            <a:ext cx="4024260" cy="3058343"/>
            <a:chOff x="2275707" y="-670356"/>
            <a:chExt cx="4024260" cy="3058343"/>
          </a:xfrm>
        </p:grpSpPr>
        <p:sp>
          <p:nvSpPr>
            <p:cNvPr id="28" name="TextBox 27"/>
            <p:cNvSpPr txBox="1"/>
            <p:nvPr/>
          </p:nvSpPr>
          <p:spPr>
            <a:xfrm>
              <a:off x="4024985" y="530219"/>
              <a:ext cx="1518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Function Exit</a:t>
              </a:r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20185" y="-73042"/>
              <a:ext cx="1351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Block Entry</a:t>
              </a:r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24985" y="1110248"/>
              <a:ext cx="2274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Before Function Call</a:t>
              </a:r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20185" y="1694049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Before Instruction</a:t>
              </a:r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85339" y="2018655"/>
              <a:ext cx="1672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Function Entry</a:t>
              </a:r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44313" y="-670356"/>
              <a:ext cx="1467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During Edge</a:t>
              </a:r>
              <a:endParaRPr lang="en-US"/>
            </a:p>
          </p:txBody>
        </p:sp>
        <p:cxnSp>
          <p:nvCxnSpPr>
            <p:cNvPr id="35" name="Straight Arrow Connector 34"/>
            <p:cNvCxnSpPr>
              <a:stCxn id="23" idx="3"/>
            </p:cNvCxnSpPr>
            <p:nvPr/>
          </p:nvCxnSpPr>
          <p:spPr>
            <a:xfrm flipV="1">
              <a:off x="2275707" y="-301024"/>
              <a:ext cx="1246426" cy="1296521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3" idx="3"/>
              <a:endCxn id="29" idx="1"/>
            </p:cNvCxnSpPr>
            <p:nvPr/>
          </p:nvCxnSpPr>
          <p:spPr>
            <a:xfrm flipV="1">
              <a:off x="2275707" y="111624"/>
              <a:ext cx="1444478" cy="883873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3" idx="3"/>
              <a:endCxn id="28" idx="1"/>
            </p:cNvCxnSpPr>
            <p:nvPr/>
          </p:nvCxnSpPr>
          <p:spPr>
            <a:xfrm flipV="1">
              <a:off x="2275707" y="714885"/>
              <a:ext cx="1749278" cy="280612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3" idx="3"/>
              <a:endCxn id="30" idx="1"/>
            </p:cNvCxnSpPr>
            <p:nvPr/>
          </p:nvCxnSpPr>
          <p:spPr>
            <a:xfrm>
              <a:off x="2275707" y="995497"/>
              <a:ext cx="1749278" cy="299417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23" idx="3"/>
              <a:endCxn id="31" idx="1"/>
            </p:cNvCxnSpPr>
            <p:nvPr/>
          </p:nvCxnSpPr>
          <p:spPr>
            <a:xfrm>
              <a:off x="2275707" y="995497"/>
              <a:ext cx="1444478" cy="883218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23" idx="3"/>
              <a:endCxn id="32" idx="1"/>
            </p:cNvCxnSpPr>
            <p:nvPr/>
          </p:nvCxnSpPr>
          <p:spPr>
            <a:xfrm>
              <a:off x="2275707" y="995497"/>
              <a:ext cx="1309632" cy="1207824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127522" y="3324980"/>
            <a:ext cx="2751966" cy="2186112"/>
            <a:chOff x="2340328" y="4016759"/>
            <a:chExt cx="2751966" cy="2186112"/>
          </a:xfrm>
        </p:grpSpPr>
        <p:sp>
          <p:nvSpPr>
            <p:cNvPr id="43" name="TextBox 42"/>
            <p:cNvSpPr txBox="1"/>
            <p:nvPr/>
          </p:nvSpPr>
          <p:spPr>
            <a:xfrm>
              <a:off x="3586754" y="4518007"/>
              <a:ext cx="1454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Dyninst AST</a:t>
              </a:r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86754" y="514785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DynC</a:t>
              </a:r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86754" y="5833539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Binary Code</a:t>
              </a:r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86754" y="4016759"/>
              <a:ext cx="1505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User-defined</a:t>
              </a:r>
              <a:endParaRPr lang="en-US"/>
            </a:p>
          </p:txBody>
        </p:sp>
        <p:cxnSp>
          <p:nvCxnSpPr>
            <p:cNvPr id="49" name="Straight Arrow Connector 48"/>
            <p:cNvCxnSpPr>
              <a:stCxn id="25" idx="3"/>
              <a:endCxn id="48" idx="1"/>
            </p:cNvCxnSpPr>
            <p:nvPr/>
          </p:nvCxnSpPr>
          <p:spPr>
            <a:xfrm flipV="1">
              <a:off x="2340328" y="4201425"/>
              <a:ext cx="1246426" cy="48863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25" idx="3"/>
              <a:endCxn id="43" idx="1"/>
            </p:cNvCxnSpPr>
            <p:nvPr/>
          </p:nvCxnSpPr>
          <p:spPr>
            <a:xfrm>
              <a:off x="2340328" y="4690062"/>
              <a:ext cx="1246426" cy="1261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25" idx="3"/>
              <a:endCxn id="44" idx="1"/>
            </p:cNvCxnSpPr>
            <p:nvPr/>
          </p:nvCxnSpPr>
          <p:spPr>
            <a:xfrm>
              <a:off x="2340328" y="4690062"/>
              <a:ext cx="1246426" cy="64245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25" idx="3"/>
              <a:endCxn id="45" idx="1"/>
            </p:cNvCxnSpPr>
            <p:nvPr/>
          </p:nvCxnSpPr>
          <p:spPr>
            <a:xfrm>
              <a:off x="2340328" y="4690062"/>
              <a:ext cx="1246426" cy="132814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8317918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1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BEF59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8" dur="indefinite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0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2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4" dur="indefinite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1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3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5" dur="indefinite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7" dur="indefinite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4" dur="indefinite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6" dur="indefinite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8" dur="indefinite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0" dur="indefinite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9" grpId="0" animBg="1"/>
      <p:bldP spid="46" grpId="0" animBg="1"/>
      <p:bldP spid="26" grpId="0" animBg="1"/>
      <p:bldP spid="47" grpId="0" animBg="1"/>
      <p:bldP spid="23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Refined Interfaces in PatchAPI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02152" y="877824"/>
            <a:ext cx="5605272" cy="5294376"/>
          </a:xfrm>
          <a:solidFill>
            <a:schemeClr val="tx1">
              <a:lumMod val="65000"/>
              <a:lumOff val="3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PatchMgrPtr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patchMgr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= </a:t>
            </a:r>
            <a:r>
              <a:rPr lang="en-US" sz="1600" i="1" dirty="0" smtClean="0">
                <a:solidFill>
                  <a:schemeClr val="bg1"/>
                </a:solidFill>
                <a:latin typeface="Arial Rounded MT Bold" pitchFamily="34" charset="0"/>
              </a:rPr>
              <a:t>&lt;CREATE&gt;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PatchFunction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* 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foo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= </a:t>
            </a:r>
            <a:r>
              <a:rPr lang="en-US" sz="1600" i="1" dirty="0" smtClean="0">
                <a:solidFill>
                  <a:schemeClr val="bg1"/>
                </a:solidFill>
                <a:latin typeface="Arial Rounded MT Bold" pitchFamily="34" charset="0"/>
              </a:rPr>
              <a:t>&lt;GET FUNCTION&gt;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SnippetPtr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snippet = </a:t>
            </a:r>
            <a:r>
              <a:rPr lang="en-US" sz="1600" i="1" dirty="0" smtClean="0">
                <a:solidFill>
                  <a:schemeClr val="bg1"/>
                </a:solidFill>
                <a:latin typeface="Arial Rounded MT Bold" pitchFamily="34" charset="0"/>
              </a:rPr>
              <a:t>&lt;GET SNIPPET&gt;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vector&lt;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PointPtr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&gt; points;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FilterFunc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myfilter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;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patchMgr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-&gt;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findPoints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(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foo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, </a:t>
            </a:r>
          </a:p>
          <a:p>
            <a:pPr marL="0" indent="0">
              <a:buNone/>
            </a:pPr>
            <a:r>
              <a:rPr lang="en-US" sz="1600" smtClean="0">
                <a:solidFill>
                  <a:schemeClr val="bg1"/>
                </a:solidFill>
                <a:latin typeface="Arial Rounded MT Bold" pitchFamily="34" charset="0"/>
              </a:rPr>
              <a:t>                  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FuncEntry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600" smtClean="0">
                <a:solidFill>
                  <a:schemeClr val="bg1"/>
                </a:solidFill>
                <a:latin typeface="Arial Rounded MT Bold" pitchFamily="34" charset="0"/>
              </a:rPr>
              <a:t>| FuncExit | EdgeDuring | BlockExit, </a:t>
            </a: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en-US" sz="1600" smtClean="0">
                <a:solidFill>
                  <a:schemeClr val="bg1"/>
                </a:solidFill>
                <a:latin typeface="Arial Rounded MT Bold" pitchFamily="34" charset="0"/>
              </a:rPr>
              <a:t>                  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myfilter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,</a:t>
            </a:r>
          </a:p>
          <a:p>
            <a:pPr marL="0" indent="0">
              <a:buNone/>
            </a:pPr>
            <a:r>
              <a:rPr lang="en-US" sz="1600" smtClean="0">
                <a:solidFill>
                  <a:schemeClr val="bg1"/>
                </a:solidFill>
                <a:latin typeface="Arial Rounded MT Bold" pitchFamily="34" charset="0"/>
              </a:rPr>
              <a:t>                  back_inserter(points));</a:t>
            </a: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endParaRPr lang="en-US" sz="16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patchMgr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-&gt;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batchStart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();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for (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int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= 0; 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&lt; 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points.size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(); 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++)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    points[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i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]-&gt;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push_back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(snippet);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patchMgr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-&gt;</a:t>
            </a:r>
            <a:r>
              <a:rPr lang="en-US" sz="1600" dirty="0" err="1" smtClean="0">
                <a:solidFill>
                  <a:schemeClr val="bg1"/>
                </a:solidFill>
                <a:latin typeface="Arial Rounded MT Bold" pitchFamily="34" charset="0"/>
              </a:rPr>
              <a:t>batchFinish</a:t>
            </a:r>
            <a:r>
              <a:rPr lang="en-US" sz="1600" dirty="0" smtClean="0">
                <a:solidFill>
                  <a:schemeClr val="bg1"/>
                </a:solidFill>
                <a:latin typeface="Arial Rounded MT Bold" pitchFamily="34" charset="0"/>
              </a:rPr>
              <a:t>();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Arial Rounded MT Bold" pitchFamily="34" charset="0"/>
              </a:rPr>
              <a:t>…</a:t>
            </a:r>
            <a:endParaRPr lang="en-US" sz="2400" b="1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</a:t>
            </a:r>
            <a:r>
              <a:rPr lang="en-US" err="1" smtClean="0"/>
              <a:t>PatchAPI</a:t>
            </a: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9796" y="1728646"/>
            <a:ext cx="1295400" cy="674783"/>
          </a:xfrm>
          <a:prstGeom prst="rect">
            <a:avLst/>
          </a:prstGeom>
          <a:solidFill>
            <a:srgbClr val="030A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Block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09227" y="2681779"/>
            <a:ext cx="1295400" cy="674783"/>
          </a:xfrm>
          <a:prstGeom prst="rect">
            <a:avLst/>
          </a:prstGeom>
          <a:solidFill>
            <a:srgbClr val="030A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Block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8" idx="2"/>
          </p:cNvCxnSpPr>
          <p:nvPr/>
        </p:nvCxnSpPr>
        <p:spPr>
          <a:xfrm>
            <a:off x="1047496" y="2403429"/>
            <a:ext cx="6142" cy="2783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94421" y="4281936"/>
            <a:ext cx="1295400" cy="674783"/>
          </a:xfrm>
          <a:prstGeom prst="rect">
            <a:avLst/>
          </a:prstGeom>
          <a:solidFill>
            <a:srgbClr val="030A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Basic Block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9" idx="2"/>
            <a:endCxn id="21" idx="0"/>
          </p:cNvCxnSpPr>
          <p:nvPr/>
        </p:nvCxnSpPr>
        <p:spPr>
          <a:xfrm flipH="1">
            <a:off x="1042121" y="3356562"/>
            <a:ext cx="14806" cy="9253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ular Callout 22"/>
          <p:cNvSpPr/>
          <p:nvPr/>
        </p:nvSpPr>
        <p:spPr>
          <a:xfrm>
            <a:off x="1850171" y="1276418"/>
            <a:ext cx="1276453" cy="306324"/>
          </a:xfrm>
          <a:prstGeom prst="wedgeRectCallout">
            <a:avLst>
              <a:gd name="adj1" fmla="val -60482"/>
              <a:gd name="adj2" fmla="val 93159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FuncEntry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9034" y="1302797"/>
            <a:ext cx="1296924" cy="45582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Snippet</a:t>
            </a:r>
            <a:endParaRPr lang="en-US" dirty="0"/>
          </a:p>
        </p:txBody>
      </p:sp>
      <p:sp>
        <p:nvSpPr>
          <p:cNvPr id="25" name="Rectangular Callout 24"/>
          <p:cNvSpPr/>
          <p:nvPr/>
        </p:nvSpPr>
        <p:spPr>
          <a:xfrm>
            <a:off x="1839420" y="5113191"/>
            <a:ext cx="1271456" cy="306324"/>
          </a:xfrm>
          <a:prstGeom prst="wedgeRectCallout">
            <a:avLst>
              <a:gd name="adj1" fmla="val -58517"/>
              <a:gd name="adj2" fmla="val -100284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FuncExit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2742" y="4956719"/>
            <a:ext cx="1297079" cy="45582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Snippet</a:t>
            </a:r>
            <a:endParaRPr lang="en-US" dirty="0"/>
          </a:p>
        </p:txBody>
      </p:sp>
      <p:cxnSp>
        <p:nvCxnSpPr>
          <p:cNvPr id="28" name="Elbow Connector 27"/>
          <p:cNvCxnSpPr>
            <a:stCxn id="19" idx="3"/>
            <a:endCxn id="18" idx="3"/>
          </p:cNvCxnSpPr>
          <p:nvPr/>
        </p:nvCxnSpPr>
        <p:spPr>
          <a:xfrm flipH="1" flipV="1">
            <a:off x="1695196" y="2066038"/>
            <a:ext cx="9431" cy="953133"/>
          </a:xfrm>
          <a:prstGeom prst="bentConnector3">
            <a:avLst>
              <a:gd name="adj1" fmla="val -5461118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/>
        </p:nvSpPr>
        <p:spPr>
          <a:xfrm>
            <a:off x="2226316" y="1728646"/>
            <a:ext cx="1276453" cy="306324"/>
          </a:xfrm>
          <a:prstGeom prst="wedgeRectCallout">
            <a:avLst>
              <a:gd name="adj1" fmla="val -48398"/>
              <a:gd name="adj2" fmla="val 9675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EdgeDuring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9772" y="5638800"/>
            <a:ext cx="2666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CFG of function foo</a:t>
            </a:r>
            <a:endParaRPr lang="en-US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1714569" y="2356315"/>
            <a:ext cx="1296924" cy="45582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Snippet</a:t>
            </a:r>
            <a:endParaRPr lang="en-US" dirty="0"/>
          </a:p>
        </p:txBody>
      </p:sp>
      <p:sp>
        <p:nvSpPr>
          <p:cNvPr id="33" name="Rectangular Callout 32"/>
          <p:cNvSpPr/>
          <p:nvPr/>
        </p:nvSpPr>
        <p:spPr>
          <a:xfrm>
            <a:off x="1834423" y="3512925"/>
            <a:ext cx="1276453" cy="306324"/>
          </a:xfrm>
          <a:prstGeom prst="wedgeRectCallout">
            <a:avLst>
              <a:gd name="adj1" fmla="val -63933"/>
              <a:gd name="adj2" fmla="val -104646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BlockExit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08465" y="3333659"/>
            <a:ext cx="1296924" cy="45582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Snippet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43800" y="2403429"/>
            <a:ext cx="1402948" cy="64633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33FF8F"/>
                </a:solidFill>
              </a:rPr>
              <a:t>Filter-based</a:t>
            </a:r>
          </a:p>
          <a:p>
            <a:r>
              <a:rPr lang="en-US">
                <a:solidFill>
                  <a:srgbClr val="33FF8F"/>
                </a:solidFill>
              </a:rPr>
              <a:t>p</a:t>
            </a:r>
            <a:r>
              <a:rPr lang="en-US" smtClean="0">
                <a:solidFill>
                  <a:srgbClr val="33FF8F"/>
                </a:solidFill>
              </a:rPr>
              <a:t>oint query</a:t>
            </a:r>
            <a:endParaRPr lang="en-US">
              <a:solidFill>
                <a:srgbClr val="33FF8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64740" y="4773184"/>
            <a:ext cx="1561068" cy="646331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33FF8F"/>
                </a:solidFill>
              </a:rPr>
              <a:t>Transactional</a:t>
            </a:r>
          </a:p>
          <a:p>
            <a:r>
              <a:rPr lang="en-US">
                <a:solidFill>
                  <a:srgbClr val="33FF8F"/>
                </a:solidFill>
              </a:rPr>
              <a:t>s</a:t>
            </a:r>
            <a:r>
              <a:rPr lang="en-US" smtClean="0">
                <a:solidFill>
                  <a:srgbClr val="33FF8F"/>
                </a:solidFill>
              </a:rPr>
              <a:t>emantics</a:t>
            </a:r>
            <a:endParaRPr lang="en-US">
              <a:solidFill>
                <a:srgbClr val="33FF8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546860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5" dur="indefinite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7" grpId="0" animBg="1"/>
      <p:bldP spid="29" grpId="0" animBg="1"/>
      <p:bldP spid="31" grpId="0" animBg="1"/>
      <p:bldP spid="33" grpId="0" animBg="1"/>
      <p:bldP spid="37" grpId="0" animBg="1"/>
      <p:bldP spid="3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Challenge 1: Backward Compatibility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70900" y="963931"/>
            <a:ext cx="8011099" cy="1931669"/>
          </a:xfrm>
        </p:spPr>
        <p:txBody>
          <a:bodyPr/>
          <a:lstStyle/>
          <a:p>
            <a:r>
              <a:rPr lang="en-US" sz="2400" dirty="0" err="1" smtClean="0"/>
              <a:t>PatchAPI</a:t>
            </a:r>
            <a:r>
              <a:rPr lang="en-US" sz="2400" dirty="0" smtClean="0"/>
              <a:t> has refined </a:t>
            </a:r>
            <a:r>
              <a:rPr lang="en-US" sz="2400" smtClean="0"/>
              <a:t>interfaces for </a:t>
            </a:r>
            <a:r>
              <a:rPr lang="en-US" sz="2400" dirty="0" smtClean="0"/>
              <a:t>code patching. </a:t>
            </a:r>
          </a:p>
          <a:p>
            <a:r>
              <a:rPr lang="en-US" sz="2400" dirty="0" smtClean="0"/>
              <a:t>Integrating </a:t>
            </a:r>
            <a:r>
              <a:rPr lang="en-US" sz="2400" dirty="0" err="1" smtClean="0"/>
              <a:t>PatchAPI</a:t>
            </a:r>
            <a:r>
              <a:rPr lang="en-US" sz="2400" dirty="0" smtClean="0"/>
              <a:t> back to </a:t>
            </a:r>
            <a:r>
              <a:rPr lang="en-US" sz="2400" dirty="0" err="1" smtClean="0"/>
              <a:t>dyninst</a:t>
            </a:r>
            <a:r>
              <a:rPr lang="en-US" sz="2400" dirty="0" smtClean="0"/>
              <a:t> should keep </a:t>
            </a:r>
            <a:r>
              <a:rPr lang="en-US" sz="2400" dirty="0" err="1" smtClean="0"/>
              <a:t>dyninst</a:t>
            </a:r>
            <a:r>
              <a:rPr lang="en-US" sz="2400" dirty="0" smtClean="0"/>
              <a:t> interfaces unchanged.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0082" y="2964992"/>
            <a:ext cx="3932310" cy="326186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err="1" smtClean="0">
                <a:solidFill>
                  <a:schemeClr val="bg1"/>
                </a:solidFill>
              </a:rPr>
              <a:t>Dyninst</a:t>
            </a:r>
            <a:endParaRPr lang="en-US" sz="2800" b="1" smtClean="0">
              <a:solidFill>
                <a:schemeClr val="bg1"/>
              </a:solidFill>
            </a:endParaRPr>
          </a:p>
          <a:p>
            <a:pPr algn="ctr"/>
            <a:endParaRPr lang="en-US"/>
          </a:p>
          <a:p>
            <a:pPr algn="ctr"/>
            <a:endParaRPr lang="en-US" smtClean="0"/>
          </a:p>
          <a:p>
            <a:pPr algn="ctr"/>
            <a:endParaRPr lang="en-US"/>
          </a:p>
          <a:p>
            <a:pPr algn="ctr"/>
            <a:endParaRPr lang="en-US" smtClean="0"/>
          </a:p>
          <a:p>
            <a:pPr algn="ctr"/>
            <a:endParaRPr lang="en-US"/>
          </a:p>
          <a:p>
            <a:pPr algn="ctr"/>
            <a:endParaRPr lang="en-US" smtClean="0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4340966" y="547446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324137" y="5369606"/>
            <a:ext cx="16002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PatchAPI</a:t>
            </a:r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530414" y="4491011"/>
            <a:ext cx="1781978" cy="1716795"/>
          </a:xfrm>
          <a:custGeom>
            <a:avLst/>
            <a:gdLst>
              <a:gd name="connsiteX0" fmla="*/ 220338 w 2071171"/>
              <a:gd name="connsiteY0" fmla="*/ 1277956 h 1277956"/>
              <a:gd name="connsiteX1" fmla="*/ 2071171 w 2071171"/>
              <a:gd name="connsiteY1" fmla="*/ 1277956 h 1277956"/>
              <a:gd name="connsiteX2" fmla="*/ 2071171 w 2071171"/>
              <a:gd name="connsiteY2" fmla="*/ 132202 h 1277956"/>
              <a:gd name="connsiteX3" fmla="*/ 1663547 w 2071171"/>
              <a:gd name="connsiteY3" fmla="*/ 484742 h 1277956"/>
              <a:gd name="connsiteX4" fmla="*/ 1299991 w 2071171"/>
              <a:gd name="connsiteY4" fmla="*/ 0 h 1277956"/>
              <a:gd name="connsiteX5" fmla="*/ 1101687 w 2071171"/>
              <a:gd name="connsiteY5" fmla="*/ 528809 h 1277956"/>
              <a:gd name="connsiteX6" fmla="*/ 495759 w 2071171"/>
              <a:gd name="connsiteY6" fmla="*/ 253388 h 1277956"/>
              <a:gd name="connsiteX7" fmla="*/ 594911 w 2071171"/>
              <a:gd name="connsiteY7" fmla="*/ 661012 h 1277956"/>
              <a:gd name="connsiteX8" fmla="*/ 0 w 2071171"/>
              <a:gd name="connsiteY8" fmla="*/ 451691 h 1277956"/>
              <a:gd name="connsiteX9" fmla="*/ 220338 w 2071171"/>
              <a:gd name="connsiteY9" fmla="*/ 1277956 h 127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1171" h="1277956">
                <a:moveTo>
                  <a:pt x="220338" y="1277956"/>
                </a:moveTo>
                <a:lnTo>
                  <a:pt x="2071171" y="1277956"/>
                </a:lnTo>
                <a:lnTo>
                  <a:pt x="2071171" y="132202"/>
                </a:lnTo>
                <a:lnTo>
                  <a:pt x="1663547" y="484742"/>
                </a:lnTo>
                <a:lnTo>
                  <a:pt x="1299991" y="0"/>
                </a:lnTo>
                <a:lnTo>
                  <a:pt x="1101687" y="528809"/>
                </a:lnTo>
                <a:lnTo>
                  <a:pt x="495759" y="253388"/>
                </a:lnTo>
                <a:lnTo>
                  <a:pt x="594911" y="661012"/>
                </a:lnTo>
                <a:lnTo>
                  <a:pt x="0" y="451691"/>
                </a:lnTo>
                <a:lnTo>
                  <a:pt x="220338" y="1277956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mtClean="0">
              <a:solidFill>
                <a:schemeClr val="bg1"/>
              </a:solidFill>
            </a:endParaRPr>
          </a:p>
          <a:p>
            <a:pPr algn="r"/>
            <a:endParaRPr lang="en-US">
              <a:solidFill>
                <a:schemeClr val="bg1"/>
              </a:solidFill>
            </a:endParaRPr>
          </a:p>
          <a:p>
            <a:pPr algn="r"/>
            <a:endParaRPr lang="en-US" smtClean="0">
              <a:solidFill>
                <a:schemeClr val="bg1"/>
              </a:solidFill>
            </a:endParaRPr>
          </a:p>
          <a:p>
            <a:pPr algn="r"/>
            <a:r>
              <a:rPr lang="en-US" smtClean="0">
                <a:solidFill>
                  <a:schemeClr val="bg1"/>
                </a:solidFill>
              </a:rPr>
              <a:t>Code </a:t>
            </a:r>
            <a:r>
              <a:rPr lang="en-US">
                <a:solidFill>
                  <a:schemeClr val="bg1"/>
                </a:solidFill>
              </a:rPr>
              <a:t>Patching</a:t>
            </a:r>
          </a:p>
          <a:p>
            <a:pPr algn="r"/>
            <a:r>
              <a:rPr lang="en-US">
                <a:solidFill>
                  <a:schemeClr val="bg1"/>
                </a:solidFill>
              </a:rPr>
              <a:t>  </a:t>
            </a:r>
            <a:r>
              <a:rPr lang="en-US" smtClean="0">
                <a:solidFill>
                  <a:schemeClr val="bg1"/>
                </a:solidFill>
              </a:rPr>
              <a:t>Functionality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2530414" y="4510804"/>
            <a:ext cx="1791160" cy="1720816"/>
          </a:xfrm>
          <a:custGeom>
            <a:avLst/>
            <a:gdLst>
              <a:gd name="connsiteX0" fmla="*/ 220338 w 2071171"/>
              <a:gd name="connsiteY0" fmla="*/ 1277956 h 1277956"/>
              <a:gd name="connsiteX1" fmla="*/ 2071171 w 2071171"/>
              <a:gd name="connsiteY1" fmla="*/ 1277956 h 1277956"/>
              <a:gd name="connsiteX2" fmla="*/ 2071171 w 2071171"/>
              <a:gd name="connsiteY2" fmla="*/ 132202 h 1277956"/>
              <a:gd name="connsiteX3" fmla="*/ 1663547 w 2071171"/>
              <a:gd name="connsiteY3" fmla="*/ 484742 h 1277956"/>
              <a:gd name="connsiteX4" fmla="*/ 1299991 w 2071171"/>
              <a:gd name="connsiteY4" fmla="*/ 0 h 1277956"/>
              <a:gd name="connsiteX5" fmla="*/ 1101687 w 2071171"/>
              <a:gd name="connsiteY5" fmla="*/ 528809 h 1277956"/>
              <a:gd name="connsiteX6" fmla="*/ 495759 w 2071171"/>
              <a:gd name="connsiteY6" fmla="*/ 253388 h 1277956"/>
              <a:gd name="connsiteX7" fmla="*/ 594911 w 2071171"/>
              <a:gd name="connsiteY7" fmla="*/ 661012 h 1277956"/>
              <a:gd name="connsiteX8" fmla="*/ 0 w 2071171"/>
              <a:gd name="connsiteY8" fmla="*/ 451691 h 1277956"/>
              <a:gd name="connsiteX9" fmla="*/ 220338 w 2071171"/>
              <a:gd name="connsiteY9" fmla="*/ 1277956 h 127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1171" h="1277956">
                <a:moveTo>
                  <a:pt x="220338" y="1277956"/>
                </a:moveTo>
                <a:lnTo>
                  <a:pt x="2071171" y="1277956"/>
                </a:lnTo>
                <a:lnTo>
                  <a:pt x="2071171" y="132202"/>
                </a:lnTo>
                <a:lnTo>
                  <a:pt x="1663547" y="484742"/>
                </a:lnTo>
                <a:lnTo>
                  <a:pt x="1299991" y="0"/>
                </a:lnTo>
                <a:lnTo>
                  <a:pt x="1101687" y="528809"/>
                </a:lnTo>
                <a:lnTo>
                  <a:pt x="495759" y="253388"/>
                </a:lnTo>
                <a:lnTo>
                  <a:pt x="594911" y="661012"/>
                </a:lnTo>
                <a:lnTo>
                  <a:pt x="0" y="451691"/>
                </a:lnTo>
                <a:lnTo>
                  <a:pt x="220338" y="12779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mtClean="0">
              <a:solidFill>
                <a:schemeClr val="bg1"/>
              </a:solidFill>
            </a:endParaRPr>
          </a:p>
          <a:p>
            <a:pPr algn="r"/>
            <a:endParaRPr lang="en-US">
              <a:solidFill>
                <a:schemeClr val="bg1"/>
              </a:solidFill>
            </a:endParaRPr>
          </a:p>
          <a:p>
            <a:pPr algn="r"/>
            <a:endParaRPr lang="en-US" smtClean="0">
              <a:solidFill>
                <a:schemeClr val="bg1"/>
              </a:solidFill>
            </a:endParaRPr>
          </a:p>
          <a:p>
            <a:pPr algn="r"/>
            <a:r>
              <a:rPr lang="en-US" smtClean="0">
                <a:solidFill>
                  <a:schemeClr val="bg1"/>
                </a:solidFill>
              </a:rPr>
              <a:t>Code </a:t>
            </a:r>
            <a:r>
              <a:rPr lang="en-US">
                <a:solidFill>
                  <a:schemeClr val="bg1"/>
                </a:solidFill>
              </a:rPr>
              <a:t>Patching</a:t>
            </a:r>
          </a:p>
          <a:p>
            <a:pPr algn="r"/>
            <a:r>
              <a:rPr lang="en-US">
                <a:solidFill>
                  <a:schemeClr val="bg1"/>
                </a:solidFill>
              </a:rPr>
              <a:t>  </a:t>
            </a:r>
            <a:r>
              <a:rPr lang="en-US" smtClean="0">
                <a:solidFill>
                  <a:schemeClr val="bg1"/>
                </a:solidFill>
              </a:rPr>
              <a:t>Functionality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2510928" y="4419601"/>
            <a:ext cx="1801464" cy="1788206"/>
          </a:xfrm>
          <a:custGeom>
            <a:avLst/>
            <a:gdLst>
              <a:gd name="connsiteX0" fmla="*/ 220338 w 2071171"/>
              <a:gd name="connsiteY0" fmla="*/ 1277956 h 1277956"/>
              <a:gd name="connsiteX1" fmla="*/ 2071171 w 2071171"/>
              <a:gd name="connsiteY1" fmla="*/ 1277956 h 1277956"/>
              <a:gd name="connsiteX2" fmla="*/ 2071171 w 2071171"/>
              <a:gd name="connsiteY2" fmla="*/ 132202 h 1277956"/>
              <a:gd name="connsiteX3" fmla="*/ 1663547 w 2071171"/>
              <a:gd name="connsiteY3" fmla="*/ 484742 h 1277956"/>
              <a:gd name="connsiteX4" fmla="*/ 1299991 w 2071171"/>
              <a:gd name="connsiteY4" fmla="*/ 0 h 1277956"/>
              <a:gd name="connsiteX5" fmla="*/ 1101687 w 2071171"/>
              <a:gd name="connsiteY5" fmla="*/ 528809 h 1277956"/>
              <a:gd name="connsiteX6" fmla="*/ 495759 w 2071171"/>
              <a:gd name="connsiteY6" fmla="*/ 253388 h 1277956"/>
              <a:gd name="connsiteX7" fmla="*/ 594911 w 2071171"/>
              <a:gd name="connsiteY7" fmla="*/ 661012 h 1277956"/>
              <a:gd name="connsiteX8" fmla="*/ 0 w 2071171"/>
              <a:gd name="connsiteY8" fmla="*/ 451691 h 1277956"/>
              <a:gd name="connsiteX9" fmla="*/ 220338 w 2071171"/>
              <a:gd name="connsiteY9" fmla="*/ 1277956 h 127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71171" h="1277956">
                <a:moveTo>
                  <a:pt x="220338" y="1277956"/>
                </a:moveTo>
                <a:lnTo>
                  <a:pt x="2071171" y="1277956"/>
                </a:lnTo>
                <a:lnTo>
                  <a:pt x="2071171" y="132202"/>
                </a:lnTo>
                <a:lnTo>
                  <a:pt x="1663547" y="484742"/>
                </a:lnTo>
                <a:lnTo>
                  <a:pt x="1299991" y="0"/>
                </a:lnTo>
                <a:lnTo>
                  <a:pt x="1101687" y="528809"/>
                </a:lnTo>
                <a:lnTo>
                  <a:pt x="495759" y="253388"/>
                </a:lnTo>
                <a:lnTo>
                  <a:pt x="594911" y="661012"/>
                </a:lnTo>
                <a:lnTo>
                  <a:pt x="0" y="451691"/>
                </a:lnTo>
                <a:lnTo>
                  <a:pt x="220338" y="1277956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1"/>
              </a:gs>
              <a:gs pos="100000">
                <a:schemeClr val="tx1"/>
              </a:gs>
            </a:gsLst>
            <a:lin ang="16200000" scaled="1"/>
            <a:tileRect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mtClean="0">
              <a:solidFill>
                <a:schemeClr val="bg1"/>
              </a:solidFill>
            </a:endParaRPr>
          </a:p>
          <a:p>
            <a:pPr algn="r"/>
            <a:endParaRPr lang="en-US">
              <a:solidFill>
                <a:schemeClr val="bg1"/>
              </a:solidFill>
            </a:endParaRPr>
          </a:p>
          <a:p>
            <a:pPr algn="r"/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12192" y="5393420"/>
            <a:ext cx="1600200" cy="838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PatchAPI</a:t>
            </a:r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257800" y="3505200"/>
            <a:ext cx="3520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Compatibility Layer</a:t>
            </a:r>
            <a:endParaRPr lang="en-US" sz="2800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810000" y="3888530"/>
            <a:ext cx="1518899" cy="1293070"/>
          </a:xfrm>
          <a:prstGeom prst="straightConnector1">
            <a:avLst/>
          </a:prstGeom>
          <a:ln w="508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="" xmlns:p14="http://schemas.microsoft.com/office/powerpoint/2010/main" val="3494513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40" grpId="0" animBg="1"/>
      <p:bldP spid="40" grpId="1" animBg="1"/>
      <p:bldP spid="42" grpId="0" animBg="1"/>
      <p:bldP spid="43" grpId="0" animBg="1"/>
      <p:bldP spid="44" grpId="0" animBg="1"/>
      <p:bldP spid="18" grpId="0" animBg="1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 117"/>
          <p:cNvGrpSpPr/>
          <p:nvPr/>
        </p:nvGrpSpPr>
        <p:grpSpPr>
          <a:xfrm>
            <a:off x="5181600" y="1143000"/>
            <a:ext cx="946074" cy="4572000"/>
            <a:chOff x="4091848" y="1013445"/>
            <a:chExt cx="946074" cy="4572000"/>
          </a:xfrm>
        </p:grpSpPr>
        <p:sp>
          <p:nvSpPr>
            <p:cNvPr id="119" name="Cross 118"/>
            <p:cNvSpPr/>
            <p:nvPr/>
          </p:nvSpPr>
          <p:spPr>
            <a:xfrm>
              <a:off x="4091848" y="4671045"/>
              <a:ext cx="914400" cy="457200"/>
            </a:xfrm>
            <a:prstGeom prst="plus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ross 119"/>
            <p:cNvSpPr/>
            <p:nvPr/>
          </p:nvSpPr>
          <p:spPr>
            <a:xfrm>
              <a:off x="4091848" y="5128245"/>
              <a:ext cx="914400" cy="457200"/>
            </a:xfrm>
            <a:prstGeom prst="plus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lowchart: Connector 120"/>
            <p:cNvSpPr/>
            <p:nvPr/>
          </p:nvSpPr>
          <p:spPr>
            <a:xfrm>
              <a:off x="4091848" y="3756645"/>
              <a:ext cx="914400" cy="457827"/>
            </a:xfrm>
            <a:prstGeom prst="flowChartConnector">
              <a:avLst/>
            </a:prstGeom>
            <a:solidFill>
              <a:srgbClr val="00602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lowchart: Connector 121"/>
            <p:cNvSpPr/>
            <p:nvPr/>
          </p:nvSpPr>
          <p:spPr>
            <a:xfrm>
              <a:off x="4091848" y="4213845"/>
              <a:ext cx="914400" cy="457827"/>
            </a:xfrm>
            <a:prstGeom prst="flowChartConnector">
              <a:avLst/>
            </a:prstGeom>
            <a:solidFill>
              <a:srgbClr val="00602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091848" y="2842245"/>
              <a:ext cx="914400" cy="45595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091848" y="3299445"/>
              <a:ext cx="914400" cy="45595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091848" y="2385045"/>
              <a:ext cx="914400" cy="45595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iamond 125"/>
            <p:cNvSpPr/>
            <p:nvPr/>
          </p:nvSpPr>
          <p:spPr>
            <a:xfrm>
              <a:off x="4123522" y="1930343"/>
              <a:ext cx="914400" cy="454702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iamond 126"/>
            <p:cNvSpPr/>
            <p:nvPr/>
          </p:nvSpPr>
          <p:spPr>
            <a:xfrm>
              <a:off x="4123522" y="1471894"/>
              <a:ext cx="914400" cy="454702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iamond 127"/>
            <p:cNvSpPr/>
            <p:nvPr/>
          </p:nvSpPr>
          <p:spPr>
            <a:xfrm>
              <a:off x="4123522" y="1013445"/>
              <a:ext cx="914400" cy="454702"/>
            </a:xfrm>
            <a:prstGeom prst="diamond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Challenge 2: Flexibility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0656E-E362-4484-A8A6-FCF02A5087F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the PatchAPI</a:t>
            </a:r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685800" y="1143000"/>
            <a:ext cx="2438400" cy="4572000"/>
            <a:chOff x="685800" y="1143000"/>
            <a:chExt cx="2438400" cy="4572000"/>
          </a:xfrm>
        </p:grpSpPr>
        <p:sp>
          <p:nvSpPr>
            <p:cNvPr id="46" name="Rectangle 45"/>
            <p:cNvSpPr/>
            <p:nvPr/>
          </p:nvSpPr>
          <p:spPr>
            <a:xfrm>
              <a:off x="685800" y="1143000"/>
              <a:ext cx="2438400" cy="13716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Address Space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85800" y="2514600"/>
              <a:ext cx="2438400" cy="13716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Snippet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85800" y="3886200"/>
              <a:ext cx="2438400" cy="914400"/>
            </a:xfrm>
            <a:prstGeom prst="rect">
              <a:avLst/>
            </a:prstGeom>
            <a:solidFill>
              <a:srgbClr val="00602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CFG Parsing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85800" y="4800600"/>
              <a:ext cx="2438400" cy="9144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Instrumentation</a:t>
              </a:r>
            </a:p>
            <a:p>
              <a:r>
                <a:rPr lang="en-US" dirty="0" smtClean="0"/>
                <a:t>Engine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638800" y="1143000"/>
            <a:ext cx="1828800" cy="1371600"/>
            <a:chOff x="5093717" y="995596"/>
            <a:chExt cx="1828800" cy="1371600"/>
          </a:xfrm>
        </p:grpSpPr>
        <p:sp>
          <p:nvSpPr>
            <p:cNvPr id="54" name="Rectangle 53"/>
            <p:cNvSpPr/>
            <p:nvPr/>
          </p:nvSpPr>
          <p:spPr>
            <a:xfrm>
              <a:off x="5093717" y="995596"/>
              <a:ext cx="18288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1</a:t>
              </a:r>
              <a:r>
                <a:rPr lang="en-US" baseline="30000" dirty="0" smtClean="0"/>
                <a:t>st</a:t>
              </a:r>
              <a:r>
                <a:rPr lang="en-US" dirty="0" smtClean="0"/>
                <a:t> Party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093717" y="1452796"/>
              <a:ext cx="18288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3</a:t>
              </a:r>
              <a:r>
                <a:rPr lang="en-US" baseline="30000" dirty="0" smtClean="0"/>
                <a:t>rd</a:t>
              </a:r>
              <a:r>
                <a:rPr lang="en-US" dirty="0" smtClean="0"/>
                <a:t> Party</a:t>
              </a:r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093717" y="1909996"/>
              <a:ext cx="1828800" cy="4572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Binary Rewriter</a:t>
              </a:r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638800" y="2514600"/>
            <a:ext cx="1828805" cy="1371600"/>
            <a:chOff x="5259507" y="2452405"/>
            <a:chExt cx="1754536" cy="1399833"/>
          </a:xfrm>
        </p:grpSpPr>
        <p:sp>
          <p:nvSpPr>
            <p:cNvPr id="58" name="Rectangle 57"/>
            <p:cNvSpPr/>
            <p:nvPr/>
          </p:nvSpPr>
          <p:spPr>
            <a:xfrm>
              <a:off x="5259507" y="2452405"/>
              <a:ext cx="1754533" cy="464258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AST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259510" y="2920193"/>
              <a:ext cx="1754533" cy="464258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err="1" smtClean="0"/>
                <a:t>DynC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259509" y="3387980"/>
              <a:ext cx="1754532" cy="464258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mtClean="0"/>
                <a:t>User-defined</a:t>
              </a:r>
              <a:endParaRPr lang="en-US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638800" y="3886200"/>
            <a:ext cx="1828800" cy="914400"/>
            <a:chOff x="5259529" y="4022361"/>
            <a:chExt cx="1828800" cy="914400"/>
          </a:xfrm>
        </p:grpSpPr>
        <p:sp>
          <p:nvSpPr>
            <p:cNvPr id="71" name="Rectangle 70"/>
            <p:cNvSpPr/>
            <p:nvPr/>
          </p:nvSpPr>
          <p:spPr>
            <a:xfrm>
              <a:off x="5259529" y="4022361"/>
              <a:ext cx="1828800" cy="457200"/>
            </a:xfrm>
            <a:prstGeom prst="rect">
              <a:avLst/>
            </a:prstGeom>
            <a:solidFill>
              <a:srgbClr val="00602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mtClean="0"/>
                <a:t>Online Parsing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259529" y="4479561"/>
              <a:ext cx="1828800" cy="457200"/>
            </a:xfrm>
            <a:prstGeom prst="rect">
              <a:avLst/>
            </a:prstGeom>
            <a:solidFill>
              <a:srgbClr val="00602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mtClean="0"/>
                <a:t>Stored CFG</a:t>
              </a:r>
              <a:endParaRPr lang="en-US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638800" y="4800600"/>
            <a:ext cx="1828800" cy="914400"/>
            <a:chOff x="5249390" y="5037945"/>
            <a:chExt cx="1828800" cy="914400"/>
          </a:xfrm>
        </p:grpSpPr>
        <p:sp>
          <p:nvSpPr>
            <p:cNvPr id="77" name="Rectangle 76"/>
            <p:cNvSpPr/>
            <p:nvPr/>
          </p:nvSpPr>
          <p:spPr>
            <a:xfrm>
              <a:off x="5249390" y="5037945"/>
              <a:ext cx="1828800" cy="457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In-line</a:t>
              </a:r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249390" y="5495145"/>
              <a:ext cx="1828800" cy="457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Out-of-line</a:t>
              </a:r>
              <a:endParaRPr lang="en-US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667000" y="1600200"/>
            <a:ext cx="914400" cy="3886200"/>
            <a:chOff x="2667000" y="1600200"/>
            <a:chExt cx="914400" cy="3886200"/>
          </a:xfrm>
        </p:grpSpPr>
        <p:sp>
          <p:nvSpPr>
            <p:cNvPr id="88" name="Diamond 87"/>
            <p:cNvSpPr/>
            <p:nvPr/>
          </p:nvSpPr>
          <p:spPr>
            <a:xfrm>
              <a:off x="2667000" y="1600200"/>
              <a:ext cx="914400" cy="454702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667000" y="2971800"/>
              <a:ext cx="914400" cy="455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lowchart: Connector 89"/>
            <p:cNvSpPr/>
            <p:nvPr/>
          </p:nvSpPr>
          <p:spPr>
            <a:xfrm>
              <a:off x="2667000" y="4114800"/>
              <a:ext cx="914400" cy="457827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ross 90"/>
            <p:cNvSpPr/>
            <p:nvPr/>
          </p:nvSpPr>
          <p:spPr>
            <a:xfrm>
              <a:off x="2667000" y="5029200"/>
              <a:ext cx="914400" cy="457200"/>
            </a:xfrm>
            <a:prstGeom prst="plu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667000" y="1600200"/>
            <a:ext cx="2290590" cy="3886200"/>
            <a:chOff x="2662410" y="1473143"/>
            <a:chExt cx="2290590" cy="3886200"/>
          </a:xfrm>
        </p:grpSpPr>
        <p:grpSp>
          <p:nvGrpSpPr>
            <p:cNvPr id="130" name="Group 18"/>
            <p:cNvGrpSpPr/>
            <p:nvPr/>
          </p:nvGrpSpPr>
          <p:grpSpPr>
            <a:xfrm>
              <a:off x="2667000" y="1473143"/>
              <a:ext cx="2286000" cy="457200"/>
              <a:chOff x="5334000" y="585186"/>
              <a:chExt cx="2286000" cy="457200"/>
            </a:xfrm>
          </p:grpSpPr>
          <p:sp>
            <p:nvSpPr>
              <p:cNvPr id="140" name="Diamond 139"/>
              <p:cNvSpPr/>
              <p:nvPr/>
            </p:nvSpPr>
            <p:spPr>
              <a:xfrm>
                <a:off x="5334000" y="587684"/>
                <a:ext cx="914400" cy="454702"/>
              </a:xfrm>
              <a:prstGeom prst="diamond">
                <a:avLst/>
              </a:prstGeom>
              <a:solidFill>
                <a:srgbClr val="C0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5791200" y="585186"/>
                <a:ext cx="1828800" cy="4572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Party</a:t>
                </a:r>
                <a:endParaRPr lang="en-US" dirty="0"/>
              </a:p>
            </p:txBody>
          </p:sp>
        </p:grpSp>
        <p:grpSp>
          <p:nvGrpSpPr>
            <p:cNvPr id="131" name="Group 19"/>
            <p:cNvGrpSpPr/>
            <p:nvPr/>
          </p:nvGrpSpPr>
          <p:grpSpPr>
            <a:xfrm>
              <a:off x="2662410" y="2843686"/>
              <a:ext cx="2286002" cy="455951"/>
              <a:chOff x="2662410" y="2843686"/>
              <a:chExt cx="2286002" cy="455951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2662410" y="2843686"/>
                <a:ext cx="914400" cy="455951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3119610" y="2844743"/>
                <a:ext cx="1828802" cy="454894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mtClean="0"/>
                  <a:t>User-defined</a:t>
                </a:r>
                <a:endParaRPr lang="en-US" dirty="0"/>
              </a:p>
            </p:txBody>
          </p:sp>
        </p:grpSp>
        <p:grpSp>
          <p:nvGrpSpPr>
            <p:cNvPr id="132" name="Group 22"/>
            <p:cNvGrpSpPr/>
            <p:nvPr/>
          </p:nvGrpSpPr>
          <p:grpSpPr>
            <a:xfrm>
              <a:off x="2670673" y="3987116"/>
              <a:ext cx="2277737" cy="457827"/>
              <a:chOff x="2670673" y="3987116"/>
              <a:chExt cx="2277737" cy="457827"/>
            </a:xfrm>
          </p:grpSpPr>
          <p:sp>
            <p:nvSpPr>
              <p:cNvPr id="136" name="Flowchart: Connector 135"/>
              <p:cNvSpPr/>
              <p:nvPr/>
            </p:nvSpPr>
            <p:spPr>
              <a:xfrm>
                <a:off x="2670673" y="3987116"/>
                <a:ext cx="914400" cy="457827"/>
              </a:xfrm>
              <a:prstGeom prst="flowChartConnector">
                <a:avLst/>
              </a:prstGeom>
              <a:solidFill>
                <a:srgbClr val="00602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3119610" y="3987743"/>
                <a:ext cx="1828800" cy="457200"/>
              </a:xfrm>
              <a:prstGeom prst="rect">
                <a:avLst/>
              </a:prstGeom>
              <a:solidFill>
                <a:srgbClr val="00602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mtClean="0"/>
                  <a:t>Stored CFG</a:t>
                </a:r>
                <a:endParaRPr lang="en-US" dirty="0"/>
              </a:p>
            </p:txBody>
          </p:sp>
        </p:grpSp>
        <p:grpSp>
          <p:nvGrpSpPr>
            <p:cNvPr id="133" name="Group 23"/>
            <p:cNvGrpSpPr/>
            <p:nvPr/>
          </p:nvGrpSpPr>
          <p:grpSpPr>
            <a:xfrm>
              <a:off x="2662410" y="4902143"/>
              <a:ext cx="2286000" cy="457200"/>
              <a:chOff x="2662410" y="4902143"/>
              <a:chExt cx="2286000" cy="457200"/>
            </a:xfrm>
          </p:grpSpPr>
          <p:sp>
            <p:nvSpPr>
              <p:cNvPr id="134" name="Cross 133"/>
              <p:cNvSpPr/>
              <p:nvPr/>
            </p:nvSpPr>
            <p:spPr>
              <a:xfrm>
                <a:off x="2662410" y="4902143"/>
                <a:ext cx="914400" cy="457200"/>
              </a:xfrm>
              <a:prstGeom prst="plus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119610" y="4902143"/>
                <a:ext cx="1828800" cy="457200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Out-of-line</a:t>
                </a:r>
                <a:endParaRPr lang="en-US" dirty="0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="" xmlns:p14="http://schemas.microsoft.com/office/powerpoint/2010/main" val="9902991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2|38.4|7.7|7.8|3.5|30.6|20.9|6.6|16.1|82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2|7.6|21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20.1|25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10.3|7.8|3.4|1.1|1|0.8|4.7|7.9|1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7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8|18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8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0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3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15.7|61.1|33.1|2.9|3.8|4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5|16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22.1|20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6|14.5|1|27.1|19.8|14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9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8.3"/>
</p:tagLst>
</file>

<file path=ppt/theme/theme1.xml><?xml version="1.0" encoding="utf-8"?>
<a:theme xmlns:a="http://schemas.openxmlformats.org/drawingml/2006/main" name="pdweek-templat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92AAF6"/>
      </a:accent1>
      <a:accent2>
        <a:srgbClr val="FA8282"/>
      </a:accent2>
      <a:accent3>
        <a:srgbClr val="F3A447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ag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pdweek-template</Template>
  <TotalTime>10286</TotalTime>
  <Words>1119</Words>
  <Application>Microsoft Office PowerPoint</Application>
  <PresentationFormat>On-screen Show (4:3)</PresentationFormat>
  <Paragraphs>548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pdweek-template</vt:lpstr>
      <vt:lpstr>blank page</vt:lpstr>
      <vt:lpstr>Introduction to the PatchAPI</vt:lpstr>
      <vt:lpstr>Motivation:  a confluence of two tools</vt:lpstr>
      <vt:lpstr>Slide 3</vt:lpstr>
      <vt:lpstr>Slide 4</vt:lpstr>
      <vt:lpstr>Outline</vt:lpstr>
      <vt:lpstr>Abstraction in DyninstAPI</vt:lpstr>
      <vt:lpstr>Refined Interfaces in PatchAPI</vt:lpstr>
      <vt:lpstr>Design Challenge 1: Backward Compatibility</vt:lpstr>
      <vt:lpstr>Design Challenge 2: Flexibility</vt:lpstr>
      <vt:lpstr>PatchAPI Public Interface</vt:lpstr>
      <vt:lpstr>Patch Manager</vt:lpstr>
      <vt:lpstr>Patch Manager (Cont.)</vt:lpstr>
      <vt:lpstr>Example</vt:lpstr>
      <vt:lpstr>Point, Snippet, and Instance</vt:lpstr>
      <vt:lpstr>PatchAPI Plugin Interface</vt:lpstr>
      <vt:lpstr>Address Space</vt:lpstr>
      <vt:lpstr>Snippet</vt:lpstr>
      <vt:lpstr>CFG Parsing</vt:lpstr>
      <vt:lpstr>Dyninst Reintegration</vt:lpstr>
      <vt:lpstr>Self-propelled instrumentation</vt:lpstr>
      <vt:lpstr>Status</vt:lpstr>
      <vt:lpstr>Summary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PatchAPI</dc:title>
  <dc:creator>wenbin</dc:creator>
  <cp:lastModifiedBy>wenbin</cp:lastModifiedBy>
  <cp:revision>2155</cp:revision>
  <dcterms:created xsi:type="dcterms:W3CDTF">2011-04-01T07:15:02Z</dcterms:created>
  <dcterms:modified xsi:type="dcterms:W3CDTF">2011-05-01T21:04:38Z</dcterms:modified>
</cp:coreProperties>
</file>