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33"/>
  </p:notesMasterIdLst>
  <p:handoutMasterIdLst>
    <p:handoutMasterId r:id="rId34"/>
  </p:handoutMasterIdLst>
  <p:sldIdLst>
    <p:sldId id="256" r:id="rId2"/>
    <p:sldId id="688" r:id="rId3"/>
    <p:sldId id="690" r:id="rId4"/>
    <p:sldId id="682" r:id="rId5"/>
    <p:sldId id="692" r:id="rId6"/>
    <p:sldId id="691" r:id="rId7"/>
    <p:sldId id="684" r:id="rId8"/>
    <p:sldId id="693" r:id="rId9"/>
    <p:sldId id="673" r:id="rId10"/>
    <p:sldId id="675" r:id="rId11"/>
    <p:sldId id="626" r:id="rId12"/>
    <p:sldId id="627" r:id="rId13"/>
    <p:sldId id="628" r:id="rId14"/>
    <p:sldId id="706" r:id="rId15"/>
    <p:sldId id="707" r:id="rId16"/>
    <p:sldId id="708" r:id="rId17"/>
    <p:sldId id="356" r:id="rId18"/>
    <p:sldId id="413" r:id="rId19"/>
    <p:sldId id="421" r:id="rId20"/>
    <p:sldId id="422" r:id="rId21"/>
    <p:sldId id="417" r:id="rId22"/>
    <p:sldId id="335" r:id="rId23"/>
    <p:sldId id="656" r:id="rId24"/>
    <p:sldId id="703" r:id="rId25"/>
    <p:sldId id="657" r:id="rId26"/>
    <p:sldId id="709" r:id="rId27"/>
    <p:sldId id="710" r:id="rId28"/>
    <p:sldId id="711" r:id="rId29"/>
    <p:sldId id="712" r:id="rId30"/>
    <p:sldId id="702" r:id="rId31"/>
    <p:sldId id="598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F3"/>
    <a:srgbClr val="FF6969"/>
    <a:srgbClr val="DAB61E"/>
    <a:srgbClr val="E1BD23"/>
    <a:srgbClr val="C3A31B"/>
    <a:srgbClr val="BAB324"/>
    <a:srgbClr val="CEC620"/>
    <a:srgbClr val="C5B51F"/>
    <a:srgbClr val="B9C51F"/>
    <a:srgbClr val="AAB1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9" autoAdjust="0"/>
    <p:restoredTop sz="96466" autoAdjust="0"/>
  </p:normalViewPr>
  <p:slideViewPr>
    <p:cSldViewPr>
      <p:cViewPr varScale="1">
        <p:scale>
          <a:sx n="109" d="100"/>
          <a:sy n="109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86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33309A51-928B-4801-99B1-CEDD31AD0B07}" type="datetimeFigureOut">
              <a:rPr lang="en-US"/>
              <a:pPr>
                <a:defRPr/>
              </a:pPr>
              <a:t>4/29/2011</a:t>
            </a:fld>
            <a:endParaRPr lang="en-US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B48BC432-3EF0-42F5-A2EA-28D17B266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925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6C9DE7-6CE5-4385-8A01-FCC1116E6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253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A8EBB-DBD5-41BB-A6E9-E4E24E165B2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Payoff: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smtClean="0"/>
              <a:t>Make Dyninst work on nasty binarys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smtClean="0"/>
              <a:t>Make Dyninst’s analysis robust to nasty tricks</a:t>
            </a:r>
            <a:endParaRPr lang="en-US" smtClean="0"/>
          </a:p>
          <a:p>
            <a:pPr eaLnBrk="1" hangingPunct="1">
              <a:buFontTx/>
              <a:buChar char="-"/>
            </a:pPr>
            <a:r>
              <a:rPr lang="en-US" smtClean="0"/>
              <a:t>Make Dyninst’s </a:t>
            </a:r>
            <a:r>
              <a:rPr lang="en-US" baseline="0" smtClean="0"/>
              <a:t>instrumentation safer</a:t>
            </a:r>
          </a:p>
          <a:p>
            <a:pPr eaLnBrk="1" hangingPunct="1">
              <a:buFontTx/>
              <a:buChar char="-"/>
            </a:pPr>
            <a:r>
              <a:rPr lang="en-US" baseline="0" smtClean="0"/>
              <a:t>Make Dyninst more efficient than ever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Simplified view of the unpack,</a:t>
            </a:r>
            <a:r>
              <a:rPr lang="en-US" baseline="0" smtClean="0"/>
              <a:t> then overwrite, </a:t>
            </a:r>
            <a:r>
              <a:rPr lang="en-US" smtClean="0"/>
              <a:t>behavior of the UPack packer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Simplified view of the unpack,</a:t>
            </a:r>
            <a:r>
              <a:rPr lang="en-US" baseline="0" smtClean="0"/>
              <a:t> then overwrite, </a:t>
            </a:r>
            <a:r>
              <a:rPr lang="en-US" smtClean="0"/>
              <a:t>behavior of the UPack packer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Simplified view of the unpack,</a:t>
            </a:r>
            <a:r>
              <a:rPr lang="en-US" baseline="0" smtClean="0"/>
              <a:t> then overwrite, </a:t>
            </a:r>
            <a:r>
              <a:rPr lang="en-US" smtClean="0"/>
              <a:t>behavior of the UPack packer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50B00-1B69-488B-A068-5B6593102B8E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50C6E515-0E7F-4B58-9EAE-F60FAC91A3A3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7E277593-6A92-4F00-A27A-690BA7E56D1F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B1026CD6-1080-43E6-A834-9096EE92F353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C0255C79-FD43-4507-AA26-21C582BCCB40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16F40-B269-483F-8666-E8CAB89AA0C1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63268E-4BEF-48EB-9806-3E88010C59C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bombs wait</a:t>
            </a:r>
            <a:r>
              <a:rPr lang="en-US" baseline="0" smtClean="0"/>
              <a:t> to </a:t>
            </a:r>
            <a:r>
              <a:rPr lang="en-US" smtClean="0"/>
              <a:t>trigger execution of malicious code until a specified time (e.g.,</a:t>
            </a:r>
            <a:r>
              <a:rPr lang="en-US" baseline="0" smtClean="0"/>
              <a:t> when a DDOS attack will occur, or when bots will communicate with a command and control server).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63268E-4BEF-48EB-9806-3E88010C59C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9D23D-F244-40AF-972C-AF72CD13461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1B198CA-79CD-40F3-B249-0781902F632F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1B198CA-79CD-40F3-B249-0781902F632F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Now let’s consider what happens</a:t>
            </a:r>
            <a:r>
              <a:rPr lang="en-US" baseline="0" smtClean="0"/>
              <a:t> if </a:t>
            </a:r>
            <a:r>
              <a:rPr lang="en-US" smtClean="0"/>
              <a:t>somebody is trying to catch</a:t>
            </a:r>
            <a:r>
              <a:rPr lang="en-US" baseline="0" smtClean="0"/>
              <a:t> us doing this instrumentation.  </a:t>
            </a: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01B198CA-79CD-40F3-B249-0781902F632F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Now let’s consider what happens</a:t>
            </a:r>
            <a:r>
              <a:rPr lang="en-US" baseline="0" smtClean="0"/>
              <a:t> if </a:t>
            </a:r>
            <a:r>
              <a:rPr lang="en-US" smtClean="0"/>
              <a:t>somebody is trying to catch</a:t>
            </a:r>
            <a:r>
              <a:rPr lang="en-US" baseline="0" smtClean="0"/>
              <a:t> us doing this instrumentation.  </a:t>
            </a: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3669D672-A8F2-434F-8407-D0B354DA9693}" type="slidenum">
              <a:rPr lang="en-US" sz="1200">
                <a:latin typeface="Arial" charset="0"/>
              </a:rPr>
              <a:pPr algn="r">
                <a:spcBef>
                  <a:spcPct val="0"/>
                </a:spcBef>
              </a:pPr>
              <a:t>29</a:t>
            </a:fld>
            <a:endParaRPr lang="en-US" sz="1200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bombs wait</a:t>
            </a:r>
            <a:r>
              <a:rPr lang="en-US" baseline="0" smtClean="0"/>
              <a:t> to </a:t>
            </a:r>
            <a:r>
              <a:rPr lang="en-US" smtClean="0"/>
              <a:t>trigger execution of malicious code until a specified time (e.g.,</a:t>
            </a:r>
            <a:r>
              <a:rPr lang="en-US" baseline="0" smtClean="0"/>
              <a:t> when a DDOS attack will occur, or when bots will communicate with a command and control server).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bombs wait</a:t>
            </a:r>
            <a:r>
              <a:rPr lang="en-US" baseline="0" smtClean="0"/>
              <a:t> to </a:t>
            </a:r>
            <a:r>
              <a:rPr lang="en-US" smtClean="0"/>
              <a:t>trigger execution of malicious code until a specified time (e.g.,</a:t>
            </a:r>
            <a:r>
              <a:rPr lang="en-US" baseline="0" smtClean="0"/>
              <a:t> when a DDOS attack will occur, or when bots will communicate with a command and control server).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bombs wait</a:t>
            </a:r>
            <a:r>
              <a:rPr lang="en-US" baseline="0" smtClean="0"/>
              <a:t> to </a:t>
            </a:r>
            <a:r>
              <a:rPr lang="en-US" smtClean="0"/>
              <a:t>trigger execution of malicious code until a specified time (e.g.,</a:t>
            </a:r>
            <a:r>
              <a:rPr lang="en-US" baseline="0" smtClean="0"/>
              <a:t> when a DDOS attack will occur, or when bots will communicate with a command and control server).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Time bombs wait</a:t>
            </a:r>
            <a:r>
              <a:rPr lang="en-US" baseline="0" smtClean="0"/>
              <a:t> to </a:t>
            </a:r>
            <a:r>
              <a:rPr lang="en-US" smtClean="0"/>
              <a:t>trigger execution of malicious code until a specified time (e.g.,</a:t>
            </a:r>
            <a:r>
              <a:rPr lang="en-US" baseline="0" smtClean="0"/>
              <a:t> when a DDOS attack will occur, or when bots will communicate with a command and control server).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This is</a:t>
            </a:r>
            <a:r>
              <a:rPr lang="en-US" sz="1200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the code at the entry point of the storm worm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This </a:t>
            </a:r>
            <a:r>
              <a:rPr lang="en-US" sz="1200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code is at the entry point of the Storm Worm, which was packed with ASPack.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Simplified</a:t>
            </a:r>
            <a:r>
              <a:rPr lang="en-US" baseline="0" smtClean="0"/>
              <a:t> view of unpacking done by the Storm Worm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6C9DE7-6CE5-4385-8A01-FCC1116E68B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762000"/>
            <a:ext cx="4343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505200"/>
            <a:ext cx="4343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7620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762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1447800" y="6537325"/>
            <a:ext cx="5867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7620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7620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B66D-AF9B-4ADE-A4ED-EC4515A57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9" descr="dyninst-big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537325"/>
            <a:ext cx="6477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7F7F7F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9" descr="dyninst-big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0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39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Franklin Gothic Medium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Franklin Gothic Medium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Franklin Gothic Medium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Franklin Gothic Medium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Franklin Gothic Medium" pitchFamily="3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Comic Sans MS" pitchFamily="66" charset="0"/>
          <a:cs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404040"/>
          </a:solidFill>
          <a:latin typeface="Franklin Gothic Medium" pitchFamily="34" charset="0"/>
          <a:ea typeface="+mn-ea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404040"/>
          </a:solidFill>
          <a:latin typeface="Franklin Gothic Medium" pitchFamily="34" charset="0"/>
          <a:cs typeface="+mn-cs"/>
        </a:defRPr>
      </a:lvl2pPr>
      <a:lvl3pPr marL="849313" indent="-165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404040"/>
          </a:solidFill>
          <a:latin typeface="Franklin Gothic Medium" pitchFamily="34" charset="0"/>
          <a:cs typeface="+mn-cs"/>
        </a:defRPr>
      </a:lvl3pPr>
      <a:lvl4pPr marL="1181100" indent="-2174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404040"/>
          </a:solidFill>
          <a:latin typeface="Franklin Gothic Medium" pitchFamily="34" charset="0"/>
          <a:cs typeface="+mn-cs"/>
        </a:defRPr>
      </a:lvl4pPr>
      <a:lvl5pPr marL="1428750" indent="-111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404040"/>
          </a:solidFill>
          <a:latin typeface="Franklin Gothic Medium" pitchFamily="34" charset="0"/>
          <a:cs typeface="+mn-cs"/>
        </a:defRPr>
      </a:lvl5pPr>
      <a:lvl6pPr marL="1885950" indent="-111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343150" indent="-111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2800350" indent="-111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257550" indent="-111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C41967-C4F0-41A4-9181-8D52FF86807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53850"/>
            <a:ext cx="9144000" cy="14465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Malware Analysis and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Instrumentation</a:t>
            </a:r>
            <a:endParaRPr lang="en-US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733800"/>
            <a:ext cx="6400800" cy="1752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233363" marR="0" lvl="0" indent="-233363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kern="0" noProof="0" smtClean="0">
                <a:solidFill>
                  <a:srgbClr val="404040"/>
                </a:solidFill>
                <a:cs typeface="+mn-cs"/>
              </a:rPr>
              <a:t>Andrew Bernat and Kevin Roundy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124200" y="41910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Project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5019675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/ Dyninst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May 2-4,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Tm="147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278"/>
          <p:cNvSpPr>
            <a:spLocks noChangeArrowheads="1"/>
          </p:cNvSpPr>
          <p:nvPr/>
        </p:nvSpPr>
        <p:spPr bwMode="auto">
          <a:xfrm>
            <a:off x="457200" y="38862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PC-sensitive code</a:t>
            </a:r>
          </a:p>
        </p:txBody>
      </p:sp>
      <p:sp>
        <p:nvSpPr>
          <p:cNvPr id="34" name="Rectangle 278"/>
          <p:cNvSpPr>
            <a:spLocks noChangeArrowheads="1"/>
          </p:cNvSpPr>
          <p:nvPr/>
        </p:nvSpPr>
        <p:spPr bwMode="auto">
          <a:xfrm>
            <a:off x="457200" y="9144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dirty="0" smtClean="0">
                <a:solidFill>
                  <a:srgbClr val="404040"/>
                </a:solidFill>
              </a:rPr>
              <a:t>Obfuscated </a:t>
            </a:r>
            <a:r>
              <a:rPr lang="en-US" sz="2400" b="1" smtClean="0">
                <a:solidFill>
                  <a:srgbClr val="404040"/>
                </a:solidFill>
              </a:rPr>
              <a:t>control flow</a:t>
            </a:r>
            <a:endParaRPr lang="en-US" sz="2400" b="1" dirty="0" smtClean="0">
              <a:solidFill>
                <a:srgbClr val="404040"/>
              </a:solidFill>
            </a:endParaRPr>
          </a:p>
        </p:txBody>
      </p:sp>
      <p:sp>
        <p:nvSpPr>
          <p:cNvPr id="35" name="Rectangle 278"/>
          <p:cNvSpPr>
            <a:spLocks noChangeArrowheads="1"/>
          </p:cNvSpPr>
          <p:nvPr/>
        </p:nvSpPr>
        <p:spPr bwMode="auto">
          <a:xfrm>
            <a:off x="457200" y="18288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Unpacked code</a:t>
            </a:r>
            <a:endParaRPr lang="en-US" sz="2400" b="1" dirty="0" smtClean="0">
              <a:solidFill>
                <a:srgbClr val="404040"/>
              </a:solidFill>
            </a:endParaRPr>
          </a:p>
        </p:txBody>
      </p:sp>
      <p:sp>
        <p:nvSpPr>
          <p:cNvPr id="37" name="Rectangle 278"/>
          <p:cNvSpPr>
            <a:spLocks noChangeArrowheads="1"/>
          </p:cNvSpPr>
          <p:nvPr/>
        </p:nvSpPr>
        <p:spPr bwMode="auto">
          <a:xfrm>
            <a:off x="457200" y="27432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Overwritten code</a:t>
            </a:r>
            <a:endParaRPr lang="en-US" sz="2400" b="1" dirty="0" smtClean="0">
              <a:solidFill>
                <a:srgbClr val="404040"/>
              </a:solidFill>
            </a:endParaRPr>
          </a:p>
        </p:txBody>
      </p:sp>
      <p:sp>
        <p:nvSpPr>
          <p:cNvPr id="38" name="Rectangle 278"/>
          <p:cNvSpPr>
            <a:spLocks noChangeArrowheads="1"/>
          </p:cNvSpPr>
          <p:nvPr/>
        </p:nvSpPr>
        <p:spPr bwMode="auto">
          <a:xfrm>
            <a:off x="457200" y="48006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Anti-patching</a:t>
            </a:r>
          </a:p>
        </p:txBody>
      </p:sp>
      <p:sp>
        <p:nvSpPr>
          <p:cNvPr id="39" name="Rectangle 278"/>
          <p:cNvSpPr>
            <a:spLocks noChangeArrowheads="1"/>
          </p:cNvSpPr>
          <p:nvPr/>
        </p:nvSpPr>
        <p:spPr bwMode="auto">
          <a:xfrm>
            <a:off x="457200" y="57150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Address-space probing</a:t>
            </a:r>
          </a:p>
        </p:txBody>
      </p:sp>
      <p:sp>
        <p:nvSpPr>
          <p:cNvPr id="40" name="Rectangle 278"/>
          <p:cNvSpPr>
            <a:spLocks noChangeArrowheads="1"/>
          </p:cNvSpPr>
          <p:nvPr/>
        </p:nvSpPr>
        <p:spPr bwMode="auto">
          <a:xfrm>
            <a:off x="457200" y="38862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PC-sensitive code</a:t>
            </a:r>
          </a:p>
          <a:p>
            <a:pPr marL="392113" indent="-392113" algn="l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call-pop pairs, return-address manipulation, call-stack tampering &amp;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Anti-analysis tricks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72D490-75C0-484C-9EBA-562BD82471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8" name="Rectangle 278"/>
          <p:cNvSpPr>
            <a:spLocks noChangeArrowheads="1"/>
          </p:cNvSpPr>
          <p:nvPr/>
        </p:nvSpPr>
        <p:spPr bwMode="auto">
          <a:xfrm>
            <a:off x="457200" y="9144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dirty="0" smtClean="0">
                <a:solidFill>
                  <a:srgbClr val="404040"/>
                </a:solidFill>
              </a:rPr>
              <a:t>Obfuscated </a:t>
            </a:r>
            <a:r>
              <a:rPr lang="en-US" sz="2400" b="1" smtClean="0">
                <a:solidFill>
                  <a:srgbClr val="404040"/>
                </a:solidFill>
              </a:rPr>
              <a:t>control flow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392113" indent="-392113" algn="l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indirect control flow, stack tampering, overlapping code, signal-based ctrl flow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8" name="Rectangle 278"/>
          <p:cNvSpPr>
            <a:spLocks noChangeArrowheads="1"/>
          </p:cNvSpPr>
          <p:nvPr/>
        </p:nvSpPr>
        <p:spPr bwMode="auto">
          <a:xfrm>
            <a:off x="457200" y="18288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Unpacked code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392113" indent="-392113" algn="l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all-at-once, block-, loop-, function-at-a-time, to empty or allocated space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9" name="Rectangle 278"/>
          <p:cNvSpPr>
            <a:spLocks noChangeArrowheads="1"/>
          </p:cNvSpPr>
          <p:nvPr/>
        </p:nvSpPr>
        <p:spPr bwMode="auto">
          <a:xfrm>
            <a:off x="457200" y="27432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Overwritten code</a:t>
            </a:r>
            <a:endParaRPr lang="en-US" sz="2400" b="1" dirty="0" smtClean="0">
              <a:solidFill>
                <a:srgbClr val="404040"/>
              </a:solidFill>
            </a:endParaRPr>
          </a:p>
          <a:p>
            <a:pPr marL="392113" indent="-392113" algn="l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single operand or </a:t>
            </a:r>
            <a:r>
              <a:rPr lang="en-US" sz="2000" dirty="0" err="1" smtClean="0">
                <a:solidFill>
                  <a:srgbClr val="404040"/>
                </a:solidFill>
              </a:rPr>
              <a:t>opcode</a:t>
            </a:r>
            <a:r>
              <a:rPr lang="en-US" sz="2000" dirty="0" smtClean="0">
                <a:solidFill>
                  <a:srgbClr val="404040"/>
                </a:solidFill>
              </a:rPr>
              <a:t>, whole instruction, function, code section, buffer</a:t>
            </a:r>
          </a:p>
          <a:p>
            <a:pPr marL="392113" indent="-392113" defTabSz="3135313">
              <a:spcBef>
                <a:spcPct val="0"/>
              </a:spcBef>
            </a:pP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41" name="Rectangle 278"/>
          <p:cNvSpPr>
            <a:spLocks noChangeArrowheads="1"/>
          </p:cNvSpPr>
          <p:nvPr/>
        </p:nvSpPr>
        <p:spPr bwMode="auto">
          <a:xfrm>
            <a:off x="457200" y="48006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Anti-patching</a:t>
            </a:r>
          </a:p>
          <a:p>
            <a:pPr marL="392113" indent="-392113" algn="l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checksum whole regions, probe for patches, use code as data, move stack ptr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17" name="Rectangle 278"/>
          <p:cNvSpPr>
            <a:spLocks noChangeArrowheads="1"/>
          </p:cNvSpPr>
          <p:nvPr/>
        </p:nvSpPr>
        <p:spPr bwMode="auto">
          <a:xfrm>
            <a:off x="457200" y="57150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t" anchorCtr="0"/>
          <a:lstStyle/>
          <a:p>
            <a:pPr algn="l" defTabSz="3135313">
              <a:spcBef>
                <a:spcPct val="0"/>
              </a:spcBef>
            </a:pPr>
            <a:r>
              <a:rPr lang="en-US" sz="2400" b="1" smtClean="0">
                <a:solidFill>
                  <a:srgbClr val="404040"/>
                </a:solidFill>
              </a:rPr>
              <a:t>Address-space probing</a:t>
            </a:r>
          </a:p>
          <a:p>
            <a:pPr algn="l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scans &amp; probes of locations that should be un-allocated</a:t>
            </a:r>
            <a:endParaRPr lang="en-US" sz="2000">
              <a:solidFill>
                <a:srgbClr val="40404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0" y="3733800"/>
            <a:ext cx="9144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 rot="16200000">
            <a:off x="-1142998" y="201706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Anti-analysis</a:t>
            </a:r>
            <a:endParaRPr lang="en-US" sz="24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-1295396" y="498886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Anti-instrumentation</a:t>
            </a:r>
            <a:endParaRPr lang="en-US" sz="24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8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8" grpId="0" animBg="1"/>
      <p:bldP spid="28" grpId="0" animBg="1"/>
      <p:bldP spid="29" grpId="0" animBg="1"/>
      <p:bldP spid="41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838200" y="990600"/>
          <a:ext cx="7772400" cy="1920240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58588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04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05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06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07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08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09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0a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0b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0c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0d</a:t>
                      </a:r>
                      <a:endParaRPr lang="en-US" b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e8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03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00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e9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eb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04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5d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45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c3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13765">
                <a:tc gridSpan="5"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CALL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41">
                <a:tc gridSpan="5"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40d00a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459dd4f7</a:t>
                      </a:r>
                      <a:endParaRPr lang="en-US" b="1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65"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JMP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POP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INC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PUSH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RET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941"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40d00e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Courier New" pitchFamily="49" charset="0"/>
                          <a:cs typeface="Courier New" pitchFamily="49" charset="0"/>
                        </a:rPr>
                        <a:t>ebp</a:t>
                      </a:r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" name="Rectangle 80"/>
          <p:cNvSpPr/>
          <p:nvPr/>
        </p:nvSpPr>
        <p:spPr bwMode="auto">
          <a:xfrm>
            <a:off x="4695825" y="2327276"/>
            <a:ext cx="1316831" cy="622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l">
              <a:lnSpc>
                <a:spcPct val="90000"/>
              </a:lnSpc>
            </a:pP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4078326" y="2317827"/>
            <a:ext cx="1952625" cy="841375"/>
          </a:xfrm>
          <a:custGeom>
            <a:avLst/>
            <a:gdLst>
              <a:gd name="connsiteX0" fmla="*/ 0 w 1952625"/>
              <a:gd name="connsiteY0" fmla="*/ 0 h 841375"/>
              <a:gd name="connsiteX1" fmla="*/ 390525 w 1952625"/>
              <a:gd name="connsiteY1" fmla="*/ 533400 h 841375"/>
              <a:gd name="connsiteX2" fmla="*/ 981075 w 1952625"/>
              <a:gd name="connsiteY2" fmla="*/ 800100 h 841375"/>
              <a:gd name="connsiteX3" fmla="*/ 1409700 w 1952625"/>
              <a:gd name="connsiteY3" fmla="*/ 781050 h 841375"/>
              <a:gd name="connsiteX4" fmla="*/ 1762125 w 1952625"/>
              <a:gd name="connsiteY4" fmla="*/ 695325 h 841375"/>
              <a:gd name="connsiteX5" fmla="*/ 1952625 w 1952625"/>
              <a:gd name="connsiteY5" fmla="*/ 600075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2625" h="841375">
                <a:moveTo>
                  <a:pt x="0" y="0"/>
                </a:moveTo>
                <a:cubicBezTo>
                  <a:pt x="113506" y="200025"/>
                  <a:pt x="227013" y="400050"/>
                  <a:pt x="390525" y="533400"/>
                </a:cubicBezTo>
                <a:cubicBezTo>
                  <a:pt x="554037" y="666750"/>
                  <a:pt x="811213" y="758825"/>
                  <a:pt x="981075" y="800100"/>
                </a:cubicBezTo>
                <a:cubicBezTo>
                  <a:pt x="1150937" y="841375"/>
                  <a:pt x="1279525" y="798513"/>
                  <a:pt x="1409700" y="781050"/>
                </a:cubicBezTo>
                <a:cubicBezTo>
                  <a:pt x="1539875" y="763588"/>
                  <a:pt x="1671638" y="725487"/>
                  <a:pt x="1762125" y="695325"/>
                </a:cubicBezTo>
                <a:cubicBezTo>
                  <a:pt x="1852612" y="665163"/>
                  <a:pt x="1902618" y="632619"/>
                  <a:pt x="1952625" y="600075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4735551" y="2917902"/>
            <a:ext cx="3886200" cy="619125"/>
          </a:xfrm>
          <a:custGeom>
            <a:avLst/>
            <a:gdLst>
              <a:gd name="connsiteX0" fmla="*/ 3886200 w 3886200"/>
              <a:gd name="connsiteY0" fmla="*/ 0 h 619125"/>
              <a:gd name="connsiteX1" fmla="*/ 1552575 w 3886200"/>
              <a:gd name="connsiteY1" fmla="*/ 619125 h 619125"/>
              <a:gd name="connsiteX2" fmla="*/ 0 w 3886200"/>
              <a:gd name="connsiteY2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6200" h="619125">
                <a:moveTo>
                  <a:pt x="3886200" y="0"/>
                </a:moveTo>
                <a:cubicBezTo>
                  <a:pt x="3043237" y="309562"/>
                  <a:pt x="2200275" y="619125"/>
                  <a:pt x="1552575" y="619125"/>
                </a:cubicBezTo>
                <a:cubicBezTo>
                  <a:pt x="904875" y="619125"/>
                  <a:pt x="452437" y="309562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42352" y="3352800"/>
            <a:ext cx="1143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storm worm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Obfuscated control flow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3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72D490-75C0-484C-9EBA-562BD82471EA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46" name="Picture 6" descr="C:\Documents and Settings\paradyn\Local Settings\Temporary Internet Files\Content.IE5\1DC6E0TN\MC9000552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990600" cy="762000"/>
          </a:xfrm>
          <a:prstGeom prst="rect">
            <a:avLst/>
          </a:prstGeom>
          <a:noFill/>
        </p:spPr>
      </p:pic>
      <p:sp>
        <p:nvSpPr>
          <p:cNvPr id="68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3400" y="990599"/>
            <a:ext cx="953756" cy="365927"/>
          </a:xfrm>
          <a:prstGeom prst="rect">
            <a:avLst/>
          </a:prstGeom>
          <a:noFill/>
          <a:ln w="19050">
            <a:noFill/>
          </a:ln>
        </p:spPr>
        <p:txBody>
          <a:bodyPr wrap="square" rIns="36576" rtlCol="0">
            <a:spAutoFit/>
          </a:bodyPr>
          <a:lstStyle/>
          <a:p>
            <a:pPr algn="r"/>
            <a:r>
              <a:rPr lang="en-US" smtClean="0">
                <a:latin typeface="Courier New" pitchFamily="49" charset="0"/>
                <a:cs typeface="Courier New" pitchFamily="49" charset="0"/>
              </a:rPr>
              <a:t>40d002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974556" y="2286000"/>
            <a:ext cx="2712244" cy="685800"/>
            <a:chOff x="5974556" y="2286000"/>
            <a:chExt cx="2712244" cy="685800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 bwMode="auto">
            <a:xfrm>
              <a:off x="5974556" y="2324100"/>
              <a:ext cx="2712244" cy="6477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2000">
                <a:solidFill>
                  <a:srgbClr val="40404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7321550" y="2286000"/>
              <a:ext cx="1365250" cy="457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2000">
                <a:solidFill>
                  <a:srgbClr val="404040"/>
                </a:solidFill>
              </a:endParaRPr>
            </a:p>
          </p:txBody>
        </p:sp>
      </p:grpSp>
      <p:sp>
        <p:nvSpPr>
          <p:cNvPr id="85" name="Freeform 84"/>
          <p:cNvSpPr/>
          <p:nvPr/>
        </p:nvSpPr>
        <p:spPr bwMode="auto">
          <a:xfrm>
            <a:off x="4076700" y="2324100"/>
            <a:ext cx="1952625" cy="841375"/>
          </a:xfrm>
          <a:custGeom>
            <a:avLst/>
            <a:gdLst>
              <a:gd name="connsiteX0" fmla="*/ 0 w 1952625"/>
              <a:gd name="connsiteY0" fmla="*/ 0 h 841375"/>
              <a:gd name="connsiteX1" fmla="*/ 390525 w 1952625"/>
              <a:gd name="connsiteY1" fmla="*/ 533400 h 841375"/>
              <a:gd name="connsiteX2" fmla="*/ 981075 w 1952625"/>
              <a:gd name="connsiteY2" fmla="*/ 800100 h 841375"/>
              <a:gd name="connsiteX3" fmla="*/ 1409700 w 1952625"/>
              <a:gd name="connsiteY3" fmla="*/ 781050 h 841375"/>
              <a:gd name="connsiteX4" fmla="*/ 1762125 w 1952625"/>
              <a:gd name="connsiteY4" fmla="*/ 695325 h 841375"/>
              <a:gd name="connsiteX5" fmla="*/ 1952625 w 1952625"/>
              <a:gd name="connsiteY5" fmla="*/ 600075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2625" h="841375">
                <a:moveTo>
                  <a:pt x="0" y="0"/>
                </a:moveTo>
                <a:cubicBezTo>
                  <a:pt x="113506" y="200025"/>
                  <a:pt x="227013" y="400050"/>
                  <a:pt x="390525" y="533400"/>
                </a:cubicBezTo>
                <a:cubicBezTo>
                  <a:pt x="554037" y="666750"/>
                  <a:pt x="811213" y="758825"/>
                  <a:pt x="981075" y="800100"/>
                </a:cubicBezTo>
                <a:cubicBezTo>
                  <a:pt x="1150937" y="841375"/>
                  <a:pt x="1279525" y="798513"/>
                  <a:pt x="1409700" y="781050"/>
                </a:cubicBezTo>
                <a:cubicBezTo>
                  <a:pt x="1539875" y="763588"/>
                  <a:pt x="1671638" y="725487"/>
                  <a:pt x="1762125" y="695325"/>
                </a:cubicBezTo>
                <a:cubicBezTo>
                  <a:pt x="1852612" y="665163"/>
                  <a:pt x="1902618" y="632619"/>
                  <a:pt x="1952625" y="60007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4733925" y="2924175"/>
            <a:ext cx="3886200" cy="619125"/>
          </a:xfrm>
          <a:custGeom>
            <a:avLst/>
            <a:gdLst>
              <a:gd name="connsiteX0" fmla="*/ 3886200 w 3886200"/>
              <a:gd name="connsiteY0" fmla="*/ 0 h 619125"/>
              <a:gd name="connsiteX1" fmla="*/ 1552575 w 3886200"/>
              <a:gd name="connsiteY1" fmla="*/ 619125 h 619125"/>
              <a:gd name="connsiteX2" fmla="*/ 0 w 3886200"/>
              <a:gd name="connsiteY2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6200" h="619125">
                <a:moveTo>
                  <a:pt x="3886200" y="0"/>
                </a:moveTo>
                <a:cubicBezTo>
                  <a:pt x="3043237" y="309562"/>
                  <a:pt x="2200275" y="619125"/>
                  <a:pt x="1552575" y="619125"/>
                </a:cubicBezTo>
                <a:cubicBezTo>
                  <a:pt x="904875" y="619125"/>
                  <a:pt x="452437" y="309562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Freeform 86"/>
          <p:cNvSpPr/>
          <p:nvPr/>
        </p:nvSpPr>
        <p:spPr bwMode="auto">
          <a:xfrm>
            <a:off x="6029325" y="2924175"/>
            <a:ext cx="2733675" cy="517525"/>
          </a:xfrm>
          <a:custGeom>
            <a:avLst/>
            <a:gdLst>
              <a:gd name="connsiteX0" fmla="*/ 0 w 2600325"/>
              <a:gd name="connsiteY0" fmla="*/ 0 h 517525"/>
              <a:gd name="connsiteX1" fmla="*/ 1371600 w 2600325"/>
              <a:gd name="connsiteY1" fmla="*/ 514350 h 517525"/>
              <a:gd name="connsiteX2" fmla="*/ 2600325 w 2600325"/>
              <a:gd name="connsiteY2" fmla="*/ 19050 h 517525"/>
              <a:gd name="connsiteX3" fmla="*/ 2600325 w 2600325"/>
              <a:gd name="connsiteY3" fmla="*/ 19050 h 517525"/>
              <a:gd name="connsiteX4" fmla="*/ 2600325 w 2600325"/>
              <a:gd name="connsiteY4" fmla="*/ 19050 h 517525"/>
              <a:gd name="connsiteX5" fmla="*/ 2600325 w 2600325"/>
              <a:gd name="connsiteY5" fmla="*/ 19050 h 51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0325" h="517525">
                <a:moveTo>
                  <a:pt x="0" y="0"/>
                </a:moveTo>
                <a:cubicBezTo>
                  <a:pt x="469106" y="255587"/>
                  <a:pt x="938213" y="511175"/>
                  <a:pt x="1371600" y="514350"/>
                </a:cubicBezTo>
                <a:cubicBezTo>
                  <a:pt x="1804988" y="517525"/>
                  <a:pt x="2600325" y="19050"/>
                  <a:pt x="2600325" y="19050"/>
                </a:cubicBezTo>
                <a:lnTo>
                  <a:pt x="2600325" y="19050"/>
                </a:lnTo>
                <a:lnTo>
                  <a:pt x="2600325" y="19050"/>
                </a:lnTo>
                <a:lnTo>
                  <a:pt x="2600325" y="1905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1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address-space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28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29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overwritten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0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1447800" y="2514600"/>
            <a:ext cx="1981200" cy="35814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524000" y="3657600"/>
            <a:ext cx="1828800" cy="1825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600"/>
              <a:t>Entry Point</a:t>
            </a:r>
          </a:p>
        </p:txBody>
      </p:sp>
      <p:sp>
        <p:nvSpPr>
          <p:cNvPr id="41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pc-sensitive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8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xit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37" grpId="1" animBg="1"/>
      <p:bldP spid="39" grpId="1" animBg="1"/>
      <p:bldP spid="85" grpId="0" animBg="1"/>
      <p:bldP spid="86" grpId="0" animBg="1"/>
      <p:bldP spid="86" grpId="1" animBg="1"/>
      <p:bldP spid="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1447800" y="2514600"/>
            <a:ext cx="1981200" cy="35814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2209800" y="3810000"/>
            <a:ext cx="1143000" cy="12954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4" name="Curved Connector 113"/>
          <p:cNvCxnSpPr>
            <a:endCxn id="58" idx="0"/>
          </p:cNvCxnSpPr>
          <p:nvPr/>
        </p:nvCxnSpPr>
        <p:spPr bwMode="auto">
          <a:xfrm rot="5400000" flipH="1">
            <a:off x="1642285" y="3386917"/>
            <a:ext cx="2285999" cy="693769"/>
          </a:xfrm>
          <a:prstGeom prst="curvedConnector5">
            <a:avLst>
              <a:gd name="adj1" fmla="val -3611"/>
              <a:gd name="adj2" fmla="val -74821"/>
              <a:gd name="adj3" fmla="val 11222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1524000" y="3810000"/>
            <a:ext cx="685800" cy="12954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2352" y="3352800"/>
            <a:ext cx="1143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storm worm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Unpacked code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6" name="Picture 6" descr="C:\Documents and Settings\paradyn\Local Settings\Temporary Internet Files\Content.IE5\1DC6E0TN\MC9000552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990600" cy="762000"/>
          </a:xfrm>
          <a:prstGeom prst="rect">
            <a:avLst/>
          </a:prstGeom>
          <a:noFill/>
        </p:spPr>
      </p:pic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1524000" y="3657600"/>
            <a:ext cx="1828800" cy="1825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600"/>
              <a:t>Entry Point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1524000" y="5257800"/>
            <a:ext cx="1828800" cy="762000"/>
          </a:xfrm>
          <a:prstGeom prst="rect">
            <a:avLst/>
          </a:prstGeom>
          <a:solidFill>
            <a:schemeClr val="tx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600" b="1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5b 95 e7 c2 16 90 14 8a 14 26 60 d9 83 a1 37 1b 2f b9 51 84 02 1c 22 8e 63 01</a:t>
            </a:r>
          </a:p>
        </p:txBody>
      </p:sp>
      <p:pic>
        <p:nvPicPr>
          <p:cNvPr id="58" name="Picture 6" descr="C:\Documents and Settings\paradyn\Local Settings\Temporary Internet Files\Content.IE5\1DC6E0TN\MC9000552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590801"/>
            <a:ext cx="1828800" cy="990600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59" name="Picture 6" descr="C:\Documents and Settings\paradyn\Local Settings\Temporary Internet Files\Content.IE5\1DC6E0TN\MC9000552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81600"/>
            <a:ext cx="1828800" cy="838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524000" y="5181600"/>
            <a:ext cx="1828800" cy="838200"/>
          </a:xfrm>
          <a:prstGeom prst="rect">
            <a:avLst/>
          </a:prstGeom>
          <a:solidFill>
            <a:schemeClr val="tx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600" b="1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5b 95 e7 c2 16 90 14 8a 14 26 60 d9 83 a1 37 1b 2f b9 51 84 02 1c 22 8e 63 01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362200" y="4191000"/>
            <a:ext cx="914400" cy="685800"/>
            <a:chOff x="4495800" y="4267200"/>
            <a:chExt cx="914400" cy="685800"/>
          </a:xfrm>
        </p:grpSpPr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4940549" y="4268289"/>
              <a:ext cx="89149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4870325" y="4416997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8" name="AutoShape 7"/>
            <p:cNvSpPr>
              <a:spLocks noChangeArrowheads="1"/>
            </p:cNvSpPr>
            <p:nvPr/>
          </p:nvSpPr>
          <p:spPr bwMode="auto">
            <a:xfrm>
              <a:off x="4995831" y="4416997"/>
              <a:ext cx="89149" cy="882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9" name="AutoShape 8"/>
            <p:cNvSpPr>
              <a:spLocks noChangeArrowheads="1"/>
            </p:cNvSpPr>
            <p:nvPr/>
          </p:nvSpPr>
          <p:spPr bwMode="auto">
            <a:xfrm>
              <a:off x="4870325" y="4565705"/>
              <a:ext cx="89647" cy="882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0" name="AutoShape 9"/>
            <p:cNvSpPr>
              <a:spLocks noChangeArrowheads="1"/>
            </p:cNvSpPr>
            <p:nvPr/>
          </p:nvSpPr>
          <p:spPr bwMode="auto">
            <a:xfrm>
              <a:off x="4995831" y="4565705"/>
              <a:ext cx="89149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>
              <a:off x="4995831" y="4714958"/>
              <a:ext cx="89149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32" name="AutoShape 11"/>
            <p:cNvCxnSpPr>
              <a:cxnSpLocks noChangeShapeType="1"/>
              <a:stCxn id="26" idx="2"/>
              <a:endCxn id="28" idx="0"/>
            </p:cNvCxnSpPr>
            <p:nvPr/>
          </p:nvCxnSpPr>
          <p:spPr bwMode="auto">
            <a:xfrm>
              <a:off x="4985372" y="4358712"/>
              <a:ext cx="55283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33" name="AutoShape 12"/>
            <p:cNvCxnSpPr>
              <a:cxnSpLocks noChangeShapeType="1"/>
              <a:stCxn id="28" idx="2"/>
              <a:endCxn id="30" idx="0"/>
            </p:cNvCxnSpPr>
            <p:nvPr/>
          </p:nvCxnSpPr>
          <p:spPr bwMode="auto">
            <a:xfrm>
              <a:off x="5040655" y="4505242"/>
              <a:ext cx="0" cy="604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34" name="AutoShape 13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>
              <a:off x="5040655" y="4655584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5" name="AutoShape 14"/>
            <p:cNvCxnSpPr>
              <a:cxnSpLocks noChangeShapeType="1"/>
              <a:stCxn id="26" idx="2"/>
              <a:endCxn id="27" idx="0"/>
            </p:cNvCxnSpPr>
            <p:nvPr/>
          </p:nvCxnSpPr>
          <p:spPr bwMode="auto">
            <a:xfrm flipH="1">
              <a:off x="4915647" y="4358712"/>
              <a:ext cx="69725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15"/>
            <p:cNvCxnSpPr>
              <a:cxnSpLocks noChangeShapeType="1"/>
              <a:stCxn id="29" idx="2"/>
              <a:endCxn id="27" idx="0"/>
            </p:cNvCxnSpPr>
            <p:nvPr/>
          </p:nvCxnSpPr>
          <p:spPr bwMode="auto">
            <a:xfrm rot="5400000" flipH="1" flipV="1">
              <a:off x="4797420" y="4535224"/>
              <a:ext cx="236952" cy="498"/>
            </a:xfrm>
            <a:prstGeom prst="curvedConnector5">
              <a:avLst>
                <a:gd name="adj1" fmla="val -7407"/>
                <a:gd name="adj2" fmla="val -18400009"/>
                <a:gd name="adj3" fmla="val 12298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38" name="AutoShape 16"/>
            <p:cNvCxnSpPr>
              <a:cxnSpLocks noChangeShapeType="1"/>
              <a:stCxn id="27" idx="2"/>
              <a:endCxn id="29" idx="0"/>
            </p:cNvCxnSpPr>
            <p:nvPr/>
          </p:nvCxnSpPr>
          <p:spPr bwMode="auto">
            <a:xfrm>
              <a:off x="4915647" y="4506331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39" name="AutoShape 17"/>
            <p:cNvSpPr>
              <a:spLocks noChangeArrowheads="1"/>
            </p:cNvSpPr>
            <p:nvPr/>
          </p:nvSpPr>
          <p:spPr bwMode="auto">
            <a:xfrm>
              <a:off x="5220945" y="4268289"/>
              <a:ext cx="89647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5220945" y="4416997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5320553" y="4565705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2" name="AutoShape 20"/>
            <p:cNvSpPr>
              <a:spLocks noChangeArrowheads="1"/>
            </p:cNvSpPr>
            <p:nvPr/>
          </p:nvSpPr>
          <p:spPr bwMode="auto">
            <a:xfrm>
              <a:off x="5220945" y="4714958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43" name="AutoShape 21"/>
            <p:cNvCxnSpPr>
              <a:cxnSpLocks noChangeShapeType="1"/>
              <a:stCxn id="39" idx="2"/>
              <a:endCxn id="40" idx="0"/>
            </p:cNvCxnSpPr>
            <p:nvPr/>
          </p:nvCxnSpPr>
          <p:spPr bwMode="auto">
            <a:xfrm>
              <a:off x="5265769" y="4358168"/>
              <a:ext cx="0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4" name="AutoShape 22"/>
            <p:cNvCxnSpPr>
              <a:cxnSpLocks noChangeShapeType="1"/>
              <a:stCxn id="40" idx="2"/>
              <a:endCxn id="41" idx="0"/>
            </p:cNvCxnSpPr>
            <p:nvPr/>
          </p:nvCxnSpPr>
          <p:spPr bwMode="auto">
            <a:xfrm>
              <a:off x="5265769" y="4507420"/>
              <a:ext cx="99608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5" name="AutoShape 23"/>
            <p:cNvCxnSpPr>
              <a:cxnSpLocks noChangeShapeType="1"/>
              <a:stCxn id="41" idx="2"/>
              <a:endCxn id="42" idx="0"/>
            </p:cNvCxnSpPr>
            <p:nvPr/>
          </p:nvCxnSpPr>
          <p:spPr bwMode="auto">
            <a:xfrm flipH="1">
              <a:off x="5265769" y="4656129"/>
              <a:ext cx="99608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7" name="AutoShape 24"/>
            <p:cNvCxnSpPr>
              <a:cxnSpLocks noChangeShapeType="1"/>
              <a:stCxn id="40" idx="2"/>
              <a:endCxn id="42" idx="0"/>
            </p:cNvCxnSpPr>
            <p:nvPr/>
          </p:nvCxnSpPr>
          <p:spPr bwMode="auto">
            <a:xfrm>
              <a:off x="5265769" y="4507420"/>
              <a:ext cx="0" cy="2075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54" name="AutoShape 25"/>
            <p:cNvCxnSpPr>
              <a:cxnSpLocks noChangeShapeType="1"/>
              <a:stCxn id="42" idx="2"/>
              <a:endCxn id="69" idx="0"/>
            </p:cNvCxnSpPr>
            <p:nvPr/>
          </p:nvCxnSpPr>
          <p:spPr bwMode="auto">
            <a:xfrm>
              <a:off x="5265769" y="4804292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55" name="AutoShape 26"/>
            <p:cNvSpPr>
              <a:spLocks noChangeArrowheads="1"/>
            </p:cNvSpPr>
            <p:nvPr/>
          </p:nvSpPr>
          <p:spPr bwMode="auto">
            <a:xfrm>
              <a:off x="4562039" y="4267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6" name="AutoShape 27"/>
            <p:cNvSpPr>
              <a:spLocks noChangeArrowheads="1"/>
            </p:cNvSpPr>
            <p:nvPr/>
          </p:nvSpPr>
          <p:spPr bwMode="auto">
            <a:xfrm>
              <a:off x="4495800" y="4416997"/>
              <a:ext cx="90145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7" name="AutoShape 29"/>
            <p:cNvSpPr>
              <a:spLocks noChangeArrowheads="1"/>
            </p:cNvSpPr>
            <p:nvPr/>
          </p:nvSpPr>
          <p:spPr bwMode="auto">
            <a:xfrm>
              <a:off x="4495800" y="4565705"/>
              <a:ext cx="90145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64" name="AutoShape 30"/>
            <p:cNvCxnSpPr>
              <a:cxnSpLocks noChangeShapeType="1"/>
              <a:stCxn id="55" idx="2"/>
              <a:endCxn id="72" idx="0"/>
            </p:cNvCxnSpPr>
            <p:nvPr/>
          </p:nvCxnSpPr>
          <p:spPr bwMode="auto">
            <a:xfrm rot="16200000" flipH="1">
              <a:off x="4610015" y="4355264"/>
              <a:ext cx="65911" cy="717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65" name="AutoShape 32"/>
            <p:cNvCxnSpPr>
              <a:cxnSpLocks noChangeShapeType="1"/>
              <a:stCxn id="56" idx="2"/>
              <a:endCxn id="57" idx="0"/>
            </p:cNvCxnSpPr>
            <p:nvPr/>
          </p:nvCxnSpPr>
          <p:spPr bwMode="auto">
            <a:xfrm>
              <a:off x="4541121" y="4506876"/>
              <a:ext cx="0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66" name="AutoShape 33"/>
            <p:cNvCxnSpPr>
              <a:cxnSpLocks noChangeShapeType="1"/>
              <a:stCxn id="55" idx="2"/>
              <a:endCxn id="56" idx="0"/>
            </p:cNvCxnSpPr>
            <p:nvPr/>
          </p:nvCxnSpPr>
          <p:spPr bwMode="auto">
            <a:xfrm flipH="1">
              <a:off x="4541121" y="4358168"/>
              <a:ext cx="65741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67" name="AutoShape 37"/>
            <p:cNvCxnSpPr>
              <a:cxnSpLocks noChangeShapeType="1"/>
              <a:stCxn id="29" idx="2"/>
            </p:cNvCxnSpPr>
            <p:nvPr/>
          </p:nvCxnSpPr>
          <p:spPr bwMode="auto">
            <a:xfrm>
              <a:off x="4915647" y="4653950"/>
              <a:ext cx="0" cy="610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8" name="AutoShape 38"/>
            <p:cNvCxnSpPr>
              <a:cxnSpLocks noChangeShapeType="1"/>
              <a:stCxn id="57" idx="2"/>
              <a:endCxn id="55" idx="0"/>
            </p:cNvCxnSpPr>
            <p:nvPr/>
          </p:nvCxnSpPr>
          <p:spPr bwMode="auto">
            <a:xfrm rot="5400000" flipH="1" flipV="1">
              <a:off x="4379528" y="4428794"/>
              <a:ext cx="388929" cy="65741"/>
            </a:xfrm>
            <a:prstGeom prst="curvedConnector5">
              <a:avLst>
                <a:gd name="adj1" fmla="val -13319"/>
                <a:gd name="adj2" fmla="val -153546"/>
                <a:gd name="adj3" fmla="val 11917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69" name="AutoShape 39"/>
            <p:cNvSpPr>
              <a:spLocks noChangeArrowheads="1"/>
            </p:cNvSpPr>
            <p:nvPr/>
          </p:nvSpPr>
          <p:spPr bwMode="auto">
            <a:xfrm>
              <a:off x="5220945" y="4863666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  <p:cxnSp>
          <p:nvCxnSpPr>
            <p:cNvPr id="70" name="AutoShape 40"/>
            <p:cNvCxnSpPr>
              <a:cxnSpLocks noChangeShapeType="1"/>
              <a:stCxn id="30" idx="2"/>
              <a:endCxn id="39" idx="0"/>
            </p:cNvCxnSpPr>
            <p:nvPr/>
          </p:nvCxnSpPr>
          <p:spPr bwMode="auto">
            <a:xfrm rot="5400000" flipH="1" flipV="1">
              <a:off x="4959565" y="4349380"/>
              <a:ext cx="387295" cy="225114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71" name="AutoShape 45"/>
            <p:cNvCxnSpPr>
              <a:cxnSpLocks noChangeShapeType="1"/>
              <a:stCxn id="72" idx="2"/>
              <a:endCxn id="26" idx="0"/>
            </p:cNvCxnSpPr>
            <p:nvPr/>
          </p:nvCxnSpPr>
          <p:spPr bwMode="auto">
            <a:xfrm rot="5400000" flipH="1" flipV="1">
              <a:off x="4709415" y="4237704"/>
              <a:ext cx="245123" cy="306294"/>
            </a:xfrm>
            <a:prstGeom prst="curvedConnector5">
              <a:avLst>
                <a:gd name="adj1" fmla="val -16153"/>
                <a:gd name="adj2" fmla="val 34917"/>
                <a:gd name="adj3" fmla="val 132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72" name="AutoShape 34"/>
            <p:cNvSpPr>
              <a:spLocks noChangeArrowheads="1"/>
            </p:cNvSpPr>
            <p:nvPr/>
          </p:nvSpPr>
          <p:spPr bwMode="auto">
            <a:xfrm>
              <a:off x="4633757" y="4424079"/>
              <a:ext cx="90145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00200" y="4191000"/>
            <a:ext cx="394945" cy="698934"/>
            <a:chOff x="4648200" y="5029200"/>
            <a:chExt cx="394945" cy="698934"/>
          </a:xfrm>
        </p:grpSpPr>
        <p:sp>
          <p:nvSpPr>
            <p:cNvPr id="75" name="AutoShape 26"/>
            <p:cNvSpPr>
              <a:spLocks noChangeArrowheads="1"/>
            </p:cNvSpPr>
            <p:nvPr/>
          </p:nvSpPr>
          <p:spPr bwMode="auto">
            <a:xfrm>
              <a:off x="4648200" y="5029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77" name="AutoShape 45"/>
            <p:cNvCxnSpPr>
              <a:cxnSpLocks noChangeShapeType="1"/>
              <a:stCxn id="75" idx="2"/>
              <a:endCxn id="78" idx="0"/>
            </p:cNvCxnSpPr>
            <p:nvPr/>
          </p:nvCxnSpPr>
          <p:spPr bwMode="auto">
            <a:xfrm rot="5400000" flipH="1" flipV="1">
              <a:off x="4762089" y="4960384"/>
              <a:ext cx="90968" cy="228600"/>
            </a:xfrm>
            <a:prstGeom prst="curvedConnector5">
              <a:avLst>
                <a:gd name="adj1" fmla="val -94236"/>
                <a:gd name="adj2" fmla="val 50000"/>
                <a:gd name="adj3" fmla="val 236119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78" name="AutoShape 26"/>
            <p:cNvSpPr>
              <a:spLocks noChangeArrowheads="1"/>
            </p:cNvSpPr>
            <p:nvPr/>
          </p:nvSpPr>
          <p:spPr bwMode="auto">
            <a:xfrm>
              <a:off x="4876800" y="5029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9" name="AutoShape 27"/>
            <p:cNvSpPr>
              <a:spLocks noChangeArrowheads="1"/>
            </p:cNvSpPr>
            <p:nvPr/>
          </p:nvSpPr>
          <p:spPr bwMode="auto">
            <a:xfrm>
              <a:off x="4800600" y="5181600"/>
              <a:ext cx="90145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0" name="AutoShape 29"/>
            <p:cNvSpPr>
              <a:spLocks noChangeArrowheads="1"/>
            </p:cNvSpPr>
            <p:nvPr/>
          </p:nvSpPr>
          <p:spPr bwMode="auto">
            <a:xfrm>
              <a:off x="4800600" y="5334000"/>
              <a:ext cx="90145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1" name="AutoShape 30"/>
            <p:cNvCxnSpPr>
              <a:cxnSpLocks noChangeShapeType="1"/>
              <a:stCxn id="78" idx="2"/>
              <a:endCxn id="85" idx="0"/>
            </p:cNvCxnSpPr>
            <p:nvPr/>
          </p:nvCxnSpPr>
          <p:spPr bwMode="auto">
            <a:xfrm rot="16200000" flipH="1">
              <a:off x="4929257" y="5112784"/>
              <a:ext cx="61432" cy="762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82" name="AutoShape 32"/>
            <p:cNvCxnSpPr>
              <a:cxnSpLocks noChangeShapeType="1"/>
              <a:stCxn id="79" idx="2"/>
              <a:endCxn id="80" idx="0"/>
            </p:cNvCxnSpPr>
            <p:nvPr/>
          </p:nvCxnSpPr>
          <p:spPr bwMode="auto">
            <a:xfrm rot="5400000">
              <a:off x="4814412" y="5302739"/>
              <a:ext cx="62522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83" name="AutoShape 33"/>
            <p:cNvCxnSpPr>
              <a:cxnSpLocks noChangeShapeType="1"/>
              <a:stCxn id="78" idx="2"/>
              <a:endCxn id="79" idx="0"/>
            </p:cNvCxnSpPr>
            <p:nvPr/>
          </p:nvCxnSpPr>
          <p:spPr bwMode="auto">
            <a:xfrm rot="5400000">
              <a:off x="4853057" y="5112784"/>
              <a:ext cx="61432" cy="762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84" name="AutoShape 38"/>
            <p:cNvCxnSpPr>
              <a:cxnSpLocks noChangeShapeType="1"/>
              <a:stCxn id="87" idx="2"/>
              <a:endCxn id="78" idx="0"/>
            </p:cNvCxnSpPr>
            <p:nvPr/>
          </p:nvCxnSpPr>
          <p:spPr bwMode="auto">
            <a:xfrm rot="5400000" flipH="1" flipV="1">
              <a:off x="4534181" y="5340442"/>
              <a:ext cx="698934" cy="76449"/>
            </a:xfrm>
            <a:prstGeom prst="curvedConnector5">
              <a:avLst>
                <a:gd name="adj1" fmla="val -9199"/>
                <a:gd name="adj2" fmla="val 383222"/>
                <a:gd name="adj3" fmla="val 11771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85" name="AutoShape 34"/>
            <p:cNvSpPr>
              <a:spLocks noChangeArrowheads="1"/>
            </p:cNvSpPr>
            <p:nvPr/>
          </p:nvSpPr>
          <p:spPr bwMode="auto">
            <a:xfrm>
              <a:off x="4953000" y="5181600"/>
              <a:ext cx="90145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6" name="AutoShape 19"/>
            <p:cNvSpPr>
              <a:spLocks noChangeArrowheads="1"/>
            </p:cNvSpPr>
            <p:nvPr/>
          </p:nvSpPr>
          <p:spPr bwMode="auto">
            <a:xfrm>
              <a:off x="4953000" y="5486400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7" name="AutoShape 20"/>
            <p:cNvSpPr>
              <a:spLocks noChangeArrowheads="1"/>
            </p:cNvSpPr>
            <p:nvPr/>
          </p:nvSpPr>
          <p:spPr bwMode="auto">
            <a:xfrm>
              <a:off x="4800600" y="5638800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8" name="AutoShape 22"/>
            <p:cNvCxnSpPr>
              <a:cxnSpLocks noChangeShapeType="1"/>
              <a:stCxn id="80" idx="2"/>
              <a:endCxn id="86" idx="0"/>
            </p:cNvCxnSpPr>
            <p:nvPr/>
          </p:nvCxnSpPr>
          <p:spPr bwMode="auto">
            <a:xfrm rot="16200000" flipH="1">
              <a:off x="4890760" y="5379335"/>
              <a:ext cx="61977" cy="1521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90" name="AutoShape 24"/>
            <p:cNvCxnSpPr>
              <a:cxnSpLocks noChangeShapeType="1"/>
              <a:stCxn id="80" idx="2"/>
              <a:endCxn id="87" idx="0"/>
            </p:cNvCxnSpPr>
            <p:nvPr/>
          </p:nvCxnSpPr>
          <p:spPr bwMode="auto">
            <a:xfrm rot="5400000">
              <a:off x="4738361" y="5531487"/>
              <a:ext cx="214377" cy="24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</p:grpSp>
      <p:cxnSp>
        <p:nvCxnSpPr>
          <p:cNvPr id="93" name="Curved Connector 92"/>
          <p:cNvCxnSpPr/>
          <p:nvPr/>
        </p:nvCxnSpPr>
        <p:spPr bwMode="auto">
          <a:xfrm rot="5400000" flipH="1" flipV="1">
            <a:off x="1937856" y="4202968"/>
            <a:ext cx="547623" cy="523688"/>
          </a:xfrm>
          <a:prstGeom prst="curvedConnector5">
            <a:avLst>
              <a:gd name="adj1" fmla="val -41744"/>
              <a:gd name="adj2" fmla="val 49976"/>
              <a:gd name="adj3" fmla="val 141744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 rot="16200000" flipH="1">
            <a:off x="1469542" y="4015269"/>
            <a:ext cx="350838" cy="6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7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99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1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76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94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95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address-space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5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overwritten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6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pc-sensitive code</a:t>
            </a:r>
            <a:endParaRPr lang="en-US" sz="2000">
              <a:solidFill>
                <a:srgbClr val="40404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83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447800" y="2514600"/>
            <a:ext cx="1981200" cy="35814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90800"/>
            <a:ext cx="1828800" cy="1219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2392680" y="2971800"/>
            <a:ext cx="394945" cy="698934"/>
            <a:chOff x="4648200" y="5029200"/>
            <a:chExt cx="394945" cy="698934"/>
          </a:xfrm>
        </p:grpSpPr>
        <p:sp>
          <p:nvSpPr>
            <p:cNvPr id="82" name="AutoShape 26"/>
            <p:cNvSpPr>
              <a:spLocks noChangeArrowheads="1"/>
            </p:cNvSpPr>
            <p:nvPr/>
          </p:nvSpPr>
          <p:spPr bwMode="auto">
            <a:xfrm>
              <a:off x="4648200" y="5029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3" name="AutoShape 45"/>
            <p:cNvCxnSpPr>
              <a:cxnSpLocks noChangeShapeType="1"/>
              <a:stCxn id="82" idx="2"/>
              <a:endCxn id="84" idx="0"/>
            </p:cNvCxnSpPr>
            <p:nvPr/>
          </p:nvCxnSpPr>
          <p:spPr bwMode="auto">
            <a:xfrm rot="5400000" flipH="1" flipV="1">
              <a:off x="4762089" y="4960384"/>
              <a:ext cx="90968" cy="228600"/>
            </a:xfrm>
            <a:prstGeom prst="curvedConnector5">
              <a:avLst>
                <a:gd name="adj1" fmla="val -94236"/>
                <a:gd name="adj2" fmla="val 50000"/>
                <a:gd name="adj3" fmla="val 236119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84" name="AutoShape 26"/>
            <p:cNvSpPr>
              <a:spLocks noChangeArrowheads="1"/>
            </p:cNvSpPr>
            <p:nvPr/>
          </p:nvSpPr>
          <p:spPr bwMode="auto">
            <a:xfrm>
              <a:off x="4876800" y="5029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5" name="AutoShape 27"/>
            <p:cNvSpPr>
              <a:spLocks noChangeArrowheads="1"/>
            </p:cNvSpPr>
            <p:nvPr/>
          </p:nvSpPr>
          <p:spPr bwMode="auto">
            <a:xfrm>
              <a:off x="4800600" y="5181600"/>
              <a:ext cx="90145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6" name="AutoShape 29"/>
            <p:cNvSpPr>
              <a:spLocks noChangeArrowheads="1"/>
            </p:cNvSpPr>
            <p:nvPr/>
          </p:nvSpPr>
          <p:spPr bwMode="auto">
            <a:xfrm>
              <a:off x="4800600" y="5334000"/>
              <a:ext cx="90145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87" name="AutoShape 30"/>
            <p:cNvCxnSpPr>
              <a:cxnSpLocks noChangeShapeType="1"/>
              <a:stCxn id="84" idx="2"/>
              <a:endCxn id="91" idx="0"/>
            </p:cNvCxnSpPr>
            <p:nvPr/>
          </p:nvCxnSpPr>
          <p:spPr bwMode="auto">
            <a:xfrm rot="16200000" flipH="1">
              <a:off x="4929257" y="5112784"/>
              <a:ext cx="61432" cy="762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88" name="AutoShape 32"/>
            <p:cNvCxnSpPr>
              <a:cxnSpLocks noChangeShapeType="1"/>
              <a:stCxn id="85" idx="2"/>
              <a:endCxn id="86" idx="0"/>
            </p:cNvCxnSpPr>
            <p:nvPr/>
          </p:nvCxnSpPr>
          <p:spPr bwMode="auto">
            <a:xfrm rot="5400000">
              <a:off x="4814412" y="5302739"/>
              <a:ext cx="62522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89" name="AutoShape 33"/>
            <p:cNvCxnSpPr>
              <a:cxnSpLocks noChangeShapeType="1"/>
              <a:stCxn id="84" idx="2"/>
              <a:endCxn id="85" idx="0"/>
            </p:cNvCxnSpPr>
            <p:nvPr/>
          </p:nvCxnSpPr>
          <p:spPr bwMode="auto">
            <a:xfrm rot="5400000">
              <a:off x="4853057" y="5112784"/>
              <a:ext cx="61432" cy="762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90" name="AutoShape 38"/>
            <p:cNvCxnSpPr>
              <a:cxnSpLocks noChangeShapeType="1"/>
              <a:stCxn id="92" idx="2"/>
              <a:endCxn id="84" idx="0"/>
            </p:cNvCxnSpPr>
            <p:nvPr/>
          </p:nvCxnSpPr>
          <p:spPr bwMode="auto">
            <a:xfrm rot="5400000" flipH="1">
              <a:off x="4686037" y="5265037"/>
              <a:ext cx="547623" cy="75951"/>
            </a:xfrm>
            <a:prstGeom prst="curvedConnector5">
              <a:avLst>
                <a:gd name="adj1" fmla="val -16089"/>
                <a:gd name="adj2" fmla="val -184905"/>
                <a:gd name="adj3" fmla="val 120611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91" name="AutoShape 34"/>
            <p:cNvSpPr>
              <a:spLocks noChangeArrowheads="1"/>
            </p:cNvSpPr>
            <p:nvPr/>
          </p:nvSpPr>
          <p:spPr bwMode="auto">
            <a:xfrm>
              <a:off x="4953000" y="5181600"/>
              <a:ext cx="90145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2" name="AutoShape 19"/>
            <p:cNvSpPr>
              <a:spLocks noChangeArrowheads="1"/>
            </p:cNvSpPr>
            <p:nvPr/>
          </p:nvSpPr>
          <p:spPr bwMode="auto">
            <a:xfrm>
              <a:off x="4953000" y="5486400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3" name="AutoShape 20"/>
            <p:cNvSpPr>
              <a:spLocks noChangeArrowheads="1"/>
            </p:cNvSpPr>
            <p:nvPr/>
          </p:nvSpPr>
          <p:spPr bwMode="auto">
            <a:xfrm>
              <a:off x="4800600" y="5638800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94" name="AutoShape 22"/>
            <p:cNvCxnSpPr>
              <a:cxnSpLocks noChangeShapeType="1"/>
              <a:stCxn id="86" idx="2"/>
              <a:endCxn id="92" idx="0"/>
            </p:cNvCxnSpPr>
            <p:nvPr/>
          </p:nvCxnSpPr>
          <p:spPr bwMode="auto">
            <a:xfrm rot="16200000" flipH="1">
              <a:off x="4890760" y="5379335"/>
              <a:ext cx="61977" cy="1521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95" name="AutoShape 24"/>
            <p:cNvCxnSpPr>
              <a:cxnSpLocks noChangeShapeType="1"/>
              <a:stCxn id="86" idx="2"/>
              <a:endCxn id="93" idx="0"/>
            </p:cNvCxnSpPr>
            <p:nvPr/>
          </p:nvCxnSpPr>
          <p:spPr bwMode="auto">
            <a:xfrm rot="5400000">
              <a:off x="4738361" y="5531487"/>
              <a:ext cx="214377" cy="24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</p:grpSp>
      <p:cxnSp>
        <p:nvCxnSpPr>
          <p:cNvPr id="97" name="Straight Arrow Connector 96"/>
          <p:cNvCxnSpPr>
            <a:stCxn id="28" idx="2"/>
          </p:cNvCxnSpPr>
          <p:nvPr/>
        </p:nvCxnSpPr>
        <p:spPr bwMode="auto">
          <a:xfrm rot="5400000">
            <a:off x="2338859" y="2872258"/>
            <a:ext cx="198437" cy="6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rot="5400000">
            <a:off x="2338859" y="2872258"/>
            <a:ext cx="198437" cy="6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0" name="Group 109"/>
          <p:cNvGrpSpPr/>
          <p:nvPr/>
        </p:nvGrpSpPr>
        <p:grpSpPr>
          <a:xfrm>
            <a:off x="1524000" y="2513091"/>
            <a:ext cx="1856520" cy="1555023"/>
            <a:chOff x="1524000" y="2512182"/>
            <a:chExt cx="1856520" cy="1555023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1524000" y="2590800"/>
              <a:ext cx="1828800" cy="1219200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07" name="Picture 3" descr="C:\temp\Content.IE5\4PYN4XIZ\MC900436397[2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203843">
              <a:off x="1551720" y="2512182"/>
              <a:ext cx="1828800" cy="1555023"/>
            </a:xfrm>
            <a:prstGeom prst="rect">
              <a:avLst/>
            </a:prstGeom>
            <a:noFill/>
          </p:spPr>
        </p:pic>
      </p:grpSp>
      <p:sp>
        <p:nvSpPr>
          <p:cNvPr id="100" name="Rectangle 99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Overwritten code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1524000" y="3886200"/>
            <a:ext cx="1828800" cy="1219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Curved Connector 113"/>
          <p:cNvCxnSpPr>
            <a:endCxn id="28" idx="3"/>
          </p:cNvCxnSpPr>
          <p:nvPr/>
        </p:nvCxnSpPr>
        <p:spPr bwMode="auto">
          <a:xfrm rot="5400000" flipH="1" flipV="1">
            <a:off x="1954625" y="3478625"/>
            <a:ext cx="2194718" cy="601631"/>
          </a:xfrm>
          <a:prstGeom prst="curvedConnector4">
            <a:avLst>
              <a:gd name="adj1" fmla="val -5208"/>
              <a:gd name="adj2" fmla="val 175233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142352" y="3352800"/>
            <a:ext cx="1143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Upack packer</a:t>
            </a:r>
            <a:endParaRPr lang="en-US" sz="200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81200" y="4191000"/>
            <a:ext cx="914400" cy="685800"/>
            <a:chOff x="4495800" y="4267200"/>
            <a:chExt cx="914400" cy="685800"/>
          </a:xfrm>
        </p:grpSpPr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4940549" y="4268289"/>
              <a:ext cx="89149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" name="AutoShape 6"/>
            <p:cNvSpPr>
              <a:spLocks noChangeArrowheads="1"/>
            </p:cNvSpPr>
            <p:nvPr/>
          </p:nvSpPr>
          <p:spPr bwMode="auto">
            <a:xfrm>
              <a:off x="4870325" y="4416997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6" name="AutoShape 7"/>
            <p:cNvSpPr>
              <a:spLocks noChangeArrowheads="1"/>
            </p:cNvSpPr>
            <p:nvPr/>
          </p:nvSpPr>
          <p:spPr bwMode="auto">
            <a:xfrm>
              <a:off x="4995831" y="4416997"/>
              <a:ext cx="89149" cy="882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8" name="AutoShape 8"/>
            <p:cNvSpPr>
              <a:spLocks noChangeArrowheads="1"/>
            </p:cNvSpPr>
            <p:nvPr/>
          </p:nvSpPr>
          <p:spPr bwMode="auto">
            <a:xfrm>
              <a:off x="4870325" y="4565705"/>
              <a:ext cx="89647" cy="882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>
              <a:off x="4995831" y="4565705"/>
              <a:ext cx="89149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0" name="AutoShape 10"/>
            <p:cNvSpPr>
              <a:spLocks noChangeArrowheads="1"/>
            </p:cNvSpPr>
            <p:nvPr/>
          </p:nvSpPr>
          <p:spPr bwMode="auto">
            <a:xfrm>
              <a:off x="4995831" y="4714958"/>
              <a:ext cx="89149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41" name="AutoShape 11"/>
            <p:cNvCxnSpPr>
              <a:cxnSpLocks noChangeShapeType="1"/>
              <a:stCxn id="34" idx="2"/>
              <a:endCxn id="36" idx="0"/>
            </p:cNvCxnSpPr>
            <p:nvPr/>
          </p:nvCxnSpPr>
          <p:spPr bwMode="auto">
            <a:xfrm>
              <a:off x="4985372" y="4358712"/>
              <a:ext cx="55283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2" name="AutoShape 12"/>
            <p:cNvCxnSpPr>
              <a:cxnSpLocks noChangeShapeType="1"/>
              <a:stCxn id="36" idx="2"/>
              <a:endCxn id="39" idx="0"/>
            </p:cNvCxnSpPr>
            <p:nvPr/>
          </p:nvCxnSpPr>
          <p:spPr bwMode="auto">
            <a:xfrm>
              <a:off x="5040655" y="4505242"/>
              <a:ext cx="0" cy="604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3" name="AutoShape 13"/>
            <p:cNvCxnSpPr>
              <a:cxnSpLocks noChangeShapeType="1"/>
              <a:stCxn id="39" idx="2"/>
              <a:endCxn id="40" idx="0"/>
            </p:cNvCxnSpPr>
            <p:nvPr/>
          </p:nvCxnSpPr>
          <p:spPr bwMode="auto">
            <a:xfrm>
              <a:off x="5040655" y="4655584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4" name="AutoShape 14"/>
            <p:cNvCxnSpPr>
              <a:cxnSpLocks noChangeShapeType="1"/>
              <a:stCxn id="34" idx="2"/>
              <a:endCxn id="35" idx="0"/>
            </p:cNvCxnSpPr>
            <p:nvPr/>
          </p:nvCxnSpPr>
          <p:spPr bwMode="auto">
            <a:xfrm flipH="1">
              <a:off x="4915647" y="4358712"/>
              <a:ext cx="69725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5" name="AutoShape 15"/>
            <p:cNvCxnSpPr>
              <a:cxnSpLocks noChangeShapeType="1"/>
              <a:stCxn id="38" idx="2"/>
              <a:endCxn id="35" idx="0"/>
            </p:cNvCxnSpPr>
            <p:nvPr/>
          </p:nvCxnSpPr>
          <p:spPr bwMode="auto">
            <a:xfrm rot="5400000" flipH="1" flipV="1">
              <a:off x="4797420" y="4535224"/>
              <a:ext cx="236952" cy="498"/>
            </a:xfrm>
            <a:prstGeom prst="curvedConnector5">
              <a:avLst>
                <a:gd name="adj1" fmla="val -7407"/>
                <a:gd name="adj2" fmla="val -18400009"/>
                <a:gd name="adj3" fmla="val 12298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47" name="AutoShape 16"/>
            <p:cNvCxnSpPr>
              <a:cxnSpLocks noChangeShapeType="1"/>
              <a:stCxn id="35" idx="2"/>
              <a:endCxn id="38" idx="0"/>
            </p:cNvCxnSpPr>
            <p:nvPr/>
          </p:nvCxnSpPr>
          <p:spPr bwMode="auto">
            <a:xfrm>
              <a:off x="4915647" y="4506331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54" name="AutoShape 17"/>
            <p:cNvSpPr>
              <a:spLocks noChangeArrowheads="1"/>
            </p:cNvSpPr>
            <p:nvPr/>
          </p:nvSpPr>
          <p:spPr bwMode="auto">
            <a:xfrm>
              <a:off x="5220945" y="4268289"/>
              <a:ext cx="89647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5" name="AutoShape 18"/>
            <p:cNvSpPr>
              <a:spLocks noChangeArrowheads="1"/>
            </p:cNvSpPr>
            <p:nvPr/>
          </p:nvSpPr>
          <p:spPr bwMode="auto">
            <a:xfrm>
              <a:off x="5220945" y="4416997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6" name="AutoShape 19"/>
            <p:cNvSpPr>
              <a:spLocks noChangeArrowheads="1"/>
            </p:cNvSpPr>
            <p:nvPr/>
          </p:nvSpPr>
          <p:spPr bwMode="auto">
            <a:xfrm>
              <a:off x="5320553" y="4565705"/>
              <a:ext cx="89647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7" name="AutoShape 20"/>
            <p:cNvSpPr>
              <a:spLocks noChangeArrowheads="1"/>
            </p:cNvSpPr>
            <p:nvPr/>
          </p:nvSpPr>
          <p:spPr bwMode="auto">
            <a:xfrm>
              <a:off x="5220945" y="4714958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64" name="AutoShape 21"/>
            <p:cNvCxnSpPr>
              <a:cxnSpLocks noChangeShapeType="1"/>
              <a:stCxn id="54" idx="2"/>
              <a:endCxn id="55" idx="0"/>
            </p:cNvCxnSpPr>
            <p:nvPr/>
          </p:nvCxnSpPr>
          <p:spPr bwMode="auto">
            <a:xfrm>
              <a:off x="5265769" y="4358168"/>
              <a:ext cx="0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65" name="AutoShape 22"/>
            <p:cNvCxnSpPr>
              <a:cxnSpLocks noChangeShapeType="1"/>
              <a:stCxn id="55" idx="2"/>
              <a:endCxn id="56" idx="0"/>
            </p:cNvCxnSpPr>
            <p:nvPr/>
          </p:nvCxnSpPr>
          <p:spPr bwMode="auto">
            <a:xfrm>
              <a:off x="5265769" y="4507420"/>
              <a:ext cx="99608" cy="582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66" name="AutoShape 23"/>
            <p:cNvCxnSpPr>
              <a:cxnSpLocks noChangeShapeType="1"/>
              <a:stCxn id="56" idx="2"/>
              <a:endCxn id="57" idx="0"/>
            </p:cNvCxnSpPr>
            <p:nvPr/>
          </p:nvCxnSpPr>
          <p:spPr bwMode="auto">
            <a:xfrm flipH="1">
              <a:off x="5265769" y="4656129"/>
              <a:ext cx="99608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67" name="AutoShape 24"/>
            <p:cNvCxnSpPr>
              <a:cxnSpLocks noChangeShapeType="1"/>
              <a:stCxn id="55" idx="2"/>
              <a:endCxn id="57" idx="0"/>
            </p:cNvCxnSpPr>
            <p:nvPr/>
          </p:nvCxnSpPr>
          <p:spPr bwMode="auto">
            <a:xfrm>
              <a:off x="5265769" y="4507420"/>
              <a:ext cx="0" cy="2075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68" name="AutoShape 25"/>
            <p:cNvCxnSpPr>
              <a:cxnSpLocks noChangeShapeType="1"/>
              <a:stCxn id="57" idx="2"/>
              <a:endCxn id="77" idx="0"/>
            </p:cNvCxnSpPr>
            <p:nvPr/>
          </p:nvCxnSpPr>
          <p:spPr bwMode="auto">
            <a:xfrm>
              <a:off x="5265769" y="4804292"/>
              <a:ext cx="0" cy="593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69" name="AutoShape 26"/>
            <p:cNvSpPr>
              <a:spLocks noChangeArrowheads="1"/>
            </p:cNvSpPr>
            <p:nvPr/>
          </p:nvSpPr>
          <p:spPr bwMode="auto">
            <a:xfrm>
              <a:off x="4562039" y="4267200"/>
              <a:ext cx="90145" cy="909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0" name="AutoShape 27"/>
            <p:cNvSpPr>
              <a:spLocks noChangeArrowheads="1"/>
            </p:cNvSpPr>
            <p:nvPr/>
          </p:nvSpPr>
          <p:spPr bwMode="auto">
            <a:xfrm>
              <a:off x="4495800" y="4416997"/>
              <a:ext cx="90145" cy="898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1" name="AutoShape 29"/>
            <p:cNvSpPr>
              <a:spLocks noChangeArrowheads="1"/>
            </p:cNvSpPr>
            <p:nvPr/>
          </p:nvSpPr>
          <p:spPr bwMode="auto">
            <a:xfrm>
              <a:off x="4495800" y="4565705"/>
              <a:ext cx="90145" cy="904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72" name="AutoShape 30"/>
            <p:cNvCxnSpPr>
              <a:cxnSpLocks noChangeShapeType="1"/>
              <a:stCxn id="69" idx="2"/>
              <a:endCxn id="80" idx="0"/>
            </p:cNvCxnSpPr>
            <p:nvPr/>
          </p:nvCxnSpPr>
          <p:spPr bwMode="auto">
            <a:xfrm rot="16200000" flipH="1">
              <a:off x="4610015" y="4355264"/>
              <a:ext cx="65911" cy="717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73" name="AutoShape 32"/>
            <p:cNvCxnSpPr>
              <a:cxnSpLocks noChangeShapeType="1"/>
              <a:stCxn id="70" idx="2"/>
              <a:endCxn id="71" idx="0"/>
            </p:cNvCxnSpPr>
            <p:nvPr/>
          </p:nvCxnSpPr>
          <p:spPr bwMode="auto">
            <a:xfrm>
              <a:off x="4541121" y="4506876"/>
              <a:ext cx="0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74" name="AutoShape 33"/>
            <p:cNvCxnSpPr>
              <a:cxnSpLocks noChangeShapeType="1"/>
              <a:stCxn id="69" idx="2"/>
              <a:endCxn id="70" idx="0"/>
            </p:cNvCxnSpPr>
            <p:nvPr/>
          </p:nvCxnSpPr>
          <p:spPr bwMode="auto">
            <a:xfrm flipH="1">
              <a:off x="4541121" y="4358168"/>
              <a:ext cx="65741" cy="5882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75" name="AutoShape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4915647" y="4653950"/>
              <a:ext cx="0" cy="610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6" name="AutoShape 38"/>
            <p:cNvCxnSpPr>
              <a:cxnSpLocks noChangeShapeType="1"/>
              <a:stCxn id="71" idx="2"/>
              <a:endCxn id="69" idx="0"/>
            </p:cNvCxnSpPr>
            <p:nvPr/>
          </p:nvCxnSpPr>
          <p:spPr bwMode="auto">
            <a:xfrm rot="5400000" flipH="1" flipV="1">
              <a:off x="4379528" y="4428794"/>
              <a:ext cx="388929" cy="65741"/>
            </a:xfrm>
            <a:prstGeom prst="curvedConnector5">
              <a:avLst>
                <a:gd name="adj1" fmla="val -13319"/>
                <a:gd name="adj2" fmla="val -153546"/>
                <a:gd name="adj3" fmla="val 11917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77" name="AutoShape 39"/>
            <p:cNvSpPr>
              <a:spLocks noChangeArrowheads="1"/>
            </p:cNvSpPr>
            <p:nvPr/>
          </p:nvSpPr>
          <p:spPr bwMode="auto">
            <a:xfrm>
              <a:off x="5220945" y="4863666"/>
              <a:ext cx="89647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  <p:cxnSp>
          <p:nvCxnSpPr>
            <p:cNvPr id="78" name="AutoShape 40"/>
            <p:cNvCxnSpPr>
              <a:cxnSpLocks noChangeShapeType="1"/>
              <a:stCxn id="39" idx="2"/>
              <a:endCxn id="54" idx="0"/>
            </p:cNvCxnSpPr>
            <p:nvPr/>
          </p:nvCxnSpPr>
          <p:spPr bwMode="auto">
            <a:xfrm rot="5400000" flipH="1" flipV="1">
              <a:off x="4959565" y="4349380"/>
              <a:ext cx="387295" cy="225114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79" name="AutoShape 45"/>
            <p:cNvCxnSpPr>
              <a:cxnSpLocks noChangeShapeType="1"/>
              <a:stCxn id="80" idx="2"/>
              <a:endCxn id="34" idx="0"/>
            </p:cNvCxnSpPr>
            <p:nvPr/>
          </p:nvCxnSpPr>
          <p:spPr bwMode="auto">
            <a:xfrm rot="5400000" flipH="1" flipV="1">
              <a:off x="4709415" y="4237704"/>
              <a:ext cx="245123" cy="306294"/>
            </a:xfrm>
            <a:prstGeom prst="curvedConnector5">
              <a:avLst>
                <a:gd name="adj1" fmla="val -16153"/>
                <a:gd name="adj2" fmla="val 34917"/>
                <a:gd name="adj3" fmla="val 132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80" name="AutoShape 34"/>
            <p:cNvSpPr>
              <a:spLocks noChangeArrowheads="1"/>
            </p:cNvSpPr>
            <p:nvPr/>
          </p:nvSpPr>
          <p:spPr bwMode="auto">
            <a:xfrm>
              <a:off x="4633757" y="4424079"/>
              <a:ext cx="90145" cy="8933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cxnSp>
        <p:nvCxnSpPr>
          <p:cNvPr id="96" name="Curved Connector 92"/>
          <p:cNvCxnSpPr/>
          <p:nvPr/>
        </p:nvCxnSpPr>
        <p:spPr bwMode="auto">
          <a:xfrm rot="5400000">
            <a:off x="2081075" y="3682171"/>
            <a:ext cx="520266" cy="4973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16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overwritten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17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99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102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3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address-space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5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pc-sensitive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6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pic>
        <p:nvPicPr>
          <p:cNvPr id="104" name="Picture 3" descr="C:\temp\Content.IE5\4PYN4XIZ\MC900436397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843">
            <a:off x="1524000" y="5011221"/>
            <a:ext cx="1828800" cy="1217058"/>
          </a:xfrm>
          <a:prstGeom prst="rect">
            <a:avLst/>
          </a:prstGeom>
          <a:noFill/>
        </p:spPr>
      </p:pic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1524000" y="5181600"/>
            <a:ext cx="1828800" cy="838200"/>
          </a:xfrm>
          <a:prstGeom prst="rect">
            <a:avLst/>
          </a:prstGeom>
          <a:solidFill>
            <a:schemeClr val="tx1">
              <a:alpha val="5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600" b="1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</a:t>
            </a:r>
            <a:r>
              <a:rPr lang="en-US" sz="600" b="1" smtClean="0">
                <a:solidFill>
                  <a:schemeClr val="bg1"/>
                </a:solidFill>
                <a:latin typeface="Courier New" pitchFamily="49" charset="0"/>
              </a:rPr>
              <a:t>79 5e 80 89 08 27 c0 73 1c 88 48 6a d8 5b </a:t>
            </a:r>
            <a:r>
              <a:rPr lang="en-US" sz="600" b="1">
                <a:solidFill>
                  <a:schemeClr val="bg1"/>
                </a:solidFill>
                <a:latin typeface="Courier New" pitchFamily="49" charset="0"/>
              </a:rPr>
              <a:t>95 e7 c2 16 90 14 8a 14 26 60 d9 83 a1 37 1b 2f b9 51 84 02 1c 22 8e 63 01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1524000" y="2590800"/>
            <a:ext cx="1828800" cy="182563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 bIns="0" anchor="ctr"/>
          <a:lstStyle/>
          <a:p>
            <a:pPr>
              <a:spcBef>
                <a:spcPct val="50000"/>
              </a:spcBef>
            </a:pPr>
            <a:r>
              <a:rPr lang="en-US" sz="1600"/>
              <a:t>Entry Point</a:t>
            </a:r>
          </a:p>
        </p:txBody>
      </p:sp>
    </p:spTree>
    <p:custDataLst>
      <p:tags r:id="rId1"/>
    </p:custDataLst>
  </p:cSld>
  <p:clrMapOvr>
    <a:masterClrMapping/>
  </p:clrMapOvr>
  <p:transition advTm="4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</a:t>
            </a:r>
            <a:r>
              <a:rPr lang="en-US" smtClean="0"/>
              <a:t>Sensitive code</a:t>
            </a:r>
            <a:endParaRPr lang="en-US" dirty="0" smtClean="0"/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13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16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overwritten code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17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99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102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3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address-space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5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pc-sensitive code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06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7" name="Rectangle 3"/>
          <p:cNvSpPr>
            <a:spLocks noChangeArrowheads="1"/>
          </p:cNvSpPr>
          <p:nvPr/>
        </p:nvSpPr>
        <p:spPr bwMode="auto">
          <a:xfrm>
            <a:off x="2667000" y="1905000"/>
            <a:ext cx="3505200" cy="3429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404040"/>
                </a:solidFill>
              </a:rPr>
              <a:t>Local Data Access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3073400" y="2484120"/>
            <a:ext cx="2921000" cy="18585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smtClean="0">
                <a:latin typeface="Courier New" pitchFamily="49" charset="0"/>
              </a:rPr>
              <a:t>call</a:t>
            </a:r>
            <a:endParaRPr lang="en-US" sz="1400" b="1" dirty="0">
              <a:latin typeface="Courier New" pitchFamily="49" charset="0"/>
            </a:endParaRPr>
          </a:p>
        </p:txBody>
      </p:sp>
      <p:cxnSp>
        <p:nvCxnSpPr>
          <p:cNvPr id="110" name="AutoShape 22"/>
          <p:cNvCxnSpPr>
            <a:cxnSpLocks noChangeShapeType="1"/>
          </p:cNvCxnSpPr>
          <p:nvPr/>
        </p:nvCxnSpPr>
        <p:spPr bwMode="auto">
          <a:xfrm rot="5400000">
            <a:off x="4229894" y="4076700"/>
            <a:ext cx="3810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5" name="Rectangle 3"/>
          <p:cNvSpPr>
            <a:spLocks noChangeArrowheads="1"/>
          </p:cNvSpPr>
          <p:nvPr/>
        </p:nvSpPr>
        <p:spPr bwMode="auto">
          <a:xfrm>
            <a:off x="3048000" y="4267200"/>
            <a:ext cx="29210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smtClean="0">
                <a:latin typeface="Courier New" pitchFamily="49" charset="0"/>
              </a:rPr>
              <a:t>pop esi</a:t>
            </a:r>
            <a:endParaRPr lang="en-US" sz="14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smtClean="0">
                <a:latin typeface="Courier New" pitchFamily="49" charset="0"/>
              </a:rPr>
              <a:t>add esi, eax</a:t>
            </a:r>
            <a:endParaRPr lang="en-US" sz="14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err="1" smtClean="0">
                <a:latin typeface="Courier New" pitchFamily="49" charset="0"/>
              </a:rPr>
              <a:t>mov</a:t>
            </a:r>
            <a:r>
              <a:rPr lang="en-US" sz="1400" b="1" smtClean="0">
                <a:latin typeface="Courier New" pitchFamily="49" charset="0"/>
              </a:rPr>
              <a:t> ebx, ptr[esi]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123" name="Rectangle 3"/>
          <p:cNvSpPr>
            <a:spLocks noChangeArrowheads="1"/>
          </p:cNvSpPr>
          <p:nvPr/>
        </p:nvSpPr>
        <p:spPr bwMode="auto">
          <a:xfrm>
            <a:off x="3054348" y="3059151"/>
            <a:ext cx="2921000" cy="59844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/>
              <a:t>data</a:t>
            </a:r>
            <a:endParaRPr lang="en-US" sz="1400" b="1" dirty="0">
              <a:latin typeface="Courier New" pitchFamily="49" charset="0"/>
            </a:endParaRPr>
          </a:p>
        </p:txBody>
      </p:sp>
      <p:cxnSp>
        <p:nvCxnSpPr>
          <p:cNvPr id="128" name="AutoShape 22"/>
          <p:cNvCxnSpPr>
            <a:cxnSpLocks noChangeShapeType="1"/>
          </p:cNvCxnSpPr>
          <p:nvPr/>
        </p:nvCxnSpPr>
        <p:spPr bwMode="auto">
          <a:xfrm rot="16200000" flipH="1">
            <a:off x="4311649" y="2781300"/>
            <a:ext cx="228601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29" name="AutoShape 22"/>
          <p:cNvCxnSpPr>
            <a:cxnSpLocks noChangeShapeType="1"/>
          </p:cNvCxnSpPr>
          <p:nvPr/>
        </p:nvCxnSpPr>
        <p:spPr bwMode="auto">
          <a:xfrm rot="10800000">
            <a:off x="2901951" y="2895598"/>
            <a:ext cx="1523999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32" name="AutoShape 22"/>
          <p:cNvCxnSpPr>
            <a:cxnSpLocks noChangeShapeType="1"/>
          </p:cNvCxnSpPr>
          <p:nvPr/>
        </p:nvCxnSpPr>
        <p:spPr bwMode="auto">
          <a:xfrm rot="5400000" flipH="1" flipV="1">
            <a:off x="2406649" y="3390899"/>
            <a:ext cx="990600" cy="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35" name="AutoShape 22"/>
          <p:cNvCxnSpPr>
            <a:cxnSpLocks noChangeShapeType="1"/>
          </p:cNvCxnSpPr>
          <p:nvPr/>
        </p:nvCxnSpPr>
        <p:spPr bwMode="auto">
          <a:xfrm rot="10800000">
            <a:off x="2901948" y="3886198"/>
            <a:ext cx="1523999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41" name="AutoShape 31"/>
          <p:cNvSpPr>
            <a:spLocks noChangeArrowheads="1"/>
          </p:cNvSpPr>
          <p:nvPr/>
        </p:nvSpPr>
        <p:spPr bwMode="auto">
          <a:xfrm>
            <a:off x="381000" y="1752600"/>
            <a:ext cx="1981200" cy="762000"/>
          </a:xfrm>
          <a:prstGeom prst="wedgeRoundRectCallout">
            <a:avLst>
              <a:gd name="adj1" fmla="val 86830"/>
              <a:gd name="adj2" fmla="val 56781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rgbClr val="404040"/>
                </a:solidFill>
              </a:rPr>
              <a:t>Use call to get current PC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43" name="AutoShape 31"/>
          <p:cNvSpPr>
            <a:spLocks noChangeArrowheads="1"/>
          </p:cNvSpPr>
          <p:nvPr/>
        </p:nvSpPr>
        <p:spPr bwMode="auto">
          <a:xfrm>
            <a:off x="381000" y="3200400"/>
            <a:ext cx="1981200" cy="685800"/>
          </a:xfrm>
          <a:prstGeom prst="wedgeRoundRectCallout">
            <a:avLst>
              <a:gd name="adj1" fmla="val 81133"/>
              <a:gd name="adj2" fmla="val 136188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rgbClr val="404040"/>
                </a:solidFill>
              </a:rPr>
              <a:t>Pop PC into register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44" name="AutoShape 31"/>
          <p:cNvSpPr>
            <a:spLocks noChangeArrowheads="1"/>
          </p:cNvSpPr>
          <p:nvPr/>
        </p:nvSpPr>
        <p:spPr bwMode="auto">
          <a:xfrm>
            <a:off x="381000" y="4800600"/>
            <a:ext cx="2057400" cy="990600"/>
          </a:xfrm>
          <a:prstGeom prst="wedgeRoundRectCallout">
            <a:avLst>
              <a:gd name="adj1" fmla="val 80905"/>
              <a:gd name="adj2" fmla="val -40450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rgbClr val="404040"/>
                </a:solidFill>
              </a:rPr>
              <a:t>Construct pointer and dereference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838200" y="9906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b="1">
                <a:solidFill>
                  <a:srgbClr val="000099"/>
                </a:solidFill>
              </a:rPr>
              <a:t>e.g., </a:t>
            </a:r>
            <a:r>
              <a:rPr lang="en-US" sz="3200" b="1" smtClean="0">
                <a:solidFill>
                  <a:srgbClr val="000099"/>
                </a:solidFill>
              </a:rPr>
              <a:t>ASProtect</a:t>
            </a:r>
            <a:endParaRPr lang="en-US" sz="3200" b="1">
              <a:solidFill>
                <a:srgbClr val="00009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3" grpId="0" animBg="1"/>
      <p:bldP spid="1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45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297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Anti-patching</a:t>
            </a:r>
          </a:p>
        </p:txBody>
      </p:sp>
      <p:sp>
        <p:nvSpPr>
          <p:cNvPr id="29698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48834" name="AutoShape 2"/>
          <p:cNvSpPr>
            <a:spLocks noChangeArrowheads="1"/>
          </p:cNvSpPr>
          <p:nvPr/>
        </p:nvSpPr>
        <p:spPr bwMode="auto">
          <a:xfrm rot="-5400000">
            <a:off x="2857500" y="3162300"/>
            <a:ext cx="2362200" cy="914400"/>
          </a:xfrm>
          <a:prstGeom prst="triangle">
            <a:avLst>
              <a:gd name="adj" fmla="val 50000"/>
            </a:avLst>
          </a:prstGeom>
          <a:solidFill>
            <a:srgbClr val="DDDDF3"/>
          </a:solidFill>
          <a:ln w="9525" algn="ctr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2209800" y="2362200"/>
            <a:ext cx="1828800" cy="3124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404040"/>
                </a:solidFill>
              </a:rPr>
              <a:t>checksum routine</a:t>
            </a: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4495800" y="2438400"/>
            <a:ext cx="1219200" cy="2362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404040"/>
                </a:solidFill>
              </a:rPr>
              <a:t>protected code</a:t>
            </a:r>
          </a:p>
        </p:txBody>
      </p:sp>
      <p:sp>
        <p:nvSpPr>
          <p:cNvPr id="29704" name="AutoShape 5"/>
          <p:cNvSpPr>
            <a:spLocks noChangeArrowheads="1"/>
          </p:cNvSpPr>
          <p:nvPr/>
        </p:nvSpPr>
        <p:spPr bwMode="auto">
          <a:xfrm>
            <a:off x="4953000" y="3048000"/>
            <a:ext cx="284163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5" name="AutoShape 6"/>
          <p:cNvSpPr>
            <a:spLocks noChangeArrowheads="1"/>
          </p:cNvSpPr>
          <p:nvPr/>
        </p:nvSpPr>
        <p:spPr bwMode="auto">
          <a:xfrm>
            <a:off x="4729163" y="3481388"/>
            <a:ext cx="285750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6" name="AutoShape 7"/>
          <p:cNvSpPr>
            <a:spLocks noChangeArrowheads="1"/>
          </p:cNvSpPr>
          <p:nvPr/>
        </p:nvSpPr>
        <p:spPr bwMode="auto">
          <a:xfrm>
            <a:off x="5129213" y="3481388"/>
            <a:ext cx="284162" cy="257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7" name="AutoShape 8"/>
          <p:cNvSpPr>
            <a:spLocks noChangeArrowheads="1"/>
          </p:cNvSpPr>
          <p:nvPr/>
        </p:nvSpPr>
        <p:spPr bwMode="auto">
          <a:xfrm>
            <a:off x="4729163" y="3914775"/>
            <a:ext cx="285750" cy="257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08" name="AutoShape 9"/>
          <p:cNvSpPr>
            <a:spLocks noChangeArrowheads="1"/>
          </p:cNvSpPr>
          <p:nvPr/>
        </p:nvSpPr>
        <p:spPr bwMode="auto">
          <a:xfrm>
            <a:off x="5129213" y="3914775"/>
            <a:ext cx="284162" cy="261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29709" name="AutoShape 11"/>
          <p:cNvCxnSpPr>
            <a:cxnSpLocks noChangeShapeType="1"/>
            <a:stCxn id="29704" idx="2"/>
            <a:endCxn id="29706" idx="0"/>
          </p:cNvCxnSpPr>
          <p:nvPr/>
        </p:nvCxnSpPr>
        <p:spPr bwMode="auto">
          <a:xfrm>
            <a:off x="5095875" y="3311525"/>
            <a:ext cx="176213" cy="169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0" name="AutoShape 12"/>
          <p:cNvCxnSpPr>
            <a:cxnSpLocks noChangeShapeType="1"/>
            <a:stCxn id="29706" idx="2"/>
            <a:endCxn id="29708" idx="0"/>
          </p:cNvCxnSpPr>
          <p:nvPr/>
        </p:nvCxnSpPr>
        <p:spPr bwMode="auto">
          <a:xfrm>
            <a:off x="5272088" y="3738563"/>
            <a:ext cx="0" cy="176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8845" name="AutoShape 13"/>
          <p:cNvCxnSpPr>
            <a:cxnSpLocks noChangeShapeType="1"/>
            <a:stCxn id="29708" idx="2"/>
            <a:endCxn id="248863" idx="0"/>
          </p:cNvCxnSpPr>
          <p:nvPr/>
        </p:nvCxnSpPr>
        <p:spPr bwMode="auto">
          <a:xfrm>
            <a:off x="5272088" y="4176713"/>
            <a:ext cx="112712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2" name="AutoShape 14"/>
          <p:cNvCxnSpPr>
            <a:cxnSpLocks noChangeShapeType="1"/>
            <a:stCxn id="29704" idx="2"/>
            <a:endCxn id="29705" idx="0"/>
          </p:cNvCxnSpPr>
          <p:nvPr/>
        </p:nvCxnSpPr>
        <p:spPr bwMode="auto">
          <a:xfrm flipH="1">
            <a:off x="4873625" y="3311525"/>
            <a:ext cx="222250" cy="169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3" name="AutoShape 15"/>
          <p:cNvCxnSpPr>
            <a:cxnSpLocks noChangeShapeType="1"/>
            <a:stCxn id="29707" idx="2"/>
            <a:endCxn id="29705" idx="0"/>
          </p:cNvCxnSpPr>
          <p:nvPr/>
        </p:nvCxnSpPr>
        <p:spPr bwMode="auto">
          <a:xfrm rot="5400000" flipH="1" flipV="1">
            <a:off x="4529138" y="38258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4" name="AutoShape 16"/>
          <p:cNvCxnSpPr>
            <a:cxnSpLocks noChangeShapeType="1"/>
            <a:stCxn id="29705" idx="2"/>
            <a:endCxn id="29707" idx="0"/>
          </p:cNvCxnSpPr>
          <p:nvPr/>
        </p:nvCxnSpPr>
        <p:spPr bwMode="auto">
          <a:xfrm>
            <a:off x="4873625" y="3741738"/>
            <a:ext cx="0" cy="173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15" name="AutoShape 36"/>
          <p:cNvSpPr>
            <a:spLocks noChangeArrowheads="1"/>
          </p:cNvSpPr>
          <p:nvPr/>
        </p:nvSpPr>
        <p:spPr bwMode="auto">
          <a:xfrm>
            <a:off x="4729163" y="4348163"/>
            <a:ext cx="285750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29716" name="AutoShape 37"/>
          <p:cNvCxnSpPr>
            <a:cxnSpLocks noChangeShapeType="1"/>
            <a:stCxn id="29707" idx="2"/>
            <a:endCxn id="29715" idx="0"/>
          </p:cNvCxnSpPr>
          <p:nvPr/>
        </p:nvCxnSpPr>
        <p:spPr bwMode="auto">
          <a:xfrm>
            <a:off x="4872038" y="4171950"/>
            <a:ext cx="0" cy="1762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17" name="AutoShape 50"/>
          <p:cNvCxnSpPr>
            <a:cxnSpLocks noChangeShapeType="1"/>
          </p:cNvCxnSpPr>
          <p:nvPr/>
        </p:nvCxnSpPr>
        <p:spPr bwMode="auto">
          <a:xfrm rot="5400000" flipH="1" flipV="1">
            <a:off x="4925219" y="3828257"/>
            <a:ext cx="695325" cy="1587"/>
          </a:xfrm>
          <a:prstGeom prst="curvedConnector5">
            <a:avLst>
              <a:gd name="adj1" fmla="val -8907"/>
              <a:gd name="adj2" fmla="val 17300009"/>
              <a:gd name="adj3" fmla="val 121685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18" name="Rectangle 3"/>
          <p:cNvSpPr>
            <a:spLocks noChangeArrowheads="1"/>
          </p:cNvSpPr>
          <p:nvPr/>
        </p:nvSpPr>
        <p:spPr bwMode="auto">
          <a:xfrm>
            <a:off x="2438400" y="2743200"/>
            <a:ext cx="1524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xor eax, eax</a:t>
            </a:r>
          </a:p>
        </p:txBody>
      </p:sp>
      <p:sp>
        <p:nvSpPr>
          <p:cNvPr id="29719" name="Rectangle 3"/>
          <p:cNvSpPr>
            <a:spLocks noChangeArrowheads="1"/>
          </p:cNvSpPr>
          <p:nvPr/>
        </p:nvSpPr>
        <p:spPr bwMode="auto">
          <a:xfrm>
            <a:off x="2438400" y="4267200"/>
            <a:ext cx="1524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cmp eax, .chksum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jne .fail</a:t>
            </a:r>
          </a:p>
        </p:txBody>
      </p:sp>
      <p:cxnSp>
        <p:nvCxnSpPr>
          <p:cNvPr id="29720" name="AutoShape 22"/>
          <p:cNvCxnSpPr>
            <a:cxnSpLocks noChangeShapeType="1"/>
          </p:cNvCxnSpPr>
          <p:nvPr/>
        </p:nvCxnSpPr>
        <p:spPr bwMode="auto">
          <a:xfrm rot="5400000">
            <a:off x="3048000" y="41148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1" name="AutoShape 23"/>
          <p:cNvCxnSpPr>
            <a:cxnSpLocks noChangeShapeType="1"/>
          </p:cNvCxnSpPr>
          <p:nvPr/>
        </p:nvCxnSpPr>
        <p:spPr bwMode="auto">
          <a:xfrm rot="5400000" flipH="1" flipV="1">
            <a:off x="2858294" y="3618706"/>
            <a:ext cx="685800" cy="1588"/>
          </a:xfrm>
          <a:prstGeom prst="bentConnector5">
            <a:avLst>
              <a:gd name="adj1" fmla="val -15977"/>
              <a:gd name="adj2" fmla="val -56800014"/>
              <a:gd name="adj3" fmla="val 12569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9722" name="AutoShape 24"/>
          <p:cNvCxnSpPr>
            <a:cxnSpLocks noChangeShapeType="1"/>
          </p:cNvCxnSpPr>
          <p:nvPr/>
        </p:nvCxnSpPr>
        <p:spPr bwMode="auto">
          <a:xfrm rot="5400000">
            <a:off x="2781300" y="4610100"/>
            <a:ext cx="381000" cy="457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29723" name="AutoShape 25"/>
          <p:cNvCxnSpPr>
            <a:cxnSpLocks noChangeShapeType="1"/>
            <a:stCxn id="29718" idx="2"/>
          </p:cNvCxnSpPr>
          <p:nvPr/>
        </p:nvCxnSpPr>
        <p:spPr bwMode="auto">
          <a:xfrm rot="5400000">
            <a:off x="3048000" y="31242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24" name="Rectangle 39"/>
          <p:cNvSpPr>
            <a:spLocks noChangeArrowheads="1"/>
          </p:cNvSpPr>
          <p:nvPr/>
        </p:nvSpPr>
        <p:spPr bwMode="auto">
          <a:xfrm>
            <a:off x="838200" y="14478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b="1">
                <a:solidFill>
                  <a:srgbClr val="000099"/>
                </a:solidFill>
              </a:rPr>
              <a:t>e.g., PECompact</a:t>
            </a:r>
          </a:p>
        </p:txBody>
      </p:sp>
      <p:sp>
        <p:nvSpPr>
          <p:cNvPr id="29725" name="Rectangle 39"/>
          <p:cNvSpPr>
            <a:spLocks noChangeArrowheads="1"/>
          </p:cNvSpPr>
          <p:nvPr/>
        </p:nvSpPr>
        <p:spPr bwMode="auto">
          <a:xfrm>
            <a:off x="0" y="762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rgbClr val="404040"/>
                </a:solidFill>
              </a:rPr>
              <a:t>Checksumming detects instrumentation </a:t>
            </a:r>
            <a:r>
              <a:rPr lang="en-US" sz="2400">
                <a:solidFill>
                  <a:srgbClr val="404040"/>
                </a:solidFill>
              </a:rPr>
              <a:t>[Aucsmith 96]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rgbClr val="404040"/>
              </a:solidFill>
            </a:endParaRPr>
          </a:p>
        </p:txBody>
      </p:sp>
      <p:sp>
        <p:nvSpPr>
          <p:cNvPr id="29726" name="Rectangle 3"/>
          <p:cNvSpPr>
            <a:spLocks noChangeArrowheads="1"/>
          </p:cNvSpPr>
          <p:nvPr/>
        </p:nvSpPr>
        <p:spPr bwMode="auto">
          <a:xfrm>
            <a:off x="2438400" y="32766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add eax, ptr[ebx]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add 4,   ebx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cmp ebx, 0x41000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jne .loop</a:t>
            </a:r>
          </a:p>
        </p:txBody>
      </p:sp>
      <p:sp>
        <p:nvSpPr>
          <p:cNvPr id="248861" name="AutoShape 36"/>
          <p:cNvSpPr>
            <a:spLocks noChangeArrowheads="1"/>
          </p:cNvSpPr>
          <p:nvPr/>
        </p:nvSpPr>
        <p:spPr bwMode="auto">
          <a:xfrm>
            <a:off x="5129213" y="4348163"/>
            <a:ext cx="285750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248862" name="AutoShape 13"/>
          <p:cNvCxnSpPr>
            <a:cxnSpLocks noChangeShapeType="1"/>
            <a:stCxn id="29708" idx="2"/>
            <a:endCxn id="248861" idx="0"/>
          </p:cNvCxnSpPr>
          <p:nvPr/>
        </p:nvCxnSpPr>
        <p:spPr bwMode="auto">
          <a:xfrm>
            <a:off x="5272088" y="4176713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8863" name="AutoShape 10"/>
          <p:cNvSpPr>
            <a:spLocks noChangeArrowheads="1"/>
          </p:cNvSpPr>
          <p:nvPr/>
        </p:nvSpPr>
        <p:spPr bwMode="auto">
          <a:xfrm>
            <a:off x="5129213" y="4348163"/>
            <a:ext cx="509587" cy="2603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/>
              <a:t>jmp</a:t>
            </a:r>
          </a:p>
        </p:txBody>
      </p:sp>
      <p:sp>
        <p:nvSpPr>
          <p:cNvPr id="4" name="AutoShape 31"/>
          <p:cNvSpPr>
            <a:spLocks noChangeArrowheads="1"/>
          </p:cNvSpPr>
          <p:nvPr/>
        </p:nvSpPr>
        <p:spPr bwMode="auto">
          <a:xfrm>
            <a:off x="4267200" y="5029200"/>
            <a:ext cx="1600200" cy="990600"/>
          </a:xfrm>
          <a:prstGeom prst="wedgeRoundRectCallout">
            <a:avLst>
              <a:gd name="adj1" fmla="val 21382"/>
              <a:gd name="adj2" fmla="val -89150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dirty="0" smtClean="0">
                <a:solidFill>
                  <a:srgbClr val="404040"/>
                </a:solidFill>
              </a:rPr>
              <a:t>instrument-</a:t>
            </a:r>
            <a:r>
              <a:rPr lang="en-US" sz="2000" dirty="0" err="1" smtClean="0">
                <a:solidFill>
                  <a:srgbClr val="404040"/>
                </a:solidFill>
              </a:rPr>
              <a:t>ation</a:t>
            </a:r>
            <a:r>
              <a:rPr lang="en-US" sz="2000" dirty="0" smtClean="0">
                <a:solidFill>
                  <a:srgbClr val="404040"/>
                </a:solidFill>
              </a:rPr>
              <a:t> </a:t>
            </a:r>
            <a:r>
              <a:rPr lang="en-US" sz="2000" dirty="0">
                <a:solidFill>
                  <a:srgbClr val="404040"/>
                </a:solidFill>
              </a:rPr>
              <a:t>is detected</a:t>
            </a:r>
          </a:p>
        </p:txBody>
      </p:sp>
      <p:sp>
        <p:nvSpPr>
          <p:cNvPr id="29731" name="Rectangle 3"/>
          <p:cNvSpPr>
            <a:spLocks noChangeArrowheads="1"/>
          </p:cNvSpPr>
          <p:nvPr/>
        </p:nvSpPr>
        <p:spPr bwMode="auto">
          <a:xfrm>
            <a:off x="24384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>
                <a:latin typeface="Courier New" pitchFamily="49" charset="0"/>
              </a:rPr>
              <a:t>pass</a:t>
            </a:r>
          </a:p>
        </p:txBody>
      </p:sp>
      <p:sp>
        <p:nvSpPr>
          <p:cNvPr id="29732" name="Rectangle 3"/>
          <p:cNvSpPr>
            <a:spLocks noChangeArrowheads="1"/>
          </p:cNvSpPr>
          <p:nvPr/>
        </p:nvSpPr>
        <p:spPr bwMode="auto">
          <a:xfrm>
            <a:off x="32766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>
                <a:latin typeface="Courier New" pitchFamily="49" charset="0"/>
              </a:rPr>
              <a:t>fail</a:t>
            </a:r>
          </a:p>
        </p:txBody>
      </p:sp>
      <p:cxnSp>
        <p:nvCxnSpPr>
          <p:cNvPr id="29733" name="AutoShape 35"/>
          <p:cNvCxnSpPr>
            <a:cxnSpLocks noChangeShapeType="1"/>
          </p:cNvCxnSpPr>
          <p:nvPr/>
        </p:nvCxnSpPr>
        <p:spPr bwMode="auto">
          <a:xfrm rot="16200000" flipH="1">
            <a:off x="3200400" y="4648200"/>
            <a:ext cx="381000" cy="381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76600" y="5029200"/>
            <a:ext cx="609600" cy="304800"/>
          </a:xfrm>
          <a:prstGeom prst="roundRect">
            <a:avLst>
              <a:gd name="adj" fmla="val 16667"/>
            </a:avLst>
          </a:prstGeom>
          <a:solidFill>
            <a:srgbClr val="DD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>
                <a:solidFill>
                  <a:schemeClr val="bg1"/>
                </a:solidFill>
                <a:latin typeface="Courier New" pitchFamily="49" charset="0"/>
              </a:rPr>
              <a:t>fail</a:t>
            </a:r>
          </a:p>
        </p:txBody>
      </p:sp>
      <p:sp>
        <p:nvSpPr>
          <p:cNvPr id="8" name="AutoShape 31"/>
          <p:cNvSpPr>
            <a:spLocks noChangeArrowheads="1"/>
          </p:cNvSpPr>
          <p:nvPr/>
        </p:nvSpPr>
        <p:spPr bwMode="auto">
          <a:xfrm>
            <a:off x="228600" y="2895600"/>
            <a:ext cx="1752600" cy="1295400"/>
          </a:xfrm>
          <a:prstGeom prst="wedgeRoundRectCallout">
            <a:avLst>
              <a:gd name="adj1" fmla="val 75995"/>
              <a:gd name="adj2" fmla="val -5023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 dirty="0">
                <a:solidFill>
                  <a:srgbClr val="404040"/>
                </a:solidFill>
              </a:rPr>
              <a:t>calculate checksum of protected region</a:t>
            </a: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228600" y="4267200"/>
            <a:ext cx="1752600" cy="990600"/>
          </a:xfrm>
          <a:prstGeom prst="wedgeRoundRectCallout">
            <a:avLst>
              <a:gd name="adj1" fmla="val 77810"/>
              <a:gd name="adj2" fmla="val -31731"/>
              <a:gd name="adj3" fmla="val 16667"/>
            </a:avLst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000">
                <a:solidFill>
                  <a:srgbClr val="404040"/>
                </a:solidFill>
              </a:rPr>
              <a:t>compare to expected value</a:t>
            </a: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49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978C99-BE04-4F19-8F85-4BD72F1D6A6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52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address-space probing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53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54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overwritten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55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pc-sensitive code</a:t>
            </a:r>
            <a:endParaRPr lang="en-US" sz="2000">
              <a:solidFill>
                <a:srgbClr val="40404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64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 animBg="1"/>
      <p:bldP spid="248861" grpId="0" animBg="1"/>
      <p:bldP spid="24886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Address-space probing</a:t>
            </a:r>
            <a:endParaRPr lang="en-US" dirty="0" smtClean="0"/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3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16" name="Rectangle 278"/>
          <p:cNvSpPr>
            <a:spLocks noChangeArrowheads="1"/>
          </p:cNvSpPr>
          <p:nvPr/>
        </p:nvSpPr>
        <p:spPr bwMode="auto">
          <a:xfrm>
            <a:off x="6324600" y="4953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overwritten code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17" name="Rectangle 278"/>
          <p:cNvSpPr>
            <a:spLocks noChangeArrowheads="1"/>
          </p:cNvSpPr>
          <p:nvPr/>
        </p:nvSpPr>
        <p:spPr bwMode="auto">
          <a:xfrm>
            <a:off x="6324600" y="4191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obfuscated control flow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98" name="Rectangle 13"/>
          <p:cNvSpPr>
            <a:spLocks noChangeArrowheads="1"/>
          </p:cNvSpPr>
          <p:nvPr/>
        </p:nvSpPr>
        <p:spPr bwMode="auto">
          <a:xfrm>
            <a:off x="0" y="0"/>
            <a:ext cx="12192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Anti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99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102" name="Rectangle 278"/>
          <p:cNvSpPr>
            <a:spLocks noChangeArrowheads="1"/>
          </p:cNvSpPr>
          <p:nvPr/>
        </p:nvSpPr>
        <p:spPr bwMode="auto">
          <a:xfrm>
            <a:off x="6324600" y="5715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anti-patching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3" name="Rectangle 278"/>
          <p:cNvSpPr>
            <a:spLocks noChangeArrowheads="1"/>
          </p:cNvSpPr>
          <p:nvPr/>
        </p:nvSpPr>
        <p:spPr bwMode="auto">
          <a:xfrm>
            <a:off x="6324600" y="6096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solidFill>
              <a:srgbClr val="40404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address-space probing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05" name="Rectangle 278"/>
          <p:cNvSpPr>
            <a:spLocks noChangeArrowheads="1"/>
          </p:cNvSpPr>
          <p:nvPr/>
        </p:nvSpPr>
        <p:spPr bwMode="auto">
          <a:xfrm>
            <a:off x="6324600" y="5334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dirty="0" smtClean="0">
                <a:solidFill>
                  <a:srgbClr val="404040"/>
                </a:solidFill>
              </a:rPr>
              <a:t>pc-sensitive code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106" name="Rectangle 278"/>
          <p:cNvSpPr>
            <a:spLocks noChangeArrowheads="1"/>
          </p:cNvSpPr>
          <p:nvPr/>
        </p:nvSpPr>
        <p:spPr bwMode="auto">
          <a:xfrm>
            <a:off x="6324600" y="4572000"/>
            <a:ext cx="2667000" cy="30480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000" smtClean="0">
                <a:solidFill>
                  <a:srgbClr val="404040"/>
                </a:solidFill>
              </a:rPr>
              <a:t>unpacked code</a:t>
            </a:r>
            <a:endParaRPr lang="en-US" sz="2000">
              <a:solidFill>
                <a:srgbClr val="404040"/>
              </a:solidFill>
            </a:endParaRPr>
          </a:p>
        </p:txBody>
      </p:sp>
      <p:sp>
        <p:nvSpPr>
          <p:cNvPr id="107" name="Rectangle 3"/>
          <p:cNvSpPr>
            <a:spLocks noChangeArrowheads="1"/>
          </p:cNvSpPr>
          <p:nvPr/>
        </p:nvSpPr>
        <p:spPr bwMode="auto">
          <a:xfrm>
            <a:off x="685800" y="1295400"/>
            <a:ext cx="3200400" cy="4572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838200" y="2133600"/>
            <a:ext cx="2921000" cy="990599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err="1" smtClean="0">
                <a:latin typeface="Courier New" pitchFamily="49" charset="0"/>
              </a:rPr>
              <a:t>segv_handler</a:t>
            </a:r>
            <a:r>
              <a:rPr lang="en-US" sz="1400" b="1" dirty="0" smtClean="0">
                <a:latin typeface="Courier New" pitchFamily="49" charset="0"/>
              </a:rPr>
              <a:t>() {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</a:rPr>
              <a:t> += PAGESIZE;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goto</a:t>
            </a:r>
            <a:r>
              <a:rPr lang="en-US" sz="1400" b="1" dirty="0" smtClean="0">
                <a:latin typeface="Courier New" pitchFamily="49" charset="0"/>
              </a:rPr>
              <a:t> RESTART: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 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838200" y="1447801"/>
            <a:ext cx="2921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*</a:t>
            </a:r>
            <a:r>
              <a:rPr lang="en-US" sz="1400" b="1" dirty="0" err="1" smtClean="0">
                <a:latin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</a:rPr>
              <a:t> = 0;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 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838200" y="3581400"/>
            <a:ext cx="29210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err="1" smtClean="0">
                <a:latin typeface="Courier New" pitchFamily="49" charset="0"/>
              </a:rPr>
              <a:t>sigaction</a:t>
            </a:r>
            <a:r>
              <a:rPr lang="en-US" sz="1400" b="1" dirty="0" smtClean="0">
                <a:latin typeface="Courier New" pitchFamily="49" charset="0"/>
              </a:rPr>
              <a:t>(SIGSEGV,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        </a:t>
            </a:r>
            <a:r>
              <a:rPr lang="en-US" sz="1400" b="1" dirty="0" err="1" smtClean="0">
                <a:latin typeface="Courier New" pitchFamily="49" charset="0"/>
              </a:rPr>
              <a:t>segv_handler</a:t>
            </a:r>
            <a:r>
              <a:rPr lang="en-US" sz="1400" b="1" dirty="0" smtClean="0">
                <a:latin typeface="Courier New" pitchFamily="49" charset="0"/>
              </a:rPr>
              <a:t>);</a:t>
            </a:r>
          </a:p>
          <a:p>
            <a:pPr marL="225425" indent="-225425" algn="l" defTabSz="3135313">
              <a:spcBef>
                <a:spcPct val="0"/>
              </a:spcBef>
            </a:pPr>
            <a:endParaRPr lang="en-US" sz="14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while(1) {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RESTART: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*</a:t>
            </a:r>
            <a:r>
              <a:rPr lang="en-US" sz="1400" b="1" dirty="0" err="1" smtClean="0">
                <a:latin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</a:rPr>
              <a:t>; 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</a:rPr>
              <a:t>ptr</a:t>
            </a:r>
            <a:r>
              <a:rPr lang="en-US" sz="1400" b="1" dirty="0" smtClean="0">
                <a:latin typeface="Courier New" pitchFamily="49" charset="0"/>
              </a:rPr>
              <a:t> += PAGESIZE;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400" b="1" dirty="0" smtClean="0">
                <a:latin typeface="Courier New" pitchFamily="49" charset="0"/>
              </a:rPr>
              <a:t>}  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267200" y="1295400"/>
            <a:ext cx="1981200" cy="45720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43400" y="1981200"/>
            <a:ext cx="18288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343400" y="1371600"/>
            <a:ext cx="1828800" cy="3810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4343400" y="2514600"/>
            <a:ext cx="18288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4343400" y="3429000"/>
            <a:ext cx="18288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instrumentation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6248400" y="1143000"/>
            <a:ext cx="2232735" cy="307777"/>
            <a:chOff x="6248400" y="1371600"/>
            <a:chExt cx="2232735" cy="307777"/>
          </a:xfrm>
        </p:grpSpPr>
        <p:cxnSp>
          <p:nvCxnSpPr>
            <p:cNvPr id="122" name="Straight Arrow Connector 121"/>
            <p:cNvCxnSpPr/>
            <p:nvPr/>
          </p:nvCxnSpPr>
          <p:spPr bwMode="auto">
            <a:xfrm rot="10800000">
              <a:off x="6248400" y="15240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7239000" y="1371600"/>
              <a:ext cx="12421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00" dirty="0" smtClean="0"/>
                <a:t>Memory Scan</a:t>
              </a:r>
              <a:endParaRPr lang="en-US" sz="1400" dirty="0"/>
            </a:p>
          </p:txBody>
        </p:sp>
      </p:grpSp>
    </p:spTree>
    <p:custDataLst>
      <p:tags r:id="rId1"/>
    </p:custDataLst>
  </p:cSld>
  <p:clrMapOvr>
    <a:masterClrMapping/>
  </p:clrMapOvr>
  <p:transition advTm="4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3111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1203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602C5F-DB8C-469A-9915-D0DB67516CF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discovery algorithm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04800" y="838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3200" b="1" i="1"/>
              <a:t>Hybrid algorithm:</a:t>
            </a:r>
          </a:p>
        </p:txBody>
      </p:sp>
      <p:sp>
        <p:nvSpPr>
          <p:cNvPr id="51206" name="AutoShape 5"/>
          <p:cNvSpPr>
            <a:spLocks noChangeArrowheads="1"/>
          </p:cNvSpPr>
          <p:nvPr/>
        </p:nvSpPr>
        <p:spPr bwMode="auto">
          <a:xfrm>
            <a:off x="7029450" y="2743200"/>
            <a:ext cx="284163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7" name="AutoShape 6"/>
          <p:cNvSpPr>
            <a:spLocks noChangeArrowheads="1"/>
          </p:cNvSpPr>
          <p:nvPr/>
        </p:nvSpPr>
        <p:spPr bwMode="auto">
          <a:xfrm>
            <a:off x="6805613" y="317658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8" name="AutoShape 7"/>
          <p:cNvSpPr>
            <a:spLocks noChangeArrowheads="1"/>
          </p:cNvSpPr>
          <p:nvPr/>
        </p:nvSpPr>
        <p:spPr bwMode="auto">
          <a:xfrm>
            <a:off x="7205663" y="3176588"/>
            <a:ext cx="284162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09" name="AutoShape 8"/>
          <p:cNvSpPr>
            <a:spLocks noChangeArrowheads="1"/>
          </p:cNvSpPr>
          <p:nvPr/>
        </p:nvSpPr>
        <p:spPr bwMode="auto">
          <a:xfrm>
            <a:off x="6805613" y="3609975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10" name="AutoShape 9"/>
          <p:cNvSpPr>
            <a:spLocks noChangeArrowheads="1"/>
          </p:cNvSpPr>
          <p:nvPr/>
        </p:nvSpPr>
        <p:spPr bwMode="auto">
          <a:xfrm>
            <a:off x="7205663" y="3609975"/>
            <a:ext cx="284162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11" name="AutoShape 10"/>
          <p:cNvSpPr>
            <a:spLocks noChangeArrowheads="1"/>
          </p:cNvSpPr>
          <p:nvPr/>
        </p:nvSpPr>
        <p:spPr bwMode="auto">
          <a:xfrm>
            <a:off x="7205663" y="4044950"/>
            <a:ext cx="284162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12" name="AutoShape 11"/>
          <p:cNvCxnSpPr>
            <a:cxnSpLocks noChangeShapeType="1"/>
            <a:stCxn id="51206" idx="2"/>
            <a:endCxn id="51208" idx="0"/>
          </p:cNvCxnSpPr>
          <p:nvPr/>
        </p:nvCxnSpPr>
        <p:spPr bwMode="auto">
          <a:xfrm>
            <a:off x="7172325" y="3006725"/>
            <a:ext cx="176213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13" name="AutoShape 12"/>
          <p:cNvCxnSpPr>
            <a:cxnSpLocks noChangeShapeType="1"/>
            <a:stCxn id="51208" idx="2"/>
            <a:endCxn id="51210" idx="0"/>
          </p:cNvCxnSpPr>
          <p:nvPr/>
        </p:nvCxnSpPr>
        <p:spPr bwMode="auto">
          <a:xfrm>
            <a:off x="7348538" y="3433763"/>
            <a:ext cx="0" cy="17621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14" name="AutoShape 13"/>
          <p:cNvCxnSpPr>
            <a:cxnSpLocks noChangeShapeType="1"/>
            <a:stCxn id="51210" idx="2"/>
            <a:endCxn id="51211" idx="0"/>
          </p:cNvCxnSpPr>
          <p:nvPr/>
        </p:nvCxnSpPr>
        <p:spPr bwMode="auto">
          <a:xfrm>
            <a:off x="7348538" y="3871913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15" name="AutoShape 14"/>
          <p:cNvCxnSpPr>
            <a:cxnSpLocks noChangeShapeType="1"/>
            <a:stCxn id="51206" idx="2"/>
            <a:endCxn id="51207" idx="0"/>
          </p:cNvCxnSpPr>
          <p:nvPr/>
        </p:nvCxnSpPr>
        <p:spPr bwMode="auto">
          <a:xfrm flipH="1">
            <a:off x="6950075" y="3006725"/>
            <a:ext cx="222250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16" name="AutoShape 15"/>
          <p:cNvCxnSpPr>
            <a:cxnSpLocks noChangeShapeType="1"/>
            <a:stCxn id="51209" idx="2"/>
            <a:endCxn id="51207" idx="0"/>
          </p:cNvCxnSpPr>
          <p:nvPr/>
        </p:nvCxnSpPr>
        <p:spPr bwMode="auto">
          <a:xfrm rot="5400000" flipH="1" flipV="1">
            <a:off x="6605588" y="35210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17" name="AutoShape 16"/>
          <p:cNvCxnSpPr>
            <a:cxnSpLocks noChangeShapeType="1"/>
            <a:stCxn id="51207" idx="2"/>
            <a:endCxn id="51209" idx="0"/>
          </p:cNvCxnSpPr>
          <p:nvPr/>
        </p:nvCxnSpPr>
        <p:spPr bwMode="auto">
          <a:xfrm>
            <a:off x="6950075" y="3436938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18" name="AutoShape 17"/>
          <p:cNvSpPr>
            <a:spLocks noChangeArrowheads="1"/>
          </p:cNvSpPr>
          <p:nvPr/>
        </p:nvSpPr>
        <p:spPr bwMode="auto">
          <a:xfrm>
            <a:off x="7923213" y="2743200"/>
            <a:ext cx="285750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19" name="AutoShape 18"/>
          <p:cNvSpPr>
            <a:spLocks noChangeArrowheads="1"/>
          </p:cNvSpPr>
          <p:nvPr/>
        </p:nvSpPr>
        <p:spPr bwMode="auto">
          <a:xfrm>
            <a:off x="7923213" y="3176588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20" name="AutoShape 19"/>
          <p:cNvSpPr>
            <a:spLocks noChangeArrowheads="1"/>
          </p:cNvSpPr>
          <p:nvPr/>
        </p:nvSpPr>
        <p:spPr bwMode="auto">
          <a:xfrm>
            <a:off x="8240713" y="3609975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21" name="AutoShape 20"/>
          <p:cNvSpPr>
            <a:spLocks noChangeArrowheads="1"/>
          </p:cNvSpPr>
          <p:nvPr/>
        </p:nvSpPr>
        <p:spPr bwMode="auto">
          <a:xfrm>
            <a:off x="79232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22" name="AutoShape 21"/>
          <p:cNvCxnSpPr>
            <a:cxnSpLocks noChangeShapeType="1"/>
            <a:stCxn id="51218" idx="2"/>
            <a:endCxn id="51219" idx="0"/>
          </p:cNvCxnSpPr>
          <p:nvPr/>
        </p:nvCxnSpPr>
        <p:spPr bwMode="auto">
          <a:xfrm>
            <a:off x="8066088" y="3005138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23" name="AutoShape 22"/>
          <p:cNvCxnSpPr>
            <a:cxnSpLocks noChangeShapeType="1"/>
            <a:stCxn id="51219" idx="2"/>
            <a:endCxn id="51220" idx="0"/>
          </p:cNvCxnSpPr>
          <p:nvPr/>
        </p:nvCxnSpPr>
        <p:spPr bwMode="auto">
          <a:xfrm>
            <a:off x="8066088" y="3440113"/>
            <a:ext cx="317500" cy="16986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24" name="AutoShape 23"/>
          <p:cNvCxnSpPr>
            <a:cxnSpLocks noChangeShapeType="1"/>
            <a:stCxn id="51220" idx="2"/>
            <a:endCxn id="51221" idx="0"/>
          </p:cNvCxnSpPr>
          <p:nvPr/>
        </p:nvCxnSpPr>
        <p:spPr bwMode="auto">
          <a:xfrm flipH="1">
            <a:off x="8066088" y="3873500"/>
            <a:ext cx="31750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25" name="AutoShape 24"/>
          <p:cNvCxnSpPr>
            <a:cxnSpLocks noChangeShapeType="1"/>
            <a:stCxn id="51219" idx="2"/>
            <a:endCxn id="51221" idx="0"/>
          </p:cNvCxnSpPr>
          <p:nvPr/>
        </p:nvCxnSpPr>
        <p:spPr bwMode="auto">
          <a:xfrm>
            <a:off x="8066088" y="3440113"/>
            <a:ext cx="0" cy="6048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26" name="AutoShape 25"/>
          <p:cNvCxnSpPr>
            <a:cxnSpLocks noChangeShapeType="1"/>
            <a:stCxn id="51221" idx="2"/>
            <a:endCxn id="51240" idx="0"/>
          </p:cNvCxnSpPr>
          <p:nvPr/>
        </p:nvCxnSpPr>
        <p:spPr bwMode="auto">
          <a:xfrm>
            <a:off x="8066088" y="4305300"/>
            <a:ext cx="0" cy="173038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27" name="AutoShape 26"/>
          <p:cNvSpPr>
            <a:spLocks noChangeArrowheads="1"/>
          </p:cNvSpPr>
          <p:nvPr/>
        </p:nvSpPr>
        <p:spPr bwMode="auto">
          <a:xfrm>
            <a:off x="5822950" y="2740025"/>
            <a:ext cx="287338" cy="2651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28" name="AutoShape 27"/>
          <p:cNvSpPr>
            <a:spLocks noChangeArrowheads="1"/>
          </p:cNvSpPr>
          <p:nvPr/>
        </p:nvSpPr>
        <p:spPr bwMode="auto">
          <a:xfrm>
            <a:off x="5611813" y="3176588"/>
            <a:ext cx="287337" cy="261937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29" name="AutoShape 28"/>
          <p:cNvSpPr>
            <a:spLocks noChangeArrowheads="1"/>
          </p:cNvSpPr>
          <p:nvPr/>
        </p:nvSpPr>
        <p:spPr bwMode="auto">
          <a:xfrm>
            <a:off x="6010275" y="3176588"/>
            <a:ext cx="287338" cy="261937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30" name="AutoShape 29"/>
          <p:cNvSpPr>
            <a:spLocks noChangeArrowheads="1"/>
          </p:cNvSpPr>
          <p:nvPr/>
        </p:nvSpPr>
        <p:spPr bwMode="auto">
          <a:xfrm>
            <a:off x="5611813" y="3609975"/>
            <a:ext cx="287337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31" name="AutoShape 30"/>
          <p:cNvCxnSpPr>
            <a:cxnSpLocks noChangeShapeType="1"/>
            <a:stCxn id="51227" idx="2"/>
            <a:endCxn id="51229" idx="0"/>
          </p:cNvCxnSpPr>
          <p:nvPr/>
        </p:nvCxnSpPr>
        <p:spPr bwMode="auto">
          <a:xfrm>
            <a:off x="5965825" y="3005138"/>
            <a:ext cx="188913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32" name="AutoShape 31"/>
          <p:cNvCxnSpPr>
            <a:cxnSpLocks noChangeShapeType="1"/>
            <a:stCxn id="51229" idx="2"/>
            <a:endCxn id="51235" idx="0"/>
          </p:cNvCxnSpPr>
          <p:nvPr/>
        </p:nvCxnSpPr>
        <p:spPr bwMode="auto">
          <a:xfrm flipH="1">
            <a:off x="5994400" y="3438525"/>
            <a:ext cx="160338" cy="606425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33" name="AutoShape 32"/>
          <p:cNvCxnSpPr>
            <a:cxnSpLocks noChangeShapeType="1"/>
            <a:stCxn id="51228" idx="2"/>
            <a:endCxn id="51230" idx="0"/>
          </p:cNvCxnSpPr>
          <p:nvPr/>
        </p:nvCxnSpPr>
        <p:spPr bwMode="auto">
          <a:xfrm>
            <a:off x="5756275" y="3438525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34" name="AutoShape 33"/>
          <p:cNvCxnSpPr>
            <a:cxnSpLocks noChangeShapeType="1"/>
            <a:stCxn id="51227" idx="2"/>
            <a:endCxn id="51228" idx="0"/>
          </p:cNvCxnSpPr>
          <p:nvPr/>
        </p:nvCxnSpPr>
        <p:spPr bwMode="auto">
          <a:xfrm flipH="1">
            <a:off x="5756275" y="3005138"/>
            <a:ext cx="20955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35" name="AutoShape 34"/>
          <p:cNvSpPr>
            <a:spLocks noChangeArrowheads="1"/>
          </p:cNvSpPr>
          <p:nvPr/>
        </p:nvSpPr>
        <p:spPr bwMode="auto">
          <a:xfrm>
            <a:off x="5851525" y="4044950"/>
            <a:ext cx="287338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36" name="AutoShape 35"/>
          <p:cNvCxnSpPr>
            <a:cxnSpLocks noChangeShapeType="1"/>
            <a:stCxn id="51230" idx="2"/>
            <a:endCxn id="51235" idx="0"/>
          </p:cNvCxnSpPr>
          <p:nvPr/>
        </p:nvCxnSpPr>
        <p:spPr bwMode="auto">
          <a:xfrm>
            <a:off x="5756275" y="3873500"/>
            <a:ext cx="238125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37" name="AutoShape 36"/>
          <p:cNvSpPr>
            <a:spLocks noChangeArrowheads="1"/>
          </p:cNvSpPr>
          <p:nvPr/>
        </p:nvSpPr>
        <p:spPr bwMode="auto">
          <a:xfrm>
            <a:off x="68056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38" name="AutoShape 37"/>
          <p:cNvCxnSpPr>
            <a:cxnSpLocks noChangeShapeType="1"/>
            <a:stCxn id="51209" idx="2"/>
            <a:endCxn id="51237" idx="0"/>
          </p:cNvCxnSpPr>
          <p:nvPr/>
        </p:nvCxnSpPr>
        <p:spPr bwMode="auto">
          <a:xfrm>
            <a:off x="6950075" y="3867150"/>
            <a:ext cx="0" cy="17780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1239" name="AutoShape 38"/>
          <p:cNvCxnSpPr>
            <a:cxnSpLocks noChangeShapeType="1"/>
            <a:stCxn id="51230" idx="2"/>
            <a:endCxn id="51227" idx="0"/>
          </p:cNvCxnSpPr>
          <p:nvPr/>
        </p:nvCxnSpPr>
        <p:spPr bwMode="auto">
          <a:xfrm rot="5400000" flipH="1" flipV="1">
            <a:off x="5294312" y="3201988"/>
            <a:ext cx="1133475" cy="209550"/>
          </a:xfrm>
          <a:prstGeom prst="curvedConnector5">
            <a:avLst>
              <a:gd name="adj1" fmla="val -13319"/>
              <a:gd name="adj2" fmla="val -153546"/>
              <a:gd name="adj3" fmla="val 11917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40" name="AutoShape 39"/>
          <p:cNvSpPr>
            <a:spLocks noChangeArrowheads="1"/>
          </p:cNvSpPr>
          <p:nvPr/>
        </p:nvSpPr>
        <p:spPr bwMode="auto">
          <a:xfrm>
            <a:off x="7923213" y="447833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1241" name="AutoShape 42"/>
          <p:cNvCxnSpPr>
            <a:cxnSpLocks noChangeShapeType="1"/>
          </p:cNvCxnSpPr>
          <p:nvPr/>
        </p:nvCxnSpPr>
        <p:spPr bwMode="auto">
          <a:xfrm>
            <a:off x="5999163" y="4308475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42" name="AutoShape 43"/>
          <p:cNvSpPr>
            <a:spLocks noChangeArrowheads="1"/>
          </p:cNvSpPr>
          <p:nvPr/>
        </p:nvSpPr>
        <p:spPr bwMode="auto">
          <a:xfrm>
            <a:off x="5861050" y="4460875"/>
            <a:ext cx="287338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cxnSp>
        <p:nvCxnSpPr>
          <p:cNvPr id="51243" name="AutoShape 46"/>
          <p:cNvCxnSpPr>
            <a:cxnSpLocks noChangeShapeType="1"/>
          </p:cNvCxnSpPr>
          <p:nvPr/>
        </p:nvCxnSpPr>
        <p:spPr bwMode="auto">
          <a:xfrm>
            <a:off x="6948488" y="4305300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1244" name="AutoShape 47"/>
          <p:cNvSpPr>
            <a:spLocks noChangeArrowheads="1"/>
          </p:cNvSpPr>
          <p:nvPr/>
        </p:nvSpPr>
        <p:spPr bwMode="auto">
          <a:xfrm>
            <a:off x="6810375" y="4457700"/>
            <a:ext cx="287338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sp>
        <p:nvSpPr>
          <p:cNvPr id="51245" name="Rectangle 3"/>
          <p:cNvSpPr>
            <a:spLocks noChangeArrowheads="1"/>
          </p:cNvSpPr>
          <p:nvPr/>
        </p:nvSpPr>
        <p:spPr bwMode="auto">
          <a:xfrm>
            <a:off x="457200" y="1752600"/>
            <a:ext cx="4191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Parse from known entry points</a:t>
            </a:r>
          </a:p>
        </p:txBody>
      </p:sp>
      <p:sp>
        <p:nvSpPr>
          <p:cNvPr id="51246" name="Rectangle 3"/>
          <p:cNvSpPr>
            <a:spLocks noChangeArrowheads="1"/>
          </p:cNvSpPr>
          <p:nvPr/>
        </p:nvSpPr>
        <p:spPr bwMode="auto">
          <a:xfrm>
            <a:off x="457200" y="3048000"/>
            <a:ext cx="4191000" cy="9144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Instrument control flow that may lead to new code</a:t>
            </a:r>
          </a:p>
        </p:txBody>
      </p:sp>
      <p:sp>
        <p:nvSpPr>
          <p:cNvPr id="51247" name="Rectangle 3"/>
          <p:cNvSpPr>
            <a:spLocks noChangeArrowheads="1"/>
          </p:cNvSpPr>
          <p:nvPr/>
        </p:nvSpPr>
        <p:spPr bwMode="auto">
          <a:xfrm>
            <a:off x="457200" y="4191000"/>
            <a:ext cx="4191000" cy="533400"/>
          </a:xfrm>
          <a:prstGeom prst="roundRect">
            <a:avLst>
              <a:gd name="adj" fmla="val 28569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Resume execution</a:t>
            </a:r>
          </a:p>
        </p:txBody>
      </p:sp>
      <p:cxnSp>
        <p:nvCxnSpPr>
          <p:cNvPr id="51248" name="AutoShape 65"/>
          <p:cNvCxnSpPr>
            <a:cxnSpLocks noChangeShapeType="1"/>
          </p:cNvCxnSpPr>
          <p:nvPr/>
        </p:nvCxnSpPr>
        <p:spPr bwMode="auto">
          <a:xfrm rot="5400000" flipH="1" flipV="1">
            <a:off x="470694" y="3809206"/>
            <a:ext cx="4165600" cy="1588"/>
          </a:xfrm>
          <a:prstGeom prst="bentConnector5">
            <a:avLst>
              <a:gd name="adj1" fmla="val -4880"/>
              <a:gd name="adj2" fmla="val 146400065"/>
              <a:gd name="adj3" fmla="val 104880"/>
            </a:avLst>
          </a:prstGeom>
          <a:noFill/>
          <a:ln w="47625">
            <a:solidFill>
              <a:schemeClr val="tx1"/>
            </a:solidFill>
            <a:miter lim="800000"/>
            <a:headEnd/>
            <a:tailEnd type="triangle" w="lg" len="sm"/>
          </a:ln>
        </p:spPr>
      </p:cxnSp>
      <p:cxnSp>
        <p:nvCxnSpPr>
          <p:cNvPr id="51249" name="AutoShape 66"/>
          <p:cNvCxnSpPr>
            <a:cxnSpLocks noChangeShapeType="1"/>
          </p:cNvCxnSpPr>
          <p:nvPr/>
        </p:nvCxnSpPr>
        <p:spPr bwMode="auto">
          <a:xfrm>
            <a:off x="2552700" y="2844800"/>
            <a:ext cx="0" cy="177800"/>
          </a:xfrm>
          <a:prstGeom prst="straightConnector1">
            <a:avLst/>
          </a:prstGeom>
          <a:noFill/>
          <a:ln w="47625">
            <a:solidFill>
              <a:srgbClr val="C00000"/>
            </a:solidFill>
            <a:round/>
            <a:headEnd/>
            <a:tailEnd type="triangle" w="lg" len="sm"/>
          </a:ln>
        </p:spPr>
      </p:cxnSp>
      <p:cxnSp>
        <p:nvCxnSpPr>
          <p:cNvPr id="51250" name="AutoShape 67"/>
          <p:cNvCxnSpPr>
            <a:cxnSpLocks noChangeShapeType="1"/>
          </p:cNvCxnSpPr>
          <p:nvPr/>
        </p:nvCxnSpPr>
        <p:spPr bwMode="auto">
          <a:xfrm>
            <a:off x="2552700" y="3987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1251" name="AutoShape 68"/>
          <p:cNvCxnSpPr>
            <a:cxnSpLocks noChangeShapeType="1"/>
          </p:cNvCxnSpPr>
          <p:nvPr/>
        </p:nvCxnSpPr>
        <p:spPr bwMode="auto">
          <a:xfrm>
            <a:off x="2552700" y="4749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sp>
        <p:nvSpPr>
          <p:cNvPr id="51252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57200" y="4953000"/>
            <a:ext cx="4191000" cy="9144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5334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tIns="0" anchor="t" anchorCtr="0"/>
          <a:lstStyle/>
          <a:p>
            <a:pPr marL="52388">
              <a:spcBef>
                <a:spcPct val="10000"/>
              </a:spcBef>
            </a:pPr>
            <a:r>
              <a:rPr lang="en-US" sz="1600" smtClean="0"/>
              <a:t>instrument</a:t>
            </a:r>
            <a:endParaRPr lang="en-US" sz="1600"/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33528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/>
          <a:lstStyle/>
          <a:p>
            <a:pPr marL="52388">
              <a:spcBef>
                <a:spcPct val="10000"/>
              </a:spcBef>
            </a:pPr>
            <a:r>
              <a:rPr lang="en-US" sz="1600"/>
              <a:t>exception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905000" y="5029200"/>
            <a:ext cx="12954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>
              <a:spcBef>
                <a:spcPct val="10000"/>
              </a:spcBef>
            </a:pPr>
            <a:r>
              <a:rPr lang="en-US" sz="1600" smtClean="0"/>
              <a:t>overwrite</a:t>
            </a:r>
            <a:endParaRPr lang="en-US" sz="1600"/>
          </a:p>
        </p:txBody>
      </p:sp>
      <p:sp>
        <p:nvSpPr>
          <p:cNvPr id="72" name="Oval 68"/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11430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46"/>
          <p:cNvSpPr>
            <a:spLocks noChangeArrowheads="1"/>
          </p:cNvSpPr>
          <p:nvPr/>
        </p:nvSpPr>
        <p:spPr bwMode="auto">
          <a:xfrm>
            <a:off x="609600" y="5334000"/>
            <a:ext cx="1066800" cy="292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400" smtClean="0"/>
              <a:t>CALL ptr[eax]</a:t>
            </a:r>
            <a:endParaRPr lang="en-US" sz="1400"/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429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400" smtClean="0"/>
              <a:t>DIV </a:t>
            </a:r>
            <a:r>
              <a:rPr lang="en-US" sz="1400"/>
              <a:t>eax, 0</a:t>
            </a:r>
          </a:p>
        </p:txBody>
      </p:sp>
      <p:cxnSp>
        <p:nvCxnSpPr>
          <p:cNvPr id="76" name="AutoShape 7"/>
          <p:cNvCxnSpPr>
            <a:cxnSpLocks noChangeShapeType="1"/>
            <a:stCxn id="75" idx="2"/>
          </p:cNvCxnSpPr>
          <p:nvPr/>
        </p:nvCxnSpPr>
        <p:spPr bwMode="auto">
          <a:xfrm>
            <a:off x="3962400" y="5638800"/>
            <a:ext cx="0" cy="17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2465387" y="54483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 advTm="162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2227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B4E4D8-951F-4081-A6D8-A5EB301631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discovery algorithm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7029450" y="2743200"/>
            <a:ext cx="284163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6805613" y="317658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7205663" y="3176588"/>
            <a:ext cx="284162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6805613" y="3609975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7205663" y="3609975"/>
            <a:ext cx="284162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7205663" y="4044950"/>
            <a:ext cx="284162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2235" name="AutoShape 11"/>
          <p:cNvCxnSpPr>
            <a:cxnSpLocks noChangeShapeType="1"/>
            <a:stCxn id="52229" idx="2"/>
            <a:endCxn id="52231" idx="0"/>
          </p:cNvCxnSpPr>
          <p:nvPr/>
        </p:nvCxnSpPr>
        <p:spPr bwMode="auto">
          <a:xfrm>
            <a:off x="7172325" y="3006725"/>
            <a:ext cx="176213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36" name="AutoShape 12"/>
          <p:cNvCxnSpPr>
            <a:cxnSpLocks noChangeShapeType="1"/>
            <a:stCxn id="52231" idx="2"/>
            <a:endCxn id="52233" idx="0"/>
          </p:cNvCxnSpPr>
          <p:nvPr/>
        </p:nvCxnSpPr>
        <p:spPr bwMode="auto">
          <a:xfrm>
            <a:off x="7348538" y="3433763"/>
            <a:ext cx="0" cy="17621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37" name="AutoShape 13"/>
          <p:cNvCxnSpPr>
            <a:cxnSpLocks noChangeShapeType="1"/>
            <a:stCxn id="52233" idx="2"/>
            <a:endCxn id="52234" idx="0"/>
          </p:cNvCxnSpPr>
          <p:nvPr/>
        </p:nvCxnSpPr>
        <p:spPr bwMode="auto">
          <a:xfrm>
            <a:off x="7348538" y="3871913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38" name="AutoShape 14"/>
          <p:cNvCxnSpPr>
            <a:cxnSpLocks noChangeShapeType="1"/>
            <a:stCxn id="52229" idx="2"/>
            <a:endCxn id="52230" idx="0"/>
          </p:cNvCxnSpPr>
          <p:nvPr/>
        </p:nvCxnSpPr>
        <p:spPr bwMode="auto">
          <a:xfrm flipH="1">
            <a:off x="6950075" y="3006725"/>
            <a:ext cx="222250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39" name="AutoShape 15"/>
          <p:cNvCxnSpPr>
            <a:cxnSpLocks noChangeShapeType="1"/>
            <a:stCxn id="52232" idx="2"/>
            <a:endCxn id="52230" idx="0"/>
          </p:cNvCxnSpPr>
          <p:nvPr/>
        </p:nvCxnSpPr>
        <p:spPr bwMode="auto">
          <a:xfrm rot="5400000" flipH="1" flipV="1">
            <a:off x="6605588" y="35210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40" name="AutoShape 16"/>
          <p:cNvCxnSpPr>
            <a:cxnSpLocks noChangeShapeType="1"/>
            <a:stCxn id="52230" idx="2"/>
            <a:endCxn id="52232" idx="0"/>
          </p:cNvCxnSpPr>
          <p:nvPr/>
        </p:nvCxnSpPr>
        <p:spPr bwMode="auto">
          <a:xfrm>
            <a:off x="6950075" y="3436938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7923213" y="2743200"/>
            <a:ext cx="285750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42" name="AutoShape 18"/>
          <p:cNvSpPr>
            <a:spLocks noChangeArrowheads="1"/>
          </p:cNvSpPr>
          <p:nvPr/>
        </p:nvSpPr>
        <p:spPr bwMode="auto">
          <a:xfrm>
            <a:off x="7923213" y="3176588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8240713" y="3609975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79232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2245" name="AutoShape 21"/>
          <p:cNvCxnSpPr>
            <a:cxnSpLocks noChangeShapeType="1"/>
            <a:stCxn id="52241" idx="2"/>
            <a:endCxn id="52242" idx="0"/>
          </p:cNvCxnSpPr>
          <p:nvPr/>
        </p:nvCxnSpPr>
        <p:spPr bwMode="auto">
          <a:xfrm>
            <a:off x="8066088" y="3005138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46" name="AutoShape 22"/>
          <p:cNvCxnSpPr>
            <a:cxnSpLocks noChangeShapeType="1"/>
            <a:stCxn id="52242" idx="2"/>
            <a:endCxn id="52243" idx="0"/>
          </p:cNvCxnSpPr>
          <p:nvPr/>
        </p:nvCxnSpPr>
        <p:spPr bwMode="auto">
          <a:xfrm>
            <a:off x="8066088" y="3440113"/>
            <a:ext cx="317500" cy="16986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47" name="AutoShape 23"/>
          <p:cNvCxnSpPr>
            <a:cxnSpLocks noChangeShapeType="1"/>
            <a:stCxn id="52243" idx="2"/>
            <a:endCxn id="52244" idx="0"/>
          </p:cNvCxnSpPr>
          <p:nvPr/>
        </p:nvCxnSpPr>
        <p:spPr bwMode="auto">
          <a:xfrm flipH="1">
            <a:off x="8066088" y="3873500"/>
            <a:ext cx="31750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48" name="AutoShape 24"/>
          <p:cNvCxnSpPr>
            <a:cxnSpLocks noChangeShapeType="1"/>
            <a:stCxn id="52242" idx="2"/>
            <a:endCxn id="52244" idx="0"/>
          </p:cNvCxnSpPr>
          <p:nvPr/>
        </p:nvCxnSpPr>
        <p:spPr bwMode="auto">
          <a:xfrm>
            <a:off x="8066088" y="3440113"/>
            <a:ext cx="0" cy="6048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49" name="AutoShape 25"/>
          <p:cNvCxnSpPr>
            <a:cxnSpLocks noChangeShapeType="1"/>
            <a:stCxn id="52244" idx="2"/>
            <a:endCxn id="52263" idx="0"/>
          </p:cNvCxnSpPr>
          <p:nvPr/>
        </p:nvCxnSpPr>
        <p:spPr bwMode="auto">
          <a:xfrm>
            <a:off x="8066088" y="4305300"/>
            <a:ext cx="0" cy="173038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2250" name="AutoShape 26"/>
          <p:cNvSpPr>
            <a:spLocks noChangeArrowheads="1"/>
          </p:cNvSpPr>
          <p:nvPr/>
        </p:nvSpPr>
        <p:spPr bwMode="auto">
          <a:xfrm>
            <a:off x="5822950" y="2740025"/>
            <a:ext cx="28733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5611813" y="3176588"/>
            <a:ext cx="287337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52" name="AutoShape 28"/>
          <p:cNvSpPr>
            <a:spLocks noChangeArrowheads="1"/>
          </p:cNvSpPr>
          <p:nvPr/>
        </p:nvSpPr>
        <p:spPr bwMode="auto">
          <a:xfrm>
            <a:off x="6010275" y="3176588"/>
            <a:ext cx="287338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5611813" y="3609975"/>
            <a:ext cx="287337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2254" name="AutoShape 30"/>
          <p:cNvCxnSpPr>
            <a:cxnSpLocks noChangeShapeType="1"/>
            <a:stCxn id="52250" idx="2"/>
            <a:endCxn id="52252" idx="0"/>
          </p:cNvCxnSpPr>
          <p:nvPr/>
        </p:nvCxnSpPr>
        <p:spPr bwMode="auto">
          <a:xfrm>
            <a:off x="5965825" y="3005138"/>
            <a:ext cx="188913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255" name="AutoShape 31"/>
          <p:cNvCxnSpPr>
            <a:cxnSpLocks noChangeShapeType="1"/>
            <a:stCxn id="52252" idx="2"/>
            <a:endCxn id="52258" idx="0"/>
          </p:cNvCxnSpPr>
          <p:nvPr/>
        </p:nvCxnSpPr>
        <p:spPr bwMode="auto">
          <a:xfrm flipH="1">
            <a:off x="5994400" y="3438525"/>
            <a:ext cx="160338" cy="606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256" name="AutoShape 32"/>
          <p:cNvCxnSpPr>
            <a:cxnSpLocks noChangeShapeType="1"/>
            <a:stCxn id="52251" idx="2"/>
            <a:endCxn id="52253" idx="0"/>
          </p:cNvCxnSpPr>
          <p:nvPr/>
        </p:nvCxnSpPr>
        <p:spPr bwMode="auto">
          <a:xfrm>
            <a:off x="5756275" y="343852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257" name="AutoShape 33"/>
          <p:cNvCxnSpPr>
            <a:cxnSpLocks noChangeShapeType="1"/>
            <a:stCxn id="52250" idx="2"/>
            <a:endCxn id="52251" idx="0"/>
          </p:cNvCxnSpPr>
          <p:nvPr/>
        </p:nvCxnSpPr>
        <p:spPr bwMode="auto">
          <a:xfrm flipH="1">
            <a:off x="5756275" y="3005138"/>
            <a:ext cx="20955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5851525" y="4044950"/>
            <a:ext cx="287338" cy="260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2259" name="AutoShape 35"/>
          <p:cNvCxnSpPr>
            <a:cxnSpLocks noChangeShapeType="1"/>
            <a:stCxn id="52253" idx="2"/>
            <a:endCxn id="52258" idx="0"/>
          </p:cNvCxnSpPr>
          <p:nvPr/>
        </p:nvCxnSpPr>
        <p:spPr bwMode="auto">
          <a:xfrm>
            <a:off x="5756275" y="3873500"/>
            <a:ext cx="238125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60" name="AutoShape 36"/>
          <p:cNvSpPr>
            <a:spLocks noChangeArrowheads="1"/>
          </p:cNvSpPr>
          <p:nvPr/>
        </p:nvSpPr>
        <p:spPr bwMode="auto">
          <a:xfrm>
            <a:off x="68056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2261" name="AutoShape 37"/>
          <p:cNvCxnSpPr>
            <a:cxnSpLocks noChangeShapeType="1"/>
            <a:stCxn id="52232" idx="2"/>
            <a:endCxn id="52260" idx="0"/>
          </p:cNvCxnSpPr>
          <p:nvPr/>
        </p:nvCxnSpPr>
        <p:spPr bwMode="auto">
          <a:xfrm>
            <a:off x="6950075" y="3867150"/>
            <a:ext cx="0" cy="17780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2262" name="AutoShape 38"/>
          <p:cNvCxnSpPr>
            <a:cxnSpLocks noChangeShapeType="1"/>
            <a:stCxn id="52253" idx="2"/>
            <a:endCxn id="52250" idx="0"/>
          </p:cNvCxnSpPr>
          <p:nvPr/>
        </p:nvCxnSpPr>
        <p:spPr bwMode="auto">
          <a:xfrm rot="5400000" flipH="1" flipV="1">
            <a:off x="5294312" y="3201988"/>
            <a:ext cx="1133475" cy="209550"/>
          </a:xfrm>
          <a:prstGeom prst="curvedConnector5">
            <a:avLst>
              <a:gd name="adj1" fmla="val -13319"/>
              <a:gd name="adj2" fmla="val -153546"/>
              <a:gd name="adj3" fmla="val 119176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63" name="AutoShape 39"/>
          <p:cNvSpPr>
            <a:spLocks noChangeArrowheads="1"/>
          </p:cNvSpPr>
          <p:nvPr/>
        </p:nvSpPr>
        <p:spPr bwMode="auto">
          <a:xfrm>
            <a:off x="7923213" y="447833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cxnSp>
        <p:nvCxnSpPr>
          <p:cNvPr id="52264" name="AutoShape 42"/>
          <p:cNvCxnSpPr>
            <a:cxnSpLocks noChangeShapeType="1"/>
          </p:cNvCxnSpPr>
          <p:nvPr/>
        </p:nvCxnSpPr>
        <p:spPr bwMode="auto">
          <a:xfrm>
            <a:off x="5999163" y="430847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265" name="AutoShape 43"/>
          <p:cNvSpPr>
            <a:spLocks noChangeArrowheads="1"/>
          </p:cNvSpPr>
          <p:nvPr/>
        </p:nvSpPr>
        <p:spPr bwMode="auto">
          <a:xfrm>
            <a:off x="5861050" y="4460875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/>
              <a:t>?</a:t>
            </a:r>
          </a:p>
        </p:txBody>
      </p:sp>
      <p:cxnSp>
        <p:nvCxnSpPr>
          <p:cNvPr id="52266" name="AutoShape 46"/>
          <p:cNvCxnSpPr>
            <a:cxnSpLocks noChangeShapeType="1"/>
          </p:cNvCxnSpPr>
          <p:nvPr/>
        </p:nvCxnSpPr>
        <p:spPr bwMode="auto">
          <a:xfrm>
            <a:off x="6948488" y="4305300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2267" name="Rectangle 3"/>
          <p:cNvSpPr>
            <a:spLocks noChangeArrowheads="1"/>
          </p:cNvSpPr>
          <p:nvPr/>
        </p:nvSpPr>
        <p:spPr bwMode="auto">
          <a:xfrm>
            <a:off x="457200" y="1752600"/>
            <a:ext cx="4191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Parse from known entry points</a:t>
            </a:r>
          </a:p>
        </p:txBody>
      </p:sp>
      <p:sp>
        <p:nvSpPr>
          <p:cNvPr id="52268" name="Rectangle 3"/>
          <p:cNvSpPr>
            <a:spLocks noChangeArrowheads="1"/>
          </p:cNvSpPr>
          <p:nvPr/>
        </p:nvSpPr>
        <p:spPr bwMode="auto">
          <a:xfrm>
            <a:off x="457200" y="3048000"/>
            <a:ext cx="4191000" cy="9144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Instrument control flow that may lead to new code</a:t>
            </a:r>
          </a:p>
        </p:txBody>
      </p:sp>
      <p:sp>
        <p:nvSpPr>
          <p:cNvPr id="52269" name="Rectangle 3"/>
          <p:cNvSpPr>
            <a:spLocks noChangeArrowheads="1"/>
          </p:cNvSpPr>
          <p:nvPr/>
        </p:nvSpPr>
        <p:spPr bwMode="auto">
          <a:xfrm>
            <a:off x="457200" y="4191000"/>
            <a:ext cx="4191000" cy="533400"/>
          </a:xfrm>
          <a:prstGeom prst="roundRect">
            <a:avLst>
              <a:gd name="adj" fmla="val 28569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Resume execution</a:t>
            </a:r>
          </a:p>
        </p:txBody>
      </p:sp>
      <p:cxnSp>
        <p:nvCxnSpPr>
          <p:cNvPr id="52270" name="AutoShape 62"/>
          <p:cNvCxnSpPr>
            <a:cxnSpLocks noChangeShapeType="1"/>
          </p:cNvCxnSpPr>
          <p:nvPr/>
        </p:nvCxnSpPr>
        <p:spPr bwMode="auto">
          <a:xfrm rot="5400000" flipH="1" flipV="1">
            <a:off x="470694" y="3809206"/>
            <a:ext cx="4165600" cy="1588"/>
          </a:xfrm>
          <a:prstGeom prst="bentConnector5">
            <a:avLst>
              <a:gd name="adj1" fmla="val -4880"/>
              <a:gd name="adj2" fmla="val 146400065"/>
              <a:gd name="adj3" fmla="val 104880"/>
            </a:avLst>
          </a:prstGeom>
          <a:noFill/>
          <a:ln w="47625">
            <a:solidFill>
              <a:schemeClr val="tx1"/>
            </a:solidFill>
            <a:miter lim="800000"/>
            <a:headEnd/>
            <a:tailEnd type="triangle" w="lg" len="sm"/>
          </a:ln>
        </p:spPr>
      </p:cxnSp>
      <p:cxnSp>
        <p:nvCxnSpPr>
          <p:cNvPr id="52271" name="AutoShape 63"/>
          <p:cNvCxnSpPr>
            <a:cxnSpLocks noChangeShapeType="1"/>
          </p:cNvCxnSpPr>
          <p:nvPr/>
        </p:nvCxnSpPr>
        <p:spPr bwMode="auto">
          <a:xfrm>
            <a:off x="2552700" y="2844800"/>
            <a:ext cx="0" cy="177800"/>
          </a:xfrm>
          <a:prstGeom prst="straightConnector1">
            <a:avLst/>
          </a:prstGeom>
          <a:noFill/>
          <a:ln w="47625">
            <a:solidFill>
              <a:srgbClr val="C00000"/>
            </a:solidFill>
            <a:round/>
            <a:headEnd/>
            <a:tailEnd type="triangle" w="lg" len="sm"/>
          </a:ln>
        </p:spPr>
      </p:cxnSp>
      <p:cxnSp>
        <p:nvCxnSpPr>
          <p:cNvPr id="52272" name="AutoShape 64"/>
          <p:cNvCxnSpPr>
            <a:cxnSpLocks noChangeShapeType="1"/>
          </p:cNvCxnSpPr>
          <p:nvPr/>
        </p:nvCxnSpPr>
        <p:spPr bwMode="auto">
          <a:xfrm>
            <a:off x="2552700" y="3987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2273" name="AutoShape 65"/>
          <p:cNvCxnSpPr>
            <a:cxnSpLocks noChangeShapeType="1"/>
          </p:cNvCxnSpPr>
          <p:nvPr/>
        </p:nvCxnSpPr>
        <p:spPr bwMode="auto">
          <a:xfrm>
            <a:off x="2552700" y="4749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sp>
        <p:nvSpPr>
          <p:cNvPr id="52274" name="AutoShape 47"/>
          <p:cNvSpPr>
            <a:spLocks noChangeArrowheads="1"/>
          </p:cNvSpPr>
          <p:nvPr/>
        </p:nvSpPr>
        <p:spPr bwMode="auto">
          <a:xfrm>
            <a:off x="6810375" y="4457700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sp>
        <p:nvSpPr>
          <p:cNvPr id="52275" name="Rectangle 3"/>
          <p:cNvSpPr>
            <a:spLocks noChangeArrowheads="1"/>
          </p:cNvSpPr>
          <p:nvPr/>
        </p:nvSpPr>
        <p:spPr bwMode="auto">
          <a:xfrm>
            <a:off x="304800" y="838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3200" b="1" i="1"/>
              <a:t>Hybrid algorithm:</a:t>
            </a:r>
          </a:p>
        </p:txBody>
      </p:sp>
      <p:sp>
        <p:nvSpPr>
          <p:cNvPr id="52276" name="Rectangle 64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57200" y="4953000"/>
            <a:ext cx="4191000" cy="9144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5334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tIns="0" anchor="t" anchorCtr="0"/>
          <a:lstStyle/>
          <a:p>
            <a:pPr marL="52388">
              <a:spcBef>
                <a:spcPct val="10000"/>
              </a:spcBef>
            </a:pPr>
            <a:r>
              <a:rPr lang="en-US" sz="1600" smtClean="0"/>
              <a:t>instrument</a:t>
            </a:r>
            <a:endParaRPr lang="en-US" sz="1600"/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33528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/>
          <a:lstStyle/>
          <a:p>
            <a:pPr marL="52388">
              <a:spcBef>
                <a:spcPct val="10000"/>
              </a:spcBef>
            </a:pPr>
            <a:r>
              <a:rPr lang="en-US" sz="1600"/>
              <a:t>exception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905000" y="5029200"/>
            <a:ext cx="12954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>
              <a:spcBef>
                <a:spcPct val="10000"/>
              </a:spcBef>
            </a:pPr>
            <a:r>
              <a:rPr lang="en-US" sz="1600" smtClean="0"/>
              <a:t>overwrite</a:t>
            </a:r>
            <a:endParaRPr lang="en-US" sz="1600"/>
          </a:p>
        </p:txBody>
      </p:sp>
      <p:sp>
        <p:nvSpPr>
          <p:cNvPr id="72" name="Oval 68"/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11430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46"/>
          <p:cNvSpPr>
            <a:spLocks noChangeArrowheads="1"/>
          </p:cNvSpPr>
          <p:nvPr/>
        </p:nvSpPr>
        <p:spPr bwMode="auto">
          <a:xfrm>
            <a:off x="609600" y="5334000"/>
            <a:ext cx="1066800" cy="292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400" smtClean="0"/>
              <a:t>CALL ptr[eax]</a:t>
            </a:r>
            <a:endParaRPr lang="en-US" sz="1400"/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429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400" smtClean="0"/>
              <a:t>DIV </a:t>
            </a:r>
            <a:r>
              <a:rPr lang="en-US" sz="1400"/>
              <a:t>eax, 0</a:t>
            </a:r>
          </a:p>
        </p:txBody>
      </p:sp>
      <p:cxnSp>
        <p:nvCxnSpPr>
          <p:cNvPr id="76" name="AutoShape 7"/>
          <p:cNvCxnSpPr>
            <a:cxnSpLocks noChangeShapeType="1"/>
            <a:stCxn id="75" idx="2"/>
          </p:cNvCxnSpPr>
          <p:nvPr/>
        </p:nvCxnSpPr>
        <p:spPr bwMode="auto">
          <a:xfrm>
            <a:off x="3962400" y="5638800"/>
            <a:ext cx="0" cy="17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2465387" y="54483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 advTm="5563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325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A101EF-38D8-4BB7-8487-948C1176169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discovery algorithm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7029450" y="2743200"/>
            <a:ext cx="284163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6805613" y="317658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7205663" y="3176588"/>
            <a:ext cx="284162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6805613" y="3609975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7205663" y="3609975"/>
            <a:ext cx="284162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58" name="AutoShape 10"/>
          <p:cNvSpPr>
            <a:spLocks noChangeArrowheads="1"/>
          </p:cNvSpPr>
          <p:nvPr/>
        </p:nvSpPr>
        <p:spPr bwMode="auto">
          <a:xfrm>
            <a:off x="7205663" y="4044950"/>
            <a:ext cx="284162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3259" name="AutoShape 11"/>
          <p:cNvCxnSpPr>
            <a:cxnSpLocks noChangeShapeType="1"/>
            <a:stCxn id="53253" idx="2"/>
            <a:endCxn id="53255" idx="0"/>
          </p:cNvCxnSpPr>
          <p:nvPr/>
        </p:nvCxnSpPr>
        <p:spPr bwMode="auto">
          <a:xfrm>
            <a:off x="7172325" y="3006725"/>
            <a:ext cx="176213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60" name="AutoShape 12"/>
          <p:cNvCxnSpPr>
            <a:cxnSpLocks noChangeShapeType="1"/>
            <a:stCxn id="53255" idx="2"/>
            <a:endCxn id="53257" idx="0"/>
          </p:cNvCxnSpPr>
          <p:nvPr/>
        </p:nvCxnSpPr>
        <p:spPr bwMode="auto">
          <a:xfrm>
            <a:off x="7348538" y="3433763"/>
            <a:ext cx="0" cy="17621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61" name="AutoShape 13"/>
          <p:cNvCxnSpPr>
            <a:cxnSpLocks noChangeShapeType="1"/>
            <a:stCxn id="53257" idx="2"/>
            <a:endCxn id="53258" idx="0"/>
          </p:cNvCxnSpPr>
          <p:nvPr/>
        </p:nvCxnSpPr>
        <p:spPr bwMode="auto">
          <a:xfrm>
            <a:off x="7348538" y="3871913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62" name="AutoShape 14"/>
          <p:cNvCxnSpPr>
            <a:cxnSpLocks noChangeShapeType="1"/>
            <a:stCxn id="53253" idx="2"/>
            <a:endCxn id="53254" idx="0"/>
          </p:cNvCxnSpPr>
          <p:nvPr/>
        </p:nvCxnSpPr>
        <p:spPr bwMode="auto">
          <a:xfrm flipH="1">
            <a:off x="6950075" y="3006725"/>
            <a:ext cx="222250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63" name="AutoShape 15"/>
          <p:cNvCxnSpPr>
            <a:cxnSpLocks noChangeShapeType="1"/>
            <a:stCxn id="53256" idx="2"/>
            <a:endCxn id="53254" idx="0"/>
          </p:cNvCxnSpPr>
          <p:nvPr/>
        </p:nvCxnSpPr>
        <p:spPr bwMode="auto">
          <a:xfrm rot="5400000" flipH="1" flipV="1">
            <a:off x="6605588" y="35210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64" name="AutoShape 16"/>
          <p:cNvCxnSpPr>
            <a:cxnSpLocks noChangeShapeType="1"/>
            <a:stCxn id="53254" idx="2"/>
            <a:endCxn id="53256" idx="0"/>
          </p:cNvCxnSpPr>
          <p:nvPr/>
        </p:nvCxnSpPr>
        <p:spPr bwMode="auto">
          <a:xfrm>
            <a:off x="6950075" y="3436938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7923213" y="2743200"/>
            <a:ext cx="285750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66" name="AutoShape 18"/>
          <p:cNvSpPr>
            <a:spLocks noChangeArrowheads="1"/>
          </p:cNvSpPr>
          <p:nvPr/>
        </p:nvSpPr>
        <p:spPr bwMode="auto">
          <a:xfrm>
            <a:off x="7923213" y="3176588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8240713" y="3609975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79232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3269" name="AutoShape 21"/>
          <p:cNvCxnSpPr>
            <a:cxnSpLocks noChangeShapeType="1"/>
            <a:stCxn id="53265" idx="2"/>
            <a:endCxn id="53266" idx="0"/>
          </p:cNvCxnSpPr>
          <p:nvPr/>
        </p:nvCxnSpPr>
        <p:spPr bwMode="auto">
          <a:xfrm>
            <a:off x="8066088" y="3005138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70" name="AutoShape 22"/>
          <p:cNvCxnSpPr>
            <a:cxnSpLocks noChangeShapeType="1"/>
            <a:stCxn id="53266" idx="2"/>
            <a:endCxn id="53267" idx="0"/>
          </p:cNvCxnSpPr>
          <p:nvPr/>
        </p:nvCxnSpPr>
        <p:spPr bwMode="auto">
          <a:xfrm>
            <a:off x="8066088" y="3440113"/>
            <a:ext cx="317500" cy="16986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71" name="AutoShape 23"/>
          <p:cNvCxnSpPr>
            <a:cxnSpLocks noChangeShapeType="1"/>
            <a:stCxn id="53267" idx="2"/>
            <a:endCxn id="53268" idx="0"/>
          </p:cNvCxnSpPr>
          <p:nvPr/>
        </p:nvCxnSpPr>
        <p:spPr bwMode="auto">
          <a:xfrm flipH="1">
            <a:off x="8066088" y="3873500"/>
            <a:ext cx="31750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72" name="AutoShape 24"/>
          <p:cNvCxnSpPr>
            <a:cxnSpLocks noChangeShapeType="1"/>
            <a:stCxn id="53266" idx="2"/>
            <a:endCxn id="53268" idx="0"/>
          </p:cNvCxnSpPr>
          <p:nvPr/>
        </p:nvCxnSpPr>
        <p:spPr bwMode="auto">
          <a:xfrm>
            <a:off x="8066088" y="3440113"/>
            <a:ext cx="0" cy="6048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73" name="AutoShape 25"/>
          <p:cNvCxnSpPr>
            <a:cxnSpLocks noChangeShapeType="1"/>
            <a:stCxn id="53268" idx="2"/>
            <a:endCxn id="53287" idx="0"/>
          </p:cNvCxnSpPr>
          <p:nvPr/>
        </p:nvCxnSpPr>
        <p:spPr bwMode="auto">
          <a:xfrm>
            <a:off x="8066088" y="4305300"/>
            <a:ext cx="0" cy="173038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3274" name="AutoShape 26"/>
          <p:cNvSpPr>
            <a:spLocks noChangeArrowheads="1"/>
          </p:cNvSpPr>
          <p:nvPr/>
        </p:nvSpPr>
        <p:spPr bwMode="auto">
          <a:xfrm>
            <a:off x="5822950" y="2740025"/>
            <a:ext cx="28733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75" name="AutoShape 27"/>
          <p:cNvSpPr>
            <a:spLocks noChangeArrowheads="1"/>
          </p:cNvSpPr>
          <p:nvPr/>
        </p:nvSpPr>
        <p:spPr bwMode="auto">
          <a:xfrm>
            <a:off x="5611813" y="3176588"/>
            <a:ext cx="287337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76" name="AutoShape 28"/>
          <p:cNvSpPr>
            <a:spLocks noChangeArrowheads="1"/>
          </p:cNvSpPr>
          <p:nvPr/>
        </p:nvSpPr>
        <p:spPr bwMode="auto">
          <a:xfrm>
            <a:off x="6010275" y="3176588"/>
            <a:ext cx="287338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77" name="AutoShape 29"/>
          <p:cNvSpPr>
            <a:spLocks noChangeArrowheads="1"/>
          </p:cNvSpPr>
          <p:nvPr/>
        </p:nvSpPr>
        <p:spPr bwMode="auto">
          <a:xfrm>
            <a:off x="5611813" y="3609975"/>
            <a:ext cx="287337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3278" name="AutoShape 30"/>
          <p:cNvCxnSpPr>
            <a:cxnSpLocks noChangeShapeType="1"/>
            <a:stCxn id="53274" idx="2"/>
            <a:endCxn id="53276" idx="0"/>
          </p:cNvCxnSpPr>
          <p:nvPr/>
        </p:nvCxnSpPr>
        <p:spPr bwMode="auto">
          <a:xfrm>
            <a:off x="5965825" y="3005138"/>
            <a:ext cx="188913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79" name="AutoShape 31"/>
          <p:cNvCxnSpPr>
            <a:cxnSpLocks noChangeShapeType="1"/>
            <a:stCxn id="53276" idx="2"/>
            <a:endCxn id="53282" idx="0"/>
          </p:cNvCxnSpPr>
          <p:nvPr/>
        </p:nvCxnSpPr>
        <p:spPr bwMode="auto">
          <a:xfrm flipH="1">
            <a:off x="5994400" y="3438525"/>
            <a:ext cx="160338" cy="606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80" name="AutoShape 32"/>
          <p:cNvCxnSpPr>
            <a:cxnSpLocks noChangeShapeType="1"/>
            <a:stCxn id="53275" idx="2"/>
            <a:endCxn id="53277" idx="0"/>
          </p:cNvCxnSpPr>
          <p:nvPr/>
        </p:nvCxnSpPr>
        <p:spPr bwMode="auto">
          <a:xfrm>
            <a:off x="5756275" y="343852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81" name="AutoShape 33"/>
          <p:cNvCxnSpPr>
            <a:cxnSpLocks noChangeShapeType="1"/>
            <a:stCxn id="53274" idx="2"/>
            <a:endCxn id="53275" idx="0"/>
          </p:cNvCxnSpPr>
          <p:nvPr/>
        </p:nvCxnSpPr>
        <p:spPr bwMode="auto">
          <a:xfrm flipH="1">
            <a:off x="5756275" y="3005138"/>
            <a:ext cx="20955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2" name="AutoShape 34"/>
          <p:cNvSpPr>
            <a:spLocks noChangeArrowheads="1"/>
          </p:cNvSpPr>
          <p:nvPr/>
        </p:nvSpPr>
        <p:spPr bwMode="auto">
          <a:xfrm>
            <a:off x="5851525" y="4044950"/>
            <a:ext cx="287338" cy="2603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3283" name="AutoShape 35"/>
          <p:cNvCxnSpPr>
            <a:cxnSpLocks noChangeShapeType="1"/>
            <a:stCxn id="53277" idx="2"/>
            <a:endCxn id="53282" idx="0"/>
          </p:cNvCxnSpPr>
          <p:nvPr/>
        </p:nvCxnSpPr>
        <p:spPr bwMode="auto">
          <a:xfrm>
            <a:off x="5756275" y="3873500"/>
            <a:ext cx="238125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4" name="AutoShape 36"/>
          <p:cNvSpPr>
            <a:spLocks noChangeArrowheads="1"/>
          </p:cNvSpPr>
          <p:nvPr/>
        </p:nvSpPr>
        <p:spPr bwMode="auto">
          <a:xfrm>
            <a:off x="68056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3285" name="AutoShape 37"/>
          <p:cNvCxnSpPr>
            <a:cxnSpLocks noChangeShapeType="1"/>
            <a:stCxn id="53256" idx="2"/>
            <a:endCxn id="53284" idx="0"/>
          </p:cNvCxnSpPr>
          <p:nvPr/>
        </p:nvCxnSpPr>
        <p:spPr bwMode="auto">
          <a:xfrm>
            <a:off x="6950075" y="3867150"/>
            <a:ext cx="0" cy="17780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3286" name="AutoShape 38"/>
          <p:cNvCxnSpPr>
            <a:cxnSpLocks noChangeShapeType="1"/>
            <a:stCxn id="53277" idx="2"/>
            <a:endCxn id="53274" idx="0"/>
          </p:cNvCxnSpPr>
          <p:nvPr/>
        </p:nvCxnSpPr>
        <p:spPr bwMode="auto">
          <a:xfrm rot="5400000" flipH="1" flipV="1">
            <a:off x="5294312" y="3201988"/>
            <a:ext cx="1133475" cy="209550"/>
          </a:xfrm>
          <a:prstGeom prst="curvedConnector5">
            <a:avLst>
              <a:gd name="adj1" fmla="val -13319"/>
              <a:gd name="adj2" fmla="val -153546"/>
              <a:gd name="adj3" fmla="val 119176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7" name="AutoShape 39"/>
          <p:cNvSpPr>
            <a:spLocks noChangeArrowheads="1"/>
          </p:cNvSpPr>
          <p:nvPr/>
        </p:nvSpPr>
        <p:spPr bwMode="auto">
          <a:xfrm>
            <a:off x="7923213" y="447833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cxnSp>
        <p:nvCxnSpPr>
          <p:cNvPr id="53288" name="AutoShape 42"/>
          <p:cNvCxnSpPr>
            <a:cxnSpLocks noChangeShapeType="1"/>
          </p:cNvCxnSpPr>
          <p:nvPr/>
        </p:nvCxnSpPr>
        <p:spPr bwMode="auto">
          <a:xfrm>
            <a:off x="5999163" y="430847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9" name="AutoShape 43"/>
          <p:cNvSpPr>
            <a:spLocks noChangeArrowheads="1"/>
          </p:cNvSpPr>
          <p:nvPr/>
        </p:nvSpPr>
        <p:spPr bwMode="auto">
          <a:xfrm>
            <a:off x="5861050" y="4460875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/>
              <a:t>?</a:t>
            </a:r>
          </a:p>
        </p:txBody>
      </p:sp>
      <p:cxnSp>
        <p:nvCxnSpPr>
          <p:cNvPr id="53290" name="AutoShape 46"/>
          <p:cNvCxnSpPr>
            <a:cxnSpLocks noChangeShapeType="1"/>
          </p:cNvCxnSpPr>
          <p:nvPr/>
        </p:nvCxnSpPr>
        <p:spPr bwMode="auto">
          <a:xfrm>
            <a:off x="6948488" y="4305300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3291" name="Rectangle 3"/>
          <p:cNvSpPr>
            <a:spLocks noChangeArrowheads="1"/>
          </p:cNvSpPr>
          <p:nvPr/>
        </p:nvSpPr>
        <p:spPr bwMode="auto">
          <a:xfrm>
            <a:off x="457200" y="1752600"/>
            <a:ext cx="4191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Parse from known </a:t>
            </a:r>
            <a:r>
              <a:rPr lang="en-US" sz="2400" smtClean="0"/>
              <a:t>entry points</a:t>
            </a:r>
            <a:endParaRPr lang="en-US" sz="2400"/>
          </a:p>
        </p:txBody>
      </p:sp>
      <p:sp>
        <p:nvSpPr>
          <p:cNvPr id="53292" name="Rectangle 3"/>
          <p:cNvSpPr>
            <a:spLocks noChangeArrowheads="1"/>
          </p:cNvSpPr>
          <p:nvPr/>
        </p:nvSpPr>
        <p:spPr bwMode="auto">
          <a:xfrm>
            <a:off x="457200" y="3048000"/>
            <a:ext cx="4191000" cy="9144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Instrument control flow that may lead to new code</a:t>
            </a:r>
          </a:p>
        </p:txBody>
      </p:sp>
      <p:sp>
        <p:nvSpPr>
          <p:cNvPr id="53293" name="Rectangle 3"/>
          <p:cNvSpPr>
            <a:spLocks noChangeArrowheads="1"/>
          </p:cNvSpPr>
          <p:nvPr/>
        </p:nvSpPr>
        <p:spPr bwMode="auto">
          <a:xfrm>
            <a:off x="457200" y="4191000"/>
            <a:ext cx="4191000" cy="533400"/>
          </a:xfrm>
          <a:prstGeom prst="roundRect">
            <a:avLst>
              <a:gd name="adj" fmla="val 28569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Resume execution</a:t>
            </a:r>
          </a:p>
        </p:txBody>
      </p:sp>
      <p:cxnSp>
        <p:nvCxnSpPr>
          <p:cNvPr id="53294" name="AutoShape 54"/>
          <p:cNvCxnSpPr>
            <a:cxnSpLocks noChangeShapeType="1"/>
          </p:cNvCxnSpPr>
          <p:nvPr/>
        </p:nvCxnSpPr>
        <p:spPr bwMode="auto">
          <a:xfrm rot="5400000" flipH="1" flipV="1">
            <a:off x="470694" y="3809206"/>
            <a:ext cx="4165600" cy="1588"/>
          </a:xfrm>
          <a:prstGeom prst="bentConnector5">
            <a:avLst>
              <a:gd name="adj1" fmla="val -4880"/>
              <a:gd name="adj2" fmla="val 146400065"/>
              <a:gd name="adj3" fmla="val 104880"/>
            </a:avLst>
          </a:prstGeom>
          <a:noFill/>
          <a:ln w="47625">
            <a:solidFill>
              <a:schemeClr val="tx1"/>
            </a:solidFill>
            <a:miter lim="800000"/>
            <a:headEnd/>
            <a:tailEnd type="triangle" w="lg" len="sm"/>
          </a:ln>
        </p:spPr>
      </p:cxnSp>
      <p:cxnSp>
        <p:nvCxnSpPr>
          <p:cNvPr id="53295" name="AutoShape 55"/>
          <p:cNvCxnSpPr>
            <a:cxnSpLocks noChangeShapeType="1"/>
          </p:cNvCxnSpPr>
          <p:nvPr/>
        </p:nvCxnSpPr>
        <p:spPr bwMode="auto">
          <a:xfrm>
            <a:off x="2552700" y="2844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3296" name="AutoShape 56"/>
          <p:cNvCxnSpPr>
            <a:cxnSpLocks noChangeShapeType="1"/>
          </p:cNvCxnSpPr>
          <p:nvPr/>
        </p:nvCxnSpPr>
        <p:spPr bwMode="auto">
          <a:xfrm>
            <a:off x="2552700" y="3987800"/>
            <a:ext cx="0" cy="177800"/>
          </a:xfrm>
          <a:prstGeom prst="straightConnector1">
            <a:avLst/>
          </a:prstGeom>
          <a:noFill/>
          <a:ln w="47625">
            <a:solidFill>
              <a:srgbClr val="C00000"/>
            </a:solidFill>
            <a:round/>
            <a:headEnd/>
            <a:tailEnd type="triangle" w="lg" len="sm"/>
          </a:ln>
        </p:spPr>
      </p:cxnSp>
      <p:cxnSp>
        <p:nvCxnSpPr>
          <p:cNvPr id="53297" name="AutoShape 57"/>
          <p:cNvCxnSpPr>
            <a:cxnSpLocks noChangeShapeType="1"/>
          </p:cNvCxnSpPr>
          <p:nvPr/>
        </p:nvCxnSpPr>
        <p:spPr bwMode="auto">
          <a:xfrm>
            <a:off x="2552700" y="4749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sp>
        <p:nvSpPr>
          <p:cNvPr id="53298" name="AutoShape 47"/>
          <p:cNvSpPr>
            <a:spLocks noChangeArrowheads="1"/>
          </p:cNvSpPr>
          <p:nvPr/>
        </p:nvSpPr>
        <p:spPr bwMode="auto">
          <a:xfrm>
            <a:off x="6810375" y="4457700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sp>
        <p:nvSpPr>
          <p:cNvPr id="53299" name="Rectangle 3"/>
          <p:cNvSpPr>
            <a:spLocks noChangeArrowheads="1"/>
          </p:cNvSpPr>
          <p:nvPr/>
        </p:nvSpPr>
        <p:spPr bwMode="auto">
          <a:xfrm>
            <a:off x="304800" y="838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3200" b="1" i="1"/>
              <a:t>Hybrid algorithm:</a:t>
            </a:r>
          </a:p>
        </p:txBody>
      </p:sp>
      <p:sp>
        <p:nvSpPr>
          <p:cNvPr id="53300" name="Rectangle 64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57200" y="4953000"/>
            <a:ext cx="4191000" cy="9144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5334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tIns="0" anchor="t" anchorCtr="0"/>
          <a:lstStyle/>
          <a:p>
            <a:pPr marL="52388">
              <a:spcBef>
                <a:spcPct val="10000"/>
              </a:spcBef>
            </a:pPr>
            <a:r>
              <a:rPr lang="en-US" sz="1600" smtClean="0"/>
              <a:t>instrument</a:t>
            </a:r>
            <a:endParaRPr lang="en-US" sz="1600"/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33528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/>
          <a:lstStyle/>
          <a:p>
            <a:pPr marL="52388">
              <a:spcBef>
                <a:spcPct val="10000"/>
              </a:spcBef>
            </a:pPr>
            <a:r>
              <a:rPr lang="en-US" sz="1600"/>
              <a:t>exception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905000" y="5029200"/>
            <a:ext cx="12954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>
              <a:spcBef>
                <a:spcPct val="10000"/>
              </a:spcBef>
            </a:pPr>
            <a:r>
              <a:rPr lang="en-US" sz="1600" smtClean="0"/>
              <a:t>overwrite</a:t>
            </a:r>
            <a:endParaRPr lang="en-US" sz="1600"/>
          </a:p>
        </p:txBody>
      </p:sp>
      <p:sp>
        <p:nvSpPr>
          <p:cNvPr id="72" name="Oval 68"/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11430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AutoShape 46"/>
          <p:cNvSpPr>
            <a:spLocks noChangeArrowheads="1"/>
          </p:cNvSpPr>
          <p:nvPr/>
        </p:nvSpPr>
        <p:spPr bwMode="auto">
          <a:xfrm>
            <a:off x="609600" y="5334000"/>
            <a:ext cx="1066800" cy="292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400" smtClean="0"/>
              <a:t>CALL ptr[eax]</a:t>
            </a:r>
            <a:endParaRPr lang="en-US" sz="1400"/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429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400" smtClean="0"/>
              <a:t>DIV </a:t>
            </a:r>
            <a:r>
              <a:rPr lang="en-US" sz="1400"/>
              <a:t>eax, 0</a:t>
            </a:r>
          </a:p>
        </p:txBody>
      </p:sp>
      <p:cxnSp>
        <p:nvCxnSpPr>
          <p:cNvPr id="76" name="AutoShape 7"/>
          <p:cNvCxnSpPr>
            <a:cxnSpLocks noChangeShapeType="1"/>
            <a:stCxn id="75" idx="2"/>
          </p:cNvCxnSpPr>
          <p:nvPr/>
        </p:nvCxnSpPr>
        <p:spPr bwMode="auto">
          <a:xfrm>
            <a:off x="3962400" y="5638800"/>
            <a:ext cx="0" cy="17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2465387" y="54483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 advTm="214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Forensic analysts need help</a:t>
            </a: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6E9DFC-C9FF-4038-BC8F-268BE7A38C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0" name="Rectangle 5"/>
          <p:cNvSpPr txBox="1">
            <a:spLocks noChangeArrowheads="1"/>
          </p:cNvSpPr>
          <p:nvPr/>
        </p:nvSpPr>
        <p:spPr bwMode="auto">
          <a:xfrm>
            <a:off x="152400" y="838200"/>
            <a:ext cx="8763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lvl="1" indent="-231775" algn="l" eaLnBrk="0" hangingPunct="0"/>
            <a:r>
              <a:rPr lang="en-US" sz="2800" kern="0" smtClean="0">
                <a:solidFill>
                  <a:srgbClr val="404040"/>
                </a:solidFill>
              </a:rPr>
              <a:t>	</a:t>
            </a:r>
            <a:r>
              <a:rPr lang="en-US" sz="2800" i="1" kern="0" smtClean="0">
                <a:solidFill>
                  <a:srgbClr val="C00000"/>
                </a:solidFill>
              </a:rPr>
              <a:t>90% of malware resists analysis</a:t>
            </a:r>
            <a:r>
              <a:rPr lang="en-US" sz="2800" kern="0" baseline="30000" smtClean="0">
                <a:solidFill>
                  <a:srgbClr val="C00000"/>
                </a:solidFill>
              </a:rPr>
              <a:t>[1]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Malware attacks cost billions of dollars annually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[2]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65% of users feel effect of cyber crime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[3]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69% cybercrimes are resolved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[3]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28 days on average to resolve a cybercrime</a:t>
            </a:r>
            <a:r>
              <a:rPr kumimoji="0" lang="en-US" sz="2800" b="0" i="0" u="none" strike="noStrike" kern="0" cap="none" spc="0" normalizeH="0" baseline="3000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[3]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 </a:t>
            </a: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914400" y="6553200"/>
            <a:ext cx="6934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[1] McAfee. 2008     [2] Computer Economics. 2007     [3] Norton. 2010</a:t>
            </a:r>
          </a:p>
        </p:txBody>
      </p:sp>
      <p:pic>
        <p:nvPicPr>
          <p:cNvPr id="82" name="Picture 81" descr="sherlock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3657600"/>
            <a:ext cx="2032000" cy="2286000"/>
          </a:xfrm>
          <a:prstGeom prst="rect">
            <a:avLst/>
          </a:prstGeom>
        </p:spPr>
      </p:pic>
      <p:sp>
        <p:nvSpPr>
          <p:cNvPr id="83" name="Rectangle 14"/>
          <p:cNvSpPr>
            <a:spLocks noChangeArrowheads="1"/>
          </p:cNvSpPr>
          <p:nvPr/>
        </p:nvSpPr>
        <p:spPr bwMode="auto">
          <a:xfrm>
            <a:off x="2133600" y="3886200"/>
            <a:ext cx="1676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1200" b="1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5b 95</a:t>
            </a: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2057400" y="3581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233363" indent="-233363">
              <a:lnSpc>
                <a:spcPct val="80000"/>
              </a:lnSpc>
            </a:pPr>
            <a:r>
              <a:rPr lang="en-US" sz="2000" smtClean="0">
                <a:solidFill>
                  <a:srgbClr val="404040"/>
                </a:solidFill>
              </a:rPr>
              <a:t>Malware Binary</a:t>
            </a:r>
            <a:endParaRPr lang="en-US" sz="2000">
              <a:solidFill>
                <a:srgbClr val="404040"/>
              </a:solidFill>
            </a:endParaRPr>
          </a:p>
        </p:txBody>
      </p:sp>
      <p:grpSp>
        <p:nvGrpSpPr>
          <p:cNvPr id="17" name="Group 119"/>
          <p:cNvGrpSpPr>
            <a:grpSpLocks/>
          </p:cNvGrpSpPr>
          <p:nvPr/>
        </p:nvGrpSpPr>
        <p:grpSpPr bwMode="auto">
          <a:xfrm>
            <a:off x="5334000" y="3886200"/>
            <a:ext cx="2914650" cy="1998663"/>
            <a:chOff x="2851" y="2398"/>
            <a:chExt cx="1836" cy="1259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744" y="2400"/>
              <a:ext cx="179" cy="1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3603" y="2673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3855" y="2673"/>
              <a:ext cx="179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3603" y="2946"/>
              <a:ext cx="180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3855" y="2946"/>
              <a:ext cx="179" cy="1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23" name="AutoShape 11"/>
            <p:cNvCxnSpPr>
              <a:cxnSpLocks noChangeShapeType="1"/>
              <a:stCxn id="18" idx="2"/>
              <a:endCxn id="20" idx="0"/>
            </p:cNvCxnSpPr>
            <p:nvPr/>
          </p:nvCxnSpPr>
          <p:spPr bwMode="auto">
            <a:xfrm>
              <a:off x="3834" y="2566"/>
              <a:ext cx="111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" name="AutoShape 12"/>
            <p:cNvCxnSpPr>
              <a:cxnSpLocks noChangeShapeType="1"/>
              <a:stCxn id="20" idx="2"/>
              <a:endCxn id="22" idx="0"/>
            </p:cNvCxnSpPr>
            <p:nvPr/>
          </p:nvCxnSpPr>
          <p:spPr bwMode="auto">
            <a:xfrm>
              <a:off x="3945" y="2835"/>
              <a:ext cx="0" cy="1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" name="AutoShape 14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 flipH="1">
              <a:off x="3694" y="2566"/>
              <a:ext cx="140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" name="AutoShape 15"/>
            <p:cNvCxnSpPr>
              <a:cxnSpLocks noChangeShapeType="1"/>
              <a:stCxn id="21" idx="2"/>
              <a:endCxn id="37" idx="0"/>
            </p:cNvCxnSpPr>
            <p:nvPr/>
          </p:nvCxnSpPr>
          <p:spPr bwMode="auto">
            <a:xfrm rot="16200000" flipV="1">
              <a:off x="3029" y="2444"/>
              <a:ext cx="710" cy="618"/>
            </a:xfrm>
            <a:prstGeom prst="curvedConnector5">
              <a:avLst>
                <a:gd name="adj1" fmla="val -7889"/>
                <a:gd name="adj2" fmla="val 50000"/>
                <a:gd name="adj3" fmla="val 114787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27" name="AutoShape 16"/>
            <p:cNvCxnSpPr>
              <a:cxnSpLocks noChangeShapeType="1"/>
              <a:stCxn id="19" idx="2"/>
              <a:endCxn id="21" idx="0"/>
            </p:cNvCxnSpPr>
            <p:nvPr/>
          </p:nvCxnSpPr>
          <p:spPr bwMode="auto">
            <a:xfrm>
              <a:off x="3694" y="2837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>
              <a:off x="4307" y="2400"/>
              <a:ext cx="180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9" name="AutoShape 18"/>
            <p:cNvSpPr>
              <a:spLocks noChangeArrowheads="1"/>
            </p:cNvSpPr>
            <p:nvPr/>
          </p:nvSpPr>
          <p:spPr bwMode="auto">
            <a:xfrm>
              <a:off x="4307" y="2673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0" name="AutoShape 19"/>
            <p:cNvSpPr>
              <a:spLocks noChangeArrowheads="1"/>
            </p:cNvSpPr>
            <p:nvPr/>
          </p:nvSpPr>
          <p:spPr bwMode="auto">
            <a:xfrm>
              <a:off x="4507" y="2946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4307" y="3220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32" name="AutoShape 21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>
              <a:off x="4397" y="2565"/>
              <a:ext cx="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3" name="AutoShape 22"/>
            <p:cNvCxnSpPr>
              <a:cxnSpLocks noChangeShapeType="1"/>
              <a:stCxn id="29" idx="2"/>
              <a:endCxn id="30" idx="0"/>
            </p:cNvCxnSpPr>
            <p:nvPr/>
          </p:nvCxnSpPr>
          <p:spPr bwMode="auto">
            <a:xfrm>
              <a:off x="4397" y="2839"/>
              <a:ext cx="200" cy="107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4" name="AutoShape 23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 flipH="1">
              <a:off x="4397" y="3112"/>
              <a:ext cx="20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5" name="AutoShape 24"/>
            <p:cNvCxnSpPr>
              <a:cxnSpLocks noChangeShapeType="1"/>
              <a:stCxn id="29" idx="2"/>
              <a:endCxn id="31" idx="0"/>
            </p:cNvCxnSpPr>
            <p:nvPr/>
          </p:nvCxnSpPr>
          <p:spPr bwMode="auto">
            <a:xfrm>
              <a:off x="4397" y="2839"/>
              <a:ext cx="0" cy="381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25"/>
            <p:cNvCxnSpPr>
              <a:cxnSpLocks noChangeShapeType="1"/>
              <a:stCxn id="31" idx="2"/>
              <a:endCxn id="47" idx="0"/>
            </p:cNvCxnSpPr>
            <p:nvPr/>
          </p:nvCxnSpPr>
          <p:spPr bwMode="auto">
            <a:xfrm>
              <a:off x="4397" y="3384"/>
              <a:ext cx="0" cy="109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37" name="AutoShape 26"/>
            <p:cNvSpPr>
              <a:spLocks noChangeArrowheads="1"/>
            </p:cNvSpPr>
            <p:nvPr/>
          </p:nvSpPr>
          <p:spPr bwMode="auto">
            <a:xfrm>
              <a:off x="2984" y="2398"/>
              <a:ext cx="181" cy="167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8" name="AutoShape 27"/>
            <p:cNvSpPr>
              <a:spLocks noChangeArrowheads="1"/>
            </p:cNvSpPr>
            <p:nvPr/>
          </p:nvSpPr>
          <p:spPr bwMode="auto">
            <a:xfrm>
              <a:off x="2851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9" name="AutoShape 28"/>
            <p:cNvSpPr>
              <a:spLocks noChangeArrowheads="1"/>
            </p:cNvSpPr>
            <p:nvPr/>
          </p:nvSpPr>
          <p:spPr bwMode="auto">
            <a:xfrm>
              <a:off x="3102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0" name="AutoShape 29"/>
            <p:cNvSpPr>
              <a:spLocks noChangeArrowheads="1"/>
            </p:cNvSpPr>
            <p:nvPr/>
          </p:nvSpPr>
          <p:spPr bwMode="auto">
            <a:xfrm>
              <a:off x="2851" y="2946"/>
              <a:ext cx="181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41" name="AutoShape 30"/>
            <p:cNvCxnSpPr>
              <a:cxnSpLocks noChangeShapeType="1"/>
              <a:stCxn id="37" idx="2"/>
              <a:endCxn id="39" idx="0"/>
            </p:cNvCxnSpPr>
            <p:nvPr/>
          </p:nvCxnSpPr>
          <p:spPr bwMode="auto">
            <a:xfrm>
              <a:off x="3074" y="2565"/>
              <a:ext cx="119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2" name="AutoShape 31"/>
            <p:cNvCxnSpPr>
              <a:cxnSpLocks noChangeShapeType="1"/>
              <a:stCxn id="39" idx="2"/>
            </p:cNvCxnSpPr>
            <p:nvPr/>
          </p:nvCxnSpPr>
          <p:spPr bwMode="auto">
            <a:xfrm flipH="1">
              <a:off x="3092" y="2838"/>
              <a:ext cx="101" cy="382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3" name="AutoShape 32"/>
            <p:cNvCxnSpPr>
              <a:cxnSpLocks noChangeShapeType="1"/>
              <a:stCxn id="38" idx="2"/>
              <a:endCxn id="40" idx="0"/>
            </p:cNvCxnSpPr>
            <p:nvPr/>
          </p:nvCxnSpPr>
          <p:spPr bwMode="auto">
            <a:xfrm>
              <a:off x="2942" y="2838"/>
              <a:ext cx="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4" name="AutoShape 33"/>
            <p:cNvCxnSpPr>
              <a:cxnSpLocks noChangeShapeType="1"/>
              <a:stCxn id="37" idx="2"/>
              <a:endCxn id="38" idx="0"/>
            </p:cNvCxnSpPr>
            <p:nvPr/>
          </p:nvCxnSpPr>
          <p:spPr bwMode="auto">
            <a:xfrm flipH="1">
              <a:off x="2942" y="2565"/>
              <a:ext cx="132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5" name="AutoShape 35"/>
            <p:cNvCxnSpPr>
              <a:cxnSpLocks noChangeShapeType="1"/>
              <a:stCxn id="40" idx="2"/>
            </p:cNvCxnSpPr>
            <p:nvPr/>
          </p:nvCxnSpPr>
          <p:spPr bwMode="auto">
            <a:xfrm>
              <a:off x="2942" y="3112"/>
              <a:ext cx="15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6" name="AutoShape 38"/>
            <p:cNvCxnSpPr>
              <a:cxnSpLocks noChangeShapeType="1"/>
              <a:stCxn id="40" idx="2"/>
              <a:endCxn id="38" idx="0"/>
            </p:cNvCxnSpPr>
            <p:nvPr/>
          </p:nvCxnSpPr>
          <p:spPr bwMode="auto">
            <a:xfrm rot="5400000" flipH="1" flipV="1">
              <a:off x="2723" y="2892"/>
              <a:ext cx="439" cy="1"/>
            </a:xfrm>
            <a:prstGeom prst="curvedConnector5">
              <a:avLst>
                <a:gd name="adj1" fmla="val -11162"/>
                <a:gd name="adj2" fmla="val -19700009"/>
                <a:gd name="adj3" fmla="val 117764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47" name="AutoShape 39"/>
            <p:cNvSpPr>
              <a:spLocks noChangeArrowheads="1"/>
            </p:cNvSpPr>
            <p:nvPr/>
          </p:nvSpPr>
          <p:spPr bwMode="auto">
            <a:xfrm>
              <a:off x="4307" y="3493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  <p:cxnSp>
          <p:nvCxnSpPr>
            <p:cNvPr id="48" name="AutoShape 40"/>
            <p:cNvCxnSpPr>
              <a:cxnSpLocks noChangeShapeType="1"/>
              <a:stCxn id="22" idx="2"/>
              <a:endCxn id="28" idx="0"/>
            </p:cNvCxnSpPr>
            <p:nvPr/>
          </p:nvCxnSpPr>
          <p:spPr bwMode="auto">
            <a:xfrm rot="5400000" flipH="1" flipV="1">
              <a:off x="3815" y="2530"/>
              <a:ext cx="711" cy="452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49" name="AutoShape 34"/>
            <p:cNvSpPr>
              <a:spLocks noChangeArrowheads="1"/>
            </p:cNvSpPr>
            <p:nvPr/>
          </p:nvSpPr>
          <p:spPr bwMode="auto">
            <a:xfrm>
              <a:off x="3002" y="3220"/>
              <a:ext cx="181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" name="AutoShape 8"/>
            <p:cNvSpPr>
              <a:spLocks noChangeArrowheads="1"/>
            </p:cNvSpPr>
            <p:nvPr/>
          </p:nvSpPr>
          <p:spPr bwMode="auto">
            <a:xfrm>
              <a:off x="3600" y="3216"/>
              <a:ext cx="180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51" name="AutoShape 16"/>
            <p:cNvCxnSpPr>
              <a:cxnSpLocks noChangeShapeType="1"/>
              <a:endCxn id="50" idx="0"/>
            </p:cNvCxnSpPr>
            <p:nvPr/>
          </p:nvCxnSpPr>
          <p:spPr bwMode="auto">
            <a:xfrm>
              <a:off x="3690" y="3107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52" name="AutoShape 7"/>
          <p:cNvCxnSpPr>
            <a:cxnSpLocks noChangeShapeType="1"/>
            <a:endCxn id="53" idx="0"/>
          </p:cNvCxnSpPr>
          <p:nvPr/>
        </p:nvCxnSpPr>
        <p:spPr bwMode="auto">
          <a:xfrm flipH="1">
            <a:off x="7069137" y="5018088"/>
            <a:ext cx="1588" cy="279400"/>
          </a:xfrm>
          <a:prstGeom prst="straightConnector1">
            <a:avLst/>
          </a:prstGeom>
          <a:noFill/>
          <a:ln w="12700">
            <a:solidFill>
              <a:srgbClr val="DD0000"/>
            </a:solidFill>
            <a:round/>
            <a:headEnd/>
            <a:tailEnd type="arrow" w="med" len="med"/>
          </a:ln>
        </p:spPr>
      </p:cxnSp>
      <p:sp>
        <p:nvSpPr>
          <p:cNvPr id="53" name="AutoShape 6" descr="garbage can"/>
          <p:cNvSpPr>
            <a:spLocks noChangeArrowheads="1"/>
          </p:cNvSpPr>
          <p:nvPr/>
        </p:nvSpPr>
        <p:spPr bwMode="auto">
          <a:xfrm>
            <a:off x="6621462" y="5297488"/>
            <a:ext cx="895350" cy="3810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DD0000"/>
            </a:solidFill>
            <a:round/>
            <a:headEnd/>
            <a:tailEnd/>
          </a:ln>
        </p:spPr>
        <p:txBody>
          <a:bodyPr wrap="none" lIns="0" tIns="0" rIns="0" bIns="0" anchor="b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endParaRPr lang="en-US" sz="2000" b="1"/>
          </a:p>
        </p:txBody>
      </p:sp>
      <p:grpSp>
        <p:nvGrpSpPr>
          <p:cNvPr id="54" name="Group 91"/>
          <p:cNvGrpSpPr>
            <a:grpSpLocks/>
          </p:cNvGrpSpPr>
          <p:nvPr/>
        </p:nvGrpSpPr>
        <p:grpSpPr bwMode="auto">
          <a:xfrm>
            <a:off x="7070725" y="3889375"/>
            <a:ext cx="1177925" cy="1995488"/>
            <a:chOff x="3945" y="2400"/>
            <a:chExt cx="742" cy="1257"/>
          </a:xfrm>
        </p:grpSpPr>
        <p:sp>
          <p:nvSpPr>
            <p:cNvPr id="55" name="AutoShape 17"/>
            <p:cNvSpPr>
              <a:spLocks noChangeArrowheads="1"/>
            </p:cNvSpPr>
            <p:nvPr/>
          </p:nvSpPr>
          <p:spPr bwMode="auto">
            <a:xfrm>
              <a:off x="4307" y="2400"/>
              <a:ext cx="180" cy="1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6" name="AutoShape 18"/>
            <p:cNvSpPr>
              <a:spLocks noChangeArrowheads="1"/>
            </p:cNvSpPr>
            <p:nvPr/>
          </p:nvSpPr>
          <p:spPr bwMode="auto">
            <a:xfrm>
              <a:off x="4307" y="2673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7" name="AutoShape 19"/>
            <p:cNvSpPr>
              <a:spLocks noChangeArrowheads="1"/>
            </p:cNvSpPr>
            <p:nvPr/>
          </p:nvSpPr>
          <p:spPr bwMode="auto">
            <a:xfrm>
              <a:off x="4507" y="2946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8" name="AutoShape 20"/>
            <p:cNvSpPr>
              <a:spLocks noChangeArrowheads="1"/>
            </p:cNvSpPr>
            <p:nvPr/>
          </p:nvSpPr>
          <p:spPr bwMode="auto">
            <a:xfrm>
              <a:off x="4307" y="3220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59" name="AutoShape 21"/>
            <p:cNvCxnSpPr>
              <a:cxnSpLocks noChangeShapeType="1"/>
              <a:stCxn id="55" idx="2"/>
              <a:endCxn id="56" idx="0"/>
            </p:cNvCxnSpPr>
            <p:nvPr/>
          </p:nvCxnSpPr>
          <p:spPr bwMode="auto">
            <a:xfrm>
              <a:off x="4397" y="2565"/>
              <a:ext cx="0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0" name="AutoShape 22"/>
            <p:cNvCxnSpPr>
              <a:cxnSpLocks noChangeShapeType="1"/>
              <a:stCxn id="56" idx="2"/>
              <a:endCxn id="57" idx="0"/>
            </p:cNvCxnSpPr>
            <p:nvPr/>
          </p:nvCxnSpPr>
          <p:spPr bwMode="auto">
            <a:xfrm>
              <a:off x="4397" y="2839"/>
              <a:ext cx="200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1" name="AutoShape 23"/>
            <p:cNvCxnSpPr>
              <a:cxnSpLocks noChangeShapeType="1"/>
              <a:stCxn id="57" idx="2"/>
              <a:endCxn id="58" idx="0"/>
            </p:cNvCxnSpPr>
            <p:nvPr/>
          </p:nvCxnSpPr>
          <p:spPr bwMode="auto">
            <a:xfrm flipH="1">
              <a:off x="4397" y="3112"/>
              <a:ext cx="200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2" name="AutoShape 24"/>
            <p:cNvCxnSpPr>
              <a:cxnSpLocks noChangeShapeType="1"/>
              <a:stCxn id="56" idx="2"/>
              <a:endCxn id="58" idx="0"/>
            </p:cNvCxnSpPr>
            <p:nvPr/>
          </p:nvCxnSpPr>
          <p:spPr bwMode="auto">
            <a:xfrm>
              <a:off x="4397" y="2839"/>
              <a:ext cx="0" cy="3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3" name="AutoShape 25"/>
            <p:cNvCxnSpPr>
              <a:cxnSpLocks noChangeShapeType="1"/>
              <a:stCxn id="58" idx="2"/>
              <a:endCxn id="64" idx="0"/>
            </p:cNvCxnSpPr>
            <p:nvPr/>
          </p:nvCxnSpPr>
          <p:spPr bwMode="auto">
            <a:xfrm>
              <a:off x="4397" y="3384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4" name="AutoShape 39"/>
            <p:cNvSpPr>
              <a:spLocks noChangeArrowheads="1"/>
            </p:cNvSpPr>
            <p:nvPr/>
          </p:nvSpPr>
          <p:spPr bwMode="auto">
            <a:xfrm>
              <a:off x="4307" y="3493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  <p:cxnSp>
          <p:nvCxnSpPr>
            <p:cNvPr id="65" name="AutoShape 40"/>
            <p:cNvCxnSpPr>
              <a:cxnSpLocks noChangeShapeType="1"/>
              <a:endCxn id="55" idx="0"/>
            </p:cNvCxnSpPr>
            <p:nvPr/>
          </p:nvCxnSpPr>
          <p:spPr bwMode="auto">
            <a:xfrm rot="5400000" flipH="1" flipV="1">
              <a:off x="3815" y="2530"/>
              <a:ext cx="711" cy="452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6" name="Group 103"/>
          <p:cNvGrpSpPr>
            <a:grpSpLocks/>
          </p:cNvGrpSpPr>
          <p:nvPr/>
        </p:nvGrpSpPr>
        <p:grpSpPr bwMode="auto">
          <a:xfrm>
            <a:off x="5334000" y="3886200"/>
            <a:ext cx="1336675" cy="1565275"/>
            <a:chOff x="2851" y="2398"/>
            <a:chExt cx="842" cy="986"/>
          </a:xfrm>
        </p:grpSpPr>
        <p:cxnSp>
          <p:nvCxnSpPr>
            <p:cNvPr id="67" name="AutoShape 15"/>
            <p:cNvCxnSpPr>
              <a:cxnSpLocks noChangeShapeType="1"/>
              <a:endCxn id="68" idx="0"/>
            </p:cNvCxnSpPr>
            <p:nvPr/>
          </p:nvCxnSpPr>
          <p:spPr bwMode="auto">
            <a:xfrm rot="16200000" flipV="1">
              <a:off x="3029" y="2444"/>
              <a:ext cx="710" cy="618"/>
            </a:xfrm>
            <a:prstGeom prst="curvedConnector5">
              <a:avLst>
                <a:gd name="adj1" fmla="val -7889"/>
                <a:gd name="adj2" fmla="val 50000"/>
                <a:gd name="adj3" fmla="val 11478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68" name="AutoShape 26"/>
            <p:cNvSpPr>
              <a:spLocks noChangeArrowheads="1"/>
            </p:cNvSpPr>
            <p:nvPr/>
          </p:nvSpPr>
          <p:spPr bwMode="auto">
            <a:xfrm>
              <a:off x="2984" y="2398"/>
              <a:ext cx="181" cy="16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9" name="AutoShape 27"/>
            <p:cNvSpPr>
              <a:spLocks noChangeArrowheads="1"/>
            </p:cNvSpPr>
            <p:nvPr/>
          </p:nvSpPr>
          <p:spPr bwMode="auto">
            <a:xfrm>
              <a:off x="2851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0" name="AutoShape 28"/>
            <p:cNvSpPr>
              <a:spLocks noChangeArrowheads="1"/>
            </p:cNvSpPr>
            <p:nvPr/>
          </p:nvSpPr>
          <p:spPr bwMode="auto">
            <a:xfrm>
              <a:off x="3102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1" name="AutoShape 29"/>
            <p:cNvSpPr>
              <a:spLocks noChangeArrowheads="1"/>
            </p:cNvSpPr>
            <p:nvPr/>
          </p:nvSpPr>
          <p:spPr bwMode="auto">
            <a:xfrm>
              <a:off x="2851" y="2946"/>
              <a:ext cx="181" cy="1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72" name="AutoShape 30"/>
            <p:cNvCxnSpPr>
              <a:cxnSpLocks noChangeShapeType="1"/>
              <a:stCxn id="68" idx="2"/>
              <a:endCxn id="70" idx="0"/>
            </p:cNvCxnSpPr>
            <p:nvPr/>
          </p:nvCxnSpPr>
          <p:spPr bwMode="auto">
            <a:xfrm>
              <a:off x="3074" y="2565"/>
              <a:ext cx="119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3" name="AutoShape 31"/>
            <p:cNvCxnSpPr>
              <a:cxnSpLocks noChangeShapeType="1"/>
              <a:stCxn id="70" idx="2"/>
            </p:cNvCxnSpPr>
            <p:nvPr/>
          </p:nvCxnSpPr>
          <p:spPr bwMode="auto">
            <a:xfrm flipH="1">
              <a:off x="3092" y="2838"/>
              <a:ext cx="101" cy="38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4" name="AutoShape 32"/>
            <p:cNvCxnSpPr>
              <a:cxnSpLocks noChangeShapeType="1"/>
              <a:stCxn id="69" idx="2"/>
              <a:endCxn id="71" idx="0"/>
            </p:cNvCxnSpPr>
            <p:nvPr/>
          </p:nvCxnSpPr>
          <p:spPr bwMode="auto">
            <a:xfrm>
              <a:off x="2942" y="2838"/>
              <a:ext cx="0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5" name="AutoShape 33"/>
            <p:cNvCxnSpPr>
              <a:cxnSpLocks noChangeShapeType="1"/>
              <a:stCxn id="68" idx="2"/>
              <a:endCxn id="69" idx="0"/>
            </p:cNvCxnSpPr>
            <p:nvPr/>
          </p:nvCxnSpPr>
          <p:spPr bwMode="auto">
            <a:xfrm flipH="1">
              <a:off x="2942" y="2565"/>
              <a:ext cx="132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6" name="AutoShape 35"/>
            <p:cNvCxnSpPr>
              <a:cxnSpLocks noChangeShapeType="1"/>
              <a:stCxn id="71" idx="2"/>
            </p:cNvCxnSpPr>
            <p:nvPr/>
          </p:nvCxnSpPr>
          <p:spPr bwMode="auto">
            <a:xfrm>
              <a:off x="2942" y="3112"/>
              <a:ext cx="150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7" name="AutoShape 38"/>
            <p:cNvCxnSpPr>
              <a:cxnSpLocks noChangeShapeType="1"/>
              <a:stCxn id="71" idx="2"/>
              <a:endCxn id="69" idx="0"/>
            </p:cNvCxnSpPr>
            <p:nvPr/>
          </p:nvCxnSpPr>
          <p:spPr bwMode="auto">
            <a:xfrm rot="5400000" flipH="1" flipV="1">
              <a:off x="2723" y="2892"/>
              <a:ext cx="439" cy="1"/>
            </a:xfrm>
            <a:prstGeom prst="curvedConnector5">
              <a:avLst>
                <a:gd name="adj1" fmla="val -11162"/>
                <a:gd name="adj2" fmla="val -19700009"/>
                <a:gd name="adj3" fmla="val 117764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8" name="AutoShape 34"/>
            <p:cNvSpPr>
              <a:spLocks noChangeArrowheads="1"/>
            </p:cNvSpPr>
            <p:nvPr/>
          </p:nvSpPr>
          <p:spPr bwMode="auto">
            <a:xfrm>
              <a:off x="3002" y="3220"/>
              <a:ext cx="181" cy="1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4114800" y="4419600"/>
            <a:ext cx="609600" cy="457200"/>
          </a:xfrm>
          <a:prstGeom prst="rightArrow">
            <a:avLst>
              <a:gd name="adj1" fmla="val 46667"/>
              <a:gd name="adj2" fmla="val 7252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AutoShape 8"/>
          <p:cNvSpPr>
            <a:spLocks noChangeArrowheads="1"/>
          </p:cNvSpPr>
          <p:nvPr/>
        </p:nvSpPr>
        <p:spPr bwMode="auto">
          <a:xfrm>
            <a:off x="6521604" y="4757853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4275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47D674-496B-4E6D-9238-26F89E4F73B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discovery algorithm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7029450" y="2743200"/>
            <a:ext cx="284163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6805613" y="317658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7205663" y="3176588"/>
            <a:ext cx="284162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6805613" y="3609975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7205663" y="3609975"/>
            <a:ext cx="284162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7205663" y="4044950"/>
            <a:ext cx="284162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4283" name="AutoShape 11"/>
          <p:cNvCxnSpPr>
            <a:cxnSpLocks noChangeShapeType="1"/>
            <a:stCxn id="54277" idx="2"/>
            <a:endCxn id="54279" idx="0"/>
          </p:cNvCxnSpPr>
          <p:nvPr/>
        </p:nvCxnSpPr>
        <p:spPr bwMode="auto">
          <a:xfrm>
            <a:off x="7172325" y="3006725"/>
            <a:ext cx="176213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84" name="AutoShape 12"/>
          <p:cNvCxnSpPr>
            <a:cxnSpLocks noChangeShapeType="1"/>
            <a:stCxn id="54279" idx="2"/>
            <a:endCxn id="54281" idx="0"/>
          </p:cNvCxnSpPr>
          <p:nvPr/>
        </p:nvCxnSpPr>
        <p:spPr bwMode="auto">
          <a:xfrm>
            <a:off x="7348538" y="3433763"/>
            <a:ext cx="0" cy="17621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85" name="AutoShape 13"/>
          <p:cNvCxnSpPr>
            <a:cxnSpLocks noChangeShapeType="1"/>
            <a:stCxn id="54281" idx="2"/>
            <a:endCxn id="54282" idx="0"/>
          </p:cNvCxnSpPr>
          <p:nvPr/>
        </p:nvCxnSpPr>
        <p:spPr bwMode="auto">
          <a:xfrm>
            <a:off x="7348538" y="3871913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86" name="AutoShape 14"/>
          <p:cNvCxnSpPr>
            <a:cxnSpLocks noChangeShapeType="1"/>
            <a:stCxn id="54277" idx="2"/>
            <a:endCxn id="54278" idx="0"/>
          </p:cNvCxnSpPr>
          <p:nvPr/>
        </p:nvCxnSpPr>
        <p:spPr bwMode="auto">
          <a:xfrm flipH="1">
            <a:off x="6950075" y="3006725"/>
            <a:ext cx="222250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87" name="AutoShape 15"/>
          <p:cNvCxnSpPr>
            <a:cxnSpLocks noChangeShapeType="1"/>
            <a:stCxn id="54280" idx="2"/>
            <a:endCxn id="54278" idx="0"/>
          </p:cNvCxnSpPr>
          <p:nvPr/>
        </p:nvCxnSpPr>
        <p:spPr bwMode="auto">
          <a:xfrm rot="5400000" flipH="1" flipV="1">
            <a:off x="6605588" y="35210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88" name="AutoShape 16"/>
          <p:cNvCxnSpPr>
            <a:cxnSpLocks noChangeShapeType="1"/>
            <a:stCxn id="54278" idx="2"/>
            <a:endCxn id="54280" idx="0"/>
          </p:cNvCxnSpPr>
          <p:nvPr/>
        </p:nvCxnSpPr>
        <p:spPr bwMode="auto">
          <a:xfrm>
            <a:off x="6950075" y="3436938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7923213" y="2743200"/>
            <a:ext cx="285750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7923213" y="3176588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8240713" y="3609975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79232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4293" name="AutoShape 21"/>
          <p:cNvCxnSpPr>
            <a:cxnSpLocks noChangeShapeType="1"/>
            <a:stCxn id="54289" idx="2"/>
            <a:endCxn id="54290" idx="0"/>
          </p:cNvCxnSpPr>
          <p:nvPr/>
        </p:nvCxnSpPr>
        <p:spPr bwMode="auto">
          <a:xfrm>
            <a:off x="8066088" y="3005138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94" name="AutoShape 22"/>
          <p:cNvCxnSpPr>
            <a:cxnSpLocks noChangeShapeType="1"/>
            <a:stCxn id="54290" idx="2"/>
            <a:endCxn id="54291" idx="0"/>
          </p:cNvCxnSpPr>
          <p:nvPr/>
        </p:nvCxnSpPr>
        <p:spPr bwMode="auto">
          <a:xfrm>
            <a:off x="8066088" y="3440113"/>
            <a:ext cx="317500" cy="16986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95" name="AutoShape 23"/>
          <p:cNvCxnSpPr>
            <a:cxnSpLocks noChangeShapeType="1"/>
            <a:stCxn id="54291" idx="2"/>
            <a:endCxn id="54292" idx="0"/>
          </p:cNvCxnSpPr>
          <p:nvPr/>
        </p:nvCxnSpPr>
        <p:spPr bwMode="auto">
          <a:xfrm flipH="1">
            <a:off x="8066088" y="3873500"/>
            <a:ext cx="31750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96" name="AutoShape 24"/>
          <p:cNvCxnSpPr>
            <a:cxnSpLocks noChangeShapeType="1"/>
            <a:stCxn id="54290" idx="2"/>
            <a:endCxn id="54292" idx="0"/>
          </p:cNvCxnSpPr>
          <p:nvPr/>
        </p:nvCxnSpPr>
        <p:spPr bwMode="auto">
          <a:xfrm>
            <a:off x="8066088" y="3440113"/>
            <a:ext cx="0" cy="6048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297" name="AutoShape 25"/>
          <p:cNvCxnSpPr>
            <a:cxnSpLocks noChangeShapeType="1"/>
            <a:stCxn id="54292" idx="2"/>
            <a:endCxn id="54311" idx="0"/>
          </p:cNvCxnSpPr>
          <p:nvPr/>
        </p:nvCxnSpPr>
        <p:spPr bwMode="auto">
          <a:xfrm>
            <a:off x="8066088" y="4305300"/>
            <a:ext cx="0" cy="173038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4298" name="AutoShape 26"/>
          <p:cNvSpPr>
            <a:spLocks noChangeArrowheads="1"/>
          </p:cNvSpPr>
          <p:nvPr/>
        </p:nvSpPr>
        <p:spPr bwMode="auto">
          <a:xfrm>
            <a:off x="5822950" y="2740025"/>
            <a:ext cx="28733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99" name="AutoShape 27"/>
          <p:cNvSpPr>
            <a:spLocks noChangeArrowheads="1"/>
          </p:cNvSpPr>
          <p:nvPr/>
        </p:nvSpPr>
        <p:spPr bwMode="auto">
          <a:xfrm>
            <a:off x="5611813" y="3176588"/>
            <a:ext cx="287337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300" name="AutoShape 28"/>
          <p:cNvSpPr>
            <a:spLocks noChangeArrowheads="1"/>
          </p:cNvSpPr>
          <p:nvPr/>
        </p:nvSpPr>
        <p:spPr bwMode="auto">
          <a:xfrm>
            <a:off x="6010275" y="3176588"/>
            <a:ext cx="287338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301" name="AutoShape 29"/>
          <p:cNvSpPr>
            <a:spLocks noChangeArrowheads="1"/>
          </p:cNvSpPr>
          <p:nvPr/>
        </p:nvSpPr>
        <p:spPr bwMode="auto">
          <a:xfrm>
            <a:off x="5611813" y="3609975"/>
            <a:ext cx="287337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4302" name="AutoShape 30"/>
          <p:cNvCxnSpPr>
            <a:cxnSpLocks noChangeShapeType="1"/>
            <a:stCxn id="54298" idx="2"/>
            <a:endCxn id="54300" idx="0"/>
          </p:cNvCxnSpPr>
          <p:nvPr/>
        </p:nvCxnSpPr>
        <p:spPr bwMode="auto">
          <a:xfrm>
            <a:off x="5965825" y="3005138"/>
            <a:ext cx="188913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303" name="AutoShape 31"/>
          <p:cNvCxnSpPr>
            <a:cxnSpLocks noChangeShapeType="1"/>
            <a:stCxn id="54300" idx="2"/>
            <a:endCxn id="54306" idx="0"/>
          </p:cNvCxnSpPr>
          <p:nvPr/>
        </p:nvCxnSpPr>
        <p:spPr bwMode="auto">
          <a:xfrm flipH="1">
            <a:off x="5994400" y="3438525"/>
            <a:ext cx="160338" cy="606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304" name="AutoShape 32"/>
          <p:cNvCxnSpPr>
            <a:cxnSpLocks noChangeShapeType="1"/>
            <a:stCxn id="54299" idx="2"/>
            <a:endCxn id="54301" idx="0"/>
          </p:cNvCxnSpPr>
          <p:nvPr/>
        </p:nvCxnSpPr>
        <p:spPr bwMode="auto">
          <a:xfrm>
            <a:off x="5756275" y="343852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305" name="AutoShape 33"/>
          <p:cNvCxnSpPr>
            <a:cxnSpLocks noChangeShapeType="1"/>
            <a:stCxn id="54298" idx="2"/>
            <a:endCxn id="54299" idx="0"/>
          </p:cNvCxnSpPr>
          <p:nvPr/>
        </p:nvCxnSpPr>
        <p:spPr bwMode="auto">
          <a:xfrm flipH="1">
            <a:off x="5756275" y="3005138"/>
            <a:ext cx="20955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06" name="AutoShape 34"/>
          <p:cNvSpPr>
            <a:spLocks noChangeArrowheads="1"/>
          </p:cNvSpPr>
          <p:nvPr/>
        </p:nvSpPr>
        <p:spPr bwMode="auto">
          <a:xfrm>
            <a:off x="5851525" y="4044950"/>
            <a:ext cx="287338" cy="2603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4307" name="AutoShape 35"/>
          <p:cNvCxnSpPr>
            <a:cxnSpLocks noChangeShapeType="1"/>
            <a:stCxn id="54301" idx="2"/>
            <a:endCxn id="54306" idx="0"/>
          </p:cNvCxnSpPr>
          <p:nvPr/>
        </p:nvCxnSpPr>
        <p:spPr bwMode="auto">
          <a:xfrm>
            <a:off x="5756275" y="3873500"/>
            <a:ext cx="238125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08" name="AutoShape 36"/>
          <p:cNvSpPr>
            <a:spLocks noChangeArrowheads="1"/>
          </p:cNvSpPr>
          <p:nvPr/>
        </p:nvSpPr>
        <p:spPr bwMode="auto">
          <a:xfrm>
            <a:off x="68056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4309" name="AutoShape 37"/>
          <p:cNvCxnSpPr>
            <a:cxnSpLocks noChangeShapeType="1"/>
            <a:stCxn id="54280" idx="2"/>
            <a:endCxn id="54308" idx="0"/>
          </p:cNvCxnSpPr>
          <p:nvPr/>
        </p:nvCxnSpPr>
        <p:spPr bwMode="auto">
          <a:xfrm>
            <a:off x="6950075" y="3867150"/>
            <a:ext cx="0" cy="17780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4310" name="AutoShape 38"/>
          <p:cNvCxnSpPr>
            <a:cxnSpLocks noChangeShapeType="1"/>
            <a:stCxn id="54301" idx="2"/>
            <a:endCxn id="54298" idx="0"/>
          </p:cNvCxnSpPr>
          <p:nvPr/>
        </p:nvCxnSpPr>
        <p:spPr bwMode="auto">
          <a:xfrm rot="5400000" flipH="1" flipV="1">
            <a:off x="5294312" y="3201988"/>
            <a:ext cx="1133475" cy="209550"/>
          </a:xfrm>
          <a:prstGeom prst="curvedConnector5">
            <a:avLst>
              <a:gd name="adj1" fmla="val -13319"/>
              <a:gd name="adj2" fmla="val -153546"/>
              <a:gd name="adj3" fmla="val 119176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11" name="AutoShape 39"/>
          <p:cNvSpPr>
            <a:spLocks noChangeArrowheads="1"/>
          </p:cNvSpPr>
          <p:nvPr/>
        </p:nvSpPr>
        <p:spPr bwMode="auto">
          <a:xfrm>
            <a:off x="7923213" y="447833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cxnSp>
        <p:nvCxnSpPr>
          <p:cNvPr id="54312" name="AutoShape 42"/>
          <p:cNvCxnSpPr>
            <a:cxnSpLocks noChangeShapeType="1"/>
          </p:cNvCxnSpPr>
          <p:nvPr/>
        </p:nvCxnSpPr>
        <p:spPr bwMode="auto">
          <a:xfrm>
            <a:off x="5999163" y="430847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13" name="AutoShape 43"/>
          <p:cNvSpPr>
            <a:spLocks noChangeArrowheads="1"/>
          </p:cNvSpPr>
          <p:nvPr/>
        </p:nvSpPr>
        <p:spPr bwMode="auto">
          <a:xfrm>
            <a:off x="5861050" y="4460875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/>
              <a:t>?</a:t>
            </a:r>
          </a:p>
        </p:txBody>
      </p:sp>
      <p:cxnSp>
        <p:nvCxnSpPr>
          <p:cNvPr id="54314" name="AutoShape 46"/>
          <p:cNvCxnSpPr>
            <a:cxnSpLocks noChangeShapeType="1"/>
          </p:cNvCxnSpPr>
          <p:nvPr/>
        </p:nvCxnSpPr>
        <p:spPr bwMode="auto">
          <a:xfrm>
            <a:off x="6948488" y="4305300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4315" name="Rectangle 3"/>
          <p:cNvSpPr>
            <a:spLocks noChangeArrowheads="1"/>
          </p:cNvSpPr>
          <p:nvPr/>
        </p:nvSpPr>
        <p:spPr bwMode="auto">
          <a:xfrm>
            <a:off x="457200" y="1752600"/>
            <a:ext cx="4191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Parse from known entry points</a:t>
            </a:r>
          </a:p>
        </p:txBody>
      </p:sp>
      <p:sp>
        <p:nvSpPr>
          <p:cNvPr id="54316" name="Rectangle 3"/>
          <p:cNvSpPr>
            <a:spLocks noChangeArrowheads="1"/>
          </p:cNvSpPr>
          <p:nvPr/>
        </p:nvSpPr>
        <p:spPr bwMode="auto">
          <a:xfrm>
            <a:off x="457200" y="3048000"/>
            <a:ext cx="4191000" cy="9144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Instrument control flow that may lead to new code</a:t>
            </a:r>
          </a:p>
        </p:txBody>
      </p:sp>
      <p:sp>
        <p:nvSpPr>
          <p:cNvPr id="54317" name="Rectangle 3"/>
          <p:cNvSpPr>
            <a:spLocks noChangeArrowheads="1"/>
          </p:cNvSpPr>
          <p:nvPr/>
        </p:nvSpPr>
        <p:spPr bwMode="auto">
          <a:xfrm>
            <a:off x="457200" y="4191000"/>
            <a:ext cx="4191000" cy="533400"/>
          </a:xfrm>
          <a:prstGeom prst="roundRect">
            <a:avLst>
              <a:gd name="adj" fmla="val 28569"/>
            </a:avLst>
          </a:prstGeom>
          <a:solidFill>
            <a:schemeClr val="bg1"/>
          </a:solidFill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Resume execution</a:t>
            </a:r>
          </a:p>
        </p:txBody>
      </p:sp>
      <p:cxnSp>
        <p:nvCxnSpPr>
          <p:cNvPr id="54318" name="AutoShape 54"/>
          <p:cNvCxnSpPr>
            <a:cxnSpLocks noChangeShapeType="1"/>
          </p:cNvCxnSpPr>
          <p:nvPr/>
        </p:nvCxnSpPr>
        <p:spPr bwMode="auto">
          <a:xfrm rot="5400000" flipH="1" flipV="1">
            <a:off x="470694" y="3809206"/>
            <a:ext cx="4165600" cy="1588"/>
          </a:xfrm>
          <a:prstGeom prst="bentConnector5">
            <a:avLst>
              <a:gd name="adj1" fmla="val -4880"/>
              <a:gd name="adj2" fmla="val 146400065"/>
              <a:gd name="adj3" fmla="val 104880"/>
            </a:avLst>
          </a:prstGeom>
          <a:noFill/>
          <a:ln w="47625">
            <a:solidFill>
              <a:schemeClr val="tx1"/>
            </a:solidFill>
            <a:miter lim="800000"/>
            <a:headEnd/>
            <a:tailEnd type="triangle" w="lg" len="sm"/>
          </a:ln>
        </p:spPr>
      </p:cxnSp>
      <p:cxnSp>
        <p:nvCxnSpPr>
          <p:cNvPr id="54319" name="AutoShape 55"/>
          <p:cNvCxnSpPr>
            <a:cxnSpLocks noChangeShapeType="1"/>
          </p:cNvCxnSpPr>
          <p:nvPr/>
        </p:nvCxnSpPr>
        <p:spPr bwMode="auto">
          <a:xfrm>
            <a:off x="2552700" y="2844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4320" name="AutoShape 56"/>
          <p:cNvCxnSpPr>
            <a:cxnSpLocks noChangeShapeType="1"/>
          </p:cNvCxnSpPr>
          <p:nvPr/>
        </p:nvCxnSpPr>
        <p:spPr bwMode="auto">
          <a:xfrm>
            <a:off x="2552700" y="3987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4321" name="AutoShape 57"/>
          <p:cNvCxnSpPr>
            <a:cxnSpLocks noChangeShapeType="1"/>
          </p:cNvCxnSpPr>
          <p:nvPr/>
        </p:nvCxnSpPr>
        <p:spPr bwMode="auto">
          <a:xfrm>
            <a:off x="2552700" y="4749800"/>
            <a:ext cx="0" cy="177800"/>
          </a:xfrm>
          <a:prstGeom prst="straightConnector1">
            <a:avLst/>
          </a:prstGeom>
          <a:noFill/>
          <a:ln w="47625">
            <a:solidFill>
              <a:srgbClr val="C00000"/>
            </a:solidFill>
            <a:round/>
            <a:headEnd/>
            <a:tailEnd type="triangle" w="lg" len="sm"/>
          </a:ln>
        </p:spPr>
      </p:cxnSp>
      <p:sp>
        <p:nvSpPr>
          <p:cNvPr id="54322" name="AutoShape 47"/>
          <p:cNvSpPr>
            <a:spLocks noChangeArrowheads="1"/>
          </p:cNvSpPr>
          <p:nvPr/>
        </p:nvSpPr>
        <p:spPr bwMode="auto">
          <a:xfrm>
            <a:off x="6810375" y="4457700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sp>
        <p:nvSpPr>
          <p:cNvPr id="54323" name="Rectangle 3"/>
          <p:cNvSpPr>
            <a:spLocks noChangeArrowheads="1"/>
          </p:cNvSpPr>
          <p:nvPr/>
        </p:nvSpPr>
        <p:spPr bwMode="auto">
          <a:xfrm>
            <a:off x="304800" y="838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3200" b="1" i="1"/>
              <a:t>Hybrid algorithm:</a:t>
            </a:r>
          </a:p>
        </p:txBody>
      </p:sp>
      <p:sp>
        <p:nvSpPr>
          <p:cNvPr id="54324" name="Rectangle 64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457200" y="4953000"/>
            <a:ext cx="4191000" cy="9144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334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tIns="0" anchor="t" anchorCtr="0"/>
          <a:lstStyle/>
          <a:p>
            <a:pPr marL="52388">
              <a:spcBef>
                <a:spcPct val="10000"/>
              </a:spcBef>
            </a:pPr>
            <a:r>
              <a:rPr lang="en-US" sz="1600" smtClean="0"/>
              <a:t>instrument</a:t>
            </a:r>
            <a:endParaRPr lang="en-US" sz="1600"/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33528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/>
          <a:lstStyle/>
          <a:p>
            <a:pPr marL="52388">
              <a:spcBef>
                <a:spcPct val="10000"/>
              </a:spcBef>
            </a:pPr>
            <a:r>
              <a:rPr lang="en-US" sz="1600"/>
              <a:t>exception</a:t>
            </a: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1905000" y="5029200"/>
            <a:ext cx="12954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>
              <a:spcBef>
                <a:spcPct val="10000"/>
              </a:spcBef>
            </a:pPr>
            <a:r>
              <a:rPr lang="en-US" sz="1600" smtClean="0"/>
              <a:t>overwrite</a:t>
            </a:r>
            <a:endParaRPr lang="en-US" sz="1600"/>
          </a:p>
        </p:txBody>
      </p:sp>
      <p:sp>
        <p:nvSpPr>
          <p:cNvPr id="77" name="Oval 68"/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8" name="Line 70"/>
          <p:cNvSpPr>
            <a:spLocks noChangeShapeType="1"/>
          </p:cNvSpPr>
          <p:nvPr/>
        </p:nvSpPr>
        <p:spPr bwMode="auto">
          <a:xfrm>
            <a:off x="11430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609600" y="5334000"/>
            <a:ext cx="1066800" cy="292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400" smtClean="0"/>
              <a:t>CALL ptr[eax]</a:t>
            </a:r>
            <a:endParaRPr lang="en-US" sz="1400"/>
          </a:p>
        </p:txBody>
      </p:sp>
      <p:sp>
        <p:nvSpPr>
          <p:cNvPr id="80" name="AutoShape 18"/>
          <p:cNvSpPr>
            <a:spLocks noChangeArrowheads="1"/>
          </p:cNvSpPr>
          <p:nvPr/>
        </p:nvSpPr>
        <p:spPr bwMode="auto">
          <a:xfrm>
            <a:off x="3429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400" smtClean="0"/>
              <a:t>DIV </a:t>
            </a:r>
            <a:r>
              <a:rPr lang="en-US" sz="1400"/>
              <a:t>eax, 0</a:t>
            </a:r>
          </a:p>
        </p:txBody>
      </p:sp>
      <p:cxnSp>
        <p:nvCxnSpPr>
          <p:cNvPr id="81" name="AutoShape 7"/>
          <p:cNvCxnSpPr>
            <a:cxnSpLocks noChangeShapeType="1"/>
            <a:stCxn id="80" idx="2"/>
          </p:cNvCxnSpPr>
          <p:nvPr/>
        </p:nvCxnSpPr>
        <p:spPr bwMode="auto">
          <a:xfrm>
            <a:off x="3962400" y="5638800"/>
            <a:ext cx="0" cy="17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2" name="Oval 68"/>
          <p:cNvSpPr>
            <a:spLocks noChangeArrowheads="1"/>
          </p:cNvSpPr>
          <p:nvPr/>
        </p:nvSpPr>
        <p:spPr bwMode="auto">
          <a:xfrm>
            <a:off x="2465387" y="54483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 advTm="2564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55299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94E1DB-CA39-4511-A5D5-4D554754D3F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discovery algorithm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7029450" y="2743200"/>
            <a:ext cx="284163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6805613" y="317658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7205663" y="3176588"/>
            <a:ext cx="284162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6805613" y="3609975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7205663" y="3609975"/>
            <a:ext cx="284162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7205663" y="4044950"/>
            <a:ext cx="284162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5307" name="AutoShape 11"/>
          <p:cNvCxnSpPr>
            <a:cxnSpLocks noChangeShapeType="1"/>
            <a:stCxn id="55301" idx="2"/>
            <a:endCxn id="55303" idx="0"/>
          </p:cNvCxnSpPr>
          <p:nvPr/>
        </p:nvCxnSpPr>
        <p:spPr bwMode="auto">
          <a:xfrm>
            <a:off x="7172325" y="3006725"/>
            <a:ext cx="176213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08" name="AutoShape 12"/>
          <p:cNvCxnSpPr>
            <a:cxnSpLocks noChangeShapeType="1"/>
            <a:stCxn id="55303" idx="2"/>
            <a:endCxn id="55305" idx="0"/>
          </p:cNvCxnSpPr>
          <p:nvPr/>
        </p:nvCxnSpPr>
        <p:spPr bwMode="auto">
          <a:xfrm>
            <a:off x="7348538" y="3433763"/>
            <a:ext cx="0" cy="17621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09" name="AutoShape 13"/>
          <p:cNvCxnSpPr>
            <a:cxnSpLocks noChangeShapeType="1"/>
            <a:stCxn id="55305" idx="2"/>
            <a:endCxn id="55306" idx="0"/>
          </p:cNvCxnSpPr>
          <p:nvPr/>
        </p:nvCxnSpPr>
        <p:spPr bwMode="auto">
          <a:xfrm>
            <a:off x="7348538" y="3871913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10" name="AutoShape 14"/>
          <p:cNvCxnSpPr>
            <a:cxnSpLocks noChangeShapeType="1"/>
            <a:stCxn id="55301" idx="2"/>
            <a:endCxn id="55302" idx="0"/>
          </p:cNvCxnSpPr>
          <p:nvPr/>
        </p:nvCxnSpPr>
        <p:spPr bwMode="auto">
          <a:xfrm flipH="1">
            <a:off x="6950075" y="3006725"/>
            <a:ext cx="222250" cy="169863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11" name="AutoShape 15"/>
          <p:cNvCxnSpPr>
            <a:cxnSpLocks noChangeShapeType="1"/>
            <a:stCxn id="55304" idx="2"/>
            <a:endCxn id="55302" idx="0"/>
          </p:cNvCxnSpPr>
          <p:nvPr/>
        </p:nvCxnSpPr>
        <p:spPr bwMode="auto">
          <a:xfrm rot="5400000" flipH="1" flipV="1">
            <a:off x="6605588" y="3521075"/>
            <a:ext cx="690562" cy="1588"/>
          </a:xfrm>
          <a:prstGeom prst="curvedConnector5">
            <a:avLst>
              <a:gd name="adj1" fmla="val -7407"/>
              <a:gd name="adj2" fmla="val -18400009"/>
              <a:gd name="adj3" fmla="val 122986"/>
            </a:avLst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12" name="AutoShape 16"/>
          <p:cNvCxnSpPr>
            <a:cxnSpLocks noChangeShapeType="1"/>
            <a:stCxn id="55302" idx="2"/>
            <a:endCxn id="55304" idx="0"/>
          </p:cNvCxnSpPr>
          <p:nvPr/>
        </p:nvCxnSpPr>
        <p:spPr bwMode="auto">
          <a:xfrm>
            <a:off x="6950075" y="3436938"/>
            <a:ext cx="0" cy="1730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7923213" y="2743200"/>
            <a:ext cx="285750" cy="261938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14" name="AutoShape 18"/>
          <p:cNvSpPr>
            <a:spLocks noChangeArrowheads="1"/>
          </p:cNvSpPr>
          <p:nvPr/>
        </p:nvSpPr>
        <p:spPr bwMode="auto">
          <a:xfrm>
            <a:off x="7923213" y="3176588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15" name="AutoShape 19"/>
          <p:cNvSpPr>
            <a:spLocks noChangeArrowheads="1"/>
          </p:cNvSpPr>
          <p:nvPr/>
        </p:nvSpPr>
        <p:spPr bwMode="auto">
          <a:xfrm>
            <a:off x="8240713" y="3609975"/>
            <a:ext cx="285750" cy="263525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16" name="AutoShape 20"/>
          <p:cNvSpPr>
            <a:spLocks noChangeArrowheads="1"/>
          </p:cNvSpPr>
          <p:nvPr/>
        </p:nvSpPr>
        <p:spPr bwMode="auto">
          <a:xfrm>
            <a:off x="79232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5317" name="AutoShape 21"/>
          <p:cNvCxnSpPr>
            <a:cxnSpLocks noChangeShapeType="1"/>
            <a:stCxn id="55313" idx="2"/>
            <a:endCxn id="55314" idx="0"/>
          </p:cNvCxnSpPr>
          <p:nvPr/>
        </p:nvCxnSpPr>
        <p:spPr bwMode="auto">
          <a:xfrm>
            <a:off x="8066088" y="3005138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18" name="AutoShape 22"/>
          <p:cNvCxnSpPr>
            <a:cxnSpLocks noChangeShapeType="1"/>
            <a:stCxn id="55314" idx="2"/>
            <a:endCxn id="55315" idx="0"/>
          </p:cNvCxnSpPr>
          <p:nvPr/>
        </p:nvCxnSpPr>
        <p:spPr bwMode="auto">
          <a:xfrm>
            <a:off x="8066088" y="3440113"/>
            <a:ext cx="317500" cy="169862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19" name="AutoShape 23"/>
          <p:cNvCxnSpPr>
            <a:cxnSpLocks noChangeShapeType="1"/>
            <a:stCxn id="55315" idx="2"/>
            <a:endCxn id="55316" idx="0"/>
          </p:cNvCxnSpPr>
          <p:nvPr/>
        </p:nvCxnSpPr>
        <p:spPr bwMode="auto">
          <a:xfrm flipH="1">
            <a:off x="8066088" y="3873500"/>
            <a:ext cx="31750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20" name="AutoShape 24"/>
          <p:cNvCxnSpPr>
            <a:cxnSpLocks noChangeShapeType="1"/>
            <a:stCxn id="55314" idx="2"/>
            <a:endCxn id="55316" idx="0"/>
          </p:cNvCxnSpPr>
          <p:nvPr/>
        </p:nvCxnSpPr>
        <p:spPr bwMode="auto">
          <a:xfrm>
            <a:off x="8066088" y="3440113"/>
            <a:ext cx="0" cy="604837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21" name="AutoShape 25"/>
          <p:cNvCxnSpPr>
            <a:cxnSpLocks noChangeShapeType="1"/>
            <a:stCxn id="55316" idx="2"/>
            <a:endCxn id="55335" idx="0"/>
          </p:cNvCxnSpPr>
          <p:nvPr/>
        </p:nvCxnSpPr>
        <p:spPr bwMode="auto">
          <a:xfrm>
            <a:off x="8066088" y="4305300"/>
            <a:ext cx="0" cy="173038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5322" name="AutoShape 26"/>
          <p:cNvSpPr>
            <a:spLocks noChangeArrowheads="1"/>
          </p:cNvSpPr>
          <p:nvPr/>
        </p:nvSpPr>
        <p:spPr bwMode="auto">
          <a:xfrm>
            <a:off x="5822950" y="2740025"/>
            <a:ext cx="287338" cy="2651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5611813" y="3176588"/>
            <a:ext cx="287337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24" name="AutoShape 28"/>
          <p:cNvSpPr>
            <a:spLocks noChangeArrowheads="1"/>
          </p:cNvSpPr>
          <p:nvPr/>
        </p:nvSpPr>
        <p:spPr bwMode="auto">
          <a:xfrm>
            <a:off x="6010275" y="3176588"/>
            <a:ext cx="287338" cy="2619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25" name="AutoShape 29"/>
          <p:cNvSpPr>
            <a:spLocks noChangeArrowheads="1"/>
          </p:cNvSpPr>
          <p:nvPr/>
        </p:nvSpPr>
        <p:spPr bwMode="auto">
          <a:xfrm>
            <a:off x="5611813" y="3609975"/>
            <a:ext cx="287337" cy="263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5326" name="AutoShape 30"/>
          <p:cNvCxnSpPr>
            <a:cxnSpLocks noChangeShapeType="1"/>
            <a:stCxn id="55322" idx="2"/>
            <a:endCxn id="55324" idx="0"/>
          </p:cNvCxnSpPr>
          <p:nvPr/>
        </p:nvCxnSpPr>
        <p:spPr bwMode="auto">
          <a:xfrm>
            <a:off x="5965825" y="3005138"/>
            <a:ext cx="188913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327" name="AutoShape 31"/>
          <p:cNvCxnSpPr>
            <a:cxnSpLocks noChangeShapeType="1"/>
            <a:stCxn id="55324" idx="2"/>
            <a:endCxn id="55330" idx="0"/>
          </p:cNvCxnSpPr>
          <p:nvPr/>
        </p:nvCxnSpPr>
        <p:spPr bwMode="auto">
          <a:xfrm flipH="1">
            <a:off x="5994400" y="3438525"/>
            <a:ext cx="160338" cy="606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328" name="AutoShape 32"/>
          <p:cNvCxnSpPr>
            <a:cxnSpLocks noChangeShapeType="1"/>
            <a:stCxn id="55323" idx="2"/>
            <a:endCxn id="55325" idx="0"/>
          </p:cNvCxnSpPr>
          <p:nvPr/>
        </p:nvCxnSpPr>
        <p:spPr bwMode="auto">
          <a:xfrm>
            <a:off x="5756275" y="3438525"/>
            <a:ext cx="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329" name="AutoShape 33"/>
          <p:cNvCxnSpPr>
            <a:cxnSpLocks noChangeShapeType="1"/>
            <a:stCxn id="55322" idx="2"/>
            <a:endCxn id="55323" idx="0"/>
          </p:cNvCxnSpPr>
          <p:nvPr/>
        </p:nvCxnSpPr>
        <p:spPr bwMode="auto">
          <a:xfrm flipH="1">
            <a:off x="5756275" y="3005138"/>
            <a:ext cx="209550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330" name="AutoShape 34"/>
          <p:cNvSpPr>
            <a:spLocks noChangeArrowheads="1"/>
          </p:cNvSpPr>
          <p:nvPr/>
        </p:nvSpPr>
        <p:spPr bwMode="auto">
          <a:xfrm>
            <a:off x="5851525" y="4044950"/>
            <a:ext cx="287338" cy="26035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5331" name="AutoShape 35"/>
          <p:cNvCxnSpPr>
            <a:cxnSpLocks noChangeShapeType="1"/>
            <a:stCxn id="55325" idx="2"/>
            <a:endCxn id="55330" idx="0"/>
          </p:cNvCxnSpPr>
          <p:nvPr/>
        </p:nvCxnSpPr>
        <p:spPr bwMode="auto">
          <a:xfrm>
            <a:off x="5756275" y="3873500"/>
            <a:ext cx="238125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332" name="AutoShape 36"/>
          <p:cNvSpPr>
            <a:spLocks noChangeArrowheads="1"/>
          </p:cNvSpPr>
          <p:nvPr/>
        </p:nvSpPr>
        <p:spPr bwMode="auto">
          <a:xfrm>
            <a:off x="6805613" y="4044950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cxnSp>
        <p:nvCxnSpPr>
          <p:cNvPr id="55333" name="AutoShape 37"/>
          <p:cNvCxnSpPr>
            <a:cxnSpLocks noChangeShapeType="1"/>
            <a:stCxn id="55304" idx="2"/>
            <a:endCxn id="55332" idx="0"/>
          </p:cNvCxnSpPr>
          <p:nvPr/>
        </p:nvCxnSpPr>
        <p:spPr bwMode="auto">
          <a:xfrm>
            <a:off x="6950075" y="3867150"/>
            <a:ext cx="0" cy="17780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cxnSp>
        <p:nvCxnSpPr>
          <p:cNvPr id="55334" name="AutoShape 38"/>
          <p:cNvCxnSpPr>
            <a:cxnSpLocks noChangeShapeType="1"/>
            <a:stCxn id="55325" idx="2"/>
            <a:endCxn id="55322" idx="0"/>
          </p:cNvCxnSpPr>
          <p:nvPr/>
        </p:nvCxnSpPr>
        <p:spPr bwMode="auto">
          <a:xfrm rot="5400000" flipH="1" flipV="1">
            <a:off x="5294312" y="3201988"/>
            <a:ext cx="1133475" cy="209550"/>
          </a:xfrm>
          <a:prstGeom prst="curvedConnector5">
            <a:avLst>
              <a:gd name="adj1" fmla="val -13319"/>
              <a:gd name="adj2" fmla="val -153546"/>
              <a:gd name="adj3" fmla="val 119176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335" name="AutoShape 39"/>
          <p:cNvSpPr>
            <a:spLocks noChangeArrowheads="1"/>
          </p:cNvSpPr>
          <p:nvPr/>
        </p:nvSpPr>
        <p:spPr bwMode="auto">
          <a:xfrm>
            <a:off x="7923213" y="4478338"/>
            <a:ext cx="285750" cy="260350"/>
          </a:xfrm>
          <a:prstGeom prst="roundRect">
            <a:avLst>
              <a:gd name="adj" fmla="val 16667"/>
            </a:avLst>
          </a:prstGeom>
          <a:solidFill>
            <a:srgbClr val="DDDDF3"/>
          </a:solidFill>
          <a:ln w="9525" algn="ctr">
            <a:solidFill>
              <a:srgbClr val="DDDDF3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cxnSp>
        <p:nvCxnSpPr>
          <p:cNvPr id="55336" name="AutoShape 45"/>
          <p:cNvCxnSpPr>
            <a:cxnSpLocks noChangeShapeType="1"/>
            <a:stCxn id="55330" idx="2"/>
            <a:endCxn id="55301" idx="0"/>
          </p:cNvCxnSpPr>
          <p:nvPr/>
        </p:nvCxnSpPr>
        <p:spPr bwMode="auto">
          <a:xfrm rot="5400000" flipH="1" flipV="1">
            <a:off x="5803107" y="2936081"/>
            <a:ext cx="1562100" cy="1176337"/>
          </a:xfrm>
          <a:prstGeom prst="curvedConnector5">
            <a:avLst>
              <a:gd name="adj1" fmla="val -6204"/>
              <a:gd name="adj2" fmla="val 38727"/>
              <a:gd name="adj3" fmla="val 11402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337" name="AutoShape 46"/>
          <p:cNvCxnSpPr>
            <a:cxnSpLocks noChangeShapeType="1"/>
          </p:cNvCxnSpPr>
          <p:nvPr/>
        </p:nvCxnSpPr>
        <p:spPr bwMode="auto">
          <a:xfrm>
            <a:off x="6948488" y="4305300"/>
            <a:ext cx="0" cy="171450"/>
          </a:xfrm>
          <a:prstGeom prst="straightConnector1">
            <a:avLst/>
          </a:prstGeom>
          <a:noFill/>
          <a:ln w="12700">
            <a:solidFill>
              <a:srgbClr val="DDDDF3"/>
            </a:solidFill>
            <a:round/>
            <a:headEnd/>
            <a:tailEnd type="arrow" w="med" len="med"/>
          </a:ln>
        </p:spPr>
      </p:cxnSp>
      <p:sp>
        <p:nvSpPr>
          <p:cNvPr id="55338" name="Rectangle 3"/>
          <p:cNvSpPr>
            <a:spLocks noChangeArrowheads="1"/>
          </p:cNvSpPr>
          <p:nvPr/>
        </p:nvSpPr>
        <p:spPr bwMode="auto">
          <a:xfrm>
            <a:off x="457200" y="1752600"/>
            <a:ext cx="4191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Parse from known entry points</a:t>
            </a:r>
          </a:p>
        </p:txBody>
      </p:sp>
      <p:sp>
        <p:nvSpPr>
          <p:cNvPr id="55339" name="Rectangle 3"/>
          <p:cNvSpPr>
            <a:spLocks noChangeArrowheads="1"/>
          </p:cNvSpPr>
          <p:nvPr/>
        </p:nvSpPr>
        <p:spPr bwMode="auto">
          <a:xfrm>
            <a:off x="457200" y="3048000"/>
            <a:ext cx="4191000" cy="9144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Instrument control flow that may lead to new code</a:t>
            </a:r>
          </a:p>
        </p:txBody>
      </p:sp>
      <p:sp>
        <p:nvSpPr>
          <p:cNvPr id="55340" name="Rectangle 3"/>
          <p:cNvSpPr>
            <a:spLocks noChangeArrowheads="1"/>
          </p:cNvSpPr>
          <p:nvPr/>
        </p:nvSpPr>
        <p:spPr bwMode="auto">
          <a:xfrm>
            <a:off x="457200" y="4191000"/>
            <a:ext cx="4191000" cy="533400"/>
          </a:xfrm>
          <a:prstGeom prst="roundRect">
            <a:avLst>
              <a:gd name="adj" fmla="val 28569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r>
              <a:rPr lang="en-US" sz="2400"/>
              <a:t>Resume execution</a:t>
            </a:r>
          </a:p>
        </p:txBody>
      </p:sp>
      <p:cxnSp>
        <p:nvCxnSpPr>
          <p:cNvPr id="55341" name="AutoShape 54"/>
          <p:cNvCxnSpPr>
            <a:cxnSpLocks noChangeShapeType="1"/>
          </p:cNvCxnSpPr>
          <p:nvPr/>
        </p:nvCxnSpPr>
        <p:spPr bwMode="auto">
          <a:xfrm rot="5400000" flipH="1" flipV="1">
            <a:off x="470694" y="3809206"/>
            <a:ext cx="4165600" cy="1588"/>
          </a:xfrm>
          <a:prstGeom prst="bentConnector5">
            <a:avLst>
              <a:gd name="adj1" fmla="val -4880"/>
              <a:gd name="adj2" fmla="val 146400065"/>
              <a:gd name="adj3" fmla="val 104880"/>
            </a:avLst>
          </a:prstGeom>
          <a:noFill/>
          <a:ln w="47625">
            <a:solidFill>
              <a:srgbClr val="C00000"/>
            </a:solidFill>
            <a:miter lim="800000"/>
            <a:headEnd/>
            <a:tailEnd type="triangle" w="lg" len="sm"/>
          </a:ln>
        </p:spPr>
      </p:cxnSp>
      <p:cxnSp>
        <p:nvCxnSpPr>
          <p:cNvPr id="55342" name="AutoShape 55"/>
          <p:cNvCxnSpPr>
            <a:cxnSpLocks noChangeShapeType="1"/>
          </p:cNvCxnSpPr>
          <p:nvPr/>
        </p:nvCxnSpPr>
        <p:spPr bwMode="auto">
          <a:xfrm>
            <a:off x="2552700" y="2844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5343" name="AutoShape 56"/>
          <p:cNvCxnSpPr>
            <a:cxnSpLocks noChangeShapeType="1"/>
          </p:cNvCxnSpPr>
          <p:nvPr/>
        </p:nvCxnSpPr>
        <p:spPr bwMode="auto">
          <a:xfrm>
            <a:off x="2552700" y="3987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cxnSp>
        <p:nvCxnSpPr>
          <p:cNvPr id="55344" name="AutoShape 57"/>
          <p:cNvCxnSpPr>
            <a:cxnSpLocks noChangeShapeType="1"/>
          </p:cNvCxnSpPr>
          <p:nvPr/>
        </p:nvCxnSpPr>
        <p:spPr bwMode="auto">
          <a:xfrm>
            <a:off x="2552700" y="4749800"/>
            <a:ext cx="0" cy="17780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lg" len="sm"/>
          </a:ln>
        </p:spPr>
      </p:cxnSp>
      <p:sp>
        <p:nvSpPr>
          <p:cNvPr id="55345" name="AutoShape 47"/>
          <p:cNvSpPr>
            <a:spLocks noChangeArrowheads="1"/>
          </p:cNvSpPr>
          <p:nvPr/>
        </p:nvSpPr>
        <p:spPr bwMode="auto">
          <a:xfrm>
            <a:off x="6810375" y="4457700"/>
            <a:ext cx="287338" cy="26035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DDDDF3"/>
                </a:solidFill>
              </a:rPr>
              <a:t>?</a:t>
            </a:r>
          </a:p>
        </p:txBody>
      </p:sp>
      <p:sp>
        <p:nvSpPr>
          <p:cNvPr id="55346" name="Rectangle 3"/>
          <p:cNvSpPr>
            <a:spLocks noChangeArrowheads="1"/>
          </p:cNvSpPr>
          <p:nvPr/>
        </p:nvSpPr>
        <p:spPr bwMode="auto">
          <a:xfrm>
            <a:off x="304800" y="838200"/>
            <a:ext cx="480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3200" b="1" i="1"/>
              <a:t>Hybrid algorithm:</a:t>
            </a:r>
          </a:p>
        </p:txBody>
      </p:sp>
      <p:sp>
        <p:nvSpPr>
          <p:cNvPr id="55347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55348" name="Rectangle 3"/>
          <p:cNvSpPr>
            <a:spLocks noChangeArrowheads="1"/>
          </p:cNvSpPr>
          <p:nvPr/>
        </p:nvSpPr>
        <p:spPr bwMode="auto">
          <a:xfrm>
            <a:off x="457200" y="4953000"/>
            <a:ext cx="4191000" cy="9144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marL="52388" algn="l">
              <a:spcBef>
                <a:spcPct val="10000"/>
              </a:spcBef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5334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rgbClr val="C00000"/>
            </a:solidFill>
            <a:round/>
            <a:headEnd/>
            <a:tailEnd/>
          </a:ln>
        </p:spPr>
        <p:txBody>
          <a:bodyPr wrap="none" tIns="0" anchor="t" anchorCtr="0"/>
          <a:lstStyle/>
          <a:p>
            <a:pPr marL="52388">
              <a:spcBef>
                <a:spcPct val="10000"/>
              </a:spcBef>
            </a:pPr>
            <a:r>
              <a:rPr lang="en-US" sz="1600" smtClean="0"/>
              <a:t>instrument</a:t>
            </a:r>
            <a:endParaRPr lang="en-US" sz="1600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3352800" y="5029200"/>
            <a:ext cx="12192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/>
          <a:lstStyle/>
          <a:p>
            <a:pPr marL="52388">
              <a:spcBef>
                <a:spcPct val="10000"/>
              </a:spcBef>
            </a:pPr>
            <a:r>
              <a:rPr lang="en-US" sz="1600"/>
              <a:t>exception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905000" y="5029200"/>
            <a:ext cx="1295400" cy="762000"/>
          </a:xfrm>
          <a:prstGeom prst="roundRect">
            <a:avLst>
              <a:gd name="adj" fmla="val 13046"/>
            </a:avLst>
          </a:prstGeom>
          <a:solidFill>
            <a:schemeClr val="bg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tIns="0"/>
          <a:lstStyle/>
          <a:p>
            <a:pPr>
              <a:spcBef>
                <a:spcPct val="10000"/>
              </a:spcBef>
            </a:pPr>
            <a:r>
              <a:rPr lang="en-US" sz="1600" smtClean="0"/>
              <a:t>overwrite</a:t>
            </a:r>
            <a:endParaRPr lang="en-US" sz="1600"/>
          </a:p>
        </p:txBody>
      </p:sp>
      <p:sp>
        <p:nvSpPr>
          <p:cNvPr id="70" name="Oval 68"/>
          <p:cNvSpPr>
            <a:spLocks noChangeArrowheads="1"/>
          </p:cNvSpPr>
          <p:nvPr/>
        </p:nvSpPr>
        <p:spPr bwMode="auto">
          <a:xfrm>
            <a:off x="2362200" y="53340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1" name="Line 70"/>
          <p:cNvSpPr>
            <a:spLocks noChangeShapeType="1"/>
          </p:cNvSpPr>
          <p:nvPr/>
        </p:nvSpPr>
        <p:spPr bwMode="auto">
          <a:xfrm>
            <a:off x="1143000" y="54102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46"/>
          <p:cNvSpPr>
            <a:spLocks noChangeArrowheads="1"/>
          </p:cNvSpPr>
          <p:nvPr/>
        </p:nvSpPr>
        <p:spPr bwMode="auto">
          <a:xfrm>
            <a:off x="609600" y="5334000"/>
            <a:ext cx="1066800" cy="292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400" smtClean="0"/>
              <a:t>CALL ptr[eax]</a:t>
            </a:r>
            <a:endParaRPr lang="en-US" sz="1400"/>
          </a:p>
        </p:txBody>
      </p:sp>
      <p:sp>
        <p:nvSpPr>
          <p:cNvPr id="73" name="AutoShape 18"/>
          <p:cNvSpPr>
            <a:spLocks noChangeArrowheads="1"/>
          </p:cNvSpPr>
          <p:nvPr/>
        </p:nvSpPr>
        <p:spPr bwMode="auto">
          <a:xfrm>
            <a:off x="3429000" y="5334000"/>
            <a:ext cx="10668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0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400" smtClean="0"/>
              <a:t>DIV </a:t>
            </a:r>
            <a:r>
              <a:rPr lang="en-US" sz="1400"/>
              <a:t>eax, 0</a:t>
            </a:r>
          </a:p>
        </p:txBody>
      </p:sp>
      <p:cxnSp>
        <p:nvCxnSpPr>
          <p:cNvPr id="74" name="AutoShape 7"/>
          <p:cNvCxnSpPr>
            <a:cxnSpLocks noChangeShapeType="1"/>
            <a:stCxn id="73" idx="2"/>
          </p:cNvCxnSpPr>
          <p:nvPr/>
        </p:nvCxnSpPr>
        <p:spPr bwMode="auto">
          <a:xfrm>
            <a:off x="3962400" y="5638800"/>
            <a:ext cx="0" cy="17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2465387" y="5448300"/>
            <a:ext cx="304800" cy="3048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 advTm="1111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38915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F35CE7-5F67-41F8-92A6-02A3C08028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8916" name="Rectangle 39"/>
          <p:cNvSpPr>
            <a:spLocks noChangeArrowheads="1"/>
          </p:cNvSpPr>
          <p:nvPr/>
        </p:nvSpPr>
        <p:spPr bwMode="auto">
          <a:xfrm>
            <a:off x="1143000" y="838200"/>
            <a:ext cx="6858000" cy="1600200"/>
          </a:xfrm>
          <a:prstGeom prst="rect">
            <a:avLst/>
          </a:prstGeom>
          <a:solidFill>
            <a:srgbClr val="DDDDF3"/>
          </a:solidFill>
          <a:ln w="38100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7" name="Rectangle 40"/>
          <p:cNvSpPr>
            <a:spLocks noChangeArrowheads="1"/>
          </p:cNvSpPr>
          <p:nvPr/>
        </p:nvSpPr>
        <p:spPr bwMode="auto">
          <a:xfrm>
            <a:off x="1143000" y="2590800"/>
            <a:ext cx="6858000" cy="1600200"/>
          </a:xfrm>
          <a:prstGeom prst="rect">
            <a:avLst/>
          </a:prstGeom>
          <a:solidFill>
            <a:srgbClr val="DDDDF3"/>
          </a:solidFill>
          <a:ln w="38100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18" name="Rectangle 41"/>
          <p:cNvSpPr>
            <a:spLocks noChangeArrowheads="1"/>
          </p:cNvSpPr>
          <p:nvPr/>
        </p:nvSpPr>
        <p:spPr bwMode="auto">
          <a:xfrm>
            <a:off x="1143000" y="4343400"/>
            <a:ext cx="6858000" cy="1828800"/>
          </a:xfrm>
          <a:prstGeom prst="rect">
            <a:avLst/>
          </a:prstGeom>
          <a:solidFill>
            <a:srgbClr val="DDDDF3"/>
          </a:solidFill>
          <a:ln w="38100" algn="ctr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8932" name="Rectangle 3"/>
          <p:cNvSpPr>
            <a:spLocks noChangeArrowheads="1"/>
          </p:cNvSpPr>
          <p:nvPr/>
        </p:nvSpPr>
        <p:spPr bwMode="auto">
          <a:xfrm>
            <a:off x="1219200" y="-381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</a:pPr>
            <a:r>
              <a:rPr lang="en-US" sz="4400" smtClean="0">
                <a:solidFill>
                  <a:srgbClr val="7F7F7F"/>
                </a:solidFill>
              </a:rPr>
              <a:t>Instrumentation-based </a:t>
            </a:r>
            <a:r>
              <a:rPr lang="en-US" sz="4400">
                <a:solidFill>
                  <a:srgbClr val="7F7F7F"/>
                </a:solidFill>
              </a:rPr>
              <a:t>discovery</a:t>
            </a: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38919" name="Rectangle 32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762000"/>
            <a:ext cx="6553200" cy="419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Invalid control transfers</a:t>
            </a:r>
          </a:p>
          <a:p>
            <a:pPr algn="ctr" eaLnBrk="1" hangingPunct="1"/>
            <a:endParaRPr lang="en-US" smtClean="0"/>
          </a:p>
          <a:p>
            <a:pPr algn="ctr" eaLnBrk="1" hangingPunct="1"/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Indirect control transfers</a:t>
            </a:r>
          </a:p>
          <a:p>
            <a:pPr algn="ctr" eaLnBrk="1" hangingPunct="1"/>
            <a:endParaRPr lang="en-US" smtClean="0"/>
          </a:p>
          <a:p>
            <a:pPr algn="ctr" eaLnBrk="1" hangingPunct="1"/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Exception-based control transfers</a:t>
            </a:r>
          </a:p>
        </p:txBody>
      </p:sp>
      <p:sp>
        <p:nvSpPr>
          <p:cNvPr id="38920" name="AutoShape 18"/>
          <p:cNvSpPr>
            <a:spLocks noChangeArrowheads="1"/>
          </p:cNvSpPr>
          <p:nvPr/>
        </p:nvSpPr>
        <p:spPr bwMode="auto">
          <a:xfrm>
            <a:off x="5486400" y="312420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push eax</a:t>
            </a:r>
          </a:p>
        </p:txBody>
      </p:sp>
      <p:cxnSp>
        <p:nvCxnSpPr>
          <p:cNvPr id="38921" name="AutoShape 19"/>
          <p:cNvCxnSpPr>
            <a:cxnSpLocks noChangeShapeType="1"/>
            <a:stCxn id="38920" idx="2"/>
            <a:endCxn id="38922" idx="0"/>
          </p:cNvCxnSpPr>
          <p:nvPr/>
        </p:nvCxnSpPr>
        <p:spPr bwMode="auto">
          <a:xfrm>
            <a:off x="6286500" y="3505200"/>
            <a:ext cx="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2" name="AutoShape 20"/>
          <p:cNvSpPr>
            <a:spLocks noChangeArrowheads="1"/>
          </p:cNvSpPr>
          <p:nvPr/>
        </p:nvSpPr>
        <p:spPr bwMode="auto">
          <a:xfrm>
            <a:off x="5486400" y="373380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38923" name="AutoShape 26"/>
          <p:cNvSpPr>
            <a:spLocks noChangeArrowheads="1"/>
          </p:cNvSpPr>
          <p:nvPr/>
        </p:nvSpPr>
        <p:spPr bwMode="auto">
          <a:xfrm>
            <a:off x="3657600" y="137160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anchor="ctr"/>
          <a:lstStyle/>
          <a:p>
            <a:pPr marL="465138" indent="-465138" defTabSz="3135313">
              <a:lnSpc>
                <a:spcPct val="125000"/>
              </a:lnSpc>
              <a:spcBef>
                <a:spcPct val="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call 401000</a:t>
            </a:r>
          </a:p>
        </p:txBody>
      </p:sp>
      <p:cxnSp>
        <p:nvCxnSpPr>
          <p:cNvPr id="38924" name="AutoShape 27"/>
          <p:cNvCxnSpPr>
            <a:cxnSpLocks noChangeShapeType="1"/>
            <a:stCxn id="38923" idx="2"/>
            <a:endCxn id="38925" idx="0"/>
          </p:cNvCxnSpPr>
          <p:nvPr/>
        </p:nvCxnSpPr>
        <p:spPr bwMode="auto">
          <a:xfrm>
            <a:off x="4457700" y="1752600"/>
            <a:ext cx="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Text Box 33"/>
          <p:cNvSpPr txBox="1">
            <a:spLocks noChangeArrowheads="1"/>
          </p:cNvSpPr>
          <p:nvPr/>
        </p:nvSpPr>
        <p:spPr bwMode="auto">
          <a:xfrm>
            <a:off x="3810000" y="1981200"/>
            <a:ext cx="1295400" cy="381000"/>
          </a:xfrm>
          <a:prstGeom prst="rect">
            <a:avLst/>
          </a:prstGeom>
          <a:solidFill>
            <a:srgbClr val="9E2A2A"/>
          </a:solidFill>
          <a:ln w="38100" algn="ctr">
            <a:noFill/>
            <a:miter lim="800000"/>
            <a:headEnd/>
            <a:tailEnd/>
          </a:ln>
        </p:spPr>
        <p:txBody>
          <a:bodyPr lIns="0" tIns="156638" rIns="0" bIns="156638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1400">
                <a:solidFill>
                  <a:schemeClr val="bg1"/>
                </a:solidFill>
              </a:rPr>
              <a:t>Invalid Region</a:t>
            </a:r>
          </a:p>
        </p:txBody>
      </p:sp>
      <p:sp>
        <p:nvSpPr>
          <p:cNvPr id="38926" name="AutoShape 6"/>
          <p:cNvSpPr>
            <a:spLocks noChangeArrowheads="1"/>
          </p:cNvSpPr>
          <p:nvPr/>
        </p:nvSpPr>
        <p:spPr bwMode="auto">
          <a:xfrm>
            <a:off x="3657600" y="312420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l" defTabSz="3135313">
              <a:lnSpc>
                <a:spcPct val="125000"/>
              </a:lnSpc>
              <a:spcBef>
                <a:spcPct val="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ptr[eax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cxnSp>
        <p:nvCxnSpPr>
          <p:cNvPr id="38927" name="AutoShape 7"/>
          <p:cNvCxnSpPr>
            <a:cxnSpLocks noChangeShapeType="1"/>
            <a:stCxn id="38926" idx="2"/>
            <a:endCxn id="38931" idx="0"/>
          </p:cNvCxnSpPr>
          <p:nvPr/>
        </p:nvCxnSpPr>
        <p:spPr bwMode="auto">
          <a:xfrm>
            <a:off x="4457700" y="3505200"/>
            <a:ext cx="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8" name="Text Box 14"/>
          <p:cNvSpPr txBox="1">
            <a:spLocks noChangeArrowheads="1"/>
          </p:cNvSpPr>
          <p:nvPr/>
        </p:nvSpPr>
        <p:spPr bwMode="auto">
          <a:xfrm>
            <a:off x="2438400" y="3733800"/>
            <a:ext cx="38100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392113" indent="-392113" defTabSz="3135313">
              <a:spcBef>
                <a:spcPct val="50000"/>
              </a:spcBef>
            </a:pPr>
            <a:r>
              <a:rPr lang="en-US" sz="2400" b="1"/>
              <a:t>?</a:t>
            </a:r>
          </a:p>
        </p:txBody>
      </p:sp>
      <p:sp>
        <p:nvSpPr>
          <p:cNvPr id="38929" name="AutoShape 15"/>
          <p:cNvSpPr>
            <a:spLocks noChangeArrowheads="1"/>
          </p:cNvSpPr>
          <p:nvPr/>
        </p:nvSpPr>
        <p:spPr bwMode="auto">
          <a:xfrm>
            <a:off x="1828800" y="312420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jmp eax</a:t>
            </a:r>
          </a:p>
        </p:txBody>
      </p:sp>
      <p:cxnSp>
        <p:nvCxnSpPr>
          <p:cNvPr id="38930" name="AutoShape 16"/>
          <p:cNvCxnSpPr>
            <a:cxnSpLocks noChangeShapeType="1"/>
            <a:stCxn id="38929" idx="2"/>
            <a:endCxn id="38928" idx="0"/>
          </p:cNvCxnSpPr>
          <p:nvPr/>
        </p:nvCxnSpPr>
        <p:spPr bwMode="auto">
          <a:xfrm>
            <a:off x="2628900" y="3505200"/>
            <a:ext cx="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1" name="Text Box 34"/>
          <p:cNvSpPr txBox="1">
            <a:spLocks noChangeArrowheads="1"/>
          </p:cNvSpPr>
          <p:nvPr/>
        </p:nvSpPr>
        <p:spPr bwMode="auto">
          <a:xfrm>
            <a:off x="4267200" y="3733800"/>
            <a:ext cx="38100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392113" indent="-392113" defTabSz="3135313">
              <a:spcBef>
                <a:spcPct val="50000"/>
              </a:spcBef>
            </a:pPr>
            <a:r>
              <a:rPr lang="en-US" sz="2400" b="1"/>
              <a:t>?</a:t>
            </a: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352800" y="4876800"/>
            <a:ext cx="22098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40" tIns="0" rIns="0" anchor="ctr"/>
          <a:lstStyle/>
          <a:p>
            <a:pPr algn="l" defTabSz="3135313">
              <a:spcBef>
                <a:spcPct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xor eax, eax</a:t>
            </a:r>
          </a:p>
          <a:p>
            <a:pPr algn="l" defTabSz="3135313">
              <a:spcBef>
                <a:spcPct val="0"/>
              </a:spcBef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mov ebx, ptr[eax]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AutoShape 7"/>
          <p:cNvCxnSpPr>
            <a:cxnSpLocks noChangeShapeType="1"/>
          </p:cNvCxnSpPr>
          <p:nvPr/>
        </p:nvCxnSpPr>
        <p:spPr bwMode="auto">
          <a:xfrm>
            <a:off x="4457700" y="5486400"/>
            <a:ext cx="0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3733800" y="5715000"/>
            <a:ext cx="1447800" cy="304800"/>
          </a:xfrm>
          <a:prstGeom prst="rect">
            <a:avLst/>
          </a:prstGeom>
          <a:solidFill>
            <a:srgbClr val="9E2A2A"/>
          </a:solidFill>
          <a:ln w="38100" algn="ctr">
            <a:noFill/>
            <a:miter lim="800000"/>
            <a:headEnd/>
            <a:tailEnd/>
          </a:ln>
        </p:spPr>
        <p:txBody>
          <a:bodyPr lIns="0" tIns="156638" rIns="0" bIns="156638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1400" smtClean="0">
                <a:solidFill>
                  <a:schemeClr val="bg1"/>
                </a:solidFill>
              </a:rPr>
              <a:t>Exception Handler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476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-38100"/>
            <a:ext cx="7924800" cy="762000"/>
          </a:xfrm>
        </p:spPr>
        <p:txBody>
          <a:bodyPr/>
          <a:lstStyle/>
          <a:p>
            <a:pPr algn="l"/>
            <a:r>
              <a:rPr lang="en-US" smtClean="0"/>
              <a:t>Overwritten code discovery</a:t>
            </a:r>
          </a:p>
        </p:txBody>
      </p:sp>
      <p:sp>
        <p:nvSpPr>
          <p:cNvPr id="5325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3252" name="Rectangle 278"/>
          <p:cNvSpPr>
            <a:spLocks noChangeArrowheads="1"/>
          </p:cNvSpPr>
          <p:nvPr/>
        </p:nvSpPr>
        <p:spPr bwMode="auto">
          <a:xfrm>
            <a:off x="304800" y="838200"/>
            <a:ext cx="3810000" cy="11430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Dyninst</a:t>
            </a:r>
          </a:p>
        </p:txBody>
      </p:sp>
      <p:sp>
        <p:nvSpPr>
          <p:cNvPr id="53254" name="Rectangle 249"/>
          <p:cNvSpPr>
            <a:spLocks noChangeArrowheads="1"/>
          </p:cNvSpPr>
          <p:nvPr/>
        </p:nvSpPr>
        <p:spPr bwMode="auto">
          <a:xfrm>
            <a:off x="3810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3255" name="Rectangle 249"/>
          <p:cNvSpPr>
            <a:spLocks noChangeArrowheads="1"/>
          </p:cNvSpPr>
          <p:nvPr/>
        </p:nvSpPr>
        <p:spPr bwMode="auto">
          <a:xfrm>
            <a:off x="16764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3256" name="Rectangle 249"/>
          <p:cNvSpPr>
            <a:spLocks noChangeArrowheads="1"/>
          </p:cNvSpPr>
          <p:nvPr/>
        </p:nvSpPr>
        <p:spPr bwMode="auto">
          <a:xfrm>
            <a:off x="29718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cxnSp>
        <p:nvCxnSpPr>
          <p:cNvPr id="263241" name="AutoShape 73"/>
          <p:cNvCxnSpPr>
            <a:cxnSpLocks noChangeShapeType="1"/>
          </p:cNvCxnSpPr>
          <p:nvPr/>
        </p:nvCxnSpPr>
        <p:spPr bwMode="auto">
          <a:xfrm flipV="1">
            <a:off x="1295400" y="3162300"/>
            <a:ext cx="381000" cy="482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DD0000"/>
            </a:solidFill>
            <a:round/>
            <a:headEnd/>
            <a:tailEnd type="arrow" w="med" len="med"/>
          </a:ln>
        </p:spPr>
      </p:cxnSp>
      <p:sp>
        <p:nvSpPr>
          <p:cNvPr id="53262" name="Rectangle 278"/>
          <p:cNvSpPr>
            <a:spLocks noChangeArrowheads="1"/>
          </p:cNvSpPr>
          <p:nvPr/>
        </p:nvSpPr>
        <p:spPr bwMode="auto">
          <a:xfrm>
            <a:off x="304800" y="2590800"/>
            <a:ext cx="3810000" cy="3505200"/>
          </a:xfrm>
          <a:prstGeom prst="roundRect">
            <a:avLst>
              <a:gd name="adj" fmla="val 12042"/>
            </a:avLst>
          </a:prstGeom>
          <a:noFill/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268" name="AutoShape 151"/>
          <p:cNvSpPr>
            <a:spLocks noChangeArrowheads="1"/>
          </p:cNvSpPr>
          <p:nvPr/>
        </p:nvSpPr>
        <p:spPr bwMode="auto">
          <a:xfrm>
            <a:off x="33528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69" name="AutoShape 157"/>
          <p:cNvCxnSpPr>
            <a:cxnSpLocks noChangeShapeType="1"/>
            <a:stCxn id="53268" idx="2"/>
            <a:endCxn id="53270" idx="0"/>
          </p:cNvCxnSpPr>
          <p:nvPr/>
        </p:nvCxnSpPr>
        <p:spPr bwMode="auto">
          <a:xfrm>
            <a:off x="35052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70" name="AutoShape 152"/>
          <p:cNvSpPr>
            <a:spLocks noChangeArrowheads="1"/>
          </p:cNvSpPr>
          <p:nvPr/>
        </p:nvSpPr>
        <p:spPr bwMode="auto">
          <a:xfrm>
            <a:off x="3352800" y="35052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cxnSp>
        <p:nvCxnSpPr>
          <p:cNvPr id="53271" name="AutoShape 165"/>
          <p:cNvCxnSpPr>
            <a:cxnSpLocks noChangeShapeType="1"/>
            <a:stCxn id="53268" idx="2"/>
            <a:endCxn id="53268" idx="0"/>
          </p:cNvCxnSpPr>
          <p:nvPr/>
        </p:nvCxnSpPr>
        <p:spPr bwMode="auto">
          <a:xfrm rot="5400000" flipH="1" flipV="1">
            <a:off x="3367881" y="3185319"/>
            <a:ext cx="276225" cy="1588"/>
          </a:xfrm>
          <a:prstGeom prst="bentConnector5">
            <a:avLst>
              <a:gd name="adj1" fmla="val -14370"/>
              <a:gd name="adj2" fmla="val 24000009"/>
              <a:gd name="adj3" fmla="val 160917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53272" name="AutoShape 152"/>
          <p:cNvSpPr>
            <a:spLocks noChangeArrowheads="1"/>
          </p:cNvSpPr>
          <p:nvPr/>
        </p:nvSpPr>
        <p:spPr bwMode="auto">
          <a:xfrm>
            <a:off x="533400" y="3505200"/>
            <a:ext cx="7620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/>
              <a:t>write</a:t>
            </a:r>
          </a:p>
        </p:txBody>
      </p:sp>
      <p:cxnSp>
        <p:nvCxnSpPr>
          <p:cNvPr id="53273" name="AutoShape 157"/>
          <p:cNvCxnSpPr>
            <a:cxnSpLocks noChangeShapeType="1"/>
            <a:stCxn id="53275" idx="2"/>
            <a:endCxn id="53276" idx="0"/>
          </p:cNvCxnSpPr>
          <p:nvPr/>
        </p:nvCxnSpPr>
        <p:spPr bwMode="auto">
          <a:xfrm>
            <a:off x="914400" y="42386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74" name="AutoShape 157"/>
          <p:cNvCxnSpPr>
            <a:cxnSpLocks noChangeShapeType="1"/>
            <a:stCxn id="53276" idx="2"/>
            <a:endCxn id="53304" idx="0"/>
          </p:cNvCxnSpPr>
          <p:nvPr/>
        </p:nvCxnSpPr>
        <p:spPr bwMode="auto">
          <a:xfrm>
            <a:off x="914400" y="4694238"/>
            <a:ext cx="0" cy="182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75" name="AutoShape 153"/>
          <p:cNvSpPr>
            <a:spLocks noChangeArrowheads="1"/>
          </p:cNvSpPr>
          <p:nvPr/>
        </p:nvSpPr>
        <p:spPr bwMode="auto">
          <a:xfrm>
            <a:off x="762000" y="39624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6" name="AutoShape 154"/>
          <p:cNvSpPr>
            <a:spLocks noChangeArrowheads="1"/>
          </p:cNvSpPr>
          <p:nvPr/>
        </p:nvSpPr>
        <p:spPr bwMode="auto">
          <a:xfrm>
            <a:off x="762000" y="44196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7" name="AutoShape 151"/>
          <p:cNvSpPr>
            <a:spLocks noChangeArrowheads="1"/>
          </p:cNvSpPr>
          <p:nvPr/>
        </p:nvSpPr>
        <p:spPr bwMode="auto">
          <a:xfrm>
            <a:off x="7620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8" name="Freeform 16"/>
          <p:cNvSpPr>
            <a:spLocks/>
          </p:cNvSpPr>
          <p:nvPr/>
        </p:nvSpPr>
        <p:spPr bwMode="auto">
          <a:xfrm>
            <a:off x="914400" y="3352800"/>
            <a:ext cx="457200" cy="1447800"/>
          </a:xfrm>
          <a:custGeom>
            <a:avLst/>
            <a:gdLst>
              <a:gd name="T0" fmla="*/ 0 w 288"/>
              <a:gd name="T1" fmla="*/ 0 h 912"/>
              <a:gd name="T2" fmla="*/ 2147483647 w 288"/>
              <a:gd name="T3" fmla="*/ 0 h 912"/>
              <a:gd name="T4" fmla="*/ 2147483647 w 288"/>
              <a:gd name="T5" fmla="*/ 2147483647 h 912"/>
              <a:gd name="T6" fmla="*/ 0 w 288"/>
              <a:gd name="T7" fmla="*/ 2147483647 h 912"/>
              <a:gd name="T8" fmla="*/ 0 w 28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12"/>
              <a:gd name="T17" fmla="*/ 288 w 28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12">
                <a:moveTo>
                  <a:pt x="0" y="0"/>
                </a:moveTo>
                <a:lnTo>
                  <a:pt x="288" y="0"/>
                </a:lnTo>
                <a:lnTo>
                  <a:pt x="288" y="864"/>
                </a:lnTo>
                <a:lnTo>
                  <a:pt x="0" y="864"/>
                </a:lnTo>
                <a:lnTo>
                  <a:pt x="0" y="91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152"/>
          <p:cNvSpPr>
            <a:spLocks noChangeArrowheads="1"/>
          </p:cNvSpPr>
          <p:nvPr/>
        </p:nvSpPr>
        <p:spPr bwMode="auto">
          <a:xfrm>
            <a:off x="2057400" y="53340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53280" name="AutoShape 151"/>
          <p:cNvSpPr>
            <a:spLocks noChangeArrowheads="1"/>
          </p:cNvSpPr>
          <p:nvPr/>
        </p:nvSpPr>
        <p:spPr bwMode="auto">
          <a:xfrm>
            <a:off x="2057400" y="48768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1" name="AutoShape 157"/>
          <p:cNvCxnSpPr>
            <a:cxnSpLocks noChangeShapeType="1"/>
            <a:stCxn id="53280" idx="2"/>
            <a:endCxn id="53279" idx="0"/>
          </p:cNvCxnSpPr>
          <p:nvPr/>
        </p:nvCxnSpPr>
        <p:spPr bwMode="auto">
          <a:xfrm>
            <a:off x="2209800" y="51530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2" name="AutoShape 153"/>
          <p:cNvSpPr>
            <a:spLocks noChangeArrowheads="1"/>
          </p:cNvSpPr>
          <p:nvPr/>
        </p:nvSpPr>
        <p:spPr bwMode="auto">
          <a:xfrm>
            <a:off x="20574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83" name="AutoShape 154"/>
          <p:cNvSpPr>
            <a:spLocks noChangeArrowheads="1"/>
          </p:cNvSpPr>
          <p:nvPr/>
        </p:nvSpPr>
        <p:spPr bwMode="auto">
          <a:xfrm>
            <a:off x="2057400" y="35052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4" name="AutoShape 157"/>
          <p:cNvCxnSpPr>
            <a:cxnSpLocks noChangeShapeType="1"/>
            <a:stCxn id="53282" idx="2"/>
            <a:endCxn id="53283" idx="0"/>
          </p:cNvCxnSpPr>
          <p:nvPr/>
        </p:nvCxnSpPr>
        <p:spPr bwMode="auto">
          <a:xfrm>
            <a:off x="22098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5" name="AutoShape 154"/>
          <p:cNvSpPr>
            <a:spLocks noChangeArrowheads="1"/>
          </p:cNvSpPr>
          <p:nvPr/>
        </p:nvSpPr>
        <p:spPr bwMode="auto">
          <a:xfrm>
            <a:off x="2057400" y="39624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6" name="AutoShape 157"/>
          <p:cNvCxnSpPr>
            <a:cxnSpLocks noChangeShapeType="1"/>
            <a:endCxn id="53285" idx="0"/>
          </p:cNvCxnSpPr>
          <p:nvPr/>
        </p:nvCxnSpPr>
        <p:spPr bwMode="auto">
          <a:xfrm>
            <a:off x="2209800" y="38100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7" name="Freeform 38"/>
          <p:cNvSpPr>
            <a:spLocks/>
          </p:cNvSpPr>
          <p:nvPr/>
        </p:nvSpPr>
        <p:spPr bwMode="auto">
          <a:xfrm>
            <a:off x="2209800" y="3375025"/>
            <a:ext cx="304800" cy="434975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0 h 288"/>
              <a:gd name="T4" fmla="*/ 2147483647 w 288"/>
              <a:gd name="T5" fmla="*/ 2147483647 h 288"/>
              <a:gd name="T6" fmla="*/ 0 w 28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88"/>
              <a:gd name="T14" fmla="*/ 288 w 28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88">
                <a:moveTo>
                  <a:pt x="0" y="0"/>
                </a:moveTo>
                <a:lnTo>
                  <a:pt x="288" y="0"/>
                </a:lnTo>
                <a:lnTo>
                  <a:pt x="288" y="288"/>
                </a:lnTo>
                <a:lnTo>
                  <a:pt x="0" y="28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3289" name="AutoShape 157"/>
          <p:cNvCxnSpPr>
            <a:cxnSpLocks noChangeShapeType="1"/>
          </p:cNvCxnSpPr>
          <p:nvPr/>
        </p:nvCxnSpPr>
        <p:spPr bwMode="auto">
          <a:xfrm>
            <a:off x="914400" y="3324225"/>
            <a:ext cx="0" cy="180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90" name="AutoShape 157"/>
          <p:cNvCxnSpPr>
            <a:cxnSpLocks noChangeShapeType="1"/>
          </p:cNvCxnSpPr>
          <p:nvPr/>
        </p:nvCxnSpPr>
        <p:spPr bwMode="auto">
          <a:xfrm>
            <a:off x="914400" y="3783013"/>
            <a:ext cx="0" cy="179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91" name="Freeform 48"/>
          <p:cNvSpPr>
            <a:spLocks/>
          </p:cNvSpPr>
          <p:nvPr/>
        </p:nvSpPr>
        <p:spPr bwMode="auto">
          <a:xfrm>
            <a:off x="457200" y="2971800"/>
            <a:ext cx="457200" cy="1295400"/>
          </a:xfrm>
          <a:custGeom>
            <a:avLst/>
            <a:gdLst>
              <a:gd name="T0" fmla="*/ 2147483647 w 288"/>
              <a:gd name="T1" fmla="*/ 2147483647 h 816"/>
              <a:gd name="T2" fmla="*/ 2147483647 w 288"/>
              <a:gd name="T3" fmla="*/ 2147483647 h 816"/>
              <a:gd name="T4" fmla="*/ 0 w 288"/>
              <a:gd name="T5" fmla="*/ 2147483647 h 816"/>
              <a:gd name="T6" fmla="*/ 0 w 288"/>
              <a:gd name="T7" fmla="*/ 2147483647 h 816"/>
              <a:gd name="T8" fmla="*/ 0 w 288"/>
              <a:gd name="T9" fmla="*/ 0 h 816"/>
              <a:gd name="T10" fmla="*/ 2147483647 w 288"/>
              <a:gd name="T11" fmla="*/ 0 h 816"/>
              <a:gd name="T12" fmla="*/ 2147483647 w 288"/>
              <a:gd name="T13" fmla="*/ 2147483647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816"/>
              <a:gd name="T23" fmla="*/ 288 w 288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816">
                <a:moveTo>
                  <a:pt x="288" y="816"/>
                </a:moveTo>
                <a:lnTo>
                  <a:pt x="48" y="816"/>
                </a:lnTo>
                <a:lnTo>
                  <a:pt x="0" y="816"/>
                </a:lnTo>
                <a:lnTo>
                  <a:pt x="0" y="48"/>
                </a:lnTo>
                <a:lnTo>
                  <a:pt x="0" y="0"/>
                </a:lnTo>
                <a:lnTo>
                  <a:pt x="288" y="0"/>
                </a:lnTo>
                <a:lnTo>
                  <a:pt x="288" y="4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676400" y="2743200"/>
            <a:ext cx="1066800" cy="3200400"/>
            <a:chOff x="2736" y="1728"/>
            <a:chExt cx="672" cy="2016"/>
          </a:xfrm>
        </p:grpSpPr>
        <p:sp>
          <p:nvSpPr>
            <p:cNvPr id="53306" name="Rectangle 249"/>
            <p:cNvSpPr>
              <a:spLocks noChangeArrowheads="1"/>
            </p:cNvSpPr>
            <p:nvPr/>
          </p:nvSpPr>
          <p:spPr bwMode="auto">
            <a:xfrm>
              <a:off x="2736" y="1728"/>
              <a:ext cx="672" cy="2016"/>
            </a:xfrm>
            <a:prstGeom prst="rect">
              <a:avLst/>
            </a:prstGeom>
            <a:solidFill>
              <a:srgbClr val="DDDDF3"/>
            </a:solidFill>
            <a:ln w="50800" algn="ctr">
              <a:noFill/>
              <a:miter lim="800000"/>
              <a:headEnd/>
              <a:tailEnd/>
            </a:ln>
          </p:spPr>
          <p:txBody>
            <a:bodyPr lIns="0" tIns="0" rIns="0" bIns="156638"/>
            <a:lstStyle/>
            <a:p>
              <a:pPr marL="392113" indent="-392113" defTabSz="3135313">
                <a:spcBef>
                  <a:spcPct val="0"/>
                </a:spcBef>
              </a:pPr>
              <a:endParaRPr lang="en-US" sz="2400" b="1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53307" name="AutoShape 152"/>
            <p:cNvSpPr>
              <a:spLocks noChangeArrowheads="1"/>
            </p:cNvSpPr>
            <p:nvPr/>
          </p:nvSpPr>
          <p:spPr bwMode="auto">
            <a:xfrm>
              <a:off x="2976" y="3360"/>
              <a:ext cx="192" cy="1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3308" name="AutoShape 151"/>
            <p:cNvSpPr>
              <a:spLocks noChangeArrowheads="1"/>
            </p:cNvSpPr>
            <p:nvPr/>
          </p:nvSpPr>
          <p:spPr bwMode="auto">
            <a:xfrm>
              <a:off x="2976" y="3072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09" name="AutoShape 157"/>
            <p:cNvCxnSpPr>
              <a:cxnSpLocks noChangeShapeType="1"/>
              <a:stCxn id="53308" idx="2"/>
              <a:endCxn id="53307" idx="0"/>
            </p:cNvCxnSpPr>
            <p:nvPr/>
          </p:nvCxnSpPr>
          <p:spPr bwMode="auto">
            <a:xfrm>
              <a:off x="3072" y="3246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0" name="AutoShape 153"/>
            <p:cNvSpPr>
              <a:spLocks noChangeArrowheads="1"/>
            </p:cNvSpPr>
            <p:nvPr/>
          </p:nvSpPr>
          <p:spPr bwMode="auto">
            <a:xfrm>
              <a:off x="2976" y="1920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sp>
          <p:nvSpPr>
            <p:cNvPr id="53311" name="AutoShape 154"/>
            <p:cNvSpPr>
              <a:spLocks noChangeArrowheads="1"/>
            </p:cNvSpPr>
            <p:nvPr/>
          </p:nvSpPr>
          <p:spPr bwMode="auto">
            <a:xfrm>
              <a:off x="2976" y="2208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12" name="AutoShape 157"/>
            <p:cNvCxnSpPr>
              <a:cxnSpLocks noChangeShapeType="1"/>
              <a:stCxn id="53310" idx="2"/>
              <a:endCxn id="53311" idx="0"/>
            </p:cNvCxnSpPr>
            <p:nvPr/>
          </p:nvCxnSpPr>
          <p:spPr bwMode="auto">
            <a:xfrm>
              <a:off x="3072" y="2094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3" name="AutoShape 154"/>
            <p:cNvSpPr>
              <a:spLocks noChangeArrowheads="1"/>
            </p:cNvSpPr>
            <p:nvPr/>
          </p:nvSpPr>
          <p:spPr bwMode="auto">
            <a:xfrm>
              <a:off x="2976" y="2496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14" name="AutoShape 157"/>
            <p:cNvCxnSpPr>
              <a:cxnSpLocks noChangeShapeType="1"/>
              <a:endCxn id="53313" idx="0"/>
            </p:cNvCxnSpPr>
            <p:nvPr/>
          </p:nvCxnSpPr>
          <p:spPr bwMode="auto">
            <a:xfrm>
              <a:off x="3072" y="2400"/>
              <a:ext cx="0" cy="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5" name="Freeform 38"/>
            <p:cNvSpPr>
              <a:spLocks/>
            </p:cNvSpPr>
            <p:nvPr/>
          </p:nvSpPr>
          <p:spPr bwMode="auto">
            <a:xfrm>
              <a:off x="3072" y="2126"/>
              <a:ext cx="192" cy="274"/>
            </a:xfrm>
            <a:custGeom>
              <a:avLst/>
              <a:gdLst>
                <a:gd name="T0" fmla="*/ 0 w 288"/>
                <a:gd name="T1" fmla="*/ 0 h 288"/>
                <a:gd name="T2" fmla="*/ 1657480 w 288"/>
                <a:gd name="T3" fmla="*/ 0 h 288"/>
                <a:gd name="T4" fmla="*/ 1657480 w 288"/>
                <a:gd name="T5" fmla="*/ 343707281 h 288"/>
                <a:gd name="T6" fmla="*/ 0 w 288"/>
                <a:gd name="T7" fmla="*/ 34370728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Rectangle 278"/>
          <p:cNvSpPr>
            <a:spLocks noChangeArrowheads="1"/>
          </p:cNvSpPr>
          <p:nvPr/>
        </p:nvSpPr>
        <p:spPr bwMode="auto">
          <a:xfrm>
            <a:off x="16764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RWX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3302" name="Freeform 36"/>
          <p:cNvSpPr>
            <a:spLocks/>
          </p:cNvSpPr>
          <p:nvPr/>
        </p:nvSpPr>
        <p:spPr bwMode="auto">
          <a:xfrm>
            <a:off x="914400" y="2819400"/>
            <a:ext cx="1295400" cy="2438400"/>
          </a:xfrm>
          <a:custGeom>
            <a:avLst/>
            <a:gdLst>
              <a:gd name="T0" fmla="*/ 0 w 816"/>
              <a:gd name="T1" fmla="*/ 2147483647 h 1536"/>
              <a:gd name="T2" fmla="*/ 0 w 816"/>
              <a:gd name="T3" fmla="*/ 2147483647 h 1536"/>
              <a:gd name="T4" fmla="*/ 2147483647 w 816"/>
              <a:gd name="T5" fmla="*/ 2147483647 h 1536"/>
              <a:gd name="T6" fmla="*/ 2147483647 w 816"/>
              <a:gd name="T7" fmla="*/ 0 h 1536"/>
              <a:gd name="T8" fmla="*/ 2147483647 w 816"/>
              <a:gd name="T9" fmla="*/ 0 h 1536"/>
              <a:gd name="T10" fmla="*/ 2147483647 w 816"/>
              <a:gd name="T11" fmla="*/ 2147483647 h 15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536"/>
              <a:gd name="T20" fmla="*/ 816 w 816"/>
              <a:gd name="T21" fmla="*/ 1536 h 1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536">
                <a:moveTo>
                  <a:pt x="0" y="1440"/>
                </a:moveTo>
                <a:lnTo>
                  <a:pt x="0" y="1536"/>
                </a:lnTo>
                <a:lnTo>
                  <a:pt x="528" y="1536"/>
                </a:lnTo>
                <a:lnTo>
                  <a:pt x="528" y="0"/>
                </a:lnTo>
                <a:lnTo>
                  <a:pt x="816" y="0"/>
                </a:lnTo>
                <a:lnTo>
                  <a:pt x="816" y="4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3" name="Line 39"/>
          <p:cNvSpPr>
            <a:spLocks noChangeShapeType="1"/>
          </p:cNvSpPr>
          <p:nvPr/>
        </p:nvSpPr>
        <p:spPr bwMode="auto">
          <a:xfrm>
            <a:off x="22098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4" name="AutoShape 154"/>
          <p:cNvSpPr>
            <a:spLocks noChangeArrowheads="1"/>
          </p:cNvSpPr>
          <p:nvPr/>
        </p:nvSpPr>
        <p:spPr bwMode="auto">
          <a:xfrm>
            <a:off x="762000" y="48768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8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71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70" name="Rectangle 278"/>
          <p:cNvSpPr>
            <a:spLocks noChangeArrowheads="1"/>
          </p:cNvSpPr>
          <p:nvPr/>
        </p:nvSpPr>
        <p:spPr bwMode="auto">
          <a:xfrm>
            <a:off x="29718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RWX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72" name="Rectangle 278"/>
          <p:cNvSpPr>
            <a:spLocks noChangeArrowheads="1"/>
          </p:cNvSpPr>
          <p:nvPr/>
        </p:nvSpPr>
        <p:spPr bwMode="auto">
          <a:xfrm>
            <a:off x="3810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RWX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8" name="Rectangle 83"/>
          <p:cNvSpPr>
            <a:spLocks noChangeArrowheads="1"/>
          </p:cNvSpPr>
          <p:nvPr/>
        </p:nvSpPr>
        <p:spPr bwMode="auto">
          <a:xfrm>
            <a:off x="1676400" y="3124200"/>
            <a:ext cx="1066800" cy="609600"/>
          </a:xfrm>
          <a:prstGeom prst="rect">
            <a:avLst/>
          </a:prstGeom>
          <a:solidFill>
            <a:srgbClr val="DD0000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36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15" name="Rectangle 3"/>
          <p:cNvSpPr>
            <a:spLocks noChangeArrowheads="1"/>
          </p:cNvSpPr>
          <p:nvPr/>
        </p:nvSpPr>
        <p:spPr bwMode="auto">
          <a:xfrm>
            <a:off x="4419600" y="838200"/>
            <a:ext cx="472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863600"/>
            <a:endParaRPr lang="en-US" sz="2800" smtClean="0">
              <a:solidFill>
                <a:srgbClr val="000099"/>
              </a:solidFill>
            </a:endParaRPr>
          </a:p>
          <a:p>
            <a:pPr marL="342900" indent="-342900" algn="l" defTabSz="863600"/>
            <a:r>
              <a:rPr lang="en-US" sz="3600" smtClean="0">
                <a:solidFill>
                  <a:srgbClr val="000099"/>
                </a:solidFill>
              </a:rPr>
              <a:t>Update after overwrite</a:t>
            </a:r>
            <a:endParaRPr lang="en-US" sz="2800" smtClean="0">
              <a:solidFill>
                <a:srgbClr val="000099"/>
              </a:solidFill>
            </a:endParaRPr>
          </a:p>
          <a:p>
            <a:pPr lvl="1" indent="-342900" algn="l" defTabSz="863600">
              <a:buFontTx/>
              <a:buAutoNum type="arabicPeriod"/>
            </a:pPr>
            <a:r>
              <a:rPr lang="en-US" sz="2400" smtClean="0">
                <a:solidFill>
                  <a:srgbClr val="404040"/>
                </a:solidFill>
              </a:rPr>
              <a:t>Handle </a:t>
            </a:r>
            <a:r>
              <a:rPr lang="en-US" sz="2400">
                <a:solidFill>
                  <a:srgbClr val="404040"/>
                </a:solidFill>
              </a:rPr>
              <a:t>overwrite signal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instrument write loop exits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copy overwritten page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restore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resume execution</a:t>
            </a:r>
          </a:p>
          <a:p>
            <a:pPr lvl="1" indent="-342900" algn="l" defTabSz="863600">
              <a:buFontTx/>
              <a:buAutoNum type="arabicPeriod"/>
            </a:pPr>
            <a:r>
              <a:rPr lang="en-US" sz="2400">
                <a:solidFill>
                  <a:srgbClr val="404040"/>
                </a:solidFill>
              </a:rPr>
              <a:t>Update CFG when writes end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remove overwritten and unreachable blocks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parse at entry points to overwritten regions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remove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resume execution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-38100"/>
            <a:ext cx="7924800" cy="762000"/>
          </a:xfrm>
        </p:spPr>
        <p:txBody>
          <a:bodyPr/>
          <a:lstStyle/>
          <a:p>
            <a:pPr algn="l"/>
            <a:r>
              <a:rPr lang="en-US" smtClean="0"/>
              <a:t>Overwritten code discovery</a:t>
            </a:r>
          </a:p>
        </p:txBody>
      </p:sp>
      <p:sp>
        <p:nvSpPr>
          <p:cNvPr id="5325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3252" name="Rectangle 278"/>
          <p:cNvSpPr>
            <a:spLocks noChangeArrowheads="1"/>
          </p:cNvSpPr>
          <p:nvPr/>
        </p:nvSpPr>
        <p:spPr bwMode="auto">
          <a:xfrm>
            <a:off x="304800" y="838200"/>
            <a:ext cx="3810000" cy="11430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Dyninst</a:t>
            </a:r>
          </a:p>
        </p:txBody>
      </p:sp>
      <p:sp>
        <p:nvSpPr>
          <p:cNvPr id="53254" name="Rectangle 249"/>
          <p:cNvSpPr>
            <a:spLocks noChangeArrowheads="1"/>
          </p:cNvSpPr>
          <p:nvPr/>
        </p:nvSpPr>
        <p:spPr bwMode="auto">
          <a:xfrm>
            <a:off x="3810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3255" name="Rectangle 249"/>
          <p:cNvSpPr>
            <a:spLocks noChangeArrowheads="1"/>
          </p:cNvSpPr>
          <p:nvPr/>
        </p:nvSpPr>
        <p:spPr bwMode="auto">
          <a:xfrm>
            <a:off x="16764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3256" name="Rectangle 249"/>
          <p:cNvSpPr>
            <a:spLocks noChangeArrowheads="1"/>
          </p:cNvSpPr>
          <p:nvPr/>
        </p:nvSpPr>
        <p:spPr bwMode="auto">
          <a:xfrm>
            <a:off x="29718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3257" name="Rectangle 278"/>
          <p:cNvSpPr>
            <a:spLocks noChangeArrowheads="1"/>
          </p:cNvSpPr>
          <p:nvPr/>
        </p:nvSpPr>
        <p:spPr bwMode="auto">
          <a:xfrm>
            <a:off x="29718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3258" name="Rectangle 278"/>
          <p:cNvSpPr>
            <a:spLocks noChangeArrowheads="1"/>
          </p:cNvSpPr>
          <p:nvPr/>
        </p:nvSpPr>
        <p:spPr bwMode="auto">
          <a:xfrm>
            <a:off x="3810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3259" name="Rectangle 66"/>
          <p:cNvSpPr>
            <a:spLocks noChangeArrowheads="1"/>
          </p:cNvSpPr>
          <p:nvPr/>
        </p:nvSpPr>
        <p:spPr bwMode="auto">
          <a:xfrm>
            <a:off x="457200" y="1371600"/>
            <a:ext cx="1676400" cy="5334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/>
              <a:t>code write handler</a:t>
            </a:r>
          </a:p>
        </p:txBody>
      </p:sp>
      <p:sp>
        <p:nvSpPr>
          <p:cNvPr id="53260" name="Rectangle 67"/>
          <p:cNvSpPr>
            <a:spLocks noChangeArrowheads="1"/>
          </p:cNvSpPr>
          <p:nvPr/>
        </p:nvSpPr>
        <p:spPr bwMode="auto">
          <a:xfrm>
            <a:off x="2286000" y="1371600"/>
            <a:ext cx="1676400" cy="5334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/>
              <a:t>CFG update routine</a:t>
            </a:r>
          </a:p>
        </p:txBody>
      </p:sp>
      <p:cxnSp>
        <p:nvCxnSpPr>
          <p:cNvPr id="263241" name="AutoShape 73"/>
          <p:cNvCxnSpPr>
            <a:cxnSpLocks noChangeShapeType="1"/>
          </p:cNvCxnSpPr>
          <p:nvPr/>
        </p:nvCxnSpPr>
        <p:spPr bwMode="auto">
          <a:xfrm flipV="1">
            <a:off x="1295400" y="3162300"/>
            <a:ext cx="381000" cy="482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DD0000"/>
            </a:solidFill>
            <a:round/>
            <a:headEnd/>
            <a:tailEnd type="arrow" w="med" len="med"/>
          </a:ln>
        </p:spPr>
      </p:cxnSp>
      <p:sp>
        <p:nvSpPr>
          <p:cNvPr id="53262" name="Rectangle 278"/>
          <p:cNvSpPr>
            <a:spLocks noChangeArrowheads="1"/>
          </p:cNvSpPr>
          <p:nvPr/>
        </p:nvSpPr>
        <p:spPr bwMode="auto">
          <a:xfrm>
            <a:off x="304800" y="2590800"/>
            <a:ext cx="3810000" cy="3505200"/>
          </a:xfrm>
          <a:prstGeom prst="roundRect">
            <a:avLst>
              <a:gd name="adj" fmla="val 12042"/>
            </a:avLst>
          </a:prstGeom>
          <a:noFill/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63217" name="AutoShape 49"/>
          <p:cNvSpPr>
            <a:spLocks noChangeArrowheads="1"/>
          </p:cNvSpPr>
          <p:nvPr/>
        </p:nvSpPr>
        <p:spPr bwMode="auto">
          <a:xfrm>
            <a:off x="7620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3220" name="AutoShape 52"/>
          <p:cNvSpPr>
            <a:spLocks noChangeArrowheads="1"/>
          </p:cNvSpPr>
          <p:nvPr/>
        </p:nvSpPr>
        <p:spPr bwMode="auto">
          <a:xfrm rot="10800000">
            <a:off x="12954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3221" name="AutoShape 53"/>
          <p:cNvSpPr>
            <a:spLocks noChangeArrowheads="1"/>
          </p:cNvSpPr>
          <p:nvPr/>
        </p:nvSpPr>
        <p:spPr bwMode="auto">
          <a:xfrm>
            <a:off x="25908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3222" name="AutoShape 54"/>
          <p:cNvSpPr>
            <a:spLocks noChangeArrowheads="1"/>
          </p:cNvSpPr>
          <p:nvPr/>
        </p:nvSpPr>
        <p:spPr bwMode="auto">
          <a:xfrm rot="10800000">
            <a:off x="31242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3268" name="AutoShape 151"/>
          <p:cNvSpPr>
            <a:spLocks noChangeArrowheads="1"/>
          </p:cNvSpPr>
          <p:nvPr/>
        </p:nvSpPr>
        <p:spPr bwMode="auto">
          <a:xfrm>
            <a:off x="33528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69" name="AutoShape 157"/>
          <p:cNvCxnSpPr>
            <a:cxnSpLocks noChangeShapeType="1"/>
            <a:stCxn id="53268" idx="2"/>
            <a:endCxn id="53270" idx="0"/>
          </p:cNvCxnSpPr>
          <p:nvPr/>
        </p:nvCxnSpPr>
        <p:spPr bwMode="auto">
          <a:xfrm>
            <a:off x="35052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70" name="AutoShape 152"/>
          <p:cNvSpPr>
            <a:spLocks noChangeArrowheads="1"/>
          </p:cNvSpPr>
          <p:nvPr/>
        </p:nvSpPr>
        <p:spPr bwMode="auto">
          <a:xfrm>
            <a:off x="3352800" y="35052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cxnSp>
        <p:nvCxnSpPr>
          <p:cNvPr id="53271" name="AutoShape 165"/>
          <p:cNvCxnSpPr>
            <a:cxnSpLocks noChangeShapeType="1"/>
            <a:stCxn id="53268" idx="2"/>
            <a:endCxn id="53268" idx="0"/>
          </p:cNvCxnSpPr>
          <p:nvPr/>
        </p:nvCxnSpPr>
        <p:spPr bwMode="auto">
          <a:xfrm rot="5400000" flipH="1" flipV="1">
            <a:off x="3367881" y="3185319"/>
            <a:ext cx="276225" cy="1588"/>
          </a:xfrm>
          <a:prstGeom prst="bentConnector5">
            <a:avLst>
              <a:gd name="adj1" fmla="val -14370"/>
              <a:gd name="adj2" fmla="val 24000009"/>
              <a:gd name="adj3" fmla="val 160917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53272" name="AutoShape 152"/>
          <p:cNvSpPr>
            <a:spLocks noChangeArrowheads="1"/>
          </p:cNvSpPr>
          <p:nvPr/>
        </p:nvSpPr>
        <p:spPr bwMode="auto">
          <a:xfrm>
            <a:off x="533400" y="3505200"/>
            <a:ext cx="7620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/>
              <a:t>write</a:t>
            </a:r>
          </a:p>
        </p:txBody>
      </p:sp>
      <p:cxnSp>
        <p:nvCxnSpPr>
          <p:cNvPr id="53273" name="AutoShape 157"/>
          <p:cNvCxnSpPr>
            <a:cxnSpLocks noChangeShapeType="1"/>
            <a:stCxn id="53275" idx="2"/>
            <a:endCxn id="53276" idx="0"/>
          </p:cNvCxnSpPr>
          <p:nvPr/>
        </p:nvCxnSpPr>
        <p:spPr bwMode="auto">
          <a:xfrm>
            <a:off x="914400" y="42386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74" name="AutoShape 157"/>
          <p:cNvCxnSpPr>
            <a:cxnSpLocks noChangeShapeType="1"/>
            <a:stCxn id="53276" idx="2"/>
            <a:endCxn id="53304" idx="0"/>
          </p:cNvCxnSpPr>
          <p:nvPr/>
        </p:nvCxnSpPr>
        <p:spPr bwMode="auto">
          <a:xfrm>
            <a:off x="914400" y="4694238"/>
            <a:ext cx="0" cy="182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75" name="AutoShape 153"/>
          <p:cNvSpPr>
            <a:spLocks noChangeArrowheads="1"/>
          </p:cNvSpPr>
          <p:nvPr/>
        </p:nvSpPr>
        <p:spPr bwMode="auto">
          <a:xfrm>
            <a:off x="762000" y="39624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6" name="AutoShape 154"/>
          <p:cNvSpPr>
            <a:spLocks noChangeArrowheads="1"/>
          </p:cNvSpPr>
          <p:nvPr/>
        </p:nvSpPr>
        <p:spPr bwMode="auto">
          <a:xfrm>
            <a:off x="762000" y="44196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7" name="AutoShape 151"/>
          <p:cNvSpPr>
            <a:spLocks noChangeArrowheads="1"/>
          </p:cNvSpPr>
          <p:nvPr/>
        </p:nvSpPr>
        <p:spPr bwMode="auto">
          <a:xfrm>
            <a:off x="7620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78" name="Freeform 16"/>
          <p:cNvSpPr>
            <a:spLocks/>
          </p:cNvSpPr>
          <p:nvPr/>
        </p:nvSpPr>
        <p:spPr bwMode="auto">
          <a:xfrm>
            <a:off x="914400" y="3352800"/>
            <a:ext cx="457200" cy="1447800"/>
          </a:xfrm>
          <a:custGeom>
            <a:avLst/>
            <a:gdLst>
              <a:gd name="T0" fmla="*/ 0 w 288"/>
              <a:gd name="T1" fmla="*/ 0 h 912"/>
              <a:gd name="T2" fmla="*/ 2147483647 w 288"/>
              <a:gd name="T3" fmla="*/ 0 h 912"/>
              <a:gd name="T4" fmla="*/ 2147483647 w 288"/>
              <a:gd name="T5" fmla="*/ 2147483647 h 912"/>
              <a:gd name="T6" fmla="*/ 0 w 288"/>
              <a:gd name="T7" fmla="*/ 2147483647 h 912"/>
              <a:gd name="T8" fmla="*/ 0 w 28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12"/>
              <a:gd name="T17" fmla="*/ 288 w 28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12">
                <a:moveTo>
                  <a:pt x="0" y="0"/>
                </a:moveTo>
                <a:lnTo>
                  <a:pt x="288" y="0"/>
                </a:lnTo>
                <a:lnTo>
                  <a:pt x="288" y="864"/>
                </a:lnTo>
                <a:lnTo>
                  <a:pt x="0" y="864"/>
                </a:lnTo>
                <a:lnTo>
                  <a:pt x="0" y="91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152"/>
          <p:cNvSpPr>
            <a:spLocks noChangeArrowheads="1"/>
          </p:cNvSpPr>
          <p:nvPr/>
        </p:nvSpPr>
        <p:spPr bwMode="auto">
          <a:xfrm>
            <a:off x="2057400" y="53340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53280" name="AutoShape 151"/>
          <p:cNvSpPr>
            <a:spLocks noChangeArrowheads="1"/>
          </p:cNvSpPr>
          <p:nvPr/>
        </p:nvSpPr>
        <p:spPr bwMode="auto">
          <a:xfrm>
            <a:off x="2057400" y="48768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1" name="AutoShape 157"/>
          <p:cNvCxnSpPr>
            <a:cxnSpLocks noChangeShapeType="1"/>
            <a:stCxn id="53280" idx="2"/>
            <a:endCxn id="53279" idx="0"/>
          </p:cNvCxnSpPr>
          <p:nvPr/>
        </p:nvCxnSpPr>
        <p:spPr bwMode="auto">
          <a:xfrm>
            <a:off x="2209800" y="51530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2" name="AutoShape 153"/>
          <p:cNvSpPr>
            <a:spLocks noChangeArrowheads="1"/>
          </p:cNvSpPr>
          <p:nvPr/>
        </p:nvSpPr>
        <p:spPr bwMode="auto">
          <a:xfrm>
            <a:off x="20574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283" name="AutoShape 154"/>
          <p:cNvSpPr>
            <a:spLocks noChangeArrowheads="1"/>
          </p:cNvSpPr>
          <p:nvPr/>
        </p:nvSpPr>
        <p:spPr bwMode="auto">
          <a:xfrm>
            <a:off x="2057400" y="35052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4" name="AutoShape 157"/>
          <p:cNvCxnSpPr>
            <a:cxnSpLocks noChangeShapeType="1"/>
            <a:stCxn id="53282" idx="2"/>
            <a:endCxn id="53283" idx="0"/>
          </p:cNvCxnSpPr>
          <p:nvPr/>
        </p:nvCxnSpPr>
        <p:spPr bwMode="auto">
          <a:xfrm>
            <a:off x="22098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5" name="AutoShape 154"/>
          <p:cNvSpPr>
            <a:spLocks noChangeArrowheads="1"/>
          </p:cNvSpPr>
          <p:nvPr/>
        </p:nvSpPr>
        <p:spPr bwMode="auto">
          <a:xfrm>
            <a:off x="2057400" y="39624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3286" name="AutoShape 157"/>
          <p:cNvCxnSpPr>
            <a:cxnSpLocks noChangeShapeType="1"/>
            <a:endCxn id="53285" idx="0"/>
          </p:cNvCxnSpPr>
          <p:nvPr/>
        </p:nvCxnSpPr>
        <p:spPr bwMode="auto">
          <a:xfrm>
            <a:off x="2209800" y="38100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87" name="Freeform 38"/>
          <p:cNvSpPr>
            <a:spLocks/>
          </p:cNvSpPr>
          <p:nvPr/>
        </p:nvSpPr>
        <p:spPr bwMode="auto">
          <a:xfrm>
            <a:off x="2209800" y="3375025"/>
            <a:ext cx="304800" cy="434975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0 h 288"/>
              <a:gd name="T4" fmla="*/ 2147483647 w 288"/>
              <a:gd name="T5" fmla="*/ 2147483647 h 288"/>
              <a:gd name="T6" fmla="*/ 0 w 28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88"/>
              <a:gd name="T14" fmla="*/ 288 w 28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88">
                <a:moveTo>
                  <a:pt x="0" y="0"/>
                </a:moveTo>
                <a:lnTo>
                  <a:pt x="288" y="0"/>
                </a:lnTo>
                <a:lnTo>
                  <a:pt x="288" y="288"/>
                </a:lnTo>
                <a:lnTo>
                  <a:pt x="0" y="28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Rectangle 3"/>
          <p:cNvSpPr>
            <a:spLocks noChangeArrowheads="1"/>
          </p:cNvSpPr>
          <p:nvPr/>
        </p:nvSpPr>
        <p:spPr bwMode="auto">
          <a:xfrm>
            <a:off x="4419600" y="838200"/>
            <a:ext cx="472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863600"/>
            <a:endParaRPr lang="en-US" sz="2800" smtClean="0">
              <a:solidFill>
                <a:srgbClr val="000099"/>
              </a:solidFill>
            </a:endParaRPr>
          </a:p>
          <a:p>
            <a:pPr marL="342900" indent="-342900" algn="l" defTabSz="863600"/>
            <a:r>
              <a:rPr lang="en-US" sz="3600" smtClean="0">
                <a:solidFill>
                  <a:srgbClr val="000099"/>
                </a:solidFill>
              </a:rPr>
              <a:t>Update after overwrite</a:t>
            </a:r>
            <a:endParaRPr lang="en-US" sz="2800" smtClean="0">
              <a:solidFill>
                <a:srgbClr val="000099"/>
              </a:solidFill>
            </a:endParaRPr>
          </a:p>
          <a:p>
            <a:pPr lvl="1" indent="-342900" algn="l" defTabSz="863600">
              <a:buFontTx/>
              <a:buAutoNum type="arabicPeriod"/>
            </a:pPr>
            <a:r>
              <a:rPr lang="en-US" sz="2400" smtClean="0">
                <a:solidFill>
                  <a:srgbClr val="404040"/>
                </a:solidFill>
              </a:rPr>
              <a:t>Handle </a:t>
            </a:r>
            <a:r>
              <a:rPr lang="en-US" sz="2400">
                <a:solidFill>
                  <a:srgbClr val="404040"/>
                </a:solidFill>
              </a:rPr>
              <a:t>overwrite signal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instrument write loop exits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copy overwritten page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restore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resume execution</a:t>
            </a:r>
          </a:p>
          <a:p>
            <a:pPr lvl="1" indent="-342900" algn="l" defTabSz="863600">
              <a:buFontTx/>
              <a:buAutoNum type="arabicPeriod"/>
            </a:pPr>
            <a:r>
              <a:rPr lang="en-US" sz="2400">
                <a:solidFill>
                  <a:srgbClr val="404040"/>
                </a:solidFill>
              </a:rPr>
              <a:t>Update CFG when writes end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remove overwritten and unreachable blocks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parse at entry points to overwritten regions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remove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resume execution</a:t>
            </a:r>
          </a:p>
        </p:txBody>
      </p:sp>
      <p:cxnSp>
        <p:nvCxnSpPr>
          <p:cNvPr id="53289" name="AutoShape 157"/>
          <p:cNvCxnSpPr>
            <a:cxnSpLocks noChangeShapeType="1"/>
          </p:cNvCxnSpPr>
          <p:nvPr/>
        </p:nvCxnSpPr>
        <p:spPr bwMode="auto">
          <a:xfrm>
            <a:off x="914400" y="3324225"/>
            <a:ext cx="0" cy="180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290" name="AutoShape 157"/>
          <p:cNvCxnSpPr>
            <a:cxnSpLocks noChangeShapeType="1"/>
          </p:cNvCxnSpPr>
          <p:nvPr/>
        </p:nvCxnSpPr>
        <p:spPr bwMode="auto">
          <a:xfrm>
            <a:off x="914400" y="3783013"/>
            <a:ext cx="0" cy="179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3291" name="Freeform 48"/>
          <p:cNvSpPr>
            <a:spLocks/>
          </p:cNvSpPr>
          <p:nvPr/>
        </p:nvSpPr>
        <p:spPr bwMode="auto">
          <a:xfrm>
            <a:off x="457200" y="2971800"/>
            <a:ext cx="457200" cy="1295400"/>
          </a:xfrm>
          <a:custGeom>
            <a:avLst/>
            <a:gdLst>
              <a:gd name="T0" fmla="*/ 2147483647 w 288"/>
              <a:gd name="T1" fmla="*/ 2147483647 h 816"/>
              <a:gd name="T2" fmla="*/ 2147483647 w 288"/>
              <a:gd name="T3" fmla="*/ 2147483647 h 816"/>
              <a:gd name="T4" fmla="*/ 0 w 288"/>
              <a:gd name="T5" fmla="*/ 2147483647 h 816"/>
              <a:gd name="T6" fmla="*/ 0 w 288"/>
              <a:gd name="T7" fmla="*/ 2147483647 h 816"/>
              <a:gd name="T8" fmla="*/ 0 w 288"/>
              <a:gd name="T9" fmla="*/ 0 h 816"/>
              <a:gd name="T10" fmla="*/ 2147483647 w 288"/>
              <a:gd name="T11" fmla="*/ 0 h 816"/>
              <a:gd name="T12" fmla="*/ 2147483647 w 288"/>
              <a:gd name="T13" fmla="*/ 2147483647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816"/>
              <a:gd name="T23" fmla="*/ 288 w 288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816">
                <a:moveTo>
                  <a:pt x="288" y="816"/>
                </a:moveTo>
                <a:lnTo>
                  <a:pt x="48" y="816"/>
                </a:lnTo>
                <a:lnTo>
                  <a:pt x="0" y="816"/>
                </a:lnTo>
                <a:lnTo>
                  <a:pt x="0" y="48"/>
                </a:lnTo>
                <a:lnTo>
                  <a:pt x="0" y="0"/>
                </a:lnTo>
                <a:lnTo>
                  <a:pt x="288" y="0"/>
                </a:lnTo>
                <a:lnTo>
                  <a:pt x="288" y="4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65"/>
          <p:cNvSpPr>
            <a:spLocks noChangeArrowheads="1"/>
          </p:cNvSpPr>
          <p:nvPr/>
        </p:nvSpPr>
        <p:spPr bwMode="auto">
          <a:xfrm rot="5400000">
            <a:off x="4229100" y="2095500"/>
            <a:ext cx="342900" cy="266700"/>
          </a:xfrm>
          <a:prstGeom prst="upArrow">
            <a:avLst>
              <a:gd name="adj1" fmla="val 50593"/>
              <a:gd name="adj2" fmla="val 54764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2" name="Oval 69"/>
          <p:cNvSpPr>
            <a:spLocks noChangeArrowheads="1"/>
          </p:cNvSpPr>
          <p:nvPr/>
        </p:nvSpPr>
        <p:spPr bwMode="auto">
          <a:xfrm>
            <a:off x="762000" y="4267200"/>
            <a:ext cx="304800" cy="3048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r>
              <a:rPr lang="en-US" b="1"/>
              <a:t>cb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1676400" y="2743200"/>
            <a:ext cx="1066800" cy="3200400"/>
            <a:chOff x="2736" y="1728"/>
            <a:chExt cx="672" cy="2016"/>
          </a:xfrm>
        </p:grpSpPr>
        <p:sp>
          <p:nvSpPr>
            <p:cNvPr id="53306" name="Rectangle 249"/>
            <p:cNvSpPr>
              <a:spLocks noChangeArrowheads="1"/>
            </p:cNvSpPr>
            <p:nvPr/>
          </p:nvSpPr>
          <p:spPr bwMode="auto">
            <a:xfrm>
              <a:off x="2736" y="1728"/>
              <a:ext cx="672" cy="2016"/>
            </a:xfrm>
            <a:prstGeom prst="rect">
              <a:avLst/>
            </a:prstGeom>
            <a:solidFill>
              <a:srgbClr val="DDDDF3"/>
            </a:solidFill>
            <a:ln w="50800" algn="ctr">
              <a:noFill/>
              <a:miter lim="800000"/>
              <a:headEnd/>
              <a:tailEnd/>
            </a:ln>
          </p:spPr>
          <p:txBody>
            <a:bodyPr lIns="0" tIns="0" rIns="0" bIns="156638"/>
            <a:lstStyle/>
            <a:p>
              <a:pPr marL="392113" indent="-392113" defTabSz="3135313">
                <a:spcBef>
                  <a:spcPct val="0"/>
                </a:spcBef>
              </a:pPr>
              <a:endParaRPr lang="en-US" sz="2400" b="1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  <p:sp>
          <p:nvSpPr>
            <p:cNvPr id="53307" name="AutoShape 152"/>
            <p:cNvSpPr>
              <a:spLocks noChangeArrowheads="1"/>
            </p:cNvSpPr>
            <p:nvPr/>
          </p:nvSpPr>
          <p:spPr bwMode="auto">
            <a:xfrm>
              <a:off x="2976" y="3360"/>
              <a:ext cx="192" cy="1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3308" name="AutoShape 151"/>
            <p:cNvSpPr>
              <a:spLocks noChangeArrowheads="1"/>
            </p:cNvSpPr>
            <p:nvPr/>
          </p:nvSpPr>
          <p:spPr bwMode="auto">
            <a:xfrm>
              <a:off x="2976" y="3072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09" name="AutoShape 157"/>
            <p:cNvCxnSpPr>
              <a:cxnSpLocks noChangeShapeType="1"/>
              <a:stCxn id="53308" idx="2"/>
              <a:endCxn id="53307" idx="0"/>
            </p:cNvCxnSpPr>
            <p:nvPr/>
          </p:nvCxnSpPr>
          <p:spPr bwMode="auto">
            <a:xfrm>
              <a:off x="3072" y="3246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0" name="AutoShape 153"/>
            <p:cNvSpPr>
              <a:spLocks noChangeArrowheads="1"/>
            </p:cNvSpPr>
            <p:nvPr/>
          </p:nvSpPr>
          <p:spPr bwMode="auto">
            <a:xfrm>
              <a:off x="2976" y="1920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sp>
          <p:nvSpPr>
            <p:cNvPr id="53311" name="AutoShape 154"/>
            <p:cNvSpPr>
              <a:spLocks noChangeArrowheads="1"/>
            </p:cNvSpPr>
            <p:nvPr/>
          </p:nvSpPr>
          <p:spPr bwMode="auto">
            <a:xfrm>
              <a:off x="2976" y="2208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12" name="AutoShape 157"/>
            <p:cNvCxnSpPr>
              <a:cxnSpLocks noChangeShapeType="1"/>
              <a:stCxn id="53310" idx="2"/>
              <a:endCxn id="53311" idx="0"/>
            </p:cNvCxnSpPr>
            <p:nvPr/>
          </p:nvCxnSpPr>
          <p:spPr bwMode="auto">
            <a:xfrm>
              <a:off x="3072" y="2094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3" name="AutoShape 154"/>
            <p:cNvSpPr>
              <a:spLocks noChangeArrowheads="1"/>
            </p:cNvSpPr>
            <p:nvPr/>
          </p:nvSpPr>
          <p:spPr bwMode="auto">
            <a:xfrm>
              <a:off x="2976" y="2496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3314" name="AutoShape 157"/>
            <p:cNvCxnSpPr>
              <a:cxnSpLocks noChangeShapeType="1"/>
              <a:endCxn id="53313" idx="0"/>
            </p:cNvCxnSpPr>
            <p:nvPr/>
          </p:nvCxnSpPr>
          <p:spPr bwMode="auto">
            <a:xfrm>
              <a:off x="3072" y="2400"/>
              <a:ext cx="0" cy="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3315" name="Freeform 38"/>
            <p:cNvSpPr>
              <a:spLocks/>
            </p:cNvSpPr>
            <p:nvPr/>
          </p:nvSpPr>
          <p:spPr bwMode="auto">
            <a:xfrm>
              <a:off x="3072" y="2126"/>
              <a:ext cx="192" cy="274"/>
            </a:xfrm>
            <a:custGeom>
              <a:avLst/>
              <a:gdLst>
                <a:gd name="T0" fmla="*/ 0 w 288"/>
                <a:gd name="T1" fmla="*/ 0 h 288"/>
                <a:gd name="T2" fmla="*/ 1657480 w 288"/>
                <a:gd name="T3" fmla="*/ 0 h 288"/>
                <a:gd name="T4" fmla="*/ 1657480 w 288"/>
                <a:gd name="T5" fmla="*/ 343707281 h 288"/>
                <a:gd name="T6" fmla="*/ 0 w 288"/>
                <a:gd name="T7" fmla="*/ 34370728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Rectangle 278"/>
          <p:cNvSpPr>
            <a:spLocks noChangeArrowheads="1"/>
          </p:cNvSpPr>
          <p:nvPr/>
        </p:nvSpPr>
        <p:spPr bwMode="auto">
          <a:xfrm>
            <a:off x="16764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RWX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76" name="AutoShape 61"/>
          <p:cNvSpPr>
            <a:spLocks noChangeArrowheads="1"/>
          </p:cNvSpPr>
          <p:nvPr/>
        </p:nvSpPr>
        <p:spPr bwMode="auto">
          <a:xfrm>
            <a:off x="25908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7" name="Rectangle 83"/>
          <p:cNvSpPr>
            <a:spLocks noChangeArrowheads="1"/>
          </p:cNvSpPr>
          <p:nvPr/>
        </p:nvSpPr>
        <p:spPr bwMode="auto">
          <a:xfrm>
            <a:off x="1676400" y="3124200"/>
            <a:ext cx="1066800" cy="609600"/>
          </a:xfrm>
          <a:prstGeom prst="rect">
            <a:avLst/>
          </a:prstGeom>
          <a:solidFill>
            <a:srgbClr val="DD0000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8" name="Freeform 73"/>
          <p:cNvSpPr>
            <a:spLocks/>
          </p:cNvSpPr>
          <p:nvPr/>
        </p:nvSpPr>
        <p:spPr bwMode="auto">
          <a:xfrm>
            <a:off x="914400" y="3352800"/>
            <a:ext cx="457200" cy="1447800"/>
          </a:xfrm>
          <a:custGeom>
            <a:avLst/>
            <a:gdLst>
              <a:gd name="T0" fmla="*/ 0 w 288"/>
              <a:gd name="T1" fmla="*/ 0 h 912"/>
              <a:gd name="T2" fmla="*/ 2147483647 w 288"/>
              <a:gd name="T3" fmla="*/ 0 h 912"/>
              <a:gd name="T4" fmla="*/ 2147483647 w 288"/>
              <a:gd name="T5" fmla="*/ 2147483647 h 912"/>
              <a:gd name="T6" fmla="*/ 0 w 288"/>
              <a:gd name="T7" fmla="*/ 2147483647 h 912"/>
              <a:gd name="T8" fmla="*/ 0 w 28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12"/>
              <a:gd name="T17" fmla="*/ 288 w 28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12">
                <a:moveTo>
                  <a:pt x="0" y="0"/>
                </a:moveTo>
                <a:lnTo>
                  <a:pt x="288" y="0"/>
                </a:lnTo>
                <a:lnTo>
                  <a:pt x="288" y="864"/>
                </a:lnTo>
                <a:lnTo>
                  <a:pt x="0" y="864"/>
                </a:lnTo>
                <a:lnTo>
                  <a:pt x="0" y="91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" name="AutoShape 157"/>
          <p:cNvCxnSpPr>
            <a:cxnSpLocks noChangeShapeType="1"/>
          </p:cNvCxnSpPr>
          <p:nvPr/>
        </p:nvCxnSpPr>
        <p:spPr bwMode="auto">
          <a:xfrm>
            <a:off x="914400" y="4724400"/>
            <a:ext cx="0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1" name="Oval 68"/>
          <p:cNvSpPr>
            <a:spLocks noChangeArrowheads="1"/>
          </p:cNvSpPr>
          <p:nvPr/>
        </p:nvSpPr>
        <p:spPr bwMode="auto">
          <a:xfrm>
            <a:off x="1219200" y="4267200"/>
            <a:ext cx="304800" cy="3048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r>
              <a:rPr lang="en-US" b="1"/>
              <a:t>cb</a:t>
            </a:r>
          </a:p>
        </p:txBody>
      </p:sp>
      <p:sp>
        <p:nvSpPr>
          <p:cNvPr id="53302" name="Freeform 36"/>
          <p:cNvSpPr>
            <a:spLocks/>
          </p:cNvSpPr>
          <p:nvPr/>
        </p:nvSpPr>
        <p:spPr bwMode="auto">
          <a:xfrm>
            <a:off x="914400" y="2819400"/>
            <a:ext cx="1295400" cy="2438400"/>
          </a:xfrm>
          <a:custGeom>
            <a:avLst/>
            <a:gdLst>
              <a:gd name="T0" fmla="*/ 0 w 816"/>
              <a:gd name="T1" fmla="*/ 2147483647 h 1536"/>
              <a:gd name="T2" fmla="*/ 0 w 816"/>
              <a:gd name="T3" fmla="*/ 2147483647 h 1536"/>
              <a:gd name="T4" fmla="*/ 2147483647 w 816"/>
              <a:gd name="T5" fmla="*/ 2147483647 h 1536"/>
              <a:gd name="T6" fmla="*/ 2147483647 w 816"/>
              <a:gd name="T7" fmla="*/ 0 h 1536"/>
              <a:gd name="T8" fmla="*/ 2147483647 w 816"/>
              <a:gd name="T9" fmla="*/ 0 h 1536"/>
              <a:gd name="T10" fmla="*/ 2147483647 w 816"/>
              <a:gd name="T11" fmla="*/ 2147483647 h 15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536"/>
              <a:gd name="T20" fmla="*/ 816 w 816"/>
              <a:gd name="T21" fmla="*/ 1536 h 1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536">
                <a:moveTo>
                  <a:pt x="0" y="1440"/>
                </a:moveTo>
                <a:lnTo>
                  <a:pt x="0" y="1536"/>
                </a:lnTo>
                <a:lnTo>
                  <a:pt x="528" y="1536"/>
                </a:lnTo>
                <a:lnTo>
                  <a:pt x="528" y="0"/>
                </a:lnTo>
                <a:lnTo>
                  <a:pt x="816" y="0"/>
                </a:lnTo>
                <a:lnTo>
                  <a:pt x="816" y="4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3" name="Line 39"/>
          <p:cNvSpPr>
            <a:spLocks noChangeShapeType="1"/>
          </p:cNvSpPr>
          <p:nvPr/>
        </p:nvSpPr>
        <p:spPr bwMode="auto">
          <a:xfrm>
            <a:off x="22098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4" name="AutoShape 154"/>
          <p:cNvSpPr>
            <a:spLocks noChangeArrowheads="1"/>
          </p:cNvSpPr>
          <p:nvPr/>
        </p:nvSpPr>
        <p:spPr bwMode="auto">
          <a:xfrm>
            <a:off x="762000" y="48768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3305" name="Rectangle 278"/>
          <p:cNvSpPr>
            <a:spLocks noChangeArrowheads="1"/>
          </p:cNvSpPr>
          <p:nvPr/>
        </p:nvSpPr>
        <p:spPr bwMode="auto">
          <a:xfrm>
            <a:off x="16764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68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71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</p:spTree>
    <p:custDataLst>
      <p:tags r:id="rId1"/>
    </p:custDataLst>
  </p:cSld>
  <p:clrMapOvr>
    <a:masterClrMapping/>
  </p:clrMapOvr>
  <p:transition advTm="360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208 -0.00278 L 0.00208 0.05394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5394 L 0.00208 0.1083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-0.4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0833 L 0.00208 0.16389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6389 L 0.00208 0.21944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5" grpId="0"/>
      <p:bldP spid="263217" grpId="0" animBg="1"/>
      <p:bldP spid="263217" grpId="1" animBg="1"/>
      <p:bldP spid="263220" grpId="0" animBg="1"/>
      <p:bldP spid="50" grpId="0" animBg="1"/>
      <p:bldP spid="50" grpId="1" animBg="1"/>
      <p:bldP spid="50" grpId="2" animBg="1"/>
      <p:bldP spid="50" grpId="3" animBg="1"/>
      <p:bldP spid="52" grpId="0" animBg="1"/>
      <p:bldP spid="76" grpId="0" animBg="1"/>
      <p:bldP spid="77" grpId="0" animBg="1"/>
      <p:bldP spid="78" grpId="0" animBg="1"/>
      <p:bldP spid="51" grpId="0" animBg="1"/>
      <p:bldP spid="533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278"/>
          <p:cNvSpPr>
            <a:spLocks noChangeArrowheads="1"/>
          </p:cNvSpPr>
          <p:nvPr/>
        </p:nvSpPr>
        <p:spPr bwMode="auto">
          <a:xfrm>
            <a:off x="304800" y="838200"/>
            <a:ext cx="3810000" cy="11430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Dyninst</a:t>
            </a:r>
          </a:p>
        </p:txBody>
      </p:sp>
      <p:sp>
        <p:nvSpPr>
          <p:cNvPr id="54274" name="Rectangle 249"/>
          <p:cNvSpPr>
            <a:spLocks noChangeArrowheads="1"/>
          </p:cNvSpPr>
          <p:nvPr/>
        </p:nvSpPr>
        <p:spPr bwMode="auto">
          <a:xfrm>
            <a:off x="16764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057400" y="3048000"/>
            <a:ext cx="457200" cy="1189038"/>
            <a:chOff x="1296" y="1920"/>
            <a:chExt cx="288" cy="749"/>
          </a:xfrm>
        </p:grpSpPr>
        <p:sp>
          <p:nvSpPr>
            <p:cNvPr id="54340" name="AutoShape 153"/>
            <p:cNvSpPr>
              <a:spLocks noChangeArrowheads="1"/>
            </p:cNvSpPr>
            <p:nvPr/>
          </p:nvSpPr>
          <p:spPr bwMode="auto">
            <a:xfrm>
              <a:off x="1296" y="1920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sp>
          <p:nvSpPr>
            <p:cNvPr id="54341" name="AutoShape 154"/>
            <p:cNvSpPr>
              <a:spLocks noChangeArrowheads="1"/>
            </p:cNvSpPr>
            <p:nvPr/>
          </p:nvSpPr>
          <p:spPr bwMode="auto">
            <a:xfrm>
              <a:off x="1296" y="2208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4342" name="AutoShape 157"/>
            <p:cNvCxnSpPr>
              <a:cxnSpLocks noChangeShapeType="1"/>
              <a:stCxn id="54340" idx="2"/>
              <a:endCxn id="54341" idx="0"/>
            </p:cNvCxnSpPr>
            <p:nvPr/>
          </p:nvCxnSpPr>
          <p:spPr bwMode="auto">
            <a:xfrm>
              <a:off x="1392" y="2094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4343" name="AutoShape 154"/>
            <p:cNvSpPr>
              <a:spLocks noChangeArrowheads="1"/>
            </p:cNvSpPr>
            <p:nvPr/>
          </p:nvSpPr>
          <p:spPr bwMode="auto">
            <a:xfrm>
              <a:off x="1296" y="2496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4344" name="AutoShape 157"/>
            <p:cNvCxnSpPr>
              <a:cxnSpLocks noChangeShapeType="1"/>
              <a:endCxn id="54343" idx="0"/>
            </p:cNvCxnSpPr>
            <p:nvPr/>
          </p:nvCxnSpPr>
          <p:spPr bwMode="auto">
            <a:xfrm>
              <a:off x="1392" y="2400"/>
              <a:ext cx="0" cy="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4345" name="Freeform 38"/>
            <p:cNvSpPr>
              <a:spLocks/>
            </p:cNvSpPr>
            <p:nvPr/>
          </p:nvSpPr>
          <p:spPr bwMode="auto">
            <a:xfrm>
              <a:off x="1392" y="2126"/>
              <a:ext cx="192" cy="274"/>
            </a:xfrm>
            <a:custGeom>
              <a:avLst/>
              <a:gdLst>
                <a:gd name="T0" fmla="*/ 0 w 288"/>
                <a:gd name="T1" fmla="*/ 0 h 288"/>
                <a:gd name="T2" fmla="*/ 1657480 w 288"/>
                <a:gd name="T3" fmla="*/ 0 h 288"/>
                <a:gd name="T4" fmla="*/ 1657480 w 288"/>
                <a:gd name="T5" fmla="*/ 343707281 h 288"/>
                <a:gd name="T6" fmla="*/ 0 w 288"/>
                <a:gd name="T7" fmla="*/ 343707281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0" y="0"/>
                  </a:moveTo>
                  <a:lnTo>
                    <a:pt x="288" y="0"/>
                  </a:lnTo>
                  <a:lnTo>
                    <a:pt x="288" y="288"/>
                  </a:lnTo>
                  <a:lnTo>
                    <a:pt x="0" y="28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79" name="Rectangle 17"/>
          <p:cNvSpPr>
            <a:spLocks noGrp="1" noChangeArrowheads="1"/>
          </p:cNvSpPr>
          <p:nvPr>
            <p:ph type="title"/>
          </p:nvPr>
        </p:nvSpPr>
        <p:spPr>
          <a:xfrm>
            <a:off x="1219200" y="-38100"/>
            <a:ext cx="7924800" cy="762000"/>
          </a:xfrm>
        </p:spPr>
        <p:txBody>
          <a:bodyPr/>
          <a:lstStyle/>
          <a:p>
            <a:pPr algn="l"/>
            <a:r>
              <a:rPr lang="en-US" smtClean="0"/>
              <a:t>Overwritten code discovery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4280" name="Rectangle 3"/>
          <p:cNvSpPr>
            <a:spLocks noChangeArrowheads="1"/>
          </p:cNvSpPr>
          <p:nvPr/>
        </p:nvSpPr>
        <p:spPr bwMode="auto">
          <a:xfrm>
            <a:off x="4419600" y="838200"/>
            <a:ext cx="472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863600"/>
            <a:endParaRPr lang="en-US" sz="2800" smtClean="0">
              <a:solidFill>
                <a:srgbClr val="000099"/>
              </a:solidFill>
            </a:endParaRPr>
          </a:p>
          <a:p>
            <a:pPr algn="l" defTabSz="863600"/>
            <a:r>
              <a:rPr lang="en-US" sz="3600" smtClean="0">
                <a:solidFill>
                  <a:srgbClr val="000099"/>
                </a:solidFill>
              </a:rPr>
              <a:t>Update after overwrite</a:t>
            </a:r>
            <a:endParaRPr lang="en-US" sz="2800" smtClean="0">
              <a:solidFill>
                <a:srgbClr val="000099"/>
              </a:solidFill>
            </a:endParaRPr>
          </a:p>
          <a:p>
            <a:pPr lvl="1" indent="-342900" algn="l" defTabSz="863600">
              <a:buFontTx/>
              <a:buAutoNum type="arabicPeriod"/>
            </a:pPr>
            <a:r>
              <a:rPr lang="en-US" sz="2400" smtClean="0">
                <a:solidFill>
                  <a:srgbClr val="404040"/>
                </a:solidFill>
              </a:rPr>
              <a:t>Handle </a:t>
            </a:r>
            <a:r>
              <a:rPr lang="en-US" sz="2400">
                <a:solidFill>
                  <a:srgbClr val="404040"/>
                </a:solidFill>
              </a:rPr>
              <a:t>overwrite signal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instrument write loop exits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copy overwritten page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restore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chemeClr val="folHlink"/>
                </a:solidFill>
              </a:rPr>
              <a:t>resume execution</a:t>
            </a:r>
          </a:p>
          <a:p>
            <a:pPr lvl="1" indent="-342900" algn="l" defTabSz="863600">
              <a:buFontTx/>
              <a:buAutoNum type="arabicPeriod"/>
            </a:pPr>
            <a:r>
              <a:rPr lang="en-US" sz="2400">
                <a:solidFill>
                  <a:srgbClr val="404040"/>
                </a:solidFill>
              </a:rPr>
              <a:t>Update CFG when writes end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remove overwritten and unreachable blocks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parse at entry points to overwritten regions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remove write permissions</a:t>
            </a:r>
          </a:p>
          <a:p>
            <a:pPr marL="1028700" lvl="2" indent="-457200" algn="l" defTabSz="863600">
              <a:buFontTx/>
              <a:buAutoNum type="alphaLcParenR"/>
            </a:pPr>
            <a:r>
              <a:rPr lang="en-US" sz="2000">
                <a:solidFill>
                  <a:srgbClr val="404040"/>
                </a:solidFill>
              </a:rPr>
              <a:t>resume execution</a:t>
            </a:r>
          </a:p>
        </p:txBody>
      </p:sp>
      <p:sp>
        <p:nvSpPr>
          <p:cNvPr id="54281" name="Rectangle 249"/>
          <p:cNvSpPr>
            <a:spLocks noChangeArrowheads="1"/>
          </p:cNvSpPr>
          <p:nvPr/>
        </p:nvSpPr>
        <p:spPr bwMode="auto">
          <a:xfrm>
            <a:off x="3810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54282" name="AutoShape 157"/>
          <p:cNvCxnSpPr>
            <a:cxnSpLocks noChangeShapeType="1"/>
          </p:cNvCxnSpPr>
          <p:nvPr/>
        </p:nvCxnSpPr>
        <p:spPr bwMode="auto">
          <a:xfrm>
            <a:off x="914400" y="42386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283" name="AutoShape 157"/>
          <p:cNvCxnSpPr>
            <a:cxnSpLocks noChangeShapeType="1"/>
            <a:endCxn id="54308" idx="0"/>
          </p:cNvCxnSpPr>
          <p:nvPr/>
        </p:nvCxnSpPr>
        <p:spPr bwMode="auto">
          <a:xfrm>
            <a:off x="9144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284" name="AutoShape 157"/>
          <p:cNvCxnSpPr>
            <a:cxnSpLocks noChangeShapeType="1"/>
            <a:stCxn id="54308" idx="2"/>
          </p:cNvCxnSpPr>
          <p:nvPr/>
        </p:nvCxnSpPr>
        <p:spPr bwMode="auto">
          <a:xfrm>
            <a:off x="914400" y="3783013"/>
            <a:ext cx="0" cy="179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85" name="Freeform 27"/>
          <p:cNvSpPr>
            <a:spLocks/>
          </p:cNvSpPr>
          <p:nvPr/>
        </p:nvSpPr>
        <p:spPr bwMode="auto">
          <a:xfrm>
            <a:off x="914400" y="3352800"/>
            <a:ext cx="457200" cy="1447800"/>
          </a:xfrm>
          <a:custGeom>
            <a:avLst/>
            <a:gdLst>
              <a:gd name="T0" fmla="*/ 0 w 288"/>
              <a:gd name="T1" fmla="*/ 0 h 912"/>
              <a:gd name="T2" fmla="*/ 2147483647 w 288"/>
              <a:gd name="T3" fmla="*/ 0 h 912"/>
              <a:gd name="T4" fmla="*/ 2147483647 w 288"/>
              <a:gd name="T5" fmla="*/ 2147483647 h 912"/>
              <a:gd name="T6" fmla="*/ 0 w 288"/>
              <a:gd name="T7" fmla="*/ 2147483647 h 912"/>
              <a:gd name="T8" fmla="*/ 0 w 28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12"/>
              <a:gd name="T17" fmla="*/ 288 w 28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12">
                <a:moveTo>
                  <a:pt x="0" y="0"/>
                </a:moveTo>
                <a:lnTo>
                  <a:pt x="288" y="0"/>
                </a:lnTo>
                <a:lnTo>
                  <a:pt x="288" y="864"/>
                </a:lnTo>
                <a:lnTo>
                  <a:pt x="0" y="864"/>
                </a:lnTo>
                <a:lnTo>
                  <a:pt x="0" y="91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286" name="AutoShape 157"/>
          <p:cNvCxnSpPr>
            <a:cxnSpLocks noChangeShapeType="1"/>
            <a:stCxn id="54285" idx="3"/>
          </p:cNvCxnSpPr>
          <p:nvPr/>
        </p:nvCxnSpPr>
        <p:spPr bwMode="auto">
          <a:xfrm>
            <a:off x="914400" y="4724400"/>
            <a:ext cx="0" cy="15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287" name="Rectangle 249"/>
          <p:cNvSpPr>
            <a:spLocks noChangeArrowheads="1"/>
          </p:cNvSpPr>
          <p:nvPr/>
        </p:nvSpPr>
        <p:spPr bwMode="auto">
          <a:xfrm>
            <a:off x="2971800" y="2743200"/>
            <a:ext cx="1066800" cy="3200400"/>
          </a:xfrm>
          <a:prstGeom prst="rect">
            <a:avLst/>
          </a:prstGeom>
          <a:solidFill>
            <a:srgbClr val="DDDDF3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4288" name="Rectangle 278"/>
          <p:cNvSpPr>
            <a:spLocks noChangeArrowheads="1"/>
          </p:cNvSpPr>
          <p:nvPr/>
        </p:nvSpPr>
        <p:spPr bwMode="auto">
          <a:xfrm>
            <a:off x="16764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4289" name="Rectangle 278"/>
          <p:cNvSpPr>
            <a:spLocks noChangeArrowheads="1"/>
          </p:cNvSpPr>
          <p:nvPr/>
        </p:nvSpPr>
        <p:spPr bwMode="auto">
          <a:xfrm>
            <a:off x="29718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4290" name="Rectangle 278"/>
          <p:cNvSpPr>
            <a:spLocks noChangeArrowheads="1"/>
          </p:cNvSpPr>
          <p:nvPr/>
        </p:nvSpPr>
        <p:spPr bwMode="auto">
          <a:xfrm>
            <a:off x="3810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R-X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279617" name="Rectangle 278"/>
          <p:cNvSpPr>
            <a:spLocks noChangeArrowheads="1"/>
          </p:cNvSpPr>
          <p:nvPr/>
        </p:nvSpPr>
        <p:spPr bwMode="auto">
          <a:xfrm>
            <a:off x="1676400" y="5791200"/>
            <a:ext cx="1066800" cy="3048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400" b="1" smtClean="0">
                <a:latin typeface="Courier New" pitchFamily="49" charset="0"/>
              </a:rPr>
              <a:t>RWX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54292" name="Rectangle 68"/>
          <p:cNvSpPr>
            <a:spLocks noChangeArrowheads="1"/>
          </p:cNvSpPr>
          <p:nvPr/>
        </p:nvSpPr>
        <p:spPr bwMode="auto">
          <a:xfrm>
            <a:off x="457200" y="1371600"/>
            <a:ext cx="1676400" cy="5334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/>
              <a:t>code write handler</a:t>
            </a:r>
          </a:p>
        </p:txBody>
      </p:sp>
      <p:sp>
        <p:nvSpPr>
          <p:cNvPr id="54293" name="Rectangle 69"/>
          <p:cNvSpPr>
            <a:spLocks noChangeArrowheads="1"/>
          </p:cNvSpPr>
          <p:nvPr/>
        </p:nvSpPr>
        <p:spPr bwMode="auto">
          <a:xfrm>
            <a:off x="2286000" y="1371600"/>
            <a:ext cx="1676400" cy="53340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/>
              <a:t>CFG update routine</a:t>
            </a:r>
          </a:p>
        </p:txBody>
      </p:sp>
      <p:sp>
        <p:nvSpPr>
          <p:cNvPr id="54294" name="Freeform 70"/>
          <p:cNvSpPr>
            <a:spLocks/>
          </p:cNvSpPr>
          <p:nvPr/>
        </p:nvSpPr>
        <p:spPr bwMode="auto">
          <a:xfrm>
            <a:off x="457200" y="2971800"/>
            <a:ext cx="457200" cy="1295400"/>
          </a:xfrm>
          <a:custGeom>
            <a:avLst/>
            <a:gdLst>
              <a:gd name="T0" fmla="*/ 2147483647 w 288"/>
              <a:gd name="T1" fmla="*/ 2147483647 h 816"/>
              <a:gd name="T2" fmla="*/ 2147483647 w 288"/>
              <a:gd name="T3" fmla="*/ 2147483647 h 816"/>
              <a:gd name="T4" fmla="*/ 0 w 288"/>
              <a:gd name="T5" fmla="*/ 2147483647 h 816"/>
              <a:gd name="T6" fmla="*/ 0 w 288"/>
              <a:gd name="T7" fmla="*/ 2147483647 h 816"/>
              <a:gd name="T8" fmla="*/ 0 w 288"/>
              <a:gd name="T9" fmla="*/ 0 h 816"/>
              <a:gd name="T10" fmla="*/ 2147483647 w 288"/>
              <a:gd name="T11" fmla="*/ 0 h 816"/>
              <a:gd name="T12" fmla="*/ 2147483647 w 288"/>
              <a:gd name="T13" fmla="*/ 2147483647 h 8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8"/>
              <a:gd name="T22" fmla="*/ 0 h 816"/>
              <a:gd name="T23" fmla="*/ 288 w 288"/>
              <a:gd name="T24" fmla="*/ 816 h 8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8" h="816">
                <a:moveTo>
                  <a:pt x="288" y="816"/>
                </a:moveTo>
                <a:lnTo>
                  <a:pt x="48" y="816"/>
                </a:lnTo>
                <a:lnTo>
                  <a:pt x="0" y="816"/>
                </a:lnTo>
                <a:lnTo>
                  <a:pt x="0" y="48"/>
                </a:lnTo>
                <a:lnTo>
                  <a:pt x="0" y="0"/>
                </a:lnTo>
                <a:lnTo>
                  <a:pt x="288" y="0"/>
                </a:lnTo>
                <a:lnTo>
                  <a:pt x="288" y="4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Freeform 71"/>
          <p:cNvSpPr>
            <a:spLocks/>
          </p:cNvSpPr>
          <p:nvPr/>
        </p:nvSpPr>
        <p:spPr bwMode="auto">
          <a:xfrm>
            <a:off x="914400" y="3352800"/>
            <a:ext cx="457200" cy="1447800"/>
          </a:xfrm>
          <a:custGeom>
            <a:avLst/>
            <a:gdLst>
              <a:gd name="T0" fmla="*/ 0 w 288"/>
              <a:gd name="T1" fmla="*/ 0 h 912"/>
              <a:gd name="T2" fmla="*/ 2147483647 w 288"/>
              <a:gd name="T3" fmla="*/ 0 h 912"/>
              <a:gd name="T4" fmla="*/ 2147483647 w 288"/>
              <a:gd name="T5" fmla="*/ 2147483647 h 912"/>
              <a:gd name="T6" fmla="*/ 0 w 288"/>
              <a:gd name="T7" fmla="*/ 2147483647 h 912"/>
              <a:gd name="T8" fmla="*/ 0 w 288"/>
              <a:gd name="T9" fmla="*/ 2147483647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912"/>
              <a:gd name="T17" fmla="*/ 288 w 28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912">
                <a:moveTo>
                  <a:pt x="0" y="0"/>
                </a:moveTo>
                <a:lnTo>
                  <a:pt x="288" y="0"/>
                </a:lnTo>
                <a:lnTo>
                  <a:pt x="288" y="864"/>
                </a:lnTo>
                <a:lnTo>
                  <a:pt x="0" y="864"/>
                </a:lnTo>
                <a:lnTo>
                  <a:pt x="0" y="91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Oval 72"/>
          <p:cNvSpPr>
            <a:spLocks noChangeArrowheads="1"/>
          </p:cNvSpPr>
          <p:nvPr/>
        </p:nvSpPr>
        <p:spPr bwMode="auto">
          <a:xfrm>
            <a:off x="1219200" y="4267200"/>
            <a:ext cx="304800" cy="3048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r>
              <a:rPr lang="en-US" b="1"/>
              <a:t>cb</a:t>
            </a:r>
          </a:p>
        </p:txBody>
      </p:sp>
      <p:sp>
        <p:nvSpPr>
          <p:cNvPr id="54297" name="Rectangle 74"/>
          <p:cNvSpPr>
            <a:spLocks noChangeArrowheads="1"/>
          </p:cNvSpPr>
          <p:nvPr/>
        </p:nvSpPr>
        <p:spPr bwMode="auto">
          <a:xfrm>
            <a:off x="1676400" y="3124200"/>
            <a:ext cx="1066800" cy="609600"/>
          </a:xfrm>
          <a:prstGeom prst="rect">
            <a:avLst/>
          </a:prstGeom>
          <a:solidFill>
            <a:srgbClr val="DD0000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298" name="Line 75"/>
          <p:cNvSpPr>
            <a:spLocks noChangeShapeType="1"/>
          </p:cNvSpPr>
          <p:nvPr/>
        </p:nvSpPr>
        <p:spPr bwMode="auto">
          <a:xfrm>
            <a:off x="22098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Freeform 62"/>
          <p:cNvSpPr>
            <a:spLocks/>
          </p:cNvSpPr>
          <p:nvPr/>
        </p:nvSpPr>
        <p:spPr bwMode="auto">
          <a:xfrm>
            <a:off x="914400" y="2819400"/>
            <a:ext cx="1295400" cy="2438400"/>
          </a:xfrm>
          <a:custGeom>
            <a:avLst/>
            <a:gdLst>
              <a:gd name="T0" fmla="*/ 0 w 816"/>
              <a:gd name="T1" fmla="*/ 2147483647 h 1536"/>
              <a:gd name="T2" fmla="*/ 0 w 816"/>
              <a:gd name="T3" fmla="*/ 2147483647 h 1536"/>
              <a:gd name="T4" fmla="*/ 2147483647 w 816"/>
              <a:gd name="T5" fmla="*/ 2147483647 h 1536"/>
              <a:gd name="T6" fmla="*/ 2147483647 w 816"/>
              <a:gd name="T7" fmla="*/ 0 h 1536"/>
              <a:gd name="T8" fmla="*/ 2147483647 w 816"/>
              <a:gd name="T9" fmla="*/ 0 h 1536"/>
              <a:gd name="T10" fmla="*/ 2147483647 w 816"/>
              <a:gd name="T11" fmla="*/ 2147483647 h 15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536"/>
              <a:gd name="T20" fmla="*/ 816 w 816"/>
              <a:gd name="T21" fmla="*/ 1536 h 1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536">
                <a:moveTo>
                  <a:pt x="0" y="1440"/>
                </a:moveTo>
                <a:lnTo>
                  <a:pt x="0" y="1536"/>
                </a:lnTo>
                <a:lnTo>
                  <a:pt x="528" y="1536"/>
                </a:lnTo>
                <a:lnTo>
                  <a:pt x="528" y="0"/>
                </a:lnTo>
                <a:lnTo>
                  <a:pt x="816" y="0"/>
                </a:lnTo>
                <a:lnTo>
                  <a:pt x="816" y="4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0" name="AutoShape 157"/>
          <p:cNvCxnSpPr>
            <a:cxnSpLocks noChangeShapeType="1"/>
          </p:cNvCxnSpPr>
          <p:nvPr/>
        </p:nvCxnSpPr>
        <p:spPr bwMode="auto">
          <a:xfrm>
            <a:off x="3505200" y="5610225"/>
            <a:ext cx="0" cy="28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301" name="AutoShape 121"/>
          <p:cNvCxnSpPr>
            <a:cxnSpLocks noChangeShapeType="1"/>
          </p:cNvCxnSpPr>
          <p:nvPr/>
        </p:nvCxnSpPr>
        <p:spPr bwMode="auto">
          <a:xfrm flipV="1">
            <a:off x="1295400" y="3162300"/>
            <a:ext cx="381000" cy="482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DD0000"/>
            </a:solidFill>
            <a:round/>
            <a:headEnd/>
            <a:tailEnd type="arrow" w="med" len="med"/>
          </a:ln>
        </p:spPr>
      </p:cxnSp>
      <p:sp>
        <p:nvSpPr>
          <p:cNvPr id="54302" name="Rectangle 278"/>
          <p:cNvSpPr>
            <a:spLocks noChangeArrowheads="1"/>
          </p:cNvSpPr>
          <p:nvPr/>
        </p:nvSpPr>
        <p:spPr bwMode="auto">
          <a:xfrm>
            <a:off x="304800" y="2590800"/>
            <a:ext cx="3810000" cy="3505200"/>
          </a:xfrm>
          <a:prstGeom prst="roundRect">
            <a:avLst>
              <a:gd name="adj" fmla="val 12042"/>
            </a:avLst>
          </a:prstGeom>
          <a:noFill/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4303" name="AutoShape 58"/>
          <p:cNvSpPr>
            <a:spLocks noChangeArrowheads="1"/>
          </p:cNvSpPr>
          <p:nvPr/>
        </p:nvSpPr>
        <p:spPr bwMode="auto">
          <a:xfrm>
            <a:off x="7620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04" name="AutoShape 59"/>
          <p:cNvSpPr>
            <a:spLocks noChangeArrowheads="1"/>
          </p:cNvSpPr>
          <p:nvPr/>
        </p:nvSpPr>
        <p:spPr bwMode="auto">
          <a:xfrm rot="10800000">
            <a:off x="12954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05" name="AutoShape 60"/>
          <p:cNvSpPr>
            <a:spLocks noChangeArrowheads="1"/>
          </p:cNvSpPr>
          <p:nvPr/>
        </p:nvSpPr>
        <p:spPr bwMode="auto">
          <a:xfrm>
            <a:off x="25908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79613" name="AutoShape 61"/>
          <p:cNvSpPr>
            <a:spLocks noChangeArrowheads="1"/>
          </p:cNvSpPr>
          <p:nvPr/>
        </p:nvSpPr>
        <p:spPr bwMode="auto">
          <a:xfrm rot="10800000">
            <a:off x="3124200" y="1981200"/>
            <a:ext cx="533400" cy="609600"/>
          </a:xfrm>
          <a:prstGeom prst="upArrow">
            <a:avLst>
              <a:gd name="adj1" fmla="val 50593"/>
              <a:gd name="adj2" fmla="val 54762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08" name="AutoShape 152"/>
          <p:cNvSpPr>
            <a:spLocks noChangeArrowheads="1"/>
          </p:cNvSpPr>
          <p:nvPr/>
        </p:nvSpPr>
        <p:spPr bwMode="auto">
          <a:xfrm>
            <a:off x="533400" y="3505200"/>
            <a:ext cx="7620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r>
              <a:rPr lang="en-US"/>
              <a:t>write</a:t>
            </a:r>
          </a:p>
        </p:txBody>
      </p:sp>
      <p:cxnSp>
        <p:nvCxnSpPr>
          <p:cNvPr id="54309" name="AutoShape 157"/>
          <p:cNvCxnSpPr>
            <a:cxnSpLocks noChangeShapeType="1"/>
            <a:endCxn id="54308" idx="0"/>
          </p:cNvCxnSpPr>
          <p:nvPr/>
        </p:nvCxnSpPr>
        <p:spPr bwMode="auto">
          <a:xfrm>
            <a:off x="914400" y="3324225"/>
            <a:ext cx="0" cy="180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310" name="AutoShape 157"/>
          <p:cNvCxnSpPr>
            <a:cxnSpLocks noChangeShapeType="1"/>
            <a:stCxn id="54308" idx="2"/>
          </p:cNvCxnSpPr>
          <p:nvPr/>
        </p:nvCxnSpPr>
        <p:spPr bwMode="auto">
          <a:xfrm>
            <a:off x="914400" y="3783013"/>
            <a:ext cx="0" cy="1793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11" name="AutoShape 151"/>
          <p:cNvSpPr>
            <a:spLocks noChangeArrowheads="1"/>
          </p:cNvSpPr>
          <p:nvPr/>
        </p:nvSpPr>
        <p:spPr bwMode="auto">
          <a:xfrm>
            <a:off x="33528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4312" name="AutoShape 157"/>
          <p:cNvCxnSpPr>
            <a:cxnSpLocks noChangeShapeType="1"/>
            <a:stCxn id="54311" idx="2"/>
            <a:endCxn id="54313" idx="0"/>
          </p:cNvCxnSpPr>
          <p:nvPr/>
        </p:nvCxnSpPr>
        <p:spPr bwMode="auto">
          <a:xfrm>
            <a:off x="3505200" y="33242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13" name="AutoShape 152"/>
          <p:cNvSpPr>
            <a:spLocks noChangeArrowheads="1"/>
          </p:cNvSpPr>
          <p:nvPr/>
        </p:nvSpPr>
        <p:spPr bwMode="auto">
          <a:xfrm>
            <a:off x="3352800" y="35052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cxnSp>
        <p:nvCxnSpPr>
          <p:cNvPr id="54314" name="AutoShape 165"/>
          <p:cNvCxnSpPr>
            <a:cxnSpLocks noChangeShapeType="1"/>
            <a:stCxn id="54311" idx="2"/>
            <a:endCxn id="54311" idx="0"/>
          </p:cNvCxnSpPr>
          <p:nvPr/>
        </p:nvCxnSpPr>
        <p:spPr bwMode="auto">
          <a:xfrm rot="5400000" flipH="1" flipV="1">
            <a:off x="3367881" y="3185319"/>
            <a:ext cx="276225" cy="1588"/>
          </a:xfrm>
          <a:prstGeom prst="bentConnector5">
            <a:avLst>
              <a:gd name="adj1" fmla="val -14370"/>
              <a:gd name="adj2" fmla="val 24000009"/>
              <a:gd name="adj3" fmla="val 160917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54315" name="AutoShape 157"/>
          <p:cNvCxnSpPr>
            <a:cxnSpLocks noChangeShapeType="1"/>
          </p:cNvCxnSpPr>
          <p:nvPr/>
        </p:nvCxnSpPr>
        <p:spPr bwMode="auto">
          <a:xfrm>
            <a:off x="914400" y="4694238"/>
            <a:ext cx="0" cy="1825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4316" name="AutoShape 153"/>
          <p:cNvSpPr>
            <a:spLocks noChangeArrowheads="1"/>
          </p:cNvSpPr>
          <p:nvPr/>
        </p:nvSpPr>
        <p:spPr bwMode="auto">
          <a:xfrm>
            <a:off x="762000" y="39624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17" name="AutoShape 154"/>
          <p:cNvSpPr>
            <a:spLocks noChangeArrowheads="1"/>
          </p:cNvSpPr>
          <p:nvPr/>
        </p:nvSpPr>
        <p:spPr bwMode="auto">
          <a:xfrm>
            <a:off x="762000" y="44196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18" name="AutoShape 151"/>
          <p:cNvSpPr>
            <a:spLocks noChangeArrowheads="1"/>
          </p:cNvSpPr>
          <p:nvPr/>
        </p:nvSpPr>
        <p:spPr bwMode="auto">
          <a:xfrm>
            <a:off x="762000" y="30480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19" name="AutoShape 154"/>
          <p:cNvSpPr>
            <a:spLocks noChangeArrowheads="1"/>
          </p:cNvSpPr>
          <p:nvPr/>
        </p:nvSpPr>
        <p:spPr bwMode="auto">
          <a:xfrm>
            <a:off x="762000" y="4876800"/>
            <a:ext cx="304800" cy="2746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4320" name="Oval 63"/>
          <p:cNvSpPr>
            <a:spLocks noChangeArrowheads="1"/>
          </p:cNvSpPr>
          <p:nvPr/>
        </p:nvSpPr>
        <p:spPr bwMode="auto">
          <a:xfrm>
            <a:off x="762000" y="4267200"/>
            <a:ext cx="304800" cy="3048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/>
          <a:lstStyle/>
          <a:p>
            <a:pPr>
              <a:spcBef>
                <a:spcPct val="50000"/>
              </a:spcBef>
            </a:pPr>
            <a:r>
              <a:rPr lang="en-US" b="1"/>
              <a:t>cb</a:t>
            </a:r>
          </a:p>
        </p:txBody>
      </p:sp>
      <p:sp>
        <p:nvSpPr>
          <p:cNvPr id="54321" name="AutoShape 152"/>
          <p:cNvSpPr>
            <a:spLocks noChangeArrowheads="1"/>
          </p:cNvSpPr>
          <p:nvPr/>
        </p:nvSpPr>
        <p:spPr bwMode="auto">
          <a:xfrm>
            <a:off x="2057400" y="5334000"/>
            <a:ext cx="304800" cy="2778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Comic Sans MS" pitchFamily="66" charset="0"/>
            </a:endParaRPr>
          </a:p>
        </p:txBody>
      </p:sp>
      <p:sp>
        <p:nvSpPr>
          <p:cNvPr id="54322" name="AutoShape 151"/>
          <p:cNvSpPr>
            <a:spLocks noChangeArrowheads="1"/>
          </p:cNvSpPr>
          <p:nvPr/>
        </p:nvSpPr>
        <p:spPr bwMode="auto">
          <a:xfrm>
            <a:off x="2057400" y="4876800"/>
            <a:ext cx="304800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cxnSp>
        <p:nvCxnSpPr>
          <p:cNvPr id="54323" name="AutoShape 157"/>
          <p:cNvCxnSpPr>
            <a:cxnSpLocks noChangeShapeType="1"/>
            <a:stCxn id="54322" idx="2"/>
            <a:endCxn id="54321" idx="0"/>
          </p:cNvCxnSpPr>
          <p:nvPr/>
        </p:nvCxnSpPr>
        <p:spPr bwMode="auto">
          <a:xfrm>
            <a:off x="2209800" y="5153025"/>
            <a:ext cx="0" cy="1809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2057400" y="3048000"/>
            <a:ext cx="1600200" cy="2562225"/>
            <a:chOff x="1296" y="1920"/>
            <a:chExt cx="1008" cy="1614"/>
          </a:xfrm>
        </p:grpSpPr>
        <p:cxnSp>
          <p:nvCxnSpPr>
            <p:cNvPr id="54326" name="AutoShape 157"/>
            <p:cNvCxnSpPr>
              <a:cxnSpLocks noChangeShapeType="1"/>
              <a:stCxn id="54336" idx="2"/>
              <a:endCxn id="54338" idx="0"/>
            </p:cNvCxnSpPr>
            <p:nvPr/>
          </p:nvCxnSpPr>
          <p:spPr bwMode="auto">
            <a:xfrm>
              <a:off x="2208" y="2958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4327" name="AutoShape 153"/>
            <p:cNvSpPr>
              <a:spLocks noChangeArrowheads="1"/>
            </p:cNvSpPr>
            <p:nvPr/>
          </p:nvSpPr>
          <p:spPr bwMode="auto">
            <a:xfrm>
              <a:off x="1296" y="1920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4328" name="AutoShape 157"/>
            <p:cNvCxnSpPr>
              <a:cxnSpLocks noChangeShapeType="1"/>
              <a:stCxn id="54327" idx="2"/>
            </p:cNvCxnSpPr>
            <p:nvPr/>
          </p:nvCxnSpPr>
          <p:spPr bwMode="auto">
            <a:xfrm>
              <a:off x="1392" y="2094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4329" name="AutoShape 154"/>
            <p:cNvSpPr>
              <a:spLocks noChangeArrowheads="1"/>
            </p:cNvSpPr>
            <p:nvPr/>
          </p:nvSpPr>
          <p:spPr bwMode="auto">
            <a:xfrm>
              <a:off x="1296" y="2208"/>
              <a:ext cx="192" cy="1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sp>
          <p:nvSpPr>
            <p:cNvPr id="54330" name="AutoShape 152"/>
            <p:cNvSpPr>
              <a:spLocks noChangeArrowheads="1"/>
            </p:cNvSpPr>
            <p:nvPr/>
          </p:nvSpPr>
          <p:spPr bwMode="auto">
            <a:xfrm>
              <a:off x="1296" y="2784"/>
              <a:ext cx="192" cy="1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Comic Sans MS" pitchFamily="66" charset="0"/>
              </a:endParaRPr>
            </a:p>
          </p:txBody>
        </p:sp>
        <p:sp>
          <p:nvSpPr>
            <p:cNvPr id="54331" name="AutoShape 151"/>
            <p:cNvSpPr>
              <a:spLocks noChangeArrowheads="1"/>
            </p:cNvSpPr>
            <p:nvPr/>
          </p:nvSpPr>
          <p:spPr bwMode="auto">
            <a:xfrm>
              <a:off x="1296" y="2496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4332" name="AutoShape 157"/>
            <p:cNvCxnSpPr>
              <a:cxnSpLocks noChangeShapeType="1"/>
              <a:stCxn id="54331" idx="2"/>
              <a:endCxn id="54330" idx="0"/>
            </p:cNvCxnSpPr>
            <p:nvPr/>
          </p:nvCxnSpPr>
          <p:spPr bwMode="auto">
            <a:xfrm>
              <a:off x="1392" y="2670"/>
              <a:ext cx="0" cy="1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4333" name="AutoShape 157"/>
            <p:cNvCxnSpPr>
              <a:cxnSpLocks noChangeShapeType="1"/>
              <a:stCxn id="54329" idx="2"/>
              <a:endCxn id="54331" idx="0"/>
            </p:cNvCxnSpPr>
            <p:nvPr/>
          </p:nvCxnSpPr>
          <p:spPr bwMode="auto">
            <a:xfrm>
              <a:off x="1392" y="2381"/>
              <a:ext cx="0" cy="1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4334" name="AutoShape 70"/>
            <p:cNvCxnSpPr>
              <a:cxnSpLocks noChangeShapeType="1"/>
              <a:stCxn id="54329" idx="2"/>
              <a:endCxn id="54336" idx="0"/>
            </p:cNvCxnSpPr>
            <p:nvPr/>
          </p:nvCxnSpPr>
          <p:spPr bwMode="auto">
            <a:xfrm rot="16200000" flipH="1">
              <a:off x="1598" y="2175"/>
              <a:ext cx="403" cy="816"/>
            </a:xfrm>
            <a:prstGeom prst="bentConnector3">
              <a:avLst>
                <a:gd name="adj1" fmla="val 6699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54335" name="AutoShape 153"/>
            <p:cNvSpPr>
              <a:spLocks noChangeArrowheads="1"/>
            </p:cNvSpPr>
            <p:nvPr/>
          </p:nvSpPr>
          <p:spPr bwMode="auto">
            <a:xfrm>
              <a:off x="2112" y="3360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sp>
          <p:nvSpPr>
            <p:cNvPr id="54336" name="AutoShape 151"/>
            <p:cNvSpPr>
              <a:spLocks noChangeArrowheads="1"/>
            </p:cNvSpPr>
            <p:nvPr/>
          </p:nvSpPr>
          <p:spPr bwMode="auto">
            <a:xfrm>
              <a:off x="2112" y="2784"/>
              <a:ext cx="192" cy="1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Arial" charset="0"/>
              </a:endParaRPr>
            </a:p>
          </p:txBody>
        </p:sp>
        <p:cxnSp>
          <p:nvCxnSpPr>
            <p:cNvPr id="54337" name="AutoShape 157"/>
            <p:cNvCxnSpPr>
              <a:cxnSpLocks noChangeShapeType="1"/>
              <a:stCxn id="54338" idx="2"/>
              <a:endCxn id="54335" idx="0"/>
            </p:cNvCxnSpPr>
            <p:nvPr/>
          </p:nvCxnSpPr>
          <p:spPr bwMode="auto">
            <a:xfrm>
              <a:off x="2208" y="3247"/>
              <a:ext cx="0" cy="1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54338" name="AutoShape 152"/>
            <p:cNvSpPr>
              <a:spLocks noChangeArrowheads="1"/>
            </p:cNvSpPr>
            <p:nvPr/>
          </p:nvSpPr>
          <p:spPr bwMode="auto">
            <a:xfrm>
              <a:off x="2112" y="3072"/>
              <a:ext cx="192" cy="1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>
                <a:latin typeface="Comic Sans MS" pitchFamily="66" charset="0"/>
              </a:endParaRPr>
            </a:p>
          </p:txBody>
        </p:sp>
        <p:cxnSp>
          <p:nvCxnSpPr>
            <p:cNvPr id="54339" name="AutoShape 75"/>
            <p:cNvCxnSpPr>
              <a:cxnSpLocks noChangeShapeType="1"/>
              <a:stCxn id="54335" idx="2"/>
              <a:endCxn id="54338" idx="0"/>
            </p:cNvCxnSpPr>
            <p:nvPr/>
          </p:nvCxnSpPr>
          <p:spPr bwMode="auto">
            <a:xfrm rot="5400000" flipH="1" flipV="1">
              <a:off x="1978" y="3302"/>
              <a:ext cx="462" cy="1"/>
            </a:xfrm>
            <a:prstGeom prst="bentConnector5">
              <a:avLst>
                <a:gd name="adj1" fmla="val -11472"/>
                <a:gd name="adj2" fmla="val 24000009"/>
                <a:gd name="adj3" fmla="val 11839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73" name="AutoShape 65"/>
          <p:cNvSpPr>
            <a:spLocks noChangeArrowheads="1"/>
          </p:cNvSpPr>
          <p:nvPr/>
        </p:nvSpPr>
        <p:spPr bwMode="auto">
          <a:xfrm rot="5400000">
            <a:off x="4229100" y="4000500"/>
            <a:ext cx="342900" cy="266700"/>
          </a:xfrm>
          <a:prstGeom prst="upArrow">
            <a:avLst>
              <a:gd name="adj1" fmla="val 50593"/>
              <a:gd name="adj2" fmla="val 54764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4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  <p:sp>
        <p:nvSpPr>
          <p:cNvPr id="76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H.A.</a:t>
            </a:r>
          </a:p>
        </p:txBody>
      </p:sp>
    </p:spTree>
    <p:custDataLst>
      <p:tags r:id="rId1"/>
    </p:custDataLst>
  </p:cSld>
  <p:clrMapOvr>
    <a:masterClrMapping/>
  </p:clrMapOvr>
  <p:transition advTm="15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-3.33333E-6 0.0567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5672 L -3.33333E-6 0.1456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456 L -3.33333E-6 0.2567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7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25672 L -3.33333E-6 0.31227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8" grpId="0"/>
      <p:bldP spid="279617" grpId="0"/>
      <p:bldP spid="279613" grpId="0" animBg="1"/>
      <p:bldP spid="73" grpId="0" animBg="1"/>
      <p:bldP spid="73" grpId="1" animBg="1"/>
      <p:bldP spid="73" grpId="2" animBg="1"/>
      <p:bldP spid="73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87" name="Rectangle 278"/>
          <p:cNvSpPr>
            <a:spLocks noChangeArrowheads="1"/>
          </p:cNvSpPr>
          <p:nvPr/>
        </p:nvSpPr>
        <p:spPr bwMode="auto">
          <a:xfrm>
            <a:off x="457200" y="2133600"/>
            <a:ext cx="7848600" cy="4191000"/>
          </a:xfrm>
          <a:prstGeom prst="roundRect">
            <a:avLst>
              <a:gd name="adj" fmla="val 9424"/>
            </a:avLst>
          </a:prstGeom>
          <a:noFill/>
          <a:ln w="508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800"/>
          </a:p>
        </p:txBody>
      </p:sp>
      <p:sp>
        <p:nvSpPr>
          <p:cNvPr id="39997" name="Rectangle 3"/>
          <p:cNvSpPr>
            <a:spLocks noChangeArrowheads="1"/>
          </p:cNvSpPr>
          <p:nvPr/>
        </p:nvSpPr>
        <p:spPr bwMode="auto">
          <a:xfrm>
            <a:off x="0" y="-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smtClean="0">
                <a:solidFill>
                  <a:srgbClr val="7F7F7F"/>
                </a:solidFill>
              </a:rPr>
              <a:t>PC-sensitivity analysis</a:t>
            </a:r>
            <a:endParaRPr lang="en-US" sz="4400" dirty="0">
              <a:solidFill>
                <a:srgbClr val="7F7F7F"/>
              </a:solidFill>
            </a:endParaRPr>
          </a:p>
        </p:txBody>
      </p:sp>
      <p:sp>
        <p:nvSpPr>
          <p:cNvPr id="4000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4000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801E23-728B-47F9-8C83-865ACAE76AC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4" name="Rectangle 278"/>
          <p:cNvSpPr>
            <a:spLocks noChangeArrowheads="1"/>
          </p:cNvSpPr>
          <p:nvPr/>
        </p:nvSpPr>
        <p:spPr bwMode="auto">
          <a:xfrm>
            <a:off x="2667000" y="2209800"/>
            <a:ext cx="3886200" cy="762000"/>
          </a:xfrm>
          <a:prstGeom prst="roundRect">
            <a:avLst>
              <a:gd name="adj" fmla="val 12042"/>
            </a:avLst>
          </a:prstGeom>
          <a:noFill/>
          <a:ln w="50800" algn="ctr">
            <a:noFill/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endParaRPr lang="en-US" sz="2800" dirty="0" smtClean="0"/>
          </a:p>
          <a:p>
            <a:pPr marL="392113" indent="-392113" defTabSz="3135313">
              <a:spcBef>
                <a:spcPct val="0"/>
              </a:spcBef>
            </a:pPr>
            <a:endParaRPr lang="en-US" sz="2800" dirty="0"/>
          </a:p>
        </p:txBody>
      </p:sp>
      <p:sp>
        <p:nvSpPr>
          <p:cNvPr id="46" name="Rectangle 278"/>
          <p:cNvSpPr>
            <a:spLocks noChangeArrowheads="1"/>
          </p:cNvSpPr>
          <p:nvPr/>
        </p:nvSpPr>
        <p:spPr bwMode="auto">
          <a:xfrm>
            <a:off x="533400" y="838200"/>
            <a:ext cx="7772400" cy="6096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marL="392113" indent="-392113" defTabSz="3135313">
              <a:spcBef>
                <a:spcPct val="0"/>
              </a:spcBef>
            </a:pP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SR-Dyninst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2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dirty="0" smtClean="0">
                <a:solidFill>
                  <a:schemeClr val="bg1"/>
                </a:solidFill>
              </a:rPr>
              <a:t>S.R.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3041606"/>
            <a:ext cx="1752600" cy="156223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3041606"/>
            <a:ext cx="1828800" cy="1569660"/>
          </a:xfrm>
          <a:prstGeom prst="rect">
            <a:avLst/>
          </a:prstGeom>
          <a:noFill/>
          <a:effectLst/>
        </p:spPr>
        <p:txBody>
          <a:bodyPr wrap="square" numCol="1" rtlCol="0">
            <a:spAutoFit/>
          </a:bodyPr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200" b="1" smtClean="0">
                <a:latin typeface="Courier New" pitchFamily="49" charset="0"/>
                <a:cs typeface="Courier New" pitchFamily="49" charset="0"/>
              </a:rPr>
              <a:t>call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data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smtClean="0">
                <a:latin typeface="Courier New" pitchFamily="49" charset="0"/>
              </a:rPr>
              <a:t>pop esi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smtClean="0">
                <a:latin typeface="Courier New" pitchFamily="49" charset="0"/>
              </a:rPr>
              <a:t>add esi, eax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err="1" smtClean="0">
                <a:latin typeface="Courier New" pitchFamily="49" charset="0"/>
              </a:rPr>
              <a:t>mov</a:t>
            </a:r>
            <a:r>
              <a:rPr lang="en-US" sz="1200" b="1" smtClean="0">
                <a:latin typeface="Courier New" pitchFamily="49" charset="0"/>
              </a:rPr>
              <a:t> ebx, ptr[esi]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</a:rPr>
              <a:t>...</a:t>
            </a:r>
            <a:endParaRPr lang="en-US" sz="1200" b="1" dirty="0">
              <a:latin typeface="Courier New" pitchFamily="49" charset="0"/>
            </a:endParaRPr>
          </a:p>
        </p:txBody>
      </p:sp>
      <p:sp>
        <p:nvSpPr>
          <p:cNvPr id="26" name="Rectangle 278"/>
          <p:cNvSpPr>
            <a:spLocks noChangeArrowheads="1"/>
          </p:cNvSpPr>
          <p:nvPr/>
        </p:nvSpPr>
        <p:spPr bwMode="auto">
          <a:xfrm>
            <a:off x="2438400" y="2057400"/>
            <a:ext cx="3886200" cy="762000"/>
          </a:xfrm>
          <a:prstGeom prst="roundRect">
            <a:avLst>
              <a:gd name="adj" fmla="val 12042"/>
            </a:avLst>
          </a:prstGeom>
          <a:noFill/>
          <a:ln w="50800" algn="ctr">
            <a:noFill/>
            <a:round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0"/>
              </a:spcBef>
            </a:pPr>
            <a:r>
              <a:rPr lang="en-US" sz="2800" dirty="0"/>
              <a:t>process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86280" y="2748474"/>
            <a:ext cx="74732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main: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2819400"/>
            <a:ext cx="184731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041606"/>
            <a:ext cx="1676400" cy="276999"/>
          </a:xfrm>
          <a:prstGeom prst="rect">
            <a:avLst/>
          </a:prstGeom>
          <a:noFill/>
          <a:effectLst/>
        </p:spPr>
        <p:txBody>
          <a:bodyPr wrap="square" numCol="1" rtlCol="0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33109" y="2734491"/>
            <a:ext cx="2006709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reloc_main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105400" y="3048000"/>
            <a:ext cx="1752600" cy="196783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05400" y="3048000"/>
            <a:ext cx="1905000" cy="1200329"/>
          </a:xfrm>
          <a:prstGeom prst="rect">
            <a:avLst/>
          </a:prstGeom>
          <a:noFill/>
          <a:effectLst/>
        </p:spPr>
        <p:txBody>
          <a:bodyPr wrap="square" numCol="1" rtlCol="0">
            <a:spAutoFit/>
          </a:bodyPr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push 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orig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smtClean="0">
                <a:latin typeface="Courier New" pitchFamily="49" charset="0"/>
              </a:rPr>
              <a:t>pop esi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smtClean="0">
                <a:latin typeface="Courier New" pitchFamily="49" charset="0"/>
              </a:rPr>
              <a:t>add esi, eax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err="1" smtClean="0">
                <a:latin typeface="Courier New" pitchFamily="49" charset="0"/>
              </a:rPr>
              <a:t>mov</a:t>
            </a:r>
            <a:r>
              <a:rPr lang="en-US" sz="1200" b="1" smtClean="0">
                <a:latin typeface="Courier New" pitchFamily="49" charset="0"/>
              </a:rPr>
              <a:t> ebx, ptr[esi]</a:t>
            </a:r>
            <a:endParaRPr lang="en-US" sz="1200" b="1" dirty="0" smtClean="0"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200" b="1" dirty="0" smtClean="0">
                <a:latin typeface="Courier New" pitchFamily="49" charset="0"/>
              </a:rPr>
              <a:t>...</a:t>
            </a:r>
            <a:endParaRPr lang="en-US" sz="1200" b="1" dirty="0">
              <a:latin typeface="Courier New" pitchFamily="49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6603" y="2876550"/>
            <a:ext cx="861198" cy="325439"/>
            <a:chOff x="586603" y="2876550"/>
            <a:chExt cx="861198" cy="325439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838200" y="3200400"/>
              <a:ext cx="609601" cy="158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86603" y="2876550"/>
              <a:ext cx="8611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Relocate</a:t>
              </a:r>
              <a:endParaRPr lang="en-US" sz="1400" dirty="0"/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3276601" y="2827504"/>
            <a:ext cx="838199" cy="307777"/>
            <a:chOff x="3276601" y="2895600"/>
            <a:chExt cx="838199" cy="307777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rot="10800000">
              <a:off x="3276601" y="32004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333816" y="2895600"/>
              <a:ext cx="7809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Analyze</a:t>
              </a:r>
              <a:endParaRPr lang="en-US" sz="1400" dirty="0"/>
            </a:p>
          </p:txBody>
        </p:sp>
      </p:grpSp>
    </p:spTree>
    <p:custDataLst>
      <p:tags r:id="rId1"/>
    </p:custDataLst>
  </p:cSld>
  <p:clrMapOvr>
    <a:masterClrMapping/>
  </p:clrMapOvr>
  <p:transition advTm="2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1118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118 L 3.33333E-6 0.1379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797 L 3.33333E-6 0.16459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4.72222E-6 0.1048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7" name="Rectangle 3"/>
          <p:cNvSpPr>
            <a:spLocks noChangeArrowheads="1"/>
          </p:cNvSpPr>
          <p:nvPr/>
        </p:nvSpPr>
        <p:spPr bwMode="auto">
          <a:xfrm>
            <a:off x="0" y="-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dirty="0" smtClean="0">
                <a:solidFill>
                  <a:srgbClr val="7F7F7F"/>
                </a:solidFill>
              </a:rPr>
              <a:t>Anti-anti patching</a:t>
            </a:r>
            <a:endParaRPr lang="en-US" sz="4400" dirty="0">
              <a:solidFill>
                <a:srgbClr val="7F7F7F"/>
              </a:solidFill>
            </a:endParaRPr>
          </a:p>
        </p:txBody>
      </p:sp>
      <p:sp>
        <p:nvSpPr>
          <p:cNvPr id="4000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4000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801E23-728B-47F9-8C83-865ACAE76AC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0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S.R.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4419600" y="1447800"/>
            <a:ext cx="1828800" cy="3124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404040"/>
                </a:solidFill>
              </a:rPr>
              <a:t>checksum routine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648200" y="1828800"/>
            <a:ext cx="1524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xor eax, eax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4648200" y="3352800"/>
            <a:ext cx="1524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cmp eax, .chksum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jne .fail</a:t>
            </a:r>
          </a:p>
        </p:txBody>
      </p:sp>
      <p:cxnSp>
        <p:nvCxnSpPr>
          <p:cNvPr id="46" name="AutoShape 22"/>
          <p:cNvCxnSpPr>
            <a:cxnSpLocks noChangeShapeType="1"/>
          </p:cNvCxnSpPr>
          <p:nvPr/>
        </p:nvCxnSpPr>
        <p:spPr bwMode="auto">
          <a:xfrm rot="5400000">
            <a:off x="5257800" y="32004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AutoShape 23"/>
          <p:cNvCxnSpPr>
            <a:cxnSpLocks noChangeShapeType="1"/>
          </p:cNvCxnSpPr>
          <p:nvPr/>
        </p:nvCxnSpPr>
        <p:spPr bwMode="auto">
          <a:xfrm rot="5400000" flipH="1" flipV="1">
            <a:off x="5068094" y="2704306"/>
            <a:ext cx="685800" cy="1588"/>
          </a:xfrm>
          <a:prstGeom prst="bentConnector5">
            <a:avLst>
              <a:gd name="adj1" fmla="val -15977"/>
              <a:gd name="adj2" fmla="val -56800014"/>
              <a:gd name="adj3" fmla="val 12569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8" name="AutoShape 24"/>
          <p:cNvCxnSpPr>
            <a:cxnSpLocks noChangeShapeType="1"/>
          </p:cNvCxnSpPr>
          <p:nvPr/>
        </p:nvCxnSpPr>
        <p:spPr bwMode="auto">
          <a:xfrm rot="5400000">
            <a:off x="4991100" y="3695700"/>
            <a:ext cx="381000" cy="457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9" name="AutoShape 25"/>
          <p:cNvCxnSpPr>
            <a:cxnSpLocks noChangeShapeType="1"/>
            <a:stCxn id="42" idx="2"/>
          </p:cNvCxnSpPr>
          <p:nvPr/>
        </p:nvCxnSpPr>
        <p:spPr bwMode="auto">
          <a:xfrm rot="5400000">
            <a:off x="5257800" y="22098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648200" y="23622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add eax, ptr[ebx]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add 4,   ebx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cmp ebx, 0x41000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jne .loop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648200" y="41148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 dirty="0">
                <a:latin typeface="Courier New" pitchFamily="49" charset="0"/>
              </a:rPr>
              <a:t>pass</a:t>
            </a: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5486400" y="41148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>
                <a:latin typeface="Courier New" pitchFamily="49" charset="0"/>
              </a:rPr>
              <a:t>fail</a:t>
            </a:r>
          </a:p>
        </p:txBody>
      </p:sp>
      <p:cxnSp>
        <p:nvCxnSpPr>
          <p:cNvPr id="53" name="AutoShape 35"/>
          <p:cNvCxnSpPr>
            <a:cxnSpLocks noChangeShapeType="1"/>
          </p:cNvCxnSpPr>
          <p:nvPr/>
        </p:nvCxnSpPr>
        <p:spPr bwMode="auto">
          <a:xfrm rot="16200000" flipH="1">
            <a:off x="5410200" y="3733800"/>
            <a:ext cx="381000" cy="381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486400" y="41148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 dirty="0">
                <a:latin typeface="Courier New" pitchFamily="49" charset="0"/>
              </a:rPr>
              <a:t>fail</a:t>
            </a:r>
          </a:p>
        </p:txBody>
      </p:sp>
      <p:sp>
        <p:nvSpPr>
          <p:cNvPr id="74" name="AutoShape 2"/>
          <p:cNvSpPr>
            <a:spLocks noChangeArrowheads="1"/>
          </p:cNvSpPr>
          <p:nvPr/>
        </p:nvSpPr>
        <p:spPr bwMode="auto">
          <a:xfrm rot="-5400000">
            <a:off x="2628900" y="2400300"/>
            <a:ext cx="2286000" cy="1295400"/>
          </a:xfrm>
          <a:prstGeom prst="triangle">
            <a:avLst>
              <a:gd name="adj" fmla="val 50000"/>
            </a:avLst>
          </a:prstGeom>
          <a:solidFill>
            <a:srgbClr val="DDDDF3"/>
          </a:solidFill>
          <a:ln w="9525" algn="ctr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endParaRPr lang="en-US"/>
          </a:p>
        </p:txBody>
      </p: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1371600" y="1295400"/>
            <a:ext cx="1981200" cy="45720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47800" y="1981200"/>
            <a:ext cx="18288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1447800" y="1371600"/>
            <a:ext cx="1828800" cy="3810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447800" y="2514600"/>
            <a:ext cx="18288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47800" y="3429000"/>
            <a:ext cx="1828800" cy="6858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instrumentation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447800" y="25146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1447800" y="30480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1447800" y="16002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3" name="AutoShape 44"/>
          <p:cNvSpPr>
            <a:spLocks noChangeArrowheads="1"/>
          </p:cNvSpPr>
          <p:nvPr/>
        </p:nvSpPr>
        <p:spPr bwMode="auto">
          <a:xfrm>
            <a:off x="6705600" y="2362200"/>
            <a:ext cx="1447800" cy="1524000"/>
          </a:xfrm>
          <a:prstGeom prst="roundRect">
            <a:avLst>
              <a:gd name="adj" fmla="val 8334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40" tIns="0" rIns="0" bIns="0" anchor="t" anchorCtr="0"/>
          <a:lstStyle/>
          <a:p>
            <a:pPr marL="225425" indent="-225425" algn="l" defTabSz="3135313">
              <a:spcBef>
                <a:spcPct val="0"/>
              </a:spcBef>
            </a:pPr>
            <a:endParaRPr lang="en-US" sz="1200" b="1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600" b="1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000" b="1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smtClean="0">
                <a:solidFill>
                  <a:schemeClr val="folHlink"/>
                </a:solidFill>
                <a:latin typeface="Courier New" pitchFamily="49" charset="0"/>
              </a:rPr>
              <a:t>add 4,   ebx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smtClean="0">
                <a:solidFill>
                  <a:schemeClr val="folHlink"/>
                </a:solidFill>
                <a:latin typeface="Courier New" pitchFamily="49" charset="0"/>
              </a:rPr>
              <a:t>cmp ebx, 0x41000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smtClean="0">
                <a:solidFill>
                  <a:schemeClr val="folHlink"/>
                </a:solidFill>
                <a:latin typeface="Courier New" pitchFamily="49" charset="0"/>
              </a:rPr>
              <a:t>jne .loop</a:t>
            </a:r>
            <a:endParaRPr lang="en-US" sz="1000" b="1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84" name="AutoShape 46"/>
          <p:cNvSpPr>
            <a:spLocks noChangeArrowheads="1"/>
          </p:cNvSpPr>
          <p:nvPr/>
        </p:nvSpPr>
        <p:spPr bwMode="auto">
          <a:xfrm>
            <a:off x="6781800" y="26670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smtClean="0"/>
              <a:t>emulate</a:t>
            </a:r>
          </a:p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000" b="1" dirty="0" smtClean="0">
                <a:solidFill>
                  <a:srgbClr val="C00000"/>
                </a:solidFill>
              </a:rPr>
              <a:t>(add </a:t>
            </a:r>
            <a:r>
              <a:rPr lang="en-US" sz="1000" b="1" dirty="0" err="1" smtClean="0">
                <a:solidFill>
                  <a:srgbClr val="C00000"/>
                </a:solidFill>
              </a:rPr>
              <a:t>eax</a:t>
            </a:r>
            <a:r>
              <a:rPr lang="en-US" sz="1000" b="1" dirty="0" smtClean="0">
                <a:solidFill>
                  <a:srgbClr val="C00000"/>
                </a:solidFill>
              </a:rPr>
              <a:t>, </a:t>
            </a:r>
            <a:r>
              <a:rPr lang="en-US" sz="1000" b="1" dirty="0" err="1" smtClean="0">
                <a:solidFill>
                  <a:srgbClr val="C00000"/>
                </a:solidFill>
              </a:rPr>
              <a:t>ptr</a:t>
            </a:r>
            <a:r>
              <a:rPr lang="en-US" sz="1000" b="1" dirty="0" smtClean="0">
                <a:solidFill>
                  <a:srgbClr val="C00000"/>
                </a:solidFill>
              </a:rPr>
              <a:t>[</a:t>
            </a:r>
            <a:r>
              <a:rPr lang="en-US" sz="1000" b="1" dirty="0" err="1" smtClean="0">
                <a:solidFill>
                  <a:srgbClr val="C00000"/>
                </a:solidFill>
              </a:rPr>
              <a:t>ebx</a:t>
            </a:r>
            <a:r>
              <a:rPr lang="en-US" sz="1000" b="1" dirty="0" smtClean="0">
                <a:solidFill>
                  <a:srgbClr val="C00000"/>
                </a:solidFill>
              </a:rPr>
              <a:t>])</a:t>
            </a:r>
          </a:p>
        </p:txBody>
      </p:sp>
      <p:sp>
        <p:nvSpPr>
          <p:cNvPr id="85" name="AutoShape 45"/>
          <p:cNvSpPr>
            <a:spLocks noChangeArrowheads="1"/>
          </p:cNvSpPr>
          <p:nvPr/>
        </p:nvSpPr>
        <p:spPr bwMode="auto">
          <a:xfrm>
            <a:off x="6781800" y="3124200"/>
            <a:ext cx="12954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smtClean="0"/>
              <a:t>restore state</a:t>
            </a:r>
            <a:endParaRPr lang="en-US" sz="1200" b="1"/>
          </a:p>
        </p:txBody>
      </p:sp>
      <p:sp>
        <p:nvSpPr>
          <p:cNvPr id="86" name="AutoShape 45"/>
          <p:cNvSpPr>
            <a:spLocks noChangeArrowheads="1"/>
          </p:cNvSpPr>
          <p:nvPr/>
        </p:nvSpPr>
        <p:spPr bwMode="auto">
          <a:xfrm>
            <a:off x="6781800" y="2438400"/>
            <a:ext cx="12954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smtClean="0"/>
              <a:t>save state</a:t>
            </a:r>
            <a:endParaRPr lang="en-US" sz="1200" b="1"/>
          </a:p>
        </p:txBody>
      </p:sp>
      <p:cxnSp>
        <p:nvCxnSpPr>
          <p:cNvPr id="87" name="AutoShape 42"/>
          <p:cNvCxnSpPr>
            <a:cxnSpLocks noChangeShapeType="1"/>
          </p:cNvCxnSpPr>
          <p:nvPr/>
        </p:nvCxnSpPr>
        <p:spPr bwMode="auto">
          <a:xfrm>
            <a:off x="6172200" y="24384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8" name="AutoShape 23"/>
          <p:cNvCxnSpPr>
            <a:cxnSpLocks noChangeShapeType="1"/>
            <a:stCxn id="83" idx="2"/>
            <a:endCxn id="83" idx="0"/>
          </p:cNvCxnSpPr>
          <p:nvPr/>
        </p:nvCxnSpPr>
        <p:spPr bwMode="auto">
          <a:xfrm rot="5400000" flipH="1">
            <a:off x="6667500" y="3124200"/>
            <a:ext cx="1524000" cy="1588"/>
          </a:xfrm>
          <a:prstGeom prst="bentConnector5">
            <a:avLst>
              <a:gd name="adj1" fmla="val -7800"/>
              <a:gd name="adj2" fmla="val -50576086"/>
              <a:gd name="adj3" fmla="val 1114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9" name="AutoShape 23"/>
          <p:cNvCxnSpPr>
            <a:cxnSpLocks noChangeShapeType="1"/>
            <a:stCxn id="83" idx="2"/>
          </p:cNvCxnSpPr>
          <p:nvPr/>
        </p:nvCxnSpPr>
        <p:spPr bwMode="auto">
          <a:xfrm rot="5400000" flipH="1">
            <a:off x="6572250" y="3028950"/>
            <a:ext cx="457200" cy="1257300"/>
          </a:xfrm>
          <a:prstGeom prst="bentConnector4">
            <a:avLst>
              <a:gd name="adj1" fmla="val -26000"/>
              <a:gd name="adj2" fmla="val 7878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97" name="AutoShape 45"/>
          <p:cNvSpPr>
            <a:spLocks noChangeArrowheads="1"/>
          </p:cNvSpPr>
          <p:nvPr/>
        </p:nvSpPr>
        <p:spPr bwMode="auto">
          <a:xfrm>
            <a:off x="4648200" y="2362200"/>
            <a:ext cx="15240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err="1" smtClean="0"/>
              <a:t>jmp</a:t>
            </a:r>
            <a:r>
              <a:rPr lang="en-US" sz="1200" b="1" dirty="0" smtClean="0"/>
              <a:t> 863828</a:t>
            </a:r>
            <a:endParaRPr lang="en-US" sz="1200" b="1" dirty="0"/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609600" y="1371600"/>
            <a:ext cx="68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1447800" y="4267200"/>
            <a:ext cx="1828800" cy="6858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shadow memory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533400" y="4267200"/>
            <a:ext cx="68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609600" y="1371600"/>
            <a:ext cx="68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ransition advTm="2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26667 " pathEditMode="relative" ptsTypes="AA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26667 " pathEditMode="relative" ptsTypes="AA">
                                      <p:cBhvr>
                                        <p:cTn id="11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2.22222E-6 L 0.00417 0.1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 animBg="1"/>
      <p:bldP spid="44" grpId="0" animBg="1"/>
      <p:bldP spid="50" grpId="0" animBg="1"/>
      <p:bldP spid="51" grpId="0" animBg="1"/>
      <p:bldP spid="52" grpId="0" animBg="1"/>
      <p:bldP spid="59" grpId="0" animBg="1"/>
      <p:bldP spid="74" grpId="0" animBg="1"/>
      <p:bldP spid="83" grpId="0" animBg="1"/>
      <p:bldP spid="84" grpId="0" animBg="1"/>
      <p:bldP spid="85" grpId="0" animBg="1"/>
      <p:bldP spid="86" grpId="0" animBg="1"/>
      <p:bldP spid="97" grpId="0" animBg="1"/>
      <p:bldP spid="1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40"/>
          <p:cNvSpPr/>
          <p:nvPr/>
        </p:nvSpPr>
        <p:spPr bwMode="auto">
          <a:xfrm>
            <a:off x="3271520" y="1381760"/>
            <a:ext cx="1158240" cy="3200400"/>
          </a:xfrm>
          <a:custGeom>
            <a:avLst/>
            <a:gdLst>
              <a:gd name="connsiteX0" fmla="*/ 1137920 w 1158240"/>
              <a:gd name="connsiteY0" fmla="*/ 619760 h 3200400"/>
              <a:gd name="connsiteX1" fmla="*/ 0 w 1158240"/>
              <a:gd name="connsiteY1" fmla="*/ 0 h 3200400"/>
              <a:gd name="connsiteX2" fmla="*/ 10160 w 1158240"/>
              <a:gd name="connsiteY2" fmla="*/ 355600 h 3200400"/>
              <a:gd name="connsiteX3" fmla="*/ 1158240 w 1158240"/>
              <a:gd name="connsiteY3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8240" h="3200400">
                <a:moveTo>
                  <a:pt x="1137920" y="619760"/>
                </a:moveTo>
                <a:lnTo>
                  <a:pt x="0" y="0"/>
                </a:lnTo>
                <a:lnTo>
                  <a:pt x="10160" y="355600"/>
                </a:lnTo>
                <a:lnTo>
                  <a:pt x="1158240" y="3200400"/>
                </a:lnTo>
              </a:path>
            </a:pathLst>
          </a:custGeom>
          <a:solidFill>
            <a:srgbClr val="DDDDF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997" name="Rectangle 3"/>
          <p:cNvSpPr>
            <a:spLocks noChangeArrowheads="1"/>
          </p:cNvSpPr>
          <p:nvPr/>
        </p:nvSpPr>
        <p:spPr bwMode="auto">
          <a:xfrm>
            <a:off x="0" y="-381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smtClean="0">
                <a:solidFill>
                  <a:srgbClr val="7F7F7F"/>
                </a:solidFill>
              </a:rPr>
              <a:t>Address-space scanning</a:t>
            </a:r>
            <a:endParaRPr lang="en-US" sz="4400" dirty="0">
              <a:solidFill>
                <a:srgbClr val="7F7F7F"/>
              </a:solidFill>
            </a:endParaRPr>
          </a:p>
        </p:txBody>
      </p:sp>
      <p:sp>
        <p:nvSpPr>
          <p:cNvPr id="4000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4000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801E23-728B-47F9-8C83-865ACAE76AC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" name="Rectangle 62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 smtClean="0">
                <a:solidFill>
                  <a:schemeClr val="bg1"/>
                </a:solidFill>
              </a:rPr>
              <a:t>S.R.</a:t>
            </a:r>
            <a:endParaRPr lang="en-US" sz="4400" b="1">
              <a:solidFill>
                <a:schemeClr val="bg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4419600" y="1447800"/>
            <a:ext cx="1828800" cy="403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404040"/>
                </a:solidFill>
              </a:rPr>
              <a:t>scan routine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648200" y="1828800"/>
            <a:ext cx="1524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>
                <a:solidFill>
                  <a:schemeClr val="folHlink"/>
                </a:solidFill>
                <a:latin typeface="Courier New" pitchFamily="49" charset="0"/>
              </a:rPr>
              <a:t>xor eax, eax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4648200" y="3352800"/>
            <a:ext cx="1524000" cy="152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call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chk_mem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cxnSp>
        <p:nvCxnSpPr>
          <p:cNvPr id="46" name="AutoShape 22"/>
          <p:cNvCxnSpPr>
            <a:cxnSpLocks noChangeShapeType="1"/>
          </p:cNvCxnSpPr>
          <p:nvPr/>
        </p:nvCxnSpPr>
        <p:spPr bwMode="auto">
          <a:xfrm rot="5400000">
            <a:off x="5257800" y="32004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AutoShape 23"/>
          <p:cNvCxnSpPr>
            <a:cxnSpLocks noChangeShapeType="1"/>
          </p:cNvCxnSpPr>
          <p:nvPr/>
        </p:nvCxnSpPr>
        <p:spPr bwMode="auto">
          <a:xfrm rot="5400000" flipH="1" flipV="1">
            <a:off x="5068094" y="2704306"/>
            <a:ext cx="685800" cy="1588"/>
          </a:xfrm>
          <a:prstGeom prst="bentConnector5">
            <a:avLst>
              <a:gd name="adj1" fmla="val -15977"/>
              <a:gd name="adj2" fmla="val -56800014"/>
              <a:gd name="adj3" fmla="val 12569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8" name="AutoShape 24"/>
          <p:cNvCxnSpPr>
            <a:cxnSpLocks noChangeShapeType="1"/>
          </p:cNvCxnSpPr>
          <p:nvPr/>
        </p:nvCxnSpPr>
        <p:spPr bwMode="auto">
          <a:xfrm rot="5400000">
            <a:off x="4991100" y="3467101"/>
            <a:ext cx="381000" cy="4572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9" name="AutoShape 25"/>
          <p:cNvCxnSpPr>
            <a:cxnSpLocks noChangeShapeType="1"/>
            <a:stCxn id="42" idx="2"/>
          </p:cNvCxnSpPr>
          <p:nvPr/>
        </p:nvCxnSpPr>
        <p:spPr bwMode="auto">
          <a:xfrm rot="5400000">
            <a:off x="5257800" y="2209800"/>
            <a:ext cx="30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648200" y="23622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mov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ptr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[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eax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],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ebx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>
                <a:solidFill>
                  <a:schemeClr val="folHlink"/>
                </a:solidFill>
                <a:latin typeface="Courier New" pitchFamily="49" charset="0"/>
              </a:rPr>
              <a:t>add 4,  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eax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>
                <a:solidFill>
                  <a:schemeClr val="folHlink"/>
                </a:solidFill>
                <a:latin typeface="Courier New" pitchFamily="49" charset="0"/>
              </a:rPr>
              <a:t>cmp</a:t>
            </a:r>
            <a:r>
              <a:rPr lang="en-US" sz="1000" b="1" dirty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eax</a:t>
            </a:r>
            <a:r>
              <a:rPr lang="en-US" sz="1000" b="1" dirty="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0x0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>
                <a:solidFill>
                  <a:schemeClr val="folHlink"/>
                </a:solidFill>
                <a:latin typeface="Courier New" pitchFamily="49" charset="0"/>
              </a:rPr>
              <a:t>jne</a:t>
            </a:r>
            <a:r>
              <a:rPr lang="en-US" sz="1000" b="1" dirty="0">
                <a:solidFill>
                  <a:schemeClr val="folHlink"/>
                </a:solidFill>
                <a:latin typeface="Courier New" pitchFamily="49" charset="0"/>
              </a:rPr>
              <a:t> .loop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648200" y="3886201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 dirty="0">
                <a:latin typeface="Courier New" pitchFamily="49" charset="0"/>
              </a:rPr>
              <a:t>pass</a:t>
            </a: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5486400" y="3886201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>
                <a:latin typeface="Courier New" pitchFamily="49" charset="0"/>
              </a:rPr>
              <a:t>fail</a:t>
            </a:r>
          </a:p>
        </p:txBody>
      </p:sp>
      <p:cxnSp>
        <p:nvCxnSpPr>
          <p:cNvPr id="53" name="AutoShape 35"/>
          <p:cNvCxnSpPr>
            <a:cxnSpLocks noChangeShapeType="1"/>
          </p:cNvCxnSpPr>
          <p:nvPr/>
        </p:nvCxnSpPr>
        <p:spPr bwMode="auto">
          <a:xfrm rot="16200000" flipH="1">
            <a:off x="5410200" y="3505201"/>
            <a:ext cx="381000" cy="3810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486400" y="3886201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marL="225425" indent="-225425" defTabSz="3135313">
              <a:spcBef>
                <a:spcPct val="0"/>
              </a:spcBef>
            </a:pPr>
            <a:r>
              <a:rPr lang="en-US" sz="1600" b="1" dirty="0">
                <a:latin typeface="Courier New" pitchFamily="49" charset="0"/>
              </a:rPr>
              <a:t>fail</a:t>
            </a:r>
          </a:p>
        </p:txBody>
      </p: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1371600" y="1295400"/>
            <a:ext cx="1981200" cy="4572000"/>
          </a:xfrm>
          <a:prstGeom prst="rect">
            <a:avLst/>
          </a:prstGeom>
          <a:solidFill>
            <a:schemeClr val="accent1"/>
          </a:solidFill>
          <a:ln w="50800" algn="ctr">
            <a:noFill/>
            <a:miter lim="800000"/>
            <a:headEnd/>
            <a:tailEnd/>
          </a:ln>
        </p:spPr>
        <p:txBody>
          <a:bodyPr lIns="0" tIns="0" rIns="0" bIns="156638"/>
          <a:lstStyle/>
          <a:p>
            <a:pPr marL="392113" indent="-392113" defTabSz="3135313"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1447800" y="1981200"/>
            <a:ext cx="1828800" cy="2286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1447800" y="1371600"/>
            <a:ext cx="1828800" cy="3810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1447800" y="2514600"/>
            <a:ext cx="18288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code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1447800" y="3429000"/>
            <a:ext cx="1828800" cy="6858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instrumentation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447800" y="25146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1447800" y="30480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1447800" y="1600200"/>
            <a:ext cx="1828800" cy="152400"/>
          </a:xfrm>
          <a:prstGeom prst="rect">
            <a:avLst/>
          </a:prstGeom>
          <a:solidFill>
            <a:srgbClr val="FFFF00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patch</a:t>
            </a:r>
          </a:p>
        </p:txBody>
      </p:sp>
      <p:sp>
        <p:nvSpPr>
          <p:cNvPr id="83" name="AutoShape 44"/>
          <p:cNvSpPr>
            <a:spLocks noChangeArrowheads="1"/>
          </p:cNvSpPr>
          <p:nvPr/>
        </p:nvSpPr>
        <p:spPr bwMode="auto">
          <a:xfrm>
            <a:off x="6781800" y="2362200"/>
            <a:ext cx="1447800" cy="1524000"/>
          </a:xfrm>
          <a:prstGeom prst="roundRect">
            <a:avLst>
              <a:gd name="adj" fmla="val 8334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40" tIns="0" rIns="0" bIns="0" anchor="t" anchorCtr="0"/>
          <a:lstStyle/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6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add 4,  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eax</a:t>
            </a:r>
            <a:endParaRPr lang="en-US" sz="1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cmp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 </a:t>
            </a: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ebx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, 0x0</a:t>
            </a: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jne</a:t>
            </a: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 .loop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84" name="AutoShape 46"/>
          <p:cNvSpPr>
            <a:spLocks noChangeArrowheads="1"/>
          </p:cNvSpPr>
          <p:nvPr/>
        </p:nvSpPr>
        <p:spPr bwMode="auto">
          <a:xfrm>
            <a:off x="6858000" y="2667000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smtClean="0"/>
              <a:t>emulate</a:t>
            </a:r>
          </a:p>
          <a:p>
            <a:pPr marL="57150" defTabSz="3135313">
              <a:lnSpc>
                <a:spcPct val="90000"/>
              </a:lnSpc>
              <a:spcBef>
                <a:spcPct val="0"/>
              </a:spcBef>
            </a:pPr>
            <a:r>
              <a:rPr lang="en-US" sz="1000" b="1" dirty="0" smtClean="0">
                <a:solidFill>
                  <a:srgbClr val="C00000"/>
                </a:solidFill>
              </a:rPr>
              <a:t>(</a:t>
            </a:r>
            <a:r>
              <a:rPr lang="en-US" sz="1000" b="1" dirty="0" err="1" smtClean="0">
                <a:solidFill>
                  <a:srgbClr val="C00000"/>
                </a:solidFill>
              </a:rPr>
              <a:t>mov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ptr</a:t>
            </a:r>
            <a:r>
              <a:rPr lang="en-US" sz="1000" b="1" dirty="0" smtClean="0">
                <a:solidFill>
                  <a:srgbClr val="C00000"/>
                </a:solidFill>
              </a:rPr>
              <a:t>[</a:t>
            </a:r>
            <a:r>
              <a:rPr lang="en-US" sz="1000" b="1" dirty="0" err="1" smtClean="0">
                <a:solidFill>
                  <a:srgbClr val="C00000"/>
                </a:solidFill>
              </a:rPr>
              <a:t>eax</a:t>
            </a:r>
            <a:r>
              <a:rPr lang="en-US" sz="1000" b="1" dirty="0" smtClean="0">
                <a:solidFill>
                  <a:srgbClr val="C00000"/>
                </a:solidFill>
              </a:rPr>
              <a:t>], </a:t>
            </a:r>
            <a:r>
              <a:rPr lang="en-US" sz="1000" b="1" dirty="0" err="1" smtClean="0">
                <a:solidFill>
                  <a:srgbClr val="C00000"/>
                </a:solidFill>
              </a:rPr>
              <a:t>ebx</a:t>
            </a:r>
            <a:r>
              <a:rPr lang="en-US" sz="1000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85" name="AutoShape 45"/>
          <p:cNvSpPr>
            <a:spLocks noChangeArrowheads="1"/>
          </p:cNvSpPr>
          <p:nvPr/>
        </p:nvSpPr>
        <p:spPr bwMode="auto">
          <a:xfrm>
            <a:off x="6858000" y="3124200"/>
            <a:ext cx="12954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smtClean="0"/>
              <a:t>restore state</a:t>
            </a:r>
            <a:endParaRPr lang="en-US" sz="1200" b="1"/>
          </a:p>
        </p:txBody>
      </p:sp>
      <p:sp>
        <p:nvSpPr>
          <p:cNvPr id="86" name="AutoShape 45"/>
          <p:cNvSpPr>
            <a:spLocks noChangeArrowheads="1"/>
          </p:cNvSpPr>
          <p:nvPr/>
        </p:nvSpPr>
        <p:spPr bwMode="auto">
          <a:xfrm>
            <a:off x="6858000" y="2438400"/>
            <a:ext cx="12954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smtClean="0"/>
              <a:t>save state</a:t>
            </a:r>
            <a:endParaRPr lang="en-US" sz="1200" b="1"/>
          </a:p>
        </p:txBody>
      </p:sp>
      <p:cxnSp>
        <p:nvCxnSpPr>
          <p:cNvPr id="87" name="AutoShape 42"/>
          <p:cNvCxnSpPr>
            <a:cxnSpLocks noChangeShapeType="1"/>
          </p:cNvCxnSpPr>
          <p:nvPr/>
        </p:nvCxnSpPr>
        <p:spPr bwMode="auto">
          <a:xfrm>
            <a:off x="6248400" y="2438400"/>
            <a:ext cx="5334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8" name="AutoShape 23"/>
          <p:cNvCxnSpPr>
            <a:cxnSpLocks noChangeShapeType="1"/>
            <a:stCxn id="83" idx="2"/>
            <a:endCxn id="83" idx="0"/>
          </p:cNvCxnSpPr>
          <p:nvPr/>
        </p:nvCxnSpPr>
        <p:spPr bwMode="auto">
          <a:xfrm rot="5400000" flipH="1">
            <a:off x="6743700" y="3124200"/>
            <a:ext cx="1524000" cy="1588"/>
          </a:xfrm>
          <a:prstGeom prst="bentConnector5">
            <a:avLst>
              <a:gd name="adj1" fmla="val -7800"/>
              <a:gd name="adj2" fmla="val -50576086"/>
              <a:gd name="adj3" fmla="val 1114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9" name="AutoShape 23"/>
          <p:cNvCxnSpPr>
            <a:cxnSpLocks noChangeShapeType="1"/>
            <a:stCxn id="83" idx="2"/>
          </p:cNvCxnSpPr>
          <p:nvPr/>
        </p:nvCxnSpPr>
        <p:spPr bwMode="auto">
          <a:xfrm rot="5400000" flipH="1">
            <a:off x="6648450" y="3028950"/>
            <a:ext cx="457200" cy="1257300"/>
          </a:xfrm>
          <a:prstGeom prst="bentConnector4">
            <a:avLst>
              <a:gd name="adj1" fmla="val -26000"/>
              <a:gd name="adj2" fmla="val 78788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97" name="AutoShape 45"/>
          <p:cNvSpPr>
            <a:spLocks noChangeArrowheads="1"/>
          </p:cNvSpPr>
          <p:nvPr/>
        </p:nvSpPr>
        <p:spPr bwMode="auto">
          <a:xfrm>
            <a:off x="4648200" y="2362200"/>
            <a:ext cx="1524000" cy="152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465138" indent="-465138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err="1" smtClean="0"/>
              <a:t>jmp</a:t>
            </a:r>
            <a:r>
              <a:rPr lang="en-US" sz="1200" b="1" dirty="0" smtClean="0"/>
              <a:t> 863828</a:t>
            </a:r>
            <a:endParaRPr lang="en-US" sz="1200" b="1" dirty="0"/>
          </a:p>
        </p:txBody>
      </p:sp>
      <p:cxnSp>
        <p:nvCxnSpPr>
          <p:cNvPr id="99" name="Straight Arrow Connector 98"/>
          <p:cNvCxnSpPr/>
          <p:nvPr/>
        </p:nvCxnSpPr>
        <p:spPr bwMode="auto">
          <a:xfrm>
            <a:off x="609600" y="1371600"/>
            <a:ext cx="68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4572000" y="4648200"/>
            <a:ext cx="15240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tIns="0" rIns="0" bIns="0"/>
          <a:lstStyle/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err="1" smtClean="0">
                <a:solidFill>
                  <a:schemeClr val="folHlink"/>
                </a:solidFill>
                <a:latin typeface="Courier New" pitchFamily="49" charset="0"/>
              </a:rPr>
              <a:t>segv_handler</a:t>
            </a:r>
            <a:endParaRPr lang="en-US" sz="1000" b="1" dirty="0" smtClean="0">
              <a:solidFill>
                <a:schemeClr val="folHlink"/>
              </a:solidFill>
              <a:latin typeface="Courier New" pitchFamily="49" charset="0"/>
            </a:endParaRPr>
          </a:p>
          <a:p>
            <a:pPr marL="225425" indent="-225425" algn="l" defTabSz="3135313">
              <a:spcBef>
                <a:spcPct val="0"/>
              </a:spcBef>
            </a:pPr>
            <a:r>
              <a:rPr lang="en-US" sz="1000" b="1" dirty="0" smtClean="0">
                <a:solidFill>
                  <a:schemeClr val="folHlink"/>
                </a:solidFill>
                <a:latin typeface="Courier New" pitchFamily="49" charset="0"/>
              </a:rPr>
              <a:t>  ...</a:t>
            </a:r>
            <a:endParaRPr lang="en-US" sz="1000" b="1" dirty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45" name="AutoShape 44"/>
          <p:cNvSpPr>
            <a:spLocks noChangeArrowheads="1"/>
          </p:cNvSpPr>
          <p:nvPr/>
        </p:nvSpPr>
        <p:spPr bwMode="auto">
          <a:xfrm>
            <a:off x="6805454" y="4647406"/>
            <a:ext cx="1447800" cy="915194"/>
          </a:xfrm>
          <a:prstGeom prst="roundRect">
            <a:avLst>
              <a:gd name="adj" fmla="val 8334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1440" tIns="0" rIns="0" bIns="0" anchor="t" anchorCtr="0"/>
          <a:lstStyle/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600" b="1" dirty="0" smtClean="0">
              <a:solidFill>
                <a:srgbClr val="C00000"/>
              </a:solidFill>
            </a:endParaRPr>
          </a:p>
          <a:p>
            <a:pPr marL="225425" indent="-225425" algn="l" defTabSz="3135313">
              <a:spcBef>
                <a:spcPct val="0"/>
              </a:spcBef>
            </a:pPr>
            <a:endParaRPr lang="en-US" sz="1000" b="1" dirty="0" smtClean="0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56" name="AutoShape 45"/>
          <p:cNvSpPr>
            <a:spLocks noChangeArrowheads="1"/>
          </p:cNvSpPr>
          <p:nvPr/>
        </p:nvSpPr>
        <p:spPr bwMode="auto">
          <a:xfrm>
            <a:off x="6881654" y="4723606"/>
            <a:ext cx="1295400" cy="76279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t" anchorCtr="0"/>
          <a:lstStyle/>
          <a:p>
            <a:pPr marL="465138" indent="-465138" algn="l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err="1" smtClean="0"/>
              <a:t>dyn_segv_handler</a:t>
            </a:r>
            <a:endParaRPr lang="en-US" sz="1200" b="1" dirty="0" smtClean="0"/>
          </a:p>
          <a:p>
            <a:pPr marL="465138" indent="-465138" algn="l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smtClean="0"/>
              <a:t>  ...</a:t>
            </a:r>
          </a:p>
          <a:p>
            <a:pPr marL="465138" indent="-465138" algn="l" defTabSz="3135313">
              <a:lnSpc>
                <a:spcPct val="90000"/>
              </a:lnSpc>
              <a:spcBef>
                <a:spcPct val="0"/>
              </a:spcBef>
            </a:pPr>
            <a:r>
              <a:rPr lang="en-US" sz="1200" b="1" dirty="0" smtClean="0"/>
              <a:t>  ...</a:t>
            </a:r>
          </a:p>
        </p:txBody>
      </p:sp>
      <p:cxnSp>
        <p:nvCxnSpPr>
          <p:cNvPr id="60" name="AutoShape 23"/>
          <p:cNvCxnSpPr>
            <a:cxnSpLocks noChangeShapeType="1"/>
            <a:stCxn id="45" idx="2"/>
          </p:cNvCxnSpPr>
          <p:nvPr/>
        </p:nvCxnSpPr>
        <p:spPr bwMode="auto">
          <a:xfrm rot="5400000" flipH="1">
            <a:off x="6431677" y="4464923"/>
            <a:ext cx="762000" cy="1433354"/>
          </a:xfrm>
          <a:prstGeom prst="bentConnector4">
            <a:avLst>
              <a:gd name="adj1" fmla="val -30000"/>
              <a:gd name="adj2" fmla="val 7525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67" name="Freeform 66"/>
          <p:cNvSpPr/>
          <p:nvPr/>
        </p:nvSpPr>
        <p:spPr bwMode="auto">
          <a:xfrm>
            <a:off x="8168640" y="2895600"/>
            <a:ext cx="599440" cy="1950720"/>
          </a:xfrm>
          <a:custGeom>
            <a:avLst/>
            <a:gdLst>
              <a:gd name="connsiteX0" fmla="*/ 0 w 599440"/>
              <a:gd name="connsiteY0" fmla="*/ 0 h 2123440"/>
              <a:gd name="connsiteX1" fmla="*/ 599440 w 599440"/>
              <a:gd name="connsiteY1" fmla="*/ 0 h 2123440"/>
              <a:gd name="connsiteX2" fmla="*/ 599440 w 599440"/>
              <a:gd name="connsiteY2" fmla="*/ 2123440 h 2123440"/>
              <a:gd name="connsiteX3" fmla="*/ 101600 w 599440"/>
              <a:gd name="connsiteY3" fmla="*/ 2123440 h 212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9440" h="2123440">
                <a:moveTo>
                  <a:pt x="0" y="0"/>
                </a:moveTo>
                <a:lnTo>
                  <a:pt x="599440" y="0"/>
                </a:lnTo>
                <a:lnTo>
                  <a:pt x="599440" y="2123440"/>
                </a:lnTo>
                <a:lnTo>
                  <a:pt x="101600" y="2123440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609600" y="1371600"/>
            <a:ext cx="685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ransition advTm="24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64444 " pathEditMode="relative" ptsTypes="AA">
                                      <p:cBhvr>
                                        <p:cTn id="5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64444 " pathEditMode="relative" ptsTypes="AA">
                                      <p:cBhvr>
                                        <p:cTn id="123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 animBg="1"/>
      <p:bldP spid="42" grpId="0" animBg="1"/>
      <p:bldP spid="44" grpId="0" animBg="1"/>
      <p:bldP spid="50" grpId="0" animBg="1"/>
      <p:bldP spid="51" grpId="0" animBg="1"/>
      <p:bldP spid="52" grpId="0" animBg="1"/>
      <p:bldP spid="59" grpId="0" animBg="1"/>
      <p:bldP spid="83" grpId="0" animBg="1"/>
      <p:bldP spid="84" grpId="0" animBg="1"/>
      <p:bldP spid="85" grpId="0" animBg="1"/>
      <p:bldP spid="86" grpId="0" animBg="1"/>
      <p:bldP spid="97" grpId="0" animBg="1"/>
      <p:bldP spid="36" grpId="0" animBg="1"/>
      <p:bldP spid="45" grpId="0" animBg="1"/>
      <p:bldP spid="56" grpId="0" animBg="1"/>
      <p:bldP spid="6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3"/>
          <p:cNvSpPr>
            <a:spLocks noChangeArrowheads="1"/>
          </p:cNvSpPr>
          <p:nvPr/>
        </p:nvSpPr>
        <p:spPr bwMode="auto">
          <a:xfrm>
            <a:off x="7391400" y="914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mtClean="0"/>
              <a:t>Dyninst</a:t>
            </a:r>
            <a:endParaRPr lang="en-US"/>
          </a:p>
        </p:txBody>
      </p:sp>
      <p:sp>
        <p:nvSpPr>
          <p:cNvPr id="68671" name="Rectangle 3"/>
          <p:cNvSpPr>
            <a:spLocks noChangeArrowheads="1"/>
          </p:cNvSpPr>
          <p:nvPr/>
        </p:nvSpPr>
        <p:spPr bwMode="auto">
          <a:xfrm>
            <a:off x="7391400" y="609600"/>
            <a:ext cx="1143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mtClean="0"/>
              <a:t>SR-Dyninst</a:t>
            </a:r>
            <a:endParaRPr lang="en-US"/>
          </a:p>
        </p:txBody>
      </p:sp>
      <p:sp>
        <p:nvSpPr>
          <p:cNvPr id="160" name="Rectangle 2"/>
          <p:cNvSpPr>
            <a:spLocks noChangeArrowheads="1"/>
          </p:cNvSpPr>
          <p:nvPr/>
        </p:nvSpPr>
        <p:spPr bwMode="auto">
          <a:xfrm>
            <a:off x="7391400" y="2163762"/>
            <a:ext cx="1143000" cy="32766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1" name="Rectangle 2"/>
          <p:cNvSpPr>
            <a:spLocks noChangeArrowheads="1"/>
          </p:cNvSpPr>
          <p:nvPr/>
        </p:nvSpPr>
        <p:spPr bwMode="auto">
          <a:xfrm>
            <a:off x="7391400" y="1849337"/>
            <a:ext cx="1143000" cy="32766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6" name="Rectangle 33"/>
          <p:cNvSpPr>
            <a:spLocks noChangeArrowheads="1"/>
          </p:cNvSpPr>
          <p:nvPr/>
        </p:nvSpPr>
        <p:spPr bwMode="auto">
          <a:xfrm>
            <a:off x="7434062" y="5257699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2800" i="1" smtClean="0">
                <a:solidFill>
                  <a:srgbClr val="00B050"/>
                </a:solidFill>
                <a:latin typeface="Berlin Sans FB Demi" pitchFamily="34" charset="0"/>
              </a:rPr>
              <a:t>√</a:t>
            </a:r>
            <a:endParaRPr lang="en-US" sz="2800" i="1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156" name="Rectangle 33"/>
          <p:cNvSpPr>
            <a:spLocks noChangeArrowheads="1"/>
          </p:cNvSpPr>
          <p:nvPr/>
        </p:nvSpPr>
        <p:spPr bwMode="auto">
          <a:xfrm>
            <a:off x="7391400" y="2590800"/>
            <a:ext cx="1142999" cy="3047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2800" i="1" dirty="0" smtClean="0">
                <a:solidFill>
                  <a:srgbClr val="00B050"/>
                </a:solidFill>
                <a:latin typeface="Berlin Sans FB Demi" pitchFamily="34" charset="0"/>
                <a:cs typeface="Arial"/>
              </a:rPr>
              <a:t>√</a:t>
            </a:r>
            <a:endParaRPr lang="en-US" sz="2800" i="1" dirty="0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157" name="Rectangle 33"/>
          <p:cNvSpPr>
            <a:spLocks noChangeArrowheads="1"/>
          </p:cNvSpPr>
          <p:nvPr/>
        </p:nvSpPr>
        <p:spPr bwMode="auto">
          <a:xfrm>
            <a:off x="7434062" y="4581424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2800" i="1" smtClean="0">
                <a:solidFill>
                  <a:srgbClr val="00B050"/>
                </a:solidFill>
                <a:latin typeface="Berlin Sans FB Demi" pitchFamily="34" charset="0"/>
              </a:rPr>
              <a:t>√</a:t>
            </a:r>
            <a:endParaRPr lang="en-US" sz="2800" i="1">
              <a:solidFill>
                <a:srgbClr val="00B050"/>
              </a:solidFill>
              <a:latin typeface="Berlin Sans FB Demi" pitchFamily="34" charset="0"/>
            </a:endParaRPr>
          </a:p>
        </p:txBody>
      </p:sp>
      <p:sp>
        <p:nvSpPr>
          <p:cNvPr id="162" name="Rectangle 2"/>
          <p:cNvSpPr>
            <a:spLocks noChangeArrowheads="1"/>
          </p:cNvSpPr>
          <p:nvPr/>
        </p:nvSpPr>
        <p:spPr bwMode="auto">
          <a:xfrm>
            <a:off x="7391400" y="4821137"/>
            <a:ext cx="1143000" cy="32766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44" name="Rectangle 60"/>
          <p:cNvSpPr>
            <a:spLocks noChangeArrowheads="1"/>
          </p:cNvSpPr>
          <p:nvPr/>
        </p:nvSpPr>
        <p:spPr bwMode="auto">
          <a:xfrm>
            <a:off x="7437237" y="5857774"/>
            <a:ext cx="1065213" cy="3032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45" name="Rectangle 61"/>
          <p:cNvSpPr>
            <a:spLocks noChangeArrowheads="1"/>
          </p:cNvSpPr>
          <p:nvPr/>
        </p:nvSpPr>
        <p:spPr bwMode="auto">
          <a:xfrm>
            <a:off x="7437237" y="5491062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47" name="Rectangle 63"/>
          <p:cNvSpPr>
            <a:spLocks noChangeArrowheads="1"/>
          </p:cNvSpPr>
          <p:nvPr/>
        </p:nvSpPr>
        <p:spPr bwMode="auto">
          <a:xfrm>
            <a:off x="7437237" y="3813074"/>
            <a:ext cx="1068388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48" name="Rectangle 64"/>
          <p:cNvSpPr>
            <a:spLocks noChangeArrowheads="1"/>
          </p:cNvSpPr>
          <p:nvPr/>
        </p:nvSpPr>
        <p:spPr bwMode="auto">
          <a:xfrm>
            <a:off x="7437237" y="3478112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50" name="Rectangle 66"/>
          <p:cNvSpPr>
            <a:spLocks noChangeArrowheads="1"/>
          </p:cNvSpPr>
          <p:nvPr/>
        </p:nvSpPr>
        <p:spPr bwMode="auto">
          <a:xfrm>
            <a:off x="7437237" y="2808187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52" name="Rectangle 67"/>
          <p:cNvSpPr>
            <a:spLocks noChangeArrowheads="1"/>
          </p:cNvSpPr>
          <p:nvPr/>
        </p:nvSpPr>
        <p:spPr bwMode="auto">
          <a:xfrm>
            <a:off x="7437237" y="2549424"/>
            <a:ext cx="10683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158" name="Rectangle 33"/>
          <p:cNvSpPr>
            <a:spLocks noChangeArrowheads="1"/>
          </p:cNvSpPr>
          <p:nvPr/>
        </p:nvSpPr>
        <p:spPr bwMode="auto">
          <a:xfrm>
            <a:off x="7421362" y="3183237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68610" name="Rectangle 60"/>
          <p:cNvSpPr>
            <a:spLocks noChangeArrowheads="1"/>
          </p:cNvSpPr>
          <p:nvPr/>
        </p:nvSpPr>
        <p:spPr bwMode="auto">
          <a:xfrm>
            <a:off x="4114800" y="5887937"/>
            <a:ext cx="1065213" cy="3032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11" name="Rectangle 61"/>
          <p:cNvSpPr>
            <a:spLocks noChangeArrowheads="1"/>
          </p:cNvSpPr>
          <p:nvPr/>
        </p:nvSpPr>
        <p:spPr bwMode="auto">
          <a:xfrm>
            <a:off x="4114800" y="5521225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12" name="Rectangle 33"/>
          <p:cNvSpPr>
            <a:spLocks noChangeArrowheads="1"/>
          </p:cNvSpPr>
          <p:nvPr/>
        </p:nvSpPr>
        <p:spPr bwMode="auto">
          <a:xfrm>
            <a:off x="4111625" y="5202137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13" name="Rectangle 60"/>
          <p:cNvSpPr>
            <a:spLocks noChangeArrowheads="1"/>
          </p:cNvSpPr>
          <p:nvPr/>
        </p:nvSpPr>
        <p:spPr bwMode="auto">
          <a:xfrm>
            <a:off x="5100638" y="5887937"/>
            <a:ext cx="1144587" cy="3032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14" name="Rectangle 61"/>
          <p:cNvSpPr>
            <a:spLocks noChangeArrowheads="1"/>
          </p:cNvSpPr>
          <p:nvPr/>
        </p:nvSpPr>
        <p:spPr bwMode="auto">
          <a:xfrm>
            <a:off x="5184775" y="5521225"/>
            <a:ext cx="1063625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15" name="Rectangle 60"/>
          <p:cNvSpPr>
            <a:spLocks noChangeArrowheads="1"/>
          </p:cNvSpPr>
          <p:nvPr/>
        </p:nvSpPr>
        <p:spPr bwMode="auto">
          <a:xfrm>
            <a:off x="6243638" y="5887937"/>
            <a:ext cx="1144587" cy="3032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16" name="Rectangle 61"/>
          <p:cNvSpPr>
            <a:spLocks noChangeArrowheads="1"/>
          </p:cNvSpPr>
          <p:nvPr/>
        </p:nvSpPr>
        <p:spPr bwMode="auto">
          <a:xfrm>
            <a:off x="6246813" y="5521225"/>
            <a:ext cx="1144587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17" name="Rectangle 63"/>
          <p:cNvSpPr>
            <a:spLocks noChangeArrowheads="1"/>
          </p:cNvSpPr>
          <p:nvPr/>
        </p:nvSpPr>
        <p:spPr bwMode="auto">
          <a:xfrm>
            <a:off x="6246813" y="3843237"/>
            <a:ext cx="1144587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18" name="Rectangle 64"/>
          <p:cNvSpPr>
            <a:spLocks noChangeArrowheads="1"/>
          </p:cNvSpPr>
          <p:nvPr/>
        </p:nvSpPr>
        <p:spPr bwMode="auto">
          <a:xfrm>
            <a:off x="6246813" y="3508275"/>
            <a:ext cx="1144587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19" name="Rectangle 65"/>
          <p:cNvSpPr>
            <a:spLocks noChangeArrowheads="1"/>
          </p:cNvSpPr>
          <p:nvPr/>
        </p:nvSpPr>
        <p:spPr bwMode="auto">
          <a:xfrm>
            <a:off x="6246813" y="3173312"/>
            <a:ext cx="1144587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20" name="Rectangle 66"/>
          <p:cNvSpPr>
            <a:spLocks noChangeArrowheads="1"/>
          </p:cNvSpPr>
          <p:nvPr/>
        </p:nvSpPr>
        <p:spPr bwMode="auto">
          <a:xfrm>
            <a:off x="6246813" y="2838350"/>
            <a:ext cx="1144587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21" name="Rectangle 63"/>
          <p:cNvSpPr>
            <a:spLocks noChangeArrowheads="1"/>
          </p:cNvSpPr>
          <p:nvPr/>
        </p:nvSpPr>
        <p:spPr bwMode="auto">
          <a:xfrm>
            <a:off x="5103813" y="3843237"/>
            <a:ext cx="1144587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22" name="Rectangle 64"/>
          <p:cNvSpPr>
            <a:spLocks noChangeArrowheads="1"/>
          </p:cNvSpPr>
          <p:nvPr/>
        </p:nvSpPr>
        <p:spPr bwMode="auto">
          <a:xfrm>
            <a:off x="5184775" y="3508275"/>
            <a:ext cx="1063625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23" name="Rectangle 65"/>
          <p:cNvSpPr>
            <a:spLocks noChangeArrowheads="1"/>
          </p:cNvSpPr>
          <p:nvPr/>
        </p:nvSpPr>
        <p:spPr bwMode="auto">
          <a:xfrm>
            <a:off x="5103813" y="3173312"/>
            <a:ext cx="1144587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24" name="Rectangle 66"/>
          <p:cNvSpPr>
            <a:spLocks noChangeArrowheads="1"/>
          </p:cNvSpPr>
          <p:nvPr/>
        </p:nvSpPr>
        <p:spPr bwMode="auto">
          <a:xfrm>
            <a:off x="5184775" y="2838350"/>
            <a:ext cx="1063625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25" name="Rectangle 63"/>
          <p:cNvSpPr>
            <a:spLocks noChangeArrowheads="1"/>
          </p:cNvSpPr>
          <p:nvPr/>
        </p:nvSpPr>
        <p:spPr bwMode="auto">
          <a:xfrm>
            <a:off x="4114800" y="3843237"/>
            <a:ext cx="1068388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26" name="Rectangle 64"/>
          <p:cNvSpPr>
            <a:spLocks noChangeArrowheads="1"/>
          </p:cNvSpPr>
          <p:nvPr/>
        </p:nvSpPr>
        <p:spPr bwMode="auto">
          <a:xfrm>
            <a:off x="4114800" y="3508275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27" name="Rectangle 65"/>
          <p:cNvSpPr>
            <a:spLocks noChangeArrowheads="1"/>
          </p:cNvSpPr>
          <p:nvPr/>
        </p:nvSpPr>
        <p:spPr bwMode="auto">
          <a:xfrm>
            <a:off x="4114800" y="3173312"/>
            <a:ext cx="1068388" cy="33496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28" name="Rectangle 66"/>
          <p:cNvSpPr>
            <a:spLocks noChangeArrowheads="1"/>
          </p:cNvSpPr>
          <p:nvPr/>
        </p:nvSpPr>
        <p:spPr bwMode="auto">
          <a:xfrm>
            <a:off x="4114800" y="2838350"/>
            <a:ext cx="1068388" cy="334962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133" name="Footer Placeholder 13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68629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BD6C89-792E-473B-9BAD-4AC3877D5BB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The packers we’re studying</a:t>
            </a:r>
          </a:p>
        </p:txBody>
      </p:sp>
      <p:sp>
        <p:nvSpPr>
          <p:cNvPr id="68630" name="Rectangle 3"/>
          <p:cNvSpPr>
            <a:spLocks noChangeArrowheads="1"/>
          </p:cNvSpPr>
          <p:nvPr/>
        </p:nvSpPr>
        <p:spPr bwMode="auto">
          <a:xfrm>
            <a:off x="609600" y="6553200"/>
            <a:ext cx="77724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 algn="l">
              <a:lnSpc>
                <a:spcPct val="80000"/>
              </a:lnSpc>
            </a:pPr>
            <a:r>
              <a:rPr lang="en-US" sz="1600"/>
              <a:t>[1] Packer (r)evolution.  Panda Research, 2008.  Two-month average Feb-March 2008.</a:t>
            </a:r>
          </a:p>
        </p:txBody>
      </p:sp>
      <p:sp>
        <p:nvSpPr>
          <p:cNvPr id="68632" name="Rectangle 3"/>
          <p:cNvSpPr>
            <a:spLocks noChangeArrowheads="1"/>
          </p:cNvSpPr>
          <p:nvPr/>
        </p:nvSpPr>
        <p:spPr bwMode="auto">
          <a:xfrm>
            <a:off x="457200" y="685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233363" indent="-233363">
              <a:lnSpc>
                <a:spcPct val="80000"/>
              </a:lnSpc>
            </a:pPr>
            <a:r>
              <a:rPr lang="en-US" sz="2000"/>
              <a:t>Packer</a:t>
            </a:r>
          </a:p>
        </p:txBody>
      </p:sp>
      <p:sp>
        <p:nvSpPr>
          <p:cNvPr id="68633" name="Rectangle 3"/>
          <p:cNvSpPr>
            <a:spLocks noChangeArrowheads="1"/>
          </p:cNvSpPr>
          <p:nvPr/>
        </p:nvSpPr>
        <p:spPr bwMode="auto">
          <a:xfrm>
            <a:off x="2438400" y="685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/>
              <a:t>Malware market share</a:t>
            </a:r>
            <a:r>
              <a:rPr lang="en-US" baseline="30000"/>
              <a:t>[1]</a:t>
            </a:r>
          </a:p>
        </p:txBody>
      </p:sp>
      <p:sp useBgFill="1">
        <p:nvSpPr>
          <p:cNvPr id="68634" name="Rectangle 9"/>
          <p:cNvSpPr>
            <a:spLocks noChangeArrowheads="1"/>
          </p:cNvSpPr>
          <p:nvPr/>
        </p:nvSpPr>
        <p:spPr bwMode="auto">
          <a:xfrm>
            <a:off x="2590800" y="5856187"/>
            <a:ext cx="1447800" cy="334963"/>
          </a:xfrm>
          <a:prstGeom prst="rect">
            <a:avLst/>
          </a:prstGeom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0.13%</a:t>
            </a:r>
          </a:p>
        </p:txBody>
      </p:sp>
      <p:sp useBgFill="1">
        <p:nvSpPr>
          <p:cNvPr id="68635" name="Rectangle 10"/>
          <p:cNvSpPr>
            <a:spLocks noChangeArrowheads="1"/>
          </p:cNvSpPr>
          <p:nvPr/>
        </p:nvSpPr>
        <p:spPr bwMode="auto">
          <a:xfrm>
            <a:off x="457200" y="5856187"/>
            <a:ext cx="2133600" cy="334963"/>
          </a:xfrm>
          <a:prstGeom prst="rect">
            <a:avLst/>
          </a:prstGeom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MEW</a:t>
            </a:r>
          </a:p>
        </p:txBody>
      </p:sp>
      <p:sp>
        <p:nvSpPr>
          <p:cNvPr id="68636" name="Rectangle 11"/>
          <p:cNvSpPr>
            <a:spLocks noChangeArrowheads="1"/>
          </p:cNvSpPr>
          <p:nvPr/>
        </p:nvSpPr>
        <p:spPr bwMode="auto">
          <a:xfrm>
            <a:off x="2590800" y="5521225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0.17%</a:t>
            </a:r>
          </a:p>
        </p:txBody>
      </p:sp>
      <p:sp>
        <p:nvSpPr>
          <p:cNvPr id="68637" name="Rectangle 12"/>
          <p:cNvSpPr>
            <a:spLocks noChangeArrowheads="1"/>
          </p:cNvSpPr>
          <p:nvPr/>
        </p:nvSpPr>
        <p:spPr bwMode="auto">
          <a:xfrm>
            <a:off x="457200" y="5521225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WinUPack</a:t>
            </a:r>
          </a:p>
        </p:txBody>
      </p:sp>
      <p:sp>
        <p:nvSpPr>
          <p:cNvPr id="68638" name="Rectangle 13"/>
          <p:cNvSpPr>
            <a:spLocks noChangeArrowheads="1"/>
          </p:cNvSpPr>
          <p:nvPr/>
        </p:nvSpPr>
        <p:spPr bwMode="auto">
          <a:xfrm>
            <a:off x="2590800" y="5186262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0.33%</a:t>
            </a:r>
          </a:p>
        </p:txBody>
      </p:sp>
      <p:sp>
        <p:nvSpPr>
          <p:cNvPr id="68639" name="Rectangle 14"/>
          <p:cNvSpPr>
            <a:spLocks noChangeArrowheads="1"/>
          </p:cNvSpPr>
          <p:nvPr/>
        </p:nvSpPr>
        <p:spPr bwMode="auto">
          <a:xfrm>
            <a:off x="457200" y="5186262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Yoda's Protector</a:t>
            </a:r>
          </a:p>
        </p:txBody>
      </p:sp>
      <p:sp>
        <p:nvSpPr>
          <p:cNvPr id="68640" name="Rectangle 15"/>
          <p:cNvSpPr>
            <a:spLocks noChangeArrowheads="1"/>
          </p:cNvSpPr>
          <p:nvPr/>
        </p:nvSpPr>
        <p:spPr bwMode="auto">
          <a:xfrm>
            <a:off x="2590800" y="4851300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0.37%</a:t>
            </a:r>
          </a:p>
        </p:txBody>
      </p:sp>
      <p:sp>
        <p:nvSpPr>
          <p:cNvPr id="68641" name="Rectangle 16"/>
          <p:cNvSpPr>
            <a:spLocks noChangeArrowheads="1"/>
          </p:cNvSpPr>
          <p:nvPr/>
        </p:nvSpPr>
        <p:spPr bwMode="auto">
          <a:xfrm>
            <a:off x="457200" y="4851300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Armadillo</a:t>
            </a:r>
          </a:p>
        </p:txBody>
      </p:sp>
      <p:sp>
        <p:nvSpPr>
          <p:cNvPr id="68642" name="Rectangle 18"/>
          <p:cNvSpPr>
            <a:spLocks noChangeArrowheads="1"/>
          </p:cNvSpPr>
          <p:nvPr/>
        </p:nvSpPr>
        <p:spPr bwMode="auto">
          <a:xfrm>
            <a:off x="2590800" y="4516337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0.43%</a:t>
            </a:r>
          </a:p>
        </p:txBody>
      </p:sp>
      <p:sp>
        <p:nvSpPr>
          <p:cNvPr id="68643" name="Rectangle 19"/>
          <p:cNvSpPr>
            <a:spLocks noChangeArrowheads="1"/>
          </p:cNvSpPr>
          <p:nvPr/>
        </p:nvSpPr>
        <p:spPr bwMode="auto">
          <a:xfrm>
            <a:off x="457200" y="4516337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Asprotect</a:t>
            </a:r>
          </a:p>
        </p:txBody>
      </p:sp>
      <p:sp>
        <p:nvSpPr>
          <p:cNvPr id="68644" name="Rectangle 20"/>
          <p:cNvSpPr>
            <a:spLocks noChangeArrowheads="1"/>
          </p:cNvSpPr>
          <p:nvPr/>
        </p:nvSpPr>
        <p:spPr bwMode="auto">
          <a:xfrm>
            <a:off x="2590800" y="3843237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1.26%</a:t>
            </a:r>
          </a:p>
        </p:txBody>
      </p:sp>
      <p:sp>
        <p:nvSpPr>
          <p:cNvPr id="68645" name="Rectangle 21"/>
          <p:cNvSpPr>
            <a:spLocks noChangeArrowheads="1"/>
          </p:cNvSpPr>
          <p:nvPr/>
        </p:nvSpPr>
        <p:spPr bwMode="auto">
          <a:xfrm>
            <a:off x="457200" y="3843237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FSG</a:t>
            </a:r>
          </a:p>
        </p:txBody>
      </p:sp>
      <p:sp>
        <p:nvSpPr>
          <p:cNvPr id="68646" name="Rectangle 22"/>
          <p:cNvSpPr>
            <a:spLocks noChangeArrowheads="1"/>
          </p:cNvSpPr>
          <p:nvPr/>
        </p:nvSpPr>
        <p:spPr bwMode="auto">
          <a:xfrm>
            <a:off x="2590800" y="3508275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1.29%</a:t>
            </a:r>
          </a:p>
        </p:txBody>
      </p:sp>
      <p:sp>
        <p:nvSpPr>
          <p:cNvPr id="68647" name="Rectangle 23"/>
          <p:cNvSpPr>
            <a:spLocks noChangeArrowheads="1"/>
          </p:cNvSpPr>
          <p:nvPr/>
        </p:nvSpPr>
        <p:spPr bwMode="auto">
          <a:xfrm>
            <a:off x="457200" y="3508275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Aspack</a:t>
            </a:r>
          </a:p>
        </p:txBody>
      </p:sp>
      <p:sp>
        <p:nvSpPr>
          <p:cNvPr id="68648" name="Rectangle 24"/>
          <p:cNvSpPr>
            <a:spLocks noChangeArrowheads="1"/>
          </p:cNvSpPr>
          <p:nvPr/>
        </p:nvSpPr>
        <p:spPr bwMode="auto">
          <a:xfrm>
            <a:off x="2590800" y="3173312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1.74%</a:t>
            </a:r>
          </a:p>
        </p:txBody>
      </p:sp>
      <p:sp>
        <p:nvSpPr>
          <p:cNvPr id="68649" name="Rectangle 25"/>
          <p:cNvSpPr>
            <a:spLocks noChangeArrowheads="1"/>
          </p:cNvSpPr>
          <p:nvPr/>
        </p:nvSpPr>
        <p:spPr bwMode="auto">
          <a:xfrm>
            <a:off x="457200" y="3173312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nPack</a:t>
            </a:r>
          </a:p>
        </p:txBody>
      </p:sp>
      <p:sp>
        <p:nvSpPr>
          <p:cNvPr id="68650" name="Rectangle 26"/>
          <p:cNvSpPr>
            <a:spLocks noChangeArrowheads="1"/>
          </p:cNvSpPr>
          <p:nvPr/>
        </p:nvSpPr>
        <p:spPr bwMode="auto">
          <a:xfrm>
            <a:off x="2590800" y="2838350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2.08%</a:t>
            </a:r>
          </a:p>
        </p:txBody>
      </p:sp>
      <p:sp>
        <p:nvSpPr>
          <p:cNvPr id="68651" name="Rectangle 27"/>
          <p:cNvSpPr>
            <a:spLocks noChangeArrowheads="1"/>
          </p:cNvSpPr>
          <p:nvPr/>
        </p:nvSpPr>
        <p:spPr bwMode="auto">
          <a:xfrm>
            <a:off x="457200" y="2838350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Upack</a:t>
            </a:r>
          </a:p>
        </p:txBody>
      </p:sp>
      <p:sp>
        <p:nvSpPr>
          <p:cNvPr id="68652" name="Rectangle 29"/>
          <p:cNvSpPr>
            <a:spLocks noChangeArrowheads="1"/>
          </p:cNvSpPr>
          <p:nvPr/>
        </p:nvSpPr>
        <p:spPr bwMode="auto">
          <a:xfrm>
            <a:off x="2590800" y="2503387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2.59%</a:t>
            </a:r>
          </a:p>
        </p:txBody>
      </p:sp>
      <p:sp>
        <p:nvSpPr>
          <p:cNvPr id="68653" name="Rectangle 30"/>
          <p:cNvSpPr>
            <a:spLocks noChangeArrowheads="1"/>
          </p:cNvSpPr>
          <p:nvPr/>
        </p:nvSpPr>
        <p:spPr bwMode="auto">
          <a:xfrm>
            <a:off x="457200" y="2503387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PECompact</a:t>
            </a:r>
          </a:p>
        </p:txBody>
      </p:sp>
      <p:sp>
        <p:nvSpPr>
          <p:cNvPr id="68654" name="Rectangle 31"/>
          <p:cNvSpPr>
            <a:spLocks noChangeArrowheads="1"/>
          </p:cNvSpPr>
          <p:nvPr/>
        </p:nvSpPr>
        <p:spPr bwMode="auto">
          <a:xfrm>
            <a:off x="2590800" y="2168425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2.95%</a:t>
            </a:r>
          </a:p>
        </p:txBody>
      </p:sp>
      <p:sp>
        <p:nvSpPr>
          <p:cNvPr id="68655" name="Rectangle 32"/>
          <p:cNvSpPr>
            <a:spLocks noChangeArrowheads="1"/>
          </p:cNvSpPr>
          <p:nvPr/>
        </p:nvSpPr>
        <p:spPr bwMode="auto">
          <a:xfrm>
            <a:off x="457200" y="2168425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Themida</a:t>
            </a:r>
          </a:p>
        </p:txBody>
      </p:sp>
      <p:sp>
        <p:nvSpPr>
          <p:cNvPr id="68656" name="Rectangle 34"/>
          <p:cNvSpPr>
            <a:spLocks noChangeArrowheads="1"/>
          </p:cNvSpPr>
          <p:nvPr/>
        </p:nvSpPr>
        <p:spPr bwMode="auto">
          <a:xfrm>
            <a:off x="2590800" y="1833462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4.06%</a:t>
            </a:r>
          </a:p>
        </p:txBody>
      </p:sp>
      <p:sp>
        <p:nvSpPr>
          <p:cNvPr id="68657" name="Rectangle 35"/>
          <p:cNvSpPr>
            <a:spLocks noChangeArrowheads="1"/>
          </p:cNvSpPr>
          <p:nvPr/>
        </p:nvSpPr>
        <p:spPr bwMode="auto">
          <a:xfrm>
            <a:off x="457200" y="1833462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EXECryptor</a:t>
            </a:r>
          </a:p>
        </p:txBody>
      </p:sp>
      <p:sp>
        <p:nvSpPr>
          <p:cNvPr id="68658" name="Rectangle 36"/>
          <p:cNvSpPr>
            <a:spLocks noChangeArrowheads="1"/>
          </p:cNvSpPr>
          <p:nvPr/>
        </p:nvSpPr>
        <p:spPr bwMode="auto">
          <a:xfrm>
            <a:off x="2590800" y="1498500"/>
            <a:ext cx="14478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6.21%</a:t>
            </a:r>
          </a:p>
        </p:txBody>
      </p:sp>
      <p:sp>
        <p:nvSpPr>
          <p:cNvPr id="68659" name="Rectangle 37"/>
          <p:cNvSpPr>
            <a:spLocks noChangeArrowheads="1"/>
          </p:cNvSpPr>
          <p:nvPr/>
        </p:nvSpPr>
        <p:spPr bwMode="auto">
          <a:xfrm>
            <a:off x="457200" y="1498500"/>
            <a:ext cx="21336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PolyEnE</a:t>
            </a:r>
          </a:p>
        </p:txBody>
      </p:sp>
      <p:sp>
        <p:nvSpPr>
          <p:cNvPr id="68660" name="Rectangle 38"/>
          <p:cNvSpPr>
            <a:spLocks noChangeArrowheads="1"/>
          </p:cNvSpPr>
          <p:nvPr/>
        </p:nvSpPr>
        <p:spPr bwMode="auto">
          <a:xfrm>
            <a:off x="2590800" y="1163537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9.45%</a:t>
            </a:r>
          </a:p>
        </p:txBody>
      </p:sp>
      <p:sp>
        <p:nvSpPr>
          <p:cNvPr id="68661" name="Rectangle 39"/>
          <p:cNvSpPr>
            <a:spLocks noChangeArrowheads="1"/>
          </p:cNvSpPr>
          <p:nvPr/>
        </p:nvSpPr>
        <p:spPr bwMode="auto">
          <a:xfrm>
            <a:off x="457200" y="1163537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UPX</a:t>
            </a:r>
          </a:p>
        </p:txBody>
      </p:sp>
      <p:sp>
        <p:nvSpPr>
          <p:cNvPr id="68662" name="Line 40"/>
          <p:cNvSpPr>
            <a:spLocks noChangeShapeType="1"/>
          </p:cNvSpPr>
          <p:nvPr/>
        </p:nvSpPr>
        <p:spPr bwMode="auto">
          <a:xfrm>
            <a:off x="2438400" y="1163537"/>
            <a:ext cx="0" cy="49911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3" name="Line 55"/>
          <p:cNvSpPr>
            <a:spLocks noChangeShapeType="1"/>
          </p:cNvSpPr>
          <p:nvPr/>
        </p:nvSpPr>
        <p:spPr bwMode="auto">
          <a:xfrm>
            <a:off x="457200" y="1163537"/>
            <a:ext cx="0" cy="36576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4" name="Line 76"/>
          <p:cNvSpPr>
            <a:spLocks noChangeShapeType="1"/>
          </p:cNvSpPr>
          <p:nvPr/>
        </p:nvSpPr>
        <p:spPr bwMode="auto">
          <a:xfrm>
            <a:off x="457200" y="4516337"/>
            <a:ext cx="0" cy="1633538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5" name="Rectangle 22"/>
          <p:cNvSpPr>
            <a:spLocks noChangeArrowheads="1"/>
          </p:cNvSpPr>
          <p:nvPr/>
        </p:nvSpPr>
        <p:spPr bwMode="auto">
          <a:xfrm>
            <a:off x="2587625" y="4163912"/>
            <a:ext cx="14478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0.89%</a:t>
            </a:r>
          </a:p>
        </p:txBody>
      </p:sp>
      <p:sp>
        <p:nvSpPr>
          <p:cNvPr id="68666" name="Rectangle 23"/>
          <p:cNvSpPr>
            <a:spLocks noChangeArrowheads="1"/>
          </p:cNvSpPr>
          <p:nvPr/>
        </p:nvSpPr>
        <p:spPr bwMode="auto">
          <a:xfrm>
            <a:off x="454025" y="4163912"/>
            <a:ext cx="2133600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Nspack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457200" y="1163537"/>
            <a:ext cx="8080375" cy="4997450"/>
            <a:chOff x="670" y="816"/>
            <a:chExt cx="2979" cy="3148"/>
          </a:xfrm>
        </p:grpSpPr>
        <p:sp>
          <p:nvSpPr>
            <p:cNvPr id="68725" name="Line 42"/>
            <p:cNvSpPr>
              <a:spLocks noChangeShapeType="1"/>
            </p:cNvSpPr>
            <p:nvPr/>
          </p:nvSpPr>
          <p:spPr bwMode="auto">
            <a:xfrm>
              <a:off x="672" y="816"/>
              <a:ext cx="2977" cy="0"/>
            </a:xfrm>
            <a:prstGeom prst="line">
              <a:avLst/>
            </a:prstGeom>
            <a:noFill/>
            <a:ln w="28575" cap="sq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6" name="Line 43"/>
            <p:cNvSpPr>
              <a:spLocks noChangeShapeType="1"/>
            </p:cNvSpPr>
            <p:nvPr/>
          </p:nvSpPr>
          <p:spPr bwMode="auto">
            <a:xfrm>
              <a:off x="672" y="1027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7" name="Line 44"/>
            <p:cNvSpPr>
              <a:spLocks noChangeShapeType="1"/>
            </p:cNvSpPr>
            <p:nvPr/>
          </p:nvSpPr>
          <p:spPr bwMode="auto">
            <a:xfrm>
              <a:off x="672" y="1238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8" name="Line 45"/>
            <p:cNvSpPr>
              <a:spLocks noChangeShapeType="1"/>
            </p:cNvSpPr>
            <p:nvPr/>
          </p:nvSpPr>
          <p:spPr bwMode="auto">
            <a:xfrm>
              <a:off x="672" y="1449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29" name="Line 46"/>
            <p:cNvSpPr>
              <a:spLocks noChangeShapeType="1"/>
            </p:cNvSpPr>
            <p:nvPr/>
          </p:nvSpPr>
          <p:spPr bwMode="auto">
            <a:xfrm>
              <a:off x="672" y="1660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4" name="Line 51"/>
            <p:cNvSpPr>
              <a:spLocks noChangeShapeType="1"/>
            </p:cNvSpPr>
            <p:nvPr/>
          </p:nvSpPr>
          <p:spPr bwMode="auto">
            <a:xfrm>
              <a:off x="672" y="3120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5" name="Line 52"/>
            <p:cNvSpPr>
              <a:spLocks noChangeShapeType="1"/>
            </p:cNvSpPr>
            <p:nvPr/>
          </p:nvSpPr>
          <p:spPr bwMode="auto">
            <a:xfrm>
              <a:off x="672" y="3331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6" name="Line 53"/>
            <p:cNvSpPr>
              <a:spLocks noChangeShapeType="1"/>
            </p:cNvSpPr>
            <p:nvPr/>
          </p:nvSpPr>
          <p:spPr bwMode="auto">
            <a:xfrm>
              <a:off x="672" y="3542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7" name="Line 54"/>
            <p:cNvSpPr>
              <a:spLocks noChangeShapeType="1"/>
            </p:cNvSpPr>
            <p:nvPr/>
          </p:nvSpPr>
          <p:spPr bwMode="auto">
            <a:xfrm>
              <a:off x="672" y="3753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8" name="Line 57"/>
            <p:cNvSpPr>
              <a:spLocks noChangeShapeType="1"/>
            </p:cNvSpPr>
            <p:nvPr/>
          </p:nvSpPr>
          <p:spPr bwMode="auto">
            <a:xfrm>
              <a:off x="672" y="3964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9" name="Line 49"/>
            <p:cNvSpPr>
              <a:spLocks noChangeShapeType="1"/>
            </p:cNvSpPr>
            <p:nvPr/>
          </p:nvSpPr>
          <p:spPr bwMode="auto">
            <a:xfrm>
              <a:off x="670" y="2706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40" name="Line 50"/>
            <p:cNvSpPr>
              <a:spLocks noChangeShapeType="1"/>
            </p:cNvSpPr>
            <p:nvPr/>
          </p:nvSpPr>
          <p:spPr bwMode="auto">
            <a:xfrm>
              <a:off x="670" y="2917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0" name="Line 47"/>
            <p:cNvSpPr>
              <a:spLocks noChangeShapeType="1"/>
            </p:cNvSpPr>
            <p:nvPr/>
          </p:nvSpPr>
          <p:spPr bwMode="auto">
            <a:xfrm>
              <a:off x="672" y="1871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1" name="Line 48"/>
            <p:cNvSpPr>
              <a:spLocks noChangeShapeType="1"/>
            </p:cNvSpPr>
            <p:nvPr/>
          </p:nvSpPr>
          <p:spPr bwMode="auto">
            <a:xfrm>
              <a:off x="672" y="2082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2" name="Line 49"/>
            <p:cNvSpPr>
              <a:spLocks noChangeShapeType="1"/>
            </p:cNvSpPr>
            <p:nvPr/>
          </p:nvSpPr>
          <p:spPr bwMode="auto">
            <a:xfrm>
              <a:off x="672" y="2293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33" name="Line 50"/>
            <p:cNvSpPr>
              <a:spLocks noChangeShapeType="1"/>
            </p:cNvSpPr>
            <p:nvPr/>
          </p:nvSpPr>
          <p:spPr bwMode="auto">
            <a:xfrm>
              <a:off x="672" y="2504"/>
              <a:ext cx="2977" cy="0"/>
            </a:xfrm>
            <a:prstGeom prst="line">
              <a:avLst/>
            </a:prstGeom>
            <a:noFill/>
            <a:ln w="2857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668" name="Rectangle 126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Res.</a:t>
            </a:r>
          </a:p>
        </p:txBody>
      </p:sp>
      <p:sp>
        <p:nvSpPr>
          <p:cNvPr id="68670" name="Rectangle 33"/>
          <p:cNvSpPr>
            <a:spLocks noChangeArrowheads="1"/>
          </p:cNvSpPr>
          <p:nvPr/>
        </p:nvSpPr>
        <p:spPr bwMode="auto">
          <a:xfrm>
            <a:off x="7389813" y="1833462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 </a:t>
            </a:r>
          </a:p>
        </p:txBody>
      </p:sp>
      <p:sp>
        <p:nvSpPr>
          <p:cNvPr id="68675" name="Rectangle 3"/>
          <p:cNvSpPr>
            <a:spLocks noChangeArrowheads="1"/>
          </p:cNvSpPr>
          <p:nvPr/>
        </p:nvSpPr>
        <p:spPr bwMode="auto">
          <a:xfrm>
            <a:off x="5103813" y="685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z="1600"/>
              <a:t>Self-modifying</a:t>
            </a:r>
          </a:p>
        </p:txBody>
      </p:sp>
      <p:sp>
        <p:nvSpPr>
          <p:cNvPr id="68676" name="Line 71"/>
          <p:cNvSpPr>
            <a:spLocks noChangeShapeType="1"/>
          </p:cNvSpPr>
          <p:nvPr/>
        </p:nvSpPr>
        <p:spPr bwMode="auto">
          <a:xfrm>
            <a:off x="8532813" y="1163537"/>
            <a:ext cx="0" cy="36576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77" name="Line 77"/>
          <p:cNvSpPr>
            <a:spLocks noChangeShapeType="1"/>
          </p:cNvSpPr>
          <p:nvPr/>
        </p:nvSpPr>
        <p:spPr bwMode="auto">
          <a:xfrm>
            <a:off x="8532813" y="4516337"/>
            <a:ext cx="1587" cy="1633538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78" name="Rectangle 28"/>
          <p:cNvSpPr>
            <a:spLocks noChangeArrowheads="1"/>
          </p:cNvSpPr>
          <p:nvPr/>
        </p:nvSpPr>
        <p:spPr bwMode="auto">
          <a:xfrm>
            <a:off x="5103813" y="250338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679" name="Rectangle 33"/>
          <p:cNvSpPr>
            <a:spLocks noChangeArrowheads="1"/>
          </p:cNvSpPr>
          <p:nvPr/>
        </p:nvSpPr>
        <p:spPr bwMode="auto">
          <a:xfrm>
            <a:off x="5184775" y="1833462"/>
            <a:ext cx="1063625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80" name="Line 56"/>
          <p:cNvSpPr>
            <a:spLocks noChangeShapeType="1"/>
          </p:cNvSpPr>
          <p:nvPr/>
        </p:nvSpPr>
        <p:spPr bwMode="auto">
          <a:xfrm flipH="1">
            <a:off x="8532813" y="1163537"/>
            <a:ext cx="1587" cy="36576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1" name="Rectangle 67"/>
          <p:cNvSpPr>
            <a:spLocks noChangeArrowheads="1"/>
          </p:cNvSpPr>
          <p:nvPr/>
        </p:nvSpPr>
        <p:spPr bwMode="auto">
          <a:xfrm>
            <a:off x="5103813" y="257958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682" name="Rectangle 69"/>
          <p:cNvSpPr>
            <a:spLocks noChangeArrowheads="1"/>
          </p:cNvSpPr>
          <p:nvPr/>
        </p:nvSpPr>
        <p:spPr bwMode="auto">
          <a:xfrm>
            <a:off x="5103813" y="1498500"/>
            <a:ext cx="1144587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83" name="Rectangle 70"/>
          <p:cNvSpPr>
            <a:spLocks noChangeArrowheads="1"/>
          </p:cNvSpPr>
          <p:nvPr/>
        </p:nvSpPr>
        <p:spPr bwMode="auto">
          <a:xfrm>
            <a:off x="5103813" y="116353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84" name="Line 71"/>
          <p:cNvSpPr>
            <a:spLocks noChangeShapeType="1"/>
          </p:cNvSpPr>
          <p:nvPr/>
        </p:nvSpPr>
        <p:spPr bwMode="auto">
          <a:xfrm>
            <a:off x="6246813" y="1163537"/>
            <a:ext cx="1587" cy="49911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5" name="Line 42"/>
          <p:cNvSpPr>
            <a:spLocks noChangeShapeType="1"/>
          </p:cNvSpPr>
          <p:nvPr/>
        </p:nvSpPr>
        <p:spPr bwMode="auto">
          <a:xfrm>
            <a:off x="5103813" y="1163537"/>
            <a:ext cx="1144587" cy="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86" name="Rectangle 33"/>
          <p:cNvSpPr>
            <a:spLocks noChangeArrowheads="1"/>
          </p:cNvSpPr>
          <p:nvPr/>
        </p:nvSpPr>
        <p:spPr bwMode="auto">
          <a:xfrm>
            <a:off x="5181600" y="2154137"/>
            <a:ext cx="1063625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87" name="Rectangle 33"/>
          <p:cNvSpPr>
            <a:spLocks noChangeArrowheads="1"/>
          </p:cNvSpPr>
          <p:nvPr/>
        </p:nvSpPr>
        <p:spPr bwMode="auto">
          <a:xfrm>
            <a:off x="5181600" y="2492275"/>
            <a:ext cx="1076325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88" name="Rectangle 33"/>
          <p:cNvSpPr>
            <a:spLocks noChangeArrowheads="1"/>
          </p:cNvSpPr>
          <p:nvPr/>
        </p:nvSpPr>
        <p:spPr bwMode="auto">
          <a:xfrm>
            <a:off x="5181600" y="4516337"/>
            <a:ext cx="10636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89" name="Rectangle 33"/>
          <p:cNvSpPr>
            <a:spLocks noChangeArrowheads="1"/>
          </p:cNvSpPr>
          <p:nvPr/>
        </p:nvSpPr>
        <p:spPr bwMode="auto">
          <a:xfrm>
            <a:off x="5168900" y="4870350"/>
            <a:ext cx="10636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90" name="Rectangle 33"/>
          <p:cNvSpPr>
            <a:spLocks noChangeArrowheads="1"/>
          </p:cNvSpPr>
          <p:nvPr/>
        </p:nvSpPr>
        <p:spPr bwMode="auto">
          <a:xfrm>
            <a:off x="5181600" y="5202137"/>
            <a:ext cx="1063625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91" name="Rectangle 3"/>
          <p:cNvSpPr>
            <a:spLocks noChangeArrowheads="1"/>
          </p:cNvSpPr>
          <p:nvPr/>
        </p:nvSpPr>
        <p:spPr bwMode="auto">
          <a:xfrm>
            <a:off x="6246813" y="685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z="1600" smtClean="0"/>
              <a:t>Anti instru-mentation</a:t>
            </a:r>
            <a:endParaRPr lang="en-US" sz="1600"/>
          </a:p>
        </p:txBody>
      </p:sp>
      <p:sp>
        <p:nvSpPr>
          <p:cNvPr id="68692" name="Rectangle 28"/>
          <p:cNvSpPr>
            <a:spLocks noChangeArrowheads="1"/>
          </p:cNvSpPr>
          <p:nvPr/>
        </p:nvSpPr>
        <p:spPr bwMode="auto">
          <a:xfrm>
            <a:off x="6246813" y="250338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693" name="Rectangle 33"/>
          <p:cNvSpPr>
            <a:spLocks noChangeArrowheads="1"/>
          </p:cNvSpPr>
          <p:nvPr/>
        </p:nvSpPr>
        <p:spPr bwMode="auto">
          <a:xfrm>
            <a:off x="6246813" y="1833462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694" name="Rectangle 67"/>
          <p:cNvSpPr>
            <a:spLocks noChangeArrowheads="1"/>
          </p:cNvSpPr>
          <p:nvPr/>
        </p:nvSpPr>
        <p:spPr bwMode="auto">
          <a:xfrm>
            <a:off x="6246813" y="257958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695" name="Rectangle 69"/>
          <p:cNvSpPr>
            <a:spLocks noChangeArrowheads="1"/>
          </p:cNvSpPr>
          <p:nvPr/>
        </p:nvSpPr>
        <p:spPr bwMode="auto">
          <a:xfrm>
            <a:off x="6246813" y="1498500"/>
            <a:ext cx="1144587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96" name="Rectangle 70"/>
          <p:cNvSpPr>
            <a:spLocks noChangeArrowheads="1"/>
          </p:cNvSpPr>
          <p:nvPr/>
        </p:nvSpPr>
        <p:spPr bwMode="auto">
          <a:xfrm>
            <a:off x="6246813" y="116353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97" name="Line 71"/>
          <p:cNvSpPr>
            <a:spLocks noChangeShapeType="1"/>
          </p:cNvSpPr>
          <p:nvPr/>
        </p:nvSpPr>
        <p:spPr bwMode="auto">
          <a:xfrm>
            <a:off x="7389813" y="1163537"/>
            <a:ext cx="1587" cy="49911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98" name="Rectangle 64"/>
          <p:cNvSpPr>
            <a:spLocks noChangeArrowheads="1"/>
          </p:cNvSpPr>
          <p:nvPr/>
        </p:nvSpPr>
        <p:spPr bwMode="auto">
          <a:xfrm>
            <a:off x="6400800" y="4135337"/>
            <a:ext cx="11445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699" name="Line 42"/>
          <p:cNvSpPr>
            <a:spLocks noChangeShapeType="1"/>
          </p:cNvSpPr>
          <p:nvPr/>
        </p:nvSpPr>
        <p:spPr bwMode="auto">
          <a:xfrm>
            <a:off x="7313613" y="1163537"/>
            <a:ext cx="1144587" cy="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0" name="Rectangle 33"/>
          <p:cNvSpPr>
            <a:spLocks noChangeArrowheads="1"/>
          </p:cNvSpPr>
          <p:nvPr/>
        </p:nvSpPr>
        <p:spPr bwMode="auto">
          <a:xfrm>
            <a:off x="6243638" y="2154137"/>
            <a:ext cx="114458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01" name="Rectangle 33"/>
          <p:cNvSpPr>
            <a:spLocks noChangeArrowheads="1"/>
          </p:cNvSpPr>
          <p:nvPr/>
        </p:nvSpPr>
        <p:spPr bwMode="auto">
          <a:xfrm>
            <a:off x="6256338" y="2492275"/>
            <a:ext cx="1144587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02" name="Rectangle 33"/>
          <p:cNvSpPr>
            <a:spLocks noChangeArrowheads="1"/>
          </p:cNvSpPr>
          <p:nvPr/>
        </p:nvSpPr>
        <p:spPr bwMode="auto">
          <a:xfrm>
            <a:off x="6230938" y="4870350"/>
            <a:ext cx="114458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03" name="Rectangle 33"/>
          <p:cNvSpPr>
            <a:spLocks noChangeArrowheads="1"/>
          </p:cNvSpPr>
          <p:nvPr/>
        </p:nvSpPr>
        <p:spPr bwMode="auto">
          <a:xfrm>
            <a:off x="6243638" y="5202137"/>
            <a:ext cx="114458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04" name="Line 77"/>
          <p:cNvSpPr>
            <a:spLocks noChangeShapeType="1"/>
          </p:cNvSpPr>
          <p:nvPr/>
        </p:nvSpPr>
        <p:spPr bwMode="auto">
          <a:xfrm flipH="1">
            <a:off x="5181600" y="1163537"/>
            <a:ext cx="0" cy="49911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05" name="Rectangle 3"/>
          <p:cNvSpPr>
            <a:spLocks noChangeArrowheads="1"/>
          </p:cNvSpPr>
          <p:nvPr/>
        </p:nvSpPr>
        <p:spPr bwMode="auto">
          <a:xfrm>
            <a:off x="4038600" y="6858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0000"/>
              </a:lnSpc>
            </a:pPr>
            <a:r>
              <a:rPr lang="en-US" sz="1600"/>
              <a:t>Obfuscated</a:t>
            </a:r>
          </a:p>
        </p:txBody>
      </p:sp>
      <p:sp>
        <p:nvSpPr>
          <p:cNvPr id="68706" name="Rectangle 28"/>
          <p:cNvSpPr>
            <a:spLocks noChangeArrowheads="1"/>
          </p:cNvSpPr>
          <p:nvPr/>
        </p:nvSpPr>
        <p:spPr bwMode="auto">
          <a:xfrm>
            <a:off x="4038600" y="2503387"/>
            <a:ext cx="11445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707" name="Rectangle 33"/>
          <p:cNvSpPr>
            <a:spLocks noChangeArrowheads="1"/>
          </p:cNvSpPr>
          <p:nvPr/>
        </p:nvSpPr>
        <p:spPr bwMode="auto">
          <a:xfrm>
            <a:off x="4114800" y="1833462"/>
            <a:ext cx="10683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08" name="Rectangle 67"/>
          <p:cNvSpPr>
            <a:spLocks noChangeArrowheads="1"/>
          </p:cNvSpPr>
          <p:nvPr/>
        </p:nvSpPr>
        <p:spPr bwMode="auto">
          <a:xfrm>
            <a:off x="4114800" y="2579587"/>
            <a:ext cx="10683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>
                <a:latin typeface="Arial Black" pitchFamily="34" charset="0"/>
              </a:rPr>
              <a:t> </a:t>
            </a:r>
            <a:endParaRPr lang="en-US" sz="1600">
              <a:latin typeface="Arial Black" pitchFamily="34" charset="0"/>
            </a:endParaRPr>
          </a:p>
        </p:txBody>
      </p:sp>
      <p:sp>
        <p:nvSpPr>
          <p:cNvPr id="68709" name="Rectangle 69"/>
          <p:cNvSpPr>
            <a:spLocks noChangeArrowheads="1"/>
          </p:cNvSpPr>
          <p:nvPr/>
        </p:nvSpPr>
        <p:spPr bwMode="auto">
          <a:xfrm>
            <a:off x="4114800" y="1498500"/>
            <a:ext cx="1068388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0" name="Rectangle 70"/>
          <p:cNvSpPr>
            <a:spLocks noChangeArrowheads="1"/>
          </p:cNvSpPr>
          <p:nvPr/>
        </p:nvSpPr>
        <p:spPr bwMode="auto">
          <a:xfrm>
            <a:off x="4038600" y="1163537"/>
            <a:ext cx="11445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1600">
              <a:latin typeface="Arial Black" pitchFamily="34" charset="0"/>
            </a:endParaRPr>
          </a:p>
        </p:txBody>
      </p:sp>
      <p:sp>
        <p:nvSpPr>
          <p:cNvPr id="68711" name="Rectangle 64"/>
          <p:cNvSpPr>
            <a:spLocks noChangeArrowheads="1"/>
          </p:cNvSpPr>
          <p:nvPr/>
        </p:nvSpPr>
        <p:spPr bwMode="auto">
          <a:xfrm>
            <a:off x="4114800" y="4163912"/>
            <a:ext cx="1065213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2" name="Line 42"/>
          <p:cNvSpPr>
            <a:spLocks noChangeShapeType="1"/>
          </p:cNvSpPr>
          <p:nvPr/>
        </p:nvSpPr>
        <p:spPr bwMode="auto">
          <a:xfrm>
            <a:off x="4038600" y="1163537"/>
            <a:ext cx="1144588" cy="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13" name="Rectangle 33"/>
          <p:cNvSpPr>
            <a:spLocks noChangeArrowheads="1"/>
          </p:cNvSpPr>
          <p:nvPr/>
        </p:nvSpPr>
        <p:spPr bwMode="auto">
          <a:xfrm>
            <a:off x="4111625" y="2154137"/>
            <a:ext cx="1068388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4" name="Rectangle 33"/>
          <p:cNvSpPr>
            <a:spLocks noChangeArrowheads="1"/>
          </p:cNvSpPr>
          <p:nvPr/>
        </p:nvSpPr>
        <p:spPr bwMode="auto">
          <a:xfrm>
            <a:off x="4114800" y="2492275"/>
            <a:ext cx="1077913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5" name="Rectangle 33"/>
          <p:cNvSpPr>
            <a:spLocks noChangeArrowheads="1"/>
          </p:cNvSpPr>
          <p:nvPr/>
        </p:nvSpPr>
        <p:spPr bwMode="auto">
          <a:xfrm>
            <a:off x="4111625" y="4516337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6" name="Rectangle 33"/>
          <p:cNvSpPr>
            <a:spLocks noChangeArrowheads="1"/>
          </p:cNvSpPr>
          <p:nvPr/>
        </p:nvSpPr>
        <p:spPr bwMode="auto">
          <a:xfrm>
            <a:off x="4098925" y="4870350"/>
            <a:ext cx="1068388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68717" name="Line 71"/>
          <p:cNvSpPr>
            <a:spLocks noChangeShapeType="1"/>
          </p:cNvSpPr>
          <p:nvPr/>
        </p:nvSpPr>
        <p:spPr bwMode="auto">
          <a:xfrm>
            <a:off x="4114800" y="1163537"/>
            <a:ext cx="0" cy="36576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18" name="Line 56"/>
          <p:cNvSpPr>
            <a:spLocks noChangeShapeType="1"/>
          </p:cNvSpPr>
          <p:nvPr/>
        </p:nvSpPr>
        <p:spPr bwMode="auto">
          <a:xfrm flipH="1">
            <a:off x="4114800" y="1163537"/>
            <a:ext cx="1588" cy="3657600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19" name="Line 56"/>
          <p:cNvSpPr>
            <a:spLocks noChangeShapeType="1"/>
          </p:cNvSpPr>
          <p:nvPr/>
        </p:nvSpPr>
        <p:spPr bwMode="auto">
          <a:xfrm flipH="1">
            <a:off x="4114800" y="1163537"/>
            <a:ext cx="0" cy="4986338"/>
          </a:xfrm>
          <a:prstGeom prst="line">
            <a:avLst/>
          </a:prstGeom>
          <a:noFill/>
          <a:ln w="28575" cap="sq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724" name="Rectangle 64"/>
          <p:cNvSpPr>
            <a:spLocks noChangeArrowheads="1"/>
          </p:cNvSpPr>
          <p:nvPr/>
        </p:nvSpPr>
        <p:spPr bwMode="auto">
          <a:xfrm>
            <a:off x="5181600" y="4157562"/>
            <a:ext cx="1066800" cy="346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143" name="Rectangle 33"/>
          <p:cNvSpPr>
            <a:spLocks noChangeArrowheads="1"/>
          </p:cNvSpPr>
          <p:nvPr/>
        </p:nvSpPr>
        <p:spPr bwMode="auto">
          <a:xfrm>
            <a:off x="6249987" y="4486175"/>
            <a:ext cx="1144588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yes</a:t>
            </a:r>
          </a:p>
        </p:txBody>
      </p:sp>
      <p:sp>
        <p:nvSpPr>
          <p:cNvPr id="153" name="Rectangle 69"/>
          <p:cNvSpPr>
            <a:spLocks noChangeArrowheads="1"/>
          </p:cNvSpPr>
          <p:nvPr/>
        </p:nvSpPr>
        <p:spPr bwMode="auto">
          <a:xfrm>
            <a:off x="7437237" y="1468337"/>
            <a:ext cx="1068388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 smtClean="0">
                <a:latin typeface="Berlin Sans FB Demi" pitchFamily="34" charset="0"/>
                <a:cs typeface="Arial"/>
              </a:rPr>
              <a:t>√</a:t>
            </a:r>
            <a:endParaRPr lang="en-US" sz="1600" i="1">
              <a:latin typeface="Berlin Sans FB Demi" pitchFamily="34" charset="0"/>
            </a:endParaRPr>
          </a:p>
        </p:txBody>
      </p:sp>
      <p:sp>
        <p:nvSpPr>
          <p:cNvPr id="154" name="Rectangle 64"/>
          <p:cNvSpPr>
            <a:spLocks noChangeArrowheads="1"/>
          </p:cNvSpPr>
          <p:nvPr/>
        </p:nvSpPr>
        <p:spPr bwMode="auto">
          <a:xfrm>
            <a:off x="7437237" y="4133749"/>
            <a:ext cx="1065213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b" hangingPunct="0">
              <a:spcBef>
                <a:spcPct val="50000"/>
              </a:spcBef>
            </a:pPr>
            <a:r>
              <a:rPr lang="en-US" sz="1600" i="1" smtClean="0">
                <a:latin typeface="Berlin Sans FB Demi" pitchFamily="34" charset="0"/>
                <a:cs typeface="Arial"/>
              </a:rPr>
              <a:t>√</a:t>
            </a:r>
            <a:endParaRPr lang="en-US" sz="1600" i="1">
              <a:latin typeface="Berlin Sans FB Demi" pitchFamily="34" charset="0"/>
            </a:endParaRPr>
          </a:p>
        </p:txBody>
      </p:sp>
      <p:sp>
        <p:nvSpPr>
          <p:cNvPr id="159" name="Rectangle 69"/>
          <p:cNvSpPr>
            <a:spLocks noChangeArrowheads="1"/>
          </p:cNvSpPr>
          <p:nvPr/>
        </p:nvSpPr>
        <p:spPr bwMode="auto">
          <a:xfrm>
            <a:off x="7391400" y="1143000"/>
            <a:ext cx="1143000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1600" b="1" i="1" smtClean="0">
                <a:latin typeface="Berlin Sans FB Demi" pitchFamily="34" charset="0"/>
              </a:rPr>
              <a:t>√</a:t>
            </a:r>
            <a:endParaRPr lang="en-US" sz="1600" b="1" i="1">
              <a:latin typeface="Berlin Sans FB Demi" pitchFamily="34" charset="0"/>
            </a:endParaRPr>
          </a:p>
        </p:txBody>
      </p:sp>
      <p:sp>
        <p:nvSpPr>
          <p:cNvPr id="163" name="Rectangle 72"/>
          <p:cNvSpPr>
            <a:spLocks noChangeArrowheads="1"/>
          </p:cNvSpPr>
          <p:nvPr/>
        </p:nvSpPr>
        <p:spPr bwMode="auto">
          <a:xfrm rot="16200000">
            <a:off x="7086600" y="3449537"/>
            <a:ext cx="3352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anti-debugging techniques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20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71" grpId="0" animBg="1"/>
      <p:bldP spid="160" grpId="0"/>
      <p:bldP spid="161" grpId="0"/>
      <p:bldP spid="146" grpId="0"/>
      <p:bldP spid="156" grpId="0"/>
      <p:bldP spid="157" grpId="0"/>
      <p:bldP spid="162" grpId="0"/>
      <p:bldP spid="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6E9DFC-C9FF-4038-BC8F-268BE7A38C2F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82" name="Picture 81" descr="sherlock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3657600"/>
            <a:ext cx="2032000" cy="2286000"/>
          </a:xfrm>
          <a:prstGeom prst="rect">
            <a:avLst/>
          </a:prstGeom>
        </p:spPr>
      </p:pic>
      <p:sp>
        <p:nvSpPr>
          <p:cNvPr id="83" name="Rectangle 14"/>
          <p:cNvSpPr>
            <a:spLocks noChangeArrowheads="1"/>
          </p:cNvSpPr>
          <p:nvPr/>
        </p:nvSpPr>
        <p:spPr bwMode="auto">
          <a:xfrm>
            <a:off x="2133600" y="3886200"/>
            <a:ext cx="1676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r>
              <a:rPr lang="en-US" sz="1200" b="1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 0c 85 a5 94 2b 20 fd 5b 95</a:t>
            </a: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2057400" y="35814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233363" indent="-233363">
              <a:lnSpc>
                <a:spcPct val="80000"/>
              </a:lnSpc>
            </a:pPr>
            <a:r>
              <a:rPr lang="en-US" sz="2000" smtClean="0">
                <a:solidFill>
                  <a:srgbClr val="404040"/>
                </a:solidFill>
              </a:rPr>
              <a:t>Malware Binary</a:t>
            </a:r>
            <a:endParaRPr lang="en-US" sz="2000">
              <a:solidFill>
                <a:srgbClr val="40404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066800" y="533400"/>
            <a:ext cx="5029200" cy="3124200"/>
            <a:chOff x="609600" y="533400"/>
            <a:chExt cx="5029200" cy="3124200"/>
          </a:xfrm>
        </p:grpSpPr>
        <p:pic>
          <p:nvPicPr>
            <p:cNvPr id="73" name="Picture 72" descr="toolbox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533400"/>
              <a:ext cx="5029200" cy="3124200"/>
            </a:xfrm>
            <a:prstGeom prst="rect">
              <a:avLst/>
            </a:prstGeom>
          </p:spPr>
        </p:pic>
        <p:sp>
          <p:nvSpPr>
            <p:cNvPr id="16" name="Content Placeholder 4"/>
            <p:cNvSpPr txBox="1">
              <a:spLocks/>
            </p:cNvSpPr>
            <p:nvPr/>
          </p:nvSpPr>
          <p:spPr bwMode="auto">
            <a:xfrm rot="-120000">
              <a:off x="1145269" y="1674788"/>
              <a:ext cx="3124956" cy="12978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horz" wrap="none" lIns="91440" tIns="45720" rIns="91440" bIns="0" numCol="1" anchor="b" anchorCtr="0" compatLnSpc="1">
              <a:prstTxWarp prst="textNoShape">
                <a:avLst/>
              </a:prstTxWarp>
              <a:noAutofit/>
            </a:bodyPr>
            <a:lstStyle/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Wingdings" pitchFamily="2" charset="2"/>
                <a:buChar char="§"/>
                <a:tabLst/>
                <a:defRPr/>
              </a:pPr>
              <a:endParaRPr lang="en-US" kern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endParaRP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lang="en-US" kern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Binary code identification</a:t>
              </a: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cs typeface="+mn-cs"/>
                </a:rPr>
                <a:t>Control-</a:t>
              </a:r>
              <a:r>
                <a:rPr kumimoji="0" lang="en-US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cs typeface="+mn-cs"/>
                </a:rPr>
                <a:t> and data-flow </a:t>
              </a:r>
              <a:r>
                <a:rPr kumimoji="0" lang="en-US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cs typeface="+mn-cs"/>
                </a:rPr>
                <a:t>analysis</a:t>
              </a: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lang="en-US" kern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Instrumentation</a:t>
              </a:r>
            </a:p>
            <a:p>
              <a:pPr marL="233363" marR="0" lvl="0" indent="-233363" algn="l" defTabSz="914400" rtl="0" eaLnBrk="0" fontAlgn="base" latinLnBrk="0" hangingPunct="0">
                <a:spcBef>
                  <a:spcPts val="0"/>
                </a:spcBef>
                <a:spcAft>
                  <a:spcPts val="600"/>
                </a:spcAft>
                <a:buClrTx/>
                <a:buSzTx/>
                <a:tabLst/>
                <a:defRPr/>
              </a:pPr>
              <a:r>
                <a:rPr lang="en-US" kern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cs"/>
                </a:rPr>
                <a:t>Effectiveness on malware</a:t>
              </a: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 rot="21420000">
              <a:off x="1078602" y="1025127"/>
              <a:ext cx="3141133" cy="381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80000"/>
                </a:lnSpc>
              </a:pPr>
              <a:r>
                <a:rPr lang="en-US" sz="200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The needed toolbox</a:t>
              </a:r>
              <a:endParaRPr lang="en-US" sz="20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Forensic analysts need help</a:t>
            </a:r>
          </a:p>
        </p:txBody>
      </p:sp>
      <p:grpSp>
        <p:nvGrpSpPr>
          <p:cNvPr id="19" name="Group 119"/>
          <p:cNvGrpSpPr>
            <a:grpSpLocks/>
          </p:cNvGrpSpPr>
          <p:nvPr/>
        </p:nvGrpSpPr>
        <p:grpSpPr bwMode="auto">
          <a:xfrm>
            <a:off x="5334000" y="3886200"/>
            <a:ext cx="2914650" cy="1998663"/>
            <a:chOff x="2851" y="2398"/>
            <a:chExt cx="1836" cy="1259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3744" y="2400"/>
              <a:ext cx="179" cy="1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1" name="AutoShape 6"/>
            <p:cNvSpPr>
              <a:spLocks noChangeArrowheads="1"/>
            </p:cNvSpPr>
            <p:nvPr/>
          </p:nvSpPr>
          <p:spPr bwMode="auto">
            <a:xfrm>
              <a:off x="3603" y="2673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2" name="AutoShape 7"/>
            <p:cNvSpPr>
              <a:spLocks noChangeArrowheads="1"/>
            </p:cNvSpPr>
            <p:nvPr/>
          </p:nvSpPr>
          <p:spPr bwMode="auto">
            <a:xfrm>
              <a:off x="3855" y="2673"/>
              <a:ext cx="179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3603" y="2946"/>
              <a:ext cx="180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3855" y="2946"/>
              <a:ext cx="179" cy="1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25" name="AutoShape 11"/>
            <p:cNvCxnSpPr>
              <a:cxnSpLocks noChangeShapeType="1"/>
              <a:stCxn id="20" idx="2"/>
              <a:endCxn id="22" idx="0"/>
            </p:cNvCxnSpPr>
            <p:nvPr/>
          </p:nvCxnSpPr>
          <p:spPr bwMode="auto">
            <a:xfrm>
              <a:off x="3834" y="2566"/>
              <a:ext cx="111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" name="AutoShape 12"/>
            <p:cNvCxnSpPr>
              <a:cxnSpLocks noChangeShapeType="1"/>
              <a:stCxn id="22" idx="2"/>
              <a:endCxn id="24" idx="0"/>
            </p:cNvCxnSpPr>
            <p:nvPr/>
          </p:nvCxnSpPr>
          <p:spPr bwMode="auto">
            <a:xfrm>
              <a:off x="3945" y="2835"/>
              <a:ext cx="0" cy="1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" name="AutoShape 14"/>
            <p:cNvCxnSpPr>
              <a:cxnSpLocks noChangeShapeType="1"/>
              <a:stCxn id="20" idx="2"/>
              <a:endCxn id="21" idx="0"/>
            </p:cNvCxnSpPr>
            <p:nvPr/>
          </p:nvCxnSpPr>
          <p:spPr bwMode="auto">
            <a:xfrm flipH="1">
              <a:off x="3694" y="2566"/>
              <a:ext cx="140" cy="10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" name="AutoShape 15"/>
            <p:cNvCxnSpPr>
              <a:cxnSpLocks noChangeShapeType="1"/>
              <a:stCxn id="23" idx="2"/>
              <a:endCxn id="39" idx="0"/>
            </p:cNvCxnSpPr>
            <p:nvPr/>
          </p:nvCxnSpPr>
          <p:spPr bwMode="auto">
            <a:xfrm rot="16200000" flipV="1">
              <a:off x="3029" y="2444"/>
              <a:ext cx="710" cy="618"/>
            </a:xfrm>
            <a:prstGeom prst="curvedConnector5">
              <a:avLst>
                <a:gd name="adj1" fmla="val -7889"/>
                <a:gd name="adj2" fmla="val 50000"/>
                <a:gd name="adj3" fmla="val 114787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29" name="AutoShape 16"/>
            <p:cNvCxnSpPr>
              <a:cxnSpLocks noChangeShapeType="1"/>
              <a:stCxn id="21" idx="2"/>
              <a:endCxn id="23" idx="0"/>
            </p:cNvCxnSpPr>
            <p:nvPr/>
          </p:nvCxnSpPr>
          <p:spPr bwMode="auto">
            <a:xfrm>
              <a:off x="3694" y="2837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0" name="AutoShape 17"/>
            <p:cNvSpPr>
              <a:spLocks noChangeArrowheads="1"/>
            </p:cNvSpPr>
            <p:nvPr/>
          </p:nvSpPr>
          <p:spPr bwMode="auto">
            <a:xfrm>
              <a:off x="4307" y="2400"/>
              <a:ext cx="180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1" name="AutoShape 18"/>
            <p:cNvSpPr>
              <a:spLocks noChangeArrowheads="1"/>
            </p:cNvSpPr>
            <p:nvPr/>
          </p:nvSpPr>
          <p:spPr bwMode="auto">
            <a:xfrm>
              <a:off x="4307" y="2673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2" name="AutoShape 19"/>
            <p:cNvSpPr>
              <a:spLocks noChangeArrowheads="1"/>
            </p:cNvSpPr>
            <p:nvPr/>
          </p:nvSpPr>
          <p:spPr bwMode="auto">
            <a:xfrm>
              <a:off x="4507" y="2946"/>
              <a:ext cx="180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3" name="AutoShape 20"/>
            <p:cNvSpPr>
              <a:spLocks noChangeArrowheads="1"/>
            </p:cNvSpPr>
            <p:nvPr/>
          </p:nvSpPr>
          <p:spPr bwMode="auto">
            <a:xfrm>
              <a:off x="4307" y="3220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34" name="AutoShape 21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>
              <a:off x="4397" y="2565"/>
              <a:ext cx="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5" name="AutoShape 22"/>
            <p:cNvCxnSpPr>
              <a:cxnSpLocks noChangeShapeType="1"/>
              <a:stCxn id="31" idx="2"/>
              <a:endCxn id="32" idx="0"/>
            </p:cNvCxnSpPr>
            <p:nvPr/>
          </p:nvCxnSpPr>
          <p:spPr bwMode="auto">
            <a:xfrm>
              <a:off x="4397" y="2839"/>
              <a:ext cx="200" cy="107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6" name="AutoShape 23"/>
            <p:cNvCxnSpPr>
              <a:cxnSpLocks noChangeShapeType="1"/>
              <a:stCxn id="32" idx="2"/>
              <a:endCxn id="33" idx="0"/>
            </p:cNvCxnSpPr>
            <p:nvPr/>
          </p:nvCxnSpPr>
          <p:spPr bwMode="auto">
            <a:xfrm flipH="1">
              <a:off x="4397" y="3112"/>
              <a:ext cx="20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7" name="AutoShape 24"/>
            <p:cNvCxnSpPr>
              <a:cxnSpLocks noChangeShapeType="1"/>
              <a:stCxn id="31" idx="2"/>
              <a:endCxn id="33" idx="0"/>
            </p:cNvCxnSpPr>
            <p:nvPr/>
          </p:nvCxnSpPr>
          <p:spPr bwMode="auto">
            <a:xfrm>
              <a:off x="4397" y="2839"/>
              <a:ext cx="0" cy="381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38" name="AutoShape 25"/>
            <p:cNvCxnSpPr>
              <a:cxnSpLocks noChangeShapeType="1"/>
              <a:stCxn id="33" idx="2"/>
              <a:endCxn id="49" idx="0"/>
            </p:cNvCxnSpPr>
            <p:nvPr/>
          </p:nvCxnSpPr>
          <p:spPr bwMode="auto">
            <a:xfrm>
              <a:off x="4397" y="3384"/>
              <a:ext cx="0" cy="109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39" name="AutoShape 26"/>
            <p:cNvSpPr>
              <a:spLocks noChangeArrowheads="1"/>
            </p:cNvSpPr>
            <p:nvPr/>
          </p:nvSpPr>
          <p:spPr bwMode="auto">
            <a:xfrm>
              <a:off x="2984" y="2398"/>
              <a:ext cx="181" cy="167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0" name="AutoShape 27"/>
            <p:cNvSpPr>
              <a:spLocks noChangeArrowheads="1"/>
            </p:cNvSpPr>
            <p:nvPr/>
          </p:nvSpPr>
          <p:spPr bwMode="auto">
            <a:xfrm>
              <a:off x="2851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1" name="AutoShape 28"/>
            <p:cNvSpPr>
              <a:spLocks noChangeArrowheads="1"/>
            </p:cNvSpPr>
            <p:nvPr/>
          </p:nvSpPr>
          <p:spPr bwMode="auto">
            <a:xfrm>
              <a:off x="3102" y="2673"/>
              <a:ext cx="181" cy="165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2" name="AutoShape 29"/>
            <p:cNvSpPr>
              <a:spLocks noChangeArrowheads="1"/>
            </p:cNvSpPr>
            <p:nvPr/>
          </p:nvSpPr>
          <p:spPr bwMode="auto">
            <a:xfrm>
              <a:off x="2851" y="2946"/>
              <a:ext cx="181" cy="166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43" name="AutoShape 30"/>
            <p:cNvCxnSpPr>
              <a:cxnSpLocks noChangeShapeType="1"/>
              <a:stCxn id="39" idx="2"/>
              <a:endCxn id="41" idx="0"/>
            </p:cNvCxnSpPr>
            <p:nvPr/>
          </p:nvCxnSpPr>
          <p:spPr bwMode="auto">
            <a:xfrm>
              <a:off x="3074" y="2565"/>
              <a:ext cx="119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4" name="AutoShape 31"/>
            <p:cNvCxnSpPr>
              <a:cxnSpLocks noChangeShapeType="1"/>
              <a:stCxn id="41" idx="2"/>
            </p:cNvCxnSpPr>
            <p:nvPr/>
          </p:nvCxnSpPr>
          <p:spPr bwMode="auto">
            <a:xfrm flipH="1">
              <a:off x="3092" y="2838"/>
              <a:ext cx="101" cy="382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5" name="AutoShape 32"/>
            <p:cNvCxnSpPr>
              <a:cxnSpLocks noChangeShapeType="1"/>
              <a:stCxn id="40" idx="2"/>
              <a:endCxn id="42" idx="0"/>
            </p:cNvCxnSpPr>
            <p:nvPr/>
          </p:nvCxnSpPr>
          <p:spPr bwMode="auto">
            <a:xfrm>
              <a:off x="2942" y="2838"/>
              <a:ext cx="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6" name="AutoShape 33"/>
            <p:cNvCxnSpPr>
              <a:cxnSpLocks noChangeShapeType="1"/>
              <a:stCxn id="39" idx="2"/>
              <a:endCxn id="40" idx="0"/>
            </p:cNvCxnSpPr>
            <p:nvPr/>
          </p:nvCxnSpPr>
          <p:spPr bwMode="auto">
            <a:xfrm flipH="1">
              <a:off x="2942" y="2565"/>
              <a:ext cx="132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7" name="AutoShape 35"/>
            <p:cNvCxnSpPr>
              <a:cxnSpLocks noChangeShapeType="1"/>
              <a:stCxn id="42" idx="2"/>
            </p:cNvCxnSpPr>
            <p:nvPr/>
          </p:nvCxnSpPr>
          <p:spPr bwMode="auto">
            <a:xfrm>
              <a:off x="2942" y="3112"/>
              <a:ext cx="150" cy="108"/>
            </a:xfrm>
            <a:prstGeom prst="straightConnector1">
              <a:avLst/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48" name="AutoShape 38"/>
            <p:cNvCxnSpPr>
              <a:cxnSpLocks noChangeShapeType="1"/>
              <a:stCxn id="42" idx="2"/>
              <a:endCxn id="40" idx="0"/>
            </p:cNvCxnSpPr>
            <p:nvPr/>
          </p:nvCxnSpPr>
          <p:spPr bwMode="auto">
            <a:xfrm rot="5400000" flipH="1" flipV="1">
              <a:off x="2723" y="2892"/>
              <a:ext cx="439" cy="1"/>
            </a:xfrm>
            <a:prstGeom prst="curvedConnector5">
              <a:avLst>
                <a:gd name="adj1" fmla="val -11162"/>
                <a:gd name="adj2" fmla="val -19700009"/>
                <a:gd name="adj3" fmla="val 117764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49" name="AutoShape 39"/>
            <p:cNvSpPr>
              <a:spLocks noChangeArrowheads="1"/>
            </p:cNvSpPr>
            <p:nvPr/>
          </p:nvSpPr>
          <p:spPr bwMode="auto">
            <a:xfrm>
              <a:off x="4307" y="3493"/>
              <a:ext cx="180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 b="1"/>
            </a:p>
          </p:txBody>
        </p:sp>
        <p:cxnSp>
          <p:nvCxnSpPr>
            <p:cNvPr id="50" name="AutoShape 40"/>
            <p:cNvCxnSpPr>
              <a:cxnSpLocks noChangeShapeType="1"/>
              <a:stCxn id="24" idx="2"/>
              <a:endCxn id="30" idx="0"/>
            </p:cNvCxnSpPr>
            <p:nvPr/>
          </p:nvCxnSpPr>
          <p:spPr bwMode="auto">
            <a:xfrm rot="5400000" flipH="1" flipV="1">
              <a:off x="3815" y="2530"/>
              <a:ext cx="711" cy="452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270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sp>
          <p:nvSpPr>
            <p:cNvPr id="51" name="AutoShape 34"/>
            <p:cNvSpPr>
              <a:spLocks noChangeArrowheads="1"/>
            </p:cNvSpPr>
            <p:nvPr/>
          </p:nvSpPr>
          <p:spPr bwMode="auto">
            <a:xfrm>
              <a:off x="3002" y="3220"/>
              <a:ext cx="181" cy="164"/>
            </a:xfrm>
            <a:prstGeom prst="roundRect">
              <a:avLst>
                <a:gd name="adj" fmla="val 16667"/>
              </a:avLst>
            </a:prstGeom>
            <a:solidFill>
              <a:srgbClr val="DDDDF3"/>
            </a:solidFill>
            <a:ln w="9525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AutoShape 8"/>
            <p:cNvSpPr>
              <a:spLocks noChangeArrowheads="1"/>
            </p:cNvSpPr>
            <p:nvPr/>
          </p:nvSpPr>
          <p:spPr bwMode="auto">
            <a:xfrm>
              <a:off x="3600" y="3216"/>
              <a:ext cx="180" cy="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53" name="AutoShape 16"/>
            <p:cNvCxnSpPr>
              <a:cxnSpLocks noChangeShapeType="1"/>
              <a:endCxn id="52" idx="0"/>
            </p:cNvCxnSpPr>
            <p:nvPr/>
          </p:nvCxnSpPr>
          <p:spPr bwMode="auto">
            <a:xfrm>
              <a:off x="3690" y="3107"/>
              <a:ext cx="0" cy="10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54" name="AutoShape 7"/>
          <p:cNvCxnSpPr>
            <a:cxnSpLocks noChangeShapeType="1"/>
          </p:cNvCxnSpPr>
          <p:nvPr/>
        </p:nvCxnSpPr>
        <p:spPr bwMode="auto">
          <a:xfrm flipH="1">
            <a:off x="7069137" y="5018088"/>
            <a:ext cx="1588" cy="279400"/>
          </a:xfrm>
          <a:prstGeom prst="straightConnector1">
            <a:avLst/>
          </a:prstGeom>
          <a:noFill/>
          <a:ln w="12700">
            <a:solidFill>
              <a:srgbClr val="DD0000"/>
            </a:solidFill>
            <a:round/>
            <a:headEnd/>
            <a:tailEnd type="arrow" w="med" len="med"/>
          </a:ln>
        </p:spPr>
      </p:cxnSp>
      <p:sp>
        <p:nvSpPr>
          <p:cNvPr id="87" name="AutoShape 46"/>
          <p:cNvSpPr>
            <a:spLocks noChangeArrowheads="1"/>
          </p:cNvSpPr>
          <p:nvPr/>
        </p:nvSpPr>
        <p:spPr bwMode="auto">
          <a:xfrm>
            <a:off x="4114800" y="4419600"/>
            <a:ext cx="609600" cy="457200"/>
          </a:xfrm>
          <a:prstGeom prst="rightArrow">
            <a:avLst>
              <a:gd name="adj1" fmla="val 46667"/>
              <a:gd name="adj2" fmla="val 7252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AutoShape 8"/>
          <p:cNvSpPr>
            <a:spLocks noChangeArrowheads="1"/>
          </p:cNvSpPr>
          <p:nvPr/>
        </p:nvSpPr>
        <p:spPr bwMode="auto">
          <a:xfrm>
            <a:off x="6521604" y="4757853"/>
            <a:ext cx="285750" cy="2571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56638" rIns="0" bIns="156638" anchor="ctr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" name="AutoShape 6" descr="garbage can"/>
          <p:cNvSpPr>
            <a:spLocks noChangeArrowheads="1"/>
          </p:cNvSpPr>
          <p:nvPr/>
        </p:nvSpPr>
        <p:spPr bwMode="auto">
          <a:xfrm>
            <a:off x="6621462" y="5297488"/>
            <a:ext cx="895350" cy="381000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DD0000"/>
            </a:solidFill>
            <a:round/>
            <a:headEnd/>
            <a:tailEnd/>
          </a:ln>
        </p:spPr>
        <p:txBody>
          <a:bodyPr wrap="none" lIns="0" tIns="0" rIns="0" bIns="0" anchor="b"/>
          <a:lstStyle/>
          <a:p>
            <a:pPr defTabSz="3135313">
              <a:lnSpc>
                <a:spcPct val="125000"/>
              </a:lnSpc>
              <a:spcBef>
                <a:spcPct val="0"/>
              </a:spcBef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Reduced 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relocation overhead despite emulation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 handling of program features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Exceptions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Indirect control flow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Malware Analysis and Instrumentation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219200" y="-381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Improved </a:t>
            </a:r>
            <a:r>
              <a:rPr kumimoji="0" lang="en-US" sz="4400" b="0" i="0" u="none" strike="noStrike" kern="0" cap="none" spc="0" normalizeH="0" baseline="0" noProof="0" err="1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Dyninst</a:t>
            </a: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overhead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7" name="Rectangle 126"/>
          <p:cNvSpPr>
            <a:spLocks noChangeArrowheads="1"/>
          </p:cNvSpPr>
          <p:nvPr/>
        </p:nvSpPr>
        <p:spPr bwMode="auto">
          <a:xfrm>
            <a:off x="0" y="0"/>
            <a:ext cx="1143000" cy="685800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eaLnBrk="0" hangingPunct="0"/>
            <a:r>
              <a:rPr lang="en-US" sz="4400" b="1">
                <a:solidFill>
                  <a:schemeClr val="bg1"/>
                </a:solidFill>
              </a:rPr>
              <a:t>Res.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93954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6554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6C28F6-3FF9-454B-8E9D-71CBC29B4EB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553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Conclusion</a:t>
            </a:r>
            <a:endParaRPr lang="en-US" sz="3600" b="1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762000"/>
            <a:ext cx="8839200" cy="5562600"/>
          </a:xfrm>
          <a:prstGeom prst="rect">
            <a:avLst/>
          </a:prstGeom>
        </p:spPr>
        <p:txBody>
          <a:bodyPr/>
          <a:lstStyle/>
          <a:p>
            <a:pPr marL="233363" indent="-233363" algn="l" eaLnBrk="0" hangingPunct="0">
              <a:lnSpc>
                <a:spcPct val="90000"/>
              </a:lnSpc>
              <a:defRPr/>
            </a:pPr>
            <a:endParaRPr lang="en-US" sz="2000" kern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233363" indent="-233363" algn="l" eaLnBrk="0" hangingPunct="0">
              <a:lnSpc>
                <a:spcPct val="90000"/>
              </a:lnSpc>
              <a:defRPr/>
            </a:pPr>
            <a:r>
              <a:rPr lang="en-US" sz="36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SR-Dyninst gives you</a:t>
            </a:r>
          </a:p>
          <a:p>
            <a:pPr marL="690563" lvl="1" indent="-233363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All the benefits of Dyninst on malware</a:t>
            </a:r>
          </a:p>
          <a:p>
            <a:pPr marL="690563" lvl="1" indent="-233363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Safer instrumentation on normal binaries</a:t>
            </a:r>
          </a:p>
          <a:p>
            <a:pPr marL="233363" indent="-233363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000" kern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marL="112713" indent="-222250" algn="l" eaLnBrk="0" hangingPunct="0">
              <a:lnSpc>
                <a:spcPct val="90000"/>
              </a:lnSpc>
              <a:defRPr/>
            </a:pPr>
            <a:r>
              <a:rPr lang="en-US" sz="36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Ongoing work</a:t>
            </a:r>
          </a:p>
          <a:p>
            <a:pPr marL="569913" lvl="1" indent="-222250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Anti-debugger techniques</a:t>
            </a:r>
          </a:p>
          <a:p>
            <a:pPr marL="569913" lvl="1" indent="-222250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More descriptive CFGs</a:t>
            </a:r>
          </a:p>
          <a:p>
            <a:pPr marL="569913" lvl="1" indent="-222250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Automated defensive-mode activation</a:t>
            </a:r>
          </a:p>
          <a:p>
            <a:pPr marL="569913" lvl="1" indent="-222250" algn="l" eaLnBrk="0" hangingPunct="0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SR-Dyninst in next Dyninst release</a:t>
            </a:r>
          </a:p>
        </p:txBody>
      </p:sp>
    </p:spTree>
  </p:cSld>
  <p:clrMapOvr>
    <a:masterClrMapping/>
  </p:clrMapOvr>
  <p:transition advTm="5710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0" y="6019800"/>
            <a:ext cx="18288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98" name="Rectangle 278"/>
          <p:cNvSpPr>
            <a:spLocks noChangeArrowheads="1"/>
          </p:cNvSpPr>
          <p:nvPr/>
        </p:nvSpPr>
        <p:spPr bwMode="auto">
          <a:xfrm>
            <a:off x="2362200" y="4267200"/>
            <a:ext cx="4191000" cy="16764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bg1"/>
                </a:solidFill>
              </a:rPr>
              <a:t>         	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7" name="Picture 96" descr="tool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881745"/>
            <a:ext cx="6629400" cy="3976255"/>
          </a:xfrm>
          <a:prstGeom prst="rect">
            <a:avLst/>
          </a:prstGeom>
        </p:spPr>
      </p:pic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0" y="-41821"/>
            <a:ext cx="9144000" cy="769441"/>
          </a:xfrm>
        </p:spPr>
        <p:txBody>
          <a:bodyPr/>
          <a:lstStyle/>
          <a:p>
            <a:r>
              <a:rPr lang="en-US" smtClean="0"/>
              <a:t>Dyninst is a toolbox for analysts</a:t>
            </a:r>
          </a:p>
        </p:txBody>
      </p:sp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3BB60-E1CE-4EE4-BC02-D67A9E200A2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7" name="Rectangle 136"/>
          <p:cNvSpPr/>
          <p:nvPr/>
        </p:nvSpPr>
        <p:spPr bwMode="auto">
          <a:xfrm>
            <a:off x="381000" y="4343400"/>
            <a:ext cx="1143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program binary</a:t>
            </a:r>
          </a:p>
          <a:p>
            <a:pPr>
              <a:lnSpc>
                <a:spcPct val="90000"/>
              </a:lnSpc>
            </a:pPr>
            <a:r>
              <a:rPr lang="en-US" sz="800" b="1" smtClean="0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</a:t>
            </a:r>
          </a:p>
        </p:txBody>
      </p:sp>
      <p:sp>
        <p:nvSpPr>
          <p:cNvPr id="253" name="Rectangle 278"/>
          <p:cNvSpPr>
            <a:spLocks noChangeArrowheads="1"/>
          </p:cNvSpPr>
          <p:nvPr/>
        </p:nvSpPr>
        <p:spPr bwMode="auto">
          <a:xfrm>
            <a:off x="2362200" y="4267200"/>
            <a:ext cx="4191000" cy="1676400"/>
          </a:xfrm>
          <a:prstGeom prst="roundRect">
            <a:avLst>
              <a:gd name="adj" fmla="val 16667"/>
            </a:avLst>
          </a:prstGeom>
          <a:noFill/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bg1"/>
                </a:solidFill>
              </a:rPr>
              <a:t>         	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5" name="Group 214"/>
          <p:cNvGrpSpPr/>
          <p:nvPr/>
        </p:nvGrpSpPr>
        <p:grpSpPr>
          <a:xfrm>
            <a:off x="344056" y="4925292"/>
            <a:ext cx="1219200" cy="1219200"/>
            <a:chOff x="1905000" y="2743200"/>
            <a:chExt cx="1219200" cy="1219200"/>
          </a:xfrm>
        </p:grpSpPr>
        <p:sp>
          <p:nvSpPr>
            <p:cNvPr id="216" name="Rectangle 2"/>
            <p:cNvSpPr>
              <a:spLocks noChangeArrowheads="1"/>
            </p:cNvSpPr>
            <p:nvPr/>
          </p:nvSpPr>
          <p:spPr bwMode="auto">
            <a:xfrm>
              <a:off x="1905000" y="2743200"/>
              <a:ext cx="1219200" cy="1219200"/>
            </a:xfrm>
            <a:prstGeom prst="wedgeEllipseCallout">
              <a:avLst>
                <a:gd name="adj1" fmla="val 109636"/>
                <a:gd name="adj2" fmla="val 7813"/>
              </a:avLst>
            </a:prstGeom>
            <a:solidFill>
              <a:schemeClr val="bg1"/>
            </a:solidFill>
            <a:ln w="25400" algn="ctr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217" name="Group 137"/>
            <p:cNvGrpSpPr/>
            <p:nvPr/>
          </p:nvGrpSpPr>
          <p:grpSpPr>
            <a:xfrm>
              <a:off x="2057400" y="3200400"/>
              <a:ext cx="914400" cy="596900"/>
              <a:chOff x="2971800" y="1600200"/>
              <a:chExt cx="914400" cy="596900"/>
            </a:xfrm>
          </p:grpSpPr>
          <p:sp>
            <p:nvSpPr>
              <p:cNvPr id="218" name="AutoShape 6"/>
              <p:cNvSpPr>
                <a:spLocks noChangeArrowheads="1"/>
              </p:cNvSpPr>
              <p:nvPr/>
            </p:nvSpPr>
            <p:spPr bwMode="auto">
              <a:xfrm>
                <a:off x="3346450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19" name="AutoShape 8"/>
              <p:cNvSpPr>
                <a:spLocks noChangeArrowheads="1"/>
              </p:cNvSpPr>
              <p:nvPr/>
            </p:nvSpPr>
            <p:spPr bwMode="auto">
              <a:xfrm>
                <a:off x="3346450" y="1898650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20" name="AutoShape 10"/>
              <p:cNvSpPr>
                <a:spLocks noChangeArrowheads="1"/>
              </p:cNvSpPr>
              <p:nvPr/>
            </p:nvSpPr>
            <p:spPr bwMode="auto">
              <a:xfrm>
                <a:off x="3471863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21" name="AutoShape 12"/>
              <p:cNvCxnSpPr>
                <a:cxnSpLocks noChangeShapeType="1"/>
                <a:stCxn id="249" idx="2"/>
                <a:endCxn id="243" idx="0"/>
              </p:cNvCxnSpPr>
              <p:nvPr/>
            </p:nvCxnSpPr>
            <p:spPr bwMode="auto">
              <a:xfrm>
                <a:off x="3516313" y="183832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2" name="AutoShape 13"/>
              <p:cNvCxnSpPr>
                <a:cxnSpLocks noChangeShapeType="1"/>
                <a:stCxn id="243" idx="2"/>
                <a:endCxn id="220" idx="0"/>
              </p:cNvCxnSpPr>
              <p:nvPr/>
            </p:nvCxnSpPr>
            <p:spPr bwMode="auto">
              <a:xfrm>
                <a:off x="3516313" y="198913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23" name="AutoShape 14"/>
              <p:cNvCxnSpPr>
                <a:cxnSpLocks noChangeShapeType="1"/>
                <a:stCxn id="247" idx="2"/>
                <a:endCxn id="218" idx="0"/>
              </p:cNvCxnSpPr>
              <p:nvPr/>
            </p:nvCxnSpPr>
            <p:spPr bwMode="auto">
              <a:xfrm flipH="1">
                <a:off x="3390900" y="1692275"/>
                <a:ext cx="69850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24" name="AutoShape 15"/>
              <p:cNvCxnSpPr>
                <a:cxnSpLocks noChangeShapeType="1"/>
                <a:stCxn id="219" idx="2"/>
                <a:endCxn id="218" idx="0"/>
              </p:cNvCxnSpPr>
              <p:nvPr/>
            </p:nvCxnSpPr>
            <p:spPr bwMode="auto">
              <a:xfrm rot="5400000" flipH="1" flipV="1">
                <a:off x="3272631" y="1867694"/>
                <a:ext cx="238125" cy="1588"/>
              </a:xfrm>
              <a:prstGeom prst="curvedConnector5">
                <a:avLst>
                  <a:gd name="adj1" fmla="val -7407"/>
                  <a:gd name="adj2" fmla="val -18400009"/>
                  <a:gd name="adj3" fmla="val 12298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5" name="AutoShape 16"/>
              <p:cNvCxnSpPr>
                <a:cxnSpLocks noChangeShapeType="1"/>
                <a:stCxn id="218" idx="2"/>
                <a:endCxn id="219" idx="0"/>
              </p:cNvCxnSpPr>
              <p:nvPr/>
            </p:nvCxnSpPr>
            <p:spPr bwMode="auto">
              <a:xfrm>
                <a:off x="3390900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26" name="AutoShape 19"/>
              <p:cNvSpPr>
                <a:spLocks noChangeArrowheads="1"/>
              </p:cNvSpPr>
              <p:nvPr/>
            </p:nvSpPr>
            <p:spPr bwMode="auto">
              <a:xfrm>
                <a:off x="3797300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27" name="AutoShape 21"/>
              <p:cNvCxnSpPr>
                <a:cxnSpLocks noChangeShapeType="1"/>
                <a:stCxn id="250" idx="2"/>
                <a:endCxn id="244" idx="0"/>
              </p:cNvCxnSpPr>
              <p:nvPr/>
            </p:nvCxnSpPr>
            <p:spPr bwMode="auto">
              <a:xfrm>
                <a:off x="3741738" y="169068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8" name="AutoShape 22"/>
              <p:cNvCxnSpPr>
                <a:cxnSpLocks noChangeShapeType="1"/>
                <a:stCxn id="244" idx="2"/>
                <a:endCxn id="226" idx="0"/>
              </p:cNvCxnSpPr>
              <p:nvPr/>
            </p:nvCxnSpPr>
            <p:spPr bwMode="auto">
              <a:xfrm>
                <a:off x="3741738" y="1839913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9" name="AutoShape 23"/>
              <p:cNvCxnSpPr>
                <a:cxnSpLocks noChangeShapeType="1"/>
                <a:stCxn id="226" idx="2"/>
                <a:endCxn id="248" idx="0"/>
              </p:cNvCxnSpPr>
              <p:nvPr/>
            </p:nvCxnSpPr>
            <p:spPr bwMode="auto">
              <a:xfrm flipH="1">
                <a:off x="3741738" y="1989138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30" name="AutoShape 24"/>
              <p:cNvCxnSpPr>
                <a:cxnSpLocks noChangeShapeType="1"/>
                <a:stCxn id="244" idx="2"/>
                <a:endCxn id="248" idx="0"/>
              </p:cNvCxnSpPr>
              <p:nvPr/>
            </p:nvCxnSpPr>
            <p:spPr bwMode="auto">
              <a:xfrm>
                <a:off x="3741738" y="1839913"/>
                <a:ext cx="0" cy="20796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31" name="AutoShape 25"/>
              <p:cNvCxnSpPr>
                <a:cxnSpLocks noChangeShapeType="1"/>
                <a:stCxn id="248" idx="2"/>
              </p:cNvCxnSpPr>
              <p:nvPr/>
            </p:nvCxnSpPr>
            <p:spPr bwMode="auto">
              <a:xfrm>
                <a:off x="3741738" y="213677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32" name="AutoShape 27"/>
              <p:cNvSpPr>
                <a:spLocks noChangeArrowheads="1"/>
              </p:cNvSpPr>
              <p:nvPr/>
            </p:nvSpPr>
            <p:spPr bwMode="auto">
              <a:xfrm>
                <a:off x="2971800" y="1749425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33" name="AutoShape 29"/>
              <p:cNvSpPr>
                <a:spLocks noChangeArrowheads="1"/>
              </p:cNvSpPr>
              <p:nvPr/>
            </p:nvSpPr>
            <p:spPr bwMode="auto">
              <a:xfrm>
                <a:off x="2971800" y="189865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34" name="AutoShape 30"/>
              <p:cNvCxnSpPr>
                <a:cxnSpLocks noChangeShapeType="1"/>
                <a:stCxn id="245" idx="2"/>
                <a:endCxn id="242" idx="0"/>
              </p:cNvCxnSpPr>
              <p:nvPr/>
            </p:nvCxnSpPr>
            <p:spPr bwMode="auto">
              <a:xfrm rot="16200000" flipH="1">
                <a:off x="3085306" y="1688307"/>
                <a:ext cx="66675" cy="7143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35" name="AutoShape 32"/>
              <p:cNvCxnSpPr>
                <a:cxnSpLocks noChangeShapeType="1"/>
                <a:stCxn id="232" idx="2"/>
                <a:endCxn id="233" idx="0"/>
              </p:cNvCxnSpPr>
              <p:nvPr/>
            </p:nvCxnSpPr>
            <p:spPr bwMode="auto">
              <a:xfrm>
                <a:off x="3017838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36" name="AutoShape 33"/>
              <p:cNvCxnSpPr>
                <a:cxnSpLocks noChangeShapeType="1"/>
                <a:stCxn id="245" idx="2"/>
                <a:endCxn id="232" idx="0"/>
              </p:cNvCxnSpPr>
              <p:nvPr/>
            </p:nvCxnSpPr>
            <p:spPr bwMode="auto">
              <a:xfrm flipH="1">
                <a:off x="3017838" y="1690688"/>
                <a:ext cx="65087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237" name="AutoShape 36"/>
              <p:cNvSpPr>
                <a:spLocks noChangeArrowheads="1"/>
              </p:cNvSpPr>
              <p:nvPr/>
            </p:nvSpPr>
            <p:spPr bwMode="auto">
              <a:xfrm>
                <a:off x="3346450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38" name="AutoShape 37"/>
              <p:cNvCxnSpPr>
                <a:cxnSpLocks noChangeShapeType="1"/>
                <a:stCxn id="219" idx="2"/>
                <a:endCxn id="237" idx="0"/>
              </p:cNvCxnSpPr>
              <p:nvPr/>
            </p:nvCxnSpPr>
            <p:spPr bwMode="auto">
              <a:xfrm>
                <a:off x="3390900" y="1987550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39" name="AutoShape 38"/>
              <p:cNvCxnSpPr>
                <a:cxnSpLocks noChangeShapeType="1"/>
                <a:stCxn id="233" idx="2"/>
                <a:endCxn id="245" idx="0"/>
              </p:cNvCxnSpPr>
              <p:nvPr/>
            </p:nvCxnSpPr>
            <p:spPr bwMode="auto">
              <a:xfrm rot="5400000" flipH="1" flipV="1">
                <a:off x="2855913" y="1762125"/>
                <a:ext cx="388938" cy="65087"/>
              </a:xfrm>
              <a:prstGeom prst="curvedConnector5">
                <a:avLst>
                  <a:gd name="adj1" fmla="val -13319"/>
                  <a:gd name="adj2" fmla="val -153546"/>
                  <a:gd name="adj3" fmla="val 119176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40" name="AutoShape 40"/>
              <p:cNvCxnSpPr>
                <a:cxnSpLocks noChangeShapeType="1"/>
                <a:stCxn id="243" idx="2"/>
                <a:endCxn id="250" idx="0"/>
              </p:cNvCxnSpPr>
              <p:nvPr/>
            </p:nvCxnSpPr>
            <p:spPr bwMode="auto">
              <a:xfrm rot="5400000" flipH="1" flipV="1">
                <a:off x="3435351" y="1682750"/>
                <a:ext cx="387350" cy="225425"/>
              </a:xfrm>
              <a:prstGeom prst="curvedConnector5">
                <a:avLst>
                  <a:gd name="adj1" fmla="val -9144"/>
                  <a:gd name="adj2" fmla="val 50000"/>
                  <a:gd name="adj3" fmla="val 120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41" name="AutoShape 45"/>
              <p:cNvCxnSpPr>
                <a:cxnSpLocks noChangeShapeType="1"/>
                <a:stCxn id="242" idx="2"/>
                <a:endCxn id="247" idx="0"/>
              </p:cNvCxnSpPr>
              <p:nvPr/>
            </p:nvCxnSpPr>
            <p:spPr bwMode="auto">
              <a:xfrm rot="5400000" flipH="1" flipV="1">
                <a:off x="3185319" y="1570832"/>
                <a:ext cx="244475" cy="306387"/>
              </a:xfrm>
              <a:prstGeom prst="curvedConnector5">
                <a:avLst>
                  <a:gd name="adj1" fmla="val -16153"/>
                  <a:gd name="adj2" fmla="val 34917"/>
                  <a:gd name="adj3" fmla="val 132000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242" name="AutoShape 34"/>
              <p:cNvSpPr>
                <a:spLocks noChangeArrowheads="1"/>
              </p:cNvSpPr>
              <p:nvPr/>
            </p:nvSpPr>
            <p:spPr bwMode="auto">
              <a:xfrm>
                <a:off x="3109913" y="1757363"/>
                <a:ext cx="90487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3" name="AutoShape 9"/>
              <p:cNvSpPr>
                <a:spLocks noChangeArrowheads="1"/>
              </p:cNvSpPr>
              <p:nvPr/>
            </p:nvSpPr>
            <p:spPr bwMode="auto">
              <a:xfrm>
                <a:off x="3471863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4" name="AutoShape 18"/>
              <p:cNvSpPr>
                <a:spLocks noChangeArrowheads="1"/>
              </p:cNvSpPr>
              <p:nvPr/>
            </p:nvSpPr>
            <p:spPr bwMode="auto">
              <a:xfrm>
                <a:off x="3697288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5" name="AutoShape 26"/>
              <p:cNvSpPr>
                <a:spLocks noChangeArrowheads="1"/>
              </p:cNvSpPr>
              <p:nvPr/>
            </p:nvSpPr>
            <p:spPr bwMode="auto">
              <a:xfrm>
                <a:off x="3038475" y="160020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46" name="AutoShape 11"/>
              <p:cNvCxnSpPr>
                <a:cxnSpLocks noChangeShapeType="1"/>
                <a:stCxn id="247" idx="2"/>
                <a:endCxn id="249" idx="0"/>
              </p:cNvCxnSpPr>
              <p:nvPr/>
            </p:nvCxnSpPr>
            <p:spPr bwMode="auto">
              <a:xfrm>
                <a:off x="3460750" y="1692275"/>
                <a:ext cx="55563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47" name="AutoShape 5"/>
              <p:cNvSpPr>
                <a:spLocks noChangeArrowheads="1"/>
              </p:cNvSpPr>
              <p:nvPr/>
            </p:nvSpPr>
            <p:spPr bwMode="auto">
              <a:xfrm>
                <a:off x="3416300" y="1601788"/>
                <a:ext cx="88900" cy="904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8" name="AutoShape 20"/>
              <p:cNvSpPr>
                <a:spLocks noChangeArrowheads="1"/>
              </p:cNvSpPr>
              <p:nvPr/>
            </p:nvSpPr>
            <p:spPr bwMode="auto">
              <a:xfrm>
                <a:off x="3697288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9" name="AutoShape 7"/>
              <p:cNvSpPr>
                <a:spLocks noChangeArrowheads="1"/>
              </p:cNvSpPr>
              <p:nvPr/>
            </p:nvSpPr>
            <p:spPr bwMode="auto">
              <a:xfrm>
                <a:off x="3471863" y="174942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50" name="AutoShape 17"/>
              <p:cNvSpPr>
                <a:spLocks noChangeArrowheads="1"/>
              </p:cNvSpPr>
              <p:nvPr/>
            </p:nvSpPr>
            <p:spPr bwMode="auto">
              <a:xfrm>
                <a:off x="3697288" y="1601788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2209800" y="2165196"/>
            <a:ext cx="1219200" cy="1143000"/>
          </a:xfrm>
          <a:prstGeom prst="wedgeEllipseCallout">
            <a:avLst>
              <a:gd name="adj1" fmla="val 2928"/>
              <a:gd name="adj2" fmla="val 6607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loop,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block,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function,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instruction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instrument-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ation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4428894" y="2057400"/>
            <a:ext cx="914400" cy="838200"/>
          </a:xfrm>
          <a:prstGeom prst="wedgeEllipseCallout">
            <a:avLst>
              <a:gd name="adj1" fmla="val -10278"/>
              <a:gd name="adj2" fmla="val 7543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function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replace-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ment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5" name="Rectangle 2"/>
          <p:cNvSpPr>
            <a:spLocks noChangeArrowheads="1"/>
          </p:cNvSpPr>
          <p:nvPr/>
        </p:nvSpPr>
        <p:spPr bwMode="auto">
          <a:xfrm>
            <a:off x="6858000" y="3429000"/>
            <a:ext cx="914400" cy="838200"/>
          </a:xfrm>
          <a:prstGeom prst="wedgeEllipseCallout">
            <a:avLst>
              <a:gd name="adj1" fmla="val -67572"/>
              <a:gd name="adj2" fmla="val 11837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call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stack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walking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6" name="Rectangle 2"/>
          <p:cNvSpPr>
            <a:spLocks noChangeArrowheads="1"/>
          </p:cNvSpPr>
          <p:nvPr/>
        </p:nvSpPr>
        <p:spPr bwMode="auto">
          <a:xfrm>
            <a:off x="1219200" y="2590800"/>
            <a:ext cx="990600" cy="914400"/>
          </a:xfrm>
          <a:prstGeom prst="wedgeEllipseCallout">
            <a:avLst>
              <a:gd name="adj1" fmla="val 47349"/>
              <a:gd name="adj2" fmla="val 58842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forward &amp;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backward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slices</a:t>
            </a: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762000" y="3429000"/>
            <a:ext cx="914400" cy="914400"/>
          </a:xfrm>
          <a:prstGeom prst="wedgeEllipseCallout">
            <a:avLst>
              <a:gd name="adj1" fmla="val 71680"/>
              <a:gd name="adj2" fmla="val 42879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loop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analysis</a:t>
            </a:r>
          </a:p>
        </p:txBody>
      </p:sp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6781800" y="5206075"/>
            <a:ext cx="838200" cy="838200"/>
          </a:xfrm>
          <a:prstGeom prst="wedgeEllipseCallout">
            <a:avLst>
              <a:gd name="adj1" fmla="val -70913"/>
              <a:gd name="adj2" fmla="val 5078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process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control</a:t>
            </a:r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3449445" y="2003502"/>
            <a:ext cx="914400" cy="914400"/>
          </a:xfrm>
          <a:prstGeom prst="wedgeEllipseCallout">
            <a:avLst>
              <a:gd name="adj1" fmla="val 1151"/>
              <a:gd name="adj2" fmla="val 6833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library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injection</a:t>
            </a: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5334000" y="2286000"/>
            <a:ext cx="990600" cy="990600"/>
          </a:xfrm>
          <a:prstGeom prst="wedgeEllipseCallout">
            <a:avLst>
              <a:gd name="adj1" fmla="val -11428"/>
              <a:gd name="adj2" fmla="val 64615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symbol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table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reading,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writing</a:t>
            </a:r>
          </a:p>
        </p:txBody>
      </p: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6858000" y="4295775"/>
            <a:ext cx="914400" cy="885825"/>
          </a:xfrm>
          <a:prstGeom prst="wedgeEllipseCallout">
            <a:avLst>
              <a:gd name="adj1" fmla="val -71766"/>
              <a:gd name="adj2" fmla="val -3572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binary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rewriting</a:t>
            </a:r>
          </a:p>
        </p:txBody>
      </p:sp>
      <p:sp>
        <p:nvSpPr>
          <p:cNvPr id="59" name="Rectangle 2"/>
          <p:cNvSpPr>
            <a:spLocks noChangeArrowheads="1"/>
          </p:cNvSpPr>
          <p:nvPr/>
        </p:nvSpPr>
        <p:spPr bwMode="auto">
          <a:xfrm>
            <a:off x="6324600" y="2619375"/>
            <a:ext cx="914400" cy="914400"/>
          </a:xfrm>
          <a:prstGeom prst="wedgeEllipseCallout">
            <a:avLst>
              <a:gd name="adj1" fmla="val -55098"/>
              <a:gd name="adj2" fmla="val 60540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machine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language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parsing</a:t>
            </a:r>
          </a:p>
        </p:txBody>
      </p:sp>
      <p:sp>
        <p:nvSpPr>
          <p:cNvPr id="62" name="Rectangle 278"/>
          <p:cNvSpPr>
            <a:spLocks noChangeArrowheads="1"/>
          </p:cNvSpPr>
          <p:nvPr/>
        </p:nvSpPr>
        <p:spPr bwMode="auto">
          <a:xfrm>
            <a:off x="2438400" y="5181603"/>
            <a:ext cx="12954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Control flow analyzer</a:t>
            </a:r>
          </a:p>
        </p:txBody>
      </p:sp>
      <p:sp>
        <p:nvSpPr>
          <p:cNvPr id="63" name="Rectangle 278"/>
          <p:cNvSpPr>
            <a:spLocks noChangeArrowheads="1"/>
          </p:cNvSpPr>
          <p:nvPr/>
        </p:nvSpPr>
        <p:spPr bwMode="auto">
          <a:xfrm>
            <a:off x="5105400" y="5181603"/>
            <a:ext cx="13716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Instrumenter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64" name="Rectangle 278"/>
          <p:cNvSpPr>
            <a:spLocks noChangeArrowheads="1"/>
          </p:cNvSpPr>
          <p:nvPr/>
        </p:nvSpPr>
        <p:spPr bwMode="auto">
          <a:xfrm>
            <a:off x="3829050" y="5181603"/>
            <a:ext cx="11811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Data flow analyzer</a:t>
            </a:r>
          </a:p>
        </p:txBody>
      </p:sp>
    </p:spTree>
  </p:cSld>
  <p:clrMapOvr>
    <a:masterClrMapping/>
  </p:clrMapOvr>
  <p:transition advTm="86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4" grpId="0" animBg="1"/>
      <p:bldP spid="75" grpId="0" animBg="1"/>
      <p:bldP spid="76" grpId="0" animBg="1"/>
      <p:bldP spid="93" grpId="0" animBg="1"/>
      <p:bldP spid="94" grpId="0" animBg="1"/>
      <p:bldP spid="96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/>
          <p:cNvSpPr/>
          <p:nvPr/>
        </p:nvSpPr>
        <p:spPr bwMode="auto">
          <a:xfrm>
            <a:off x="7289800" y="57150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7467600" y="5638800"/>
            <a:ext cx="16764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8153400" y="6019800"/>
            <a:ext cx="9906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0" y="6019800"/>
            <a:ext cx="7620000" cy="838200"/>
          </a:xfrm>
          <a:prstGeom prst="rect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54404" y="1981200"/>
            <a:ext cx="4419600" cy="4048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tlCol="0" anchor="t" anchorCtr="0"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Analysis tool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30" name="Rectangle 278"/>
          <p:cNvSpPr>
            <a:spLocks noChangeArrowheads="1"/>
          </p:cNvSpPr>
          <p:nvPr/>
        </p:nvSpPr>
        <p:spPr bwMode="auto">
          <a:xfrm>
            <a:off x="2362200" y="4267200"/>
            <a:ext cx="4191000" cy="16764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bg1"/>
                </a:solidFill>
              </a:rPr>
              <a:t>         	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0" y="-41821"/>
            <a:ext cx="9144000" cy="769441"/>
          </a:xfrm>
        </p:spPr>
        <p:txBody>
          <a:bodyPr/>
          <a:lstStyle/>
          <a:p>
            <a:r>
              <a:rPr lang="en-US" smtClean="0"/>
              <a:t>Dyninst is a toolbox for analysts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91" name="Rectangle 278"/>
          <p:cNvSpPr>
            <a:spLocks noChangeArrowheads="1"/>
          </p:cNvSpPr>
          <p:nvPr/>
        </p:nvSpPr>
        <p:spPr bwMode="auto">
          <a:xfrm>
            <a:off x="2362200" y="2438400"/>
            <a:ext cx="4191000" cy="1676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Mutator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5"/>
          <p:cNvSpPr txBox="1">
            <a:spLocks noChangeArrowheads="1"/>
          </p:cNvSpPr>
          <p:nvPr/>
        </p:nvSpPr>
        <p:spPr bwMode="auto">
          <a:xfrm>
            <a:off x="2438400" y="29718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Specifies</a:t>
            </a:r>
            <a:r>
              <a:rPr kumimoji="0" lang="en-US" b="0" i="0" u="none" strike="noStrike" kern="0" cap="none" spc="0" normalizeH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 i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nstrumentation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Gets callbacks for runtime events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Builds high-level analysis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81000" y="4343400"/>
            <a:ext cx="1143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program binary</a:t>
            </a:r>
          </a:p>
          <a:p>
            <a:pPr>
              <a:lnSpc>
                <a:spcPct val="90000"/>
              </a:lnSpc>
            </a:pPr>
            <a:r>
              <a:rPr lang="en-US" sz="800" b="1" smtClean="0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1676400" y="2881745"/>
            <a:ext cx="6629400" cy="3976255"/>
            <a:chOff x="1676400" y="2881745"/>
            <a:chExt cx="6629400" cy="3976255"/>
          </a:xfrm>
        </p:grpSpPr>
        <p:pic>
          <p:nvPicPr>
            <p:cNvPr id="129" name="Picture 128" descr="toolbox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6400" y="2881745"/>
              <a:ext cx="6629400" cy="3976255"/>
            </a:xfrm>
            <a:prstGeom prst="rect">
              <a:avLst/>
            </a:prstGeom>
          </p:spPr>
        </p:pic>
        <p:sp>
          <p:nvSpPr>
            <p:cNvPr id="253" name="Rectangle 278"/>
            <p:cNvSpPr>
              <a:spLocks noChangeArrowheads="1"/>
            </p:cNvSpPr>
            <p:nvPr/>
          </p:nvSpPr>
          <p:spPr bwMode="auto">
            <a:xfrm>
              <a:off x="2362200" y="4267200"/>
              <a:ext cx="4191000" cy="1676400"/>
            </a:xfrm>
            <a:prstGeom prst="roundRect">
              <a:avLst>
                <a:gd name="adj" fmla="val 16667"/>
              </a:avLst>
            </a:prstGeom>
            <a:noFill/>
            <a:ln w="50800" algn="ctr">
              <a:noFill/>
              <a:round/>
              <a:headEnd/>
              <a:tailEnd/>
            </a:ln>
          </p:spPr>
          <p:txBody>
            <a:bodyPr lIns="0" tIns="0" rIns="0" bIns="0" anchor="t" anchorCtr="0"/>
            <a:lstStyle/>
            <a:p>
              <a:pPr marL="392113" indent="-392113" algn="l" defTabSz="3135313">
                <a:spcBef>
                  <a:spcPct val="0"/>
                </a:spcBef>
                <a:tabLst>
                  <a:tab pos="1600200" algn="l"/>
                </a:tabLst>
              </a:pPr>
              <a:r>
                <a:rPr lang="en-US" sz="2800" smtClean="0">
                  <a:solidFill>
                    <a:schemeClr val="bg1"/>
                  </a:solidFill>
                </a:rPr>
                <a:t>         	</a:t>
              </a:r>
              <a:r>
                <a:rPr 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Dyninst</a:t>
              </a:r>
              <a:endParaRPr 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4" name="Rectangle 278"/>
          <p:cNvSpPr>
            <a:spLocks noChangeArrowheads="1"/>
          </p:cNvSpPr>
          <p:nvPr/>
        </p:nvSpPr>
        <p:spPr bwMode="auto">
          <a:xfrm>
            <a:off x="2438400" y="5181603"/>
            <a:ext cx="12954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Control flow analyzer</a:t>
            </a:r>
          </a:p>
        </p:txBody>
      </p:sp>
      <p:sp>
        <p:nvSpPr>
          <p:cNvPr id="255" name="Rectangle 278"/>
          <p:cNvSpPr>
            <a:spLocks noChangeArrowheads="1"/>
          </p:cNvSpPr>
          <p:nvPr/>
        </p:nvSpPr>
        <p:spPr bwMode="auto">
          <a:xfrm>
            <a:off x="5105400" y="5181603"/>
            <a:ext cx="13716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Instrumenter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256" name="Rectangle 278"/>
          <p:cNvSpPr>
            <a:spLocks noChangeArrowheads="1"/>
          </p:cNvSpPr>
          <p:nvPr/>
        </p:nvSpPr>
        <p:spPr bwMode="auto">
          <a:xfrm>
            <a:off x="3829050" y="5181603"/>
            <a:ext cx="11811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Data flow analyzer</a:t>
            </a:r>
          </a:p>
        </p:txBody>
      </p:sp>
      <p:grpSp>
        <p:nvGrpSpPr>
          <p:cNvPr id="85" name="Group 214"/>
          <p:cNvGrpSpPr/>
          <p:nvPr/>
        </p:nvGrpSpPr>
        <p:grpSpPr>
          <a:xfrm>
            <a:off x="344056" y="4925292"/>
            <a:ext cx="1219200" cy="1219200"/>
            <a:chOff x="1905000" y="2743200"/>
            <a:chExt cx="1219200" cy="1219200"/>
          </a:xfrm>
        </p:grpSpPr>
        <p:sp>
          <p:nvSpPr>
            <p:cNvPr id="90" name="Rectangle 2"/>
            <p:cNvSpPr>
              <a:spLocks noChangeArrowheads="1"/>
            </p:cNvSpPr>
            <p:nvPr/>
          </p:nvSpPr>
          <p:spPr bwMode="auto">
            <a:xfrm>
              <a:off x="1905000" y="27432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92" name="Group 137"/>
            <p:cNvGrpSpPr/>
            <p:nvPr/>
          </p:nvGrpSpPr>
          <p:grpSpPr>
            <a:xfrm>
              <a:off x="2057400" y="3200400"/>
              <a:ext cx="914400" cy="596900"/>
              <a:chOff x="2971800" y="1600200"/>
              <a:chExt cx="914400" cy="596900"/>
            </a:xfrm>
          </p:grpSpPr>
          <p:sp>
            <p:nvSpPr>
              <p:cNvPr id="95" name="AutoShape 6"/>
              <p:cNvSpPr>
                <a:spLocks noChangeArrowheads="1"/>
              </p:cNvSpPr>
              <p:nvPr/>
            </p:nvSpPr>
            <p:spPr bwMode="auto">
              <a:xfrm>
                <a:off x="3346450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97" name="AutoShape 8"/>
              <p:cNvSpPr>
                <a:spLocks noChangeArrowheads="1"/>
              </p:cNvSpPr>
              <p:nvPr/>
            </p:nvSpPr>
            <p:spPr bwMode="auto">
              <a:xfrm>
                <a:off x="3346450" y="1898650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98" name="AutoShape 10"/>
              <p:cNvSpPr>
                <a:spLocks noChangeArrowheads="1"/>
              </p:cNvSpPr>
              <p:nvPr/>
            </p:nvSpPr>
            <p:spPr bwMode="auto">
              <a:xfrm>
                <a:off x="3471863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99" name="AutoShape 12"/>
              <p:cNvCxnSpPr>
                <a:cxnSpLocks noChangeShapeType="1"/>
                <a:stCxn id="127" idx="2"/>
                <a:endCxn id="121" idx="0"/>
              </p:cNvCxnSpPr>
              <p:nvPr/>
            </p:nvCxnSpPr>
            <p:spPr bwMode="auto">
              <a:xfrm>
                <a:off x="3516313" y="183832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0" name="AutoShape 13"/>
              <p:cNvCxnSpPr>
                <a:cxnSpLocks noChangeShapeType="1"/>
                <a:stCxn id="121" idx="2"/>
                <a:endCxn id="98" idx="0"/>
              </p:cNvCxnSpPr>
              <p:nvPr/>
            </p:nvCxnSpPr>
            <p:spPr bwMode="auto">
              <a:xfrm>
                <a:off x="3516313" y="198913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01" name="AutoShape 14"/>
              <p:cNvCxnSpPr>
                <a:cxnSpLocks noChangeShapeType="1"/>
                <a:stCxn id="125" idx="2"/>
                <a:endCxn id="95" idx="0"/>
              </p:cNvCxnSpPr>
              <p:nvPr/>
            </p:nvCxnSpPr>
            <p:spPr bwMode="auto">
              <a:xfrm flipH="1">
                <a:off x="3390900" y="1692275"/>
                <a:ext cx="69850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02" name="AutoShape 15"/>
              <p:cNvCxnSpPr>
                <a:cxnSpLocks noChangeShapeType="1"/>
                <a:stCxn id="97" idx="2"/>
                <a:endCxn id="95" idx="0"/>
              </p:cNvCxnSpPr>
              <p:nvPr/>
            </p:nvCxnSpPr>
            <p:spPr bwMode="auto">
              <a:xfrm rot="5400000" flipH="1" flipV="1">
                <a:off x="3272631" y="1867694"/>
                <a:ext cx="238125" cy="1588"/>
              </a:xfrm>
              <a:prstGeom prst="curvedConnector5">
                <a:avLst>
                  <a:gd name="adj1" fmla="val -7407"/>
                  <a:gd name="adj2" fmla="val -18400009"/>
                  <a:gd name="adj3" fmla="val 12298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3" name="AutoShape 16"/>
              <p:cNvCxnSpPr>
                <a:cxnSpLocks noChangeShapeType="1"/>
                <a:stCxn id="95" idx="2"/>
                <a:endCxn id="97" idx="0"/>
              </p:cNvCxnSpPr>
              <p:nvPr/>
            </p:nvCxnSpPr>
            <p:spPr bwMode="auto">
              <a:xfrm>
                <a:off x="3390900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04" name="AutoShape 19"/>
              <p:cNvSpPr>
                <a:spLocks noChangeArrowheads="1"/>
              </p:cNvSpPr>
              <p:nvPr/>
            </p:nvSpPr>
            <p:spPr bwMode="auto">
              <a:xfrm>
                <a:off x="3797300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05" name="AutoShape 21"/>
              <p:cNvCxnSpPr>
                <a:cxnSpLocks noChangeShapeType="1"/>
                <a:stCxn id="128" idx="2"/>
                <a:endCxn id="122" idx="0"/>
              </p:cNvCxnSpPr>
              <p:nvPr/>
            </p:nvCxnSpPr>
            <p:spPr bwMode="auto">
              <a:xfrm>
                <a:off x="3741738" y="169068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6" name="AutoShape 22"/>
              <p:cNvCxnSpPr>
                <a:cxnSpLocks noChangeShapeType="1"/>
                <a:stCxn id="122" idx="2"/>
                <a:endCxn id="104" idx="0"/>
              </p:cNvCxnSpPr>
              <p:nvPr/>
            </p:nvCxnSpPr>
            <p:spPr bwMode="auto">
              <a:xfrm>
                <a:off x="3741738" y="1839913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7" name="AutoShape 23"/>
              <p:cNvCxnSpPr>
                <a:cxnSpLocks noChangeShapeType="1"/>
                <a:stCxn id="104" idx="2"/>
                <a:endCxn id="126" idx="0"/>
              </p:cNvCxnSpPr>
              <p:nvPr/>
            </p:nvCxnSpPr>
            <p:spPr bwMode="auto">
              <a:xfrm flipH="1">
                <a:off x="3741738" y="1989138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8" name="AutoShape 24"/>
              <p:cNvCxnSpPr>
                <a:cxnSpLocks noChangeShapeType="1"/>
                <a:stCxn id="122" idx="2"/>
                <a:endCxn id="126" idx="0"/>
              </p:cNvCxnSpPr>
              <p:nvPr/>
            </p:nvCxnSpPr>
            <p:spPr bwMode="auto">
              <a:xfrm>
                <a:off x="3741738" y="1839913"/>
                <a:ext cx="0" cy="20796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09" name="AutoShape 25"/>
              <p:cNvCxnSpPr>
                <a:cxnSpLocks noChangeShapeType="1"/>
                <a:stCxn id="126" idx="2"/>
              </p:cNvCxnSpPr>
              <p:nvPr/>
            </p:nvCxnSpPr>
            <p:spPr bwMode="auto">
              <a:xfrm>
                <a:off x="3741738" y="213677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10" name="AutoShape 27"/>
              <p:cNvSpPr>
                <a:spLocks noChangeArrowheads="1"/>
              </p:cNvSpPr>
              <p:nvPr/>
            </p:nvSpPr>
            <p:spPr bwMode="auto">
              <a:xfrm>
                <a:off x="2971800" y="1749425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11" name="AutoShape 29"/>
              <p:cNvSpPr>
                <a:spLocks noChangeArrowheads="1"/>
              </p:cNvSpPr>
              <p:nvPr/>
            </p:nvSpPr>
            <p:spPr bwMode="auto">
              <a:xfrm>
                <a:off x="2971800" y="189865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12" name="AutoShape 30"/>
              <p:cNvCxnSpPr>
                <a:cxnSpLocks noChangeShapeType="1"/>
                <a:stCxn id="123" idx="2"/>
                <a:endCxn id="120" idx="0"/>
              </p:cNvCxnSpPr>
              <p:nvPr/>
            </p:nvCxnSpPr>
            <p:spPr bwMode="auto">
              <a:xfrm rot="16200000" flipH="1">
                <a:off x="3085306" y="1688307"/>
                <a:ext cx="66675" cy="7143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13" name="AutoShape 32"/>
              <p:cNvCxnSpPr>
                <a:cxnSpLocks noChangeShapeType="1"/>
                <a:stCxn id="110" idx="2"/>
                <a:endCxn id="111" idx="0"/>
              </p:cNvCxnSpPr>
              <p:nvPr/>
            </p:nvCxnSpPr>
            <p:spPr bwMode="auto">
              <a:xfrm>
                <a:off x="3017838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14" name="AutoShape 33"/>
              <p:cNvCxnSpPr>
                <a:cxnSpLocks noChangeShapeType="1"/>
                <a:stCxn id="123" idx="2"/>
                <a:endCxn id="110" idx="0"/>
              </p:cNvCxnSpPr>
              <p:nvPr/>
            </p:nvCxnSpPr>
            <p:spPr bwMode="auto">
              <a:xfrm flipH="1">
                <a:off x="3017838" y="1690688"/>
                <a:ext cx="65087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15" name="AutoShape 36"/>
              <p:cNvSpPr>
                <a:spLocks noChangeArrowheads="1"/>
              </p:cNvSpPr>
              <p:nvPr/>
            </p:nvSpPr>
            <p:spPr bwMode="auto">
              <a:xfrm>
                <a:off x="3346450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16" name="AutoShape 37"/>
              <p:cNvCxnSpPr>
                <a:cxnSpLocks noChangeShapeType="1"/>
                <a:stCxn id="97" idx="2"/>
                <a:endCxn id="115" idx="0"/>
              </p:cNvCxnSpPr>
              <p:nvPr/>
            </p:nvCxnSpPr>
            <p:spPr bwMode="auto">
              <a:xfrm>
                <a:off x="3390900" y="1987550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17" name="AutoShape 38"/>
              <p:cNvCxnSpPr>
                <a:cxnSpLocks noChangeShapeType="1"/>
                <a:stCxn id="111" idx="2"/>
                <a:endCxn id="123" idx="0"/>
              </p:cNvCxnSpPr>
              <p:nvPr/>
            </p:nvCxnSpPr>
            <p:spPr bwMode="auto">
              <a:xfrm rot="5400000" flipH="1" flipV="1">
                <a:off x="2855913" y="1762125"/>
                <a:ext cx="388938" cy="65087"/>
              </a:xfrm>
              <a:prstGeom prst="curvedConnector5">
                <a:avLst>
                  <a:gd name="adj1" fmla="val -13319"/>
                  <a:gd name="adj2" fmla="val -153546"/>
                  <a:gd name="adj3" fmla="val 119176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18" name="AutoShape 40"/>
              <p:cNvCxnSpPr>
                <a:cxnSpLocks noChangeShapeType="1"/>
                <a:stCxn id="121" idx="2"/>
                <a:endCxn id="128" idx="0"/>
              </p:cNvCxnSpPr>
              <p:nvPr/>
            </p:nvCxnSpPr>
            <p:spPr bwMode="auto">
              <a:xfrm rot="5400000" flipH="1" flipV="1">
                <a:off x="3435351" y="1682750"/>
                <a:ext cx="387350" cy="225425"/>
              </a:xfrm>
              <a:prstGeom prst="curvedConnector5">
                <a:avLst>
                  <a:gd name="adj1" fmla="val -9144"/>
                  <a:gd name="adj2" fmla="val 50000"/>
                  <a:gd name="adj3" fmla="val 120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19" name="AutoShape 45"/>
              <p:cNvCxnSpPr>
                <a:cxnSpLocks noChangeShapeType="1"/>
                <a:stCxn id="120" idx="2"/>
                <a:endCxn id="125" idx="0"/>
              </p:cNvCxnSpPr>
              <p:nvPr/>
            </p:nvCxnSpPr>
            <p:spPr bwMode="auto">
              <a:xfrm rot="5400000" flipH="1" flipV="1">
                <a:off x="3185319" y="1570832"/>
                <a:ext cx="244475" cy="306387"/>
              </a:xfrm>
              <a:prstGeom prst="curvedConnector5">
                <a:avLst>
                  <a:gd name="adj1" fmla="val -16153"/>
                  <a:gd name="adj2" fmla="val 34917"/>
                  <a:gd name="adj3" fmla="val 132000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20" name="AutoShape 34"/>
              <p:cNvSpPr>
                <a:spLocks noChangeArrowheads="1"/>
              </p:cNvSpPr>
              <p:nvPr/>
            </p:nvSpPr>
            <p:spPr bwMode="auto">
              <a:xfrm>
                <a:off x="3109913" y="1757363"/>
                <a:ext cx="90487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1" name="AutoShape 9"/>
              <p:cNvSpPr>
                <a:spLocks noChangeArrowheads="1"/>
              </p:cNvSpPr>
              <p:nvPr/>
            </p:nvSpPr>
            <p:spPr bwMode="auto">
              <a:xfrm>
                <a:off x="3471863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2" name="AutoShape 18"/>
              <p:cNvSpPr>
                <a:spLocks noChangeArrowheads="1"/>
              </p:cNvSpPr>
              <p:nvPr/>
            </p:nvSpPr>
            <p:spPr bwMode="auto">
              <a:xfrm>
                <a:off x="3697288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3" name="AutoShape 26"/>
              <p:cNvSpPr>
                <a:spLocks noChangeArrowheads="1"/>
              </p:cNvSpPr>
              <p:nvPr/>
            </p:nvSpPr>
            <p:spPr bwMode="auto">
              <a:xfrm>
                <a:off x="3038475" y="160020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24" name="AutoShape 11"/>
              <p:cNvCxnSpPr>
                <a:cxnSpLocks noChangeShapeType="1"/>
                <a:stCxn id="125" idx="2"/>
                <a:endCxn id="127" idx="0"/>
              </p:cNvCxnSpPr>
              <p:nvPr/>
            </p:nvCxnSpPr>
            <p:spPr bwMode="auto">
              <a:xfrm>
                <a:off x="3460750" y="1692275"/>
                <a:ext cx="55563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25" name="AutoShape 5"/>
              <p:cNvSpPr>
                <a:spLocks noChangeArrowheads="1"/>
              </p:cNvSpPr>
              <p:nvPr/>
            </p:nvSpPr>
            <p:spPr bwMode="auto">
              <a:xfrm>
                <a:off x="3416300" y="1601788"/>
                <a:ext cx="88900" cy="904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6" name="AutoShape 20"/>
              <p:cNvSpPr>
                <a:spLocks noChangeArrowheads="1"/>
              </p:cNvSpPr>
              <p:nvPr/>
            </p:nvSpPr>
            <p:spPr bwMode="auto">
              <a:xfrm>
                <a:off x="3697288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7" name="AutoShape 7"/>
              <p:cNvSpPr>
                <a:spLocks noChangeArrowheads="1"/>
              </p:cNvSpPr>
              <p:nvPr/>
            </p:nvSpPr>
            <p:spPr bwMode="auto">
              <a:xfrm>
                <a:off x="3471863" y="174942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28" name="AutoShape 17"/>
              <p:cNvSpPr>
                <a:spLocks noChangeArrowheads="1"/>
              </p:cNvSpPr>
              <p:nvPr/>
            </p:nvSpPr>
            <p:spPr bwMode="auto">
              <a:xfrm>
                <a:off x="3697288" y="1601788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344056" y="4925292"/>
            <a:ext cx="1219200" cy="1219200"/>
            <a:chOff x="1905000" y="2743200"/>
            <a:chExt cx="1219200" cy="1219200"/>
          </a:xfrm>
        </p:grpSpPr>
        <p:sp>
          <p:nvSpPr>
            <p:cNvPr id="133" name="Rectangle 2"/>
            <p:cNvSpPr>
              <a:spLocks noChangeArrowheads="1"/>
            </p:cNvSpPr>
            <p:nvPr/>
          </p:nvSpPr>
          <p:spPr bwMode="auto">
            <a:xfrm>
              <a:off x="1905000" y="2743200"/>
              <a:ext cx="1219200" cy="1219200"/>
            </a:xfrm>
            <a:prstGeom prst="wedgeEllipseCallout">
              <a:avLst>
                <a:gd name="adj1" fmla="val 109636"/>
                <a:gd name="adj2" fmla="val 7813"/>
              </a:avLst>
            </a:prstGeom>
            <a:solidFill>
              <a:schemeClr val="bg1"/>
            </a:solidFill>
            <a:ln w="25400" algn="ctr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134" name="Group 137"/>
            <p:cNvGrpSpPr/>
            <p:nvPr/>
          </p:nvGrpSpPr>
          <p:grpSpPr>
            <a:xfrm>
              <a:off x="2057400" y="3200400"/>
              <a:ext cx="914400" cy="596900"/>
              <a:chOff x="2971800" y="1600200"/>
              <a:chExt cx="914400" cy="596900"/>
            </a:xfrm>
          </p:grpSpPr>
          <p:sp>
            <p:nvSpPr>
              <p:cNvPr id="135" name="AutoShape 6"/>
              <p:cNvSpPr>
                <a:spLocks noChangeArrowheads="1"/>
              </p:cNvSpPr>
              <p:nvPr/>
            </p:nvSpPr>
            <p:spPr bwMode="auto">
              <a:xfrm>
                <a:off x="3346450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38" name="AutoShape 8"/>
              <p:cNvSpPr>
                <a:spLocks noChangeArrowheads="1"/>
              </p:cNvSpPr>
              <p:nvPr/>
            </p:nvSpPr>
            <p:spPr bwMode="auto">
              <a:xfrm>
                <a:off x="3346450" y="1898650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39" name="AutoShape 10"/>
              <p:cNvSpPr>
                <a:spLocks noChangeArrowheads="1"/>
              </p:cNvSpPr>
              <p:nvPr/>
            </p:nvSpPr>
            <p:spPr bwMode="auto">
              <a:xfrm>
                <a:off x="3471863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40" name="AutoShape 12"/>
              <p:cNvCxnSpPr>
                <a:cxnSpLocks noChangeShapeType="1"/>
                <a:stCxn id="168" idx="2"/>
                <a:endCxn id="162" idx="0"/>
              </p:cNvCxnSpPr>
              <p:nvPr/>
            </p:nvCxnSpPr>
            <p:spPr bwMode="auto">
              <a:xfrm>
                <a:off x="3516313" y="183832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41" name="AutoShape 13"/>
              <p:cNvCxnSpPr>
                <a:cxnSpLocks noChangeShapeType="1"/>
                <a:stCxn id="162" idx="2"/>
                <a:endCxn id="139" idx="0"/>
              </p:cNvCxnSpPr>
              <p:nvPr/>
            </p:nvCxnSpPr>
            <p:spPr bwMode="auto">
              <a:xfrm>
                <a:off x="3516313" y="198913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42" name="AutoShape 14"/>
              <p:cNvCxnSpPr>
                <a:cxnSpLocks noChangeShapeType="1"/>
                <a:stCxn id="166" idx="2"/>
                <a:endCxn id="135" idx="0"/>
              </p:cNvCxnSpPr>
              <p:nvPr/>
            </p:nvCxnSpPr>
            <p:spPr bwMode="auto">
              <a:xfrm flipH="1">
                <a:off x="3390900" y="1692275"/>
                <a:ext cx="69850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43" name="AutoShape 15"/>
              <p:cNvCxnSpPr>
                <a:cxnSpLocks noChangeShapeType="1"/>
                <a:stCxn id="138" idx="2"/>
                <a:endCxn id="135" idx="0"/>
              </p:cNvCxnSpPr>
              <p:nvPr/>
            </p:nvCxnSpPr>
            <p:spPr bwMode="auto">
              <a:xfrm rot="5400000" flipH="1" flipV="1">
                <a:off x="3272631" y="1867694"/>
                <a:ext cx="238125" cy="1588"/>
              </a:xfrm>
              <a:prstGeom prst="curvedConnector5">
                <a:avLst>
                  <a:gd name="adj1" fmla="val -7407"/>
                  <a:gd name="adj2" fmla="val -18400009"/>
                  <a:gd name="adj3" fmla="val 12298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44" name="AutoShape 16"/>
              <p:cNvCxnSpPr>
                <a:cxnSpLocks noChangeShapeType="1"/>
                <a:stCxn id="135" idx="2"/>
                <a:endCxn id="138" idx="0"/>
              </p:cNvCxnSpPr>
              <p:nvPr/>
            </p:nvCxnSpPr>
            <p:spPr bwMode="auto">
              <a:xfrm>
                <a:off x="3390900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45" name="AutoShape 19"/>
              <p:cNvSpPr>
                <a:spLocks noChangeArrowheads="1"/>
              </p:cNvSpPr>
              <p:nvPr/>
            </p:nvSpPr>
            <p:spPr bwMode="auto">
              <a:xfrm>
                <a:off x="3797300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46" name="AutoShape 21"/>
              <p:cNvCxnSpPr>
                <a:cxnSpLocks noChangeShapeType="1"/>
                <a:stCxn id="169" idx="2"/>
                <a:endCxn id="163" idx="0"/>
              </p:cNvCxnSpPr>
              <p:nvPr/>
            </p:nvCxnSpPr>
            <p:spPr bwMode="auto">
              <a:xfrm>
                <a:off x="3741738" y="169068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47" name="AutoShape 22"/>
              <p:cNvCxnSpPr>
                <a:cxnSpLocks noChangeShapeType="1"/>
                <a:stCxn id="163" idx="2"/>
                <a:endCxn id="145" idx="0"/>
              </p:cNvCxnSpPr>
              <p:nvPr/>
            </p:nvCxnSpPr>
            <p:spPr bwMode="auto">
              <a:xfrm>
                <a:off x="3741738" y="1839913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48" name="AutoShape 23"/>
              <p:cNvCxnSpPr>
                <a:cxnSpLocks noChangeShapeType="1"/>
                <a:stCxn id="145" idx="2"/>
                <a:endCxn id="167" idx="0"/>
              </p:cNvCxnSpPr>
              <p:nvPr/>
            </p:nvCxnSpPr>
            <p:spPr bwMode="auto">
              <a:xfrm flipH="1">
                <a:off x="3741738" y="1989138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49" name="AutoShape 24"/>
              <p:cNvCxnSpPr>
                <a:cxnSpLocks noChangeShapeType="1"/>
                <a:stCxn id="163" idx="2"/>
                <a:endCxn id="167" idx="0"/>
              </p:cNvCxnSpPr>
              <p:nvPr/>
            </p:nvCxnSpPr>
            <p:spPr bwMode="auto">
              <a:xfrm>
                <a:off x="3741738" y="1839913"/>
                <a:ext cx="0" cy="20796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50" name="AutoShape 25"/>
              <p:cNvCxnSpPr>
                <a:cxnSpLocks noChangeShapeType="1"/>
                <a:stCxn id="167" idx="2"/>
              </p:cNvCxnSpPr>
              <p:nvPr/>
            </p:nvCxnSpPr>
            <p:spPr bwMode="auto">
              <a:xfrm>
                <a:off x="3741738" y="213677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51" name="AutoShape 27"/>
              <p:cNvSpPr>
                <a:spLocks noChangeArrowheads="1"/>
              </p:cNvSpPr>
              <p:nvPr/>
            </p:nvSpPr>
            <p:spPr bwMode="auto">
              <a:xfrm>
                <a:off x="2971800" y="1749425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52" name="AutoShape 29"/>
              <p:cNvSpPr>
                <a:spLocks noChangeArrowheads="1"/>
              </p:cNvSpPr>
              <p:nvPr/>
            </p:nvSpPr>
            <p:spPr bwMode="auto">
              <a:xfrm>
                <a:off x="2971800" y="189865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53" name="AutoShape 30"/>
              <p:cNvCxnSpPr>
                <a:cxnSpLocks noChangeShapeType="1"/>
                <a:stCxn id="164" idx="2"/>
                <a:endCxn id="161" idx="0"/>
              </p:cNvCxnSpPr>
              <p:nvPr/>
            </p:nvCxnSpPr>
            <p:spPr bwMode="auto">
              <a:xfrm rot="16200000" flipH="1">
                <a:off x="3085306" y="1688307"/>
                <a:ext cx="66675" cy="7143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54" name="AutoShape 32"/>
              <p:cNvCxnSpPr>
                <a:cxnSpLocks noChangeShapeType="1"/>
                <a:stCxn id="151" idx="2"/>
                <a:endCxn id="152" idx="0"/>
              </p:cNvCxnSpPr>
              <p:nvPr/>
            </p:nvCxnSpPr>
            <p:spPr bwMode="auto">
              <a:xfrm>
                <a:off x="3017838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55" name="AutoShape 33"/>
              <p:cNvCxnSpPr>
                <a:cxnSpLocks noChangeShapeType="1"/>
                <a:stCxn id="164" idx="2"/>
                <a:endCxn id="151" idx="0"/>
              </p:cNvCxnSpPr>
              <p:nvPr/>
            </p:nvCxnSpPr>
            <p:spPr bwMode="auto">
              <a:xfrm flipH="1">
                <a:off x="3017838" y="1690688"/>
                <a:ext cx="65087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56" name="AutoShape 36"/>
              <p:cNvSpPr>
                <a:spLocks noChangeArrowheads="1"/>
              </p:cNvSpPr>
              <p:nvPr/>
            </p:nvSpPr>
            <p:spPr bwMode="auto">
              <a:xfrm>
                <a:off x="3346450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57" name="AutoShape 37"/>
              <p:cNvCxnSpPr>
                <a:cxnSpLocks noChangeShapeType="1"/>
                <a:stCxn id="138" idx="2"/>
                <a:endCxn id="156" idx="0"/>
              </p:cNvCxnSpPr>
              <p:nvPr/>
            </p:nvCxnSpPr>
            <p:spPr bwMode="auto">
              <a:xfrm>
                <a:off x="3390900" y="1987550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58" name="AutoShape 38"/>
              <p:cNvCxnSpPr>
                <a:cxnSpLocks noChangeShapeType="1"/>
                <a:stCxn id="152" idx="2"/>
                <a:endCxn id="164" idx="0"/>
              </p:cNvCxnSpPr>
              <p:nvPr/>
            </p:nvCxnSpPr>
            <p:spPr bwMode="auto">
              <a:xfrm rot="5400000" flipH="1" flipV="1">
                <a:off x="2855913" y="1762125"/>
                <a:ext cx="388938" cy="65087"/>
              </a:xfrm>
              <a:prstGeom prst="curvedConnector5">
                <a:avLst>
                  <a:gd name="adj1" fmla="val -13319"/>
                  <a:gd name="adj2" fmla="val -153546"/>
                  <a:gd name="adj3" fmla="val 119176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59" name="AutoShape 40"/>
              <p:cNvCxnSpPr>
                <a:cxnSpLocks noChangeShapeType="1"/>
                <a:stCxn id="162" idx="2"/>
                <a:endCxn id="169" idx="0"/>
              </p:cNvCxnSpPr>
              <p:nvPr/>
            </p:nvCxnSpPr>
            <p:spPr bwMode="auto">
              <a:xfrm rot="5400000" flipH="1" flipV="1">
                <a:off x="3435351" y="1682750"/>
                <a:ext cx="387350" cy="225425"/>
              </a:xfrm>
              <a:prstGeom prst="curvedConnector5">
                <a:avLst>
                  <a:gd name="adj1" fmla="val -9144"/>
                  <a:gd name="adj2" fmla="val 50000"/>
                  <a:gd name="adj3" fmla="val 120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60" name="AutoShape 45"/>
              <p:cNvCxnSpPr>
                <a:cxnSpLocks noChangeShapeType="1"/>
                <a:stCxn id="161" idx="2"/>
                <a:endCxn id="166" idx="0"/>
              </p:cNvCxnSpPr>
              <p:nvPr/>
            </p:nvCxnSpPr>
            <p:spPr bwMode="auto">
              <a:xfrm rot="5400000" flipH="1" flipV="1">
                <a:off x="3185319" y="1570832"/>
                <a:ext cx="244475" cy="306387"/>
              </a:xfrm>
              <a:prstGeom prst="curvedConnector5">
                <a:avLst>
                  <a:gd name="adj1" fmla="val -16153"/>
                  <a:gd name="adj2" fmla="val 34917"/>
                  <a:gd name="adj3" fmla="val 132000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61" name="AutoShape 34"/>
              <p:cNvSpPr>
                <a:spLocks noChangeArrowheads="1"/>
              </p:cNvSpPr>
              <p:nvPr/>
            </p:nvSpPr>
            <p:spPr bwMode="auto">
              <a:xfrm>
                <a:off x="3109913" y="1757363"/>
                <a:ext cx="90487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2" name="AutoShape 9"/>
              <p:cNvSpPr>
                <a:spLocks noChangeArrowheads="1"/>
              </p:cNvSpPr>
              <p:nvPr/>
            </p:nvSpPr>
            <p:spPr bwMode="auto">
              <a:xfrm>
                <a:off x="3471863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3" name="AutoShape 18"/>
              <p:cNvSpPr>
                <a:spLocks noChangeArrowheads="1"/>
              </p:cNvSpPr>
              <p:nvPr/>
            </p:nvSpPr>
            <p:spPr bwMode="auto">
              <a:xfrm>
                <a:off x="3697288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4" name="AutoShape 26"/>
              <p:cNvSpPr>
                <a:spLocks noChangeArrowheads="1"/>
              </p:cNvSpPr>
              <p:nvPr/>
            </p:nvSpPr>
            <p:spPr bwMode="auto">
              <a:xfrm>
                <a:off x="3038475" y="160020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65" name="AutoShape 11"/>
              <p:cNvCxnSpPr>
                <a:cxnSpLocks noChangeShapeType="1"/>
                <a:stCxn id="166" idx="2"/>
                <a:endCxn id="168" idx="0"/>
              </p:cNvCxnSpPr>
              <p:nvPr/>
            </p:nvCxnSpPr>
            <p:spPr bwMode="auto">
              <a:xfrm>
                <a:off x="3460750" y="1692275"/>
                <a:ext cx="55563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66" name="AutoShape 5"/>
              <p:cNvSpPr>
                <a:spLocks noChangeArrowheads="1"/>
              </p:cNvSpPr>
              <p:nvPr/>
            </p:nvSpPr>
            <p:spPr bwMode="auto">
              <a:xfrm>
                <a:off x="3416300" y="1601788"/>
                <a:ext cx="88900" cy="904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7" name="AutoShape 20"/>
              <p:cNvSpPr>
                <a:spLocks noChangeArrowheads="1"/>
              </p:cNvSpPr>
              <p:nvPr/>
            </p:nvSpPr>
            <p:spPr bwMode="auto">
              <a:xfrm>
                <a:off x="3697288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8" name="AutoShape 7"/>
              <p:cNvSpPr>
                <a:spLocks noChangeArrowheads="1"/>
              </p:cNvSpPr>
              <p:nvPr/>
            </p:nvSpPr>
            <p:spPr bwMode="auto">
              <a:xfrm>
                <a:off x="3471863" y="174942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9" name="AutoShape 17"/>
              <p:cNvSpPr>
                <a:spLocks noChangeArrowheads="1"/>
              </p:cNvSpPr>
              <p:nvPr/>
            </p:nvSpPr>
            <p:spPr bwMode="auto">
              <a:xfrm>
                <a:off x="3697288" y="1601788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3BB60-E1CE-4EE4-BC02-D67A9E200A2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6" name="Rectangle 2"/>
          <p:cNvSpPr>
            <a:spLocks noChangeArrowheads="1"/>
          </p:cNvSpPr>
          <p:nvPr/>
        </p:nvSpPr>
        <p:spPr bwMode="auto">
          <a:xfrm>
            <a:off x="2209800" y="2165196"/>
            <a:ext cx="1219200" cy="1143000"/>
          </a:xfrm>
          <a:prstGeom prst="wedgeEllipseCallout">
            <a:avLst>
              <a:gd name="adj1" fmla="val 2928"/>
              <a:gd name="adj2" fmla="val 6607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loop,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block,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function,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instruction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instrument-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ation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0" name="Rectangle 2"/>
          <p:cNvSpPr>
            <a:spLocks noChangeArrowheads="1"/>
          </p:cNvSpPr>
          <p:nvPr/>
        </p:nvSpPr>
        <p:spPr bwMode="auto">
          <a:xfrm>
            <a:off x="4428894" y="2057400"/>
            <a:ext cx="914400" cy="838200"/>
          </a:xfrm>
          <a:prstGeom prst="wedgeEllipseCallout">
            <a:avLst>
              <a:gd name="adj1" fmla="val -10278"/>
              <a:gd name="adj2" fmla="val 7543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function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replace-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ment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1" name="Rectangle 2"/>
          <p:cNvSpPr>
            <a:spLocks noChangeArrowheads="1"/>
          </p:cNvSpPr>
          <p:nvPr/>
        </p:nvSpPr>
        <p:spPr bwMode="auto">
          <a:xfrm>
            <a:off x="6858000" y="3429000"/>
            <a:ext cx="914400" cy="838200"/>
          </a:xfrm>
          <a:prstGeom prst="wedgeEllipseCallout">
            <a:avLst>
              <a:gd name="adj1" fmla="val -67572"/>
              <a:gd name="adj2" fmla="val 11837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call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stack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walking</a:t>
            </a:r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2" name="Rectangle 2"/>
          <p:cNvSpPr>
            <a:spLocks noChangeArrowheads="1"/>
          </p:cNvSpPr>
          <p:nvPr/>
        </p:nvSpPr>
        <p:spPr bwMode="auto">
          <a:xfrm>
            <a:off x="1219200" y="2590800"/>
            <a:ext cx="990600" cy="914400"/>
          </a:xfrm>
          <a:prstGeom prst="wedgeEllipseCallout">
            <a:avLst>
              <a:gd name="adj1" fmla="val 47349"/>
              <a:gd name="adj2" fmla="val 58842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forward &amp;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backward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slices</a:t>
            </a:r>
          </a:p>
        </p:txBody>
      </p:sp>
      <p:sp>
        <p:nvSpPr>
          <p:cNvPr id="173" name="Rectangle 2"/>
          <p:cNvSpPr>
            <a:spLocks noChangeArrowheads="1"/>
          </p:cNvSpPr>
          <p:nvPr/>
        </p:nvSpPr>
        <p:spPr bwMode="auto">
          <a:xfrm>
            <a:off x="762000" y="3429000"/>
            <a:ext cx="914400" cy="914400"/>
          </a:xfrm>
          <a:prstGeom prst="wedgeEllipseCallout">
            <a:avLst>
              <a:gd name="adj1" fmla="val 71680"/>
              <a:gd name="adj2" fmla="val 42879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loop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analysis</a:t>
            </a:r>
          </a:p>
        </p:txBody>
      </p:sp>
      <p:sp>
        <p:nvSpPr>
          <p:cNvPr id="174" name="Rectangle 2"/>
          <p:cNvSpPr>
            <a:spLocks noChangeArrowheads="1"/>
          </p:cNvSpPr>
          <p:nvPr/>
        </p:nvSpPr>
        <p:spPr bwMode="auto">
          <a:xfrm>
            <a:off x="6781800" y="5206075"/>
            <a:ext cx="838200" cy="838200"/>
          </a:xfrm>
          <a:prstGeom prst="wedgeEllipseCallout">
            <a:avLst>
              <a:gd name="adj1" fmla="val -70913"/>
              <a:gd name="adj2" fmla="val 5078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process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control</a:t>
            </a:r>
          </a:p>
        </p:txBody>
      </p:sp>
      <p:sp>
        <p:nvSpPr>
          <p:cNvPr id="175" name="Rectangle 2"/>
          <p:cNvSpPr>
            <a:spLocks noChangeArrowheads="1"/>
          </p:cNvSpPr>
          <p:nvPr/>
        </p:nvSpPr>
        <p:spPr bwMode="auto">
          <a:xfrm>
            <a:off x="3449445" y="2003502"/>
            <a:ext cx="914400" cy="914400"/>
          </a:xfrm>
          <a:prstGeom prst="wedgeEllipseCallout">
            <a:avLst>
              <a:gd name="adj1" fmla="val 1151"/>
              <a:gd name="adj2" fmla="val 68336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library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injection</a:t>
            </a:r>
          </a:p>
        </p:txBody>
      </p:sp>
      <p:sp>
        <p:nvSpPr>
          <p:cNvPr id="176" name="Rectangle 2"/>
          <p:cNvSpPr>
            <a:spLocks noChangeArrowheads="1"/>
          </p:cNvSpPr>
          <p:nvPr/>
        </p:nvSpPr>
        <p:spPr bwMode="auto">
          <a:xfrm>
            <a:off x="5334000" y="2286000"/>
            <a:ext cx="990600" cy="990600"/>
          </a:xfrm>
          <a:prstGeom prst="wedgeEllipseCallout">
            <a:avLst>
              <a:gd name="adj1" fmla="val -11428"/>
              <a:gd name="adj2" fmla="val 64615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symbol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table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reading,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writing</a:t>
            </a:r>
          </a:p>
        </p:txBody>
      </p:sp>
      <p:sp>
        <p:nvSpPr>
          <p:cNvPr id="177" name="Rectangle 2"/>
          <p:cNvSpPr>
            <a:spLocks noChangeArrowheads="1"/>
          </p:cNvSpPr>
          <p:nvPr/>
        </p:nvSpPr>
        <p:spPr bwMode="auto">
          <a:xfrm>
            <a:off x="6858000" y="4295775"/>
            <a:ext cx="914400" cy="885825"/>
          </a:xfrm>
          <a:prstGeom prst="wedgeEllipseCallout">
            <a:avLst>
              <a:gd name="adj1" fmla="val -71766"/>
              <a:gd name="adj2" fmla="val -3572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binary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rewriting</a:t>
            </a:r>
          </a:p>
        </p:txBody>
      </p:sp>
      <p:sp>
        <p:nvSpPr>
          <p:cNvPr id="185" name="Rectangle 2"/>
          <p:cNvSpPr>
            <a:spLocks noChangeArrowheads="1"/>
          </p:cNvSpPr>
          <p:nvPr/>
        </p:nvSpPr>
        <p:spPr bwMode="auto">
          <a:xfrm>
            <a:off x="6324600" y="2619375"/>
            <a:ext cx="914400" cy="914400"/>
          </a:xfrm>
          <a:prstGeom prst="wedgeEllipseCallout">
            <a:avLst>
              <a:gd name="adj1" fmla="val -55098"/>
              <a:gd name="adj2" fmla="val 60540"/>
            </a:avLst>
          </a:prstGeom>
          <a:solidFill>
            <a:schemeClr val="bg1"/>
          </a:solidFill>
          <a:ln w="25400" algn="ctr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machine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language</a:t>
            </a:r>
          </a:p>
          <a:p>
            <a:pPr defTabSz="3135313">
              <a:spcBef>
                <a:spcPct val="0"/>
              </a:spcBef>
            </a:pPr>
            <a:r>
              <a: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parsing</a:t>
            </a:r>
          </a:p>
        </p:txBody>
      </p:sp>
    </p:spTree>
  </p:cSld>
  <p:clrMapOvr>
    <a:masterClrMapping/>
  </p:clrMapOvr>
  <p:transition advTm="86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91" grpId="0" animBg="1"/>
      <p:bldP spid="136" grpId="0"/>
      <p:bldP spid="96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2253843" y="1981200"/>
            <a:ext cx="4419600" cy="4048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tlCol="0" anchor="t" anchorCtr="0"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Analysis tool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0" y="-41821"/>
            <a:ext cx="9144000" cy="769441"/>
          </a:xfrm>
        </p:spPr>
        <p:txBody>
          <a:bodyPr/>
          <a:lstStyle/>
          <a:p>
            <a:r>
              <a:rPr lang="en-US" smtClean="0"/>
              <a:t>Dyninst is a toolbox for analysts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3BB60-E1CE-4EE4-BC02-D67A9E200A2F}" type="slidenum">
              <a:rPr lang="en-US" smtClean="0"/>
              <a:pPr/>
              <a:t>6</a:t>
            </a:fld>
            <a:endParaRPr lang="en-US" smtClean="0"/>
          </a:p>
        </p:txBody>
      </p:sp>
      <p:grpSp>
        <p:nvGrpSpPr>
          <p:cNvPr id="2" name="Group 185"/>
          <p:cNvGrpSpPr/>
          <p:nvPr/>
        </p:nvGrpSpPr>
        <p:grpSpPr>
          <a:xfrm>
            <a:off x="6741112" y="2133600"/>
            <a:ext cx="2326688" cy="3733800"/>
            <a:chOff x="6741112" y="1752600"/>
            <a:chExt cx="2326688" cy="3733800"/>
          </a:xfrm>
        </p:grpSpPr>
        <p:sp>
          <p:nvSpPr>
            <p:cNvPr id="71" name="Content Placeholder 4"/>
            <p:cNvSpPr txBox="1">
              <a:spLocks/>
            </p:cNvSpPr>
            <p:nvPr/>
          </p:nvSpPr>
          <p:spPr bwMode="auto">
            <a:xfrm>
              <a:off x="7086600" y="2371725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Analysis of network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communications</a:t>
              </a:r>
            </a:p>
          </p:txBody>
        </p:sp>
        <p:sp>
          <p:nvSpPr>
            <p:cNvPr id="73" name="Content Placeholder 4"/>
            <p:cNvSpPr txBox="1">
              <a:spLocks/>
            </p:cNvSpPr>
            <p:nvPr/>
          </p:nvSpPr>
          <p:spPr bwMode="auto">
            <a:xfrm>
              <a:off x="7086600" y="1752600"/>
              <a:ext cx="1981199" cy="3810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Code visualizations</a:t>
              </a:r>
            </a:p>
          </p:txBody>
        </p:sp>
        <p:sp>
          <p:nvSpPr>
            <p:cNvPr id="77" name="Content Placeholder 4"/>
            <p:cNvSpPr txBox="1">
              <a:spLocks/>
            </p:cNvSpPr>
            <p:nvPr/>
          </p:nvSpPr>
          <p:spPr bwMode="auto">
            <a:xfrm>
              <a:off x="7086600" y="32004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33363" marR="0" lvl="0" indent="-233363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Time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bomb detection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baseline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and</a:t>
              </a: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 analysis</a:t>
              </a: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itchFamily="34" charset="0"/>
                <a:cs typeface="+mn-cs"/>
              </a:endParaRPr>
            </a:p>
          </p:txBody>
        </p:sp>
        <p:sp>
          <p:nvSpPr>
            <p:cNvPr id="78" name="Content Placeholder 4"/>
            <p:cNvSpPr txBox="1">
              <a:spLocks/>
            </p:cNvSpPr>
            <p:nvPr/>
          </p:nvSpPr>
          <p:spPr bwMode="auto">
            <a:xfrm>
              <a:off x="7086600" y="40386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Identification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of stolen data</a:t>
              </a:r>
              <a:endParaRPr lang="en-US" sz="16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endParaRPr>
            </a:p>
          </p:txBody>
        </p:sp>
        <p:sp>
          <p:nvSpPr>
            <p:cNvPr id="79" name="Right Arrow 78"/>
            <p:cNvSpPr/>
            <p:nvPr/>
          </p:nvSpPr>
          <p:spPr bwMode="auto">
            <a:xfrm>
              <a:off x="6741112" y="1828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ight Arrow 79"/>
            <p:cNvSpPr/>
            <p:nvPr/>
          </p:nvSpPr>
          <p:spPr bwMode="auto">
            <a:xfrm>
              <a:off x="6741112" y="254347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Right Arrow 80"/>
            <p:cNvSpPr/>
            <p:nvPr/>
          </p:nvSpPr>
          <p:spPr bwMode="auto">
            <a:xfrm>
              <a:off x="6741112" y="3352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Right Arrow 81"/>
            <p:cNvSpPr/>
            <p:nvPr/>
          </p:nvSpPr>
          <p:spPr bwMode="auto">
            <a:xfrm>
              <a:off x="6741112" y="420052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" name="Content Placeholder 4"/>
            <p:cNvSpPr txBox="1">
              <a:spLocks/>
            </p:cNvSpPr>
            <p:nvPr/>
          </p:nvSpPr>
          <p:spPr bwMode="auto">
            <a:xfrm>
              <a:off x="7086600" y="48768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Reports on anti-analysis techniques</a:t>
              </a:r>
            </a:p>
          </p:txBody>
        </p:sp>
        <p:sp>
          <p:nvSpPr>
            <p:cNvPr id="84" name="Right Arrow 83"/>
            <p:cNvSpPr/>
            <p:nvPr/>
          </p:nvSpPr>
          <p:spPr bwMode="auto">
            <a:xfrm>
              <a:off x="6741112" y="51054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" name="Group 143"/>
          <p:cNvGrpSpPr/>
          <p:nvPr/>
        </p:nvGrpSpPr>
        <p:grpSpPr>
          <a:xfrm>
            <a:off x="2895600" y="2438400"/>
            <a:ext cx="1676400" cy="1600200"/>
            <a:chOff x="5867400" y="609600"/>
            <a:chExt cx="1676400" cy="1600200"/>
          </a:xfrm>
        </p:grpSpPr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5943600" y="9144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printf(…)</a:t>
              </a:r>
            </a:p>
          </p:txBody>
        </p:sp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5943600" y="1524000"/>
              <a:ext cx="1524000" cy="609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counter++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if (pred)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	callback(…)</a:t>
              </a:r>
            </a:p>
          </p:txBody>
        </p:sp>
        <p:sp>
          <p:nvSpPr>
            <p:cNvPr id="88" name="Rectangle 3"/>
            <p:cNvSpPr>
              <a:spLocks noChangeArrowheads="1"/>
            </p:cNvSpPr>
            <p:nvPr/>
          </p:nvSpPr>
          <p:spPr bwMode="auto">
            <a:xfrm>
              <a:off x="5943600" y="12192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getTarget(insn)</a:t>
              </a:r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9" name="Rectangle 29"/>
            <p:cNvSpPr>
              <a:spLocks noChangeArrowheads="1"/>
            </p:cNvSpPr>
            <p:nvPr/>
          </p:nvSpPr>
          <p:spPr bwMode="auto">
            <a:xfrm>
              <a:off x="5867400" y="609600"/>
              <a:ext cx="16764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/>
            <a:lstStyle/>
            <a:p>
              <a:pPr>
                <a:lnSpc>
                  <a:spcPct val="80000"/>
                </a:lnSpc>
              </a:pPr>
              <a:r>
                <a:rPr lang="en-US" sz="2000" smtClean="0">
                  <a:solidFill>
                    <a:srgbClr val="404040"/>
                  </a:solidFill>
                </a:rPr>
                <a:t>Code snippets</a:t>
              </a:r>
              <a:endParaRPr lang="en-US" sz="2000">
                <a:solidFill>
                  <a:srgbClr val="404040"/>
                </a:solidFill>
              </a:endParaRPr>
            </a:p>
          </p:txBody>
        </p:sp>
      </p:grpSp>
      <p:sp>
        <p:nvSpPr>
          <p:cNvPr id="91" name="Rectangle 278"/>
          <p:cNvSpPr>
            <a:spLocks noChangeArrowheads="1"/>
          </p:cNvSpPr>
          <p:nvPr/>
        </p:nvSpPr>
        <p:spPr bwMode="auto">
          <a:xfrm>
            <a:off x="2362200" y="2438400"/>
            <a:ext cx="4191000" cy="1676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Mutator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5"/>
          <p:cNvSpPr txBox="1">
            <a:spLocks noChangeArrowheads="1"/>
          </p:cNvSpPr>
          <p:nvPr/>
        </p:nvSpPr>
        <p:spPr bwMode="auto">
          <a:xfrm>
            <a:off x="2438400" y="29718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Specifies</a:t>
            </a:r>
            <a:r>
              <a:rPr kumimoji="0" lang="en-US" b="0" i="0" u="none" strike="noStrike" kern="0" cap="none" spc="0" normalizeH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 i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nstrumentation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Gets callbacks for runtime events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Builds high-level analysis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381000" y="4343400"/>
            <a:ext cx="1143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bg1"/>
                </a:solidFill>
              </a:rPr>
              <a:t>program binary</a:t>
            </a:r>
          </a:p>
          <a:p>
            <a:pPr>
              <a:lnSpc>
                <a:spcPct val="90000"/>
              </a:lnSpc>
            </a:pPr>
            <a:r>
              <a:rPr lang="en-US" sz="800" b="1" smtClean="0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</a:t>
            </a:r>
          </a:p>
        </p:txBody>
      </p:sp>
      <p:grpSp>
        <p:nvGrpSpPr>
          <p:cNvPr id="5" name="Group 214"/>
          <p:cNvGrpSpPr/>
          <p:nvPr/>
        </p:nvGrpSpPr>
        <p:grpSpPr>
          <a:xfrm>
            <a:off x="344056" y="4925292"/>
            <a:ext cx="1219200" cy="1219200"/>
            <a:chOff x="1905000" y="2743200"/>
            <a:chExt cx="1219200" cy="1219200"/>
          </a:xfrm>
        </p:grpSpPr>
        <p:sp>
          <p:nvSpPr>
            <p:cNvPr id="216" name="Rectangle 2"/>
            <p:cNvSpPr>
              <a:spLocks noChangeArrowheads="1"/>
            </p:cNvSpPr>
            <p:nvPr/>
          </p:nvSpPr>
          <p:spPr bwMode="auto">
            <a:xfrm>
              <a:off x="1905000" y="27432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6" name="Group 137"/>
            <p:cNvGrpSpPr/>
            <p:nvPr/>
          </p:nvGrpSpPr>
          <p:grpSpPr>
            <a:xfrm>
              <a:off x="2057400" y="3200400"/>
              <a:ext cx="914400" cy="596900"/>
              <a:chOff x="2971800" y="1600200"/>
              <a:chExt cx="914400" cy="596900"/>
            </a:xfrm>
          </p:grpSpPr>
          <p:sp>
            <p:nvSpPr>
              <p:cNvPr id="218" name="AutoShape 6"/>
              <p:cNvSpPr>
                <a:spLocks noChangeArrowheads="1"/>
              </p:cNvSpPr>
              <p:nvPr/>
            </p:nvSpPr>
            <p:spPr bwMode="auto">
              <a:xfrm>
                <a:off x="3346450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19" name="AutoShape 8"/>
              <p:cNvSpPr>
                <a:spLocks noChangeArrowheads="1"/>
              </p:cNvSpPr>
              <p:nvPr/>
            </p:nvSpPr>
            <p:spPr bwMode="auto">
              <a:xfrm>
                <a:off x="3346450" y="1898650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20" name="AutoShape 10"/>
              <p:cNvSpPr>
                <a:spLocks noChangeArrowheads="1"/>
              </p:cNvSpPr>
              <p:nvPr/>
            </p:nvSpPr>
            <p:spPr bwMode="auto">
              <a:xfrm>
                <a:off x="3471863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21" name="AutoShape 12"/>
              <p:cNvCxnSpPr>
                <a:cxnSpLocks noChangeShapeType="1"/>
                <a:stCxn id="249" idx="2"/>
                <a:endCxn id="243" idx="0"/>
              </p:cNvCxnSpPr>
              <p:nvPr/>
            </p:nvCxnSpPr>
            <p:spPr bwMode="auto">
              <a:xfrm>
                <a:off x="3516313" y="183832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2" name="AutoShape 13"/>
              <p:cNvCxnSpPr>
                <a:cxnSpLocks noChangeShapeType="1"/>
                <a:stCxn id="243" idx="2"/>
                <a:endCxn id="220" idx="0"/>
              </p:cNvCxnSpPr>
              <p:nvPr/>
            </p:nvCxnSpPr>
            <p:spPr bwMode="auto">
              <a:xfrm>
                <a:off x="3516313" y="198913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23" name="AutoShape 14"/>
              <p:cNvCxnSpPr>
                <a:cxnSpLocks noChangeShapeType="1"/>
                <a:stCxn id="247" idx="2"/>
                <a:endCxn id="218" idx="0"/>
              </p:cNvCxnSpPr>
              <p:nvPr/>
            </p:nvCxnSpPr>
            <p:spPr bwMode="auto">
              <a:xfrm flipH="1">
                <a:off x="3390900" y="1692275"/>
                <a:ext cx="69850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24" name="AutoShape 15"/>
              <p:cNvCxnSpPr>
                <a:cxnSpLocks noChangeShapeType="1"/>
                <a:stCxn id="219" idx="2"/>
                <a:endCxn id="218" idx="0"/>
              </p:cNvCxnSpPr>
              <p:nvPr/>
            </p:nvCxnSpPr>
            <p:spPr bwMode="auto">
              <a:xfrm rot="5400000" flipH="1" flipV="1">
                <a:off x="3272631" y="1867694"/>
                <a:ext cx="238125" cy="1588"/>
              </a:xfrm>
              <a:prstGeom prst="curvedConnector5">
                <a:avLst>
                  <a:gd name="adj1" fmla="val -7407"/>
                  <a:gd name="adj2" fmla="val -18400009"/>
                  <a:gd name="adj3" fmla="val 12298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5" name="AutoShape 16"/>
              <p:cNvCxnSpPr>
                <a:cxnSpLocks noChangeShapeType="1"/>
                <a:stCxn id="218" idx="2"/>
                <a:endCxn id="219" idx="0"/>
              </p:cNvCxnSpPr>
              <p:nvPr/>
            </p:nvCxnSpPr>
            <p:spPr bwMode="auto">
              <a:xfrm>
                <a:off x="3390900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26" name="AutoShape 19"/>
              <p:cNvSpPr>
                <a:spLocks noChangeArrowheads="1"/>
              </p:cNvSpPr>
              <p:nvPr/>
            </p:nvSpPr>
            <p:spPr bwMode="auto">
              <a:xfrm>
                <a:off x="3797300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27" name="AutoShape 21"/>
              <p:cNvCxnSpPr>
                <a:cxnSpLocks noChangeShapeType="1"/>
                <a:stCxn id="250" idx="2"/>
                <a:endCxn id="244" idx="0"/>
              </p:cNvCxnSpPr>
              <p:nvPr/>
            </p:nvCxnSpPr>
            <p:spPr bwMode="auto">
              <a:xfrm>
                <a:off x="3741738" y="169068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8" name="AutoShape 22"/>
              <p:cNvCxnSpPr>
                <a:cxnSpLocks noChangeShapeType="1"/>
                <a:stCxn id="244" idx="2"/>
                <a:endCxn id="226" idx="0"/>
              </p:cNvCxnSpPr>
              <p:nvPr/>
            </p:nvCxnSpPr>
            <p:spPr bwMode="auto">
              <a:xfrm>
                <a:off x="3741738" y="1839913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29" name="AutoShape 23"/>
              <p:cNvCxnSpPr>
                <a:cxnSpLocks noChangeShapeType="1"/>
                <a:stCxn id="226" idx="2"/>
                <a:endCxn id="248" idx="0"/>
              </p:cNvCxnSpPr>
              <p:nvPr/>
            </p:nvCxnSpPr>
            <p:spPr bwMode="auto">
              <a:xfrm flipH="1">
                <a:off x="3741738" y="1989138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30" name="AutoShape 24"/>
              <p:cNvCxnSpPr>
                <a:cxnSpLocks noChangeShapeType="1"/>
                <a:stCxn id="244" idx="2"/>
                <a:endCxn id="248" idx="0"/>
              </p:cNvCxnSpPr>
              <p:nvPr/>
            </p:nvCxnSpPr>
            <p:spPr bwMode="auto">
              <a:xfrm>
                <a:off x="3741738" y="1839913"/>
                <a:ext cx="0" cy="20796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31" name="AutoShape 25"/>
              <p:cNvCxnSpPr>
                <a:cxnSpLocks noChangeShapeType="1"/>
                <a:stCxn id="248" idx="2"/>
              </p:cNvCxnSpPr>
              <p:nvPr/>
            </p:nvCxnSpPr>
            <p:spPr bwMode="auto">
              <a:xfrm>
                <a:off x="3741738" y="213677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32" name="AutoShape 27"/>
              <p:cNvSpPr>
                <a:spLocks noChangeArrowheads="1"/>
              </p:cNvSpPr>
              <p:nvPr/>
            </p:nvSpPr>
            <p:spPr bwMode="auto">
              <a:xfrm>
                <a:off x="2971800" y="1749425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33" name="AutoShape 29"/>
              <p:cNvSpPr>
                <a:spLocks noChangeArrowheads="1"/>
              </p:cNvSpPr>
              <p:nvPr/>
            </p:nvSpPr>
            <p:spPr bwMode="auto">
              <a:xfrm>
                <a:off x="2971800" y="189865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34" name="AutoShape 30"/>
              <p:cNvCxnSpPr>
                <a:cxnSpLocks noChangeShapeType="1"/>
                <a:stCxn id="245" idx="2"/>
                <a:endCxn id="242" idx="0"/>
              </p:cNvCxnSpPr>
              <p:nvPr/>
            </p:nvCxnSpPr>
            <p:spPr bwMode="auto">
              <a:xfrm rot="16200000" flipH="1">
                <a:off x="3085306" y="1688307"/>
                <a:ext cx="66675" cy="7143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35" name="AutoShape 32"/>
              <p:cNvCxnSpPr>
                <a:cxnSpLocks noChangeShapeType="1"/>
                <a:stCxn id="232" idx="2"/>
                <a:endCxn id="233" idx="0"/>
              </p:cNvCxnSpPr>
              <p:nvPr/>
            </p:nvCxnSpPr>
            <p:spPr bwMode="auto">
              <a:xfrm>
                <a:off x="3017838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36" name="AutoShape 33"/>
              <p:cNvCxnSpPr>
                <a:cxnSpLocks noChangeShapeType="1"/>
                <a:stCxn id="245" idx="2"/>
                <a:endCxn id="232" idx="0"/>
              </p:cNvCxnSpPr>
              <p:nvPr/>
            </p:nvCxnSpPr>
            <p:spPr bwMode="auto">
              <a:xfrm flipH="1">
                <a:off x="3017838" y="1690688"/>
                <a:ext cx="65087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237" name="AutoShape 36"/>
              <p:cNvSpPr>
                <a:spLocks noChangeArrowheads="1"/>
              </p:cNvSpPr>
              <p:nvPr/>
            </p:nvSpPr>
            <p:spPr bwMode="auto">
              <a:xfrm>
                <a:off x="3346450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38" name="AutoShape 37"/>
              <p:cNvCxnSpPr>
                <a:cxnSpLocks noChangeShapeType="1"/>
                <a:stCxn id="219" idx="2"/>
                <a:endCxn id="237" idx="0"/>
              </p:cNvCxnSpPr>
              <p:nvPr/>
            </p:nvCxnSpPr>
            <p:spPr bwMode="auto">
              <a:xfrm>
                <a:off x="3390900" y="1987550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239" name="AutoShape 38"/>
              <p:cNvCxnSpPr>
                <a:cxnSpLocks noChangeShapeType="1"/>
                <a:stCxn id="233" idx="2"/>
                <a:endCxn id="245" idx="0"/>
              </p:cNvCxnSpPr>
              <p:nvPr/>
            </p:nvCxnSpPr>
            <p:spPr bwMode="auto">
              <a:xfrm rot="5400000" flipH="1" flipV="1">
                <a:off x="2855913" y="1762125"/>
                <a:ext cx="388938" cy="65087"/>
              </a:xfrm>
              <a:prstGeom prst="curvedConnector5">
                <a:avLst>
                  <a:gd name="adj1" fmla="val -13319"/>
                  <a:gd name="adj2" fmla="val -153546"/>
                  <a:gd name="adj3" fmla="val 119176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240" name="AutoShape 40"/>
              <p:cNvCxnSpPr>
                <a:cxnSpLocks noChangeShapeType="1"/>
                <a:stCxn id="243" idx="2"/>
                <a:endCxn id="250" idx="0"/>
              </p:cNvCxnSpPr>
              <p:nvPr/>
            </p:nvCxnSpPr>
            <p:spPr bwMode="auto">
              <a:xfrm rot="5400000" flipH="1" flipV="1">
                <a:off x="3435351" y="1682750"/>
                <a:ext cx="387350" cy="225425"/>
              </a:xfrm>
              <a:prstGeom prst="curvedConnector5">
                <a:avLst>
                  <a:gd name="adj1" fmla="val -9144"/>
                  <a:gd name="adj2" fmla="val 50000"/>
                  <a:gd name="adj3" fmla="val 120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241" name="AutoShape 45"/>
              <p:cNvCxnSpPr>
                <a:cxnSpLocks noChangeShapeType="1"/>
                <a:stCxn id="242" idx="2"/>
                <a:endCxn id="247" idx="0"/>
              </p:cNvCxnSpPr>
              <p:nvPr/>
            </p:nvCxnSpPr>
            <p:spPr bwMode="auto">
              <a:xfrm rot="5400000" flipH="1" flipV="1">
                <a:off x="3185319" y="1570832"/>
                <a:ext cx="244475" cy="306387"/>
              </a:xfrm>
              <a:prstGeom prst="curvedConnector5">
                <a:avLst>
                  <a:gd name="adj1" fmla="val -16153"/>
                  <a:gd name="adj2" fmla="val 34917"/>
                  <a:gd name="adj3" fmla="val 132000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242" name="AutoShape 34"/>
              <p:cNvSpPr>
                <a:spLocks noChangeArrowheads="1"/>
              </p:cNvSpPr>
              <p:nvPr/>
            </p:nvSpPr>
            <p:spPr bwMode="auto">
              <a:xfrm>
                <a:off x="3109913" y="1757363"/>
                <a:ext cx="90487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3" name="AutoShape 9"/>
              <p:cNvSpPr>
                <a:spLocks noChangeArrowheads="1"/>
              </p:cNvSpPr>
              <p:nvPr/>
            </p:nvSpPr>
            <p:spPr bwMode="auto">
              <a:xfrm>
                <a:off x="3471863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4" name="AutoShape 18"/>
              <p:cNvSpPr>
                <a:spLocks noChangeArrowheads="1"/>
              </p:cNvSpPr>
              <p:nvPr/>
            </p:nvSpPr>
            <p:spPr bwMode="auto">
              <a:xfrm>
                <a:off x="3697288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5" name="AutoShape 26"/>
              <p:cNvSpPr>
                <a:spLocks noChangeArrowheads="1"/>
              </p:cNvSpPr>
              <p:nvPr/>
            </p:nvSpPr>
            <p:spPr bwMode="auto">
              <a:xfrm>
                <a:off x="3038475" y="160020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246" name="AutoShape 11"/>
              <p:cNvCxnSpPr>
                <a:cxnSpLocks noChangeShapeType="1"/>
                <a:stCxn id="247" idx="2"/>
                <a:endCxn id="249" idx="0"/>
              </p:cNvCxnSpPr>
              <p:nvPr/>
            </p:nvCxnSpPr>
            <p:spPr bwMode="auto">
              <a:xfrm>
                <a:off x="3460750" y="1692275"/>
                <a:ext cx="55563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247" name="AutoShape 5"/>
              <p:cNvSpPr>
                <a:spLocks noChangeArrowheads="1"/>
              </p:cNvSpPr>
              <p:nvPr/>
            </p:nvSpPr>
            <p:spPr bwMode="auto">
              <a:xfrm>
                <a:off x="3416300" y="1601788"/>
                <a:ext cx="88900" cy="904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8" name="AutoShape 20"/>
              <p:cNvSpPr>
                <a:spLocks noChangeArrowheads="1"/>
              </p:cNvSpPr>
              <p:nvPr/>
            </p:nvSpPr>
            <p:spPr bwMode="auto">
              <a:xfrm>
                <a:off x="3697288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9" name="AutoShape 7"/>
              <p:cNvSpPr>
                <a:spLocks noChangeArrowheads="1"/>
              </p:cNvSpPr>
              <p:nvPr/>
            </p:nvSpPr>
            <p:spPr bwMode="auto">
              <a:xfrm>
                <a:off x="3471863" y="174942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50" name="AutoShape 17"/>
              <p:cNvSpPr>
                <a:spLocks noChangeArrowheads="1"/>
              </p:cNvSpPr>
              <p:nvPr/>
            </p:nvSpPr>
            <p:spPr bwMode="auto">
              <a:xfrm>
                <a:off x="3697288" y="1601788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sp>
        <p:nvSpPr>
          <p:cNvPr id="85" name="Rectangle 278"/>
          <p:cNvSpPr>
            <a:spLocks noChangeArrowheads="1"/>
          </p:cNvSpPr>
          <p:nvPr/>
        </p:nvSpPr>
        <p:spPr bwMode="auto">
          <a:xfrm>
            <a:off x="2362200" y="4267200"/>
            <a:ext cx="4191000" cy="16764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bg1"/>
                </a:solidFill>
              </a:rPr>
              <a:t>         	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278"/>
          <p:cNvSpPr>
            <a:spLocks noChangeArrowheads="1"/>
          </p:cNvSpPr>
          <p:nvPr/>
        </p:nvSpPr>
        <p:spPr bwMode="auto">
          <a:xfrm>
            <a:off x="2438400" y="5181603"/>
            <a:ext cx="12954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Control flow analyzer</a:t>
            </a:r>
          </a:p>
        </p:txBody>
      </p:sp>
      <p:sp>
        <p:nvSpPr>
          <p:cNvPr id="67" name="Rectangle 278"/>
          <p:cNvSpPr>
            <a:spLocks noChangeArrowheads="1"/>
          </p:cNvSpPr>
          <p:nvPr/>
        </p:nvSpPr>
        <p:spPr bwMode="auto">
          <a:xfrm>
            <a:off x="5105400" y="5181603"/>
            <a:ext cx="13716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Instrumenter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68" name="Rectangle 278"/>
          <p:cNvSpPr>
            <a:spLocks noChangeArrowheads="1"/>
          </p:cNvSpPr>
          <p:nvPr/>
        </p:nvSpPr>
        <p:spPr bwMode="auto">
          <a:xfrm>
            <a:off x="3829050" y="5181603"/>
            <a:ext cx="11811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Data flow analyzer</a:t>
            </a:r>
          </a:p>
        </p:txBody>
      </p:sp>
    </p:spTree>
  </p:cSld>
  <p:clrMapOvr>
    <a:masterClrMapping/>
  </p:clrMapOvr>
  <p:transition advTm="8628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2253843" y="1981200"/>
            <a:ext cx="4419600" cy="4048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tlCol="0" anchor="t" anchorCtr="0"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Analysis tool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218" name="Rectangle 278"/>
          <p:cNvSpPr>
            <a:spLocks noChangeArrowheads="1"/>
          </p:cNvSpPr>
          <p:nvPr/>
        </p:nvSpPr>
        <p:spPr bwMode="auto">
          <a:xfrm>
            <a:off x="2362200" y="4267200"/>
            <a:ext cx="4191000" cy="1676400"/>
          </a:xfrm>
          <a:prstGeom prst="roundRect">
            <a:avLst>
              <a:gd name="adj" fmla="val 16667"/>
            </a:avLst>
          </a:prstGeom>
          <a:solidFill>
            <a:srgbClr val="DAB61E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algn="l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bg1"/>
                </a:solidFill>
              </a:rPr>
              <a:t>         </a:t>
            </a: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Dyninst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0" y="-41821"/>
            <a:ext cx="9144000" cy="769441"/>
          </a:xfrm>
        </p:spPr>
        <p:txBody>
          <a:bodyPr/>
          <a:lstStyle/>
          <a:p>
            <a:r>
              <a:rPr lang="en-US" smtClean="0"/>
              <a:t>Dyninst on malware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3BB60-E1CE-4EE4-BC02-D67A9E200A2F}" type="slidenum">
              <a:rPr lang="en-US" smtClean="0"/>
              <a:pPr/>
              <a:t>7</a:t>
            </a:fld>
            <a:endParaRPr lang="en-US" smtClean="0"/>
          </a:p>
        </p:txBody>
      </p:sp>
      <p:grpSp>
        <p:nvGrpSpPr>
          <p:cNvPr id="3" name="Group 143"/>
          <p:cNvGrpSpPr/>
          <p:nvPr/>
        </p:nvGrpSpPr>
        <p:grpSpPr>
          <a:xfrm>
            <a:off x="2895600" y="2438400"/>
            <a:ext cx="1676400" cy="1600200"/>
            <a:chOff x="5867400" y="609600"/>
            <a:chExt cx="1676400" cy="1600200"/>
          </a:xfrm>
        </p:grpSpPr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5943600" y="9144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printf(…)</a:t>
              </a:r>
            </a:p>
          </p:txBody>
        </p:sp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5943600" y="1524000"/>
              <a:ext cx="1524000" cy="609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counter++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if (pred)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	callback(…)</a:t>
              </a:r>
            </a:p>
          </p:txBody>
        </p:sp>
        <p:sp>
          <p:nvSpPr>
            <p:cNvPr id="88" name="Rectangle 3"/>
            <p:cNvSpPr>
              <a:spLocks noChangeArrowheads="1"/>
            </p:cNvSpPr>
            <p:nvPr/>
          </p:nvSpPr>
          <p:spPr bwMode="auto">
            <a:xfrm>
              <a:off x="5943600" y="12192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getTarget(insn)</a:t>
              </a:r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9" name="Rectangle 29"/>
            <p:cNvSpPr>
              <a:spLocks noChangeArrowheads="1"/>
            </p:cNvSpPr>
            <p:nvPr/>
          </p:nvSpPr>
          <p:spPr bwMode="auto">
            <a:xfrm>
              <a:off x="5867400" y="609600"/>
              <a:ext cx="16764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/>
            <a:lstStyle/>
            <a:p>
              <a:pPr>
                <a:lnSpc>
                  <a:spcPct val="80000"/>
                </a:lnSpc>
              </a:pPr>
              <a:r>
                <a:rPr lang="en-US" sz="2000" smtClean="0">
                  <a:solidFill>
                    <a:srgbClr val="404040"/>
                  </a:solidFill>
                </a:rPr>
                <a:t>Code snippets</a:t>
              </a:r>
              <a:endParaRPr lang="en-US" sz="2000">
                <a:solidFill>
                  <a:srgbClr val="404040"/>
                </a:solidFill>
              </a:endParaRPr>
            </a:p>
          </p:txBody>
        </p:sp>
      </p:grpSp>
      <p:sp>
        <p:nvSpPr>
          <p:cNvPr id="91" name="Rectangle 278"/>
          <p:cNvSpPr>
            <a:spLocks noChangeArrowheads="1"/>
          </p:cNvSpPr>
          <p:nvPr/>
        </p:nvSpPr>
        <p:spPr bwMode="auto">
          <a:xfrm>
            <a:off x="2362200" y="2438400"/>
            <a:ext cx="4191000" cy="1676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Mutator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5"/>
          <p:cNvSpPr txBox="1">
            <a:spLocks noChangeArrowheads="1"/>
          </p:cNvSpPr>
          <p:nvPr/>
        </p:nvSpPr>
        <p:spPr bwMode="auto">
          <a:xfrm>
            <a:off x="2438400" y="29718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Specifies</a:t>
            </a:r>
            <a:r>
              <a:rPr kumimoji="0" lang="en-US" b="0" i="0" u="none" strike="noStrike" kern="0" cap="none" spc="0" normalizeH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 i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nstrumentation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Gets callbacks for runtime events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Builds high-level analysis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152400" y="1828800"/>
            <a:ext cx="1981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/>
          <a:lstStyle/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Malware defeats static analysis</a:t>
            </a:r>
          </a:p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&amp;</a:t>
            </a:r>
          </a:p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sensitive to instrument-ation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81000" y="4343400"/>
            <a:ext cx="1143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C00000"/>
                </a:solidFill>
              </a:rPr>
              <a:t>malware binary</a:t>
            </a:r>
          </a:p>
          <a:p>
            <a:pPr>
              <a:lnSpc>
                <a:spcPct val="90000"/>
              </a:lnSpc>
            </a:pPr>
            <a:r>
              <a:rPr lang="en-US" sz="800" b="1" smtClean="0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</a:t>
            </a:r>
          </a:p>
        </p:txBody>
      </p:sp>
      <p:grpSp>
        <p:nvGrpSpPr>
          <p:cNvPr id="93" name="Group 250"/>
          <p:cNvGrpSpPr/>
          <p:nvPr/>
        </p:nvGrpSpPr>
        <p:grpSpPr>
          <a:xfrm>
            <a:off x="341744" y="4925292"/>
            <a:ext cx="1219200" cy="1219200"/>
            <a:chOff x="421752" y="2819400"/>
            <a:chExt cx="1219200" cy="1219200"/>
          </a:xfrm>
        </p:grpSpPr>
        <p:sp>
          <p:nvSpPr>
            <p:cNvPr id="94" name="Rectangle 2"/>
            <p:cNvSpPr>
              <a:spLocks noChangeArrowheads="1"/>
            </p:cNvSpPr>
            <p:nvPr/>
          </p:nvSpPr>
          <p:spPr bwMode="auto">
            <a:xfrm>
              <a:off x="421752" y="28194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95" name="AutoShape 6"/>
            <p:cNvSpPr>
              <a:spLocks noChangeArrowheads="1"/>
            </p:cNvSpPr>
            <p:nvPr/>
          </p:nvSpPr>
          <p:spPr bwMode="auto">
            <a:xfrm>
              <a:off x="948802" y="3425825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6" name="AutoShape 8"/>
            <p:cNvSpPr>
              <a:spLocks noChangeArrowheads="1"/>
            </p:cNvSpPr>
            <p:nvPr/>
          </p:nvSpPr>
          <p:spPr bwMode="auto">
            <a:xfrm>
              <a:off x="948802" y="3575050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7" name="AutoShape 10"/>
            <p:cNvSpPr>
              <a:spLocks noChangeArrowheads="1"/>
            </p:cNvSpPr>
            <p:nvPr/>
          </p:nvSpPr>
          <p:spPr bwMode="auto">
            <a:xfrm>
              <a:off x="1074215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98" name="AutoShape 12"/>
            <p:cNvCxnSpPr>
              <a:cxnSpLocks noChangeShapeType="1"/>
              <a:stCxn id="126" idx="2"/>
              <a:endCxn id="120" idx="0"/>
            </p:cNvCxnSpPr>
            <p:nvPr/>
          </p:nvCxnSpPr>
          <p:spPr bwMode="auto">
            <a:xfrm>
              <a:off x="1118665" y="3514725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99" name="AutoShape 13"/>
            <p:cNvCxnSpPr>
              <a:cxnSpLocks noChangeShapeType="1"/>
              <a:stCxn id="120" idx="2"/>
              <a:endCxn id="97" idx="0"/>
            </p:cNvCxnSpPr>
            <p:nvPr/>
          </p:nvCxnSpPr>
          <p:spPr bwMode="auto">
            <a:xfrm>
              <a:off x="1118665" y="3665538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00" name="AutoShape 14"/>
            <p:cNvCxnSpPr>
              <a:cxnSpLocks noChangeShapeType="1"/>
              <a:stCxn id="124" idx="2"/>
              <a:endCxn id="95" idx="0"/>
            </p:cNvCxnSpPr>
            <p:nvPr/>
          </p:nvCxnSpPr>
          <p:spPr bwMode="auto">
            <a:xfrm flipH="1">
              <a:off x="993252" y="3368675"/>
              <a:ext cx="69850" cy="57150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01" name="AutoShape 15"/>
            <p:cNvCxnSpPr>
              <a:cxnSpLocks noChangeShapeType="1"/>
              <a:stCxn id="96" idx="2"/>
              <a:endCxn id="95" idx="0"/>
            </p:cNvCxnSpPr>
            <p:nvPr/>
          </p:nvCxnSpPr>
          <p:spPr bwMode="auto">
            <a:xfrm rot="5400000" flipH="1" flipV="1">
              <a:off x="874983" y="3544094"/>
              <a:ext cx="238125" cy="1588"/>
            </a:xfrm>
            <a:prstGeom prst="curvedConnector5">
              <a:avLst>
                <a:gd name="adj1" fmla="val -7407"/>
                <a:gd name="adj2" fmla="val -18400009"/>
                <a:gd name="adj3" fmla="val 122986"/>
              </a:avLst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2" name="AutoShape 16"/>
            <p:cNvCxnSpPr>
              <a:cxnSpLocks noChangeShapeType="1"/>
              <a:stCxn id="95" idx="2"/>
              <a:endCxn id="96" idx="0"/>
            </p:cNvCxnSpPr>
            <p:nvPr/>
          </p:nvCxnSpPr>
          <p:spPr bwMode="auto">
            <a:xfrm>
              <a:off x="993252" y="3516313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03" name="AutoShape 19"/>
            <p:cNvSpPr>
              <a:spLocks noChangeArrowheads="1"/>
            </p:cNvSpPr>
            <p:nvPr/>
          </p:nvSpPr>
          <p:spPr bwMode="auto">
            <a:xfrm>
              <a:off x="1399652" y="3575050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04" name="AutoShape 21"/>
            <p:cNvCxnSpPr>
              <a:cxnSpLocks noChangeShapeType="1"/>
              <a:stCxn id="127" idx="2"/>
              <a:endCxn id="121" idx="0"/>
            </p:cNvCxnSpPr>
            <p:nvPr/>
          </p:nvCxnSpPr>
          <p:spPr bwMode="auto">
            <a:xfrm>
              <a:off x="1344090" y="3367088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5" name="AutoShape 22"/>
            <p:cNvCxnSpPr>
              <a:cxnSpLocks noChangeShapeType="1"/>
              <a:stCxn id="121" idx="2"/>
              <a:endCxn id="103" idx="0"/>
            </p:cNvCxnSpPr>
            <p:nvPr/>
          </p:nvCxnSpPr>
          <p:spPr bwMode="auto">
            <a:xfrm>
              <a:off x="1344090" y="3516313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6" name="AutoShape 23"/>
            <p:cNvCxnSpPr>
              <a:cxnSpLocks noChangeShapeType="1"/>
              <a:stCxn id="103" idx="2"/>
              <a:endCxn id="125" idx="0"/>
            </p:cNvCxnSpPr>
            <p:nvPr/>
          </p:nvCxnSpPr>
          <p:spPr bwMode="auto">
            <a:xfrm flipH="1">
              <a:off x="1344090" y="3665538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7" name="AutoShape 24"/>
            <p:cNvCxnSpPr>
              <a:cxnSpLocks noChangeShapeType="1"/>
              <a:stCxn id="121" idx="2"/>
              <a:endCxn id="125" idx="0"/>
            </p:cNvCxnSpPr>
            <p:nvPr/>
          </p:nvCxnSpPr>
          <p:spPr bwMode="auto">
            <a:xfrm>
              <a:off x="1344090" y="3516313"/>
              <a:ext cx="0" cy="207962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8" name="AutoShape 25"/>
            <p:cNvCxnSpPr>
              <a:cxnSpLocks noChangeShapeType="1"/>
              <a:stCxn id="125" idx="2"/>
            </p:cNvCxnSpPr>
            <p:nvPr/>
          </p:nvCxnSpPr>
          <p:spPr bwMode="auto">
            <a:xfrm>
              <a:off x="1344090" y="3813175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09" name="AutoShape 27"/>
            <p:cNvSpPr>
              <a:spLocks noChangeArrowheads="1"/>
            </p:cNvSpPr>
            <p:nvPr/>
          </p:nvSpPr>
          <p:spPr bwMode="auto">
            <a:xfrm>
              <a:off x="574152" y="3425825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0" name="AutoShape 29"/>
            <p:cNvSpPr>
              <a:spLocks noChangeArrowheads="1"/>
            </p:cNvSpPr>
            <p:nvPr/>
          </p:nvSpPr>
          <p:spPr bwMode="auto">
            <a:xfrm>
              <a:off x="574152" y="357505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11" name="AutoShape 30"/>
            <p:cNvCxnSpPr>
              <a:cxnSpLocks noChangeShapeType="1"/>
              <a:stCxn id="122" idx="2"/>
              <a:endCxn id="119" idx="0"/>
            </p:cNvCxnSpPr>
            <p:nvPr/>
          </p:nvCxnSpPr>
          <p:spPr bwMode="auto">
            <a:xfrm rot="16200000" flipH="1">
              <a:off x="687658" y="3364707"/>
              <a:ext cx="66675" cy="71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2" name="AutoShape 32"/>
            <p:cNvCxnSpPr>
              <a:cxnSpLocks noChangeShapeType="1"/>
              <a:stCxn id="109" idx="2"/>
              <a:endCxn id="110" idx="0"/>
            </p:cNvCxnSpPr>
            <p:nvPr/>
          </p:nvCxnSpPr>
          <p:spPr bwMode="auto">
            <a:xfrm>
              <a:off x="620190" y="3516313"/>
              <a:ext cx="0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3" name="AutoShape 33"/>
            <p:cNvCxnSpPr>
              <a:cxnSpLocks noChangeShapeType="1"/>
              <a:stCxn id="122" idx="2"/>
              <a:endCxn id="109" idx="0"/>
            </p:cNvCxnSpPr>
            <p:nvPr/>
          </p:nvCxnSpPr>
          <p:spPr bwMode="auto">
            <a:xfrm flipH="1">
              <a:off x="620190" y="3367088"/>
              <a:ext cx="65087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14" name="AutoShape 36"/>
            <p:cNvSpPr>
              <a:spLocks noChangeArrowheads="1"/>
            </p:cNvSpPr>
            <p:nvPr/>
          </p:nvSpPr>
          <p:spPr bwMode="auto">
            <a:xfrm>
              <a:off x="948802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15" name="AutoShape 37"/>
            <p:cNvCxnSpPr>
              <a:cxnSpLocks noChangeShapeType="1"/>
              <a:stCxn id="96" idx="2"/>
              <a:endCxn id="114" idx="0"/>
            </p:cNvCxnSpPr>
            <p:nvPr/>
          </p:nvCxnSpPr>
          <p:spPr bwMode="auto">
            <a:xfrm>
              <a:off x="993252" y="3663950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16" name="AutoShape 38"/>
            <p:cNvCxnSpPr>
              <a:cxnSpLocks noChangeShapeType="1"/>
              <a:stCxn id="110" idx="2"/>
              <a:endCxn id="122" idx="0"/>
            </p:cNvCxnSpPr>
            <p:nvPr/>
          </p:nvCxnSpPr>
          <p:spPr bwMode="auto">
            <a:xfrm rot="5400000" flipH="1" flipV="1">
              <a:off x="458265" y="3438525"/>
              <a:ext cx="388938" cy="65087"/>
            </a:xfrm>
            <a:prstGeom prst="curvedConnector5">
              <a:avLst>
                <a:gd name="adj1" fmla="val -13319"/>
                <a:gd name="adj2" fmla="val -153546"/>
                <a:gd name="adj3" fmla="val 11917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7" name="AutoShape 40"/>
            <p:cNvCxnSpPr>
              <a:cxnSpLocks noChangeShapeType="1"/>
              <a:stCxn id="120" idx="2"/>
              <a:endCxn id="127" idx="0"/>
            </p:cNvCxnSpPr>
            <p:nvPr/>
          </p:nvCxnSpPr>
          <p:spPr bwMode="auto">
            <a:xfrm rot="5400000" flipH="1" flipV="1">
              <a:off x="1037703" y="3359150"/>
              <a:ext cx="387350" cy="225425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18" name="AutoShape 45"/>
            <p:cNvCxnSpPr>
              <a:cxnSpLocks noChangeShapeType="1"/>
              <a:stCxn id="119" idx="2"/>
              <a:endCxn id="124" idx="0"/>
            </p:cNvCxnSpPr>
            <p:nvPr/>
          </p:nvCxnSpPr>
          <p:spPr bwMode="auto">
            <a:xfrm rot="5400000" flipH="1" flipV="1">
              <a:off x="787671" y="3247232"/>
              <a:ext cx="244475" cy="306387"/>
            </a:xfrm>
            <a:prstGeom prst="curvedConnector5">
              <a:avLst>
                <a:gd name="adj1" fmla="val -16153"/>
                <a:gd name="adj2" fmla="val 34917"/>
                <a:gd name="adj3" fmla="val 132000"/>
              </a:avLst>
            </a:prstGeom>
            <a:noFill/>
            <a:ln w="19050">
              <a:solidFill>
                <a:srgbClr val="DDDDF3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19" name="AutoShape 34"/>
            <p:cNvSpPr>
              <a:spLocks noChangeArrowheads="1"/>
            </p:cNvSpPr>
            <p:nvPr/>
          </p:nvSpPr>
          <p:spPr bwMode="auto">
            <a:xfrm>
              <a:off x="712265" y="3433763"/>
              <a:ext cx="90487" cy="88900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0" name="AutoShape 9"/>
            <p:cNvSpPr>
              <a:spLocks noChangeArrowheads="1"/>
            </p:cNvSpPr>
            <p:nvPr/>
          </p:nvSpPr>
          <p:spPr bwMode="auto">
            <a:xfrm>
              <a:off x="1074215" y="3575050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1" name="AutoShape 18"/>
            <p:cNvSpPr>
              <a:spLocks noChangeArrowheads="1"/>
            </p:cNvSpPr>
            <p:nvPr/>
          </p:nvSpPr>
          <p:spPr bwMode="auto">
            <a:xfrm>
              <a:off x="1299640" y="3425825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2" name="AutoShape 26"/>
            <p:cNvSpPr>
              <a:spLocks noChangeArrowheads="1"/>
            </p:cNvSpPr>
            <p:nvPr/>
          </p:nvSpPr>
          <p:spPr bwMode="auto">
            <a:xfrm>
              <a:off x="640827" y="327660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23" name="AutoShape 11"/>
            <p:cNvCxnSpPr>
              <a:cxnSpLocks noChangeShapeType="1"/>
              <a:stCxn id="124" idx="2"/>
              <a:endCxn id="126" idx="0"/>
            </p:cNvCxnSpPr>
            <p:nvPr/>
          </p:nvCxnSpPr>
          <p:spPr bwMode="auto">
            <a:xfrm>
              <a:off x="1063102" y="3368675"/>
              <a:ext cx="55563" cy="57150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24" name="AutoShape 5"/>
            <p:cNvSpPr>
              <a:spLocks noChangeArrowheads="1"/>
            </p:cNvSpPr>
            <p:nvPr/>
          </p:nvSpPr>
          <p:spPr bwMode="auto">
            <a:xfrm>
              <a:off x="1018652" y="3278188"/>
              <a:ext cx="88900" cy="904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5" name="AutoShape 20"/>
            <p:cNvSpPr>
              <a:spLocks noChangeArrowheads="1"/>
            </p:cNvSpPr>
            <p:nvPr/>
          </p:nvSpPr>
          <p:spPr bwMode="auto">
            <a:xfrm>
              <a:off x="1299640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6" name="AutoShape 7"/>
            <p:cNvSpPr>
              <a:spLocks noChangeArrowheads="1"/>
            </p:cNvSpPr>
            <p:nvPr/>
          </p:nvSpPr>
          <p:spPr bwMode="auto">
            <a:xfrm>
              <a:off x="1074215" y="342582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7" name="AutoShape 17"/>
            <p:cNvSpPr>
              <a:spLocks noChangeArrowheads="1"/>
            </p:cNvSpPr>
            <p:nvPr/>
          </p:nvSpPr>
          <p:spPr bwMode="auto">
            <a:xfrm>
              <a:off x="1299640" y="3278188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grpSp>
        <p:nvGrpSpPr>
          <p:cNvPr id="78" name="Group 185"/>
          <p:cNvGrpSpPr/>
          <p:nvPr/>
        </p:nvGrpSpPr>
        <p:grpSpPr>
          <a:xfrm>
            <a:off x="6741112" y="2133600"/>
            <a:ext cx="2326688" cy="3733800"/>
            <a:chOff x="6741112" y="1752600"/>
            <a:chExt cx="2326688" cy="3733800"/>
          </a:xfrm>
        </p:grpSpPr>
        <p:sp>
          <p:nvSpPr>
            <p:cNvPr id="79" name="Content Placeholder 4"/>
            <p:cNvSpPr txBox="1">
              <a:spLocks/>
            </p:cNvSpPr>
            <p:nvPr/>
          </p:nvSpPr>
          <p:spPr bwMode="auto">
            <a:xfrm>
              <a:off x="7086600" y="2371725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Analysis of network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communications</a:t>
              </a:r>
            </a:p>
          </p:txBody>
        </p:sp>
        <p:sp>
          <p:nvSpPr>
            <p:cNvPr id="80" name="Content Placeholder 4"/>
            <p:cNvSpPr txBox="1">
              <a:spLocks/>
            </p:cNvSpPr>
            <p:nvPr/>
          </p:nvSpPr>
          <p:spPr bwMode="auto">
            <a:xfrm>
              <a:off x="7086600" y="1752600"/>
              <a:ext cx="1981199" cy="3810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Code visualizations</a:t>
              </a:r>
            </a:p>
          </p:txBody>
        </p:sp>
        <p:sp>
          <p:nvSpPr>
            <p:cNvPr id="81" name="Content Placeholder 4"/>
            <p:cNvSpPr txBox="1">
              <a:spLocks/>
            </p:cNvSpPr>
            <p:nvPr/>
          </p:nvSpPr>
          <p:spPr bwMode="auto">
            <a:xfrm>
              <a:off x="7086600" y="32004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33363" marR="0" lvl="0" indent="-233363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Time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bomb detection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baseline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and</a:t>
              </a: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 analysis</a:t>
              </a: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itchFamily="34" charset="0"/>
                <a:cs typeface="+mn-cs"/>
              </a:endParaRPr>
            </a:p>
          </p:txBody>
        </p:sp>
        <p:sp>
          <p:nvSpPr>
            <p:cNvPr id="82" name="Content Placeholder 4"/>
            <p:cNvSpPr txBox="1">
              <a:spLocks/>
            </p:cNvSpPr>
            <p:nvPr/>
          </p:nvSpPr>
          <p:spPr bwMode="auto">
            <a:xfrm>
              <a:off x="7086600" y="40386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Identification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of stolen data</a:t>
              </a:r>
              <a:endParaRPr lang="en-US" sz="16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endParaRPr>
            </a:p>
          </p:txBody>
        </p:sp>
        <p:sp>
          <p:nvSpPr>
            <p:cNvPr id="83" name="Right Arrow 82"/>
            <p:cNvSpPr/>
            <p:nvPr/>
          </p:nvSpPr>
          <p:spPr bwMode="auto">
            <a:xfrm>
              <a:off x="6741112" y="1828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Right Arrow 83"/>
            <p:cNvSpPr/>
            <p:nvPr/>
          </p:nvSpPr>
          <p:spPr bwMode="auto">
            <a:xfrm>
              <a:off x="6741112" y="254347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Right Arrow 84"/>
            <p:cNvSpPr/>
            <p:nvPr/>
          </p:nvSpPr>
          <p:spPr bwMode="auto">
            <a:xfrm>
              <a:off x="6741112" y="3352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8" name="Right Arrow 127"/>
            <p:cNvSpPr/>
            <p:nvPr/>
          </p:nvSpPr>
          <p:spPr bwMode="auto">
            <a:xfrm>
              <a:off x="6741112" y="420052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9" name="Content Placeholder 4"/>
            <p:cNvSpPr txBox="1">
              <a:spLocks/>
            </p:cNvSpPr>
            <p:nvPr/>
          </p:nvSpPr>
          <p:spPr bwMode="auto">
            <a:xfrm>
              <a:off x="7086600" y="48768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Reports on anti-analysis techniques</a:t>
              </a:r>
            </a:p>
          </p:txBody>
        </p:sp>
        <p:sp>
          <p:nvSpPr>
            <p:cNvPr id="130" name="Right Arrow 129"/>
            <p:cNvSpPr/>
            <p:nvPr/>
          </p:nvSpPr>
          <p:spPr bwMode="auto">
            <a:xfrm>
              <a:off x="6741112" y="51054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7" name="Group 185"/>
          <p:cNvGrpSpPr/>
          <p:nvPr/>
        </p:nvGrpSpPr>
        <p:grpSpPr>
          <a:xfrm>
            <a:off x="6741112" y="2133600"/>
            <a:ext cx="2326688" cy="3733800"/>
            <a:chOff x="6741112" y="1752600"/>
            <a:chExt cx="2326688" cy="3733800"/>
          </a:xfrm>
        </p:grpSpPr>
        <p:sp>
          <p:nvSpPr>
            <p:cNvPr id="68" name="Content Placeholder 4"/>
            <p:cNvSpPr txBox="1">
              <a:spLocks/>
            </p:cNvSpPr>
            <p:nvPr/>
          </p:nvSpPr>
          <p:spPr bwMode="auto">
            <a:xfrm>
              <a:off x="7086600" y="2371725"/>
              <a:ext cx="19812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Analysis of network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communications</a:t>
              </a:r>
            </a:p>
          </p:txBody>
        </p:sp>
        <p:sp>
          <p:nvSpPr>
            <p:cNvPr id="69" name="Content Placeholder 4"/>
            <p:cNvSpPr txBox="1">
              <a:spLocks/>
            </p:cNvSpPr>
            <p:nvPr/>
          </p:nvSpPr>
          <p:spPr bwMode="auto">
            <a:xfrm>
              <a:off x="7086600" y="1752600"/>
              <a:ext cx="198119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Code visualizations</a:t>
              </a:r>
            </a:p>
          </p:txBody>
        </p:sp>
        <p:sp>
          <p:nvSpPr>
            <p:cNvPr id="70" name="Content Placeholder 4"/>
            <p:cNvSpPr txBox="1">
              <a:spLocks/>
            </p:cNvSpPr>
            <p:nvPr/>
          </p:nvSpPr>
          <p:spPr bwMode="auto">
            <a:xfrm>
              <a:off x="7086600" y="3200400"/>
              <a:ext cx="19812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33363" marR="0" lvl="0" indent="-233363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Time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bomb detection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baseline="0" smtClean="0">
                  <a:solidFill>
                    <a:srgbClr val="DDDDF3"/>
                  </a:solidFill>
                  <a:cs typeface="+mn-cs"/>
                </a:rPr>
                <a:t>and</a:t>
              </a:r>
              <a:r>
                <a:rPr lang="en-US" sz="1600" kern="0" smtClean="0">
                  <a:solidFill>
                    <a:srgbClr val="DDDDF3"/>
                  </a:solidFill>
                  <a:cs typeface="+mn-cs"/>
                </a:rPr>
                <a:t> analysis</a:t>
              </a: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rgbClr val="DDDDF3"/>
                </a:solidFill>
                <a:effectLst/>
                <a:uLnTx/>
                <a:uFillTx/>
                <a:latin typeface="Franklin Gothic Medium" pitchFamily="34" charset="0"/>
                <a:cs typeface="+mn-cs"/>
              </a:endParaRPr>
            </a:p>
          </p:txBody>
        </p:sp>
        <p:sp>
          <p:nvSpPr>
            <p:cNvPr id="71" name="Content Placeholder 4"/>
            <p:cNvSpPr txBox="1">
              <a:spLocks/>
            </p:cNvSpPr>
            <p:nvPr/>
          </p:nvSpPr>
          <p:spPr bwMode="auto">
            <a:xfrm>
              <a:off x="7086600" y="4038600"/>
              <a:ext cx="19812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Identification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rgbClr val="DDDDF3"/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of stolen data</a:t>
              </a:r>
              <a:endParaRPr lang="en-US" sz="1600" kern="0" smtClean="0">
                <a:solidFill>
                  <a:srgbClr val="DDDDF3"/>
                </a:solidFill>
                <a:cs typeface="+mn-cs"/>
              </a:endParaRPr>
            </a:p>
          </p:txBody>
        </p:sp>
        <p:sp>
          <p:nvSpPr>
            <p:cNvPr id="72" name="Right Arrow 71"/>
            <p:cNvSpPr/>
            <p:nvPr/>
          </p:nvSpPr>
          <p:spPr bwMode="auto">
            <a:xfrm>
              <a:off x="6741112" y="1828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rgbClr val="DDDDF3"/>
                </a:solidFill>
              </a:endParaRPr>
            </a:p>
          </p:txBody>
        </p:sp>
        <p:sp>
          <p:nvSpPr>
            <p:cNvPr id="73" name="Right Arrow 72"/>
            <p:cNvSpPr/>
            <p:nvPr/>
          </p:nvSpPr>
          <p:spPr bwMode="auto">
            <a:xfrm>
              <a:off x="6741112" y="254347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rgbClr val="DDDDF3"/>
                </a:solidFill>
              </a:endParaRPr>
            </a:p>
          </p:txBody>
        </p:sp>
        <p:sp>
          <p:nvSpPr>
            <p:cNvPr id="74" name="Right Arrow 73"/>
            <p:cNvSpPr/>
            <p:nvPr/>
          </p:nvSpPr>
          <p:spPr bwMode="auto">
            <a:xfrm>
              <a:off x="6741112" y="3352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rgbClr val="DDDDF3"/>
                </a:solidFill>
              </a:endParaRPr>
            </a:p>
          </p:txBody>
        </p:sp>
        <p:sp>
          <p:nvSpPr>
            <p:cNvPr id="75" name="Right Arrow 74"/>
            <p:cNvSpPr/>
            <p:nvPr/>
          </p:nvSpPr>
          <p:spPr bwMode="auto">
            <a:xfrm>
              <a:off x="6741112" y="420052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rgbClr val="DDDDF3"/>
                </a:solidFill>
              </a:endParaRPr>
            </a:p>
          </p:txBody>
        </p:sp>
        <p:sp>
          <p:nvSpPr>
            <p:cNvPr id="76" name="Content Placeholder 4"/>
            <p:cNvSpPr txBox="1">
              <a:spLocks/>
            </p:cNvSpPr>
            <p:nvPr/>
          </p:nvSpPr>
          <p:spPr bwMode="auto">
            <a:xfrm>
              <a:off x="7086600" y="4876800"/>
              <a:ext cx="19812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smtClean="0">
                  <a:solidFill>
                    <a:srgbClr val="DDDDF3"/>
                  </a:solidFill>
                  <a:cs typeface="+mn-cs"/>
                </a:rPr>
                <a:t>Reports on anti-analysis techniques</a:t>
              </a:r>
            </a:p>
          </p:txBody>
        </p:sp>
        <p:sp>
          <p:nvSpPr>
            <p:cNvPr id="77" name="Right Arrow 76"/>
            <p:cNvSpPr/>
            <p:nvPr/>
          </p:nvSpPr>
          <p:spPr bwMode="auto">
            <a:xfrm>
              <a:off x="6741112" y="51054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rgbClr val="DDDDF3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rgbClr val="DDDDF3"/>
                </a:solidFill>
              </a:endParaRPr>
            </a:p>
          </p:txBody>
        </p:sp>
      </p:grpSp>
      <p:sp>
        <p:nvSpPr>
          <p:cNvPr id="131" name="Rectangle 278"/>
          <p:cNvSpPr>
            <a:spLocks noChangeArrowheads="1"/>
          </p:cNvSpPr>
          <p:nvPr/>
        </p:nvSpPr>
        <p:spPr bwMode="auto">
          <a:xfrm>
            <a:off x="2438400" y="5181603"/>
            <a:ext cx="12954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DDDDF3"/>
                </a:solidFill>
              </a:rPr>
              <a:t>Control flow analyzer</a:t>
            </a:r>
          </a:p>
        </p:txBody>
      </p:sp>
      <p:sp>
        <p:nvSpPr>
          <p:cNvPr id="132" name="Rectangle 278"/>
          <p:cNvSpPr>
            <a:spLocks noChangeArrowheads="1"/>
          </p:cNvSpPr>
          <p:nvPr/>
        </p:nvSpPr>
        <p:spPr bwMode="auto">
          <a:xfrm>
            <a:off x="5105400" y="5181603"/>
            <a:ext cx="13716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DDDDF3"/>
                </a:solidFill>
              </a:rPr>
              <a:t>Instrumenter</a:t>
            </a:r>
            <a:endParaRPr lang="en-US">
              <a:solidFill>
                <a:srgbClr val="DDDDF3"/>
              </a:solidFill>
            </a:endParaRPr>
          </a:p>
        </p:txBody>
      </p:sp>
      <p:sp>
        <p:nvSpPr>
          <p:cNvPr id="133" name="Rectangle 278"/>
          <p:cNvSpPr>
            <a:spLocks noChangeArrowheads="1"/>
          </p:cNvSpPr>
          <p:nvPr/>
        </p:nvSpPr>
        <p:spPr bwMode="auto">
          <a:xfrm>
            <a:off x="3829050" y="5181603"/>
            <a:ext cx="11811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DDDDF3"/>
                </a:solidFill>
              </a:rPr>
              <a:t>Data flow analyzer</a:t>
            </a:r>
          </a:p>
        </p:txBody>
      </p:sp>
    </p:spTree>
  </p:cSld>
  <p:clrMapOvr>
    <a:masterClrMapping/>
  </p:clrMapOvr>
  <p:transition advTm="8628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2253843" y="1981200"/>
            <a:ext cx="4419600" cy="4048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tlCol="0" anchor="t" anchorCtr="0"/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Analysis tool</a:t>
            </a:r>
            <a:endParaRPr lang="en-US" sz="2800">
              <a:solidFill>
                <a:schemeClr val="bg1"/>
              </a:solidFill>
            </a:endParaRPr>
          </a:p>
        </p:txBody>
      </p:sp>
      <p:grpSp>
        <p:nvGrpSpPr>
          <p:cNvPr id="2" name="Group 222"/>
          <p:cNvGrpSpPr/>
          <p:nvPr/>
        </p:nvGrpSpPr>
        <p:grpSpPr>
          <a:xfrm>
            <a:off x="2362200" y="4267200"/>
            <a:ext cx="4191000" cy="1676400"/>
            <a:chOff x="2362200" y="4267200"/>
            <a:chExt cx="4191000" cy="1676400"/>
          </a:xfrm>
        </p:grpSpPr>
        <p:sp>
          <p:nvSpPr>
            <p:cNvPr id="218" name="Rectangle 278"/>
            <p:cNvSpPr>
              <a:spLocks noChangeArrowheads="1"/>
            </p:cNvSpPr>
            <p:nvPr/>
          </p:nvSpPr>
          <p:spPr bwMode="auto">
            <a:xfrm>
              <a:off x="2362200" y="4267200"/>
              <a:ext cx="4191000" cy="1676400"/>
            </a:xfrm>
            <a:prstGeom prst="roundRect">
              <a:avLst>
                <a:gd name="adj" fmla="val 16667"/>
              </a:avLst>
            </a:prstGeom>
            <a:solidFill>
              <a:srgbClr val="DAB61E"/>
            </a:solidFill>
            <a:ln w="50800" algn="ctr">
              <a:noFill/>
              <a:round/>
              <a:headEnd/>
              <a:tailEnd/>
            </a:ln>
          </p:spPr>
          <p:txBody>
            <a:bodyPr lIns="0" tIns="0" rIns="0" bIns="0" anchor="t" anchorCtr="0"/>
            <a:lstStyle/>
            <a:p>
              <a:pPr marL="392113" indent="-392113" algn="l" defTabSz="3135313">
                <a:spcBef>
                  <a:spcPct val="0"/>
                </a:spcBef>
                <a:tabLst>
                  <a:tab pos="1600200" algn="l"/>
                </a:tabLst>
              </a:pPr>
              <a:r>
                <a:rPr lang="en-US" sz="2800" smtClean="0">
                  <a:solidFill>
                    <a:schemeClr val="bg1"/>
                  </a:solidFill>
                </a:rPr>
                <a:t>         	</a:t>
              </a:r>
              <a:r>
                <a:rPr 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Dyninst</a:t>
              </a:r>
              <a:endParaRPr 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>
              <a:off x="2438400" y="5181600"/>
              <a:ext cx="4038600" cy="663388"/>
              <a:chOff x="1828800" y="4973782"/>
              <a:chExt cx="4038600" cy="512618"/>
            </a:xfrm>
          </p:grpSpPr>
          <p:sp>
            <p:nvSpPr>
              <p:cNvPr id="220" name="Rectangle 278"/>
              <p:cNvSpPr>
                <a:spLocks noChangeArrowheads="1"/>
              </p:cNvSpPr>
              <p:nvPr/>
            </p:nvSpPr>
            <p:spPr bwMode="auto">
              <a:xfrm>
                <a:off x="1828800" y="4973782"/>
                <a:ext cx="1295400" cy="51261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0800" algn="ctr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135313">
                  <a:spcBef>
                    <a:spcPct val="0"/>
                  </a:spcBef>
                </a:pPr>
                <a:r>
                  <a:rPr lang="en-US" smtClean="0">
                    <a:solidFill>
                      <a:srgbClr val="404040"/>
                    </a:solidFill>
                  </a:rPr>
                  <a:t>Control flow analyzer</a:t>
                </a:r>
              </a:p>
            </p:txBody>
          </p:sp>
          <p:sp>
            <p:nvSpPr>
              <p:cNvPr id="221" name="Rectangle 278"/>
              <p:cNvSpPr>
                <a:spLocks noChangeArrowheads="1"/>
              </p:cNvSpPr>
              <p:nvPr/>
            </p:nvSpPr>
            <p:spPr bwMode="auto">
              <a:xfrm>
                <a:off x="4572000" y="4973782"/>
                <a:ext cx="1295400" cy="51261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0800" algn="ctr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135313">
                  <a:spcBef>
                    <a:spcPct val="0"/>
                  </a:spcBef>
                </a:pPr>
                <a:r>
                  <a:rPr lang="en-US" smtClean="0">
                    <a:solidFill>
                      <a:srgbClr val="404040"/>
                    </a:solidFill>
                  </a:rPr>
                  <a:t>Instrument-er</a:t>
                </a:r>
              </a:p>
            </p:txBody>
          </p:sp>
          <p:sp>
            <p:nvSpPr>
              <p:cNvPr id="222" name="Rectangle 278"/>
              <p:cNvSpPr>
                <a:spLocks noChangeArrowheads="1"/>
              </p:cNvSpPr>
              <p:nvPr/>
            </p:nvSpPr>
            <p:spPr bwMode="auto">
              <a:xfrm>
                <a:off x="3200400" y="4973782"/>
                <a:ext cx="1295400" cy="51261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50800" algn="ctr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135313">
                  <a:spcBef>
                    <a:spcPct val="0"/>
                  </a:spcBef>
                </a:pPr>
                <a:r>
                  <a:rPr lang="en-US" smtClean="0">
                    <a:solidFill>
                      <a:srgbClr val="404040"/>
                    </a:solidFill>
                  </a:rPr>
                  <a:t>Data flow analyzer</a:t>
                </a:r>
              </a:p>
            </p:txBody>
          </p:sp>
        </p:grpSp>
      </p:grpSp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0" y="-41821"/>
            <a:ext cx="9144000" cy="769441"/>
          </a:xfrm>
        </p:spPr>
        <p:txBody>
          <a:bodyPr/>
          <a:lstStyle/>
          <a:p>
            <a:r>
              <a:rPr lang="en-US" smtClean="0"/>
              <a:t>Dyninst on malware</a:t>
            </a:r>
          </a:p>
        </p:txBody>
      </p:sp>
      <p:sp>
        <p:nvSpPr>
          <p:cNvPr id="5939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21" name="Rectangle 8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43BB60-E1CE-4EE4-BC02-D67A9E200A2F}" type="slidenum">
              <a:rPr lang="en-US" smtClean="0"/>
              <a:pPr/>
              <a:t>8</a:t>
            </a:fld>
            <a:endParaRPr lang="en-US" smtClean="0"/>
          </a:p>
        </p:txBody>
      </p:sp>
      <p:grpSp>
        <p:nvGrpSpPr>
          <p:cNvPr id="4" name="Group 143"/>
          <p:cNvGrpSpPr/>
          <p:nvPr/>
        </p:nvGrpSpPr>
        <p:grpSpPr>
          <a:xfrm>
            <a:off x="2895600" y="2438400"/>
            <a:ext cx="1676400" cy="1600200"/>
            <a:chOff x="5867400" y="609600"/>
            <a:chExt cx="1676400" cy="1600200"/>
          </a:xfrm>
        </p:grpSpPr>
        <p:sp>
          <p:nvSpPr>
            <p:cNvPr id="86" name="Rectangle 3"/>
            <p:cNvSpPr>
              <a:spLocks noChangeArrowheads="1"/>
            </p:cNvSpPr>
            <p:nvPr/>
          </p:nvSpPr>
          <p:spPr bwMode="auto">
            <a:xfrm>
              <a:off x="5943600" y="9144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printf(…)</a:t>
              </a:r>
            </a:p>
          </p:txBody>
        </p:sp>
        <p:sp>
          <p:nvSpPr>
            <p:cNvPr id="87" name="Rectangle 3"/>
            <p:cNvSpPr>
              <a:spLocks noChangeArrowheads="1"/>
            </p:cNvSpPr>
            <p:nvPr/>
          </p:nvSpPr>
          <p:spPr bwMode="auto">
            <a:xfrm>
              <a:off x="5943600" y="1524000"/>
              <a:ext cx="1524000" cy="609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counter++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if (pred)</a:t>
              </a:r>
            </a:p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	callback(…)</a:t>
              </a:r>
            </a:p>
          </p:txBody>
        </p:sp>
        <p:sp>
          <p:nvSpPr>
            <p:cNvPr id="88" name="Rectangle 3"/>
            <p:cNvSpPr>
              <a:spLocks noChangeArrowheads="1"/>
            </p:cNvSpPr>
            <p:nvPr/>
          </p:nvSpPr>
          <p:spPr bwMode="auto">
            <a:xfrm>
              <a:off x="5943600" y="1219200"/>
              <a:ext cx="1524000" cy="228600"/>
            </a:xfrm>
            <a:prstGeom prst="roundRect">
              <a:avLst>
                <a:gd name="adj" fmla="val 12576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tIns="0" rIns="0" bIns="0"/>
            <a:lstStyle/>
            <a:p>
              <a:pPr marL="225425" indent="-225425" algn="l" defTabSz="3135313">
                <a:spcBef>
                  <a:spcPct val="0"/>
                </a:spcBef>
              </a:pPr>
              <a:r>
                <a:rPr lang="en-US" sz="12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 New" pitchFamily="49" charset="0"/>
                </a:rPr>
                <a:t>getTarget(insn)</a:t>
              </a:r>
              <a:endParaRPr 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Courier New" pitchFamily="49" charset="0"/>
              </a:endParaRPr>
            </a:p>
          </p:txBody>
        </p:sp>
        <p:sp>
          <p:nvSpPr>
            <p:cNvPr id="89" name="Rectangle 29"/>
            <p:cNvSpPr>
              <a:spLocks noChangeArrowheads="1"/>
            </p:cNvSpPr>
            <p:nvPr/>
          </p:nvSpPr>
          <p:spPr bwMode="auto">
            <a:xfrm>
              <a:off x="5867400" y="609600"/>
              <a:ext cx="16764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rIns="0"/>
            <a:lstStyle/>
            <a:p>
              <a:pPr>
                <a:lnSpc>
                  <a:spcPct val="80000"/>
                </a:lnSpc>
              </a:pPr>
              <a:r>
                <a:rPr lang="en-US" sz="2000" smtClean="0">
                  <a:solidFill>
                    <a:srgbClr val="404040"/>
                  </a:solidFill>
                </a:rPr>
                <a:t>Code snippets</a:t>
              </a:r>
              <a:endParaRPr lang="en-US" sz="2000">
                <a:solidFill>
                  <a:srgbClr val="404040"/>
                </a:solidFill>
              </a:endParaRPr>
            </a:p>
          </p:txBody>
        </p:sp>
      </p:grpSp>
      <p:sp>
        <p:nvSpPr>
          <p:cNvPr id="91" name="Rectangle 278"/>
          <p:cNvSpPr>
            <a:spLocks noChangeArrowheads="1"/>
          </p:cNvSpPr>
          <p:nvPr/>
        </p:nvSpPr>
        <p:spPr bwMode="auto">
          <a:xfrm>
            <a:off x="2362200" y="2438400"/>
            <a:ext cx="4191000" cy="1676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t" anchorCtr="0"/>
          <a:lstStyle/>
          <a:p>
            <a:pPr marL="392113" indent="-392113" defTabSz="3135313">
              <a:spcBef>
                <a:spcPct val="0"/>
              </a:spcBef>
              <a:tabLst>
                <a:tab pos="1600200" algn="l"/>
              </a:tabLst>
            </a:pPr>
            <a:r>
              <a:rPr lang="en-US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Mutator</a:t>
            </a:r>
            <a:endParaRPr lang="en-US" sz="2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5"/>
          <p:cNvSpPr txBox="1">
            <a:spLocks noChangeArrowheads="1"/>
          </p:cNvSpPr>
          <p:nvPr/>
        </p:nvSpPr>
        <p:spPr bwMode="auto">
          <a:xfrm>
            <a:off x="2438400" y="2971800"/>
            <a:ext cx="403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Specifies</a:t>
            </a:r>
            <a:r>
              <a:rPr kumimoji="0" lang="en-US" b="0" i="0" u="none" strike="noStrike" kern="0" cap="none" spc="0" normalizeH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 i</a:t>
            </a: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t>nstrumentation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Gets callbacks for runtime events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kern="0" smtClean="0">
                <a:solidFill>
                  <a:srgbClr val="404040"/>
                </a:solidFill>
                <a:cs typeface="+mn-cs"/>
              </a:rPr>
              <a:t>Builds high-level analysis</a:t>
            </a:r>
          </a:p>
          <a:p>
            <a:pPr marL="231775" marR="0" lvl="1" indent="-231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b="0" i="0" u="none" strike="noStrike" kern="0" cap="none" spc="0" normalizeH="0" baseline="0" noProof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152400" y="1828800"/>
            <a:ext cx="1981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/>
          <a:lstStyle/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Malware defeats static analysis</a:t>
            </a:r>
          </a:p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&amp;</a:t>
            </a:r>
          </a:p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sensitive to instrument-ation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381000" y="4343400"/>
            <a:ext cx="11430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36576" rtlCol="0" anchor="t" anchorCtr="0"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C00000"/>
                </a:solidFill>
              </a:rPr>
              <a:t>malware binary</a:t>
            </a:r>
          </a:p>
          <a:p>
            <a:pPr>
              <a:lnSpc>
                <a:spcPct val="90000"/>
              </a:lnSpc>
            </a:pPr>
            <a:r>
              <a:rPr lang="en-US" sz="800" b="1" smtClean="0">
                <a:solidFill>
                  <a:schemeClr val="bg1"/>
                </a:solidFill>
                <a:latin typeface="Courier New" pitchFamily="49" charset="0"/>
              </a:rPr>
              <a:t>7a 77 0e 20 e9 3d e0 09 e8 68 c0 45 be 79 5e 80 89 08 27 c0 73 1c 88 48 6a d8 6a d0 56 4b fe 92 57 af 40 0c b6 f2 64 32 f5 07 b6 66 21</a:t>
            </a:r>
          </a:p>
        </p:txBody>
      </p:sp>
      <p:grpSp>
        <p:nvGrpSpPr>
          <p:cNvPr id="5" name="Group 250"/>
          <p:cNvGrpSpPr/>
          <p:nvPr/>
        </p:nvGrpSpPr>
        <p:grpSpPr>
          <a:xfrm>
            <a:off x="341744" y="4925292"/>
            <a:ext cx="1219200" cy="1219200"/>
            <a:chOff x="421752" y="2819400"/>
            <a:chExt cx="1219200" cy="1219200"/>
          </a:xfrm>
        </p:grpSpPr>
        <p:sp>
          <p:nvSpPr>
            <p:cNvPr id="94" name="Rectangle 2"/>
            <p:cNvSpPr>
              <a:spLocks noChangeArrowheads="1"/>
            </p:cNvSpPr>
            <p:nvPr/>
          </p:nvSpPr>
          <p:spPr bwMode="auto">
            <a:xfrm>
              <a:off x="421752" y="28194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95" name="AutoShape 6"/>
            <p:cNvSpPr>
              <a:spLocks noChangeArrowheads="1"/>
            </p:cNvSpPr>
            <p:nvPr/>
          </p:nvSpPr>
          <p:spPr bwMode="auto">
            <a:xfrm>
              <a:off x="948802" y="3425825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6" name="AutoShape 8"/>
            <p:cNvSpPr>
              <a:spLocks noChangeArrowheads="1"/>
            </p:cNvSpPr>
            <p:nvPr/>
          </p:nvSpPr>
          <p:spPr bwMode="auto">
            <a:xfrm>
              <a:off x="948802" y="3575050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7" name="AutoShape 10"/>
            <p:cNvSpPr>
              <a:spLocks noChangeArrowheads="1"/>
            </p:cNvSpPr>
            <p:nvPr/>
          </p:nvSpPr>
          <p:spPr bwMode="auto">
            <a:xfrm>
              <a:off x="1074215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98" name="AutoShape 12"/>
            <p:cNvCxnSpPr>
              <a:cxnSpLocks noChangeShapeType="1"/>
              <a:stCxn id="126" idx="2"/>
              <a:endCxn id="120" idx="0"/>
            </p:cNvCxnSpPr>
            <p:nvPr/>
          </p:nvCxnSpPr>
          <p:spPr bwMode="auto">
            <a:xfrm>
              <a:off x="1118665" y="3514725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99" name="AutoShape 13"/>
            <p:cNvCxnSpPr>
              <a:cxnSpLocks noChangeShapeType="1"/>
              <a:stCxn id="120" idx="2"/>
              <a:endCxn id="97" idx="0"/>
            </p:cNvCxnSpPr>
            <p:nvPr/>
          </p:nvCxnSpPr>
          <p:spPr bwMode="auto">
            <a:xfrm>
              <a:off x="1118665" y="3665538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00" name="AutoShape 14"/>
            <p:cNvCxnSpPr>
              <a:cxnSpLocks noChangeShapeType="1"/>
              <a:stCxn id="124" idx="2"/>
              <a:endCxn id="95" idx="0"/>
            </p:cNvCxnSpPr>
            <p:nvPr/>
          </p:nvCxnSpPr>
          <p:spPr bwMode="auto">
            <a:xfrm flipH="1">
              <a:off x="993252" y="3368675"/>
              <a:ext cx="69850" cy="57150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01" name="AutoShape 15"/>
            <p:cNvCxnSpPr>
              <a:cxnSpLocks noChangeShapeType="1"/>
              <a:stCxn id="96" idx="2"/>
              <a:endCxn id="95" idx="0"/>
            </p:cNvCxnSpPr>
            <p:nvPr/>
          </p:nvCxnSpPr>
          <p:spPr bwMode="auto">
            <a:xfrm rot="5400000" flipH="1" flipV="1">
              <a:off x="874983" y="3544094"/>
              <a:ext cx="238125" cy="1588"/>
            </a:xfrm>
            <a:prstGeom prst="curvedConnector5">
              <a:avLst>
                <a:gd name="adj1" fmla="val -7407"/>
                <a:gd name="adj2" fmla="val -18400009"/>
                <a:gd name="adj3" fmla="val 122986"/>
              </a:avLst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2" name="AutoShape 16"/>
            <p:cNvCxnSpPr>
              <a:cxnSpLocks noChangeShapeType="1"/>
              <a:stCxn id="95" idx="2"/>
              <a:endCxn id="96" idx="0"/>
            </p:cNvCxnSpPr>
            <p:nvPr/>
          </p:nvCxnSpPr>
          <p:spPr bwMode="auto">
            <a:xfrm>
              <a:off x="993252" y="3516313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03" name="AutoShape 19"/>
            <p:cNvSpPr>
              <a:spLocks noChangeArrowheads="1"/>
            </p:cNvSpPr>
            <p:nvPr/>
          </p:nvSpPr>
          <p:spPr bwMode="auto">
            <a:xfrm>
              <a:off x="1399652" y="3575050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04" name="AutoShape 21"/>
            <p:cNvCxnSpPr>
              <a:cxnSpLocks noChangeShapeType="1"/>
              <a:stCxn id="127" idx="2"/>
              <a:endCxn id="121" idx="0"/>
            </p:cNvCxnSpPr>
            <p:nvPr/>
          </p:nvCxnSpPr>
          <p:spPr bwMode="auto">
            <a:xfrm>
              <a:off x="1344090" y="3367088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5" name="AutoShape 22"/>
            <p:cNvCxnSpPr>
              <a:cxnSpLocks noChangeShapeType="1"/>
              <a:stCxn id="121" idx="2"/>
              <a:endCxn id="103" idx="0"/>
            </p:cNvCxnSpPr>
            <p:nvPr/>
          </p:nvCxnSpPr>
          <p:spPr bwMode="auto">
            <a:xfrm>
              <a:off x="1344090" y="3516313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6" name="AutoShape 23"/>
            <p:cNvCxnSpPr>
              <a:cxnSpLocks noChangeShapeType="1"/>
              <a:stCxn id="103" idx="2"/>
              <a:endCxn id="125" idx="0"/>
            </p:cNvCxnSpPr>
            <p:nvPr/>
          </p:nvCxnSpPr>
          <p:spPr bwMode="auto">
            <a:xfrm flipH="1">
              <a:off x="1344090" y="3665538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7" name="AutoShape 24"/>
            <p:cNvCxnSpPr>
              <a:cxnSpLocks noChangeShapeType="1"/>
              <a:stCxn id="121" idx="2"/>
              <a:endCxn id="125" idx="0"/>
            </p:cNvCxnSpPr>
            <p:nvPr/>
          </p:nvCxnSpPr>
          <p:spPr bwMode="auto">
            <a:xfrm>
              <a:off x="1344090" y="3516313"/>
              <a:ext cx="0" cy="207962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08" name="AutoShape 25"/>
            <p:cNvCxnSpPr>
              <a:cxnSpLocks noChangeShapeType="1"/>
              <a:stCxn id="125" idx="2"/>
            </p:cNvCxnSpPr>
            <p:nvPr/>
          </p:nvCxnSpPr>
          <p:spPr bwMode="auto">
            <a:xfrm>
              <a:off x="1344090" y="3813175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09" name="AutoShape 27"/>
            <p:cNvSpPr>
              <a:spLocks noChangeArrowheads="1"/>
            </p:cNvSpPr>
            <p:nvPr/>
          </p:nvSpPr>
          <p:spPr bwMode="auto">
            <a:xfrm>
              <a:off x="574152" y="3425825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10" name="AutoShape 29"/>
            <p:cNvSpPr>
              <a:spLocks noChangeArrowheads="1"/>
            </p:cNvSpPr>
            <p:nvPr/>
          </p:nvSpPr>
          <p:spPr bwMode="auto">
            <a:xfrm>
              <a:off x="574152" y="357505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11" name="AutoShape 30"/>
            <p:cNvCxnSpPr>
              <a:cxnSpLocks noChangeShapeType="1"/>
              <a:stCxn id="122" idx="2"/>
              <a:endCxn id="119" idx="0"/>
            </p:cNvCxnSpPr>
            <p:nvPr/>
          </p:nvCxnSpPr>
          <p:spPr bwMode="auto">
            <a:xfrm rot="16200000" flipH="1">
              <a:off x="687658" y="3364707"/>
              <a:ext cx="66675" cy="71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2" name="AutoShape 32"/>
            <p:cNvCxnSpPr>
              <a:cxnSpLocks noChangeShapeType="1"/>
              <a:stCxn id="109" idx="2"/>
              <a:endCxn id="110" idx="0"/>
            </p:cNvCxnSpPr>
            <p:nvPr/>
          </p:nvCxnSpPr>
          <p:spPr bwMode="auto">
            <a:xfrm>
              <a:off x="620190" y="3516313"/>
              <a:ext cx="0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3" name="AutoShape 33"/>
            <p:cNvCxnSpPr>
              <a:cxnSpLocks noChangeShapeType="1"/>
              <a:stCxn id="122" idx="2"/>
              <a:endCxn id="109" idx="0"/>
            </p:cNvCxnSpPr>
            <p:nvPr/>
          </p:nvCxnSpPr>
          <p:spPr bwMode="auto">
            <a:xfrm flipH="1">
              <a:off x="620190" y="3367088"/>
              <a:ext cx="65087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14" name="AutoShape 36"/>
            <p:cNvSpPr>
              <a:spLocks noChangeArrowheads="1"/>
            </p:cNvSpPr>
            <p:nvPr/>
          </p:nvSpPr>
          <p:spPr bwMode="auto">
            <a:xfrm>
              <a:off x="948802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15" name="AutoShape 37"/>
            <p:cNvCxnSpPr>
              <a:cxnSpLocks noChangeShapeType="1"/>
              <a:stCxn id="96" idx="2"/>
              <a:endCxn id="114" idx="0"/>
            </p:cNvCxnSpPr>
            <p:nvPr/>
          </p:nvCxnSpPr>
          <p:spPr bwMode="auto">
            <a:xfrm>
              <a:off x="993252" y="3663950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med" len="med"/>
            </a:ln>
          </p:spPr>
        </p:cxnSp>
        <p:cxnSp>
          <p:nvCxnSpPr>
            <p:cNvPr id="116" name="AutoShape 38"/>
            <p:cNvCxnSpPr>
              <a:cxnSpLocks noChangeShapeType="1"/>
              <a:stCxn id="110" idx="2"/>
              <a:endCxn id="122" idx="0"/>
            </p:cNvCxnSpPr>
            <p:nvPr/>
          </p:nvCxnSpPr>
          <p:spPr bwMode="auto">
            <a:xfrm rot="5400000" flipH="1" flipV="1">
              <a:off x="458265" y="3438525"/>
              <a:ext cx="388938" cy="65087"/>
            </a:xfrm>
            <a:prstGeom prst="curvedConnector5">
              <a:avLst>
                <a:gd name="adj1" fmla="val -13319"/>
                <a:gd name="adj2" fmla="val -153546"/>
                <a:gd name="adj3" fmla="val 11917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17" name="AutoShape 40"/>
            <p:cNvCxnSpPr>
              <a:cxnSpLocks noChangeShapeType="1"/>
              <a:stCxn id="120" idx="2"/>
              <a:endCxn id="127" idx="0"/>
            </p:cNvCxnSpPr>
            <p:nvPr/>
          </p:nvCxnSpPr>
          <p:spPr bwMode="auto">
            <a:xfrm rot="5400000" flipH="1" flipV="1">
              <a:off x="1037703" y="3359150"/>
              <a:ext cx="387350" cy="225425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18" name="AutoShape 45"/>
            <p:cNvCxnSpPr>
              <a:cxnSpLocks noChangeShapeType="1"/>
              <a:stCxn id="119" idx="2"/>
              <a:endCxn id="124" idx="0"/>
            </p:cNvCxnSpPr>
            <p:nvPr/>
          </p:nvCxnSpPr>
          <p:spPr bwMode="auto">
            <a:xfrm rot="5400000" flipH="1" flipV="1">
              <a:off x="787671" y="3247232"/>
              <a:ext cx="244475" cy="306387"/>
            </a:xfrm>
            <a:prstGeom prst="curvedConnector5">
              <a:avLst>
                <a:gd name="adj1" fmla="val -16153"/>
                <a:gd name="adj2" fmla="val 34917"/>
                <a:gd name="adj3" fmla="val 132000"/>
              </a:avLst>
            </a:prstGeom>
            <a:noFill/>
            <a:ln w="19050">
              <a:solidFill>
                <a:srgbClr val="DDDDF3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19" name="AutoShape 34"/>
            <p:cNvSpPr>
              <a:spLocks noChangeArrowheads="1"/>
            </p:cNvSpPr>
            <p:nvPr/>
          </p:nvSpPr>
          <p:spPr bwMode="auto">
            <a:xfrm>
              <a:off x="712265" y="3433763"/>
              <a:ext cx="90487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0" name="AutoShape 9"/>
            <p:cNvSpPr>
              <a:spLocks noChangeArrowheads="1"/>
            </p:cNvSpPr>
            <p:nvPr/>
          </p:nvSpPr>
          <p:spPr bwMode="auto">
            <a:xfrm>
              <a:off x="1074215" y="3575050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1" name="AutoShape 18"/>
            <p:cNvSpPr>
              <a:spLocks noChangeArrowheads="1"/>
            </p:cNvSpPr>
            <p:nvPr/>
          </p:nvSpPr>
          <p:spPr bwMode="auto">
            <a:xfrm>
              <a:off x="1299640" y="3425825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2" name="AutoShape 26"/>
            <p:cNvSpPr>
              <a:spLocks noChangeArrowheads="1"/>
            </p:cNvSpPr>
            <p:nvPr/>
          </p:nvSpPr>
          <p:spPr bwMode="auto">
            <a:xfrm>
              <a:off x="640827" y="327660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23" name="AutoShape 11"/>
            <p:cNvCxnSpPr>
              <a:cxnSpLocks noChangeShapeType="1"/>
              <a:stCxn id="124" idx="2"/>
              <a:endCxn id="126" idx="0"/>
            </p:cNvCxnSpPr>
            <p:nvPr/>
          </p:nvCxnSpPr>
          <p:spPr bwMode="auto">
            <a:xfrm>
              <a:off x="1063102" y="3368675"/>
              <a:ext cx="55563" cy="57150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24" name="AutoShape 5"/>
            <p:cNvSpPr>
              <a:spLocks noChangeArrowheads="1"/>
            </p:cNvSpPr>
            <p:nvPr/>
          </p:nvSpPr>
          <p:spPr bwMode="auto">
            <a:xfrm>
              <a:off x="1018652" y="3278188"/>
              <a:ext cx="88900" cy="904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5" name="AutoShape 20"/>
            <p:cNvSpPr>
              <a:spLocks noChangeArrowheads="1"/>
            </p:cNvSpPr>
            <p:nvPr/>
          </p:nvSpPr>
          <p:spPr bwMode="auto">
            <a:xfrm>
              <a:off x="1299640" y="3724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6" name="AutoShape 7"/>
            <p:cNvSpPr>
              <a:spLocks noChangeArrowheads="1"/>
            </p:cNvSpPr>
            <p:nvPr/>
          </p:nvSpPr>
          <p:spPr bwMode="auto">
            <a:xfrm>
              <a:off x="1074215" y="342582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27" name="AutoShape 17"/>
            <p:cNvSpPr>
              <a:spLocks noChangeArrowheads="1"/>
            </p:cNvSpPr>
            <p:nvPr/>
          </p:nvSpPr>
          <p:spPr bwMode="auto">
            <a:xfrm>
              <a:off x="1299640" y="3278188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grpSp>
        <p:nvGrpSpPr>
          <p:cNvPr id="6" name="Group 178"/>
          <p:cNvGrpSpPr/>
          <p:nvPr/>
        </p:nvGrpSpPr>
        <p:grpSpPr>
          <a:xfrm>
            <a:off x="347547" y="4930698"/>
            <a:ext cx="1219200" cy="1219200"/>
            <a:chOff x="2438400" y="5486400"/>
            <a:chExt cx="1219200" cy="1219200"/>
          </a:xfrm>
        </p:grpSpPr>
        <p:sp>
          <p:nvSpPr>
            <p:cNvPr id="129" name="Rectangle 2"/>
            <p:cNvSpPr>
              <a:spLocks noChangeArrowheads="1"/>
            </p:cNvSpPr>
            <p:nvPr/>
          </p:nvSpPr>
          <p:spPr bwMode="auto">
            <a:xfrm>
              <a:off x="2438400" y="54864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30" name="AutoShape 6"/>
            <p:cNvSpPr>
              <a:spLocks noChangeArrowheads="1"/>
            </p:cNvSpPr>
            <p:nvPr/>
          </p:nvSpPr>
          <p:spPr bwMode="auto">
            <a:xfrm>
              <a:off x="2965450" y="6092825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31" name="AutoShape 8"/>
            <p:cNvSpPr>
              <a:spLocks noChangeArrowheads="1"/>
            </p:cNvSpPr>
            <p:nvPr/>
          </p:nvSpPr>
          <p:spPr bwMode="auto">
            <a:xfrm>
              <a:off x="2965450" y="6242050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32" name="AutoShape 10"/>
            <p:cNvSpPr>
              <a:spLocks noChangeArrowheads="1"/>
            </p:cNvSpPr>
            <p:nvPr/>
          </p:nvSpPr>
          <p:spPr bwMode="auto">
            <a:xfrm>
              <a:off x="3090863" y="6391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33" name="AutoShape 12"/>
            <p:cNvCxnSpPr>
              <a:cxnSpLocks noChangeShapeType="1"/>
              <a:stCxn id="163" idx="2"/>
              <a:endCxn id="157" idx="0"/>
            </p:cNvCxnSpPr>
            <p:nvPr/>
          </p:nvCxnSpPr>
          <p:spPr bwMode="auto">
            <a:xfrm>
              <a:off x="3135313" y="6181725"/>
              <a:ext cx="0" cy="60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134" name="AutoShape 13"/>
            <p:cNvCxnSpPr>
              <a:cxnSpLocks noChangeShapeType="1"/>
              <a:stCxn id="157" idx="2"/>
              <a:endCxn id="132" idx="0"/>
            </p:cNvCxnSpPr>
            <p:nvPr/>
          </p:nvCxnSpPr>
          <p:spPr bwMode="auto">
            <a:xfrm>
              <a:off x="3135313" y="6332538"/>
              <a:ext cx="0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35" name="AutoShape 14"/>
            <p:cNvCxnSpPr>
              <a:cxnSpLocks noChangeShapeType="1"/>
              <a:stCxn id="161" idx="2"/>
              <a:endCxn id="130" idx="0"/>
            </p:cNvCxnSpPr>
            <p:nvPr/>
          </p:nvCxnSpPr>
          <p:spPr bwMode="auto">
            <a:xfrm flipH="1">
              <a:off x="3009900" y="6035675"/>
              <a:ext cx="69850" cy="57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38" name="AutoShape 15"/>
            <p:cNvCxnSpPr>
              <a:cxnSpLocks noChangeShapeType="1"/>
              <a:stCxn id="131" idx="2"/>
              <a:endCxn id="130" idx="0"/>
            </p:cNvCxnSpPr>
            <p:nvPr/>
          </p:nvCxnSpPr>
          <p:spPr bwMode="auto">
            <a:xfrm rot="5400000" flipH="1" flipV="1">
              <a:off x="2891631" y="6211094"/>
              <a:ext cx="238125" cy="1588"/>
            </a:xfrm>
            <a:prstGeom prst="curvedConnector5">
              <a:avLst>
                <a:gd name="adj1" fmla="val -7407"/>
                <a:gd name="adj2" fmla="val -18400009"/>
                <a:gd name="adj3" fmla="val 12298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cxnSp>
          <p:nvCxnSpPr>
            <p:cNvPr id="139" name="AutoShape 16"/>
            <p:cNvCxnSpPr>
              <a:cxnSpLocks noChangeShapeType="1"/>
              <a:stCxn id="130" idx="2"/>
              <a:endCxn id="131" idx="0"/>
            </p:cNvCxnSpPr>
            <p:nvPr/>
          </p:nvCxnSpPr>
          <p:spPr bwMode="auto">
            <a:xfrm>
              <a:off x="3009900" y="6183313"/>
              <a:ext cx="0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140" name="AutoShape 19"/>
            <p:cNvSpPr>
              <a:spLocks noChangeArrowheads="1"/>
            </p:cNvSpPr>
            <p:nvPr/>
          </p:nvSpPr>
          <p:spPr bwMode="auto">
            <a:xfrm>
              <a:off x="3416300" y="6242050"/>
              <a:ext cx="88900" cy="9048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41" name="AutoShape 21"/>
            <p:cNvCxnSpPr>
              <a:cxnSpLocks noChangeShapeType="1"/>
              <a:stCxn id="164" idx="2"/>
              <a:endCxn id="158" idx="0"/>
            </p:cNvCxnSpPr>
            <p:nvPr/>
          </p:nvCxnSpPr>
          <p:spPr bwMode="auto">
            <a:xfrm>
              <a:off x="3360738" y="6034088"/>
              <a:ext cx="0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42" name="AutoShape 22"/>
            <p:cNvCxnSpPr>
              <a:cxnSpLocks noChangeShapeType="1"/>
              <a:stCxn id="158" idx="2"/>
              <a:endCxn id="140" idx="0"/>
            </p:cNvCxnSpPr>
            <p:nvPr/>
          </p:nvCxnSpPr>
          <p:spPr bwMode="auto">
            <a:xfrm>
              <a:off x="3360738" y="6183313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43" name="AutoShape 23"/>
            <p:cNvCxnSpPr>
              <a:cxnSpLocks noChangeShapeType="1"/>
              <a:stCxn id="140" idx="2"/>
              <a:endCxn id="162" idx="0"/>
            </p:cNvCxnSpPr>
            <p:nvPr/>
          </p:nvCxnSpPr>
          <p:spPr bwMode="auto">
            <a:xfrm flipH="1">
              <a:off x="3360738" y="6332538"/>
              <a:ext cx="100012" cy="58737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44" name="AutoShape 24"/>
            <p:cNvCxnSpPr>
              <a:cxnSpLocks noChangeShapeType="1"/>
              <a:stCxn id="158" idx="2"/>
              <a:endCxn id="162" idx="0"/>
            </p:cNvCxnSpPr>
            <p:nvPr/>
          </p:nvCxnSpPr>
          <p:spPr bwMode="auto">
            <a:xfrm>
              <a:off x="3360738" y="6183313"/>
              <a:ext cx="0" cy="207962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45" name="AutoShape 25"/>
            <p:cNvCxnSpPr>
              <a:cxnSpLocks noChangeShapeType="1"/>
              <a:stCxn id="162" idx="2"/>
            </p:cNvCxnSpPr>
            <p:nvPr/>
          </p:nvCxnSpPr>
          <p:spPr bwMode="auto">
            <a:xfrm>
              <a:off x="3360738" y="6480175"/>
              <a:ext cx="0" cy="60325"/>
            </a:xfrm>
            <a:prstGeom prst="straightConnector1">
              <a:avLst/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sp>
          <p:nvSpPr>
            <p:cNvPr id="146" name="AutoShape 27"/>
            <p:cNvSpPr>
              <a:spLocks noChangeArrowheads="1"/>
            </p:cNvSpPr>
            <p:nvPr/>
          </p:nvSpPr>
          <p:spPr bwMode="auto">
            <a:xfrm>
              <a:off x="2590800" y="6092825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47" name="AutoShape 29"/>
            <p:cNvSpPr>
              <a:spLocks noChangeArrowheads="1"/>
            </p:cNvSpPr>
            <p:nvPr/>
          </p:nvSpPr>
          <p:spPr bwMode="auto">
            <a:xfrm>
              <a:off x="2590800" y="624205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48" name="AutoShape 30"/>
            <p:cNvCxnSpPr>
              <a:cxnSpLocks noChangeShapeType="1"/>
              <a:stCxn id="159" idx="2"/>
              <a:endCxn id="156" idx="0"/>
            </p:cNvCxnSpPr>
            <p:nvPr/>
          </p:nvCxnSpPr>
          <p:spPr bwMode="auto">
            <a:xfrm rot="16200000" flipH="1">
              <a:off x="2704306" y="6031707"/>
              <a:ext cx="66675" cy="714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49" name="AutoShape 32"/>
            <p:cNvCxnSpPr>
              <a:cxnSpLocks noChangeShapeType="1"/>
              <a:stCxn id="146" idx="2"/>
              <a:endCxn id="147" idx="0"/>
            </p:cNvCxnSpPr>
            <p:nvPr/>
          </p:nvCxnSpPr>
          <p:spPr bwMode="auto">
            <a:xfrm>
              <a:off x="2636838" y="6183313"/>
              <a:ext cx="0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50" name="AutoShape 33"/>
            <p:cNvCxnSpPr>
              <a:cxnSpLocks noChangeShapeType="1"/>
              <a:stCxn id="159" idx="2"/>
              <a:endCxn id="146" idx="0"/>
            </p:cNvCxnSpPr>
            <p:nvPr/>
          </p:nvCxnSpPr>
          <p:spPr bwMode="auto">
            <a:xfrm flipH="1">
              <a:off x="2636838" y="6034088"/>
              <a:ext cx="65087" cy="5873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51" name="AutoShape 36"/>
            <p:cNvSpPr>
              <a:spLocks noChangeArrowheads="1"/>
            </p:cNvSpPr>
            <p:nvPr/>
          </p:nvSpPr>
          <p:spPr bwMode="auto">
            <a:xfrm>
              <a:off x="2965450" y="639127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52" name="AutoShape 37"/>
            <p:cNvCxnSpPr>
              <a:cxnSpLocks noChangeShapeType="1"/>
              <a:stCxn id="131" idx="2"/>
              <a:endCxn id="151" idx="0"/>
            </p:cNvCxnSpPr>
            <p:nvPr/>
          </p:nvCxnSpPr>
          <p:spPr bwMode="auto">
            <a:xfrm>
              <a:off x="3009900" y="6330950"/>
              <a:ext cx="0" cy="603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" name="AutoShape 38"/>
            <p:cNvCxnSpPr>
              <a:cxnSpLocks noChangeShapeType="1"/>
              <a:stCxn id="147" idx="2"/>
              <a:endCxn id="159" idx="0"/>
            </p:cNvCxnSpPr>
            <p:nvPr/>
          </p:nvCxnSpPr>
          <p:spPr bwMode="auto">
            <a:xfrm rot="5400000" flipH="1" flipV="1">
              <a:off x="2474913" y="6105525"/>
              <a:ext cx="388938" cy="65087"/>
            </a:xfrm>
            <a:prstGeom prst="curvedConnector5">
              <a:avLst>
                <a:gd name="adj1" fmla="val -13319"/>
                <a:gd name="adj2" fmla="val -153546"/>
                <a:gd name="adj3" fmla="val 119176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cxnSp>
          <p:nvCxnSpPr>
            <p:cNvPr id="154" name="AutoShape 40"/>
            <p:cNvCxnSpPr>
              <a:cxnSpLocks noChangeShapeType="1"/>
              <a:stCxn id="157" idx="2"/>
              <a:endCxn id="164" idx="0"/>
            </p:cNvCxnSpPr>
            <p:nvPr/>
          </p:nvCxnSpPr>
          <p:spPr bwMode="auto">
            <a:xfrm rot="5400000" flipH="1" flipV="1">
              <a:off x="3054351" y="6026150"/>
              <a:ext cx="387350" cy="225425"/>
            </a:xfrm>
            <a:prstGeom prst="curvedConnector5">
              <a:avLst>
                <a:gd name="adj1" fmla="val -9144"/>
                <a:gd name="adj2" fmla="val 50000"/>
                <a:gd name="adj3" fmla="val 120255"/>
              </a:avLst>
            </a:prstGeom>
            <a:noFill/>
            <a:ln w="19050">
              <a:solidFill>
                <a:srgbClr val="DDDDF3"/>
              </a:solidFill>
              <a:round/>
              <a:headEnd/>
              <a:tailEnd type="arrow" w="sm" len="sm"/>
            </a:ln>
          </p:spPr>
        </p:cxnSp>
        <p:cxnSp>
          <p:nvCxnSpPr>
            <p:cNvPr id="155" name="AutoShape 45"/>
            <p:cNvCxnSpPr>
              <a:cxnSpLocks noChangeShapeType="1"/>
              <a:stCxn id="156" idx="2"/>
              <a:endCxn id="161" idx="0"/>
            </p:cNvCxnSpPr>
            <p:nvPr/>
          </p:nvCxnSpPr>
          <p:spPr bwMode="auto">
            <a:xfrm rot="5400000" flipH="1" flipV="1">
              <a:off x="2804319" y="5914232"/>
              <a:ext cx="244475" cy="306387"/>
            </a:xfrm>
            <a:prstGeom prst="curvedConnector5">
              <a:avLst>
                <a:gd name="adj1" fmla="val -16153"/>
                <a:gd name="adj2" fmla="val 34917"/>
                <a:gd name="adj3" fmla="val 132000"/>
              </a:avLst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sm" len="sm"/>
            </a:ln>
          </p:spPr>
        </p:cxnSp>
        <p:sp>
          <p:nvSpPr>
            <p:cNvPr id="156" name="AutoShape 34"/>
            <p:cNvSpPr>
              <a:spLocks noChangeArrowheads="1"/>
            </p:cNvSpPr>
            <p:nvPr/>
          </p:nvSpPr>
          <p:spPr bwMode="auto">
            <a:xfrm>
              <a:off x="2728913" y="6100763"/>
              <a:ext cx="90487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57" name="AutoShape 9"/>
            <p:cNvSpPr>
              <a:spLocks noChangeArrowheads="1"/>
            </p:cNvSpPr>
            <p:nvPr/>
          </p:nvSpPr>
          <p:spPr bwMode="auto">
            <a:xfrm>
              <a:off x="3090863" y="6242050"/>
              <a:ext cx="88900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58" name="AutoShape 18"/>
            <p:cNvSpPr>
              <a:spLocks noChangeArrowheads="1"/>
            </p:cNvSpPr>
            <p:nvPr/>
          </p:nvSpPr>
          <p:spPr bwMode="auto">
            <a:xfrm>
              <a:off x="3316288" y="6092825"/>
              <a:ext cx="88900" cy="9048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59" name="AutoShape 26"/>
            <p:cNvSpPr>
              <a:spLocks noChangeArrowheads="1"/>
            </p:cNvSpPr>
            <p:nvPr/>
          </p:nvSpPr>
          <p:spPr bwMode="auto">
            <a:xfrm>
              <a:off x="2657475" y="5943600"/>
              <a:ext cx="90488" cy="90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160" name="AutoShape 11"/>
            <p:cNvCxnSpPr>
              <a:cxnSpLocks noChangeShapeType="1"/>
              <a:stCxn id="161" idx="2"/>
              <a:endCxn id="163" idx="0"/>
            </p:cNvCxnSpPr>
            <p:nvPr/>
          </p:nvCxnSpPr>
          <p:spPr bwMode="auto">
            <a:xfrm>
              <a:off x="3079750" y="6035675"/>
              <a:ext cx="55563" cy="57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sm" len="sm"/>
            </a:ln>
          </p:spPr>
        </p:cxnSp>
        <p:sp>
          <p:nvSpPr>
            <p:cNvPr id="161" name="AutoShape 5"/>
            <p:cNvSpPr>
              <a:spLocks noChangeArrowheads="1"/>
            </p:cNvSpPr>
            <p:nvPr/>
          </p:nvSpPr>
          <p:spPr bwMode="auto">
            <a:xfrm>
              <a:off x="3035300" y="5945188"/>
              <a:ext cx="88900" cy="9048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62" name="AutoShape 20"/>
            <p:cNvSpPr>
              <a:spLocks noChangeArrowheads="1"/>
            </p:cNvSpPr>
            <p:nvPr/>
          </p:nvSpPr>
          <p:spPr bwMode="auto">
            <a:xfrm>
              <a:off x="3316288" y="6391275"/>
              <a:ext cx="88900" cy="889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63" name="AutoShape 7"/>
            <p:cNvSpPr>
              <a:spLocks noChangeArrowheads="1"/>
            </p:cNvSpPr>
            <p:nvPr/>
          </p:nvSpPr>
          <p:spPr bwMode="auto">
            <a:xfrm>
              <a:off x="3090863" y="6092825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64" name="AutoShape 17"/>
            <p:cNvSpPr>
              <a:spLocks noChangeArrowheads="1"/>
            </p:cNvSpPr>
            <p:nvPr/>
          </p:nvSpPr>
          <p:spPr bwMode="auto">
            <a:xfrm>
              <a:off x="3316288" y="5945188"/>
              <a:ext cx="88900" cy="88900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DDDDF3"/>
              </a:solidFill>
              <a:round/>
              <a:headEnd/>
              <a:tailEnd/>
            </a:ln>
          </p:spPr>
          <p:txBody>
            <a:bodyPr wrap="none" lIns="0" tIns="156638" rIns="0" bIns="156638" anchor="ctr"/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</p:grpSp>
      <p:grpSp>
        <p:nvGrpSpPr>
          <p:cNvPr id="7" name="Group 214"/>
          <p:cNvGrpSpPr/>
          <p:nvPr/>
        </p:nvGrpSpPr>
        <p:grpSpPr>
          <a:xfrm>
            <a:off x="345690" y="4930698"/>
            <a:ext cx="1219200" cy="1219200"/>
            <a:chOff x="1905000" y="2743200"/>
            <a:chExt cx="1219200" cy="1219200"/>
          </a:xfrm>
        </p:grpSpPr>
        <p:sp>
          <p:nvSpPr>
            <p:cNvPr id="166" name="Rectangle 2"/>
            <p:cNvSpPr>
              <a:spLocks noChangeArrowheads="1"/>
            </p:cNvSpPr>
            <p:nvPr/>
          </p:nvSpPr>
          <p:spPr bwMode="auto">
            <a:xfrm>
              <a:off x="1905000" y="2743200"/>
              <a:ext cx="1219200" cy="1219200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defTabSz="3135313">
                <a:spcBef>
                  <a:spcPct val="0"/>
                </a:spcBef>
              </a:pPr>
              <a:r>
                <a:rPr lang="en-US" sz="1200" smtClean="0">
                  <a:solidFill>
                    <a:schemeClr val="accent4">
                      <a:lumMod val="85000"/>
                      <a:lumOff val="15000"/>
                    </a:schemeClr>
                  </a:solidFill>
                  <a:latin typeface="Arial Black" pitchFamily="34" charset="0"/>
                </a:rPr>
                <a:t>CFG</a:t>
              </a:r>
              <a:endParaRPr lang="en-US" sz="1200">
                <a:solidFill>
                  <a:schemeClr val="accent4">
                    <a:lumMod val="85000"/>
                    <a:lumOff val="15000"/>
                  </a:schemeClr>
                </a:solidFill>
                <a:latin typeface="Arial Black" pitchFamily="34" charset="0"/>
              </a:endParaRPr>
            </a:p>
          </p:txBody>
        </p:sp>
        <p:grpSp>
          <p:nvGrpSpPr>
            <p:cNvPr id="8" name="Group 137"/>
            <p:cNvGrpSpPr/>
            <p:nvPr/>
          </p:nvGrpSpPr>
          <p:grpSpPr>
            <a:xfrm>
              <a:off x="2057400" y="3200400"/>
              <a:ext cx="914400" cy="596900"/>
              <a:chOff x="2971800" y="1600200"/>
              <a:chExt cx="914400" cy="596900"/>
            </a:xfrm>
          </p:grpSpPr>
          <p:sp>
            <p:nvSpPr>
              <p:cNvPr id="168" name="AutoShape 6"/>
              <p:cNvSpPr>
                <a:spLocks noChangeArrowheads="1"/>
              </p:cNvSpPr>
              <p:nvPr/>
            </p:nvSpPr>
            <p:spPr bwMode="auto">
              <a:xfrm>
                <a:off x="3346450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69" name="AutoShape 8"/>
              <p:cNvSpPr>
                <a:spLocks noChangeArrowheads="1"/>
              </p:cNvSpPr>
              <p:nvPr/>
            </p:nvSpPr>
            <p:spPr bwMode="auto">
              <a:xfrm>
                <a:off x="3346450" y="1898650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70" name="AutoShape 10"/>
              <p:cNvSpPr>
                <a:spLocks noChangeArrowheads="1"/>
              </p:cNvSpPr>
              <p:nvPr/>
            </p:nvSpPr>
            <p:spPr bwMode="auto">
              <a:xfrm>
                <a:off x="3471863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71" name="AutoShape 12"/>
              <p:cNvCxnSpPr>
                <a:cxnSpLocks noChangeShapeType="1"/>
                <a:stCxn id="199" idx="2"/>
                <a:endCxn id="193" idx="0"/>
              </p:cNvCxnSpPr>
              <p:nvPr/>
            </p:nvCxnSpPr>
            <p:spPr bwMode="auto">
              <a:xfrm>
                <a:off x="3516313" y="183832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72" name="AutoShape 13"/>
              <p:cNvCxnSpPr>
                <a:cxnSpLocks noChangeShapeType="1"/>
                <a:stCxn id="193" idx="2"/>
                <a:endCxn id="170" idx="0"/>
              </p:cNvCxnSpPr>
              <p:nvPr/>
            </p:nvCxnSpPr>
            <p:spPr bwMode="auto">
              <a:xfrm>
                <a:off x="3516313" y="198913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73" name="AutoShape 14"/>
              <p:cNvCxnSpPr>
                <a:cxnSpLocks noChangeShapeType="1"/>
                <a:stCxn id="197" idx="2"/>
                <a:endCxn id="168" idx="0"/>
              </p:cNvCxnSpPr>
              <p:nvPr/>
            </p:nvCxnSpPr>
            <p:spPr bwMode="auto">
              <a:xfrm flipH="1">
                <a:off x="3390900" y="1692275"/>
                <a:ext cx="69850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74" name="AutoShape 15"/>
              <p:cNvCxnSpPr>
                <a:cxnSpLocks noChangeShapeType="1"/>
                <a:stCxn id="169" idx="2"/>
                <a:endCxn id="168" idx="0"/>
              </p:cNvCxnSpPr>
              <p:nvPr/>
            </p:nvCxnSpPr>
            <p:spPr bwMode="auto">
              <a:xfrm rot="5400000" flipH="1" flipV="1">
                <a:off x="3272631" y="1867694"/>
                <a:ext cx="238125" cy="1588"/>
              </a:xfrm>
              <a:prstGeom prst="curvedConnector5">
                <a:avLst>
                  <a:gd name="adj1" fmla="val -7407"/>
                  <a:gd name="adj2" fmla="val -18400009"/>
                  <a:gd name="adj3" fmla="val 122986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75" name="AutoShape 16"/>
              <p:cNvCxnSpPr>
                <a:cxnSpLocks noChangeShapeType="1"/>
                <a:stCxn id="168" idx="2"/>
                <a:endCxn id="169" idx="0"/>
              </p:cNvCxnSpPr>
              <p:nvPr/>
            </p:nvCxnSpPr>
            <p:spPr bwMode="auto">
              <a:xfrm>
                <a:off x="3390900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76" name="AutoShape 19"/>
              <p:cNvSpPr>
                <a:spLocks noChangeArrowheads="1"/>
              </p:cNvSpPr>
              <p:nvPr/>
            </p:nvSpPr>
            <p:spPr bwMode="auto">
              <a:xfrm>
                <a:off x="3797300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77" name="AutoShape 21"/>
              <p:cNvCxnSpPr>
                <a:cxnSpLocks noChangeShapeType="1"/>
                <a:stCxn id="200" idx="2"/>
                <a:endCxn id="194" idx="0"/>
              </p:cNvCxnSpPr>
              <p:nvPr/>
            </p:nvCxnSpPr>
            <p:spPr bwMode="auto">
              <a:xfrm>
                <a:off x="3741738" y="1690688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78" name="AutoShape 22"/>
              <p:cNvCxnSpPr>
                <a:cxnSpLocks noChangeShapeType="1"/>
                <a:stCxn id="194" idx="2"/>
                <a:endCxn id="176" idx="0"/>
              </p:cNvCxnSpPr>
              <p:nvPr/>
            </p:nvCxnSpPr>
            <p:spPr bwMode="auto">
              <a:xfrm>
                <a:off x="3741738" y="1839913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79" name="AutoShape 23"/>
              <p:cNvCxnSpPr>
                <a:cxnSpLocks noChangeShapeType="1"/>
                <a:stCxn id="176" idx="2"/>
                <a:endCxn id="198" idx="0"/>
              </p:cNvCxnSpPr>
              <p:nvPr/>
            </p:nvCxnSpPr>
            <p:spPr bwMode="auto">
              <a:xfrm flipH="1">
                <a:off x="3741738" y="1989138"/>
                <a:ext cx="100012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80" name="AutoShape 24"/>
              <p:cNvCxnSpPr>
                <a:cxnSpLocks noChangeShapeType="1"/>
                <a:stCxn id="194" idx="2"/>
                <a:endCxn id="198" idx="0"/>
              </p:cNvCxnSpPr>
              <p:nvPr/>
            </p:nvCxnSpPr>
            <p:spPr bwMode="auto">
              <a:xfrm>
                <a:off x="3741738" y="1839913"/>
                <a:ext cx="0" cy="20796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81" name="AutoShape 25"/>
              <p:cNvCxnSpPr>
                <a:cxnSpLocks noChangeShapeType="1"/>
                <a:stCxn id="198" idx="2"/>
              </p:cNvCxnSpPr>
              <p:nvPr/>
            </p:nvCxnSpPr>
            <p:spPr bwMode="auto">
              <a:xfrm>
                <a:off x="3741738" y="2136775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82" name="AutoShape 27"/>
              <p:cNvSpPr>
                <a:spLocks noChangeArrowheads="1"/>
              </p:cNvSpPr>
              <p:nvPr/>
            </p:nvSpPr>
            <p:spPr bwMode="auto">
              <a:xfrm>
                <a:off x="2971800" y="1749425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83" name="AutoShape 29"/>
              <p:cNvSpPr>
                <a:spLocks noChangeArrowheads="1"/>
              </p:cNvSpPr>
              <p:nvPr/>
            </p:nvSpPr>
            <p:spPr bwMode="auto">
              <a:xfrm>
                <a:off x="2971800" y="189865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84" name="AutoShape 30"/>
              <p:cNvCxnSpPr>
                <a:cxnSpLocks noChangeShapeType="1"/>
                <a:stCxn id="195" idx="2"/>
                <a:endCxn id="192" idx="0"/>
              </p:cNvCxnSpPr>
              <p:nvPr/>
            </p:nvCxnSpPr>
            <p:spPr bwMode="auto">
              <a:xfrm rot="16200000" flipH="1">
                <a:off x="3085306" y="1688307"/>
                <a:ext cx="66675" cy="7143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85" name="AutoShape 32"/>
              <p:cNvCxnSpPr>
                <a:cxnSpLocks noChangeShapeType="1"/>
                <a:stCxn id="182" idx="2"/>
                <a:endCxn id="183" idx="0"/>
              </p:cNvCxnSpPr>
              <p:nvPr/>
            </p:nvCxnSpPr>
            <p:spPr bwMode="auto">
              <a:xfrm>
                <a:off x="3017838" y="1839913"/>
                <a:ext cx="0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86" name="AutoShape 33"/>
              <p:cNvCxnSpPr>
                <a:cxnSpLocks noChangeShapeType="1"/>
                <a:stCxn id="195" idx="2"/>
                <a:endCxn id="182" idx="0"/>
              </p:cNvCxnSpPr>
              <p:nvPr/>
            </p:nvCxnSpPr>
            <p:spPr bwMode="auto">
              <a:xfrm flipH="1">
                <a:off x="3017838" y="1690688"/>
                <a:ext cx="65087" cy="58737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87" name="AutoShape 36"/>
              <p:cNvSpPr>
                <a:spLocks noChangeArrowheads="1"/>
              </p:cNvSpPr>
              <p:nvPr/>
            </p:nvSpPr>
            <p:spPr bwMode="auto">
              <a:xfrm>
                <a:off x="3346450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88" name="AutoShape 37"/>
              <p:cNvCxnSpPr>
                <a:cxnSpLocks noChangeShapeType="1"/>
                <a:stCxn id="169" idx="2"/>
                <a:endCxn id="187" idx="0"/>
              </p:cNvCxnSpPr>
              <p:nvPr/>
            </p:nvCxnSpPr>
            <p:spPr bwMode="auto">
              <a:xfrm>
                <a:off x="3390900" y="1987550"/>
                <a:ext cx="0" cy="60325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89" name="AutoShape 38"/>
              <p:cNvCxnSpPr>
                <a:cxnSpLocks noChangeShapeType="1"/>
                <a:stCxn id="183" idx="2"/>
                <a:endCxn id="195" idx="0"/>
              </p:cNvCxnSpPr>
              <p:nvPr/>
            </p:nvCxnSpPr>
            <p:spPr bwMode="auto">
              <a:xfrm rot="5400000" flipH="1" flipV="1">
                <a:off x="2855913" y="1762125"/>
                <a:ext cx="388938" cy="65087"/>
              </a:xfrm>
              <a:prstGeom prst="curvedConnector5">
                <a:avLst>
                  <a:gd name="adj1" fmla="val -13319"/>
                  <a:gd name="adj2" fmla="val -153546"/>
                  <a:gd name="adj3" fmla="val 119176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cxnSp>
            <p:nvCxnSpPr>
              <p:cNvPr id="190" name="AutoShape 40"/>
              <p:cNvCxnSpPr>
                <a:cxnSpLocks noChangeShapeType="1"/>
                <a:stCxn id="193" idx="2"/>
                <a:endCxn id="200" idx="0"/>
              </p:cNvCxnSpPr>
              <p:nvPr/>
            </p:nvCxnSpPr>
            <p:spPr bwMode="auto">
              <a:xfrm rot="5400000" flipH="1" flipV="1">
                <a:off x="3435351" y="1682750"/>
                <a:ext cx="387350" cy="225425"/>
              </a:xfrm>
              <a:prstGeom prst="curvedConnector5">
                <a:avLst>
                  <a:gd name="adj1" fmla="val -9144"/>
                  <a:gd name="adj2" fmla="val 50000"/>
                  <a:gd name="adj3" fmla="val 120255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cxnSp>
            <p:nvCxnSpPr>
              <p:cNvPr id="191" name="AutoShape 45"/>
              <p:cNvCxnSpPr>
                <a:cxnSpLocks noChangeShapeType="1"/>
                <a:stCxn id="192" idx="2"/>
                <a:endCxn id="197" idx="0"/>
              </p:cNvCxnSpPr>
              <p:nvPr/>
            </p:nvCxnSpPr>
            <p:spPr bwMode="auto">
              <a:xfrm rot="5400000" flipH="1" flipV="1">
                <a:off x="3185319" y="1570832"/>
                <a:ext cx="244475" cy="306387"/>
              </a:xfrm>
              <a:prstGeom prst="curvedConnector5">
                <a:avLst>
                  <a:gd name="adj1" fmla="val -16153"/>
                  <a:gd name="adj2" fmla="val 34917"/>
                  <a:gd name="adj3" fmla="val 132000"/>
                </a:avLst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sm" len="sm"/>
              </a:ln>
            </p:spPr>
          </p:cxnSp>
          <p:sp>
            <p:nvSpPr>
              <p:cNvPr id="192" name="AutoShape 34"/>
              <p:cNvSpPr>
                <a:spLocks noChangeArrowheads="1"/>
              </p:cNvSpPr>
              <p:nvPr/>
            </p:nvSpPr>
            <p:spPr bwMode="auto">
              <a:xfrm>
                <a:off x="3109913" y="1757363"/>
                <a:ext cx="90487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3" name="AutoShape 9"/>
              <p:cNvSpPr>
                <a:spLocks noChangeArrowheads="1"/>
              </p:cNvSpPr>
              <p:nvPr/>
            </p:nvSpPr>
            <p:spPr bwMode="auto">
              <a:xfrm>
                <a:off x="3471863" y="1898650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4" name="AutoShape 18"/>
              <p:cNvSpPr>
                <a:spLocks noChangeArrowheads="1"/>
              </p:cNvSpPr>
              <p:nvPr/>
            </p:nvSpPr>
            <p:spPr bwMode="auto">
              <a:xfrm>
                <a:off x="3697288" y="1749425"/>
                <a:ext cx="88900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5" name="AutoShape 26"/>
              <p:cNvSpPr>
                <a:spLocks noChangeArrowheads="1"/>
              </p:cNvSpPr>
              <p:nvPr/>
            </p:nvSpPr>
            <p:spPr bwMode="auto">
              <a:xfrm>
                <a:off x="3038475" y="1600200"/>
                <a:ext cx="90488" cy="9048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cxnSp>
            <p:nvCxnSpPr>
              <p:cNvPr id="196" name="AutoShape 11"/>
              <p:cNvCxnSpPr>
                <a:cxnSpLocks noChangeShapeType="1"/>
                <a:stCxn id="197" idx="2"/>
                <a:endCxn id="199" idx="0"/>
              </p:cNvCxnSpPr>
              <p:nvPr/>
            </p:nvCxnSpPr>
            <p:spPr bwMode="auto">
              <a:xfrm>
                <a:off x="3460750" y="1692275"/>
                <a:ext cx="55563" cy="5715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sm" len="sm"/>
              </a:ln>
            </p:spPr>
          </p:cxnSp>
          <p:sp>
            <p:nvSpPr>
              <p:cNvPr id="197" name="AutoShape 5"/>
              <p:cNvSpPr>
                <a:spLocks noChangeArrowheads="1"/>
              </p:cNvSpPr>
              <p:nvPr/>
            </p:nvSpPr>
            <p:spPr bwMode="auto">
              <a:xfrm>
                <a:off x="3416300" y="1601788"/>
                <a:ext cx="88900" cy="904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8" name="AutoShape 20"/>
              <p:cNvSpPr>
                <a:spLocks noChangeArrowheads="1"/>
              </p:cNvSpPr>
              <p:nvPr/>
            </p:nvSpPr>
            <p:spPr bwMode="auto">
              <a:xfrm>
                <a:off x="3697288" y="204787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199" name="AutoShape 7"/>
              <p:cNvSpPr>
                <a:spLocks noChangeArrowheads="1"/>
              </p:cNvSpPr>
              <p:nvPr/>
            </p:nvSpPr>
            <p:spPr bwMode="auto">
              <a:xfrm>
                <a:off x="3471863" y="1749425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00" name="AutoShape 17"/>
              <p:cNvSpPr>
                <a:spLocks noChangeArrowheads="1"/>
              </p:cNvSpPr>
              <p:nvPr/>
            </p:nvSpPr>
            <p:spPr bwMode="auto">
              <a:xfrm>
                <a:off x="3697288" y="1601788"/>
                <a:ext cx="88900" cy="8890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156638" rIns="0" bIns="156638" anchor="ctr"/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</p:grpSp>
      </p:grpSp>
      <p:grpSp>
        <p:nvGrpSpPr>
          <p:cNvPr id="11" name="Group 261"/>
          <p:cNvGrpSpPr/>
          <p:nvPr/>
        </p:nvGrpSpPr>
        <p:grpSpPr>
          <a:xfrm>
            <a:off x="2362200" y="4267200"/>
            <a:ext cx="4191000" cy="1676400"/>
            <a:chOff x="2362200" y="4267200"/>
            <a:chExt cx="4191000" cy="1676400"/>
          </a:xfrm>
        </p:grpSpPr>
        <p:sp>
          <p:nvSpPr>
            <p:cNvPr id="263" name="Rectangle 278"/>
            <p:cNvSpPr>
              <a:spLocks noChangeArrowheads="1"/>
            </p:cNvSpPr>
            <p:nvPr/>
          </p:nvSpPr>
          <p:spPr bwMode="auto">
            <a:xfrm>
              <a:off x="2362200" y="4267200"/>
              <a:ext cx="4191000" cy="1676400"/>
            </a:xfrm>
            <a:prstGeom prst="roundRect">
              <a:avLst>
                <a:gd name="adj" fmla="val 16667"/>
              </a:avLst>
            </a:prstGeom>
            <a:solidFill>
              <a:srgbClr val="DAB61E"/>
            </a:solidFill>
            <a:ln w="50800" algn="ctr">
              <a:noFill/>
              <a:round/>
              <a:headEnd/>
              <a:tailEnd/>
            </a:ln>
          </p:spPr>
          <p:txBody>
            <a:bodyPr lIns="0" tIns="0" rIns="0" bIns="0" anchor="t" anchorCtr="0"/>
            <a:lstStyle/>
            <a:p>
              <a:pPr marL="392113" indent="-392113" algn="l" defTabSz="3135313">
                <a:spcBef>
                  <a:spcPct val="0"/>
                </a:spcBef>
                <a:tabLst>
                  <a:tab pos="1600200" algn="l"/>
                </a:tabLst>
              </a:pPr>
              <a:r>
                <a:rPr lang="en-US" sz="2800" smtClean="0">
                  <a:solidFill>
                    <a:schemeClr val="bg1"/>
                  </a:solidFill>
                </a:rPr>
                <a:t>	       </a:t>
              </a:r>
              <a:r>
                <a:rPr lang="en-US" smtClean="0">
                  <a:solidFill>
                    <a:schemeClr val="bg1"/>
                  </a:solidFill>
                </a:rPr>
                <a:t> </a:t>
              </a:r>
              <a:r>
                <a:rPr lang="en-US" sz="28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SR-	Dyninst</a:t>
              </a:r>
              <a:endParaRPr 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4" name="Rectangle 278"/>
            <p:cNvSpPr>
              <a:spLocks noChangeArrowheads="1"/>
            </p:cNvSpPr>
            <p:nvPr/>
          </p:nvSpPr>
          <p:spPr bwMode="auto">
            <a:xfrm>
              <a:off x="2438400" y="4800600"/>
              <a:ext cx="2571750" cy="304800"/>
            </a:xfrm>
            <a:prstGeom prst="roundRect">
              <a:avLst>
                <a:gd name="adj" fmla="val 29167"/>
              </a:avLst>
            </a:prstGeom>
            <a:solidFill>
              <a:schemeClr val="bg1"/>
            </a:solidFill>
            <a:ln w="50800" algn="ctr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defTabSz="3135313">
                <a:spcBef>
                  <a:spcPct val="0"/>
                </a:spcBef>
              </a:pPr>
              <a:r>
                <a:rPr lang="en-US" smtClean="0">
                  <a:solidFill>
                    <a:srgbClr val="404040"/>
                  </a:solidFill>
                </a:rPr>
                <a:t>static-dynamic analysis</a:t>
              </a:r>
            </a:p>
          </p:txBody>
        </p:sp>
      </p:grpSp>
      <p:sp>
        <p:nvSpPr>
          <p:cNvPr id="225" name="Circular Arrow 224"/>
          <p:cNvSpPr/>
          <p:nvPr/>
        </p:nvSpPr>
        <p:spPr bwMode="auto">
          <a:xfrm rot="20616201">
            <a:off x="1777329" y="4519449"/>
            <a:ext cx="827637" cy="834323"/>
          </a:xfrm>
          <a:prstGeom prst="circularArrow">
            <a:avLst>
              <a:gd name="adj1" fmla="val 11933"/>
              <a:gd name="adj2" fmla="val 1541036"/>
              <a:gd name="adj3" fmla="val 19878290"/>
              <a:gd name="adj4" fmla="val 2718872"/>
              <a:gd name="adj5" fmla="val 17233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58" name="Group 185"/>
          <p:cNvGrpSpPr/>
          <p:nvPr/>
        </p:nvGrpSpPr>
        <p:grpSpPr>
          <a:xfrm>
            <a:off x="6741112" y="2133600"/>
            <a:ext cx="2326688" cy="3733800"/>
            <a:chOff x="6741112" y="1752600"/>
            <a:chExt cx="2326688" cy="3733800"/>
          </a:xfrm>
        </p:grpSpPr>
        <p:sp>
          <p:nvSpPr>
            <p:cNvPr id="259" name="Content Placeholder 4"/>
            <p:cNvSpPr txBox="1">
              <a:spLocks/>
            </p:cNvSpPr>
            <p:nvPr/>
          </p:nvSpPr>
          <p:spPr bwMode="auto">
            <a:xfrm>
              <a:off x="7086600" y="2371725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Analysis of network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communications</a:t>
              </a:r>
            </a:p>
          </p:txBody>
        </p:sp>
        <p:sp>
          <p:nvSpPr>
            <p:cNvPr id="260" name="Content Placeholder 4"/>
            <p:cNvSpPr txBox="1">
              <a:spLocks/>
            </p:cNvSpPr>
            <p:nvPr/>
          </p:nvSpPr>
          <p:spPr bwMode="auto">
            <a:xfrm>
              <a:off x="7086600" y="1752600"/>
              <a:ext cx="1981199" cy="3810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Code visualizations</a:t>
              </a:r>
            </a:p>
          </p:txBody>
        </p:sp>
        <p:sp>
          <p:nvSpPr>
            <p:cNvPr id="261" name="Content Placeholder 4"/>
            <p:cNvSpPr txBox="1">
              <a:spLocks/>
            </p:cNvSpPr>
            <p:nvPr/>
          </p:nvSpPr>
          <p:spPr bwMode="auto">
            <a:xfrm>
              <a:off x="7086600" y="32004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33363" marR="0" lvl="0" indent="-233363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Time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bomb detection</a:t>
              </a:r>
            </a:p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baseline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and</a:t>
              </a: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 analysis</a:t>
              </a: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itchFamily="34" charset="0"/>
                <a:cs typeface="+mn-cs"/>
              </a:endParaRPr>
            </a:p>
          </p:txBody>
        </p:sp>
        <p:sp>
          <p:nvSpPr>
            <p:cNvPr id="262" name="Content Placeholder 4"/>
            <p:cNvSpPr txBox="1">
              <a:spLocks/>
            </p:cNvSpPr>
            <p:nvPr/>
          </p:nvSpPr>
          <p:spPr bwMode="auto">
            <a:xfrm>
              <a:off x="7086600" y="40386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Identification</a:t>
              </a:r>
              <a:r>
                <a:rPr kumimoji="0" lang="en-US" sz="1600" b="0" i="0" u="none" strike="noStrike" kern="0" cap="none" spc="0" normalizeH="0" noProof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Franklin Gothic Medium" pitchFamily="34" charset="0"/>
                  <a:ea typeface="+mn-ea"/>
                  <a:cs typeface="+mn-cs"/>
                </a:rPr>
                <a:t> of stolen data</a:t>
              </a:r>
              <a:endParaRPr lang="en-US" sz="1600" kern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endParaRPr>
            </a:p>
          </p:txBody>
        </p:sp>
        <p:sp>
          <p:nvSpPr>
            <p:cNvPr id="268" name="Right Arrow 267"/>
            <p:cNvSpPr/>
            <p:nvPr/>
          </p:nvSpPr>
          <p:spPr bwMode="auto">
            <a:xfrm>
              <a:off x="6741112" y="1828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9" name="Right Arrow 268"/>
            <p:cNvSpPr/>
            <p:nvPr/>
          </p:nvSpPr>
          <p:spPr bwMode="auto">
            <a:xfrm>
              <a:off x="6741112" y="254347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0" name="Right Arrow 269"/>
            <p:cNvSpPr/>
            <p:nvPr/>
          </p:nvSpPr>
          <p:spPr bwMode="auto">
            <a:xfrm>
              <a:off x="6741112" y="33528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1" name="Right Arrow 270"/>
            <p:cNvSpPr/>
            <p:nvPr/>
          </p:nvSpPr>
          <p:spPr bwMode="auto">
            <a:xfrm>
              <a:off x="6741112" y="4200525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2" name="Content Placeholder 4"/>
            <p:cNvSpPr txBox="1">
              <a:spLocks/>
            </p:cNvSpPr>
            <p:nvPr/>
          </p:nvSpPr>
          <p:spPr bwMode="auto">
            <a:xfrm>
              <a:off x="7086600" y="4876800"/>
              <a:ext cx="1981200" cy="609600"/>
            </a:xfrm>
            <a:prstGeom prst="rect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en-US" sz="1600" kern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cs"/>
                </a:rPr>
                <a:t>Reports on anti-analysis techniques</a:t>
              </a:r>
            </a:p>
          </p:txBody>
        </p:sp>
        <p:sp>
          <p:nvSpPr>
            <p:cNvPr id="273" name="Right Arrow 272"/>
            <p:cNvSpPr/>
            <p:nvPr/>
          </p:nvSpPr>
          <p:spPr bwMode="auto">
            <a:xfrm>
              <a:off x="6741112" y="5105400"/>
              <a:ext cx="288265" cy="228600"/>
            </a:xfrm>
            <a:prstGeom prst="rightArrow">
              <a:avLst>
                <a:gd name="adj1" fmla="val 50000"/>
                <a:gd name="adj2" fmla="val 72222"/>
              </a:avLst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l">
                <a:lnSpc>
                  <a:spcPct val="90000"/>
                </a:lnSpc>
              </a:pPr>
              <a:endParaRPr lang="en-US" sz="16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5" name="Rectangle 278"/>
          <p:cNvSpPr>
            <a:spLocks noChangeArrowheads="1"/>
          </p:cNvSpPr>
          <p:nvPr/>
        </p:nvSpPr>
        <p:spPr bwMode="auto">
          <a:xfrm>
            <a:off x="2438400" y="5181603"/>
            <a:ext cx="12954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Control flow analyzer</a:t>
            </a:r>
          </a:p>
        </p:txBody>
      </p:sp>
      <p:sp>
        <p:nvSpPr>
          <p:cNvPr id="167" name="Rectangle 278"/>
          <p:cNvSpPr>
            <a:spLocks noChangeArrowheads="1"/>
          </p:cNvSpPr>
          <p:nvPr/>
        </p:nvSpPr>
        <p:spPr bwMode="auto">
          <a:xfrm>
            <a:off x="5105400" y="4800600"/>
            <a:ext cx="1371600" cy="1044391"/>
          </a:xfrm>
          <a:prstGeom prst="roundRect">
            <a:avLst>
              <a:gd name="adj" fmla="val 15745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wrap="none" lIns="0" tIns="0" rIns="0" bIns="0" anchor="b"/>
          <a:lstStyle/>
          <a:p>
            <a:pPr algn="l"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Sensitivity </a:t>
            </a:r>
          </a:p>
          <a:p>
            <a:pPr algn="l"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Resistant </a:t>
            </a:r>
          </a:p>
          <a:p>
            <a:pPr algn="l"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Instrumenter</a:t>
            </a:r>
            <a:endParaRPr lang="en-US">
              <a:solidFill>
                <a:srgbClr val="404040"/>
              </a:solidFill>
            </a:endParaRPr>
          </a:p>
        </p:txBody>
      </p:sp>
      <p:sp>
        <p:nvSpPr>
          <p:cNvPr id="201" name="Rectangle 278"/>
          <p:cNvSpPr>
            <a:spLocks noChangeArrowheads="1"/>
          </p:cNvSpPr>
          <p:nvPr/>
        </p:nvSpPr>
        <p:spPr bwMode="auto">
          <a:xfrm>
            <a:off x="3829050" y="5181603"/>
            <a:ext cx="1181100" cy="663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3135313">
              <a:spcBef>
                <a:spcPct val="0"/>
              </a:spcBef>
            </a:pPr>
            <a:r>
              <a:rPr lang="en-US" smtClean="0">
                <a:solidFill>
                  <a:srgbClr val="404040"/>
                </a:solidFill>
              </a:rPr>
              <a:t>Data flow analyzer</a:t>
            </a:r>
          </a:p>
        </p:txBody>
      </p:sp>
    </p:spTree>
  </p:cSld>
  <p:clrMapOvr>
    <a:masterClrMapping/>
  </p:clrMapOvr>
  <p:transition advTm="862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8674" name="Rectangle 7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Malware Analysis and Instrumentation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4B66D-AF9B-4ADE-A4ED-EC4515A571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2057400" y="2057400"/>
            <a:ext cx="7086600" cy="430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5000"/>
              </a:spcBef>
            </a:pPr>
            <a:r>
              <a:rPr lang="en-US" sz="3200" smtClean="0">
                <a:solidFill>
                  <a:srgbClr val="404040"/>
                </a:solidFill>
              </a:rPr>
              <a:t>Anti-analysis tricks</a:t>
            </a:r>
          </a:p>
          <a:p>
            <a:pPr marL="342900" indent="-342900" algn="l" eaLnBrk="0" hangingPunct="0">
              <a:spcBef>
                <a:spcPct val="25000"/>
              </a:spcBef>
            </a:pPr>
            <a:r>
              <a:rPr lang="en-US" sz="3200" smtClean="0">
                <a:solidFill>
                  <a:srgbClr val="404040"/>
                </a:solidFill>
              </a:rPr>
              <a:t>Hybrid static-dynamic analysis</a:t>
            </a:r>
          </a:p>
          <a:p>
            <a:pPr marL="342900" indent="-342900" algn="l" eaLnBrk="0" hangingPunct="0">
              <a:spcBef>
                <a:spcPct val="25000"/>
              </a:spcBef>
            </a:pPr>
            <a:r>
              <a:rPr lang="en-US" sz="3200" smtClean="0">
                <a:solidFill>
                  <a:srgbClr val="404040"/>
                </a:solidFill>
              </a:rPr>
              <a:t>Sensitivity resistance</a:t>
            </a:r>
          </a:p>
          <a:p>
            <a:pPr marL="342900" indent="-342900" algn="l" eaLnBrk="0" hangingPunct="0">
              <a:spcBef>
                <a:spcPct val="25000"/>
              </a:spcBef>
            </a:pPr>
            <a:r>
              <a:rPr lang="en-US" sz="3200" smtClean="0">
                <a:solidFill>
                  <a:srgbClr val="404040"/>
                </a:solidFill>
              </a:rPr>
              <a:t>Results</a:t>
            </a:r>
            <a:endParaRPr lang="en-US" sz="3200">
              <a:solidFill>
                <a:srgbClr val="404040"/>
              </a:solidFill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990600" y="2755773"/>
            <a:ext cx="990600" cy="408486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algn="l" eaLnBrk="0" hangingPunct="0"/>
            <a:r>
              <a:rPr lang="en-US" sz="3200" b="1" dirty="0">
                <a:solidFill>
                  <a:schemeClr val="bg1"/>
                </a:solidFill>
              </a:rPr>
              <a:t>H.A.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90600" y="2146173"/>
            <a:ext cx="990600" cy="408486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algn="l" eaLnBrk="0" hangingPunct="0"/>
            <a:r>
              <a:rPr lang="en-US" sz="3200" b="1" smtClean="0">
                <a:solidFill>
                  <a:schemeClr val="bg1"/>
                </a:solidFill>
              </a:rPr>
              <a:t>Anti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90600" y="3365373"/>
            <a:ext cx="990600" cy="408486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algn="l" eaLnBrk="0" hangingPunct="0"/>
            <a:r>
              <a:rPr lang="en-US" sz="3200" b="1" smtClean="0">
                <a:solidFill>
                  <a:schemeClr val="bg1"/>
                </a:solidFill>
              </a:rPr>
              <a:t>S.R.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90600" y="3971925"/>
            <a:ext cx="990600" cy="408486"/>
          </a:xfrm>
          <a:prstGeom prst="rect">
            <a:avLst/>
          </a:prstGeom>
          <a:solidFill>
            <a:srgbClr val="DDDDF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233363" indent="-233363" algn="l" eaLnBrk="0" hangingPunct="0"/>
            <a:r>
              <a:rPr lang="en-US" sz="3200" b="1">
                <a:solidFill>
                  <a:schemeClr val="bg1"/>
                </a:solidFill>
              </a:rPr>
              <a:t>Res.</a:t>
            </a: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73914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72D490-75C0-484C-9EBA-562BD82471E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Arial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Franklin Gothic Medium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advTm="2531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3|18.8|10.8|2.6|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5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3|18.8|10.8|2.6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3.3|2.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2.3|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2.3|2.5"/>
</p:tagLst>
</file>

<file path=ppt/theme/theme1.xml><?xml version="1.0" encoding="utf-8"?>
<a:theme xmlns:a="http://schemas.openxmlformats.org/drawingml/2006/main" name="3_pw_talk">
  <a:themeElements>
    <a:clrScheme name="2_pw_talk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2_pw_talk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pw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w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w_tal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w_tal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pw_talk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119420</TotalTime>
  <Words>2654</Words>
  <Application>Microsoft Office PowerPoint</Application>
  <PresentationFormat>On-screen Show (4:3)</PresentationFormat>
  <Paragraphs>869</Paragraphs>
  <Slides>31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3_pw_talk</vt:lpstr>
      <vt:lpstr>Malware Analysis and Instrumentation</vt:lpstr>
      <vt:lpstr>Forensic analysts need help</vt:lpstr>
      <vt:lpstr>Forensic analysts need help</vt:lpstr>
      <vt:lpstr>Dyninst is a toolbox for analysts</vt:lpstr>
      <vt:lpstr>Dyninst is a toolbox for analysts</vt:lpstr>
      <vt:lpstr>Dyninst is a toolbox for analysts</vt:lpstr>
      <vt:lpstr>Dyninst on malware</vt:lpstr>
      <vt:lpstr>Dyninst on malware</vt:lpstr>
      <vt:lpstr>Outline</vt:lpstr>
      <vt:lpstr>Anti-analysis tricks</vt:lpstr>
      <vt:lpstr>Obfuscated control flow</vt:lpstr>
      <vt:lpstr>Unpacked code</vt:lpstr>
      <vt:lpstr>Overwritten code</vt:lpstr>
      <vt:lpstr>PC Sensitive code</vt:lpstr>
      <vt:lpstr>Anti-patching</vt:lpstr>
      <vt:lpstr>Address-space probing</vt:lpstr>
      <vt:lpstr>Code discovery algorithm</vt:lpstr>
      <vt:lpstr>Code discovery algorithm</vt:lpstr>
      <vt:lpstr>Code discovery algorithm</vt:lpstr>
      <vt:lpstr>Code discovery algorithm</vt:lpstr>
      <vt:lpstr>Code discovery algorithm</vt:lpstr>
      <vt:lpstr>Slide 22</vt:lpstr>
      <vt:lpstr>Overwritten code discovery</vt:lpstr>
      <vt:lpstr>Overwritten code discovery</vt:lpstr>
      <vt:lpstr>Overwritten code discovery</vt:lpstr>
      <vt:lpstr>Slide 26</vt:lpstr>
      <vt:lpstr>Slide 27</vt:lpstr>
      <vt:lpstr>Slide 28</vt:lpstr>
      <vt:lpstr>The packers we’re studying</vt:lpstr>
      <vt:lpstr>Slide 30</vt:lpstr>
      <vt:lpstr>Conclusion</vt:lpstr>
    </vt:vector>
  </TitlesOfParts>
  <Company>UW-Madison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Systems Lab</dc:creator>
  <cp:lastModifiedBy>roundy</cp:lastModifiedBy>
  <cp:revision>5433</cp:revision>
  <dcterms:created xsi:type="dcterms:W3CDTF">2007-12-06T21:29:56Z</dcterms:created>
  <dcterms:modified xsi:type="dcterms:W3CDTF">2011-04-29T21:20:19Z</dcterms:modified>
</cp:coreProperties>
</file>