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  <p:sldMasterId id="2147483659" r:id="rId2"/>
  </p:sldMasterIdLst>
  <p:notesMasterIdLst>
    <p:notesMasterId r:id="rId57"/>
  </p:notesMasterIdLst>
  <p:sldIdLst>
    <p:sldId id="256" r:id="rId3"/>
    <p:sldId id="257" r:id="rId4"/>
    <p:sldId id="274" r:id="rId5"/>
    <p:sldId id="297" r:id="rId6"/>
    <p:sldId id="278" r:id="rId7"/>
    <p:sldId id="279" r:id="rId8"/>
    <p:sldId id="280" r:id="rId9"/>
    <p:sldId id="264" r:id="rId10"/>
    <p:sldId id="281" r:id="rId11"/>
    <p:sldId id="299" r:id="rId12"/>
    <p:sldId id="311" r:id="rId13"/>
    <p:sldId id="310" r:id="rId14"/>
    <p:sldId id="312" r:id="rId15"/>
    <p:sldId id="314" r:id="rId16"/>
    <p:sldId id="313" r:id="rId17"/>
    <p:sldId id="298" r:id="rId18"/>
    <p:sldId id="300" r:id="rId19"/>
    <p:sldId id="337" r:id="rId20"/>
    <p:sldId id="288" r:id="rId21"/>
    <p:sldId id="315" r:id="rId22"/>
    <p:sldId id="316" r:id="rId23"/>
    <p:sldId id="317" r:id="rId24"/>
    <p:sldId id="318" r:id="rId25"/>
    <p:sldId id="319" r:id="rId26"/>
    <p:sldId id="320" r:id="rId27"/>
    <p:sldId id="322" r:id="rId28"/>
    <p:sldId id="321" r:id="rId29"/>
    <p:sldId id="323" r:id="rId30"/>
    <p:sldId id="324" r:id="rId31"/>
    <p:sldId id="325" r:id="rId32"/>
    <p:sldId id="326" r:id="rId33"/>
    <p:sldId id="328" r:id="rId34"/>
    <p:sldId id="327" r:id="rId35"/>
    <p:sldId id="329" r:id="rId36"/>
    <p:sldId id="330" r:id="rId37"/>
    <p:sldId id="331" r:id="rId38"/>
    <p:sldId id="332" r:id="rId39"/>
    <p:sldId id="333" r:id="rId40"/>
    <p:sldId id="334" r:id="rId41"/>
    <p:sldId id="338" r:id="rId42"/>
    <p:sldId id="335" r:id="rId43"/>
    <p:sldId id="301" r:id="rId44"/>
    <p:sldId id="302" r:id="rId45"/>
    <p:sldId id="303" r:id="rId46"/>
    <p:sldId id="308" r:id="rId47"/>
    <p:sldId id="304" r:id="rId48"/>
    <p:sldId id="305" r:id="rId49"/>
    <p:sldId id="309" r:id="rId50"/>
    <p:sldId id="306" r:id="rId51"/>
    <p:sldId id="307" r:id="rId52"/>
    <p:sldId id="271" r:id="rId53"/>
    <p:sldId id="270" r:id="rId54"/>
    <p:sldId id="272" r:id="rId55"/>
    <p:sldId id="273" r:id="rId5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CBE0"/>
    <a:srgbClr val="CE7AB0"/>
    <a:srgbClr val="F1DBE9"/>
    <a:srgbClr val="E7BFD9"/>
    <a:srgbClr val="E2B0D0"/>
    <a:srgbClr val="D997C1"/>
    <a:srgbClr val="E3657A"/>
    <a:srgbClr val="E563C3"/>
    <a:srgbClr val="B24DAA"/>
    <a:srgbClr val="66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43" autoAdjust="0"/>
    <p:restoredTop sz="85863" autoAdjust="0"/>
  </p:normalViewPr>
  <p:slideViewPr>
    <p:cSldViewPr snapToGrid="0">
      <p:cViewPr varScale="1">
        <p:scale>
          <a:sx n="72" d="100"/>
          <a:sy n="72" d="100"/>
        </p:scale>
        <p:origin x="-11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notesViewPr>
    <p:cSldViewPr snapToGrid="0">
      <p:cViewPr varScale="1">
        <p:scale>
          <a:sx n="73" d="100"/>
          <a:sy n="73" d="100"/>
        </p:scale>
        <p:origin x="-2244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84AE676-A428-4FB9-9A7E-B3F6270D6DFC}" type="datetimeFigureOut">
              <a:rPr lang="en-US"/>
              <a:pPr>
                <a:defRPr/>
              </a:pPr>
              <a:t>4/11/2010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B128628-D6CC-4501-BDF3-FD9EB8F7F7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8628-D6CC-4501-BDF3-FD9EB8F7F7B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124200" y="3657600"/>
            <a:ext cx="28956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Paradyn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Project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19400" y="4572000"/>
            <a:ext cx="342900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Paradyn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 /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Dyninst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 Week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Madison,</a:t>
            </a:r>
            <a:r>
              <a:rPr lang="en-US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Wisconsin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April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12-14,</a:t>
            </a:r>
            <a:r>
              <a:rPr lang="en-US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2010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73175"/>
            <a:ext cx="7772400" cy="1470025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6400800" cy="609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5181600"/>
          </a:xfrm>
        </p:spPr>
        <p:txBody>
          <a:bodyPr/>
          <a:lstStyle>
            <a:lvl1pPr>
              <a:buFont typeface="Arial" pitchFamily="34" charset="0"/>
              <a:buChar char="•"/>
              <a:defRPr>
                <a:solidFill>
                  <a:srgbClr val="1C1C1C"/>
                </a:solidFill>
              </a:defRPr>
            </a:lvl1pPr>
            <a:lvl2pPr>
              <a:buFont typeface="Arial" pitchFamily="34" charset="0"/>
              <a:buChar char="•"/>
              <a:defRPr/>
            </a:lvl2pPr>
            <a:lvl3pPr>
              <a:buFont typeface="Arial" pitchFamily="34" charset="0"/>
              <a:buChar char="•"/>
              <a:defRPr/>
            </a:lvl3pPr>
            <a:lvl4pPr>
              <a:buFont typeface="Arial" pitchFamily="34" charset="0"/>
              <a:buChar char="•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13EEF-A4F9-4B08-BA01-2354387EE4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9800" y="6553200"/>
            <a:ext cx="4724400" cy="30480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dirty="0" smtClean="0">
                <a:solidFill>
                  <a:srgbClr val="5F5F5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Binary Concolic Execution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990600"/>
            <a:ext cx="4267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990600"/>
            <a:ext cx="44196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1EFA2-1372-47A6-B89D-E9B350BE2E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9800" y="6553200"/>
            <a:ext cx="4724400" cy="30480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dirty="0" smtClean="0">
                <a:solidFill>
                  <a:srgbClr val="5F5F5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Binary Concolic Execution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42672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4D4D4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600200"/>
            <a:ext cx="4267200" cy="45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971550"/>
            <a:ext cx="42703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4D4D4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1611312"/>
            <a:ext cx="4270375" cy="45608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F47D1-31BD-4E16-A7D4-064E3E335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553200"/>
            <a:ext cx="4724400" cy="30480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dirty="0" smtClean="0">
                <a:solidFill>
                  <a:srgbClr val="5F5F5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Binary Concolic Execution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0EB2E-8991-471E-A295-939670A7B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9800" y="6553200"/>
            <a:ext cx="4724400" cy="30480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dirty="0" smtClean="0">
                <a:solidFill>
                  <a:srgbClr val="5F5F5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Binary Concolic Execution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66C5D-47A2-4774-BC04-3E9182FE19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9800" y="6553200"/>
            <a:ext cx="4724400" cy="30480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dirty="0" smtClean="0">
                <a:solidFill>
                  <a:srgbClr val="5F5F5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Binary Concolic Execution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07E96-D0C3-416F-B1BD-6447C183E4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9800" y="6553200"/>
            <a:ext cx="4724400" cy="30480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dirty="0" smtClean="0">
                <a:solidFill>
                  <a:srgbClr val="5F5F5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Binary Concolic Execution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BAD94-5BCE-4F82-9B9B-6ABAC4FA3F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76200"/>
            <a:ext cx="883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990600"/>
            <a:ext cx="8839200" cy="513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6492875"/>
            <a:ext cx="1219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635B587-3297-4DC0-B4C1-D4BEEF634B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9800" y="6553200"/>
            <a:ext cx="4724400" cy="30480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dirty="0" smtClean="0">
                <a:solidFill>
                  <a:srgbClr val="5F5F5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Binary Concolic Execution</a:t>
            </a:r>
            <a:endParaRPr lang="en-US" dirty="0"/>
          </a:p>
        </p:txBody>
      </p:sp>
      <p:pic>
        <p:nvPicPr>
          <p:cNvPr id="1030" name="Picture 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6200" y="6232525"/>
            <a:ext cx="755650" cy="549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219200" y="6343650"/>
            <a:ext cx="6553200" cy="285750"/>
            <a:chOff x="0" y="0"/>
            <a:chExt cx="6896" cy="344"/>
          </a:xfrm>
        </p:grpSpPr>
        <p:sp>
          <p:nvSpPr>
            <p:cNvPr id="16" name="AutoShape 3"/>
            <p:cNvSpPr>
              <a:spLocks/>
            </p:cNvSpPr>
            <p:nvPr/>
          </p:nvSpPr>
          <p:spPr bwMode="auto">
            <a:xfrm>
              <a:off x="0" y="138"/>
              <a:ext cx="6896" cy="71"/>
            </a:xfrm>
            <a:prstGeom prst="roundRect">
              <a:avLst>
                <a:gd name="adj" fmla="val 33329"/>
              </a:avLst>
            </a:prstGeom>
            <a:gradFill rotWithShape="0">
              <a:gsLst>
                <a:gs pos="0">
                  <a:srgbClr val="FF0000"/>
                </a:gs>
                <a:gs pos="100000">
                  <a:srgbClr val="000000"/>
                </a:gs>
              </a:gsLst>
              <a:lin ang="0" scaled="1"/>
            </a:gradFill>
            <a:ln w="12700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7" name="Rectangle 4"/>
            <p:cNvSpPr>
              <a:spLocks/>
            </p:cNvSpPr>
            <p:nvPr/>
          </p:nvSpPr>
          <p:spPr bwMode="auto">
            <a:xfrm>
              <a:off x="3420" y="0"/>
              <a:ext cx="55" cy="34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pic>
        <p:nvPicPr>
          <p:cNvPr id="1032" name="Picture 9" descr="dyninst-big.png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154988" y="6232525"/>
            <a:ext cx="91281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kern="1200">
          <a:solidFill>
            <a:srgbClr val="7F7F7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3200"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8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0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0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6400800"/>
            <a:ext cx="1219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BADC29D-C0EB-4A97-971A-134992952A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wmf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Binary Concolic Execution for Automatic Exploit Generation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Todd Frederick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Conceptual approach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Binary Concolic Execution</a:t>
            </a:r>
            <a:endParaRPr lang="en-US" dirty="0"/>
          </a:p>
        </p:txBody>
      </p:sp>
      <p:sp>
        <p:nvSpPr>
          <p:cNvPr id="17" name="Content Placeholder 4"/>
          <p:cNvSpPr txBox="1">
            <a:spLocks/>
          </p:cNvSpPr>
          <p:nvPr/>
        </p:nvSpPr>
        <p:spPr>
          <a:xfrm>
            <a:off x="152400" y="4953000"/>
            <a:ext cx="8763000" cy="11430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lang="en-US" sz="3200" dirty="0" smtClean="0">
                <a:solidFill>
                  <a:srgbClr val="404040"/>
                </a:solidFill>
                <a:latin typeface="+mn-lt"/>
              </a:rPr>
              <a:t>Exponential number of paths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lang="en-US" sz="3200" dirty="0" smtClean="0">
                <a:solidFill>
                  <a:srgbClr val="404040"/>
                </a:solidFill>
                <a:latin typeface="+mn-lt"/>
              </a:rPr>
              <a:t>Limit and prioritize the paths we will explore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5" name="Group 17"/>
          <p:cNvGrpSpPr/>
          <p:nvPr/>
        </p:nvGrpSpPr>
        <p:grpSpPr>
          <a:xfrm>
            <a:off x="2018300" y="1981201"/>
            <a:ext cx="6877047" cy="2895599"/>
            <a:chOff x="228600" y="2286000"/>
            <a:chExt cx="8686800" cy="3657600"/>
          </a:xfrm>
        </p:grpSpPr>
        <p:sp>
          <p:nvSpPr>
            <p:cNvPr id="19" name="TextBox 18"/>
            <p:cNvSpPr txBox="1"/>
            <p:nvPr/>
          </p:nvSpPr>
          <p:spPr>
            <a:xfrm>
              <a:off x="228600" y="2667000"/>
              <a:ext cx="1295400" cy="1524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2000">
                  <a:schemeClr val="accent5">
                    <a:lumMod val="75000"/>
                  </a:schemeClr>
                </a:gs>
                <a:gs pos="39000">
                  <a:schemeClr val="accent5">
                    <a:lumMod val="75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+mn-lt"/>
                </a:rPr>
                <a:t>Program</a:t>
              </a:r>
              <a:endParaRPr lang="en-US" sz="1600" dirty="0">
                <a:latin typeface="+mn-lt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620000" y="2667000"/>
              <a:ext cx="1295400" cy="1524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3">
                    <a:lumMod val="20000"/>
                    <a:lumOff val="80000"/>
                  </a:schemeClr>
                </a:gs>
                <a:gs pos="32000">
                  <a:schemeClr val="accent3">
                    <a:lumMod val="60000"/>
                    <a:lumOff val="40000"/>
                  </a:schemeClr>
                </a:gs>
                <a:gs pos="39000">
                  <a:schemeClr val="accent3">
                    <a:lumMod val="60000"/>
                    <a:lumOff val="40000"/>
                  </a:schemeClr>
                </a:gs>
                <a:gs pos="100000">
                  <a:schemeClr val="accent3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Generated Input</a:t>
              </a:r>
              <a:endParaRPr lang="en-US" sz="1400" dirty="0">
                <a:latin typeface="+mn-lt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752600" y="2286000"/>
              <a:ext cx="1905000" cy="2286000"/>
            </a:xfrm>
            <a:prstGeom prst="roundRect">
              <a:avLst>
                <a:gd name="adj" fmla="val 11838"/>
              </a:avLst>
            </a:pr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32000">
                  <a:schemeClr val="accent1">
                    <a:lumMod val="60000"/>
                    <a:lumOff val="40000"/>
                  </a:schemeClr>
                </a:gs>
                <a:gs pos="39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ctr" anchorCtr="1">
              <a:noAutofit/>
            </a:bodyPr>
            <a:lstStyle/>
            <a:p>
              <a:r>
                <a:rPr lang="en-US" sz="1600" b="1" dirty="0" smtClean="0">
                  <a:latin typeface="+mj-lt"/>
                </a:rPr>
                <a:t>Symbolic Executor</a:t>
              </a:r>
              <a:endParaRPr lang="en-US" sz="1600" b="1" dirty="0">
                <a:latin typeface="+mj-lt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486400" y="2286000"/>
              <a:ext cx="1905000" cy="2286000"/>
            </a:xfrm>
            <a:prstGeom prst="roundRect">
              <a:avLst>
                <a:gd name="adj" fmla="val 11338"/>
              </a:avLst>
            </a:pr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32000">
                  <a:schemeClr val="accent1">
                    <a:lumMod val="60000"/>
                    <a:lumOff val="40000"/>
                  </a:schemeClr>
                </a:gs>
                <a:gs pos="39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ctr" anchorCtr="1">
              <a:noAutofit/>
            </a:bodyPr>
            <a:lstStyle/>
            <a:p>
              <a:r>
                <a:rPr lang="en-US" sz="1600" b="1" dirty="0" smtClean="0">
                  <a:latin typeface="+mj-lt"/>
                </a:rPr>
                <a:t>Solver</a:t>
              </a:r>
              <a:endParaRPr lang="en-US" sz="1600" b="1" dirty="0">
                <a:latin typeface="+mj-lt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886200" y="2667000"/>
              <a:ext cx="1371600" cy="1524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2000">
                  <a:schemeClr val="accent5">
                    <a:lumMod val="75000"/>
                  </a:schemeClr>
                </a:gs>
                <a:gs pos="39000">
                  <a:schemeClr val="accent5">
                    <a:lumMod val="75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Path Conditions</a:t>
              </a:r>
              <a:endParaRPr lang="en-US" sz="1400" dirty="0">
                <a:latin typeface="+mn-lt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429000" y="4648200"/>
              <a:ext cx="2286000" cy="1295400"/>
            </a:xfrm>
            <a:prstGeom prst="roundRect">
              <a:avLst>
                <a:gd name="adj" fmla="val 18426"/>
              </a:avLst>
            </a:pr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32000">
                  <a:schemeClr val="accent1">
                    <a:lumMod val="60000"/>
                    <a:lumOff val="40000"/>
                  </a:schemeClr>
                </a:gs>
                <a:gs pos="39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ctr" anchorCtr="1">
              <a:noAutofit/>
            </a:bodyPr>
            <a:lstStyle/>
            <a:p>
              <a:r>
                <a:rPr lang="en-US" sz="1600" b="1" dirty="0" smtClean="0">
                  <a:latin typeface="+mj-lt"/>
                </a:rPr>
                <a:t>Path Selector</a:t>
              </a:r>
              <a:endParaRPr lang="en-US" sz="1600" b="1" dirty="0">
                <a:latin typeface="+mj-lt"/>
              </a:endParaRPr>
            </a:p>
          </p:txBody>
        </p:sp>
        <p:sp>
          <p:nvSpPr>
            <p:cNvPr id="25" name="Right Arrow 24"/>
            <p:cNvSpPr/>
            <p:nvPr/>
          </p:nvSpPr>
          <p:spPr>
            <a:xfrm>
              <a:off x="1336769" y="3152272"/>
              <a:ext cx="762000" cy="609600"/>
            </a:xfrm>
            <a:prstGeom prst="right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50000"/>
                  </a:schemeClr>
                </a:gs>
                <a:gs pos="32000">
                  <a:schemeClr val="tx2">
                    <a:lumMod val="60000"/>
                    <a:lumOff val="40000"/>
                    <a:alpha val="50000"/>
                  </a:schemeClr>
                </a:gs>
                <a:gs pos="38000">
                  <a:schemeClr val="tx2">
                    <a:lumMod val="60000"/>
                    <a:lumOff val="40000"/>
                    <a:alpha val="50000"/>
                  </a:schemeClr>
                </a:gs>
                <a:gs pos="100000">
                  <a:schemeClr val="tx2">
                    <a:lumMod val="20000"/>
                    <a:lumOff val="80000"/>
                    <a:alpha val="5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ight Arrow 25"/>
            <p:cNvSpPr/>
            <p:nvPr/>
          </p:nvSpPr>
          <p:spPr>
            <a:xfrm>
              <a:off x="3505200" y="3124200"/>
              <a:ext cx="762000" cy="609600"/>
            </a:xfrm>
            <a:prstGeom prst="right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50000"/>
                  </a:schemeClr>
                </a:gs>
                <a:gs pos="32000">
                  <a:schemeClr val="tx2">
                    <a:lumMod val="60000"/>
                    <a:lumOff val="40000"/>
                    <a:alpha val="50000"/>
                  </a:schemeClr>
                </a:gs>
                <a:gs pos="38000">
                  <a:schemeClr val="tx2">
                    <a:lumMod val="60000"/>
                    <a:lumOff val="40000"/>
                    <a:alpha val="50000"/>
                  </a:schemeClr>
                </a:gs>
                <a:gs pos="100000">
                  <a:schemeClr val="tx2">
                    <a:lumMod val="20000"/>
                    <a:lumOff val="80000"/>
                    <a:alpha val="5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ight Arrow 27"/>
            <p:cNvSpPr/>
            <p:nvPr/>
          </p:nvSpPr>
          <p:spPr>
            <a:xfrm>
              <a:off x="5105400" y="3124200"/>
              <a:ext cx="762000" cy="609600"/>
            </a:xfrm>
            <a:prstGeom prst="right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50000"/>
                  </a:schemeClr>
                </a:gs>
                <a:gs pos="32000">
                  <a:schemeClr val="tx2">
                    <a:lumMod val="60000"/>
                    <a:lumOff val="40000"/>
                    <a:alpha val="50000"/>
                  </a:schemeClr>
                </a:gs>
                <a:gs pos="38000">
                  <a:schemeClr val="tx2">
                    <a:lumMod val="60000"/>
                    <a:lumOff val="40000"/>
                    <a:alpha val="50000"/>
                  </a:schemeClr>
                </a:gs>
                <a:gs pos="100000">
                  <a:schemeClr val="tx2">
                    <a:lumMod val="20000"/>
                    <a:lumOff val="80000"/>
                    <a:alpha val="5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ight Arrow 29"/>
            <p:cNvSpPr/>
            <p:nvPr/>
          </p:nvSpPr>
          <p:spPr>
            <a:xfrm>
              <a:off x="7239000" y="3124200"/>
              <a:ext cx="762000" cy="609600"/>
            </a:xfrm>
            <a:prstGeom prst="right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50000"/>
                  </a:schemeClr>
                </a:gs>
                <a:gs pos="32000">
                  <a:schemeClr val="tx2">
                    <a:lumMod val="60000"/>
                    <a:lumOff val="40000"/>
                    <a:alpha val="50000"/>
                  </a:schemeClr>
                </a:gs>
                <a:gs pos="38000">
                  <a:schemeClr val="tx2">
                    <a:lumMod val="60000"/>
                    <a:lumOff val="40000"/>
                    <a:alpha val="50000"/>
                  </a:schemeClr>
                </a:gs>
                <a:gs pos="100000">
                  <a:schemeClr val="tx2">
                    <a:lumMod val="20000"/>
                    <a:lumOff val="80000"/>
                    <a:alpha val="5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Up-Down Arrow 34"/>
            <p:cNvSpPr/>
            <p:nvPr/>
          </p:nvSpPr>
          <p:spPr>
            <a:xfrm>
              <a:off x="4191000" y="3733800"/>
              <a:ext cx="762000" cy="1371600"/>
            </a:xfrm>
            <a:prstGeom prst="upDown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50000"/>
                  </a:schemeClr>
                </a:gs>
                <a:gs pos="32000">
                  <a:schemeClr val="tx2">
                    <a:lumMod val="60000"/>
                    <a:lumOff val="40000"/>
                    <a:alpha val="50000"/>
                  </a:schemeClr>
                </a:gs>
                <a:gs pos="38000">
                  <a:schemeClr val="tx2">
                    <a:lumMod val="60000"/>
                    <a:lumOff val="40000"/>
                    <a:alpha val="50000"/>
                  </a:schemeClr>
                </a:gs>
                <a:gs pos="100000">
                  <a:schemeClr val="tx2">
                    <a:lumMod val="20000"/>
                    <a:lumOff val="80000"/>
                    <a:alpha val="5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symbolic execution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22" name="TextBox 21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latin typeface="Consolas" pitchFamily="49" charset="0"/>
                </a:rPr>
                <a:t>read_input</a:t>
              </a:r>
              <a:r>
                <a:rPr lang="en-US" sz="1600" dirty="0" smtClean="0"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 == ‘d’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input[2]-input[1] == 3 )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login()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Freeform 16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symbolic execution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22" name="TextBox 21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read_input</a:t>
              </a:r>
              <a:r>
                <a:rPr lang="en-US" sz="1600" dirty="0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 == ‘d’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input[2]-input[1] == 3 )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login()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7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TextBox 34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Freeform 36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symbolic execution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22" name="TextBox 21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effectLst/>
                  <a:latin typeface="Consolas" pitchFamily="49" charset="0"/>
                </a:rPr>
                <a:t>read_input</a:t>
              </a:r>
              <a:r>
                <a:rPr lang="en-US" sz="1600" dirty="0" smtClean="0">
                  <a:effectLst/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 == ‘d’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input[2]-input[1] == 3 )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login()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37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TextBox 20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  <a:p>
              <a:pPr algn="ctr"/>
              <a:r>
                <a:rPr lang="en-US" sz="1400" dirty="0" smtClean="0">
                  <a:latin typeface="+mn-lt"/>
                </a:rPr>
                <a:t>Path Condition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input[2]-input[0] </a:t>
              </a:r>
              <a:r>
                <a:rPr lang="en-US" sz="1400" dirty="0" smtClean="0">
                  <a:effectLst>
                    <a:glow rad="228600">
                      <a:schemeClr val="accent3">
                        <a:satMod val="175000"/>
                        <a:alpha val="40000"/>
                      </a:schemeClr>
                    </a:glow>
                  </a:effectLst>
                  <a:latin typeface="Consolas" pitchFamily="49" charset="0"/>
                </a:rPr>
                <a:t>!=</a:t>
              </a:r>
              <a:r>
                <a:rPr lang="en-US" sz="1400" dirty="0" smtClean="0">
                  <a:latin typeface="Consolas" pitchFamily="49" charset="0"/>
                </a:rPr>
                <a:t> 2</a:t>
              </a:r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9"/>
          <p:cNvGrpSpPr/>
          <p:nvPr/>
        </p:nvGrpSpPr>
        <p:grpSpPr>
          <a:xfrm>
            <a:off x="624840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37" name="TextBox 36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  <a:p>
              <a:pPr algn="ctr"/>
              <a:r>
                <a:rPr lang="en-US" sz="1400" dirty="0" smtClean="0">
                  <a:latin typeface="+mn-lt"/>
                </a:rPr>
                <a:t>Path Condition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input[2]-input[0] </a:t>
              </a:r>
              <a:r>
                <a:rPr lang="en-US" sz="1400" dirty="0" smtClean="0">
                  <a:effectLst>
                    <a:glow rad="228600">
                      <a:schemeClr val="accent3">
                        <a:satMod val="175000"/>
                        <a:alpha val="40000"/>
                      </a:schemeClr>
                    </a:glow>
                  </a:effectLst>
                  <a:latin typeface="Consolas" pitchFamily="49" charset="0"/>
                </a:rPr>
                <a:t>==</a:t>
              </a:r>
              <a:r>
                <a:rPr lang="en-US" sz="1400" dirty="0" smtClean="0">
                  <a:latin typeface="Consolas" pitchFamily="49" charset="0"/>
                </a:rPr>
                <a:t> 2</a:t>
              </a:r>
            </a:p>
          </p:txBody>
        </p:sp>
        <p:cxnSp>
          <p:nvCxnSpPr>
            <p:cNvPr id="38" name="Straight Connector 37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Freeform 38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symbolic execution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22" name="TextBox 21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effectLst/>
                  <a:latin typeface="Consolas" pitchFamily="49" charset="0"/>
                </a:rPr>
                <a:t>read_input</a:t>
              </a:r>
              <a:r>
                <a:rPr lang="en-US" sz="1600" dirty="0" smtClean="0">
                  <a:effectLst/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effectLst/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 == ‘d’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if( input[2]-input[1] == 3 )</a:t>
              </a:r>
              <a:endParaRPr lang="en-US" sz="1600" dirty="0">
                <a:effectLst>
                  <a:glow rad="101600">
                    <a:schemeClr val="accent4">
                      <a:alpha val="60000"/>
                    </a:schemeClr>
                  </a:glow>
                </a:effectLst>
                <a:latin typeface="Consolas" pitchFamily="49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login()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39"/>
          <p:cNvGrpSpPr/>
          <p:nvPr/>
        </p:nvGrpSpPr>
        <p:grpSpPr>
          <a:xfrm>
            <a:off x="624840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37" name="TextBox 36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  <a:p>
              <a:pPr algn="ctr"/>
              <a:r>
                <a:rPr lang="en-US" sz="1400" dirty="0" smtClean="0">
                  <a:latin typeface="+mn-lt"/>
                </a:rPr>
                <a:t>Path Condition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input[2]-input[0] </a:t>
              </a:r>
              <a:r>
                <a:rPr lang="en-US" sz="1400" dirty="0" smtClean="0">
                  <a:effectLst/>
                  <a:latin typeface="Consolas" pitchFamily="49" charset="0"/>
                </a:rPr>
                <a:t>==</a:t>
              </a:r>
              <a:r>
                <a:rPr lang="en-US" sz="1400" dirty="0" smtClean="0">
                  <a:latin typeface="Consolas" pitchFamily="49" charset="0"/>
                </a:rPr>
                <a:t> 2 &amp;&amp;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input[2]-input[1] </a:t>
              </a:r>
              <a:r>
                <a:rPr lang="en-US" sz="1400" dirty="0" smtClean="0">
                  <a:effectLst>
                    <a:glow rad="228600">
                      <a:schemeClr val="accent3">
                        <a:satMod val="175000"/>
                        <a:alpha val="40000"/>
                      </a:schemeClr>
                    </a:glow>
                  </a:effectLst>
                  <a:latin typeface="Consolas" pitchFamily="49" charset="0"/>
                </a:rPr>
                <a:t>==</a:t>
              </a:r>
              <a:r>
                <a:rPr lang="en-US" sz="1400" dirty="0" smtClean="0">
                  <a:latin typeface="Consolas" pitchFamily="49" charset="0"/>
                </a:rPr>
                <a:t> 3</a:t>
              </a:r>
            </a:p>
            <a:p>
              <a:endParaRPr lang="en-US" sz="1400" dirty="0" smtClean="0">
                <a:latin typeface="Consolas" pitchFamily="49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38"/>
          <p:cNvGrpSpPr/>
          <p:nvPr/>
        </p:nvGrpSpPr>
        <p:grpSpPr>
          <a:xfrm>
            <a:off x="0" y="787437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40" name="TextBox 39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  <a:p>
              <a:pPr algn="ctr"/>
              <a:r>
                <a:rPr lang="en-US" sz="1400" dirty="0" smtClean="0">
                  <a:latin typeface="+mn-lt"/>
                </a:rPr>
                <a:t>Path Condition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input[2]-input[0] == 2 &amp;&amp;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input[2]-input[1] </a:t>
              </a:r>
              <a:r>
                <a:rPr lang="en-US" sz="1400" dirty="0" smtClean="0">
                  <a:effectLst>
                    <a:glow rad="228600">
                      <a:schemeClr val="accent3">
                        <a:satMod val="175000"/>
                        <a:alpha val="40000"/>
                      </a:schemeClr>
                    </a:glow>
                  </a:effectLst>
                  <a:latin typeface="Consolas" pitchFamily="49" charset="0"/>
                </a:rPr>
                <a:t>!=</a:t>
              </a:r>
              <a:r>
                <a:rPr lang="en-US" sz="1400" dirty="0" smtClean="0">
                  <a:latin typeface="Consolas" pitchFamily="49" charset="0"/>
                </a:rPr>
                <a:t> 3</a:t>
              </a:r>
            </a:p>
          </p:txBody>
        </p:sp>
        <p:cxnSp>
          <p:nvCxnSpPr>
            <p:cNvPr id="41" name="Straight Connector 40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Freeform 32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symbolic execution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22" name="TextBox 21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effectLst/>
                  <a:latin typeface="Consolas" pitchFamily="49" charset="0"/>
                </a:rPr>
                <a:t>read_input</a:t>
              </a:r>
              <a:r>
                <a:rPr lang="en-US" sz="1600" dirty="0" smtClean="0">
                  <a:effectLst/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effectLst/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if( input[2] == ‘d’ )</a:t>
              </a:r>
              <a:endParaRPr lang="en-US" sz="1600" dirty="0">
                <a:effectLst>
                  <a:glow rad="101600">
                    <a:schemeClr val="accent4">
                      <a:alpha val="60000"/>
                    </a:schemeClr>
                  </a:glow>
                </a:effectLst>
                <a:latin typeface="Consolas" pitchFamily="49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/>
                  <a:latin typeface="Consolas" pitchFamily="49" charset="0"/>
                </a:rPr>
                <a:t>if( input[2]-input[1] == 3 )</a:t>
              </a:r>
              <a:endParaRPr lang="en-US" sz="1600" dirty="0">
                <a:effectLst/>
                <a:latin typeface="Consolas" pitchFamily="49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login()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39"/>
          <p:cNvGrpSpPr/>
          <p:nvPr/>
        </p:nvGrpSpPr>
        <p:grpSpPr>
          <a:xfrm>
            <a:off x="624840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37" name="TextBox 36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  <a:p>
              <a:pPr algn="ctr"/>
              <a:r>
                <a:rPr lang="en-US" sz="1400" dirty="0" smtClean="0">
                  <a:latin typeface="+mn-lt"/>
                </a:rPr>
                <a:t>Path Condition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input[2]-input[0] </a:t>
              </a:r>
              <a:r>
                <a:rPr lang="en-US" sz="1400" dirty="0" smtClean="0">
                  <a:effectLst/>
                  <a:latin typeface="Consolas" pitchFamily="49" charset="0"/>
                </a:rPr>
                <a:t>==</a:t>
              </a:r>
              <a:r>
                <a:rPr lang="en-US" sz="1400" dirty="0" smtClean="0">
                  <a:latin typeface="Consolas" pitchFamily="49" charset="0"/>
                </a:rPr>
                <a:t> 2 &amp;&amp;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input[2]-input[1] </a:t>
              </a:r>
              <a:r>
                <a:rPr lang="en-US" sz="1400" dirty="0" smtClean="0">
                  <a:effectLst/>
                  <a:latin typeface="Consolas" pitchFamily="49" charset="0"/>
                </a:rPr>
                <a:t>== </a:t>
              </a:r>
              <a:r>
                <a:rPr lang="en-US" sz="1400" dirty="0" smtClean="0">
                  <a:latin typeface="Consolas" pitchFamily="49" charset="0"/>
                </a:rPr>
                <a:t>3 &amp;&amp;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 </a:t>
              </a:r>
              <a:r>
                <a:rPr lang="en-US" sz="1400" dirty="0" smtClean="0">
                  <a:effectLst>
                    <a:glow rad="228600">
                      <a:schemeClr val="accent3">
                        <a:satMod val="175000"/>
                        <a:alpha val="40000"/>
                      </a:schemeClr>
                    </a:glow>
                  </a:effectLst>
                  <a:latin typeface="Consolas" pitchFamily="49" charset="0"/>
                </a:rPr>
                <a:t>==</a:t>
              </a:r>
              <a:r>
                <a:rPr lang="en-US" sz="1400" dirty="0" smtClean="0">
                  <a:latin typeface="Consolas" pitchFamily="49" charset="0"/>
                </a:rPr>
                <a:t> ‘d’  </a:t>
              </a:r>
            </a:p>
            <a:p>
              <a:endParaRPr lang="en-US" sz="1400" dirty="0" smtClean="0">
                <a:latin typeface="Consolas" pitchFamily="49" charset="0"/>
              </a:endParaRPr>
            </a:p>
            <a:p>
              <a:endParaRPr lang="en-US" sz="1400" dirty="0" smtClean="0">
                <a:latin typeface="Consolas" pitchFamily="49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-2315" y="792733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46" name="TextBox 45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  <a:p>
              <a:pPr algn="ctr"/>
              <a:r>
                <a:rPr lang="en-US" sz="1400" dirty="0" smtClean="0">
                  <a:latin typeface="+mn-lt"/>
                </a:rPr>
                <a:t>Path Condition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input[2]-input[0] == 2 &amp;&amp;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input[2]-input[1] == 3 &amp;&amp;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 </a:t>
              </a:r>
              <a:r>
                <a:rPr lang="en-US" sz="1400" dirty="0" smtClean="0">
                  <a:effectLst>
                    <a:glow rad="228600">
                      <a:schemeClr val="accent3">
                        <a:satMod val="175000"/>
                        <a:alpha val="40000"/>
                      </a:schemeClr>
                    </a:glow>
                  </a:effectLst>
                  <a:latin typeface="Consolas" pitchFamily="49" charset="0"/>
                </a:rPr>
                <a:t>!=</a:t>
              </a:r>
              <a:r>
                <a:rPr lang="en-US" sz="1400" dirty="0" smtClean="0">
                  <a:latin typeface="Consolas" pitchFamily="49" charset="0"/>
                </a:rPr>
                <a:t> ‘d’  </a:t>
              </a:r>
            </a:p>
          </p:txBody>
        </p:sp>
        <p:cxnSp>
          <p:nvCxnSpPr>
            <p:cNvPr id="47" name="Straight Connector 46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Freeform 47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symbolic execution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2438400"/>
          </a:xfrm>
        </p:spPr>
        <p:txBody>
          <a:bodyPr/>
          <a:lstStyle/>
          <a:p>
            <a:r>
              <a:rPr lang="en-US" dirty="0" smtClean="0"/>
              <a:t>Must maintain exponentially many symbolic states</a:t>
            </a:r>
          </a:p>
          <a:p>
            <a:r>
              <a:rPr lang="en-US" dirty="0" smtClean="0"/>
              <a:t>Expressions may be difficult or unfeasible to solve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170EB2E-8991-471E-A295-939670A7B4D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Binary Concolic Execution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280555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+mj-lt"/>
              </a:rPr>
              <a:t>Solution: </a:t>
            </a:r>
            <a:r>
              <a:rPr lang="en-US" sz="2800" dirty="0" smtClean="0">
                <a:latin typeface="+mj-lt"/>
              </a:rPr>
              <a:t>Run program concretely and symbolically</a:t>
            </a:r>
            <a:endParaRPr lang="en-US" sz="2800" dirty="0">
              <a:latin typeface="+mj-lt"/>
            </a:endParaRPr>
          </a:p>
        </p:txBody>
      </p:sp>
      <p:sp>
        <p:nvSpPr>
          <p:cNvPr id="8" name="Concrete"/>
          <p:cNvSpPr txBox="1"/>
          <p:nvPr/>
        </p:nvSpPr>
        <p:spPr>
          <a:xfrm>
            <a:off x="228600" y="3869007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+mj-lt"/>
              </a:rPr>
              <a:t>Concrete Execution</a:t>
            </a:r>
            <a:endParaRPr lang="en-US" sz="4000" dirty="0">
              <a:latin typeface="+mj-lt"/>
            </a:endParaRPr>
          </a:p>
        </p:txBody>
      </p:sp>
      <p:sp>
        <p:nvSpPr>
          <p:cNvPr id="9" name="Symbolic"/>
          <p:cNvSpPr txBox="1"/>
          <p:nvPr/>
        </p:nvSpPr>
        <p:spPr>
          <a:xfrm>
            <a:off x="228600" y="4831236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+mj-lt"/>
              </a:rPr>
              <a:t>Symbolic Execution</a:t>
            </a:r>
            <a:endParaRPr lang="en-US" sz="4000" dirty="0">
              <a:latin typeface="+mj-lt"/>
            </a:endParaRPr>
          </a:p>
        </p:txBody>
      </p:sp>
      <p:sp>
        <p:nvSpPr>
          <p:cNvPr id="10" name="Concolic"/>
          <p:cNvSpPr txBox="1"/>
          <p:nvPr/>
        </p:nvSpPr>
        <p:spPr>
          <a:xfrm>
            <a:off x="152400" y="4352046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+mj-lt"/>
              </a:rPr>
              <a:t>Concolic Execution</a:t>
            </a:r>
            <a:endParaRPr lang="en-US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7.40741E-7 L 0 0.07176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6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0 -0.06945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8" grpId="1"/>
      <p:bldP spid="8" grpId="2"/>
      <p:bldP spid="9" grpId="0"/>
      <p:bldP spid="9" grpId="1"/>
      <p:bldP spid="9" grpId="2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overview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5" name="Instructions"/>
          <p:cNvSpPr txBox="1"/>
          <p:nvPr/>
        </p:nvSpPr>
        <p:spPr>
          <a:xfrm>
            <a:off x="2018300" y="2282826"/>
            <a:ext cx="1025525" cy="1206500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2000">
                <a:schemeClr val="accent5">
                  <a:lumMod val="75000"/>
                </a:schemeClr>
              </a:gs>
              <a:gs pos="39000">
                <a:schemeClr val="accent5">
                  <a:lumMod val="75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lIns="0" rIns="0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Instructions</a:t>
            </a:r>
            <a:endParaRPr lang="en-US" sz="1400" dirty="0">
              <a:latin typeface="+mn-lt"/>
            </a:endParaRPr>
          </a:p>
        </p:txBody>
      </p:sp>
      <p:sp>
        <p:nvSpPr>
          <p:cNvPr id="18" name="Program"/>
          <p:cNvSpPr txBox="1"/>
          <p:nvPr/>
        </p:nvSpPr>
        <p:spPr>
          <a:xfrm>
            <a:off x="2021141" y="2282826"/>
            <a:ext cx="1022684" cy="1203158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2000">
                <a:schemeClr val="accent5">
                  <a:lumMod val="75000"/>
                </a:schemeClr>
              </a:gs>
              <a:gs pos="39000">
                <a:schemeClr val="accent5">
                  <a:lumMod val="75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n-lt"/>
              </a:rPr>
              <a:t>Program</a:t>
            </a:r>
            <a:endParaRPr lang="en-US" sz="1600" dirty="0">
              <a:latin typeface="+mn-lt"/>
            </a:endParaRPr>
          </a:p>
        </p:txBody>
      </p:sp>
      <p:grpSp>
        <p:nvGrpSpPr>
          <p:cNvPr id="28" name="Concrete group"/>
          <p:cNvGrpSpPr/>
          <p:nvPr/>
        </p:nvGrpSpPr>
        <p:grpSpPr>
          <a:xfrm>
            <a:off x="401053" y="1752600"/>
            <a:ext cx="1503947" cy="2033337"/>
            <a:chOff x="401053" y="1752600"/>
            <a:chExt cx="1503947" cy="2033337"/>
          </a:xfrm>
        </p:grpSpPr>
        <p:sp>
          <p:nvSpPr>
            <p:cNvPr id="17" name="TextBox 16"/>
            <p:cNvSpPr txBox="1"/>
            <p:nvPr/>
          </p:nvSpPr>
          <p:spPr>
            <a:xfrm>
              <a:off x="401053" y="1981200"/>
              <a:ext cx="1503947" cy="1804737"/>
            </a:xfrm>
            <a:prstGeom prst="roundRect">
              <a:avLst>
                <a:gd name="adj" fmla="val 11838"/>
              </a:avLst>
            </a:pr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32000">
                  <a:schemeClr val="accent1">
                    <a:lumMod val="60000"/>
                    <a:lumOff val="40000"/>
                  </a:schemeClr>
                </a:gs>
                <a:gs pos="39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ctr" anchorCtr="1">
              <a:noAutofit/>
            </a:bodyPr>
            <a:lstStyle/>
            <a:p>
              <a:r>
                <a:rPr lang="en-US" sz="1600" b="1" dirty="0" smtClean="0">
                  <a:latin typeface="+mj-lt"/>
                </a:rPr>
                <a:t>Concrete Executor</a:t>
              </a:r>
              <a:endParaRPr lang="en-US" sz="1600" b="1" dirty="0">
                <a:latin typeface="+mj-lt"/>
              </a:endParaRPr>
            </a:p>
          </p:txBody>
        </p:sp>
        <p:sp>
          <p:nvSpPr>
            <p:cNvPr id="24" name="Down Arrow 23"/>
            <p:cNvSpPr/>
            <p:nvPr/>
          </p:nvSpPr>
          <p:spPr>
            <a:xfrm>
              <a:off x="457200" y="1752600"/>
              <a:ext cx="603250" cy="628650"/>
            </a:xfrm>
            <a:prstGeom prst="down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50000"/>
                  </a:schemeClr>
                </a:gs>
                <a:gs pos="32000">
                  <a:schemeClr val="tx2">
                    <a:lumMod val="60000"/>
                    <a:lumOff val="40000"/>
                    <a:alpha val="50000"/>
                  </a:schemeClr>
                </a:gs>
                <a:gs pos="38000">
                  <a:schemeClr val="tx2">
                    <a:lumMod val="60000"/>
                    <a:lumOff val="40000"/>
                    <a:alpha val="50000"/>
                  </a:schemeClr>
                </a:gs>
                <a:gs pos="100000">
                  <a:schemeClr val="tx2">
                    <a:lumMod val="20000"/>
                    <a:lumOff val="80000"/>
                    <a:alpha val="5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input grp"/>
          <p:cNvGrpSpPr/>
          <p:nvPr/>
        </p:nvGrpSpPr>
        <p:grpSpPr>
          <a:xfrm>
            <a:off x="1219200" y="701842"/>
            <a:ext cx="1022684" cy="1679408"/>
            <a:chOff x="1219200" y="701842"/>
            <a:chExt cx="1022684" cy="1679408"/>
          </a:xfrm>
        </p:grpSpPr>
        <p:sp>
          <p:nvSpPr>
            <p:cNvPr id="26" name="TextBox 25"/>
            <p:cNvSpPr txBox="1"/>
            <p:nvPr/>
          </p:nvSpPr>
          <p:spPr>
            <a:xfrm>
              <a:off x="1219200" y="701842"/>
              <a:ext cx="1022684" cy="1203158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3">
                    <a:lumMod val="20000"/>
                    <a:lumOff val="80000"/>
                  </a:schemeClr>
                </a:gs>
                <a:gs pos="32000">
                  <a:schemeClr val="accent3">
                    <a:lumMod val="60000"/>
                    <a:lumOff val="40000"/>
                  </a:schemeClr>
                </a:gs>
                <a:gs pos="39000">
                  <a:schemeClr val="accent3">
                    <a:lumMod val="60000"/>
                    <a:lumOff val="40000"/>
                  </a:schemeClr>
                </a:gs>
                <a:gs pos="100000">
                  <a:schemeClr val="accent3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+mn-lt"/>
                </a:rPr>
                <a:t>Input</a:t>
              </a:r>
              <a:endParaRPr lang="en-US" sz="1600" dirty="0">
                <a:latin typeface="+mn-lt"/>
              </a:endParaRPr>
            </a:p>
          </p:txBody>
        </p:sp>
        <p:sp>
          <p:nvSpPr>
            <p:cNvPr id="25" name="Down Arrow 24"/>
            <p:cNvSpPr/>
            <p:nvPr/>
          </p:nvSpPr>
          <p:spPr>
            <a:xfrm>
              <a:off x="1219200" y="1752600"/>
              <a:ext cx="603250" cy="628650"/>
            </a:xfrm>
            <a:prstGeom prst="down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50000"/>
                  </a:schemeClr>
                </a:gs>
                <a:gs pos="32000">
                  <a:schemeClr val="tx2">
                    <a:lumMod val="60000"/>
                    <a:lumOff val="40000"/>
                    <a:alpha val="50000"/>
                  </a:schemeClr>
                </a:gs>
                <a:gs pos="38000">
                  <a:schemeClr val="tx2">
                    <a:lumMod val="60000"/>
                    <a:lumOff val="40000"/>
                    <a:alpha val="50000"/>
                  </a:schemeClr>
                </a:gs>
                <a:gs pos="100000">
                  <a:schemeClr val="tx2">
                    <a:lumMod val="20000"/>
                    <a:lumOff val="80000"/>
                    <a:alpha val="5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Circular Arrow 30"/>
          <p:cNvSpPr/>
          <p:nvPr/>
        </p:nvSpPr>
        <p:spPr>
          <a:xfrm rot="484497" flipH="1">
            <a:off x="-147038" y="229045"/>
            <a:ext cx="10209976" cy="6221713"/>
          </a:xfrm>
          <a:prstGeom prst="circularArrow">
            <a:avLst>
              <a:gd name="adj1" fmla="val 9384"/>
              <a:gd name="adj2" fmla="val 734555"/>
              <a:gd name="adj3" fmla="val 20456050"/>
              <a:gd name="adj4" fmla="val 12158273"/>
              <a:gd name="adj5" fmla="val 12911"/>
            </a:avLst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266700" dist="165100" dir="240000" sx="99000" sy="99000" algn="tl" rotWithShape="0">
              <a:prstClr val="black">
                <a:alpha val="3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869822" y="2282826"/>
            <a:ext cx="1025525" cy="1206500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32000">
                <a:schemeClr val="accent3">
                  <a:lumMod val="60000"/>
                  <a:lumOff val="40000"/>
                </a:schemeClr>
              </a:gs>
              <a:gs pos="3900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lIns="0" rIns="0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Generated Input</a:t>
            </a:r>
            <a:endParaRPr lang="en-US" sz="1400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24799" y="1981201"/>
            <a:ext cx="1508124" cy="1809749"/>
          </a:xfrm>
          <a:prstGeom prst="roundRect">
            <a:avLst>
              <a:gd name="adj" fmla="val 11838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2000">
                <a:schemeClr val="accent1">
                  <a:lumMod val="60000"/>
                  <a:lumOff val="40000"/>
                </a:schemeClr>
              </a:gs>
              <a:gs pos="39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1600" b="1" dirty="0" smtClean="0">
                <a:latin typeface="+mj-lt"/>
              </a:rPr>
              <a:t>Symbolic Executor</a:t>
            </a:r>
            <a:endParaRPr lang="en-US" sz="1600" b="1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80723" y="1981201"/>
            <a:ext cx="1508124" cy="1809749"/>
          </a:xfrm>
          <a:prstGeom prst="roundRect">
            <a:avLst>
              <a:gd name="adj" fmla="val 11338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2000">
                <a:schemeClr val="accent1">
                  <a:lumMod val="60000"/>
                  <a:lumOff val="40000"/>
                </a:schemeClr>
              </a:gs>
              <a:gs pos="39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1600" b="1" dirty="0" smtClean="0">
                <a:latin typeface="+mj-lt"/>
              </a:rPr>
              <a:t>Solver</a:t>
            </a:r>
            <a:endParaRPr lang="en-US" sz="1600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13899" y="2282826"/>
            <a:ext cx="1085850" cy="1206500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2000">
                <a:schemeClr val="accent5">
                  <a:lumMod val="75000"/>
                </a:schemeClr>
              </a:gs>
              <a:gs pos="39000">
                <a:schemeClr val="accent5">
                  <a:lumMod val="75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Path Conditions</a:t>
            </a:r>
            <a:endParaRPr lang="en-US" sz="1400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51949" y="3851275"/>
            <a:ext cx="1809749" cy="1025525"/>
          </a:xfrm>
          <a:prstGeom prst="roundRect">
            <a:avLst>
              <a:gd name="adj" fmla="val 18426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2000">
                <a:schemeClr val="accent1">
                  <a:lumMod val="60000"/>
                  <a:lumOff val="40000"/>
                </a:schemeClr>
              </a:gs>
              <a:gs pos="39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1600" b="1" dirty="0" smtClean="0">
                <a:latin typeface="+mj-lt"/>
              </a:rPr>
              <a:t>Path Selector</a:t>
            </a:r>
            <a:endParaRPr lang="en-US" sz="1600" b="1" dirty="0">
              <a:latin typeface="+mj-lt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2895600" y="2666999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4612274" y="2644776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879098" y="2644776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7568198" y="2644776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Up-Down Arrow 14"/>
          <p:cNvSpPr/>
          <p:nvPr/>
        </p:nvSpPr>
        <p:spPr>
          <a:xfrm>
            <a:off x="5155199" y="3127376"/>
            <a:ext cx="603250" cy="1085850"/>
          </a:xfrm>
          <a:prstGeom prst="up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1758950" y="2641600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4"/>
          <p:cNvSpPr txBox="1">
            <a:spLocks/>
          </p:cNvSpPr>
          <p:nvPr/>
        </p:nvSpPr>
        <p:spPr>
          <a:xfrm>
            <a:off x="152400" y="4953000"/>
            <a:ext cx="8763000" cy="11430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lang="en-US" sz="3200" dirty="0" smtClean="0">
                <a:solidFill>
                  <a:srgbClr val="404040"/>
                </a:solidFill>
                <a:latin typeface="+mn-lt"/>
              </a:rPr>
              <a:t>Symbolic execution follows concrete path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Some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expressions use concrete values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50821E-6 C -0.06771 0.00949 -0.13524 0.0192 -0.17066 -0.01897 C -0.20608 -0.05713 -0.20972 -0.19315 -0.21302 -0.22901 " pathEditMode="relative" ptsTypes="a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8" grpId="0" animBg="1"/>
      <p:bldP spid="31" grpId="0" animBg="1"/>
      <p:bldP spid="1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Concolic</a:t>
            </a:r>
            <a:r>
              <a:rPr lang="en-US" dirty="0" smtClean="0"/>
              <a:t>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Track </a:t>
            </a:r>
            <a:r>
              <a:rPr lang="en-US" b="1" dirty="0" smtClean="0"/>
              <a:t>less state </a:t>
            </a:r>
            <a:r>
              <a:rPr lang="en-US" dirty="0" smtClean="0"/>
              <a:t>in parallel by following a single path at a time</a:t>
            </a:r>
          </a:p>
          <a:p>
            <a:pPr lvl="1"/>
            <a:r>
              <a:rPr lang="en-US" b="1" dirty="0" smtClean="0"/>
              <a:t>Simplify expressions </a:t>
            </a:r>
            <a:r>
              <a:rPr lang="en-US" dirty="0" smtClean="0"/>
              <a:t>by substituting concrete values for difficult sub expressions</a:t>
            </a:r>
          </a:p>
          <a:p>
            <a:r>
              <a:rPr lang="en-US" dirty="0" smtClean="0"/>
              <a:t>Disadvantage</a:t>
            </a:r>
          </a:p>
          <a:p>
            <a:pPr lvl="1"/>
            <a:r>
              <a:rPr lang="en-US" dirty="0" smtClean="0"/>
              <a:t>Concrete values only hold for a specific set of concrete inputs, so mixing concrete values and expressions may produce </a:t>
            </a:r>
            <a:r>
              <a:rPr lang="en-US" b="1" dirty="0" smtClean="0"/>
              <a:t>inaccurate expressions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D13EEF-A4F9-4B08-BA01-2354387EE487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Binary Concolic Execution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543300" y="1001358"/>
            <a:ext cx="2057400" cy="685800"/>
          </a:xfrm>
          <a:prstGeom prst="roundRect">
            <a:avLst>
              <a:gd name="adj" fmla="val 15431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j-lt"/>
              </a:rPr>
              <a:t>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good</a:t>
            </a:r>
            <a:endParaRPr lang="en-US" b="1" dirty="0">
              <a:latin typeface="Consolas" pitchFamily="49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34" name="TextBox 33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latin typeface="Consolas" pitchFamily="49" charset="0"/>
                </a:rPr>
                <a:t>read_input</a:t>
              </a:r>
              <a:r>
                <a:rPr lang="en-US" sz="1600" dirty="0" smtClean="0"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 == ‘d’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input[2]-input[1] == 3 )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login()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37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46" name="TextBox 45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</p:txBody>
        </p:sp>
        <p:cxnSp>
          <p:nvCxnSpPr>
            <p:cNvPr id="50" name="Straight Connector 49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Freeform 50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0" y="3136900"/>
            <a:ext cx="2895600" cy="990600"/>
          </a:xfrm>
          <a:prstGeom prst="roundRect">
            <a:avLst>
              <a:gd name="adj" fmla="val 5113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32000">
                <a:schemeClr val="accent6">
                  <a:lumMod val="60000"/>
                  <a:lumOff val="40000"/>
                </a:schemeClr>
              </a:gs>
              <a:gs pos="3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635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Concrete Memory</a:t>
            </a:r>
          </a:p>
          <a:p>
            <a:pPr algn="ctr"/>
            <a:r>
              <a:rPr lang="en-US" sz="800" dirty="0" smtClean="0">
                <a:latin typeface="+mn-lt"/>
              </a:rPr>
              <a:t> </a:t>
            </a:r>
          </a:p>
          <a:p>
            <a:r>
              <a:rPr lang="en-US" sz="1400" dirty="0" smtClean="0">
                <a:latin typeface="Consolas" pitchFamily="49" charset="0"/>
              </a:rPr>
              <a:t>buffer:</a:t>
            </a:r>
            <a:r>
              <a:rPr lang="en-US" sz="12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3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Vulnerabilities are everywhere…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B11895-16E6-44CE-8C7A-9B65AA6BDF07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Binary Concolic Execution</a:t>
            </a:r>
            <a:endParaRPr lang="en-US" dirty="0"/>
          </a:p>
        </p:txBody>
      </p:sp>
      <p:pic>
        <p:nvPicPr>
          <p:cNvPr id="40" name="Picture 39" descr="400px-Ostrich_-_melbourne_zoo.jpg"/>
          <p:cNvPicPr>
            <a:picLocks noChangeAspect="1"/>
          </p:cNvPicPr>
          <p:nvPr/>
        </p:nvPicPr>
        <p:blipFill>
          <a:blip r:embed="rId3" cstate="print"/>
          <a:srcRect l="2857" t="9524" r="37143" b="18095"/>
          <a:stretch>
            <a:fillRect/>
          </a:stretch>
        </p:blipFill>
        <p:spPr>
          <a:xfrm>
            <a:off x="609600" y="1143000"/>
            <a:ext cx="2442411" cy="2209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41" name="Picture 40" descr="400px-Ostrich_-_melbourne_zoo.jpg"/>
          <p:cNvPicPr>
            <a:picLocks noChangeAspect="1"/>
          </p:cNvPicPr>
          <p:nvPr/>
        </p:nvPicPr>
        <p:blipFill>
          <a:blip r:embed="rId4" cstate="print"/>
          <a:srcRect l="13462" t="11527" r="5769" b="10344"/>
          <a:stretch>
            <a:fillRect/>
          </a:stretch>
        </p:blipFill>
        <p:spPr>
          <a:xfrm>
            <a:off x="6400800" y="838200"/>
            <a:ext cx="1900003" cy="264885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21059999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42" name="Picture 41" descr="400px-Ostrich_-_melbourne_zoo.jpg"/>
          <p:cNvPicPr>
            <a:picLocks noChangeAspect="1"/>
          </p:cNvPicPr>
          <p:nvPr/>
        </p:nvPicPr>
        <p:blipFill>
          <a:blip r:embed="rId5" cstate="print"/>
          <a:srcRect r="48000" b="58292"/>
          <a:stretch>
            <a:fillRect/>
          </a:stretch>
        </p:blipFill>
        <p:spPr>
          <a:xfrm>
            <a:off x="3598069" y="3810000"/>
            <a:ext cx="2650331" cy="217463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chemeClr val="bg1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21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543300" y="1001358"/>
            <a:ext cx="2057400" cy="685800"/>
          </a:xfrm>
          <a:prstGeom prst="roundRect">
            <a:avLst>
              <a:gd name="adj" fmla="val 15431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j-lt"/>
              </a:rPr>
              <a:t>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good</a:t>
            </a:r>
            <a:endParaRPr lang="en-US" b="1" dirty="0">
              <a:latin typeface="Consolas" pitchFamily="49" charset="0"/>
            </a:endParaRPr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34" name="TextBox 33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read_input</a:t>
              </a:r>
              <a:r>
                <a:rPr lang="en-US" sz="1600" dirty="0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 == ‘d’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input[2]-input[1] == 3 )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login()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37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46" name="TextBox 45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</p:txBody>
        </p:sp>
        <p:cxnSp>
          <p:nvCxnSpPr>
            <p:cNvPr id="50" name="Straight Connector 49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Freeform 20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0" y="3136900"/>
            <a:ext cx="2895600" cy="990600"/>
          </a:xfrm>
          <a:prstGeom prst="roundRect">
            <a:avLst>
              <a:gd name="adj" fmla="val 5113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32000">
                <a:schemeClr val="accent6">
                  <a:lumMod val="60000"/>
                  <a:lumOff val="40000"/>
                </a:schemeClr>
              </a:gs>
              <a:gs pos="3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635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Concrete Memory</a:t>
            </a:r>
          </a:p>
          <a:p>
            <a:pPr algn="ctr"/>
            <a:r>
              <a:rPr lang="en-US" sz="800" dirty="0" smtClean="0">
                <a:latin typeface="+mn-lt"/>
              </a:rPr>
              <a:t> </a:t>
            </a:r>
          </a:p>
          <a:p>
            <a:r>
              <a:rPr lang="en-US" sz="1400" dirty="0" smtClean="0">
                <a:latin typeface="Consolas" pitchFamily="49" charset="0"/>
              </a:rPr>
              <a:t>buffer:</a:t>
            </a:r>
          </a:p>
          <a:p>
            <a:r>
              <a:rPr lang="en-US" sz="1400" dirty="0" err="1" smtClean="0">
                <a:latin typeface="Consolas" pitchFamily="49" charset="0"/>
              </a:rPr>
              <a:t>g,o,o,d</a:t>
            </a:r>
            <a:endParaRPr lang="en-US" sz="1400" dirty="0" smtClean="0">
              <a:latin typeface="Consolas" pitchFamily="49" charset="0"/>
            </a:endParaRPr>
          </a:p>
          <a:p>
            <a:pPr algn="ctr"/>
            <a:r>
              <a:rPr lang="en-US" sz="12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543300" y="1001358"/>
            <a:ext cx="2057400" cy="685800"/>
          </a:xfrm>
          <a:prstGeom prst="roundRect">
            <a:avLst>
              <a:gd name="adj" fmla="val 15431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j-lt"/>
              </a:rPr>
              <a:t>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good</a:t>
            </a:r>
            <a:endParaRPr lang="en-US" b="1" dirty="0">
              <a:latin typeface="Consolas" pitchFamily="49" charset="0"/>
            </a:endParaRPr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34" name="TextBox 33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effectLst/>
                  <a:latin typeface="Consolas" pitchFamily="49" charset="0"/>
                </a:rPr>
                <a:t>read_input</a:t>
              </a:r>
              <a:r>
                <a:rPr lang="en-US" sz="1600" dirty="0" smtClean="0">
                  <a:effectLst/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 == ‘d’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input[2]-input[1] == 3 )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login()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45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22" name="TextBox 21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  <a:p>
              <a:pPr algn="ctr"/>
              <a:r>
                <a:rPr lang="en-US" sz="1400" dirty="0" smtClean="0">
                  <a:latin typeface="+mn-lt"/>
                </a:rPr>
                <a:t>Path Condition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input[2]-input[0] != 2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Freeform 23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0" y="3136900"/>
            <a:ext cx="2895600" cy="990600"/>
          </a:xfrm>
          <a:prstGeom prst="roundRect">
            <a:avLst>
              <a:gd name="adj" fmla="val 5113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32000">
                <a:schemeClr val="accent6">
                  <a:lumMod val="60000"/>
                  <a:lumOff val="40000"/>
                </a:schemeClr>
              </a:gs>
              <a:gs pos="3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635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Concrete Memory</a:t>
            </a:r>
          </a:p>
          <a:p>
            <a:pPr algn="ctr"/>
            <a:r>
              <a:rPr lang="en-US" sz="800" dirty="0" smtClean="0">
                <a:latin typeface="+mn-lt"/>
              </a:rPr>
              <a:t> </a:t>
            </a:r>
          </a:p>
          <a:p>
            <a:r>
              <a:rPr lang="en-US" sz="1400" dirty="0" smtClean="0">
                <a:latin typeface="Consolas" pitchFamily="49" charset="0"/>
              </a:rPr>
              <a:t>buffer:</a:t>
            </a:r>
          </a:p>
          <a:p>
            <a:r>
              <a:rPr lang="en-US" sz="1400" dirty="0" err="1" smtClean="0">
                <a:latin typeface="Consolas" pitchFamily="49" charset="0"/>
              </a:rPr>
              <a:t>g,o,o,d</a:t>
            </a:r>
            <a:endParaRPr lang="en-US" sz="1400" dirty="0" smtClean="0">
              <a:latin typeface="Consolas" pitchFamily="49" charset="0"/>
            </a:endParaRPr>
          </a:p>
          <a:p>
            <a:pPr algn="ctr"/>
            <a:r>
              <a:rPr lang="en-US" sz="12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543300" y="1001358"/>
            <a:ext cx="2057400" cy="685800"/>
          </a:xfrm>
          <a:prstGeom prst="roundRect">
            <a:avLst>
              <a:gd name="adj" fmla="val 15431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j-lt"/>
              </a:rPr>
              <a:t>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good</a:t>
            </a:r>
            <a:endParaRPr lang="en-US" b="1" dirty="0">
              <a:latin typeface="Consolas" pitchFamily="49" charset="0"/>
            </a:endParaRPr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34" name="TextBox 33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effectLst/>
                  <a:latin typeface="Consolas" pitchFamily="49" charset="0"/>
                </a:rPr>
                <a:t>read_input</a:t>
              </a:r>
              <a:r>
                <a:rPr lang="en-US" sz="1600" dirty="0" smtClean="0">
                  <a:effectLst/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effectLst/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 == ‘d’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>
                    <a:glow rad="101600">
                      <a:schemeClr val="accent3">
                        <a:lumMod val="60000"/>
                        <a:lumOff val="40000"/>
                        <a:alpha val="60000"/>
                      </a:schemeClr>
                    </a:glow>
                  </a:effectLst>
                  <a:latin typeface="Consolas" pitchFamily="49" charset="0"/>
                </a:rPr>
                <a:t>if( input[2]-input[1] == 3 )</a:t>
              </a:r>
              <a:endParaRPr lang="en-US" sz="1600" dirty="0">
                <a:effectLst>
                  <a:glow rad="101600">
                    <a:schemeClr val="accent3">
                      <a:lumMod val="60000"/>
                      <a:lumOff val="40000"/>
                      <a:alpha val="60000"/>
                    </a:schemeClr>
                  </a:glow>
                </a:effectLst>
                <a:latin typeface="Consolas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login()</a:t>
              </a:r>
              <a:endParaRPr lang="en-US" sz="1600" dirty="0" smtClean="0">
                <a:effectLst>
                  <a:glow rad="101600">
                    <a:schemeClr val="accent4">
                      <a:alpha val="60000"/>
                    </a:schemeClr>
                  </a:glow>
                </a:effectLst>
                <a:latin typeface="+mn-lt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22" name="TextBox 21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  <a:p>
              <a:pPr algn="ctr"/>
              <a:r>
                <a:rPr lang="en-US" sz="1400" dirty="0" smtClean="0">
                  <a:latin typeface="+mn-lt"/>
                </a:rPr>
                <a:t>Path Condition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input[2]-input[0] </a:t>
              </a:r>
              <a:r>
                <a:rPr lang="en-US" sz="1400" dirty="0" smtClean="0">
                  <a:effectLst>
                    <a:glow rad="228600">
                      <a:schemeClr val="accent3">
                        <a:satMod val="175000"/>
                        <a:alpha val="40000"/>
                      </a:schemeClr>
                    </a:glow>
                  </a:effectLst>
                  <a:latin typeface="Consolas" pitchFamily="49" charset="0"/>
                </a:rPr>
                <a:t>==</a:t>
              </a:r>
              <a:r>
                <a:rPr lang="en-US" sz="1400" dirty="0" smtClean="0">
                  <a:latin typeface="Consolas" pitchFamily="49" charset="0"/>
                </a:rPr>
                <a:t> 2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3543300" y="5257800"/>
            <a:ext cx="2057400" cy="685800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32000">
                <a:schemeClr val="accent3">
                  <a:lumMod val="60000"/>
                  <a:lumOff val="40000"/>
                </a:schemeClr>
              </a:gs>
              <a:gs pos="3900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n-lt"/>
              </a:rPr>
              <a:t>Generated 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egg</a:t>
            </a:r>
          </a:p>
        </p:txBody>
      </p:sp>
      <p:sp>
        <p:nvSpPr>
          <p:cNvPr id="24" name="Freeform 23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0" y="3136900"/>
            <a:ext cx="2895600" cy="990600"/>
          </a:xfrm>
          <a:prstGeom prst="roundRect">
            <a:avLst>
              <a:gd name="adj" fmla="val 5113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32000">
                <a:schemeClr val="accent6">
                  <a:lumMod val="60000"/>
                  <a:lumOff val="40000"/>
                </a:schemeClr>
              </a:gs>
              <a:gs pos="3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635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Concrete Memory</a:t>
            </a:r>
          </a:p>
          <a:p>
            <a:pPr algn="ctr"/>
            <a:r>
              <a:rPr lang="en-US" sz="800" dirty="0" smtClean="0">
                <a:latin typeface="+mn-lt"/>
              </a:rPr>
              <a:t> </a:t>
            </a:r>
          </a:p>
          <a:p>
            <a:r>
              <a:rPr lang="en-US" sz="1400" dirty="0" smtClean="0">
                <a:latin typeface="Consolas" pitchFamily="49" charset="0"/>
              </a:rPr>
              <a:t>buffer:</a:t>
            </a:r>
          </a:p>
          <a:p>
            <a:r>
              <a:rPr lang="en-US" sz="1400" dirty="0" err="1" smtClean="0">
                <a:latin typeface="Consolas" pitchFamily="49" charset="0"/>
              </a:rPr>
              <a:t>g,o,o,d</a:t>
            </a:r>
            <a:endParaRPr lang="en-US" sz="1400" dirty="0" smtClean="0">
              <a:latin typeface="Consolas" pitchFamily="49" charset="0"/>
            </a:endParaRPr>
          </a:p>
          <a:p>
            <a:pPr algn="ctr"/>
            <a:r>
              <a:rPr lang="en-US" sz="12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543300" y="1001358"/>
            <a:ext cx="2057400" cy="685800"/>
          </a:xfrm>
          <a:prstGeom prst="roundRect">
            <a:avLst>
              <a:gd name="adj" fmla="val 15431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j-lt"/>
              </a:rPr>
              <a:t>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egg</a:t>
            </a:r>
            <a:endParaRPr lang="en-US" b="1" dirty="0">
              <a:latin typeface="Consolas" pitchFamily="49" charset="0"/>
            </a:endParaRPr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34" name="TextBox 33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latin typeface="Consolas" pitchFamily="49" charset="0"/>
                </a:rPr>
                <a:t>read_input</a:t>
              </a:r>
              <a:r>
                <a:rPr lang="en-US" sz="1600" dirty="0" smtClean="0"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 == ‘d’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input[2]-input[1] == 3 )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login()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37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46" name="TextBox 45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</p:txBody>
        </p:sp>
        <p:cxnSp>
          <p:nvCxnSpPr>
            <p:cNvPr id="50" name="Straight Connector 49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Freeform 20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0" y="3136900"/>
            <a:ext cx="2895600" cy="990600"/>
          </a:xfrm>
          <a:prstGeom prst="roundRect">
            <a:avLst>
              <a:gd name="adj" fmla="val 5113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32000">
                <a:schemeClr val="accent6">
                  <a:lumMod val="60000"/>
                  <a:lumOff val="40000"/>
                </a:schemeClr>
              </a:gs>
              <a:gs pos="3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635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Concrete Memory</a:t>
            </a:r>
          </a:p>
          <a:p>
            <a:pPr algn="ctr"/>
            <a:r>
              <a:rPr lang="en-US" sz="800" dirty="0" smtClean="0">
                <a:latin typeface="+mn-lt"/>
              </a:rPr>
              <a:t> </a:t>
            </a:r>
          </a:p>
          <a:p>
            <a:r>
              <a:rPr lang="en-US" sz="1400" dirty="0" smtClean="0">
                <a:latin typeface="Consolas" pitchFamily="49" charset="0"/>
              </a:rPr>
              <a:t>buffer:</a:t>
            </a:r>
          </a:p>
          <a:p>
            <a:pPr algn="ctr"/>
            <a:r>
              <a:rPr lang="en-US" sz="12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543300" y="1001358"/>
            <a:ext cx="2057400" cy="685800"/>
          </a:xfrm>
          <a:prstGeom prst="roundRect">
            <a:avLst>
              <a:gd name="adj" fmla="val 15431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j-lt"/>
              </a:rPr>
              <a:t>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egg</a:t>
            </a:r>
            <a:endParaRPr lang="en-US" b="1" dirty="0">
              <a:latin typeface="Consolas" pitchFamily="49" charset="0"/>
            </a:endParaRPr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34" name="TextBox 33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read_input</a:t>
              </a:r>
              <a:r>
                <a:rPr lang="en-US" sz="1600" dirty="0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 == ‘d’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input[2]-input[1] == 3 )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login()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37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46" name="TextBox 45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</p:txBody>
        </p:sp>
        <p:cxnSp>
          <p:nvCxnSpPr>
            <p:cNvPr id="50" name="Straight Connector 49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Freeform 20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0" y="3136900"/>
            <a:ext cx="2895600" cy="990600"/>
          </a:xfrm>
          <a:prstGeom prst="roundRect">
            <a:avLst>
              <a:gd name="adj" fmla="val 5113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32000">
                <a:schemeClr val="accent6">
                  <a:lumMod val="60000"/>
                  <a:lumOff val="40000"/>
                </a:schemeClr>
              </a:gs>
              <a:gs pos="3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635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Concrete Memory</a:t>
            </a:r>
          </a:p>
          <a:p>
            <a:pPr algn="ctr"/>
            <a:r>
              <a:rPr lang="en-US" sz="800" dirty="0" smtClean="0">
                <a:latin typeface="+mn-lt"/>
              </a:rPr>
              <a:t> </a:t>
            </a:r>
          </a:p>
          <a:p>
            <a:r>
              <a:rPr lang="en-US" sz="1400" dirty="0" smtClean="0">
                <a:latin typeface="Consolas" pitchFamily="49" charset="0"/>
              </a:rPr>
              <a:t>buffer:</a:t>
            </a:r>
          </a:p>
          <a:p>
            <a:r>
              <a:rPr lang="en-US" sz="1400" dirty="0" err="1" smtClean="0">
                <a:latin typeface="Consolas" pitchFamily="49" charset="0"/>
              </a:rPr>
              <a:t>e,g,g</a:t>
            </a:r>
            <a:endParaRPr lang="en-US" sz="1400" dirty="0" smtClean="0">
              <a:latin typeface="Consolas" pitchFamily="49" charset="0"/>
            </a:endParaRPr>
          </a:p>
          <a:p>
            <a:pPr algn="ctr"/>
            <a:r>
              <a:rPr lang="en-US" sz="12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543300" y="1001358"/>
            <a:ext cx="2057400" cy="685800"/>
          </a:xfrm>
          <a:prstGeom prst="roundRect">
            <a:avLst>
              <a:gd name="adj" fmla="val 15431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j-lt"/>
              </a:rPr>
              <a:t>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egg</a:t>
            </a:r>
            <a:endParaRPr lang="en-US" b="1" dirty="0">
              <a:latin typeface="Consolas" pitchFamily="49" charset="0"/>
            </a:endParaRPr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34" name="TextBox 33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effectLst/>
                  <a:latin typeface="Consolas" pitchFamily="49" charset="0"/>
                </a:rPr>
                <a:t>read_input</a:t>
              </a:r>
              <a:r>
                <a:rPr lang="en-US" sz="1600" dirty="0" smtClean="0">
                  <a:effectLst/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 == ‘d’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input[2]-input[1] == 3 )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login()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22" name="TextBox 21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  <a:p>
              <a:pPr algn="ctr"/>
              <a:r>
                <a:rPr lang="en-US" sz="1400" dirty="0" smtClean="0">
                  <a:latin typeface="+mn-lt"/>
                </a:rPr>
                <a:t>Path Condition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input[2]-input[0] == 2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Freeform 20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0" y="3136900"/>
            <a:ext cx="2895600" cy="990600"/>
          </a:xfrm>
          <a:prstGeom prst="roundRect">
            <a:avLst>
              <a:gd name="adj" fmla="val 5113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32000">
                <a:schemeClr val="accent6">
                  <a:lumMod val="60000"/>
                  <a:lumOff val="40000"/>
                </a:schemeClr>
              </a:gs>
              <a:gs pos="3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635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Concrete Memory</a:t>
            </a:r>
          </a:p>
          <a:p>
            <a:pPr algn="ctr"/>
            <a:r>
              <a:rPr lang="en-US" sz="800" dirty="0" smtClean="0">
                <a:latin typeface="+mn-lt"/>
              </a:rPr>
              <a:t> </a:t>
            </a:r>
          </a:p>
          <a:p>
            <a:r>
              <a:rPr lang="en-US" sz="1400" dirty="0" smtClean="0">
                <a:latin typeface="Consolas" pitchFamily="49" charset="0"/>
              </a:rPr>
              <a:t>buffer:</a:t>
            </a:r>
          </a:p>
          <a:p>
            <a:r>
              <a:rPr lang="en-US" sz="1400" dirty="0" err="1" smtClean="0">
                <a:latin typeface="Consolas" pitchFamily="49" charset="0"/>
              </a:rPr>
              <a:t>e,g,g</a:t>
            </a:r>
            <a:endParaRPr lang="en-US" sz="1400" dirty="0" smtClean="0">
              <a:latin typeface="Consolas" pitchFamily="49" charset="0"/>
            </a:endParaRPr>
          </a:p>
          <a:p>
            <a:pPr algn="ctr"/>
            <a:r>
              <a:rPr lang="en-US" sz="12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543300" y="1001358"/>
            <a:ext cx="2057400" cy="685800"/>
          </a:xfrm>
          <a:prstGeom prst="roundRect">
            <a:avLst>
              <a:gd name="adj" fmla="val 15431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j-lt"/>
              </a:rPr>
              <a:t>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egg</a:t>
            </a:r>
            <a:endParaRPr lang="en-US" b="1" dirty="0">
              <a:latin typeface="Consolas" pitchFamily="49" charset="0"/>
            </a:endParaRPr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34" name="TextBox 33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effectLst/>
                  <a:latin typeface="Consolas" pitchFamily="49" charset="0"/>
                </a:rPr>
                <a:t>read_input</a:t>
              </a:r>
              <a:r>
                <a:rPr lang="en-US" sz="1600" dirty="0" smtClean="0">
                  <a:effectLst/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effectLst/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 == ‘d’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if( input[2]-input[1] == 3 )</a:t>
              </a:r>
              <a:endParaRPr lang="en-US" sz="1600" dirty="0">
                <a:effectLst>
                  <a:glow rad="101600">
                    <a:schemeClr val="accent4">
                      <a:alpha val="60000"/>
                    </a:schemeClr>
                  </a:glow>
                </a:effectLst>
                <a:latin typeface="Consolas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login()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22" name="TextBox 21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  <a:p>
              <a:pPr algn="ctr"/>
              <a:r>
                <a:rPr lang="en-US" sz="1400" dirty="0" smtClean="0">
                  <a:latin typeface="+mn-lt"/>
                </a:rPr>
                <a:t>Path Condition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input[2]-input[0] == 2 &amp;&amp;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input[2]-input[1] != 3</a:t>
              </a:r>
            </a:p>
            <a:p>
              <a:endParaRPr lang="en-US" sz="1400" dirty="0" smtClean="0">
                <a:latin typeface="Consolas" pitchFamily="49" charset="0"/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Freeform 20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0" y="3136900"/>
            <a:ext cx="2895600" cy="990600"/>
          </a:xfrm>
          <a:prstGeom prst="roundRect">
            <a:avLst>
              <a:gd name="adj" fmla="val 5113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32000">
                <a:schemeClr val="accent6">
                  <a:lumMod val="60000"/>
                  <a:lumOff val="40000"/>
                </a:schemeClr>
              </a:gs>
              <a:gs pos="3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635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Concrete Memory</a:t>
            </a:r>
          </a:p>
          <a:p>
            <a:pPr algn="ctr"/>
            <a:r>
              <a:rPr lang="en-US" sz="800" dirty="0" smtClean="0">
                <a:latin typeface="+mn-lt"/>
              </a:rPr>
              <a:t> </a:t>
            </a:r>
          </a:p>
          <a:p>
            <a:r>
              <a:rPr lang="en-US" sz="1400" dirty="0" smtClean="0">
                <a:latin typeface="Consolas" pitchFamily="49" charset="0"/>
              </a:rPr>
              <a:t>buffer:</a:t>
            </a:r>
          </a:p>
          <a:p>
            <a:r>
              <a:rPr lang="en-US" sz="1400" dirty="0" err="1" smtClean="0">
                <a:latin typeface="Consolas" pitchFamily="49" charset="0"/>
              </a:rPr>
              <a:t>e,g,g</a:t>
            </a:r>
            <a:endParaRPr lang="en-US" sz="1400" dirty="0" smtClean="0">
              <a:latin typeface="Consolas" pitchFamily="49" charset="0"/>
            </a:endParaRPr>
          </a:p>
          <a:p>
            <a:pPr algn="ctr"/>
            <a:r>
              <a:rPr lang="en-US" sz="12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543300" y="1001358"/>
            <a:ext cx="2057400" cy="685800"/>
          </a:xfrm>
          <a:prstGeom prst="roundRect">
            <a:avLst>
              <a:gd name="adj" fmla="val 15431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j-lt"/>
              </a:rPr>
              <a:t>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egg</a:t>
            </a:r>
            <a:endParaRPr lang="en-US" b="1" dirty="0">
              <a:latin typeface="Consolas" pitchFamily="49" charset="0"/>
            </a:endParaRPr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34" name="TextBox 33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effectLst/>
                  <a:latin typeface="Consolas" pitchFamily="49" charset="0"/>
                </a:rPr>
                <a:t>read_input</a:t>
              </a:r>
              <a:r>
                <a:rPr lang="en-US" sz="1600" dirty="0" smtClean="0">
                  <a:effectLst/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effectLst/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>
                    <a:glow rad="101600">
                      <a:schemeClr val="accent3">
                        <a:lumMod val="60000"/>
                        <a:lumOff val="40000"/>
                        <a:alpha val="60000"/>
                      </a:schemeClr>
                    </a:glow>
                  </a:effectLst>
                  <a:latin typeface="Consolas" pitchFamily="49" charset="0"/>
                </a:rPr>
                <a:t>if( input[2] == ‘d’ )</a:t>
              </a:r>
              <a:endParaRPr lang="en-US" sz="1600" dirty="0">
                <a:effectLst>
                  <a:glow rad="101600">
                    <a:schemeClr val="accent3">
                      <a:lumMod val="60000"/>
                      <a:lumOff val="40000"/>
                      <a:alpha val="60000"/>
                    </a:schemeClr>
                  </a:glow>
                </a:effectLst>
                <a:latin typeface="Consolas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/>
                  <a:latin typeface="Consolas" pitchFamily="49" charset="0"/>
                </a:rPr>
                <a:t>if( input[2]-input[1] == 3 )</a:t>
              </a:r>
              <a:endParaRPr lang="en-US" sz="1600" dirty="0">
                <a:effectLst/>
                <a:latin typeface="Consolas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login()</a:t>
              </a:r>
              <a:endParaRPr lang="en-US" sz="1600" dirty="0" smtClean="0">
                <a:effectLst>
                  <a:glow rad="101600">
                    <a:schemeClr val="accent4">
                      <a:alpha val="60000"/>
                    </a:schemeClr>
                  </a:glow>
                </a:effectLst>
                <a:latin typeface="+mn-lt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22" name="TextBox 21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  <a:p>
              <a:pPr algn="ctr"/>
              <a:r>
                <a:rPr lang="en-US" sz="1400" dirty="0" smtClean="0">
                  <a:latin typeface="+mn-lt"/>
                </a:rPr>
                <a:t>Path Condition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input[2]-input[0] </a:t>
              </a:r>
              <a:r>
                <a:rPr lang="en-US" sz="1400" dirty="0" smtClean="0">
                  <a:effectLst/>
                  <a:latin typeface="Consolas" pitchFamily="49" charset="0"/>
                </a:rPr>
                <a:t>== </a:t>
              </a:r>
              <a:r>
                <a:rPr lang="en-US" sz="1400" dirty="0" smtClean="0">
                  <a:latin typeface="Consolas" pitchFamily="49" charset="0"/>
                </a:rPr>
                <a:t>2 &amp;&amp;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input[2]-input[1] </a:t>
              </a:r>
              <a:r>
                <a:rPr lang="en-US" sz="1400" dirty="0" smtClean="0">
                  <a:effectLst>
                    <a:glow rad="228600">
                      <a:schemeClr val="accent3">
                        <a:satMod val="175000"/>
                        <a:alpha val="40000"/>
                      </a:schemeClr>
                    </a:glow>
                  </a:effectLst>
                  <a:latin typeface="Consolas" pitchFamily="49" charset="0"/>
                </a:rPr>
                <a:t>==</a:t>
              </a:r>
              <a:r>
                <a:rPr lang="en-US" sz="1400" dirty="0" smtClean="0">
                  <a:latin typeface="Consolas" pitchFamily="49" charset="0"/>
                </a:rPr>
                <a:t> 3</a:t>
              </a:r>
            </a:p>
            <a:p>
              <a:endParaRPr lang="en-US" sz="1400" dirty="0" smtClean="0">
                <a:latin typeface="Consolas" pitchFamily="49" charset="0"/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3543300" y="5257800"/>
            <a:ext cx="2057400" cy="685800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32000">
                <a:schemeClr val="accent3">
                  <a:lumMod val="60000"/>
                  <a:lumOff val="40000"/>
                </a:schemeClr>
              </a:gs>
              <a:gs pos="3900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n-lt"/>
              </a:rPr>
              <a:t>Generated 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port</a:t>
            </a:r>
          </a:p>
        </p:txBody>
      </p:sp>
      <p:sp>
        <p:nvSpPr>
          <p:cNvPr id="24" name="Freeform 23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0" y="3136900"/>
            <a:ext cx="2895600" cy="990600"/>
          </a:xfrm>
          <a:prstGeom prst="roundRect">
            <a:avLst>
              <a:gd name="adj" fmla="val 5113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32000">
                <a:schemeClr val="accent6">
                  <a:lumMod val="60000"/>
                  <a:lumOff val="40000"/>
                </a:schemeClr>
              </a:gs>
              <a:gs pos="3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635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Concrete Memory</a:t>
            </a:r>
          </a:p>
          <a:p>
            <a:pPr algn="ctr"/>
            <a:r>
              <a:rPr lang="en-US" sz="800" dirty="0" smtClean="0">
                <a:latin typeface="+mn-lt"/>
              </a:rPr>
              <a:t> </a:t>
            </a:r>
          </a:p>
          <a:p>
            <a:r>
              <a:rPr lang="en-US" sz="1400" dirty="0" smtClean="0">
                <a:latin typeface="Consolas" pitchFamily="49" charset="0"/>
              </a:rPr>
              <a:t>buffer:</a:t>
            </a:r>
          </a:p>
          <a:p>
            <a:r>
              <a:rPr lang="en-US" sz="1400" dirty="0" err="1" smtClean="0">
                <a:latin typeface="Consolas" pitchFamily="49" charset="0"/>
              </a:rPr>
              <a:t>e,g,g</a:t>
            </a:r>
            <a:endParaRPr lang="en-US" sz="1400" dirty="0" smtClean="0">
              <a:latin typeface="Consolas" pitchFamily="49" charset="0"/>
            </a:endParaRPr>
          </a:p>
          <a:p>
            <a:pPr algn="ctr"/>
            <a:r>
              <a:rPr lang="en-US" sz="12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543300" y="1001358"/>
            <a:ext cx="2057400" cy="685800"/>
          </a:xfrm>
          <a:prstGeom prst="roundRect">
            <a:avLst>
              <a:gd name="adj" fmla="val 15431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j-lt"/>
              </a:rPr>
              <a:t>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port</a:t>
            </a:r>
            <a:endParaRPr lang="en-US" b="1" dirty="0">
              <a:latin typeface="Consolas" pitchFamily="49" charset="0"/>
            </a:endParaRPr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34" name="TextBox 33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latin typeface="Consolas" pitchFamily="49" charset="0"/>
                </a:rPr>
                <a:t>read_input</a:t>
              </a:r>
              <a:r>
                <a:rPr lang="en-US" sz="1600" dirty="0" smtClean="0"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 == ‘d’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input[2]-input[1] == 3 )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login()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37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46" name="TextBox 45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</p:txBody>
        </p:sp>
        <p:cxnSp>
          <p:nvCxnSpPr>
            <p:cNvPr id="50" name="Straight Connector 49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Freeform 20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0" y="3136900"/>
            <a:ext cx="2895600" cy="990600"/>
          </a:xfrm>
          <a:prstGeom prst="roundRect">
            <a:avLst>
              <a:gd name="adj" fmla="val 5113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32000">
                <a:schemeClr val="accent6">
                  <a:lumMod val="60000"/>
                  <a:lumOff val="40000"/>
                </a:schemeClr>
              </a:gs>
              <a:gs pos="3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635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Concrete Memory</a:t>
            </a:r>
          </a:p>
          <a:p>
            <a:pPr algn="ctr"/>
            <a:r>
              <a:rPr lang="en-US" sz="800" dirty="0" smtClean="0">
                <a:latin typeface="+mn-lt"/>
              </a:rPr>
              <a:t> </a:t>
            </a:r>
          </a:p>
          <a:p>
            <a:r>
              <a:rPr lang="en-US" sz="1400" dirty="0" smtClean="0">
                <a:latin typeface="Consolas" pitchFamily="49" charset="0"/>
              </a:rPr>
              <a:t>buffer:</a:t>
            </a:r>
          </a:p>
          <a:p>
            <a:pPr algn="ctr"/>
            <a:r>
              <a:rPr lang="en-US" sz="12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543300" y="1001358"/>
            <a:ext cx="2057400" cy="685800"/>
          </a:xfrm>
          <a:prstGeom prst="roundRect">
            <a:avLst>
              <a:gd name="adj" fmla="val 15431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j-lt"/>
              </a:rPr>
              <a:t>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port</a:t>
            </a:r>
            <a:endParaRPr lang="en-US" b="1" dirty="0">
              <a:latin typeface="Consolas" pitchFamily="49" charset="0"/>
            </a:endParaRPr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34" name="TextBox 33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read_input</a:t>
              </a:r>
              <a:r>
                <a:rPr lang="en-US" sz="1600" dirty="0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 == ‘d’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input[2]-input[1] == 3 )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login()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37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46" name="TextBox 45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</p:txBody>
        </p:sp>
        <p:cxnSp>
          <p:nvCxnSpPr>
            <p:cNvPr id="50" name="Straight Connector 49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Freeform 20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0" y="3136900"/>
            <a:ext cx="2895600" cy="990600"/>
          </a:xfrm>
          <a:prstGeom prst="roundRect">
            <a:avLst>
              <a:gd name="adj" fmla="val 5113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32000">
                <a:schemeClr val="accent6">
                  <a:lumMod val="60000"/>
                  <a:lumOff val="40000"/>
                </a:schemeClr>
              </a:gs>
              <a:gs pos="3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635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Concrete Memory</a:t>
            </a:r>
          </a:p>
          <a:p>
            <a:pPr algn="ctr"/>
            <a:r>
              <a:rPr lang="en-US" sz="800" dirty="0" smtClean="0">
                <a:latin typeface="+mn-lt"/>
              </a:rPr>
              <a:t> </a:t>
            </a:r>
          </a:p>
          <a:p>
            <a:r>
              <a:rPr lang="en-US" sz="1400" dirty="0" smtClean="0">
                <a:latin typeface="Consolas" pitchFamily="49" charset="0"/>
              </a:rPr>
              <a:t>buffer:</a:t>
            </a:r>
          </a:p>
          <a:p>
            <a:r>
              <a:rPr lang="en-US" sz="1400" dirty="0" err="1" smtClean="0">
                <a:latin typeface="Consolas" pitchFamily="49" charset="0"/>
              </a:rPr>
              <a:t>p,o,r,t</a:t>
            </a:r>
            <a:endParaRPr lang="en-US" sz="1400" dirty="0" smtClean="0">
              <a:latin typeface="Consolas" pitchFamily="49" charset="0"/>
            </a:endParaRPr>
          </a:p>
          <a:p>
            <a:pPr algn="ctr"/>
            <a:r>
              <a:rPr lang="en-US" sz="12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/>
          <p:cNvSpPr txBox="1"/>
          <p:nvPr/>
        </p:nvSpPr>
        <p:spPr>
          <a:xfrm>
            <a:off x="685800" y="3962400"/>
            <a:ext cx="1905000" cy="762000"/>
          </a:xfrm>
          <a:prstGeom prst="roundRect">
            <a:avLst>
              <a:gd name="adj" fmla="val 22838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2400" b="1" dirty="0" smtClean="0">
                <a:latin typeface="Consolas" pitchFamily="49" charset="0"/>
              </a:rPr>
              <a:t>rtm</a:t>
            </a:r>
            <a:endParaRPr lang="en-US" sz="2400" b="1" dirty="0">
              <a:latin typeface="Consolas" pitchFamily="49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819400" y="1828800"/>
            <a:ext cx="2514600" cy="762000"/>
          </a:xfrm>
          <a:prstGeom prst="roundRect">
            <a:avLst>
              <a:gd name="adj" fmla="val 22838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2400" b="1" dirty="0" smtClean="0">
                <a:latin typeface="Consolas" pitchFamily="49" charset="0"/>
              </a:rPr>
              <a:t>Robert Morris</a:t>
            </a:r>
            <a:endParaRPr lang="en-US" sz="2400" b="1" dirty="0">
              <a:latin typeface="Consolas" pitchFamily="49" charset="0"/>
            </a:endParaRPr>
          </a:p>
        </p:txBody>
      </p:sp>
      <p:sp>
        <p:nvSpPr>
          <p:cNvPr id="37" name="Title 3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exploit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Binary Concolic Execution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257800" y="3810000"/>
            <a:ext cx="2057400" cy="838200"/>
          </a:xfrm>
          <a:prstGeom prst="roundRect">
            <a:avLst>
              <a:gd name="adj" fmla="val 8755"/>
            </a:avLst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32000">
                <a:schemeClr val="accent3">
                  <a:lumMod val="40000"/>
                  <a:lumOff val="60000"/>
                </a:schemeClr>
              </a:gs>
              <a:gs pos="39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39700" dist="38100" dir="2700000" sx="98000" sy="98000" algn="tl" rotWithShape="0">
              <a:prstClr val="black">
                <a:alpha val="40000"/>
              </a:prstClr>
            </a:outerShdw>
          </a:effectLst>
        </p:spPr>
        <p:txBody>
          <a:bodyPr wrap="square" lIns="45720" tIns="45720" rIns="45720" bIns="45720" rtlCol="0">
            <a:noAutofit/>
          </a:bodyPr>
          <a:lstStyle/>
          <a:p>
            <a:r>
              <a:rPr lang="en-US" sz="1400" dirty="0" smtClean="0">
                <a:latin typeface="Consolas" pitchFamily="49" charset="0"/>
              </a:rPr>
              <a:t>DD8F2F736800DD8F2F62696ED05E5ADD00DD00DD5ADD03D05E5CBC3B</a:t>
            </a:r>
            <a:endParaRPr lang="en-US" sz="1400" dirty="0">
              <a:latin typeface="Consolas" pitchFamily="49" charset="0"/>
            </a:endParaRPr>
          </a:p>
        </p:txBody>
      </p:sp>
      <p:pic>
        <p:nvPicPr>
          <p:cNvPr id="39" name="Picture 38" descr="boss-ic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3733800"/>
            <a:ext cx="1905000" cy="1905000"/>
          </a:xfrm>
          <a:prstGeom prst="rect">
            <a:avLst/>
          </a:prstGeom>
          <a:effectLst>
            <a:outerShdw blurRad="190500" dist="38100" dir="2700000" algn="tl" rotWithShape="0">
              <a:prstClr val="black">
                <a:alpha val="38000"/>
              </a:prstClr>
            </a:outerShdw>
          </a:effectLst>
        </p:spPr>
      </p:pic>
      <p:sp>
        <p:nvSpPr>
          <p:cNvPr id="46" name="TextBox 45"/>
          <p:cNvSpPr txBox="1"/>
          <p:nvPr/>
        </p:nvSpPr>
        <p:spPr>
          <a:xfrm>
            <a:off x="2133600" y="3810000"/>
            <a:ext cx="2057400" cy="838200"/>
          </a:xfrm>
          <a:prstGeom prst="roundRect">
            <a:avLst>
              <a:gd name="adj" fmla="val 8755"/>
            </a:avLst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32000">
                <a:schemeClr val="accent3">
                  <a:lumMod val="40000"/>
                  <a:lumOff val="60000"/>
                </a:schemeClr>
              </a:gs>
              <a:gs pos="39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39700" dist="38100" dir="2700000" sx="98000" sy="98000" algn="tl" rotWithShape="0">
              <a:prstClr val="black">
                <a:alpha val="40000"/>
              </a:prstClr>
            </a:outerShdw>
          </a:effectLst>
        </p:spPr>
        <p:txBody>
          <a:bodyPr wrap="square" lIns="45720" tIns="45720" rIns="45720" bIns="45720" rtlCol="0">
            <a:noAutofit/>
          </a:bodyPr>
          <a:lstStyle/>
          <a:p>
            <a:r>
              <a:rPr lang="en-US" sz="1400" dirty="0" smtClean="0">
                <a:latin typeface="Consolas" pitchFamily="49" charset="0"/>
              </a:rPr>
              <a:t>DD8F2F736800DD8F2F62696ED05E5ADD00DD00DD5ADD03D05E5CBC3B</a:t>
            </a:r>
            <a:endParaRPr lang="en-US" sz="1400" dirty="0">
              <a:latin typeface="Consolas" pitchFamily="49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 flipH="1">
            <a:off x="914400" y="3733800"/>
            <a:ext cx="1841501" cy="2217738"/>
            <a:chOff x="4038600" y="3827463"/>
            <a:chExt cx="1841501" cy="2217738"/>
          </a:xfrm>
          <a:effectLst>
            <a:outerShdw blurRad="127000" dist="393700" dir="20580000" sx="70000" sy="70000" kx="1200000" algn="br" rotWithShape="0">
              <a:prstClr val="black">
                <a:alpha val="17000"/>
              </a:prstClr>
            </a:outerShdw>
          </a:effectLst>
        </p:grpSpPr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4152900" y="3890963"/>
              <a:ext cx="1720850" cy="1963738"/>
            </a:xfrm>
            <a:custGeom>
              <a:avLst/>
              <a:gdLst/>
              <a:ahLst/>
              <a:cxnLst>
                <a:cxn ang="0">
                  <a:pos x="1198" y="101"/>
                </a:cxn>
                <a:cxn ang="0">
                  <a:pos x="1089" y="338"/>
                </a:cxn>
                <a:cxn ang="0">
                  <a:pos x="957" y="358"/>
                </a:cxn>
                <a:cxn ang="0">
                  <a:pos x="995" y="696"/>
                </a:cxn>
                <a:cxn ang="0">
                  <a:pos x="1049" y="945"/>
                </a:cxn>
                <a:cxn ang="0">
                  <a:pos x="897" y="1113"/>
                </a:cxn>
                <a:cxn ang="0">
                  <a:pos x="926" y="1424"/>
                </a:cxn>
                <a:cxn ang="0">
                  <a:pos x="758" y="1668"/>
                </a:cxn>
                <a:cxn ang="0">
                  <a:pos x="743" y="1867"/>
                </a:cxn>
                <a:cxn ang="0">
                  <a:pos x="335" y="1985"/>
                </a:cxn>
                <a:cxn ang="0">
                  <a:pos x="265" y="2155"/>
                </a:cxn>
                <a:cxn ang="0">
                  <a:pos x="129" y="2444"/>
                </a:cxn>
                <a:cxn ang="0">
                  <a:pos x="490" y="2322"/>
                </a:cxn>
                <a:cxn ang="0">
                  <a:pos x="591" y="2329"/>
                </a:cxn>
                <a:cxn ang="0">
                  <a:pos x="712" y="1976"/>
                </a:cxn>
                <a:cxn ang="0">
                  <a:pos x="778" y="2058"/>
                </a:cxn>
                <a:cxn ang="0">
                  <a:pos x="968" y="1886"/>
                </a:cxn>
                <a:cxn ang="0">
                  <a:pos x="1031" y="1680"/>
                </a:cxn>
                <a:cxn ang="0">
                  <a:pos x="1054" y="2045"/>
                </a:cxn>
                <a:cxn ang="0">
                  <a:pos x="980" y="2155"/>
                </a:cxn>
                <a:cxn ang="0">
                  <a:pos x="1007" y="2345"/>
                </a:cxn>
                <a:cxn ang="0">
                  <a:pos x="1241" y="2302"/>
                </a:cxn>
                <a:cxn ang="0">
                  <a:pos x="1400" y="1864"/>
                </a:cxn>
                <a:cxn ang="0">
                  <a:pos x="1558" y="1898"/>
                </a:cxn>
                <a:cxn ang="0">
                  <a:pos x="1552" y="2027"/>
                </a:cxn>
                <a:cxn ang="0">
                  <a:pos x="1486" y="2361"/>
                </a:cxn>
                <a:cxn ang="0">
                  <a:pos x="1781" y="2260"/>
                </a:cxn>
                <a:cxn ang="0">
                  <a:pos x="1714" y="2112"/>
                </a:cxn>
                <a:cxn ang="0">
                  <a:pos x="1672" y="1891"/>
                </a:cxn>
                <a:cxn ang="0">
                  <a:pos x="1792" y="1575"/>
                </a:cxn>
                <a:cxn ang="0">
                  <a:pos x="1855" y="1346"/>
                </a:cxn>
                <a:cxn ang="0">
                  <a:pos x="1786" y="1710"/>
                </a:cxn>
                <a:cxn ang="0">
                  <a:pos x="1835" y="1909"/>
                </a:cxn>
                <a:cxn ang="0">
                  <a:pos x="1932" y="1859"/>
                </a:cxn>
                <a:cxn ang="0">
                  <a:pos x="1987" y="1987"/>
                </a:cxn>
                <a:cxn ang="0">
                  <a:pos x="2064" y="1972"/>
                </a:cxn>
                <a:cxn ang="0">
                  <a:pos x="2138" y="1925"/>
                </a:cxn>
                <a:cxn ang="0">
                  <a:pos x="2084" y="1661"/>
                </a:cxn>
                <a:cxn ang="0">
                  <a:pos x="1975" y="1131"/>
                </a:cxn>
                <a:cxn ang="0">
                  <a:pos x="1707" y="762"/>
                </a:cxn>
                <a:cxn ang="0">
                  <a:pos x="1772" y="599"/>
                </a:cxn>
                <a:cxn ang="0">
                  <a:pos x="1839" y="436"/>
                </a:cxn>
                <a:cxn ang="0">
                  <a:pos x="1723" y="345"/>
                </a:cxn>
                <a:cxn ang="0">
                  <a:pos x="1586" y="170"/>
                </a:cxn>
                <a:cxn ang="0">
                  <a:pos x="1500" y="148"/>
                </a:cxn>
                <a:cxn ang="0">
                  <a:pos x="1229" y="3"/>
                </a:cxn>
                <a:cxn ang="0">
                  <a:pos x="1178" y="0"/>
                </a:cxn>
              </a:cxnLst>
              <a:rect l="0" t="0" r="r" b="b"/>
              <a:pathLst>
                <a:path w="2169" h="2474">
                  <a:moveTo>
                    <a:pt x="1178" y="0"/>
                  </a:moveTo>
                  <a:lnTo>
                    <a:pt x="1198" y="101"/>
                  </a:lnTo>
                  <a:lnTo>
                    <a:pt x="1147" y="190"/>
                  </a:lnTo>
                  <a:lnTo>
                    <a:pt x="1089" y="338"/>
                  </a:lnTo>
                  <a:lnTo>
                    <a:pt x="964" y="291"/>
                  </a:lnTo>
                  <a:lnTo>
                    <a:pt x="957" y="358"/>
                  </a:lnTo>
                  <a:lnTo>
                    <a:pt x="1022" y="532"/>
                  </a:lnTo>
                  <a:lnTo>
                    <a:pt x="995" y="696"/>
                  </a:lnTo>
                  <a:lnTo>
                    <a:pt x="1049" y="875"/>
                  </a:lnTo>
                  <a:lnTo>
                    <a:pt x="1049" y="945"/>
                  </a:lnTo>
                  <a:lnTo>
                    <a:pt x="980" y="988"/>
                  </a:lnTo>
                  <a:lnTo>
                    <a:pt x="897" y="1113"/>
                  </a:lnTo>
                  <a:lnTo>
                    <a:pt x="895" y="1299"/>
                  </a:lnTo>
                  <a:lnTo>
                    <a:pt x="926" y="1424"/>
                  </a:lnTo>
                  <a:lnTo>
                    <a:pt x="871" y="1591"/>
                  </a:lnTo>
                  <a:lnTo>
                    <a:pt x="758" y="1668"/>
                  </a:lnTo>
                  <a:lnTo>
                    <a:pt x="727" y="1777"/>
                  </a:lnTo>
                  <a:lnTo>
                    <a:pt x="743" y="1867"/>
                  </a:lnTo>
                  <a:lnTo>
                    <a:pt x="580" y="2007"/>
                  </a:lnTo>
                  <a:lnTo>
                    <a:pt x="335" y="1985"/>
                  </a:lnTo>
                  <a:lnTo>
                    <a:pt x="0" y="2298"/>
                  </a:lnTo>
                  <a:lnTo>
                    <a:pt x="265" y="2155"/>
                  </a:lnTo>
                  <a:lnTo>
                    <a:pt x="362" y="2186"/>
                  </a:lnTo>
                  <a:lnTo>
                    <a:pt x="129" y="2444"/>
                  </a:lnTo>
                  <a:lnTo>
                    <a:pt x="444" y="2237"/>
                  </a:lnTo>
                  <a:lnTo>
                    <a:pt x="490" y="2322"/>
                  </a:lnTo>
                  <a:lnTo>
                    <a:pt x="428" y="2474"/>
                  </a:lnTo>
                  <a:lnTo>
                    <a:pt x="591" y="2329"/>
                  </a:lnTo>
                  <a:lnTo>
                    <a:pt x="591" y="2112"/>
                  </a:lnTo>
                  <a:lnTo>
                    <a:pt x="712" y="1976"/>
                  </a:lnTo>
                  <a:lnTo>
                    <a:pt x="754" y="1969"/>
                  </a:lnTo>
                  <a:lnTo>
                    <a:pt x="778" y="2058"/>
                  </a:lnTo>
                  <a:lnTo>
                    <a:pt x="848" y="2072"/>
                  </a:lnTo>
                  <a:lnTo>
                    <a:pt x="968" y="1886"/>
                  </a:lnTo>
                  <a:lnTo>
                    <a:pt x="960" y="1719"/>
                  </a:lnTo>
                  <a:lnTo>
                    <a:pt x="1031" y="1680"/>
                  </a:lnTo>
                  <a:lnTo>
                    <a:pt x="1136" y="1882"/>
                  </a:lnTo>
                  <a:lnTo>
                    <a:pt x="1054" y="2045"/>
                  </a:lnTo>
                  <a:lnTo>
                    <a:pt x="1035" y="2112"/>
                  </a:lnTo>
                  <a:lnTo>
                    <a:pt x="980" y="2155"/>
                  </a:lnTo>
                  <a:lnTo>
                    <a:pt x="913" y="2349"/>
                  </a:lnTo>
                  <a:lnTo>
                    <a:pt x="1007" y="2345"/>
                  </a:lnTo>
                  <a:lnTo>
                    <a:pt x="1031" y="2416"/>
                  </a:lnTo>
                  <a:lnTo>
                    <a:pt x="1241" y="2302"/>
                  </a:lnTo>
                  <a:lnTo>
                    <a:pt x="1209" y="1840"/>
                  </a:lnTo>
                  <a:lnTo>
                    <a:pt x="1400" y="1864"/>
                  </a:lnTo>
                  <a:lnTo>
                    <a:pt x="1563" y="1777"/>
                  </a:lnTo>
                  <a:lnTo>
                    <a:pt x="1558" y="1898"/>
                  </a:lnTo>
                  <a:lnTo>
                    <a:pt x="1537" y="1980"/>
                  </a:lnTo>
                  <a:lnTo>
                    <a:pt x="1552" y="2027"/>
                  </a:lnTo>
                  <a:lnTo>
                    <a:pt x="1486" y="2101"/>
                  </a:lnTo>
                  <a:lnTo>
                    <a:pt x="1486" y="2361"/>
                  </a:lnTo>
                  <a:lnTo>
                    <a:pt x="1640" y="2394"/>
                  </a:lnTo>
                  <a:lnTo>
                    <a:pt x="1781" y="2260"/>
                  </a:lnTo>
                  <a:lnTo>
                    <a:pt x="1769" y="2132"/>
                  </a:lnTo>
                  <a:lnTo>
                    <a:pt x="1714" y="2112"/>
                  </a:lnTo>
                  <a:lnTo>
                    <a:pt x="1761" y="2000"/>
                  </a:lnTo>
                  <a:lnTo>
                    <a:pt x="1672" y="1891"/>
                  </a:lnTo>
                  <a:lnTo>
                    <a:pt x="1649" y="1750"/>
                  </a:lnTo>
                  <a:lnTo>
                    <a:pt x="1792" y="1575"/>
                  </a:lnTo>
                  <a:lnTo>
                    <a:pt x="1827" y="1424"/>
                  </a:lnTo>
                  <a:lnTo>
                    <a:pt x="1855" y="1346"/>
                  </a:lnTo>
                  <a:lnTo>
                    <a:pt x="1877" y="1544"/>
                  </a:lnTo>
                  <a:lnTo>
                    <a:pt x="1786" y="1710"/>
                  </a:lnTo>
                  <a:lnTo>
                    <a:pt x="1790" y="1904"/>
                  </a:lnTo>
                  <a:lnTo>
                    <a:pt x="1835" y="1909"/>
                  </a:lnTo>
                  <a:lnTo>
                    <a:pt x="1890" y="1785"/>
                  </a:lnTo>
                  <a:lnTo>
                    <a:pt x="1932" y="1859"/>
                  </a:lnTo>
                  <a:lnTo>
                    <a:pt x="1932" y="2000"/>
                  </a:lnTo>
                  <a:lnTo>
                    <a:pt x="1987" y="1987"/>
                  </a:lnTo>
                  <a:lnTo>
                    <a:pt x="2042" y="1956"/>
                  </a:lnTo>
                  <a:lnTo>
                    <a:pt x="2064" y="1972"/>
                  </a:lnTo>
                  <a:lnTo>
                    <a:pt x="2111" y="1906"/>
                  </a:lnTo>
                  <a:lnTo>
                    <a:pt x="2138" y="1925"/>
                  </a:lnTo>
                  <a:lnTo>
                    <a:pt x="2169" y="1801"/>
                  </a:lnTo>
                  <a:lnTo>
                    <a:pt x="2084" y="1661"/>
                  </a:lnTo>
                  <a:lnTo>
                    <a:pt x="1998" y="1571"/>
                  </a:lnTo>
                  <a:lnTo>
                    <a:pt x="1975" y="1131"/>
                  </a:lnTo>
                  <a:lnTo>
                    <a:pt x="1890" y="937"/>
                  </a:lnTo>
                  <a:lnTo>
                    <a:pt x="1707" y="762"/>
                  </a:lnTo>
                  <a:lnTo>
                    <a:pt x="1734" y="591"/>
                  </a:lnTo>
                  <a:lnTo>
                    <a:pt x="1772" y="599"/>
                  </a:lnTo>
                  <a:lnTo>
                    <a:pt x="1781" y="513"/>
                  </a:lnTo>
                  <a:lnTo>
                    <a:pt x="1839" y="436"/>
                  </a:lnTo>
                  <a:lnTo>
                    <a:pt x="1859" y="307"/>
                  </a:lnTo>
                  <a:lnTo>
                    <a:pt x="1723" y="345"/>
                  </a:lnTo>
                  <a:lnTo>
                    <a:pt x="1683" y="213"/>
                  </a:lnTo>
                  <a:lnTo>
                    <a:pt x="1586" y="170"/>
                  </a:lnTo>
                  <a:lnTo>
                    <a:pt x="1591" y="30"/>
                  </a:lnTo>
                  <a:lnTo>
                    <a:pt x="1500" y="148"/>
                  </a:lnTo>
                  <a:lnTo>
                    <a:pt x="1279" y="124"/>
                  </a:lnTo>
                  <a:lnTo>
                    <a:pt x="1229" y="3"/>
                  </a:lnTo>
                  <a:lnTo>
                    <a:pt x="1178" y="0"/>
                  </a:lnTo>
                  <a:lnTo>
                    <a:pt x="117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5170488" y="4152900"/>
              <a:ext cx="39688" cy="46038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6" y="20"/>
                </a:cxn>
                <a:cxn ang="0">
                  <a:pos x="0" y="58"/>
                </a:cxn>
                <a:cxn ang="0">
                  <a:pos x="48" y="59"/>
                </a:cxn>
                <a:cxn ang="0">
                  <a:pos x="51" y="24"/>
                </a:cxn>
                <a:cxn ang="0">
                  <a:pos x="26" y="0"/>
                </a:cxn>
                <a:cxn ang="0">
                  <a:pos x="26" y="0"/>
                </a:cxn>
              </a:cxnLst>
              <a:rect l="0" t="0" r="r" b="b"/>
              <a:pathLst>
                <a:path w="51" h="59">
                  <a:moveTo>
                    <a:pt x="26" y="0"/>
                  </a:moveTo>
                  <a:lnTo>
                    <a:pt x="6" y="20"/>
                  </a:lnTo>
                  <a:lnTo>
                    <a:pt x="0" y="58"/>
                  </a:lnTo>
                  <a:lnTo>
                    <a:pt x="48" y="59"/>
                  </a:lnTo>
                  <a:lnTo>
                    <a:pt x="51" y="24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5284788" y="4167188"/>
              <a:ext cx="46038" cy="57150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0" y="35"/>
                </a:cxn>
                <a:cxn ang="0">
                  <a:pos x="44" y="71"/>
                </a:cxn>
                <a:cxn ang="0">
                  <a:pos x="57" y="44"/>
                </a:cxn>
                <a:cxn ang="0">
                  <a:pos x="45" y="10"/>
                </a:cxn>
                <a:cxn ang="0">
                  <a:pos x="21" y="0"/>
                </a:cxn>
                <a:cxn ang="0">
                  <a:pos x="21" y="0"/>
                </a:cxn>
              </a:cxnLst>
              <a:rect l="0" t="0" r="r" b="b"/>
              <a:pathLst>
                <a:path w="57" h="71">
                  <a:moveTo>
                    <a:pt x="21" y="0"/>
                  </a:moveTo>
                  <a:lnTo>
                    <a:pt x="0" y="35"/>
                  </a:lnTo>
                  <a:lnTo>
                    <a:pt x="44" y="71"/>
                  </a:lnTo>
                  <a:lnTo>
                    <a:pt x="57" y="44"/>
                  </a:lnTo>
                  <a:lnTo>
                    <a:pt x="45" y="10"/>
                  </a:lnTo>
                  <a:lnTo>
                    <a:pt x="21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4927600" y="3827463"/>
              <a:ext cx="601663" cy="1003300"/>
            </a:xfrm>
            <a:custGeom>
              <a:avLst/>
              <a:gdLst/>
              <a:ahLst/>
              <a:cxnLst>
                <a:cxn ang="0">
                  <a:pos x="73" y="6"/>
                </a:cxn>
                <a:cxn ang="0">
                  <a:pos x="162" y="43"/>
                </a:cxn>
                <a:cxn ang="0">
                  <a:pos x="198" y="115"/>
                </a:cxn>
                <a:cxn ang="0">
                  <a:pos x="196" y="208"/>
                </a:cxn>
                <a:cxn ang="0">
                  <a:pos x="173" y="231"/>
                </a:cxn>
                <a:cxn ang="0">
                  <a:pos x="106" y="400"/>
                </a:cxn>
                <a:cxn ang="0">
                  <a:pos x="61" y="483"/>
                </a:cxn>
                <a:cxn ang="0">
                  <a:pos x="28" y="605"/>
                </a:cxn>
                <a:cxn ang="0">
                  <a:pos x="0" y="777"/>
                </a:cxn>
                <a:cxn ang="0">
                  <a:pos x="25" y="867"/>
                </a:cxn>
                <a:cxn ang="0">
                  <a:pos x="57" y="977"/>
                </a:cxn>
                <a:cxn ang="0">
                  <a:pos x="57" y="1083"/>
                </a:cxn>
                <a:cxn ang="0">
                  <a:pos x="107" y="1176"/>
                </a:cxn>
                <a:cxn ang="0">
                  <a:pos x="188" y="1243"/>
                </a:cxn>
                <a:cxn ang="0">
                  <a:pos x="306" y="1265"/>
                </a:cxn>
                <a:cxn ang="0">
                  <a:pos x="426" y="1239"/>
                </a:cxn>
                <a:cxn ang="0">
                  <a:pos x="533" y="1174"/>
                </a:cxn>
                <a:cxn ang="0">
                  <a:pos x="605" y="1065"/>
                </a:cxn>
                <a:cxn ang="0">
                  <a:pos x="696" y="997"/>
                </a:cxn>
                <a:cxn ang="0">
                  <a:pos x="751" y="896"/>
                </a:cxn>
                <a:cxn ang="0">
                  <a:pos x="759" y="725"/>
                </a:cxn>
                <a:cxn ang="0">
                  <a:pos x="738" y="710"/>
                </a:cxn>
                <a:cxn ang="0">
                  <a:pos x="711" y="647"/>
                </a:cxn>
                <a:cxn ang="0">
                  <a:pos x="718" y="796"/>
                </a:cxn>
                <a:cxn ang="0">
                  <a:pos x="695" y="909"/>
                </a:cxn>
                <a:cxn ang="0">
                  <a:pos x="576" y="1013"/>
                </a:cxn>
                <a:cxn ang="0">
                  <a:pos x="523" y="1104"/>
                </a:cxn>
                <a:cxn ang="0">
                  <a:pos x="438" y="1192"/>
                </a:cxn>
                <a:cxn ang="0">
                  <a:pos x="340" y="1220"/>
                </a:cxn>
                <a:cxn ang="0">
                  <a:pos x="214" y="1201"/>
                </a:cxn>
                <a:cxn ang="0">
                  <a:pos x="134" y="1112"/>
                </a:cxn>
                <a:cxn ang="0">
                  <a:pos x="119" y="1003"/>
                </a:cxn>
                <a:cxn ang="0">
                  <a:pos x="93" y="913"/>
                </a:cxn>
                <a:cxn ang="0">
                  <a:pos x="45" y="812"/>
                </a:cxn>
                <a:cxn ang="0">
                  <a:pos x="45" y="694"/>
                </a:cxn>
                <a:cxn ang="0">
                  <a:pos x="87" y="553"/>
                </a:cxn>
                <a:cxn ang="0">
                  <a:pos x="130" y="510"/>
                </a:cxn>
                <a:cxn ang="0">
                  <a:pos x="146" y="385"/>
                </a:cxn>
                <a:cxn ang="0">
                  <a:pos x="188" y="252"/>
                </a:cxn>
                <a:cxn ang="0">
                  <a:pos x="240" y="216"/>
                </a:cxn>
                <a:cxn ang="0">
                  <a:pos x="240" y="163"/>
                </a:cxn>
                <a:cxn ang="0">
                  <a:pos x="219" y="85"/>
                </a:cxn>
                <a:cxn ang="0">
                  <a:pos x="257" y="121"/>
                </a:cxn>
                <a:cxn ang="0">
                  <a:pos x="293" y="220"/>
                </a:cxn>
                <a:cxn ang="0">
                  <a:pos x="413" y="229"/>
                </a:cxn>
                <a:cxn ang="0">
                  <a:pos x="382" y="195"/>
                </a:cxn>
                <a:cxn ang="0">
                  <a:pos x="311" y="190"/>
                </a:cxn>
                <a:cxn ang="0">
                  <a:pos x="297" y="124"/>
                </a:cxn>
                <a:cxn ang="0">
                  <a:pos x="243" y="47"/>
                </a:cxn>
                <a:cxn ang="0">
                  <a:pos x="173" y="0"/>
                </a:cxn>
                <a:cxn ang="0">
                  <a:pos x="73" y="6"/>
                </a:cxn>
                <a:cxn ang="0">
                  <a:pos x="73" y="6"/>
                </a:cxn>
              </a:cxnLst>
              <a:rect l="0" t="0" r="r" b="b"/>
              <a:pathLst>
                <a:path w="759" h="1265">
                  <a:moveTo>
                    <a:pt x="73" y="6"/>
                  </a:moveTo>
                  <a:lnTo>
                    <a:pt x="162" y="43"/>
                  </a:lnTo>
                  <a:lnTo>
                    <a:pt x="198" y="115"/>
                  </a:lnTo>
                  <a:lnTo>
                    <a:pt x="196" y="208"/>
                  </a:lnTo>
                  <a:lnTo>
                    <a:pt x="173" y="231"/>
                  </a:lnTo>
                  <a:lnTo>
                    <a:pt x="106" y="400"/>
                  </a:lnTo>
                  <a:lnTo>
                    <a:pt x="61" y="483"/>
                  </a:lnTo>
                  <a:lnTo>
                    <a:pt x="28" y="605"/>
                  </a:lnTo>
                  <a:lnTo>
                    <a:pt x="0" y="777"/>
                  </a:lnTo>
                  <a:lnTo>
                    <a:pt x="25" y="867"/>
                  </a:lnTo>
                  <a:lnTo>
                    <a:pt x="57" y="977"/>
                  </a:lnTo>
                  <a:lnTo>
                    <a:pt x="57" y="1083"/>
                  </a:lnTo>
                  <a:lnTo>
                    <a:pt x="107" y="1176"/>
                  </a:lnTo>
                  <a:lnTo>
                    <a:pt x="188" y="1243"/>
                  </a:lnTo>
                  <a:lnTo>
                    <a:pt x="306" y="1265"/>
                  </a:lnTo>
                  <a:lnTo>
                    <a:pt x="426" y="1239"/>
                  </a:lnTo>
                  <a:lnTo>
                    <a:pt x="533" y="1174"/>
                  </a:lnTo>
                  <a:lnTo>
                    <a:pt x="605" y="1065"/>
                  </a:lnTo>
                  <a:lnTo>
                    <a:pt x="696" y="997"/>
                  </a:lnTo>
                  <a:lnTo>
                    <a:pt x="751" y="896"/>
                  </a:lnTo>
                  <a:lnTo>
                    <a:pt x="759" y="725"/>
                  </a:lnTo>
                  <a:lnTo>
                    <a:pt x="738" y="710"/>
                  </a:lnTo>
                  <a:lnTo>
                    <a:pt x="711" y="647"/>
                  </a:lnTo>
                  <a:lnTo>
                    <a:pt x="718" y="796"/>
                  </a:lnTo>
                  <a:lnTo>
                    <a:pt x="695" y="909"/>
                  </a:lnTo>
                  <a:lnTo>
                    <a:pt x="576" y="1013"/>
                  </a:lnTo>
                  <a:lnTo>
                    <a:pt x="523" y="1104"/>
                  </a:lnTo>
                  <a:lnTo>
                    <a:pt x="438" y="1192"/>
                  </a:lnTo>
                  <a:lnTo>
                    <a:pt x="340" y="1220"/>
                  </a:lnTo>
                  <a:lnTo>
                    <a:pt x="214" y="1201"/>
                  </a:lnTo>
                  <a:lnTo>
                    <a:pt x="134" y="1112"/>
                  </a:lnTo>
                  <a:lnTo>
                    <a:pt x="119" y="1003"/>
                  </a:lnTo>
                  <a:lnTo>
                    <a:pt x="93" y="913"/>
                  </a:lnTo>
                  <a:lnTo>
                    <a:pt x="45" y="812"/>
                  </a:lnTo>
                  <a:lnTo>
                    <a:pt x="45" y="694"/>
                  </a:lnTo>
                  <a:lnTo>
                    <a:pt x="87" y="553"/>
                  </a:lnTo>
                  <a:lnTo>
                    <a:pt x="130" y="510"/>
                  </a:lnTo>
                  <a:lnTo>
                    <a:pt x="146" y="385"/>
                  </a:lnTo>
                  <a:lnTo>
                    <a:pt x="188" y="252"/>
                  </a:lnTo>
                  <a:lnTo>
                    <a:pt x="240" y="216"/>
                  </a:lnTo>
                  <a:lnTo>
                    <a:pt x="240" y="163"/>
                  </a:lnTo>
                  <a:lnTo>
                    <a:pt x="219" y="85"/>
                  </a:lnTo>
                  <a:lnTo>
                    <a:pt x="257" y="121"/>
                  </a:lnTo>
                  <a:lnTo>
                    <a:pt x="293" y="220"/>
                  </a:lnTo>
                  <a:lnTo>
                    <a:pt x="413" y="229"/>
                  </a:lnTo>
                  <a:lnTo>
                    <a:pt x="382" y="195"/>
                  </a:lnTo>
                  <a:lnTo>
                    <a:pt x="311" y="190"/>
                  </a:lnTo>
                  <a:lnTo>
                    <a:pt x="297" y="124"/>
                  </a:lnTo>
                  <a:lnTo>
                    <a:pt x="243" y="47"/>
                  </a:lnTo>
                  <a:lnTo>
                    <a:pt x="173" y="0"/>
                  </a:lnTo>
                  <a:lnTo>
                    <a:pt x="73" y="6"/>
                  </a:lnTo>
                  <a:lnTo>
                    <a:pt x="73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4889500" y="4108450"/>
              <a:ext cx="109538" cy="171450"/>
            </a:xfrm>
            <a:custGeom>
              <a:avLst/>
              <a:gdLst/>
              <a:ahLst/>
              <a:cxnLst>
                <a:cxn ang="0">
                  <a:pos x="140" y="44"/>
                </a:cxn>
                <a:cxn ang="0">
                  <a:pos x="68" y="0"/>
                </a:cxn>
                <a:cxn ang="0">
                  <a:pos x="13" y="23"/>
                </a:cxn>
                <a:cxn ang="0">
                  <a:pos x="0" y="84"/>
                </a:cxn>
                <a:cxn ang="0">
                  <a:pos x="45" y="134"/>
                </a:cxn>
                <a:cxn ang="0">
                  <a:pos x="66" y="216"/>
                </a:cxn>
                <a:cxn ang="0">
                  <a:pos x="98" y="98"/>
                </a:cxn>
                <a:cxn ang="0">
                  <a:pos x="44" y="70"/>
                </a:cxn>
                <a:cxn ang="0">
                  <a:pos x="92" y="48"/>
                </a:cxn>
                <a:cxn ang="0">
                  <a:pos x="109" y="87"/>
                </a:cxn>
                <a:cxn ang="0">
                  <a:pos x="140" y="44"/>
                </a:cxn>
                <a:cxn ang="0">
                  <a:pos x="140" y="44"/>
                </a:cxn>
              </a:cxnLst>
              <a:rect l="0" t="0" r="r" b="b"/>
              <a:pathLst>
                <a:path w="140" h="216">
                  <a:moveTo>
                    <a:pt x="140" y="44"/>
                  </a:moveTo>
                  <a:lnTo>
                    <a:pt x="68" y="0"/>
                  </a:lnTo>
                  <a:lnTo>
                    <a:pt x="13" y="23"/>
                  </a:lnTo>
                  <a:lnTo>
                    <a:pt x="0" y="84"/>
                  </a:lnTo>
                  <a:lnTo>
                    <a:pt x="45" y="134"/>
                  </a:lnTo>
                  <a:lnTo>
                    <a:pt x="66" y="216"/>
                  </a:lnTo>
                  <a:lnTo>
                    <a:pt x="98" y="98"/>
                  </a:lnTo>
                  <a:lnTo>
                    <a:pt x="44" y="70"/>
                  </a:lnTo>
                  <a:lnTo>
                    <a:pt x="92" y="48"/>
                  </a:lnTo>
                  <a:lnTo>
                    <a:pt x="109" y="87"/>
                  </a:lnTo>
                  <a:lnTo>
                    <a:pt x="140" y="44"/>
                  </a:lnTo>
                  <a:lnTo>
                    <a:pt x="14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5200650" y="3846513"/>
              <a:ext cx="454025" cy="549275"/>
            </a:xfrm>
            <a:custGeom>
              <a:avLst/>
              <a:gdLst/>
              <a:ahLst/>
              <a:cxnLst>
                <a:cxn ang="0">
                  <a:pos x="41" y="165"/>
                </a:cxn>
                <a:cxn ang="0">
                  <a:pos x="104" y="177"/>
                </a:cxn>
                <a:cxn ang="0">
                  <a:pos x="163" y="199"/>
                </a:cxn>
                <a:cxn ang="0">
                  <a:pos x="183" y="122"/>
                </a:cxn>
                <a:cxn ang="0">
                  <a:pos x="229" y="57"/>
                </a:cxn>
                <a:cxn ang="0">
                  <a:pos x="286" y="12"/>
                </a:cxn>
                <a:cxn ang="0">
                  <a:pos x="365" y="0"/>
                </a:cxn>
                <a:cxn ang="0">
                  <a:pos x="427" y="36"/>
                </a:cxn>
                <a:cxn ang="0">
                  <a:pos x="372" y="35"/>
                </a:cxn>
                <a:cxn ang="0">
                  <a:pos x="321" y="46"/>
                </a:cxn>
                <a:cxn ang="0">
                  <a:pos x="291" y="91"/>
                </a:cxn>
                <a:cxn ang="0">
                  <a:pos x="278" y="162"/>
                </a:cxn>
                <a:cxn ang="0">
                  <a:pos x="282" y="207"/>
                </a:cxn>
                <a:cxn ang="0">
                  <a:pos x="357" y="251"/>
                </a:cxn>
                <a:cxn ang="0">
                  <a:pos x="409" y="293"/>
                </a:cxn>
                <a:cxn ang="0">
                  <a:pos x="409" y="340"/>
                </a:cxn>
                <a:cxn ang="0">
                  <a:pos x="422" y="352"/>
                </a:cxn>
                <a:cxn ang="0">
                  <a:pos x="473" y="336"/>
                </a:cxn>
                <a:cxn ang="0">
                  <a:pos x="548" y="351"/>
                </a:cxn>
                <a:cxn ang="0">
                  <a:pos x="572" y="396"/>
                </a:cxn>
                <a:cxn ang="0">
                  <a:pos x="549" y="435"/>
                </a:cxn>
                <a:cxn ang="0">
                  <a:pos x="508" y="510"/>
                </a:cxn>
                <a:cxn ang="0">
                  <a:pos x="473" y="542"/>
                </a:cxn>
                <a:cxn ang="0">
                  <a:pos x="497" y="484"/>
                </a:cxn>
                <a:cxn ang="0">
                  <a:pos x="514" y="436"/>
                </a:cxn>
                <a:cxn ang="0">
                  <a:pos x="513" y="394"/>
                </a:cxn>
                <a:cxn ang="0">
                  <a:pos x="476" y="390"/>
                </a:cxn>
                <a:cxn ang="0">
                  <a:pos x="436" y="432"/>
                </a:cxn>
                <a:cxn ang="0">
                  <a:pos x="440" y="466"/>
                </a:cxn>
                <a:cxn ang="0">
                  <a:pos x="480" y="432"/>
                </a:cxn>
                <a:cxn ang="0">
                  <a:pos x="481" y="474"/>
                </a:cxn>
                <a:cxn ang="0">
                  <a:pos x="464" y="519"/>
                </a:cxn>
                <a:cxn ang="0">
                  <a:pos x="456" y="572"/>
                </a:cxn>
                <a:cxn ang="0">
                  <a:pos x="472" y="640"/>
                </a:cxn>
                <a:cxn ang="0">
                  <a:pos x="451" y="692"/>
                </a:cxn>
                <a:cxn ang="0">
                  <a:pos x="388" y="661"/>
                </a:cxn>
                <a:cxn ang="0">
                  <a:pos x="375" y="600"/>
                </a:cxn>
                <a:cxn ang="0">
                  <a:pos x="406" y="634"/>
                </a:cxn>
                <a:cxn ang="0">
                  <a:pos x="436" y="640"/>
                </a:cxn>
                <a:cxn ang="0">
                  <a:pos x="440" y="569"/>
                </a:cxn>
                <a:cxn ang="0">
                  <a:pos x="418" y="542"/>
                </a:cxn>
                <a:cxn ang="0">
                  <a:pos x="387" y="552"/>
                </a:cxn>
                <a:cxn ang="0">
                  <a:pos x="375" y="503"/>
                </a:cxn>
                <a:cxn ang="0">
                  <a:pos x="393" y="450"/>
                </a:cxn>
                <a:cxn ang="0">
                  <a:pos x="360" y="473"/>
                </a:cxn>
                <a:cxn ang="0">
                  <a:pos x="364" y="346"/>
                </a:cxn>
                <a:cxn ang="0">
                  <a:pos x="354" y="293"/>
                </a:cxn>
                <a:cxn ang="0">
                  <a:pos x="300" y="251"/>
                </a:cxn>
                <a:cxn ang="0">
                  <a:pos x="237" y="241"/>
                </a:cxn>
                <a:cxn ang="0">
                  <a:pos x="250" y="133"/>
                </a:cxn>
                <a:cxn ang="0">
                  <a:pos x="220" y="163"/>
                </a:cxn>
                <a:cxn ang="0">
                  <a:pos x="202" y="241"/>
                </a:cxn>
                <a:cxn ang="0">
                  <a:pos x="145" y="222"/>
                </a:cxn>
                <a:cxn ang="0">
                  <a:pos x="68" y="205"/>
                </a:cxn>
                <a:cxn ang="0">
                  <a:pos x="0" y="203"/>
                </a:cxn>
                <a:cxn ang="0">
                  <a:pos x="41" y="165"/>
                </a:cxn>
                <a:cxn ang="0">
                  <a:pos x="41" y="165"/>
                </a:cxn>
              </a:cxnLst>
              <a:rect l="0" t="0" r="r" b="b"/>
              <a:pathLst>
                <a:path w="572" h="692">
                  <a:moveTo>
                    <a:pt x="41" y="165"/>
                  </a:moveTo>
                  <a:lnTo>
                    <a:pt x="104" y="177"/>
                  </a:lnTo>
                  <a:lnTo>
                    <a:pt x="163" y="199"/>
                  </a:lnTo>
                  <a:lnTo>
                    <a:pt x="183" y="122"/>
                  </a:lnTo>
                  <a:lnTo>
                    <a:pt x="229" y="57"/>
                  </a:lnTo>
                  <a:lnTo>
                    <a:pt x="286" y="12"/>
                  </a:lnTo>
                  <a:lnTo>
                    <a:pt x="365" y="0"/>
                  </a:lnTo>
                  <a:lnTo>
                    <a:pt x="427" y="36"/>
                  </a:lnTo>
                  <a:lnTo>
                    <a:pt x="372" y="35"/>
                  </a:lnTo>
                  <a:lnTo>
                    <a:pt x="321" y="46"/>
                  </a:lnTo>
                  <a:lnTo>
                    <a:pt x="291" y="91"/>
                  </a:lnTo>
                  <a:lnTo>
                    <a:pt x="278" y="162"/>
                  </a:lnTo>
                  <a:lnTo>
                    <a:pt x="282" y="207"/>
                  </a:lnTo>
                  <a:lnTo>
                    <a:pt x="357" y="251"/>
                  </a:lnTo>
                  <a:lnTo>
                    <a:pt x="409" y="293"/>
                  </a:lnTo>
                  <a:lnTo>
                    <a:pt x="409" y="340"/>
                  </a:lnTo>
                  <a:lnTo>
                    <a:pt x="422" y="352"/>
                  </a:lnTo>
                  <a:lnTo>
                    <a:pt x="473" y="336"/>
                  </a:lnTo>
                  <a:lnTo>
                    <a:pt x="548" y="351"/>
                  </a:lnTo>
                  <a:lnTo>
                    <a:pt x="572" y="396"/>
                  </a:lnTo>
                  <a:lnTo>
                    <a:pt x="549" y="435"/>
                  </a:lnTo>
                  <a:lnTo>
                    <a:pt x="508" y="510"/>
                  </a:lnTo>
                  <a:lnTo>
                    <a:pt x="473" y="542"/>
                  </a:lnTo>
                  <a:lnTo>
                    <a:pt x="497" y="484"/>
                  </a:lnTo>
                  <a:lnTo>
                    <a:pt x="514" y="436"/>
                  </a:lnTo>
                  <a:lnTo>
                    <a:pt x="513" y="394"/>
                  </a:lnTo>
                  <a:lnTo>
                    <a:pt x="476" y="390"/>
                  </a:lnTo>
                  <a:lnTo>
                    <a:pt x="436" y="432"/>
                  </a:lnTo>
                  <a:lnTo>
                    <a:pt x="440" y="466"/>
                  </a:lnTo>
                  <a:lnTo>
                    <a:pt x="480" y="432"/>
                  </a:lnTo>
                  <a:lnTo>
                    <a:pt x="481" y="474"/>
                  </a:lnTo>
                  <a:lnTo>
                    <a:pt x="464" y="519"/>
                  </a:lnTo>
                  <a:lnTo>
                    <a:pt x="456" y="572"/>
                  </a:lnTo>
                  <a:lnTo>
                    <a:pt x="472" y="640"/>
                  </a:lnTo>
                  <a:lnTo>
                    <a:pt x="451" y="692"/>
                  </a:lnTo>
                  <a:lnTo>
                    <a:pt x="388" y="661"/>
                  </a:lnTo>
                  <a:lnTo>
                    <a:pt x="375" y="600"/>
                  </a:lnTo>
                  <a:lnTo>
                    <a:pt x="406" y="634"/>
                  </a:lnTo>
                  <a:lnTo>
                    <a:pt x="436" y="640"/>
                  </a:lnTo>
                  <a:lnTo>
                    <a:pt x="440" y="569"/>
                  </a:lnTo>
                  <a:lnTo>
                    <a:pt x="418" y="542"/>
                  </a:lnTo>
                  <a:lnTo>
                    <a:pt x="387" y="552"/>
                  </a:lnTo>
                  <a:lnTo>
                    <a:pt x="375" y="503"/>
                  </a:lnTo>
                  <a:lnTo>
                    <a:pt x="393" y="450"/>
                  </a:lnTo>
                  <a:lnTo>
                    <a:pt x="360" y="473"/>
                  </a:lnTo>
                  <a:lnTo>
                    <a:pt x="364" y="346"/>
                  </a:lnTo>
                  <a:lnTo>
                    <a:pt x="354" y="293"/>
                  </a:lnTo>
                  <a:lnTo>
                    <a:pt x="300" y="251"/>
                  </a:lnTo>
                  <a:lnTo>
                    <a:pt x="237" y="241"/>
                  </a:lnTo>
                  <a:lnTo>
                    <a:pt x="250" y="133"/>
                  </a:lnTo>
                  <a:lnTo>
                    <a:pt x="220" y="163"/>
                  </a:lnTo>
                  <a:lnTo>
                    <a:pt x="202" y="241"/>
                  </a:lnTo>
                  <a:lnTo>
                    <a:pt x="145" y="222"/>
                  </a:lnTo>
                  <a:lnTo>
                    <a:pt x="68" y="205"/>
                  </a:lnTo>
                  <a:lnTo>
                    <a:pt x="0" y="203"/>
                  </a:lnTo>
                  <a:lnTo>
                    <a:pt x="41" y="165"/>
                  </a:lnTo>
                  <a:lnTo>
                    <a:pt x="41" y="16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5119688" y="4275138"/>
              <a:ext cx="184150" cy="277813"/>
            </a:xfrm>
            <a:custGeom>
              <a:avLst/>
              <a:gdLst/>
              <a:ahLst/>
              <a:cxnLst>
                <a:cxn ang="0">
                  <a:pos x="132" y="0"/>
                </a:cxn>
                <a:cxn ang="0">
                  <a:pos x="77" y="19"/>
                </a:cxn>
                <a:cxn ang="0">
                  <a:pos x="30" y="109"/>
                </a:cxn>
                <a:cxn ang="0">
                  <a:pos x="0" y="239"/>
                </a:cxn>
                <a:cxn ang="0">
                  <a:pos x="12" y="298"/>
                </a:cxn>
                <a:cxn ang="0">
                  <a:pos x="63" y="347"/>
                </a:cxn>
                <a:cxn ang="0">
                  <a:pos x="131" y="349"/>
                </a:cxn>
                <a:cxn ang="0">
                  <a:pos x="184" y="317"/>
                </a:cxn>
                <a:cxn ang="0">
                  <a:pos x="215" y="258"/>
                </a:cxn>
                <a:cxn ang="0">
                  <a:pos x="228" y="168"/>
                </a:cxn>
                <a:cxn ang="0">
                  <a:pos x="231" y="90"/>
                </a:cxn>
                <a:cxn ang="0">
                  <a:pos x="216" y="55"/>
                </a:cxn>
                <a:cxn ang="0">
                  <a:pos x="190" y="126"/>
                </a:cxn>
                <a:cxn ang="0">
                  <a:pos x="169" y="237"/>
                </a:cxn>
                <a:cxn ang="0">
                  <a:pos x="125" y="286"/>
                </a:cxn>
                <a:cxn ang="0">
                  <a:pos x="78" y="285"/>
                </a:cxn>
                <a:cxn ang="0">
                  <a:pos x="51" y="237"/>
                </a:cxn>
                <a:cxn ang="0">
                  <a:pos x="51" y="156"/>
                </a:cxn>
                <a:cxn ang="0">
                  <a:pos x="96" y="42"/>
                </a:cxn>
                <a:cxn ang="0">
                  <a:pos x="175" y="17"/>
                </a:cxn>
                <a:cxn ang="0">
                  <a:pos x="132" y="0"/>
                </a:cxn>
                <a:cxn ang="0">
                  <a:pos x="132" y="0"/>
                </a:cxn>
              </a:cxnLst>
              <a:rect l="0" t="0" r="r" b="b"/>
              <a:pathLst>
                <a:path w="231" h="349">
                  <a:moveTo>
                    <a:pt x="132" y="0"/>
                  </a:moveTo>
                  <a:lnTo>
                    <a:pt x="77" y="19"/>
                  </a:lnTo>
                  <a:lnTo>
                    <a:pt x="30" y="109"/>
                  </a:lnTo>
                  <a:lnTo>
                    <a:pt x="0" y="239"/>
                  </a:lnTo>
                  <a:lnTo>
                    <a:pt x="12" y="298"/>
                  </a:lnTo>
                  <a:lnTo>
                    <a:pt x="63" y="347"/>
                  </a:lnTo>
                  <a:lnTo>
                    <a:pt x="131" y="349"/>
                  </a:lnTo>
                  <a:lnTo>
                    <a:pt x="184" y="317"/>
                  </a:lnTo>
                  <a:lnTo>
                    <a:pt x="215" y="258"/>
                  </a:lnTo>
                  <a:lnTo>
                    <a:pt x="228" y="168"/>
                  </a:lnTo>
                  <a:lnTo>
                    <a:pt x="231" y="90"/>
                  </a:lnTo>
                  <a:lnTo>
                    <a:pt x="216" y="55"/>
                  </a:lnTo>
                  <a:lnTo>
                    <a:pt x="190" y="126"/>
                  </a:lnTo>
                  <a:lnTo>
                    <a:pt x="169" y="237"/>
                  </a:lnTo>
                  <a:lnTo>
                    <a:pt x="125" y="286"/>
                  </a:lnTo>
                  <a:lnTo>
                    <a:pt x="78" y="285"/>
                  </a:lnTo>
                  <a:lnTo>
                    <a:pt x="51" y="237"/>
                  </a:lnTo>
                  <a:lnTo>
                    <a:pt x="51" y="156"/>
                  </a:lnTo>
                  <a:lnTo>
                    <a:pt x="96" y="42"/>
                  </a:lnTo>
                  <a:lnTo>
                    <a:pt x="175" y="17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5143500" y="4133850"/>
              <a:ext cx="98425" cy="115888"/>
            </a:xfrm>
            <a:custGeom>
              <a:avLst/>
              <a:gdLst/>
              <a:ahLst/>
              <a:cxnLst>
                <a:cxn ang="0">
                  <a:pos x="44" y="5"/>
                </a:cxn>
                <a:cxn ang="0">
                  <a:pos x="8" y="38"/>
                </a:cxn>
                <a:cxn ang="0">
                  <a:pos x="0" y="109"/>
                </a:cxn>
                <a:cxn ang="0">
                  <a:pos x="34" y="146"/>
                </a:cxn>
                <a:cxn ang="0">
                  <a:pos x="96" y="131"/>
                </a:cxn>
                <a:cxn ang="0">
                  <a:pos x="123" y="84"/>
                </a:cxn>
                <a:cxn ang="0">
                  <a:pos x="112" y="16"/>
                </a:cxn>
                <a:cxn ang="0">
                  <a:pos x="69" y="0"/>
                </a:cxn>
                <a:cxn ang="0">
                  <a:pos x="102" y="53"/>
                </a:cxn>
                <a:cxn ang="0">
                  <a:pos x="81" y="101"/>
                </a:cxn>
                <a:cxn ang="0">
                  <a:pos x="74" y="69"/>
                </a:cxn>
                <a:cxn ang="0">
                  <a:pos x="45" y="62"/>
                </a:cxn>
                <a:cxn ang="0">
                  <a:pos x="23" y="86"/>
                </a:cxn>
                <a:cxn ang="0">
                  <a:pos x="26" y="42"/>
                </a:cxn>
                <a:cxn ang="0">
                  <a:pos x="44" y="5"/>
                </a:cxn>
                <a:cxn ang="0">
                  <a:pos x="44" y="5"/>
                </a:cxn>
              </a:cxnLst>
              <a:rect l="0" t="0" r="r" b="b"/>
              <a:pathLst>
                <a:path w="123" h="146">
                  <a:moveTo>
                    <a:pt x="44" y="5"/>
                  </a:moveTo>
                  <a:lnTo>
                    <a:pt x="8" y="38"/>
                  </a:lnTo>
                  <a:lnTo>
                    <a:pt x="0" y="109"/>
                  </a:lnTo>
                  <a:lnTo>
                    <a:pt x="34" y="146"/>
                  </a:lnTo>
                  <a:lnTo>
                    <a:pt x="96" y="131"/>
                  </a:lnTo>
                  <a:lnTo>
                    <a:pt x="123" y="84"/>
                  </a:lnTo>
                  <a:lnTo>
                    <a:pt x="112" y="16"/>
                  </a:lnTo>
                  <a:lnTo>
                    <a:pt x="69" y="0"/>
                  </a:lnTo>
                  <a:lnTo>
                    <a:pt x="102" y="53"/>
                  </a:lnTo>
                  <a:lnTo>
                    <a:pt x="81" y="101"/>
                  </a:lnTo>
                  <a:lnTo>
                    <a:pt x="74" y="69"/>
                  </a:lnTo>
                  <a:lnTo>
                    <a:pt x="45" y="62"/>
                  </a:lnTo>
                  <a:lnTo>
                    <a:pt x="23" y="86"/>
                  </a:lnTo>
                  <a:lnTo>
                    <a:pt x="26" y="42"/>
                  </a:lnTo>
                  <a:lnTo>
                    <a:pt x="44" y="5"/>
                  </a:lnTo>
                  <a:lnTo>
                    <a:pt x="44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041900" y="4421188"/>
              <a:ext cx="385763" cy="214313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58" y="55"/>
                </a:cxn>
                <a:cxn ang="0">
                  <a:pos x="68" y="138"/>
                </a:cxn>
                <a:cxn ang="0">
                  <a:pos x="130" y="211"/>
                </a:cxn>
                <a:cxn ang="0">
                  <a:pos x="194" y="197"/>
                </a:cxn>
                <a:cxn ang="0">
                  <a:pos x="245" y="223"/>
                </a:cxn>
                <a:cxn ang="0">
                  <a:pos x="326" y="228"/>
                </a:cxn>
                <a:cxn ang="0">
                  <a:pos x="373" y="146"/>
                </a:cxn>
                <a:cxn ang="0">
                  <a:pos x="412" y="91"/>
                </a:cxn>
                <a:cxn ang="0">
                  <a:pos x="461" y="50"/>
                </a:cxn>
                <a:cxn ang="0">
                  <a:pos x="486" y="86"/>
                </a:cxn>
                <a:cxn ang="0">
                  <a:pos x="433" y="106"/>
                </a:cxn>
                <a:cxn ang="0">
                  <a:pos x="416" y="163"/>
                </a:cxn>
                <a:cxn ang="0">
                  <a:pos x="362" y="248"/>
                </a:cxn>
                <a:cxn ang="0">
                  <a:pos x="285" y="269"/>
                </a:cxn>
                <a:cxn ang="0">
                  <a:pos x="180" y="247"/>
                </a:cxn>
                <a:cxn ang="0">
                  <a:pos x="168" y="269"/>
                </a:cxn>
                <a:cxn ang="0">
                  <a:pos x="83" y="218"/>
                </a:cxn>
                <a:cxn ang="0">
                  <a:pos x="37" y="138"/>
                </a:cxn>
                <a:cxn ang="0">
                  <a:pos x="0" y="57"/>
                </a:cxn>
                <a:cxn ang="0">
                  <a:pos x="28" y="75"/>
                </a:cxn>
                <a:cxn ang="0">
                  <a:pos x="12" y="0"/>
                </a:cxn>
                <a:cxn ang="0">
                  <a:pos x="12" y="0"/>
                </a:cxn>
              </a:cxnLst>
              <a:rect l="0" t="0" r="r" b="b"/>
              <a:pathLst>
                <a:path w="486" h="269">
                  <a:moveTo>
                    <a:pt x="12" y="0"/>
                  </a:moveTo>
                  <a:lnTo>
                    <a:pt x="58" y="55"/>
                  </a:lnTo>
                  <a:lnTo>
                    <a:pt x="68" y="138"/>
                  </a:lnTo>
                  <a:lnTo>
                    <a:pt x="130" y="211"/>
                  </a:lnTo>
                  <a:lnTo>
                    <a:pt x="194" y="197"/>
                  </a:lnTo>
                  <a:lnTo>
                    <a:pt x="245" y="223"/>
                  </a:lnTo>
                  <a:lnTo>
                    <a:pt x="326" y="228"/>
                  </a:lnTo>
                  <a:lnTo>
                    <a:pt x="373" y="146"/>
                  </a:lnTo>
                  <a:lnTo>
                    <a:pt x="412" y="91"/>
                  </a:lnTo>
                  <a:lnTo>
                    <a:pt x="461" y="50"/>
                  </a:lnTo>
                  <a:lnTo>
                    <a:pt x="486" y="86"/>
                  </a:lnTo>
                  <a:lnTo>
                    <a:pt x="433" y="106"/>
                  </a:lnTo>
                  <a:lnTo>
                    <a:pt x="416" y="163"/>
                  </a:lnTo>
                  <a:lnTo>
                    <a:pt x="362" y="248"/>
                  </a:lnTo>
                  <a:lnTo>
                    <a:pt x="285" y="269"/>
                  </a:lnTo>
                  <a:lnTo>
                    <a:pt x="180" y="247"/>
                  </a:lnTo>
                  <a:lnTo>
                    <a:pt x="168" y="269"/>
                  </a:lnTo>
                  <a:lnTo>
                    <a:pt x="83" y="218"/>
                  </a:lnTo>
                  <a:lnTo>
                    <a:pt x="37" y="138"/>
                  </a:lnTo>
                  <a:lnTo>
                    <a:pt x="0" y="57"/>
                  </a:lnTo>
                  <a:lnTo>
                    <a:pt x="28" y="75"/>
                  </a:lnTo>
                  <a:lnTo>
                    <a:pt x="12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4856163" y="5432425"/>
              <a:ext cx="320675" cy="396875"/>
            </a:xfrm>
            <a:custGeom>
              <a:avLst/>
              <a:gdLst/>
              <a:ahLst/>
              <a:cxnLst>
                <a:cxn ang="0">
                  <a:pos x="347" y="24"/>
                </a:cxn>
                <a:cxn ang="0">
                  <a:pos x="351" y="54"/>
                </a:cxn>
                <a:cxn ang="0">
                  <a:pos x="393" y="82"/>
                </a:cxn>
                <a:cxn ang="0">
                  <a:pos x="404" y="167"/>
                </a:cxn>
                <a:cxn ang="0">
                  <a:pos x="359" y="199"/>
                </a:cxn>
                <a:cxn ang="0">
                  <a:pos x="345" y="235"/>
                </a:cxn>
                <a:cxn ang="0">
                  <a:pos x="371" y="259"/>
                </a:cxn>
                <a:cxn ang="0">
                  <a:pos x="380" y="376"/>
                </a:cxn>
                <a:cxn ang="0">
                  <a:pos x="317" y="453"/>
                </a:cxn>
                <a:cxn ang="0">
                  <a:pos x="194" y="495"/>
                </a:cxn>
                <a:cxn ang="0">
                  <a:pos x="103" y="501"/>
                </a:cxn>
                <a:cxn ang="0">
                  <a:pos x="105" y="418"/>
                </a:cxn>
                <a:cxn ang="0">
                  <a:pos x="89" y="454"/>
                </a:cxn>
                <a:cxn ang="0">
                  <a:pos x="0" y="453"/>
                </a:cxn>
                <a:cxn ang="0">
                  <a:pos x="13" y="371"/>
                </a:cxn>
                <a:cxn ang="0">
                  <a:pos x="57" y="225"/>
                </a:cxn>
                <a:cxn ang="0">
                  <a:pos x="63" y="185"/>
                </a:cxn>
                <a:cxn ang="0">
                  <a:pos x="128" y="154"/>
                </a:cxn>
                <a:cxn ang="0">
                  <a:pos x="129" y="80"/>
                </a:cxn>
                <a:cxn ang="0">
                  <a:pos x="186" y="52"/>
                </a:cxn>
                <a:cxn ang="0">
                  <a:pos x="209" y="0"/>
                </a:cxn>
                <a:cxn ang="0">
                  <a:pos x="225" y="56"/>
                </a:cxn>
                <a:cxn ang="0">
                  <a:pos x="192" y="103"/>
                </a:cxn>
                <a:cxn ang="0">
                  <a:pos x="179" y="185"/>
                </a:cxn>
                <a:cxn ang="0">
                  <a:pos x="116" y="210"/>
                </a:cxn>
                <a:cxn ang="0">
                  <a:pos x="83" y="287"/>
                </a:cxn>
                <a:cxn ang="0">
                  <a:pos x="63" y="380"/>
                </a:cxn>
                <a:cxn ang="0">
                  <a:pos x="115" y="361"/>
                </a:cxn>
                <a:cxn ang="0">
                  <a:pos x="142" y="281"/>
                </a:cxn>
                <a:cxn ang="0">
                  <a:pos x="165" y="333"/>
                </a:cxn>
                <a:cxn ang="0">
                  <a:pos x="161" y="440"/>
                </a:cxn>
                <a:cxn ang="0">
                  <a:pos x="256" y="397"/>
                </a:cxn>
                <a:cxn ang="0">
                  <a:pos x="320" y="349"/>
                </a:cxn>
                <a:cxn ang="0">
                  <a:pos x="323" y="259"/>
                </a:cxn>
                <a:cxn ang="0">
                  <a:pos x="284" y="238"/>
                </a:cxn>
                <a:cxn ang="0">
                  <a:pos x="313" y="166"/>
                </a:cxn>
                <a:cxn ang="0">
                  <a:pos x="312" y="108"/>
                </a:cxn>
                <a:cxn ang="0">
                  <a:pos x="293" y="70"/>
                </a:cxn>
                <a:cxn ang="0">
                  <a:pos x="347" y="24"/>
                </a:cxn>
                <a:cxn ang="0">
                  <a:pos x="347" y="24"/>
                </a:cxn>
              </a:cxnLst>
              <a:rect l="0" t="0" r="r" b="b"/>
              <a:pathLst>
                <a:path w="404" h="501">
                  <a:moveTo>
                    <a:pt x="347" y="24"/>
                  </a:moveTo>
                  <a:lnTo>
                    <a:pt x="351" y="54"/>
                  </a:lnTo>
                  <a:lnTo>
                    <a:pt x="393" y="82"/>
                  </a:lnTo>
                  <a:lnTo>
                    <a:pt x="404" y="167"/>
                  </a:lnTo>
                  <a:lnTo>
                    <a:pt x="359" y="199"/>
                  </a:lnTo>
                  <a:lnTo>
                    <a:pt x="345" y="235"/>
                  </a:lnTo>
                  <a:lnTo>
                    <a:pt x="371" y="259"/>
                  </a:lnTo>
                  <a:lnTo>
                    <a:pt x="380" y="376"/>
                  </a:lnTo>
                  <a:lnTo>
                    <a:pt x="317" y="453"/>
                  </a:lnTo>
                  <a:lnTo>
                    <a:pt x="194" y="495"/>
                  </a:lnTo>
                  <a:lnTo>
                    <a:pt x="103" y="501"/>
                  </a:lnTo>
                  <a:lnTo>
                    <a:pt x="105" y="418"/>
                  </a:lnTo>
                  <a:lnTo>
                    <a:pt x="89" y="454"/>
                  </a:lnTo>
                  <a:lnTo>
                    <a:pt x="0" y="453"/>
                  </a:lnTo>
                  <a:lnTo>
                    <a:pt x="13" y="371"/>
                  </a:lnTo>
                  <a:lnTo>
                    <a:pt x="57" y="225"/>
                  </a:lnTo>
                  <a:lnTo>
                    <a:pt x="63" y="185"/>
                  </a:lnTo>
                  <a:lnTo>
                    <a:pt x="128" y="154"/>
                  </a:lnTo>
                  <a:lnTo>
                    <a:pt x="129" y="80"/>
                  </a:lnTo>
                  <a:lnTo>
                    <a:pt x="186" y="52"/>
                  </a:lnTo>
                  <a:lnTo>
                    <a:pt x="209" y="0"/>
                  </a:lnTo>
                  <a:lnTo>
                    <a:pt x="225" y="56"/>
                  </a:lnTo>
                  <a:lnTo>
                    <a:pt x="192" y="103"/>
                  </a:lnTo>
                  <a:lnTo>
                    <a:pt x="179" y="185"/>
                  </a:lnTo>
                  <a:lnTo>
                    <a:pt x="116" y="210"/>
                  </a:lnTo>
                  <a:lnTo>
                    <a:pt x="83" y="287"/>
                  </a:lnTo>
                  <a:lnTo>
                    <a:pt x="63" y="380"/>
                  </a:lnTo>
                  <a:lnTo>
                    <a:pt x="115" y="361"/>
                  </a:lnTo>
                  <a:lnTo>
                    <a:pt x="142" y="281"/>
                  </a:lnTo>
                  <a:lnTo>
                    <a:pt x="165" y="333"/>
                  </a:lnTo>
                  <a:lnTo>
                    <a:pt x="161" y="440"/>
                  </a:lnTo>
                  <a:lnTo>
                    <a:pt x="256" y="397"/>
                  </a:lnTo>
                  <a:lnTo>
                    <a:pt x="320" y="349"/>
                  </a:lnTo>
                  <a:lnTo>
                    <a:pt x="323" y="259"/>
                  </a:lnTo>
                  <a:lnTo>
                    <a:pt x="284" y="238"/>
                  </a:lnTo>
                  <a:lnTo>
                    <a:pt x="313" y="166"/>
                  </a:lnTo>
                  <a:lnTo>
                    <a:pt x="312" y="108"/>
                  </a:lnTo>
                  <a:lnTo>
                    <a:pt x="293" y="70"/>
                  </a:lnTo>
                  <a:lnTo>
                    <a:pt x="347" y="24"/>
                  </a:lnTo>
                  <a:lnTo>
                    <a:pt x="347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016500" y="5316538"/>
              <a:ext cx="111125" cy="179388"/>
            </a:xfrm>
            <a:custGeom>
              <a:avLst/>
              <a:gdLst/>
              <a:ahLst/>
              <a:cxnLst>
                <a:cxn ang="0">
                  <a:pos x="120" y="39"/>
                </a:cxn>
                <a:cxn ang="0">
                  <a:pos x="140" y="189"/>
                </a:cxn>
                <a:cxn ang="0">
                  <a:pos x="105" y="220"/>
                </a:cxn>
                <a:cxn ang="0">
                  <a:pos x="43" y="185"/>
                </a:cxn>
                <a:cxn ang="0">
                  <a:pos x="0" y="228"/>
                </a:cxn>
                <a:cxn ang="0">
                  <a:pos x="20" y="0"/>
                </a:cxn>
                <a:cxn ang="0">
                  <a:pos x="120" y="39"/>
                </a:cxn>
                <a:cxn ang="0">
                  <a:pos x="120" y="39"/>
                </a:cxn>
              </a:cxnLst>
              <a:rect l="0" t="0" r="r" b="b"/>
              <a:pathLst>
                <a:path w="140" h="228">
                  <a:moveTo>
                    <a:pt x="120" y="39"/>
                  </a:moveTo>
                  <a:lnTo>
                    <a:pt x="140" y="189"/>
                  </a:lnTo>
                  <a:lnTo>
                    <a:pt x="105" y="220"/>
                  </a:lnTo>
                  <a:lnTo>
                    <a:pt x="43" y="185"/>
                  </a:lnTo>
                  <a:lnTo>
                    <a:pt x="0" y="228"/>
                  </a:lnTo>
                  <a:lnTo>
                    <a:pt x="20" y="0"/>
                  </a:lnTo>
                  <a:lnTo>
                    <a:pt x="120" y="39"/>
                  </a:lnTo>
                  <a:lnTo>
                    <a:pt x="120" y="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4841875" y="4652963"/>
              <a:ext cx="534988" cy="733425"/>
            </a:xfrm>
            <a:custGeom>
              <a:avLst/>
              <a:gdLst/>
              <a:ahLst/>
              <a:cxnLst>
                <a:cxn ang="0">
                  <a:pos x="242" y="857"/>
                </a:cxn>
                <a:cxn ang="0">
                  <a:pos x="164" y="772"/>
                </a:cxn>
                <a:cxn ang="0">
                  <a:pos x="77" y="607"/>
                </a:cxn>
                <a:cxn ang="0">
                  <a:pos x="43" y="488"/>
                </a:cxn>
                <a:cxn ang="0">
                  <a:pos x="0" y="295"/>
                </a:cxn>
                <a:cxn ang="0">
                  <a:pos x="20" y="166"/>
                </a:cxn>
                <a:cxn ang="0">
                  <a:pos x="93" y="40"/>
                </a:cxn>
                <a:cxn ang="0">
                  <a:pos x="151" y="0"/>
                </a:cxn>
                <a:cxn ang="0">
                  <a:pos x="103" y="75"/>
                </a:cxn>
                <a:cxn ang="0">
                  <a:pos x="47" y="190"/>
                </a:cxn>
                <a:cxn ang="0">
                  <a:pos x="42" y="368"/>
                </a:cxn>
                <a:cxn ang="0">
                  <a:pos x="89" y="449"/>
                </a:cxn>
                <a:cxn ang="0">
                  <a:pos x="116" y="583"/>
                </a:cxn>
                <a:cxn ang="0">
                  <a:pos x="168" y="702"/>
                </a:cxn>
                <a:cxn ang="0">
                  <a:pos x="258" y="786"/>
                </a:cxn>
                <a:cxn ang="0">
                  <a:pos x="386" y="848"/>
                </a:cxn>
                <a:cxn ang="0">
                  <a:pos x="544" y="838"/>
                </a:cxn>
                <a:cxn ang="0">
                  <a:pos x="617" y="804"/>
                </a:cxn>
                <a:cxn ang="0">
                  <a:pos x="675" y="848"/>
                </a:cxn>
                <a:cxn ang="0">
                  <a:pos x="626" y="876"/>
                </a:cxn>
                <a:cxn ang="0">
                  <a:pos x="565" y="919"/>
                </a:cxn>
                <a:cxn ang="0">
                  <a:pos x="494" y="925"/>
                </a:cxn>
                <a:cxn ang="0">
                  <a:pos x="369" y="906"/>
                </a:cxn>
                <a:cxn ang="0">
                  <a:pos x="242" y="857"/>
                </a:cxn>
                <a:cxn ang="0">
                  <a:pos x="242" y="857"/>
                </a:cxn>
              </a:cxnLst>
              <a:rect l="0" t="0" r="r" b="b"/>
              <a:pathLst>
                <a:path w="675" h="925">
                  <a:moveTo>
                    <a:pt x="242" y="857"/>
                  </a:moveTo>
                  <a:lnTo>
                    <a:pt x="164" y="772"/>
                  </a:lnTo>
                  <a:lnTo>
                    <a:pt x="77" y="607"/>
                  </a:lnTo>
                  <a:lnTo>
                    <a:pt x="43" y="488"/>
                  </a:lnTo>
                  <a:lnTo>
                    <a:pt x="0" y="295"/>
                  </a:lnTo>
                  <a:lnTo>
                    <a:pt x="20" y="166"/>
                  </a:lnTo>
                  <a:lnTo>
                    <a:pt x="93" y="40"/>
                  </a:lnTo>
                  <a:lnTo>
                    <a:pt x="151" y="0"/>
                  </a:lnTo>
                  <a:lnTo>
                    <a:pt x="103" y="75"/>
                  </a:lnTo>
                  <a:lnTo>
                    <a:pt x="47" y="190"/>
                  </a:lnTo>
                  <a:lnTo>
                    <a:pt x="42" y="368"/>
                  </a:lnTo>
                  <a:lnTo>
                    <a:pt x="89" y="449"/>
                  </a:lnTo>
                  <a:lnTo>
                    <a:pt x="116" y="583"/>
                  </a:lnTo>
                  <a:lnTo>
                    <a:pt x="168" y="702"/>
                  </a:lnTo>
                  <a:lnTo>
                    <a:pt x="258" y="786"/>
                  </a:lnTo>
                  <a:lnTo>
                    <a:pt x="386" y="848"/>
                  </a:lnTo>
                  <a:lnTo>
                    <a:pt x="544" y="838"/>
                  </a:lnTo>
                  <a:lnTo>
                    <a:pt x="617" y="804"/>
                  </a:lnTo>
                  <a:lnTo>
                    <a:pt x="675" y="848"/>
                  </a:lnTo>
                  <a:lnTo>
                    <a:pt x="626" y="876"/>
                  </a:lnTo>
                  <a:lnTo>
                    <a:pt x="565" y="919"/>
                  </a:lnTo>
                  <a:lnTo>
                    <a:pt x="494" y="925"/>
                  </a:lnTo>
                  <a:lnTo>
                    <a:pt x="369" y="906"/>
                  </a:lnTo>
                  <a:lnTo>
                    <a:pt x="242" y="857"/>
                  </a:lnTo>
                  <a:lnTo>
                    <a:pt x="242" y="8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5305425" y="4962525"/>
              <a:ext cx="303213" cy="874713"/>
            </a:xfrm>
            <a:custGeom>
              <a:avLst/>
              <a:gdLst/>
              <a:ahLst/>
              <a:cxnLst>
                <a:cxn ang="0">
                  <a:pos x="0" y="395"/>
                </a:cxn>
                <a:cxn ang="0">
                  <a:pos x="98" y="462"/>
                </a:cxn>
                <a:cxn ang="0">
                  <a:pos x="97" y="528"/>
                </a:cxn>
                <a:cxn ang="0">
                  <a:pos x="56" y="583"/>
                </a:cxn>
                <a:cxn ang="0">
                  <a:pos x="51" y="648"/>
                </a:cxn>
                <a:cxn ang="0">
                  <a:pos x="78" y="684"/>
                </a:cxn>
                <a:cxn ang="0">
                  <a:pos x="18" y="728"/>
                </a:cxn>
                <a:cxn ang="0">
                  <a:pos x="1" y="810"/>
                </a:cxn>
                <a:cxn ang="0">
                  <a:pos x="20" y="836"/>
                </a:cxn>
                <a:cxn ang="0">
                  <a:pos x="1" y="951"/>
                </a:cxn>
                <a:cxn ang="0">
                  <a:pos x="10" y="1068"/>
                </a:cxn>
                <a:cxn ang="0">
                  <a:pos x="77" y="1042"/>
                </a:cxn>
                <a:cxn ang="0">
                  <a:pos x="79" y="1101"/>
                </a:cxn>
                <a:cxn ang="0">
                  <a:pos x="169" y="1085"/>
                </a:cxn>
                <a:cxn ang="0">
                  <a:pos x="265" y="1033"/>
                </a:cxn>
                <a:cxn ang="0">
                  <a:pos x="331" y="957"/>
                </a:cxn>
                <a:cxn ang="0">
                  <a:pos x="366" y="857"/>
                </a:cxn>
                <a:cxn ang="0">
                  <a:pos x="344" y="779"/>
                </a:cxn>
                <a:cxn ang="0">
                  <a:pos x="298" y="758"/>
                </a:cxn>
                <a:cxn ang="0">
                  <a:pos x="304" y="717"/>
                </a:cxn>
                <a:cxn ang="0">
                  <a:pos x="331" y="704"/>
                </a:cxn>
                <a:cxn ang="0">
                  <a:pos x="335" y="616"/>
                </a:cxn>
                <a:cxn ang="0">
                  <a:pos x="291" y="574"/>
                </a:cxn>
                <a:cxn ang="0">
                  <a:pos x="230" y="510"/>
                </a:cxn>
                <a:cxn ang="0">
                  <a:pos x="229" y="426"/>
                </a:cxn>
                <a:cxn ang="0">
                  <a:pos x="247" y="370"/>
                </a:cxn>
                <a:cxn ang="0">
                  <a:pos x="300" y="333"/>
                </a:cxn>
                <a:cxn ang="0">
                  <a:pos x="361" y="216"/>
                </a:cxn>
                <a:cxn ang="0">
                  <a:pos x="380" y="158"/>
                </a:cxn>
                <a:cxn ang="0">
                  <a:pos x="383" y="79"/>
                </a:cxn>
                <a:cxn ang="0">
                  <a:pos x="363" y="0"/>
                </a:cxn>
                <a:cxn ang="0">
                  <a:pos x="351" y="117"/>
                </a:cxn>
                <a:cxn ang="0">
                  <a:pos x="324" y="218"/>
                </a:cxn>
                <a:cxn ang="0">
                  <a:pos x="266" y="289"/>
                </a:cxn>
                <a:cxn ang="0">
                  <a:pos x="197" y="355"/>
                </a:cxn>
                <a:cxn ang="0">
                  <a:pos x="169" y="411"/>
                </a:cxn>
                <a:cxn ang="0">
                  <a:pos x="200" y="543"/>
                </a:cxn>
                <a:cxn ang="0">
                  <a:pos x="254" y="607"/>
                </a:cxn>
                <a:cxn ang="0">
                  <a:pos x="288" y="653"/>
                </a:cxn>
                <a:cxn ang="0">
                  <a:pos x="278" y="689"/>
                </a:cxn>
                <a:cxn ang="0">
                  <a:pos x="234" y="701"/>
                </a:cxn>
                <a:cxn ang="0">
                  <a:pos x="242" y="777"/>
                </a:cxn>
                <a:cxn ang="0">
                  <a:pos x="299" y="788"/>
                </a:cxn>
                <a:cxn ang="0">
                  <a:pos x="313" y="880"/>
                </a:cxn>
                <a:cxn ang="0">
                  <a:pos x="239" y="968"/>
                </a:cxn>
                <a:cxn ang="0">
                  <a:pos x="147" y="1009"/>
                </a:cxn>
                <a:cxn ang="0">
                  <a:pos x="139" y="895"/>
                </a:cxn>
                <a:cxn ang="0">
                  <a:pos x="105" y="883"/>
                </a:cxn>
                <a:cxn ang="0">
                  <a:pos x="64" y="937"/>
                </a:cxn>
                <a:cxn ang="0">
                  <a:pos x="62" y="820"/>
                </a:cxn>
                <a:cxn ang="0">
                  <a:pos x="50" y="798"/>
                </a:cxn>
                <a:cxn ang="0">
                  <a:pos x="74" y="742"/>
                </a:cxn>
                <a:cxn ang="0">
                  <a:pos x="130" y="727"/>
                </a:cxn>
                <a:cxn ang="0">
                  <a:pos x="140" y="674"/>
                </a:cxn>
                <a:cxn ang="0">
                  <a:pos x="103" y="630"/>
                </a:cxn>
                <a:cxn ang="0">
                  <a:pos x="124" y="573"/>
                </a:cxn>
                <a:cxn ang="0">
                  <a:pos x="151" y="522"/>
                </a:cxn>
                <a:cxn ang="0">
                  <a:pos x="148" y="426"/>
                </a:cxn>
                <a:cxn ang="0">
                  <a:pos x="99" y="395"/>
                </a:cxn>
                <a:cxn ang="0">
                  <a:pos x="0" y="395"/>
                </a:cxn>
                <a:cxn ang="0">
                  <a:pos x="0" y="395"/>
                </a:cxn>
              </a:cxnLst>
              <a:rect l="0" t="0" r="r" b="b"/>
              <a:pathLst>
                <a:path w="383" h="1101">
                  <a:moveTo>
                    <a:pt x="0" y="395"/>
                  </a:moveTo>
                  <a:lnTo>
                    <a:pt x="98" y="462"/>
                  </a:lnTo>
                  <a:lnTo>
                    <a:pt x="97" y="528"/>
                  </a:lnTo>
                  <a:lnTo>
                    <a:pt x="56" y="583"/>
                  </a:lnTo>
                  <a:lnTo>
                    <a:pt x="51" y="648"/>
                  </a:lnTo>
                  <a:lnTo>
                    <a:pt x="78" y="684"/>
                  </a:lnTo>
                  <a:lnTo>
                    <a:pt x="18" y="728"/>
                  </a:lnTo>
                  <a:lnTo>
                    <a:pt x="1" y="810"/>
                  </a:lnTo>
                  <a:lnTo>
                    <a:pt x="20" y="836"/>
                  </a:lnTo>
                  <a:lnTo>
                    <a:pt x="1" y="951"/>
                  </a:lnTo>
                  <a:lnTo>
                    <a:pt x="10" y="1068"/>
                  </a:lnTo>
                  <a:lnTo>
                    <a:pt x="77" y="1042"/>
                  </a:lnTo>
                  <a:lnTo>
                    <a:pt x="79" y="1101"/>
                  </a:lnTo>
                  <a:lnTo>
                    <a:pt x="169" y="1085"/>
                  </a:lnTo>
                  <a:lnTo>
                    <a:pt x="265" y="1033"/>
                  </a:lnTo>
                  <a:lnTo>
                    <a:pt x="331" y="957"/>
                  </a:lnTo>
                  <a:lnTo>
                    <a:pt x="366" y="857"/>
                  </a:lnTo>
                  <a:lnTo>
                    <a:pt x="344" y="779"/>
                  </a:lnTo>
                  <a:lnTo>
                    <a:pt x="298" y="758"/>
                  </a:lnTo>
                  <a:lnTo>
                    <a:pt x="304" y="717"/>
                  </a:lnTo>
                  <a:lnTo>
                    <a:pt x="331" y="704"/>
                  </a:lnTo>
                  <a:lnTo>
                    <a:pt x="335" y="616"/>
                  </a:lnTo>
                  <a:lnTo>
                    <a:pt x="291" y="574"/>
                  </a:lnTo>
                  <a:lnTo>
                    <a:pt x="230" y="510"/>
                  </a:lnTo>
                  <a:lnTo>
                    <a:pt x="229" y="426"/>
                  </a:lnTo>
                  <a:lnTo>
                    <a:pt x="247" y="370"/>
                  </a:lnTo>
                  <a:lnTo>
                    <a:pt x="300" y="333"/>
                  </a:lnTo>
                  <a:lnTo>
                    <a:pt x="361" y="216"/>
                  </a:lnTo>
                  <a:lnTo>
                    <a:pt x="380" y="158"/>
                  </a:lnTo>
                  <a:lnTo>
                    <a:pt x="383" y="79"/>
                  </a:lnTo>
                  <a:lnTo>
                    <a:pt x="363" y="0"/>
                  </a:lnTo>
                  <a:lnTo>
                    <a:pt x="351" y="117"/>
                  </a:lnTo>
                  <a:lnTo>
                    <a:pt x="324" y="218"/>
                  </a:lnTo>
                  <a:lnTo>
                    <a:pt x="266" y="289"/>
                  </a:lnTo>
                  <a:lnTo>
                    <a:pt x="197" y="355"/>
                  </a:lnTo>
                  <a:lnTo>
                    <a:pt x="169" y="411"/>
                  </a:lnTo>
                  <a:lnTo>
                    <a:pt x="200" y="543"/>
                  </a:lnTo>
                  <a:lnTo>
                    <a:pt x="254" y="607"/>
                  </a:lnTo>
                  <a:lnTo>
                    <a:pt x="288" y="653"/>
                  </a:lnTo>
                  <a:lnTo>
                    <a:pt x="278" y="689"/>
                  </a:lnTo>
                  <a:lnTo>
                    <a:pt x="234" y="701"/>
                  </a:lnTo>
                  <a:lnTo>
                    <a:pt x="242" y="777"/>
                  </a:lnTo>
                  <a:lnTo>
                    <a:pt x="299" y="788"/>
                  </a:lnTo>
                  <a:lnTo>
                    <a:pt x="313" y="880"/>
                  </a:lnTo>
                  <a:lnTo>
                    <a:pt x="239" y="968"/>
                  </a:lnTo>
                  <a:lnTo>
                    <a:pt x="147" y="1009"/>
                  </a:lnTo>
                  <a:lnTo>
                    <a:pt x="139" y="895"/>
                  </a:lnTo>
                  <a:lnTo>
                    <a:pt x="105" y="883"/>
                  </a:lnTo>
                  <a:lnTo>
                    <a:pt x="64" y="937"/>
                  </a:lnTo>
                  <a:lnTo>
                    <a:pt x="62" y="820"/>
                  </a:lnTo>
                  <a:lnTo>
                    <a:pt x="50" y="798"/>
                  </a:lnTo>
                  <a:lnTo>
                    <a:pt x="74" y="742"/>
                  </a:lnTo>
                  <a:lnTo>
                    <a:pt x="130" y="727"/>
                  </a:lnTo>
                  <a:lnTo>
                    <a:pt x="140" y="674"/>
                  </a:lnTo>
                  <a:lnTo>
                    <a:pt x="103" y="630"/>
                  </a:lnTo>
                  <a:lnTo>
                    <a:pt x="124" y="573"/>
                  </a:lnTo>
                  <a:lnTo>
                    <a:pt x="151" y="522"/>
                  </a:lnTo>
                  <a:lnTo>
                    <a:pt x="148" y="426"/>
                  </a:lnTo>
                  <a:lnTo>
                    <a:pt x="99" y="395"/>
                  </a:lnTo>
                  <a:lnTo>
                    <a:pt x="0" y="395"/>
                  </a:lnTo>
                  <a:lnTo>
                    <a:pt x="0" y="3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4038600" y="5440363"/>
              <a:ext cx="658813" cy="604838"/>
            </a:xfrm>
            <a:custGeom>
              <a:avLst/>
              <a:gdLst/>
              <a:ahLst/>
              <a:cxnLst>
                <a:cxn ang="0">
                  <a:pos x="699" y="42"/>
                </a:cxn>
                <a:cxn ang="0">
                  <a:pos x="566" y="0"/>
                </a:cxn>
                <a:cxn ang="0">
                  <a:pos x="429" y="36"/>
                </a:cxn>
                <a:cxn ang="0">
                  <a:pos x="88" y="373"/>
                </a:cxn>
                <a:cxn ang="0">
                  <a:pos x="0" y="451"/>
                </a:cxn>
                <a:cxn ang="0">
                  <a:pos x="95" y="424"/>
                </a:cxn>
                <a:cxn ang="0">
                  <a:pos x="335" y="255"/>
                </a:cxn>
                <a:cxn ang="0">
                  <a:pos x="439" y="215"/>
                </a:cxn>
                <a:cxn ang="0">
                  <a:pos x="467" y="247"/>
                </a:cxn>
                <a:cxn ang="0">
                  <a:pos x="308" y="397"/>
                </a:cxn>
                <a:cxn ang="0">
                  <a:pos x="219" y="501"/>
                </a:cxn>
                <a:cxn ang="0">
                  <a:pos x="154" y="585"/>
                </a:cxn>
                <a:cxn ang="0">
                  <a:pos x="266" y="551"/>
                </a:cxn>
                <a:cxn ang="0">
                  <a:pos x="413" y="438"/>
                </a:cxn>
                <a:cxn ang="0">
                  <a:pos x="530" y="325"/>
                </a:cxn>
                <a:cxn ang="0">
                  <a:pos x="605" y="317"/>
                </a:cxn>
                <a:cxn ang="0">
                  <a:pos x="617" y="393"/>
                </a:cxn>
                <a:cxn ang="0">
                  <a:pos x="483" y="557"/>
                </a:cxn>
                <a:cxn ang="0">
                  <a:pos x="384" y="655"/>
                </a:cxn>
                <a:cxn ang="0">
                  <a:pos x="360" y="761"/>
                </a:cxn>
                <a:cxn ang="0">
                  <a:pos x="436" y="682"/>
                </a:cxn>
                <a:cxn ang="0">
                  <a:pos x="571" y="571"/>
                </a:cxn>
                <a:cxn ang="0">
                  <a:pos x="685" y="487"/>
                </a:cxn>
                <a:cxn ang="0">
                  <a:pos x="771" y="380"/>
                </a:cxn>
                <a:cxn ang="0">
                  <a:pos x="771" y="144"/>
                </a:cxn>
                <a:cxn ang="0">
                  <a:pos x="829" y="42"/>
                </a:cxn>
                <a:cxn ang="0">
                  <a:pos x="717" y="146"/>
                </a:cxn>
                <a:cxn ang="0">
                  <a:pos x="693" y="383"/>
                </a:cxn>
                <a:cxn ang="0">
                  <a:pos x="589" y="494"/>
                </a:cxn>
                <a:cxn ang="0">
                  <a:pos x="681" y="354"/>
                </a:cxn>
                <a:cxn ang="0">
                  <a:pos x="657" y="260"/>
                </a:cxn>
                <a:cxn ang="0">
                  <a:pos x="559" y="266"/>
                </a:cxn>
                <a:cxn ang="0">
                  <a:pos x="384" y="406"/>
                </a:cxn>
                <a:cxn ang="0">
                  <a:pos x="523" y="233"/>
                </a:cxn>
                <a:cxn ang="0">
                  <a:pos x="476" y="182"/>
                </a:cxn>
                <a:cxn ang="0">
                  <a:pos x="381" y="184"/>
                </a:cxn>
                <a:cxn ang="0">
                  <a:pos x="245" y="278"/>
                </a:cxn>
                <a:cxn ang="0">
                  <a:pos x="444" y="88"/>
                </a:cxn>
                <a:cxn ang="0">
                  <a:pos x="531" y="56"/>
                </a:cxn>
                <a:cxn ang="0">
                  <a:pos x="681" y="82"/>
                </a:cxn>
                <a:cxn ang="0">
                  <a:pos x="739" y="62"/>
                </a:cxn>
                <a:cxn ang="0">
                  <a:pos x="699" y="42"/>
                </a:cxn>
                <a:cxn ang="0">
                  <a:pos x="699" y="42"/>
                </a:cxn>
              </a:cxnLst>
              <a:rect l="0" t="0" r="r" b="b"/>
              <a:pathLst>
                <a:path w="829" h="761">
                  <a:moveTo>
                    <a:pt x="699" y="42"/>
                  </a:moveTo>
                  <a:lnTo>
                    <a:pt x="566" y="0"/>
                  </a:lnTo>
                  <a:lnTo>
                    <a:pt x="429" y="36"/>
                  </a:lnTo>
                  <a:lnTo>
                    <a:pt x="88" y="373"/>
                  </a:lnTo>
                  <a:lnTo>
                    <a:pt x="0" y="451"/>
                  </a:lnTo>
                  <a:lnTo>
                    <a:pt x="95" y="424"/>
                  </a:lnTo>
                  <a:lnTo>
                    <a:pt x="335" y="255"/>
                  </a:lnTo>
                  <a:lnTo>
                    <a:pt x="439" y="215"/>
                  </a:lnTo>
                  <a:lnTo>
                    <a:pt x="467" y="247"/>
                  </a:lnTo>
                  <a:lnTo>
                    <a:pt x="308" y="397"/>
                  </a:lnTo>
                  <a:lnTo>
                    <a:pt x="219" y="501"/>
                  </a:lnTo>
                  <a:lnTo>
                    <a:pt x="154" y="585"/>
                  </a:lnTo>
                  <a:lnTo>
                    <a:pt x="266" y="551"/>
                  </a:lnTo>
                  <a:lnTo>
                    <a:pt x="413" y="438"/>
                  </a:lnTo>
                  <a:lnTo>
                    <a:pt x="530" y="325"/>
                  </a:lnTo>
                  <a:lnTo>
                    <a:pt x="605" y="317"/>
                  </a:lnTo>
                  <a:lnTo>
                    <a:pt x="617" y="393"/>
                  </a:lnTo>
                  <a:lnTo>
                    <a:pt x="483" y="557"/>
                  </a:lnTo>
                  <a:lnTo>
                    <a:pt x="384" y="655"/>
                  </a:lnTo>
                  <a:lnTo>
                    <a:pt x="360" y="761"/>
                  </a:lnTo>
                  <a:lnTo>
                    <a:pt x="436" y="682"/>
                  </a:lnTo>
                  <a:lnTo>
                    <a:pt x="571" y="571"/>
                  </a:lnTo>
                  <a:lnTo>
                    <a:pt x="685" y="487"/>
                  </a:lnTo>
                  <a:lnTo>
                    <a:pt x="771" y="380"/>
                  </a:lnTo>
                  <a:lnTo>
                    <a:pt x="771" y="144"/>
                  </a:lnTo>
                  <a:lnTo>
                    <a:pt x="829" y="42"/>
                  </a:lnTo>
                  <a:lnTo>
                    <a:pt x="717" y="146"/>
                  </a:lnTo>
                  <a:lnTo>
                    <a:pt x="693" y="383"/>
                  </a:lnTo>
                  <a:lnTo>
                    <a:pt x="589" y="494"/>
                  </a:lnTo>
                  <a:lnTo>
                    <a:pt x="681" y="354"/>
                  </a:lnTo>
                  <a:lnTo>
                    <a:pt x="657" y="260"/>
                  </a:lnTo>
                  <a:lnTo>
                    <a:pt x="559" y="266"/>
                  </a:lnTo>
                  <a:lnTo>
                    <a:pt x="384" y="406"/>
                  </a:lnTo>
                  <a:lnTo>
                    <a:pt x="523" y="233"/>
                  </a:lnTo>
                  <a:lnTo>
                    <a:pt x="476" y="182"/>
                  </a:lnTo>
                  <a:lnTo>
                    <a:pt x="381" y="184"/>
                  </a:lnTo>
                  <a:lnTo>
                    <a:pt x="245" y="278"/>
                  </a:lnTo>
                  <a:lnTo>
                    <a:pt x="444" y="88"/>
                  </a:lnTo>
                  <a:lnTo>
                    <a:pt x="531" y="56"/>
                  </a:lnTo>
                  <a:lnTo>
                    <a:pt x="681" y="82"/>
                  </a:lnTo>
                  <a:lnTo>
                    <a:pt x="739" y="62"/>
                  </a:lnTo>
                  <a:lnTo>
                    <a:pt x="699" y="42"/>
                  </a:lnTo>
                  <a:lnTo>
                    <a:pt x="699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4576763" y="5014913"/>
              <a:ext cx="317500" cy="520700"/>
            </a:xfrm>
            <a:custGeom>
              <a:avLst/>
              <a:gdLst/>
              <a:ahLst/>
              <a:cxnLst>
                <a:cxn ang="0">
                  <a:pos x="68" y="656"/>
                </a:cxn>
                <a:cxn ang="0">
                  <a:pos x="333" y="467"/>
                </a:cxn>
                <a:cxn ang="0">
                  <a:pos x="339" y="396"/>
                </a:cxn>
                <a:cxn ang="0">
                  <a:pos x="299" y="367"/>
                </a:cxn>
                <a:cxn ang="0">
                  <a:pos x="221" y="426"/>
                </a:cxn>
                <a:cxn ang="0">
                  <a:pos x="214" y="336"/>
                </a:cxn>
                <a:cxn ang="0">
                  <a:pos x="252" y="256"/>
                </a:cxn>
                <a:cxn ang="0">
                  <a:pos x="337" y="205"/>
                </a:cxn>
                <a:cxn ang="0">
                  <a:pos x="402" y="85"/>
                </a:cxn>
                <a:cxn ang="0">
                  <a:pos x="371" y="0"/>
                </a:cxn>
                <a:cxn ang="0">
                  <a:pos x="323" y="174"/>
                </a:cxn>
                <a:cxn ang="0">
                  <a:pos x="267" y="207"/>
                </a:cxn>
                <a:cxn ang="0">
                  <a:pos x="198" y="266"/>
                </a:cxn>
                <a:cxn ang="0">
                  <a:pos x="174" y="355"/>
                </a:cxn>
                <a:cxn ang="0">
                  <a:pos x="182" y="452"/>
                </a:cxn>
                <a:cxn ang="0">
                  <a:pos x="0" y="614"/>
                </a:cxn>
                <a:cxn ang="0">
                  <a:pos x="56" y="602"/>
                </a:cxn>
                <a:cxn ang="0">
                  <a:pos x="166" y="524"/>
                </a:cxn>
                <a:cxn ang="0">
                  <a:pos x="68" y="656"/>
                </a:cxn>
                <a:cxn ang="0">
                  <a:pos x="68" y="656"/>
                </a:cxn>
              </a:cxnLst>
              <a:rect l="0" t="0" r="r" b="b"/>
              <a:pathLst>
                <a:path w="402" h="656">
                  <a:moveTo>
                    <a:pt x="68" y="656"/>
                  </a:moveTo>
                  <a:lnTo>
                    <a:pt x="333" y="467"/>
                  </a:lnTo>
                  <a:lnTo>
                    <a:pt x="339" y="396"/>
                  </a:lnTo>
                  <a:lnTo>
                    <a:pt x="299" y="367"/>
                  </a:lnTo>
                  <a:lnTo>
                    <a:pt x="221" y="426"/>
                  </a:lnTo>
                  <a:lnTo>
                    <a:pt x="214" y="336"/>
                  </a:lnTo>
                  <a:lnTo>
                    <a:pt x="252" y="256"/>
                  </a:lnTo>
                  <a:lnTo>
                    <a:pt x="337" y="205"/>
                  </a:lnTo>
                  <a:lnTo>
                    <a:pt x="402" y="85"/>
                  </a:lnTo>
                  <a:lnTo>
                    <a:pt x="371" y="0"/>
                  </a:lnTo>
                  <a:lnTo>
                    <a:pt x="323" y="174"/>
                  </a:lnTo>
                  <a:lnTo>
                    <a:pt x="267" y="207"/>
                  </a:lnTo>
                  <a:lnTo>
                    <a:pt x="198" y="266"/>
                  </a:lnTo>
                  <a:lnTo>
                    <a:pt x="174" y="355"/>
                  </a:lnTo>
                  <a:lnTo>
                    <a:pt x="182" y="452"/>
                  </a:lnTo>
                  <a:lnTo>
                    <a:pt x="0" y="614"/>
                  </a:lnTo>
                  <a:lnTo>
                    <a:pt x="56" y="602"/>
                  </a:lnTo>
                  <a:lnTo>
                    <a:pt x="166" y="524"/>
                  </a:lnTo>
                  <a:lnTo>
                    <a:pt x="68" y="656"/>
                  </a:lnTo>
                  <a:lnTo>
                    <a:pt x="68" y="6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auto">
            <a:xfrm>
              <a:off x="4751388" y="5172075"/>
              <a:ext cx="200025" cy="377825"/>
            </a:xfrm>
            <a:custGeom>
              <a:avLst/>
              <a:gdLst/>
              <a:ahLst/>
              <a:cxnLst>
                <a:cxn ang="0">
                  <a:pos x="234" y="0"/>
                </a:cxn>
                <a:cxn ang="0">
                  <a:pos x="165" y="75"/>
                </a:cxn>
                <a:cxn ang="0">
                  <a:pos x="199" y="158"/>
                </a:cxn>
                <a:cxn ang="0">
                  <a:pos x="203" y="231"/>
                </a:cxn>
                <a:cxn ang="0">
                  <a:pos x="184" y="310"/>
                </a:cxn>
                <a:cxn ang="0">
                  <a:pos x="146" y="348"/>
                </a:cxn>
                <a:cxn ang="0">
                  <a:pos x="110" y="384"/>
                </a:cxn>
                <a:cxn ang="0">
                  <a:pos x="74" y="348"/>
                </a:cxn>
                <a:cxn ang="0">
                  <a:pos x="84" y="303"/>
                </a:cxn>
                <a:cxn ang="0">
                  <a:pos x="48" y="340"/>
                </a:cxn>
                <a:cxn ang="0">
                  <a:pos x="60" y="374"/>
                </a:cxn>
                <a:cxn ang="0">
                  <a:pos x="97" y="409"/>
                </a:cxn>
                <a:cxn ang="0">
                  <a:pos x="89" y="437"/>
                </a:cxn>
                <a:cxn ang="0">
                  <a:pos x="61" y="442"/>
                </a:cxn>
                <a:cxn ang="0">
                  <a:pos x="27" y="416"/>
                </a:cxn>
                <a:cxn ang="0">
                  <a:pos x="18" y="374"/>
                </a:cxn>
                <a:cxn ang="0">
                  <a:pos x="0" y="395"/>
                </a:cxn>
                <a:cxn ang="0">
                  <a:pos x="9" y="442"/>
                </a:cxn>
                <a:cxn ang="0">
                  <a:pos x="37" y="475"/>
                </a:cxn>
                <a:cxn ang="0">
                  <a:pos x="100" y="474"/>
                </a:cxn>
                <a:cxn ang="0">
                  <a:pos x="133" y="408"/>
                </a:cxn>
                <a:cxn ang="0">
                  <a:pos x="150" y="442"/>
                </a:cxn>
                <a:cxn ang="0">
                  <a:pos x="181" y="430"/>
                </a:cxn>
                <a:cxn ang="0">
                  <a:pos x="200" y="394"/>
                </a:cxn>
                <a:cxn ang="0">
                  <a:pos x="186" y="345"/>
                </a:cxn>
                <a:cxn ang="0">
                  <a:pos x="219" y="364"/>
                </a:cxn>
                <a:cxn ang="0">
                  <a:pos x="250" y="358"/>
                </a:cxn>
                <a:cxn ang="0">
                  <a:pos x="252" y="322"/>
                </a:cxn>
                <a:cxn ang="0">
                  <a:pos x="214" y="284"/>
                </a:cxn>
                <a:cxn ang="0">
                  <a:pos x="246" y="225"/>
                </a:cxn>
                <a:cxn ang="0">
                  <a:pos x="230" y="144"/>
                </a:cxn>
                <a:cxn ang="0">
                  <a:pos x="224" y="109"/>
                </a:cxn>
                <a:cxn ang="0">
                  <a:pos x="242" y="85"/>
                </a:cxn>
                <a:cxn ang="0">
                  <a:pos x="234" y="0"/>
                </a:cxn>
                <a:cxn ang="0">
                  <a:pos x="234" y="0"/>
                </a:cxn>
              </a:cxnLst>
              <a:rect l="0" t="0" r="r" b="b"/>
              <a:pathLst>
                <a:path w="252" h="475">
                  <a:moveTo>
                    <a:pt x="234" y="0"/>
                  </a:moveTo>
                  <a:lnTo>
                    <a:pt x="165" y="75"/>
                  </a:lnTo>
                  <a:lnTo>
                    <a:pt x="199" y="158"/>
                  </a:lnTo>
                  <a:lnTo>
                    <a:pt x="203" y="231"/>
                  </a:lnTo>
                  <a:lnTo>
                    <a:pt x="184" y="310"/>
                  </a:lnTo>
                  <a:lnTo>
                    <a:pt x="146" y="348"/>
                  </a:lnTo>
                  <a:lnTo>
                    <a:pt x="110" y="384"/>
                  </a:lnTo>
                  <a:lnTo>
                    <a:pt x="74" y="348"/>
                  </a:lnTo>
                  <a:lnTo>
                    <a:pt x="84" y="303"/>
                  </a:lnTo>
                  <a:lnTo>
                    <a:pt x="48" y="340"/>
                  </a:lnTo>
                  <a:lnTo>
                    <a:pt x="60" y="374"/>
                  </a:lnTo>
                  <a:lnTo>
                    <a:pt x="97" y="409"/>
                  </a:lnTo>
                  <a:lnTo>
                    <a:pt x="89" y="437"/>
                  </a:lnTo>
                  <a:lnTo>
                    <a:pt x="61" y="442"/>
                  </a:lnTo>
                  <a:lnTo>
                    <a:pt x="27" y="416"/>
                  </a:lnTo>
                  <a:lnTo>
                    <a:pt x="18" y="374"/>
                  </a:lnTo>
                  <a:lnTo>
                    <a:pt x="0" y="395"/>
                  </a:lnTo>
                  <a:lnTo>
                    <a:pt x="9" y="442"/>
                  </a:lnTo>
                  <a:lnTo>
                    <a:pt x="37" y="475"/>
                  </a:lnTo>
                  <a:lnTo>
                    <a:pt x="100" y="474"/>
                  </a:lnTo>
                  <a:lnTo>
                    <a:pt x="133" y="408"/>
                  </a:lnTo>
                  <a:lnTo>
                    <a:pt x="150" y="442"/>
                  </a:lnTo>
                  <a:lnTo>
                    <a:pt x="181" y="430"/>
                  </a:lnTo>
                  <a:lnTo>
                    <a:pt x="200" y="394"/>
                  </a:lnTo>
                  <a:lnTo>
                    <a:pt x="186" y="345"/>
                  </a:lnTo>
                  <a:lnTo>
                    <a:pt x="219" y="364"/>
                  </a:lnTo>
                  <a:lnTo>
                    <a:pt x="250" y="358"/>
                  </a:lnTo>
                  <a:lnTo>
                    <a:pt x="252" y="322"/>
                  </a:lnTo>
                  <a:lnTo>
                    <a:pt x="214" y="284"/>
                  </a:lnTo>
                  <a:lnTo>
                    <a:pt x="246" y="225"/>
                  </a:lnTo>
                  <a:lnTo>
                    <a:pt x="230" y="144"/>
                  </a:lnTo>
                  <a:lnTo>
                    <a:pt x="224" y="109"/>
                  </a:lnTo>
                  <a:lnTo>
                    <a:pt x="242" y="85"/>
                  </a:lnTo>
                  <a:lnTo>
                    <a:pt x="234" y="0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>
              <a:off x="5532438" y="4521200"/>
              <a:ext cx="347663" cy="985838"/>
            </a:xfrm>
            <a:custGeom>
              <a:avLst/>
              <a:gdLst/>
              <a:ahLst/>
              <a:cxnLst>
                <a:cxn ang="0">
                  <a:pos x="83" y="512"/>
                </a:cxn>
                <a:cxn ang="0">
                  <a:pos x="115" y="689"/>
                </a:cxn>
                <a:cxn ang="0">
                  <a:pos x="44" y="888"/>
                </a:cxn>
                <a:cxn ang="0">
                  <a:pos x="43" y="1095"/>
                </a:cxn>
                <a:cxn ang="0">
                  <a:pos x="106" y="1156"/>
                </a:cxn>
                <a:cxn ang="0">
                  <a:pos x="138" y="1032"/>
                </a:cxn>
                <a:cxn ang="0">
                  <a:pos x="179" y="1131"/>
                </a:cxn>
                <a:cxn ang="0">
                  <a:pos x="210" y="1242"/>
                </a:cxn>
                <a:cxn ang="0">
                  <a:pos x="294" y="1156"/>
                </a:cxn>
                <a:cxn ang="0">
                  <a:pos x="340" y="1209"/>
                </a:cxn>
                <a:cxn ang="0">
                  <a:pos x="362" y="1119"/>
                </a:cxn>
                <a:cxn ang="0">
                  <a:pos x="424" y="1152"/>
                </a:cxn>
                <a:cxn ang="0">
                  <a:pos x="435" y="1000"/>
                </a:cxn>
                <a:cxn ang="0">
                  <a:pos x="305" y="811"/>
                </a:cxn>
                <a:cxn ang="0">
                  <a:pos x="282" y="572"/>
                </a:cxn>
                <a:cxn ang="0">
                  <a:pos x="235" y="275"/>
                </a:cxn>
                <a:cxn ang="0">
                  <a:pos x="0" y="0"/>
                </a:cxn>
                <a:cxn ang="0">
                  <a:pos x="96" y="114"/>
                </a:cxn>
                <a:cxn ang="0">
                  <a:pos x="196" y="371"/>
                </a:cxn>
                <a:cxn ang="0">
                  <a:pos x="240" y="683"/>
                </a:cxn>
                <a:cxn ang="0">
                  <a:pos x="264" y="850"/>
                </a:cxn>
                <a:cxn ang="0">
                  <a:pos x="409" y="1009"/>
                </a:cxn>
                <a:cxn ang="0">
                  <a:pos x="385" y="1124"/>
                </a:cxn>
                <a:cxn ang="0">
                  <a:pos x="358" y="1045"/>
                </a:cxn>
                <a:cxn ang="0">
                  <a:pos x="329" y="1165"/>
                </a:cxn>
                <a:cxn ang="0">
                  <a:pos x="310" y="1120"/>
                </a:cxn>
                <a:cxn ang="0">
                  <a:pos x="295" y="1047"/>
                </a:cxn>
                <a:cxn ang="0">
                  <a:pos x="226" y="1198"/>
                </a:cxn>
                <a:cxn ang="0">
                  <a:pos x="221" y="1089"/>
                </a:cxn>
                <a:cxn ang="0">
                  <a:pos x="163" y="985"/>
                </a:cxn>
                <a:cxn ang="0">
                  <a:pos x="109" y="1048"/>
                </a:cxn>
                <a:cxn ang="0">
                  <a:pos x="67" y="1109"/>
                </a:cxn>
                <a:cxn ang="0">
                  <a:pos x="64" y="982"/>
                </a:cxn>
                <a:cxn ang="0">
                  <a:pos x="143" y="822"/>
                </a:cxn>
                <a:cxn ang="0">
                  <a:pos x="153" y="612"/>
                </a:cxn>
                <a:cxn ang="0">
                  <a:pos x="107" y="441"/>
                </a:cxn>
                <a:cxn ang="0">
                  <a:pos x="21" y="429"/>
                </a:cxn>
              </a:cxnLst>
              <a:rect l="0" t="0" r="r" b="b"/>
              <a:pathLst>
                <a:path w="437" h="1242">
                  <a:moveTo>
                    <a:pt x="21" y="429"/>
                  </a:moveTo>
                  <a:lnTo>
                    <a:pt x="83" y="512"/>
                  </a:lnTo>
                  <a:lnTo>
                    <a:pt x="100" y="567"/>
                  </a:lnTo>
                  <a:lnTo>
                    <a:pt x="115" y="689"/>
                  </a:lnTo>
                  <a:lnTo>
                    <a:pt x="102" y="794"/>
                  </a:lnTo>
                  <a:lnTo>
                    <a:pt x="44" y="888"/>
                  </a:lnTo>
                  <a:lnTo>
                    <a:pt x="27" y="998"/>
                  </a:lnTo>
                  <a:lnTo>
                    <a:pt x="43" y="1095"/>
                  </a:lnTo>
                  <a:lnTo>
                    <a:pt x="53" y="1151"/>
                  </a:lnTo>
                  <a:lnTo>
                    <a:pt x="106" y="1156"/>
                  </a:lnTo>
                  <a:lnTo>
                    <a:pt x="135" y="1092"/>
                  </a:lnTo>
                  <a:lnTo>
                    <a:pt x="138" y="1032"/>
                  </a:lnTo>
                  <a:lnTo>
                    <a:pt x="177" y="1047"/>
                  </a:lnTo>
                  <a:lnTo>
                    <a:pt x="179" y="1131"/>
                  </a:lnTo>
                  <a:lnTo>
                    <a:pt x="165" y="1208"/>
                  </a:lnTo>
                  <a:lnTo>
                    <a:pt x="210" y="1242"/>
                  </a:lnTo>
                  <a:lnTo>
                    <a:pt x="270" y="1203"/>
                  </a:lnTo>
                  <a:lnTo>
                    <a:pt x="294" y="1156"/>
                  </a:lnTo>
                  <a:lnTo>
                    <a:pt x="291" y="1204"/>
                  </a:lnTo>
                  <a:lnTo>
                    <a:pt x="340" y="1209"/>
                  </a:lnTo>
                  <a:lnTo>
                    <a:pt x="367" y="1155"/>
                  </a:lnTo>
                  <a:lnTo>
                    <a:pt x="362" y="1119"/>
                  </a:lnTo>
                  <a:lnTo>
                    <a:pt x="372" y="1151"/>
                  </a:lnTo>
                  <a:lnTo>
                    <a:pt x="424" y="1152"/>
                  </a:lnTo>
                  <a:lnTo>
                    <a:pt x="437" y="1095"/>
                  </a:lnTo>
                  <a:lnTo>
                    <a:pt x="435" y="1000"/>
                  </a:lnTo>
                  <a:lnTo>
                    <a:pt x="384" y="895"/>
                  </a:lnTo>
                  <a:lnTo>
                    <a:pt x="305" y="811"/>
                  </a:lnTo>
                  <a:lnTo>
                    <a:pt x="279" y="754"/>
                  </a:lnTo>
                  <a:lnTo>
                    <a:pt x="282" y="572"/>
                  </a:lnTo>
                  <a:lnTo>
                    <a:pt x="262" y="411"/>
                  </a:lnTo>
                  <a:lnTo>
                    <a:pt x="235" y="275"/>
                  </a:lnTo>
                  <a:lnTo>
                    <a:pt x="179" y="140"/>
                  </a:lnTo>
                  <a:lnTo>
                    <a:pt x="0" y="0"/>
                  </a:lnTo>
                  <a:lnTo>
                    <a:pt x="10" y="34"/>
                  </a:lnTo>
                  <a:lnTo>
                    <a:pt x="96" y="114"/>
                  </a:lnTo>
                  <a:lnTo>
                    <a:pt x="183" y="226"/>
                  </a:lnTo>
                  <a:lnTo>
                    <a:pt x="196" y="371"/>
                  </a:lnTo>
                  <a:lnTo>
                    <a:pt x="233" y="512"/>
                  </a:lnTo>
                  <a:lnTo>
                    <a:pt x="240" y="683"/>
                  </a:lnTo>
                  <a:lnTo>
                    <a:pt x="228" y="783"/>
                  </a:lnTo>
                  <a:lnTo>
                    <a:pt x="264" y="850"/>
                  </a:lnTo>
                  <a:lnTo>
                    <a:pt x="346" y="890"/>
                  </a:lnTo>
                  <a:lnTo>
                    <a:pt x="409" y="1009"/>
                  </a:lnTo>
                  <a:lnTo>
                    <a:pt x="404" y="1110"/>
                  </a:lnTo>
                  <a:lnTo>
                    <a:pt x="385" y="1124"/>
                  </a:lnTo>
                  <a:lnTo>
                    <a:pt x="379" y="1083"/>
                  </a:lnTo>
                  <a:lnTo>
                    <a:pt x="358" y="1045"/>
                  </a:lnTo>
                  <a:lnTo>
                    <a:pt x="352" y="1116"/>
                  </a:lnTo>
                  <a:lnTo>
                    <a:pt x="329" y="1165"/>
                  </a:lnTo>
                  <a:lnTo>
                    <a:pt x="305" y="1165"/>
                  </a:lnTo>
                  <a:lnTo>
                    <a:pt x="310" y="1120"/>
                  </a:lnTo>
                  <a:lnTo>
                    <a:pt x="312" y="1060"/>
                  </a:lnTo>
                  <a:lnTo>
                    <a:pt x="295" y="1047"/>
                  </a:lnTo>
                  <a:lnTo>
                    <a:pt x="279" y="1137"/>
                  </a:lnTo>
                  <a:lnTo>
                    <a:pt x="226" y="1198"/>
                  </a:lnTo>
                  <a:lnTo>
                    <a:pt x="203" y="1187"/>
                  </a:lnTo>
                  <a:lnTo>
                    <a:pt x="221" y="1089"/>
                  </a:lnTo>
                  <a:lnTo>
                    <a:pt x="201" y="1021"/>
                  </a:lnTo>
                  <a:lnTo>
                    <a:pt x="163" y="985"/>
                  </a:lnTo>
                  <a:lnTo>
                    <a:pt x="128" y="1001"/>
                  </a:lnTo>
                  <a:lnTo>
                    <a:pt x="109" y="1048"/>
                  </a:lnTo>
                  <a:lnTo>
                    <a:pt x="91" y="1105"/>
                  </a:lnTo>
                  <a:lnTo>
                    <a:pt x="67" y="1109"/>
                  </a:lnTo>
                  <a:lnTo>
                    <a:pt x="70" y="1061"/>
                  </a:lnTo>
                  <a:lnTo>
                    <a:pt x="64" y="982"/>
                  </a:lnTo>
                  <a:lnTo>
                    <a:pt x="91" y="889"/>
                  </a:lnTo>
                  <a:lnTo>
                    <a:pt x="143" y="822"/>
                  </a:lnTo>
                  <a:lnTo>
                    <a:pt x="158" y="731"/>
                  </a:lnTo>
                  <a:lnTo>
                    <a:pt x="153" y="612"/>
                  </a:lnTo>
                  <a:lnTo>
                    <a:pt x="139" y="502"/>
                  </a:lnTo>
                  <a:lnTo>
                    <a:pt x="107" y="441"/>
                  </a:lnTo>
                  <a:lnTo>
                    <a:pt x="21" y="429"/>
                  </a:lnTo>
                  <a:lnTo>
                    <a:pt x="21" y="4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auto">
            <a:xfrm>
              <a:off x="5256213" y="4151313"/>
              <a:ext cx="98425" cy="115888"/>
            </a:xfrm>
            <a:custGeom>
              <a:avLst/>
              <a:gdLst/>
              <a:ahLst/>
              <a:cxnLst>
                <a:cxn ang="0">
                  <a:pos x="46" y="5"/>
                </a:cxn>
                <a:cxn ang="0">
                  <a:pos x="9" y="38"/>
                </a:cxn>
                <a:cxn ang="0">
                  <a:pos x="0" y="109"/>
                </a:cxn>
                <a:cxn ang="0">
                  <a:pos x="35" y="146"/>
                </a:cxn>
                <a:cxn ang="0">
                  <a:pos x="98" y="131"/>
                </a:cxn>
                <a:cxn ang="0">
                  <a:pos x="125" y="84"/>
                </a:cxn>
                <a:cxn ang="0">
                  <a:pos x="113" y="16"/>
                </a:cxn>
                <a:cxn ang="0">
                  <a:pos x="70" y="0"/>
                </a:cxn>
                <a:cxn ang="0">
                  <a:pos x="103" y="53"/>
                </a:cxn>
                <a:cxn ang="0">
                  <a:pos x="97" y="91"/>
                </a:cxn>
                <a:cxn ang="0">
                  <a:pos x="75" y="106"/>
                </a:cxn>
                <a:cxn ang="0">
                  <a:pos x="75" y="60"/>
                </a:cxn>
                <a:cxn ang="0">
                  <a:pos x="45" y="49"/>
                </a:cxn>
                <a:cxn ang="0">
                  <a:pos x="28" y="70"/>
                </a:cxn>
                <a:cxn ang="0">
                  <a:pos x="44" y="34"/>
                </a:cxn>
                <a:cxn ang="0">
                  <a:pos x="46" y="5"/>
                </a:cxn>
                <a:cxn ang="0">
                  <a:pos x="46" y="5"/>
                </a:cxn>
              </a:cxnLst>
              <a:rect l="0" t="0" r="r" b="b"/>
              <a:pathLst>
                <a:path w="125" h="146">
                  <a:moveTo>
                    <a:pt x="46" y="5"/>
                  </a:moveTo>
                  <a:lnTo>
                    <a:pt x="9" y="38"/>
                  </a:lnTo>
                  <a:lnTo>
                    <a:pt x="0" y="109"/>
                  </a:lnTo>
                  <a:lnTo>
                    <a:pt x="35" y="146"/>
                  </a:lnTo>
                  <a:lnTo>
                    <a:pt x="98" y="131"/>
                  </a:lnTo>
                  <a:lnTo>
                    <a:pt x="125" y="84"/>
                  </a:lnTo>
                  <a:lnTo>
                    <a:pt x="113" y="16"/>
                  </a:lnTo>
                  <a:lnTo>
                    <a:pt x="70" y="0"/>
                  </a:lnTo>
                  <a:lnTo>
                    <a:pt x="103" y="53"/>
                  </a:lnTo>
                  <a:lnTo>
                    <a:pt x="97" y="91"/>
                  </a:lnTo>
                  <a:lnTo>
                    <a:pt x="75" y="106"/>
                  </a:lnTo>
                  <a:lnTo>
                    <a:pt x="75" y="60"/>
                  </a:lnTo>
                  <a:lnTo>
                    <a:pt x="45" y="49"/>
                  </a:lnTo>
                  <a:lnTo>
                    <a:pt x="28" y="70"/>
                  </a:lnTo>
                  <a:lnTo>
                    <a:pt x="44" y="34"/>
                  </a:lnTo>
                  <a:lnTo>
                    <a:pt x="46" y="5"/>
                  </a:lnTo>
                  <a:lnTo>
                    <a:pt x="46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auto">
            <a:xfrm>
              <a:off x="4972050" y="4929188"/>
              <a:ext cx="28575" cy="49213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0" y="25"/>
                </a:cxn>
                <a:cxn ang="0">
                  <a:pos x="9" y="64"/>
                </a:cxn>
                <a:cxn ang="0">
                  <a:pos x="36" y="62"/>
                </a:cxn>
                <a:cxn ang="0">
                  <a:pos x="35" y="18"/>
                </a:cxn>
                <a:cxn ang="0">
                  <a:pos x="18" y="0"/>
                </a:cxn>
                <a:cxn ang="0">
                  <a:pos x="18" y="0"/>
                </a:cxn>
              </a:cxnLst>
              <a:rect l="0" t="0" r="r" b="b"/>
              <a:pathLst>
                <a:path w="36" h="64">
                  <a:moveTo>
                    <a:pt x="18" y="0"/>
                  </a:moveTo>
                  <a:lnTo>
                    <a:pt x="0" y="25"/>
                  </a:lnTo>
                  <a:lnTo>
                    <a:pt x="9" y="64"/>
                  </a:lnTo>
                  <a:lnTo>
                    <a:pt x="36" y="62"/>
                  </a:lnTo>
                  <a:lnTo>
                    <a:pt x="35" y="18"/>
                  </a:lnTo>
                  <a:lnTo>
                    <a:pt x="18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auto">
            <a:xfrm>
              <a:off x="5254625" y="4941888"/>
              <a:ext cx="28575" cy="49213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24"/>
                </a:cxn>
                <a:cxn ang="0">
                  <a:pos x="9" y="63"/>
                </a:cxn>
                <a:cxn ang="0">
                  <a:pos x="36" y="60"/>
                </a:cxn>
                <a:cxn ang="0">
                  <a:pos x="35" y="17"/>
                </a:cxn>
                <a:cxn ang="0">
                  <a:pos x="17" y="0"/>
                </a:cxn>
                <a:cxn ang="0">
                  <a:pos x="17" y="0"/>
                </a:cxn>
              </a:cxnLst>
              <a:rect l="0" t="0" r="r" b="b"/>
              <a:pathLst>
                <a:path w="36" h="63">
                  <a:moveTo>
                    <a:pt x="17" y="0"/>
                  </a:moveTo>
                  <a:lnTo>
                    <a:pt x="0" y="24"/>
                  </a:lnTo>
                  <a:lnTo>
                    <a:pt x="9" y="63"/>
                  </a:lnTo>
                  <a:lnTo>
                    <a:pt x="36" y="60"/>
                  </a:lnTo>
                  <a:lnTo>
                    <a:pt x="35" y="17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auto">
            <a:xfrm>
              <a:off x="4911725" y="4741863"/>
              <a:ext cx="631825" cy="504825"/>
            </a:xfrm>
            <a:custGeom>
              <a:avLst/>
              <a:gdLst/>
              <a:ahLst/>
              <a:cxnLst>
                <a:cxn ang="0">
                  <a:pos x="68" y="10"/>
                </a:cxn>
                <a:cxn ang="0">
                  <a:pos x="0" y="75"/>
                </a:cxn>
                <a:cxn ang="0">
                  <a:pos x="0" y="237"/>
                </a:cxn>
                <a:cxn ang="0">
                  <a:pos x="47" y="343"/>
                </a:cxn>
                <a:cxn ang="0">
                  <a:pos x="124" y="373"/>
                </a:cxn>
                <a:cxn ang="0">
                  <a:pos x="56" y="388"/>
                </a:cxn>
                <a:cxn ang="0">
                  <a:pos x="64" y="477"/>
                </a:cxn>
                <a:cxn ang="0">
                  <a:pos x="156" y="603"/>
                </a:cxn>
                <a:cxn ang="0">
                  <a:pos x="274" y="635"/>
                </a:cxn>
                <a:cxn ang="0">
                  <a:pos x="451" y="617"/>
                </a:cxn>
                <a:cxn ang="0">
                  <a:pos x="533" y="596"/>
                </a:cxn>
                <a:cxn ang="0">
                  <a:pos x="624" y="594"/>
                </a:cxn>
                <a:cxn ang="0">
                  <a:pos x="689" y="562"/>
                </a:cxn>
                <a:cxn ang="0">
                  <a:pos x="775" y="428"/>
                </a:cxn>
                <a:cxn ang="0">
                  <a:pos x="796" y="225"/>
                </a:cxn>
                <a:cxn ang="0">
                  <a:pos x="713" y="349"/>
                </a:cxn>
                <a:cxn ang="0">
                  <a:pos x="562" y="435"/>
                </a:cxn>
                <a:cxn ang="0">
                  <a:pos x="453" y="438"/>
                </a:cxn>
                <a:cxn ang="0">
                  <a:pos x="400" y="394"/>
                </a:cxn>
                <a:cxn ang="0">
                  <a:pos x="547" y="400"/>
                </a:cxn>
                <a:cxn ang="0">
                  <a:pos x="671" y="302"/>
                </a:cxn>
                <a:cxn ang="0">
                  <a:pos x="707" y="189"/>
                </a:cxn>
                <a:cxn ang="0">
                  <a:pos x="701" y="78"/>
                </a:cxn>
                <a:cxn ang="0">
                  <a:pos x="636" y="0"/>
                </a:cxn>
                <a:cxn ang="0">
                  <a:pos x="489" y="154"/>
                </a:cxn>
                <a:cxn ang="0">
                  <a:pos x="277" y="154"/>
                </a:cxn>
                <a:cxn ang="0">
                  <a:pos x="111" y="102"/>
                </a:cxn>
                <a:cxn ang="0">
                  <a:pos x="68" y="10"/>
                </a:cxn>
                <a:cxn ang="0">
                  <a:pos x="68" y="10"/>
                </a:cxn>
              </a:cxnLst>
              <a:rect l="0" t="0" r="r" b="b"/>
              <a:pathLst>
                <a:path w="796" h="635">
                  <a:moveTo>
                    <a:pt x="68" y="10"/>
                  </a:moveTo>
                  <a:lnTo>
                    <a:pt x="0" y="75"/>
                  </a:lnTo>
                  <a:lnTo>
                    <a:pt x="0" y="237"/>
                  </a:lnTo>
                  <a:lnTo>
                    <a:pt x="47" y="343"/>
                  </a:lnTo>
                  <a:lnTo>
                    <a:pt x="124" y="373"/>
                  </a:lnTo>
                  <a:lnTo>
                    <a:pt x="56" y="388"/>
                  </a:lnTo>
                  <a:lnTo>
                    <a:pt x="64" y="477"/>
                  </a:lnTo>
                  <a:lnTo>
                    <a:pt x="156" y="603"/>
                  </a:lnTo>
                  <a:lnTo>
                    <a:pt x="274" y="635"/>
                  </a:lnTo>
                  <a:lnTo>
                    <a:pt x="451" y="617"/>
                  </a:lnTo>
                  <a:lnTo>
                    <a:pt x="533" y="596"/>
                  </a:lnTo>
                  <a:lnTo>
                    <a:pt x="624" y="594"/>
                  </a:lnTo>
                  <a:lnTo>
                    <a:pt x="689" y="562"/>
                  </a:lnTo>
                  <a:lnTo>
                    <a:pt x="775" y="428"/>
                  </a:lnTo>
                  <a:lnTo>
                    <a:pt x="796" y="225"/>
                  </a:lnTo>
                  <a:lnTo>
                    <a:pt x="713" y="349"/>
                  </a:lnTo>
                  <a:lnTo>
                    <a:pt x="562" y="435"/>
                  </a:lnTo>
                  <a:lnTo>
                    <a:pt x="453" y="438"/>
                  </a:lnTo>
                  <a:lnTo>
                    <a:pt x="400" y="394"/>
                  </a:lnTo>
                  <a:lnTo>
                    <a:pt x="547" y="400"/>
                  </a:lnTo>
                  <a:lnTo>
                    <a:pt x="671" y="302"/>
                  </a:lnTo>
                  <a:lnTo>
                    <a:pt x="707" y="189"/>
                  </a:lnTo>
                  <a:lnTo>
                    <a:pt x="701" y="78"/>
                  </a:lnTo>
                  <a:lnTo>
                    <a:pt x="636" y="0"/>
                  </a:lnTo>
                  <a:lnTo>
                    <a:pt x="489" y="154"/>
                  </a:lnTo>
                  <a:lnTo>
                    <a:pt x="277" y="154"/>
                  </a:lnTo>
                  <a:lnTo>
                    <a:pt x="111" y="102"/>
                  </a:lnTo>
                  <a:lnTo>
                    <a:pt x="68" y="10"/>
                  </a:lnTo>
                  <a:lnTo>
                    <a:pt x="68" y="1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auto">
            <a:xfrm>
              <a:off x="5167313" y="4322763"/>
              <a:ext cx="88900" cy="152400"/>
            </a:xfrm>
            <a:custGeom>
              <a:avLst/>
              <a:gdLst/>
              <a:ahLst/>
              <a:cxnLst>
                <a:cxn ang="0">
                  <a:pos x="50" y="9"/>
                </a:cxn>
                <a:cxn ang="0">
                  <a:pos x="9" y="94"/>
                </a:cxn>
                <a:cxn ang="0">
                  <a:pos x="0" y="156"/>
                </a:cxn>
                <a:cxn ang="0">
                  <a:pos x="26" y="192"/>
                </a:cxn>
                <a:cxn ang="0">
                  <a:pos x="67" y="173"/>
                </a:cxn>
                <a:cxn ang="0">
                  <a:pos x="94" y="133"/>
                </a:cxn>
                <a:cxn ang="0">
                  <a:pos x="97" y="53"/>
                </a:cxn>
                <a:cxn ang="0">
                  <a:pos x="111" y="0"/>
                </a:cxn>
                <a:cxn ang="0">
                  <a:pos x="50" y="9"/>
                </a:cxn>
                <a:cxn ang="0">
                  <a:pos x="50" y="9"/>
                </a:cxn>
              </a:cxnLst>
              <a:rect l="0" t="0" r="r" b="b"/>
              <a:pathLst>
                <a:path w="111" h="192">
                  <a:moveTo>
                    <a:pt x="50" y="9"/>
                  </a:moveTo>
                  <a:lnTo>
                    <a:pt x="9" y="94"/>
                  </a:lnTo>
                  <a:lnTo>
                    <a:pt x="0" y="156"/>
                  </a:lnTo>
                  <a:lnTo>
                    <a:pt x="26" y="192"/>
                  </a:lnTo>
                  <a:lnTo>
                    <a:pt x="67" y="173"/>
                  </a:lnTo>
                  <a:lnTo>
                    <a:pt x="94" y="133"/>
                  </a:lnTo>
                  <a:lnTo>
                    <a:pt x="97" y="53"/>
                  </a:lnTo>
                  <a:lnTo>
                    <a:pt x="111" y="0"/>
                  </a:lnTo>
                  <a:lnTo>
                    <a:pt x="50" y="9"/>
                  </a:lnTo>
                  <a:lnTo>
                    <a:pt x="50" y="9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auto">
            <a:xfrm>
              <a:off x="4989513" y="4033838"/>
              <a:ext cx="485775" cy="728663"/>
            </a:xfrm>
            <a:custGeom>
              <a:avLst/>
              <a:gdLst/>
              <a:ahLst/>
              <a:cxnLst>
                <a:cxn ang="0">
                  <a:pos x="217" y="17"/>
                </a:cxn>
                <a:cxn ang="0">
                  <a:pos x="134" y="27"/>
                </a:cxn>
                <a:cxn ang="0">
                  <a:pos x="117" y="97"/>
                </a:cxn>
                <a:cxn ang="0">
                  <a:pos x="111" y="194"/>
                </a:cxn>
                <a:cxn ang="0">
                  <a:pos x="111" y="253"/>
                </a:cxn>
                <a:cxn ang="0">
                  <a:pos x="47" y="319"/>
                </a:cxn>
                <a:cxn ang="0">
                  <a:pos x="17" y="412"/>
                </a:cxn>
                <a:cxn ang="0">
                  <a:pos x="0" y="527"/>
                </a:cxn>
                <a:cxn ang="0">
                  <a:pos x="34" y="627"/>
                </a:cxn>
                <a:cxn ang="0">
                  <a:pos x="75" y="793"/>
                </a:cxn>
                <a:cxn ang="0">
                  <a:pos x="143" y="899"/>
                </a:cxn>
                <a:cxn ang="0">
                  <a:pos x="306" y="916"/>
                </a:cxn>
                <a:cxn ang="0">
                  <a:pos x="406" y="840"/>
                </a:cxn>
                <a:cxn ang="0">
                  <a:pos x="456" y="767"/>
                </a:cxn>
                <a:cxn ang="0">
                  <a:pos x="323" y="831"/>
                </a:cxn>
                <a:cxn ang="0">
                  <a:pos x="196" y="802"/>
                </a:cxn>
                <a:cxn ang="0">
                  <a:pos x="102" y="744"/>
                </a:cxn>
                <a:cxn ang="0">
                  <a:pos x="75" y="616"/>
                </a:cxn>
                <a:cxn ang="0">
                  <a:pos x="34" y="501"/>
                </a:cxn>
                <a:cxn ang="0">
                  <a:pos x="45" y="446"/>
                </a:cxn>
                <a:cxn ang="0">
                  <a:pos x="75" y="433"/>
                </a:cxn>
                <a:cxn ang="0">
                  <a:pos x="143" y="495"/>
                </a:cxn>
                <a:cxn ang="0">
                  <a:pos x="154" y="405"/>
                </a:cxn>
                <a:cxn ang="0">
                  <a:pos x="200" y="315"/>
                </a:cxn>
                <a:cxn ang="0">
                  <a:pos x="166" y="242"/>
                </a:cxn>
                <a:cxn ang="0">
                  <a:pos x="190" y="117"/>
                </a:cxn>
                <a:cxn ang="0">
                  <a:pos x="270" y="100"/>
                </a:cxn>
                <a:cxn ang="0">
                  <a:pos x="334" y="147"/>
                </a:cxn>
                <a:cxn ang="0">
                  <a:pos x="385" y="121"/>
                </a:cxn>
                <a:cxn ang="0">
                  <a:pos x="464" y="138"/>
                </a:cxn>
                <a:cxn ang="0">
                  <a:pos x="488" y="212"/>
                </a:cxn>
                <a:cxn ang="0">
                  <a:pos x="470" y="319"/>
                </a:cxn>
                <a:cxn ang="0">
                  <a:pos x="406" y="340"/>
                </a:cxn>
                <a:cxn ang="0">
                  <a:pos x="449" y="421"/>
                </a:cxn>
                <a:cxn ang="0">
                  <a:pos x="430" y="501"/>
                </a:cxn>
                <a:cxn ang="0">
                  <a:pos x="394" y="613"/>
                </a:cxn>
                <a:cxn ang="0">
                  <a:pos x="308" y="661"/>
                </a:cxn>
                <a:cxn ang="0">
                  <a:pos x="373" y="693"/>
                </a:cxn>
                <a:cxn ang="0">
                  <a:pos x="438" y="613"/>
                </a:cxn>
                <a:cxn ang="0">
                  <a:pos x="509" y="513"/>
                </a:cxn>
                <a:cxn ang="0">
                  <a:pos x="558" y="516"/>
                </a:cxn>
                <a:cxn ang="0">
                  <a:pos x="577" y="589"/>
                </a:cxn>
                <a:cxn ang="0">
                  <a:pos x="507" y="618"/>
                </a:cxn>
                <a:cxn ang="0">
                  <a:pos x="483" y="724"/>
                </a:cxn>
                <a:cxn ang="0">
                  <a:pos x="611" y="578"/>
                </a:cxn>
                <a:cxn ang="0">
                  <a:pos x="611" y="430"/>
                </a:cxn>
                <a:cxn ang="0">
                  <a:pos x="568" y="351"/>
                </a:cxn>
                <a:cxn ang="0">
                  <a:pos x="591" y="206"/>
                </a:cxn>
                <a:cxn ang="0">
                  <a:pos x="591" y="76"/>
                </a:cxn>
                <a:cxn ang="0">
                  <a:pos x="509" y="41"/>
                </a:cxn>
                <a:cxn ang="0">
                  <a:pos x="349" y="0"/>
                </a:cxn>
                <a:cxn ang="0">
                  <a:pos x="217" y="17"/>
                </a:cxn>
                <a:cxn ang="0">
                  <a:pos x="217" y="17"/>
                </a:cxn>
              </a:cxnLst>
              <a:rect l="0" t="0" r="r" b="b"/>
              <a:pathLst>
                <a:path w="611" h="916">
                  <a:moveTo>
                    <a:pt x="217" y="17"/>
                  </a:moveTo>
                  <a:lnTo>
                    <a:pt x="134" y="27"/>
                  </a:lnTo>
                  <a:lnTo>
                    <a:pt x="117" y="97"/>
                  </a:lnTo>
                  <a:lnTo>
                    <a:pt x="111" y="194"/>
                  </a:lnTo>
                  <a:lnTo>
                    <a:pt x="111" y="253"/>
                  </a:lnTo>
                  <a:lnTo>
                    <a:pt x="47" y="319"/>
                  </a:lnTo>
                  <a:lnTo>
                    <a:pt x="17" y="412"/>
                  </a:lnTo>
                  <a:lnTo>
                    <a:pt x="0" y="527"/>
                  </a:lnTo>
                  <a:lnTo>
                    <a:pt x="34" y="627"/>
                  </a:lnTo>
                  <a:lnTo>
                    <a:pt x="75" y="793"/>
                  </a:lnTo>
                  <a:lnTo>
                    <a:pt x="143" y="899"/>
                  </a:lnTo>
                  <a:lnTo>
                    <a:pt x="306" y="916"/>
                  </a:lnTo>
                  <a:lnTo>
                    <a:pt x="406" y="840"/>
                  </a:lnTo>
                  <a:lnTo>
                    <a:pt x="456" y="767"/>
                  </a:lnTo>
                  <a:lnTo>
                    <a:pt x="323" y="831"/>
                  </a:lnTo>
                  <a:lnTo>
                    <a:pt x="196" y="802"/>
                  </a:lnTo>
                  <a:lnTo>
                    <a:pt x="102" y="744"/>
                  </a:lnTo>
                  <a:lnTo>
                    <a:pt x="75" y="616"/>
                  </a:lnTo>
                  <a:lnTo>
                    <a:pt x="34" y="501"/>
                  </a:lnTo>
                  <a:lnTo>
                    <a:pt x="45" y="446"/>
                  </a:lnTo>
                  <a:lnTo>
                    <a:pt x="75" y="433"/>
                  </a:lnTo>
                  <a:lnTo>
                    <a:pt x="143" y="495"/>
                  </a:lnTo>
                  <a:lnTo>
                    <a:pt x="154" y="405"/>
                  </a:lnTo>
                  <a:lnTo>
                    <a:pt x="200" y="315"/>
                  </a:lnTo>
                  <a:lnTo>
                    <a:pt x="166" y="242"/>
                  </a:lnTo>
                  <a:lnTo>
                    <a:pt x="190" y="117"/>
                  </a:lnTo>
                  <a:lnTo>
                    <a:pt x="270" y="100"/>
                  </a:lnTo>
                  <a:lnTo>
                    <a:pt x="334" y="147"/>
                  </a:lnTo>
                  <a:lnTo>
                    <a:pt x="385" y="121"/>
                  </a:lnTo>
                  <a:lnTo>
                    <a:pt x="464" y="138"/>
                  </a:lnTo>
                  <a:lnTo>
                    <a:pt x="488" y="212"/>
                  </a:lnTo>
                  <a:lnTo>
                    <a:pt x="470" y="319"/>
                  </a:lnTo>
                  <a:lnTo>
                    <a:pt x="406" y="340"/>
                  </a:lnTo>
                  <a:lnTo>
                    <a:pt x="449" y="421"/>
                  </a:lnTo>
                  <a:lnTo>
                    <a:pt x="430" y="501"/>
                  </a:lnTo>
                  <a:lnTo>
                    <a:pt x="394" y="613"/>
                  </a:lnTo>
                  <a:lnTo>
                    <a:pt x="308" y="661"/>
                  </a:lnTo>
                  <a:lnTo>
                    <a:pt x="373" y="693"/>
                  </a:lnTo>
                  <a:lnTo>
                    <a:pt x="438" y="613"/>
                  </a:lnTo>
                  <a:lnTo>
                    <a:pt x="509" y="513"/>
                  </a:lnTo>
                  <a:lnTo>
                    <a:pt x="558" y="516"/>
                  </a:lnTo>
                  <a:lnTo>
                    <a:pt x="577" y="589"/>
                  </a:lnTo>
                  <a:lnTo>
                    <a:pt x="507" y="618"/>
                  </a:lnTo>
                  <a:lnTo>
                    <a:pt x="483" y="724"/>
                  </a:lnTo>
                  <a:lnTo>
                    <a:pt x="611" y="578"/>
                  </a:lnTo>
                  <a:lnTo>
                    <a:pt x="611" y="430"/>
                  </a:lnTo>
                  <a:lnTo>
                    <a:pt x="568" y="351"/>
                  </a:lnTo>
                  <a:lnTo>
                    <a:pt x="591" y="206"/>
                  </a:lnTo>
                  <a:lnTo>
                    <a:pt x="591" y="76"/>
                  </a:lnTo>
                  <a:lnTo>
                    <a:pt x="509" y="41"/>
                  </a:lnTo>
                  <a:lnTo>
                    <a:pt x="349" y="0"/>
                  </a:lnTo>
                  <a:lnTo>
                    <a:pt x="217" y="17"/>
                  </a:lnTo>
                  <a:lnTo>
                    <a:pt x="217" y="17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auto">
            <a:xfrm>
              <a:off x="5440363" y="4624388"/>
              <a:ext cx="403225" cy="823913"/>
            </a:xfrm>
            <a:custGeom>
              <a:avLst/>
              <a:gdLst/>
              <a:ahLst/>
              <a:cxnLst>
                <a:cxn ang="0">
                  <a:pos x="130" y="0"/>
                </a:cxn>
                <a:cxn ang="0">
                  <a:pos x="47" y="95"/>
                </a:cxn>
                <a:cxn ang="0">
                  <a:pos x="0" y="254"/>
                </a:cxn>
                <a:cxn ang="0">
                  <a:pos x="106" y="279"/>
                </a:cxn>
                <a:cxn ang="0">
                  <a:pos x="238" y="294"/>
                </a:cxn>
                <a:cxn ang="0">
                  <a:pos x="294" y="457"/>
                </a:cxn>
                <a:cxn ang="0">
                  <a:pos x="282" y="731"/>
                </a:cxn>
                <a:cxn ang="0">
                  <a:pos x="224" y="774"/>
                </a:cxn>
                <a:cxn ang="0">
                  <a:pos x="194" y="895"/>
                </a:cxn>
                <a:cxn ang="0">
                  <a:pos x="196" y="952"/>
                </a:cxn>
                <a:cxn ang="0">
                  <a:pos x="247" y="848"/>
                </a:cxn>
                <a:cxn ang="0">
                  <a:pos x="303" y="842"/>
                </a:cxn>
                <a:cxn ang="0">
                  <a:pos x="343" y="899"/>
                </a:cxn>
                <a:cxn ang="0">
                  <a:pos x="350" y="961"/>
                </a:cxn>
                <a:cxn ang="0">
                  <a:pos x="341" y="1037"/>
                </a:cxn>
                <a:cxn ang="0">
                  <a:pos x="379" y="1010"/>
                </a:cxn>
                <a:cxn ang="0">
                  <a:pos x="398" y="893"/>
                </a:cxn>
                <a:cxn ang="0">
                  <a:pos x="436" y="908"/>
                </a:cxn>
                <a:cxn ang="0">
                  <a:pos x="439" y="1008"/>
                </a:cxn>
                <a:cxn ang="0">
                  <a:pos x="456" y="967"/>
                </a:cxn>
                <a:cxn ang="0">
                  <a:pos x="460" y="880"/>
                </a:cxn>
                <a:cxn ang="0">
                  <a:pos x="494" y="922"/>
                </a:cxn>
                <a:cxn ang="0">
                  <a:pos x="507" y="874"/>
                </a:cxn>
                <a:cxn ang="0">
                  <a:pos x="447" y="789"/>
                </a:cxn>
                <a:cxn ang="0">
                  <a:pos x="373" y="744"/>
                </a:cxn>
                <a:cxn ang="0">
                  <a:pos x="339" y="665"/>
                </a:cxn>
                <a:cxn ang="0">
                  <a:pos x="326" y="421"/>
                </a:cxn>
                <a:cxn ang="0">
                  <a:pos x="279" y="226"/>
                </a:cxn>
                <a:cxn ang="0">
                  <a:pos x="273" y="102"/>
                </a:cxn>
                <a:cxn ang="0">
                  <a:pos x="130" y="0"/>
                </a:cxn>
                <a:cxn ang="0">
                  <a:pos x="130" y="0"/>
                </a:cxn>
              </a:cxnLst>
              <a:rect l="0" t="0" r="r" b="b"/>
              <a:pathLst>
                <a:path w="507" h="1037">
                  <a:moveTo>
                    <a:pt x="130" y="0"/>
                  </a:moveTo>
                  <a:lnTo>
                    <a:pt x="47" y="95"/>
                  </a:lnTo>
                  <a:lnTo>
                    <a:pt x="0" y="254"/>
                  </a:lnTo>
                  <a:lnTo>
                    <a:pt x="106" y="279"/>
                  </a:lnTo>
                  <a:lnTo>
                    <a:pt x="238" y="294"/>
                  </a:lnTo>
                  <a:lnTo>
                    <a:pt x="294" y="457"/>
                  </a:lnTo>
                  <a:lnTo>
                    <a:pt x="282" y="731"/>
                  </a:lnTo>
                  <a:lnTo>
                    <a:pt x="224" y="774"/>
                  </a:lnTo>
                  <a:lnTo>
                    <a:pt x="194" y="895"/>
                  </a:lnTo>
                  <a:lnTo>
                    <a:pt x="196" y="952"/>
                  </a:lnTo>
                  <a:lnTo>
                    <a:pt x="247" y="848"/>
                  </a:lnTo>
                  <a:lnTo>
                    <a:pt x="303" y="842"/>
                  </a:lnTo>
                  <a:lnTo>
                    <a:pt x="343" y="899"/>
                  </a:lnTo>
                  <a:lnTo>
                    <a:pt x="350" y="961"/>
                  </a:lnTo>
                  <a:lnTo>
                    <a:pt x="341" y="1037"/>
                  </a:lnTo>
                  <a:lnTo>
                    <a:pt x="379" y="1010"/>
                  </a:lnTo>
                  <a:lnTo>
                    <a:pt x="398" y="893"/>
                  </a:lnTo>
                  <a:lnTo>
                    <a:pt x="436" y="908"/>
                  </a:lnTo>
                  <a:lnTo>
                    <a:pt x="439" y="1008"/>
                  </a:lnTo>
                  <a:lnTo>
                    <a:pt x="456" y="967"/>
                  </a:lnTo>
                  <a:lnTo>
                    <a:pt x="460" y="880"/>
                  </a:lnTo>
                  <a:lnTo>
                    <a:pt x="494" y="922"/>
                  </a:lnTo>
                  <a:lnTo>
                    <a:pt x="507" y="874"/>
                  </a:lnTo>
                  <a:lnTo>
                    <a:pt x="447" y="789"/>
                  </a:lnTo>
                  <a:lnTo>
                    <a:pt x="373" y="744"/>
                  </a:lnTo>
                  <a:lnTo>
                    <a:pt x="339" y="665"/>
                  </a:lnTo>
                  <a:lnTo>
                    <a:pt x="326" y="421"/>
                  </a:lnTo>
                  <a:lnTo>
                    <a:pt x="279" y="226"/>
                  </a:lnTo>
                  <a:lnTo>
                    <a:pt x="273" y="102"/>
                  </a:lnTo>
                  <a:lnTo>
                    <a:pt x="130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auto">
            <a:xfrm>
              <a:off x="4757738" y="5180013"/>
              <a:ext cx="139700" cy="249238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70" y="41"/>
                </a:cxn>
                <a:cxn ang="0">
                  <a:pos x="16" y="95"/>
                </a:cxn>
                <a:cxn ang="0">
                  <a:pos x="0" y="174"/>
                </a:cxn>
                <a:cxn ang="0">
                  <a:pos x="78" y="136"/>
                </a:cxn>
                <a:cxn ang="0">
                  <a:pos x="122" y="167"/>
                </a:cxn>
                <a:cxn ang="0">
                  <a:pos x="122" y="234"/>
                </a:cxn>
                <a:cxn ang="0">
                  <a:pos x="101" y="314"/>
                </a:cxn>
                <a:cxn ang="0">
                  <a:pos x="155" y="286"/>
                </a:cxn>
                <a:cxn ang="0">
                  <a:pos x="176" y="149"/>
                </a:cxn>
                <a:cxn ang="0">
                  <a:pos x="136" y="64"/>
                </a:cxn>
                <a:cxn ang="0">
                  <a:pos x="142" y="0"/>
                </a:cxn>
                <a:cxn ang="0">
                  <a:pos x="142" y="0"/>
                </a:cxn>
              </a:cxnLst>
              <a:rect l="0" t="0" r="r" b="b"/>
              <a:pathLst>
                <a:path w="176" h="314">
                  <a:moveTo>
                    <a:pt x="142" y="0"/>
                  </a:moveTo>
                  <a:lnTo>
                    <a:pt x="70" y="41"/>
                  </a:lnTo>
                  <a:lnTo>
                    <a:pt x="16" y="95"/>
                  </a:lnTo>
                  <a:lnTo>
                    <a:pt x="0" y="174"/>
                  </a:lnTo>
                  <a:lnTo>
                    <a:pt x="78" y="136"/>
                  </a:lnTo>
                  <a:lnTo>
                    <a:pt x="122" y="167"/>
                  </a:lnTo>
                  <a:lnTo>
                    <a:pt x="122" y="234"/>
                  </a:lnTo>
                  <a:lnTo>
                    <a:pt x="101" y="314"/>
                  </a:lnTo>
                  <a:lnTo>
                    <a:pt x="155" y="286"/>
                  </a:lnTo>
                  <a:lnTo>
                    <a:pt x="176" y="149"/>
                  </a:lnTo>
                  <a:lnTo>
                    <a:pt x="136" y="64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auto">
            <a:xfrm>
              <a:off x="4921250" y="5511800"/>
              <a:ext cx="168275" cy="246063"/>
            </a:xfrm>
            <a:custGeom>
              <a:avLst/>
              <a:gdLst/>
              <a:ahLst/>
              <a:cxnLst>
                <a:cxn ang="0">
                  <a:pos x="143" y="0"/>
                </a:cxn>
                <a:cxn ang="0">
                  <a:pos x="124" y="54"/>
                </a:cxn>
                <a:cxn ang="0">
                  <a:pos x="140" y="95"/>
                </a:cxn>
                <a:cxn ang="0">
                  <a:pos x="66" y="116"/>
                </a:cxn>
                <a:cxn ang="0">
                  <a:pos x="31" y="143"/>
                </a:cxn>
                <a:cxn ang="0">
                  <a:pos x="0" y="252"/>
                </a:cxn>
                <a:cxn ang="0">
                  <a:pos x="35" y="221"/>
                </a:cxn>
                <a:cxn ang="0">
                  <a:pos x="54" y="156"/>
                </a:cxn>
                <a:cxn ang="0">
                  <a:pos x="89" y="211"/>
                </a:cxn>
                <a:cxn ang="0">
                  <a:pos x="106" y="310"/>
                </a:cxn>
                <a:cxn ang="0">
                  <a:pos x="174" y="269"/>
                </a:cxn>
                <a:cxn ang="0">
                  <a:pos x="192" y="197"/>
                </a:cxn>
                <a:cxn ang="0">
                  <a:pos x="157" y="174"/>
                </a:cxn>
                <a:cxn ang="0">
                  <a:pos x="178" y="147"/>
                </a:cxn>
                <a:cxn ang="0">
                  <a:pos x="211" y="67"/>
                </a:cxn>
                <a:cxn ang="0">
                  <a:pos x="205" y="0"/>
                </a:cxn>
                <a:cxn ang="0">
                  <a:pos x="143" y="0"/>
                </a:cxn>
                <a:cxn ang="0">
                  <a:pos x="143" y="0"/>
                </a:cxn>
              </a:cxnLst>
              <a:rect l="0" t="0" r="r" b="b"/>
              <a:pathLst>
                <a:path w="211" h="310">
                  <a:moveTo>
                    <a:pt x="143" y="0"/>
                  </a:moveTo>
                  <a:lnTo>
                    <a:pt x="124" y="54"/>
                  </a:lnTo>
                  <a:lnTo>
                    <a:pt x="140" y="95"/>
                  </a:lnTo>
                  <a:lnTo>
                    <a:pt x="66" y="116"/>
                  </a:lnTo>
                  <a:lnTo>
                    <a:pt x="31" y="143"/>
                  </a:lnTo>
                  <a:lnTo>
                    <a:pt x="0" y="252"/>
                  </a:lnTo>
                  <a:lnTo>
                    <a:pt x="35" y="221"/>
                  </a:lnTo>
                  <a:lnTo>
                    <a:pt x="54" y="156"/>
                  </a:lnTo>
                  <a:lnTo>
                    <a:pt x="89" y="211"/>
                  </a:lnTo>
                  <a:lnTo>
                    <a:pt x="106" y="310"/>
                  </a:lnTo>
                  <a:lnTo>
                    <a:pt x="174" y="269"/>
                  </a:lnTo>
                  <a:lnTo>
                    <a:pt x="192" y="197"/>
                  </a:lnTo>
                  <a:lnTo>
                    <a:pt x="157" y="174"/>
                  </a:lnTo>
                  <a:lnTo>
                    <a:pt x="178" y="147"/>
                  </a:lnTo>
                  <a:lnTo>
                    <a:pt x="211" y="67"/>
                  </a:lnTo>
                  <a:lnTo>
                    <a:pt x="205" y="0"/>
                  </a:lnTo>
                  <a:lnTo>
                    <a:pt x="143" y="0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auto">
            <a:xfrm>
              <a:off x="5364163" y="5437188"/>
              <a:ext cx="146050" cy="292100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64" y="34"/>
                </a:cxn>
                <a:cxn ang="0">
                  <a:pos x="85" y="113"/>
                </a:cxn>
                <a:cxn ang="0">
                  <a:pos x="47" y="144"/>
                </a:cxn>
                <a:cxn ang="0">
                  <a:pos x="2" y="184"/>
                </a:cxn>
                <a:cxn ang="0">
                  <a:pos x="0" y="276"/>
                </a:cxn>
                <a:cxn ang="0">
                  <a:pos x="64" y="266"/>
                </a:cxn>
                <a:cxn ang="0">
                  <a:pos x="91" y="369"/>
                </a:cxn>
                <a:cxn ang="0">
                  <a:pos x="142" y="344"/>
                </a:cxn>
                <a:cxn ang="0">
                  <a:pos x="182" y="289"/>
                </a:cxn>
                <a:cxn ang="0">
                  <a:pos x="163" y="212"/>
                </a:cxn>
                <a:cxn ang="0">
                  <a:pos x="112" y="194"/>
                </a:cxn>
                <a:cxn ang="0">
                  <a:pos x="128" y="157"/>
                </a:cxn>
                <a:cxn ang="0">
                  <a:pos x="114" y="92"/>
                </a:cxn>
                <a:cxn ang="0">
                  <a:pos x="169" y="72"/>
                </a:cxn>
                <a:cxn ang="0">
                  <a:pos x="142" y="24"/>
                </a:cxn>
                <a:cxn ang="0">
                  <a:pos x="85" y="0"/>
                </a:cxn>
                <a:cxn ang="0">
                  <a:pos x="85" y="0"/>
                </a:cxn>
              </a:cxnLst>
              <a:rect l="0" t="0" r="r" b="b"/>
              <a:pathLst>
                <a:path w="182" h="369">
                  <a:moveTo>
                    <a:pt x="85" y="0"/>
                  </a:moveTo>
                  <a:lnTo>
                    <a:pt x="64" y="34"/>
                  </a:lnTo>
                  <a:lnTo>
                    <a:pt x="85" y="113"/>
                  </a:lnTo>
                  <a:lnTo>
                    <a:pt x="47" y="144"/>
                  </a:lnTo>
                  <a:lnTo>
                    <a:pt x="2" y="184"/>
                  </a:lnTo>
                  <a:lnTo>
                    <a:pt x="0" y="276"/>
                  </a:lnTo>
                  <a:lnTo>
                    <a:pt x="64" y="266"/>
                  </a:lnTo>
                  <a:lnTo>
                    <a:pt x="91" y="369"/>
                  </a:lnTo>
                  <a:lnTo>
                    <a:pt x="142" y="344"/>
                  </a:lnTo>
                  <a:lnTo>
                    <a:pt x="182" y="289"/>
                  </a:lnTo>
                  <a:lnTo>
                    <a:pt x="163" y="212"/>
                  </a:lnTo>
                  <a:lnTo>
                    <a:pt x="112" y="194"/>
                  </a:lnTo>
                  <a:lnTo>
                    <a:pt x="128" y="157"/>
                  </a:lnTo>
                  <a:lnTo>
                    <a:pt x="114" y="92"/>
                  </a:lnTo>
                  <a:lnTo>
                    <a:pt x="169" y="72"/>
                  </a:lnTo>
                  <a:lnTo>
                    <a:pt x="142" y="24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auto">
            <a:xfrm>
              <a:off x="4319588" y="5495925"/>
              <a:ext cx="323850" cy="157163"/>
            </a:xfrm>
            <a:custGeom>
              <a:avLst/>
              <a:gdLst/>
              <a:ahLst/>
              <a:cxnLst>
                <a:cxn ang="0">
                  <a:pos x="43" y="87"/>
                </a:cxn>
                <a:cxn ang="0">
                  <a:pos x="132" y="27"/>
                </a:cxn>
                <a:cxn ang="0">
                  <a:pos x="241" y="33"/>
                </a:cxn>
                <a:cxn ang="0">
                  <a:pos x="326" y="43"/>
                </a:cxn>
                <a:cxn ang="0">
                  <a:pos x="407" y="0"/>
                </a:cxn>
                <a:cxn ang="0">
                  <a:pos x="332" y="87"/>
                </a:cxn>
                <a:cxn ang="0">
                  <a:pos x="336" y="180"/>
                </a:cxn>
                <a:cxn ang="0">
                  <a:pos x="250" y="167"/>
                </a:cxn>
                <a:cxn ang="0">
                  <a:pos x="173" y="196"/>
                </a:cxn>
                <a:cxn ang="0">
                  <a:pos x="196" y="146"/>
                </a:cxn>
                <a:cxn ang="0">
                  <a:pos x="132" y="101"/>
                </a:cxn>
                <a:cxn ang="0">
                  <a:pos x="74" y="99"/>
                </a:cxn>
                <a:cxn ang="0">
                  <a:pos x="0" y="125"/>
                </a:cxn>
                <a:cxn ang="0">
                  <a:pos x="43" y="87"/>
                </a:cxn>
                <a:cxn ang="0">
                  <a:pos x="43" y="87"/>
                </a:cxn>
              </a:cxnLst>
              <a:rect l="0" t="0" r="r" b="b"/>
              <a:pathLst>
                <a:path w="407" h="196">
                  <a:moveTo>
                    <a:pt x="43" y="87"/>
                  </a:moveTo>
                  <a:lnTo>
                    <a:pt x="132" y="27"/>
                  </a:lnTo>
                  <a:lnTo>
                    <a:pt x="241" y="33"/>
                  </a:lnTo>
                  <a:lnTo>
                    <a:pt x="326" y="43"/>
                  </a:lnTo>
                  <a:lnTo>
                    <a:pt x="407" y="0"/>
                  </a:lnTo>
                  <a:lnTo>
                    <a:pt x="332" y="87"/>
                  </a:lnTo>
                  <a:lnTo>
                    <a:pt x="336" y="180"/>
                  </a:lnTo>
                  <a:lnTo>
                    <a:pt x="250" y="167"/>
                  </a:lnTo>
                  <a:lnTo>
                    <a:pt x="173" y="196"/>
                  </a:lnTo>
                  <a:lnTo>
                    <a:pt x="196" y="146"/>
                  </a:lnTo>
                  <a:lnTo>
                    <a:pt x="132" y="101"/>
                  </a:lnTo>
                  <a:lnTo>
                    <a:pt x="74" y="99"/>
                  </a:lnTo>
                  <a:lnTo>
                    <a:pt x="0" y="125"/>
                  </a:lnTo>
                  <a:lnTo>
                    <a:pt x="43" y="87"/>
                  </a:lnTo>
                  <a:lnTo>
                    <a:pt x="43" y="87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2971800" y="1447800"/>
            <a:ext cx="3429000" cy="1371600"/>
          </a:xfrm>
          <a:prstGeom prst="irregularSeal2">
            <a:avLst/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32000">
                <a:schemeClr val="accent3">
                  <a:lumMod val="60000"/>
                  <a:lumOff val="40000"/>
                </a:schemeClr>
              </a:gs>
              <a:gs pos="3900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2400" b="1" dirty="0" smtClean="0">
                <a:latin typeface="Consolas" pitchFamily="49" charset="0"/>
              </a:rPr>
              <a:t>shell#</a:t>
            </a:r>
            <a:endParaRPr lang="en-US" sz="2400" b="1" dirty="0">
              <a:latin typeface="Consolas" pitchFamily="49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971800" y="1524000"/>
            <a:ext cx="3200400" cy="914400"/>
          </a:xfrm>
          <a:prstGeom prst="roundRect">
            <a:avLst>
              <a:gd name="adj" fmla="val 22838"/>
            </a:avLst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2000">
                <a:schemeClr val="accent5">
                  <a:lumMod val="75000"/>
                </a:schemeClr>
              </a:gs>
              <a:gs pos="39000">
                <a:schemeClr val="accent5">
                  <a:lumMod val="75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2400" b="1" dirty="0" smtClean="0">
                <a:latin typeface="+mj-lt"/>
              </a:rPr>
              <a:t>Finger Server</a:t>
            </a:r>
            <a:endParaRPr lang="en-US" sz="2400" b="1" dirty="0">
              <a:latin typeface="+mj-lt"/>
            </a:endParaRPr>
          </a:p>
        </p:txBody>
      </p:sp>
      <p:pic>
        <p:nvPicPr>
          <p:cNvPr id="6" name="Picture 2" descr="C:\Documents and Settings\vmuser\My Documents\My Pictures\Microsoft Clip Organizer\so01675_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3688858"/>
            <a:ext cx="1860549" cy="2254742"/>
          </a:xfrm>
          <a:prstGeom prst="rect">
            <a:avLst/>
          </a:prstGeom>
          <a:noFill/>
          <a:effectLst>
            <a:outerShdw blurRad="127000" dist="254000" dir="20640000" sx="70000" sy="70000" kx="-1200000" algn="bl" rotWithShape="0">
              <a:prstClr val="black">
                <a:alpha val="17000"/>
              </a:prstClr>
            </a:outerShdw>
          </a:effectLst>
        </p:spPr>
      </p:pic>
      <p:sp>
        <p:nvSpPr>
          <p:cNvPr id="47" name="TextBox 46"/>
          <p:cNvSpPr txBox="1"/>
          <p:nvPr/>
        </p:nvSpPr>
        <p:spPr>
          <a:xfrm>
            <a:off x="6477000" y="533400"/>
            <a:ext cx="1905000" cy="838200"/>
          </a:xfrm>
          <a:prstGeom prst="star32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2400" b="1" dirty="0" smtClean="0">
                <a:latin typeface="Consolas" pitchFamily="49" charset="0"/>
              </a:rPr>
              <a:t>1987</a:t>
            </a:r>
            <a:endParaRPr lang="en-US" sz="2400" b="1" dirty="0">
              <a:latin typeface="Consolas" pitchFamily="49" charset="0"/>
            </a:endParaRPr>
          </a:p>
        </p:txBody>
      </p:sp>
      <p:pic>
        <p:nvPicPr>
          <p:cNvPr id="1049" name="Picture 25" descr="C:\Documents and Settings\vmuser\My Documents\My Pictures\Microsoft Clip Organizer\j044172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71800" y="3429000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.2375 -0.3111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" y="-1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0833 0.31111 " pathEditMode="relative" ptsTypes="AA">
                                      <p:cBhvr>
                                        <p:cTn id="25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3334 -0.3 " pathEditMode="relative" ptsTypes="AA">
                                      <p:cBhvr>
                                        <p:cTn id="4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125 0.34445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1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3" grpId="1" animBg="1"/>
      <p:bldP spid="43" grpId="2" animBg="1"/>
      <p:bldP spid="44" grpId="0" animBg="1"/>
      <p:bldP spid="44" grpId="1" animBg="1"/>
      <p:bldP spid="44" grpId="2" animBg="1"/>
      <p:bldP spid="36" grpId="0" animBg="1"/>
      <p:bldP spid="36" grpId="1" animBg="1"/>
      <p:bldP spid="36" grpId="2" animBg="1"/>
      <p:bldP spid="46" grpId="0" animBg="1"/>
      <p:bldP spid="45" grpId="0" animBg="1"/>
      <p:bldP spid="45" grpId="1" animBg="1"/>
      <p:bldP spid="4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543300" y="1001358"/>
            <a:ext cx="2057400" cy="685800"/>
          </a:xfrm>
          <a:prstGeom prst="roundRect">
            <a:avLst>
              <a:gd name="adj" fmla="val 15431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j-lt"/>
              </a:rPr>
              <a:t>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port</a:t>
            </a:r>
            <a:endParaRPr lang="en-US" b="1" dirty="0">
              <a:latin typeface="Consolas" pitchFamily="49" charset="0"/>
            </a:endParaRPr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34" name="TextBox 33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effectLst/>
                  <a:latin typeface="Consolas" pitchFamily="49" charset="0"/>
                </a:rPr>
                <a:t>read_input</a:t>
              </a:r>
              <a:r>
                <a:rPr lang="en-US" sz="1600" dirty="0" smtClean="0">
                  <a:effectLst/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 == ‘d’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input[2]-input[1] == 3 )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login()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22" name="TextBox 21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  <a:p>
              <a:pPr algn="ctr"/>
              <a:r>
                <a:rPr lang="en-US" sz="1400" dirty="0" smtClean="0">
                  <a:latin typeface="+mn-lt"/>
                </a:rPr>
                <a:t>Path Condition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input[2]-input[0] == 2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Freeform 20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0" y="3136900"/>
            <a:ext cx="2895600" cy="990600"/>
          </a:xfrm>
          <a:prstGeom prst="roundRect">
            <a:avLst>
              <a:gd name="adj" fmla="val 5113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32000">
                <a:schemeClr val="accent6">
                  <a:lumMod val="60000"/>
                  <a:lumOff val="40000"/>
                </a:schemeClr>
              </a:gs>
              <a:gs pos="3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635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Concrete Memory</a:t>
            </a:r>
          </a:p>
          <a:p>
            <a:pPr algn="ctr"/>
            <a:r>
              <a:rPr lang="en-US" sz="800" dirty="0" smtClean="0">
                <a:latin typeface="+mn-lt"/>
              </a:rPr>
              <a:t> </a:t>
            </a:r>
          </a:p>
          <a:p>
            <a:r>
              <a:rPr lang="en-US" sz="1400" dirty="0" smtClean="0">
                <a:latin typeface="Consolas" pitchFamily="49" charset="0"/>
              </a:rPr>
              <a:t>buffer:</a:t>
            </a:r>
          </a:p>
          <a:p>
            <a:r>
              <a:rPr lang="en-US" sz="1400" dirty="0" err="1" smtClean="0">
                <a:latin typeface="Consolas" pitchFamily="49" charset="0"/>
              </a:rPr>
              <a:t>p,o,r,t</a:t>
            </a:r>
            <a:endParaRPr lang="en-US" sz="1400" dirty="0" smtClean="0">
              <a:latin typeface="Consolas" pitchFamily="49" charset="0"/>
            </a:endParaRPr>
          </a:p>
          <a:p>
            <a:pPr algn="ctr"/>
            <a:r>
              <a:rPr lang="en-US" sz="12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543300" y="1001358"/>
            <a:ext cx="2057400" cy="685800"/>
          </a:xfrm>
          <a:prstGeom prst="roundRect">
            <a:avLst>
              <a:gd name="adj" fmla="val 15431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j-lt"/>
              </a:rPr>
              <a:t>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port</a:t>
            </a:r>
            <a:endParaRPr lang="en-US" b="1" dirty="0">
              <a:latin typeface="Consolas" pitchFamily="49" charset="0"/>
            </a:endParaRPr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34" name="TextBox 33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effectLst/>
                  <a:latin typeface="Consolas" pitchFamily="49" charset="0"/>
                </a:rPr>
                <a:t>read_input</a:t>
              </a:r>
              <a:r>
                <a:rPr lang="en-US" sz="1600" dirty="0" smtClean="0">
                  <a:effectLst/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effectLst/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 == ‘d’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if( input[2]-input[1] == 3 )</a:t>
              </a:r>
              <a:endParaRPr lang="en-US" sz="1600" dirty="0">
                <a:effectLst>
                  <a:glow rad="101600">
                    <a:schemeClr val="accent4">
                      <a:alpha val="60000"/>
                    </a:schemeClr>
                  </a:glow>
                </a:effectLst>
                <a:latin typeface="Consolas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login()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22" name="TextBox 21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  <a:p>
              <a:pPr algn="ctr"/>
              <a:r>
                <a:rPr lang="en-US" sz="1400" dirty="0" smtClean="0">
                  <a:latin typeface="+mn-lt"/>
                </a:rPr>
                <a:t>Path Condition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input[2]-input[0] == 2 &amp;&amp;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input[2]-input[1] == 3</a:t>
              </a:r>
            </a:p>
            <a:p>
              <a:endParaRPr lang="en-US" sz="1400" dirty="0" smtClean="0">
                <a:latin typeface="Consolas" pitchFamily="49" charset="0"/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Freeform 20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0" y="3136900"/>
            <a:ext cx="2895600" cy="990600"/>
          </a:xfrm>
          <a:prstGeom prst="roundRect">
            <a:avLst>
              <a:gd name="adj" fmla="val 5113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32000">
                <a:schemeClr val="accent6">
                  <a:lumMod val="60000"/>
                  <a:lumOff val="40000"/>
                </a:schemeClr>
              </a:gs>
              <a:gs pos="3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635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Concrete Memory</a:t>
            </a:r>
          </a:p>
          <a:p>
            <a:pPr algn="ctr"/>
            <a:r>
              <a:rPr lang="en-US" sz="800" dirty="0" smtClean="0">
                <a:latin typeface="+mn-lt"/>
              </a:rPr>
              <a:t> </a:t>
            </a:r>
          </a:p>
          <a:p>
            <a:r>
              <a:rPr lang="en-US" sz="1400" dirty="0" smtClean="0">
                <a:latin typeface="Consolas" pitchFamily="49" charset="0"/>
              </a:rPr>
              <a:t>buffer:</a:t>
            </a:r>
          </a:p>
          <a:p>
            <a:r>
              <a:rPr lang="en-US" sz="1400" dirty="0" err="1" smtClean="0">
                <a:latin typeface="Consolas" pitchFamily="49" charset="0"/>
              </a:rPr>
              <a:t>p,o,r,t</a:t>
            </a:r>
            <a:endParaRPr lang="en-US" sz="1400" dirty="0" smtClean="0">
              <a:latin typeface="Consolas" pitchFamily="49" charset="0"/>
            </a:endParaRPr>
          </a:p>
          <a:p>
            <a:pPr algn="ctr"/>
            <a:r>
              <a:rPr lang="en-US" sz="12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543300" y="1001358"/>
            <a:ext cx="2057400" cy="685800"/>
          </a:xfrm>
          <a:prstGeom prst="roundRect">
            <a:avLst>
              <a:gd name="adj" fmla="val 15431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j-lt"/>
              </a:rPr>
              <a:t>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port</a:t>
            </a:r>
            <a:endParaRPr lang="en-US" b="1" dirty="0">
              <a:latin typeface="Consolas" pitchFamily="49" charset="0"/>
            </a:endParaRPr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34" name="TextBox 33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effectLst/>
                  <a:latin typeface="Consolas" pitchFamily="49" charset="0"/>
                </a:rPr>
                <a:t>read_input</a:t>
              </a:r>
              <a:r>
                <a:rPr lang="en-US" sz="1600" dirty="0" smtClean="0">
                  <a:effectLst/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effectLst/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if( input[2] == ‘d’ )</a:t>
              </a:r>
              <a:endParaRPr lang="en-US" sz="1600" dirty="0">
                <a:effectLst>
                  <a:glow rad="101600">
                    <a:schemeClr val="accent4">
                      <a:alpha val="60000"/>
                    </a:schemeClr>
                  </a:glow>
                </a:effectLst>
                <a:latin typeface="Consolas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/>
                  <a:latin typeface="Consolas" pitchFamily="49" charset="0"/>
                </a:rPr>
                <a:t>if( input[2]-input[1] == 3 )</a:t>
              </a:r>
              <a:endParaRPr lang="en-US" sz="1600" dirty="0">
                <a:effectLst/>
                <a:latin typeface="Consolas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login()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22" name="TextBox 21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  <a:p>
              <a:pPr algn="ctr"/>
              <a:r>
                <a:rPr lang="en-US" sz="1400" dirty="0" smtClean="0">
                  <a:latin typeface="+mn-lt"/>
                </a:rPr>
                <a:t>Path Condition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input[2]-input[0] == 2 &amp;&amp;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input[2]-input[1] == 3 &amp;&amp;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 != ‘d’</a:t>
              </a:r>
            </a:p>
            <a:p>
              <a:endParaRPr lang="en-US" sz="1400" dirty="0" smtClean="0">
                <a:latin typeface="Consolas" pitchFamily="49" charset="0"/>
              </a:endParaRPr>
            </a:p>
            <a:p>
              <a:endParaRPr lang="en-US" sz="1400" dirty="0" smtClean="0">
                <a:latin typeface="Consolas" pitchFamily="49" charset="0"/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Freeform 20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0" y="3136900"/>
            <a:ext cx="2895600" cy="990600"/>
          </a:xfrm>
          <a:prstGeom prst="roundRect">
            <a:avLst>
              <a:gd name="adj" fmla="val 5113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32000">
                <a:schemeClr val="accent6">
                  <a:lumMod val="60000"/>
                  <a:lumOff val="40000"/>
                </a:schemeClr>
              </a:gs>
              <a:gs pos="3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635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Concrete Memory</a:t>
            </a:r>
          </a:p>
          <a:p>
            <a:pPr algn="ctr"/>
            <a:r>
              <a:rPr lang="en-US" sz="800" dirty="0" smtClean="0">
                <a:latin typeface="+mn-lt"/>
              </a:rPr>
              <a:t> </a:t>
            </a:r>
          </a:p>
          <a:p>
            <a:r>
              <a:rPr lang="en-US" sz="1400" dirty="0" smtClean="0">
                <a:latin typeface="Consolas" pitchFamily="49" charset="0"/>
              </a:rPr>
              <a:t>buffer:</a:t>
            </a:r>
          </a:p>
          <a:p>
            <a:r>
              <a:rPr lang="en-US" sz="1400" dirty="0" err="1" smtClean="0">
                <a:latin typeface="Consolas" pitchFamily="49" charset="0"/>
              </a:rPr>
              <a:t>p,o,r,t</a:t>
            </a:r>
            <a:endParaRPr lang="en-US" sz="1400" dirty="0" smtClean="0">
              <a:latin typeface="Consolas" pitchFamily="49" charset="0"/>
            </a:endParaRPr>
          </a:p>
          <a:p>
            <a:pPr algn="ctr"/>
            <a:r>
              <a:rPr lang="en-US" sz="12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543300" y="1001358"/>
            <a:ext cx="2057400" cy="685800"/>
          </a:xfrm>
          <a:prstGeom prst="roundRect">
            <a:avLst>
              <a:gd name="adj" fmla="val 15431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j-lt"/>
              </a:rPr>
              <a:t>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port</a:t>
            </a:r>
            <a:endParaRPr lang="en-US" b="1" dirty="0">
              <a:latin typeface="Consolas" pitchFamily="49" charset="0"/>
            </a:endParaRPr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34" name="TextBox 33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effectLst/>
                  <a:latin typeface="Consolas" pitchFamily="49" charset="0"/>
                </a:rPr>
                <a:t>read_input</a:t>
              </a:r>
              <a:r>
                <a:rPr lang="en-US" sz="1600" dirty="0" smtClean="0">
                  <a:effectLst/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effectLst/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/>
                  <a:latin typeface="Consolas" pitchFamily="49" charset="0"/>
                </a:rPr>
                <a:t>if( input[2] == ‘d’ )</a:t>
              </a:r>
              <a:endParaRPr lang="en-US" sz="1600" dirty="0">
                <a:effectLst/>
                <a:latin typeface="Consolas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/>
                  <a:latin typeface="Consolas" pitchFamily="49" charset="0"/>
                </a:rPr>
                <a:t>if( input[2]-input[1] == 3 )</a:t>
              </a:r>
              <a:endParaRPr lang="en-US" sz="1600" dirty="0">
                <a:effectLst/>
                <a:latin typeface="Consolas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>
                    <a:glow rad="101600">
                      <a:schemeClr val="accent3">
                        <a:lumMod val="60000"/>
                        <a:lumOff val="40000"/>
                        <a:alpha val="60000"/>
                      </a:schemeClr>
                    </a:glow>
                  </a:effectLst>
                  <a:latin typeface="Consolas" pitchFamily="49" charset="0"/>
                </a:rPr>
                <a:t>backdoor()</a:t>
              </a:r>
              <a:endParaRPr lang="en-US" sz="1600" dirty="0" smtClean="0">
                <a:effectLst>
                  <a:glow rad="101600">
                    <a:schemeClr val="accent3">
                      <a:lumMod val="60000"/>
                      <a:lumOff val="40000"/>
                      <a:alpha val="60000"/>
                    </a:schemeClr>
                  </a:glow>
                </a:effectLst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login()</a:t>
              </a:r>
              <a:endParaRPr lang="en-US" sz="1600" dirty="0" smtClean="0">
                <a:effectLst>
                  <a:glow rad="101600">
                    <a:schemeClr val="accent4">
                      <a:alpha val="60000"/>
                    </a:schemeClr>
                  </a:glow>
                </a:effectLst>
                <a:latin typeface="+mn-lt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22" name="TextBox 21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  <a:p>
              <a:pPr algn="ctr"/>
              <a:r>
                <a:rPr lang="en-US" sz="1400" dirty="0" smtClean="0">
                  <a:latin typeface="+mn-lt"/>
                </a:rPr>
                <a:t>Path Condition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input[2]-input[0] </a:t>
              </a:r>
              <a:r>
                <a:rPr lang="en-US" sz="1400" dirty="0" smtClean="0">
                  <a:effectLst/>
                  <a:latin typeface="Consolas" pitchFamily="49" charset="0"/>
                </a:rPr>
                <a:t>== </a:t>
              </a:r>
              <a:r>
                <a:rPr lang="en-US" sz="1400" dirty="0" smtClean="0">
                  <a:latin typeface="Consolas" pitchFamily="49" charset="0"/>
                </a:rPr>
                <a:t>2 &amp;&amp;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input[2]-input[1] </a:t>
              </a:r>
              <a:r>
                <a:rPr lang="en-US" sz="1400" dirty="0" smtClean="0">
                  <a:effectLst/>
                  <a:latin typeface="Consolas" pitchFamily="49" charset="0"/>
                </a:rPr>
                <a:t>== </a:t>
              </a:r>
              <a:r>
                <a:rPr lang="en-US" sz="1400" dirty="0" smtClean="0">
                  <a:latin typeface="Consolas" pitchFamily="49" charset="0"/>
                </a:rPr>
                <a:t>3 &amp;&amp;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 </a:t>
              </a:r>
              <a:r>
                <a:rPr lang="en-US" sz="1400" dirty="0" smtClean="0">
                  <a:effectLst>
                    <a:glow rad="228600">
                      <a:schemeClr val="accent3">
                        <a:satMod val="175000"/>
                        <a:alpha val="40000"/>
                      </a:schemeClr>
                    </a:glow>
                  </a:effectLst>
                  <a:latin typeface="Consolas" pitchFamily="49" charset="0"/>
                </a:rPr>
                <a:t>==</a:t>
              </a:r>
              <a:r>
                <a:rPr lang="en-US" sz="1400" dirty="0" smtClean="0">
                  <a:latin typeface="Consolas" pitchFamily="49" charset="0"/>
                </a:rPr>
                <a:t> ‘d’</a:t>
              </a:r>
            </a:p>
            <a:p>
              <a:endParaRPr lang="en-US" sz="1400" dirty="0" smtClean="0">
                <a:latin typeface="Consolas" pitchFamily="49" charset="0"/>
              </a:endParaRPr>
            </a:p>
            <a:p>
              <a:endParaRPr lang="en-US" sz="1400" dirty="0" smtClean="0">
                <a:latin typeface="Consolas" pitchFamily="49" charset="0"/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3543300" y="5257800"/>
            <a:ext cx="2057400" cy="685800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32000">
                <a:schemeClr val="accent3">
                  <a:lumMod val="60000"/>
                  <a:lumOff val="40000"/>
                </a:schemeClr>
              </a:gs>
              <a:gs pos="3900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n-lt"/>
              </a:rPr>
              <a:t>Generated 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bad</a:t>
            </a:r>
          </a:p>
        </p:txBody>
      </p:sp>
      <p:sp>
        <p:nvSpPr>
          <p:cNvPr id="24" name="Freeform 23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0" y="3136900"/>
            <a:ext cx="2895600" cy="990600"/>
          </a:xfrm>
          <a:prstGeom prst="roundRect">
            <a:avLst>
              <a:gd name="adj" fmla="val 5113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32000">
                <a:schemeClr val="accent6">
                  <a:lumMod val="60000"/>
                  <a:lumOff val="40000"/>
                </a:schemeClr>
              </a:gs>
              <a:gs pos="3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635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Concrete Memory</a:t>
            </a:r>
          </a:p>
          <a:p>
            <a:pPr algn="ctr"/>
            <a:r>
              <a:rPr lang="en-US" sz="800" dirty="0" smtClean="0">
                <a:latin typeface="+mn-lt"/>
              </a:rPr>
              <a:t> </a:t>
            </a:r>
          </a:p>
          <a:p>
            <a:r>
              <a:rPr lang="en-US" sz="1400" dirty="0" smtClean="0">
                <a:latin typeface="Consolas" pitchFamily="49" charset="0"/>
              </a:rPr>
              <a:t>buffer:</a:t>
            </a:r>
          </a:p>
          <a:p>
            <a:r>
              <a:rPr lang="en-US" sz="1400" dirty="0" err="1" smtClean="0">
                <a:latin typeface="Consolas" pitchFamily="49" charset="0"/>
              </a:rPr>
              <a:t>p,o,r,t</a:t>
            </a:r>
            <a:endParaRPr lang="en-US" sz="1400" dirty="0" smtClean="0">
              <a:latin typeface="Consolas" pitchFamily="49" charset="0"/>
            </a:endParaRPr>
          </a:p>
          <a:p>
            <a:pPr algn="ctr"/>
            <a:r>
              <a:rPr lang="en-US" sz="12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543300" y="1001358"/>
            <a:ext cx="2057400" cy="685800"/>
          </a:xfrm>
          <a:prstGeom prst="roundRect">
            <a:avLst>
              <a:gd name="adj" fmla="val 15431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j-lt"/>
              </a:rPr>
              <a:t>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bad</a:t>
            </a:r>
            <a:endParaRPr lang="en-US" b="1" dirty="0">
              <a:latin typeface="Consolas" pitchFamily="49" charset="0"/>
            </a:endParaRPr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34" name="TextBox 33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latin typeface="Consolas" pitchFamily="49" charset="0"/>
                </a:rPr>
                <a:t>read_input</a:t>
              </a:r>
              <a:r>
                <a:rPr lang="en-US" sz="1600" dirty="0" smtClean="0"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 == ‘d’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input[2]-input[1] == 3 )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login()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37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46" name="TextBox 45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</p:txBody>
        </p:sp>
        <p:cxnSp>
          <p:nvCxnSpPr>
            <p:cNvPr id="50" name="Straight Connector 49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Freeform 20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0" y="3136900"/>
            <a:ext cx="2895600" cy="990600"/>
          </a:xfrm>
          <a:prstGeom prst="roundRect">
            <a:avLst>
              <a:gd name="adj" fmla="val 5113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32000">
                <a:schemeClr val="accent6">
                  <a:lumMod val="60000"/>
                  <a:lumOff val="40000"/>
                </a:schemeClr>
              </a:gs>
              <a:gs pos="3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635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Concrete Memory</a:t>
            </a:r>
          </a:p>
          <a:p>
            <a:pPr algn="ctr"/>
            <a:r>
              <a:rPr lang="en-US" sz="800" dirty="0" smtClean="0">
                <a:latin typeface="+mn-lt"/>
              </a:rPr>
              <a:t> </a:t>
            </a:r>
          </a:p>
          <a:p>
            <a:r>
              <a:rPr lang="en-US" sz="1400" dirty="0" smtClean="0">
                <a:latin typeface="Consolas" pitchFamily="49" charset="0"/>
              </a:rPr>
              <a:t>buffer:</a:t>
            </a:r>
          </a:p>
          <a:p>
            <a:pPr algn="ctr"/>
            <a:r>
              <a:rPr lang="en-US" sz="12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543300" y="1001358"/>
            <a:ext cx="2057400" cy="685800"/>
          </a:xfrm>
          <a:prstGeom prst="roundRect">
            <a:avLst>
              <a:gd name="adj" fmla="val 15431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j-lt"/>
              </a:rPr>
              <a:t>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bad</a:t>
            </a:r>
            <a:endParaRPr lang="en-US" b="1" dirty="0">
              <a:latin typeface="Consolas" pitchFamily="49" charset="0"/>
            </a:endParaRPr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34" name="TextBox 33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read_input</a:t>
              </a:r>
              <a:r>
                <a:rPr lang="en-US" sz="1600" dirty="0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 == ‘d’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input[2]-input[1] == 3 )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login()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37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46" name="TextBox 45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</p:txBody>
        </p:sp>
        <p:cxnSp>
          <p:nvCxnSpPr>
            <p:cNvPr id="50" name="Straight Connector 49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Freeform 20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0" y="3136900"/>
            <a:ext cx="2895600" cy="990600"/>
          </a:xfrm>
          <a:prstGeom prst="roundRect">
            <a:avLst>
              <a:gd name="adj" fmla="val 5113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32000">
                <a:schemeClr val="accent6">
                  <a:lumMod val="60000"/>
                  <a:lumOff val="40000"/>
                </a:schemeClr>
              </a:gs>
              <a:gs pos="3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635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Concrete Memory</a:t>
            </a:r>
          </a:p>
          <a:p>
            <a:pPr algn="ctr"/>
            <a:r>
              <a:rPr lang="en-US" sz="800" dirty="0" smtClean="0">
                <a:latin typeface="+mn-lt"/>
              </a:rPr>
              <a:t> </a:t>
            </a:r>
          </a:p>
          <a:p>
            <a:r>
              <a:rPr lang="en-US" sz="1400" dirty="0" smtClean="0">
                <a:latin typeface="Consolas" pitchFamily="49" charset="0"/>
              </a:rPr>
              <a:t>buffer:</a:t>
            </a:r>
          </a:p>
          <a:p>
            <a:r>
              <a:rPr lang="en-US" sz="1400" dirty="0" err="1" smtClean="0">
                <a:latin typeface="Consolas" pitchFamily="49" charset="0"/>
              </a:rPr>
              <a:t>b,a,d</a:t>
            </a:r>
            <a:endParaRPr lang="en-US" sz="1400" dirty="0" smtClean="0">
              <a:latin typeface="Consolas" pitchFamily="49" charset="0"/>
            </a:endParaRPr>
          </a:p>
          <a:p>
            <a:pPr algn="ctr"/>
            <a:r>
              <a:rPr lang="en-US" sz="12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543300" y="1001358"/>
            <a:ext cx="2057400" cy="685800"/>
          </a:xfrm>
          <a:prstGeom prst="roundRect">
            <a:avLst>
              <a:gd name="adj" fmla="val 15431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j-lt"/>
              </a:rPr>
              <a:t>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bad</a:t>
            </a:r>
            <a:endParaRPr lang="en-US" b="1" dirty="0">
              <a:latin typeface="Consolas" pitchFamily="49" charset="0"/>
            </a:endParaRPr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34" name="TextBox 33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effectLst/>
                  <a:latin typeface="Consolas" pitchFamily="49" charset="0"/>
                </a:rPr>
                <a:t>read_input</a:t>
              </a:r>
              <a:r>
                <a:rPr lang="en-US" sz="1600" dirty="0" smtClean="0">
                  <a:effectLst/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 == ‘d’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input[2]-input[1] == 3 )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login()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22" name="TextBox 21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  <a:p>
              <a:pPr algn="ctr"/>
              <a:r>
                <a:rPr lang="en-US" sz="1400" dirty="0" smtClean="0">
                  <a:latin typeface="+mn-lt"/>
                </a:rPr>
                <a:t>Path Condition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input[2]-input[0] == 2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Freeform 20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0" y="3136900"/>
            <a:ext cx="2895600" cy="990600"/>
          </a:xfrm>
          <a:prstGeom prst="roundRect">
            <a:avLst>
              <a:gd name="adj" fmla="val 5113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32000">
                <a:schemeClr val="accent6">
                  <a:lumMod val="60000"/>
                  <a:lumOff val="40000"/>
                </a:schemeClr>
              </a:gs>
              <a:gs pos="3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635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Concrete Memory</a:t>
            </a:r>
          </a:p>
          <a:p>
            <a:pPr algn="ctr"/>
            <a:r>
              <a:rPr lang="en-US" sz="800" dirty="0" smtClean="0">
                <a:latin typeface="+mn-lt"/>
              </a:rPr>
              <a:t> </a:t>
            </a:r>
          </a:p>
          <a:p>
            <a:r>
              <a:rPr lang="en-US" sz="1400" dirty="0" smtClean="0">
                <a:latin typeface="Consolas" pitchFamily="49" charset="0"/>
              </a:rPr>
              <a:t>buffer:</a:t>
            </a:r>
          </a:p>
          <a:p>
            <a:r>
              <a:rPr lang="en-US" sz="1400" dirty="0" err="1" smtClean="0">
                <a:latin typeface="Consolas" pitchFamily="49" charset="0"/>
              </a:rPr>
              <a:t>b,a,d</a:t>
            </a:r>
            <a:endParaRPr lang="en-US" sz="1400" dirty="0" smtClean="0">
              <a:latin typeface="Consolas" pitchFamily="49" charset="0"/>
            </a:endParaRPr>
          </a:p>
          <a:p>
            <a:pPr algn="ctr"/>
            <a:r>
              <a:rPr lang="en-US" sz="12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543300" y="1001358"/>
            <a:ext cx="2057400" cy="685800"/>
          </a:xfrm>
          <a:prstGeom prst="roundRect">
            <a:avLst>
              <a:gd name="adj" fmla="val 15431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j-lt"/>
              </a:rPr>
              <a:t>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bad</a:t>
            </a:r>
            <a:endParaRPr lang="en-US" b="1" dirty="0">
              <a:latin typeface="Consolas" pitchFamily="49" charset="0"/>
            </a:endParaRPr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34" name="TextBox 33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effectLst/>
                  <a:latin typeface="Consolas" pitchFamily="49" charset="0"/>
                </a:rPr>
                <a:t>read_input</a:t>
              </a:r>
              <a:r>
                <a:rPr lang="en-US" sz="1600" dirty="0" smtClean="0">
                  <a:effectLst/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effectLst/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if( input[2] == ‘d’ )</a:t>
              </a:r>
              <a:endParaRPr lang="en-US" sz="1600" dirty="0">
                <a:latin typeface="Consolas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if( input[2]-input[1] == 3 )</a:t>
              </a:r>
              <a:endParaRPr lang="en-US" sz="1600" dirty="0">
                <a:effectLst>
                  <a:glow rad="101600">
                    <a:schemeClr val="accent4">
                      <a:alpha val="60000"/>
                    </a:schemeClr>
                  </a:glow>
                </a:effectLst>
                <a:latin typeface="Consolas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login()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22" name="TextBox 21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  <a:p>
              <a:pPr algn="ctr"/>
              <a:r>
                <a:rPr lang="en-US" sz="1400" dirty="0" smtClean="0">
                  <a:latin typeface="+mn-lt"/>
                </a:rPr>
                <a:t>Path Condition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input[2]-input[0] == 2 &amp;&amp;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input[2]-input[1] == 3</a:t>
              </a:r>
            </a:p>
            <a:p>
              <a:endParaRPr lang="en-US" sz="1400" dirty="0" smtClean="0">
                <a:latin typeface="Consolas" pitchFamily="49" charset="0"/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Freeform 20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0" y="3136900"/>
            <a:ext cx="2895600" cy="990600"/>
          </a:xfrm>
          <a:prstGeom prst="roundRect">
            <a:avLst>
              <a:gd name="adj" fmla="val 5113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32000">
                <a:schemeClr val="accent6">
                  <a:lumMod val="60000"/>
                  <a:lumOff val="40000"/>
                </a:schemeClr>
              </a:gs>
              <a:gs pos="3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635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Concrete Memory</a:t>
            </a:r>
          </a:p>
          <a:p>
            <a:pPr algn="ctr"/>
            <a:r>
              <a:rPr lang="en-US" sz="800" dirty="0" smtClean="0">
                <a:latin typeface="+mn-lt"/>
              </a:rPr>
              <a:t> </a:t>
            </a:r>
          </a:p>
          <a:p>
            <a:r>
              <a:rPr lang="en-US" sz="1400" dirty="0" smtClean="0">
                <a:latin typeface="Consolas" pitchFamily="49" charset="0"/>
              </a:rPr>
              <a:t>buffer:</a:t>
            </a:r>
          </a:p>
          <a:p>
            <a:r>
              <a:rPr lang="en-US" sz="1400" dirty="0" err="1" smtClean="0">
                <a:latin typeface="Consolas" pitchFamily="49" charset="0"/>
              </a:rPr>
              <a:t>b,a,d</a:t>
            </a:r>
            <a:endParaRPr lang="en-US" sz="1400" dirty="0" smtClean="0">
              <a:latin typeface="Consolas" pitchFamily="49" charset="0"/>
            </a:endParaRPr>
          </a:p>
          <a:p>
            <a:pPr algn="ctr"/>
            <a:r>
              <a:rPr lang="en-US" sz="12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543300" y="1001358"/>
            <a:ext cx="2057400" cy="685800"/>
          </a:xfrm>
          <a:prstGeom prst="roundRect">
            <a:avLst>
              <a:gd name="adj" fmla="val 15431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j-lt"/>
              </a:rPr>
              <a:t>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bad</a:t>
            </a:r>
            <a:endParaRPr lang="en-US" b="1" dirty="0">
              <a:latin typeface="Consolas" pitchFamily="49" charset="0"/>
            </a:endParaRPr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34" name="TextBox 33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effectLst/>
                  <a:latin typeface="Consolas" pitchFamily="49" charset="0"/>
                </a:rPr>
                <a:t>read_input</a:t>
              </a:r>
              <a:r>
                <a:rPr lang="en-US" sz="1600" dirty="0" smtClean="0">
                  <a:effectLst/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effectLst/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if( input[2] == ‘d’ )</a:t>
              </a:r>
              <a:endParaRPr lang="en-US" sz="1600" dirty="0">
                <a:effectLst>
                  <a:glow rad="101600">
                    <a:schemeClr val="accent4">
                      <a:alpha val="60000"/>
                    </a:schemeClr>
                  </a:glow>
                </a:effectLst>
                <a:latin typeface="Consolas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/>
                  <a:latin typeface="Consolas" pitchFamily="49" charset="0"/>
                </a:rPr>
                <a:t>if( input[2]-input[1] == 3 )</a:t>
              </a:r>
              <a:endParaRPr lang="en-US" sz="1600" dirty="0">
                <a:effectLst/>
                <a:latin typeface="Consolas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backdoor()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Consolas" pitchFamily="49" charset="0"/>
                </a:rPr>
                <a:t>login()</a:t>
              </a:r>
              <a:endParaRPr lang="en-US" sz="1600" dirty="0" smtClean="0">
                <a:latin typeface="+mn-lt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22" name="TextBox 21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  <a:p>
              <a:pPr algn="ctr"/>
              <a:r>
                <a:rPr lang="en-US" sz="1400" dirty="0" smtClean="0">
                  <a:latin typeface="+mn-lt"/>
                </a:rPr>
                <a:t>Path Condition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input[2]-input[0] == 2 &amp;&amp;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input[2]-input[1] == 3 &amp;&amp;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 == ‘d’</a:t>
              </a:r>
            </a:p>
            <a:p>
              <a:endParaRPr lang="en-US" sz="1400" dirty="0" smtClean="0">
                <a:latin typeface="Consolas" pitchFamily="49" charset="0"/>
              </a:endParaRPr>
            </a:p>
            <a:p>
              <a:endParaRPr lang="en-US" sz="1400" dirty="0" smtClean="0">
                <a:latin typeface="Consolas" pitchFamily="49" charset="0"/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Freeform 20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0" y="3136900"/>
            <a:ext cx="2895600" cy="990600"/>
          </a:xfrm>
          <a:prstGeom prst="roundRect">
            <a:avLst>
              <a:gd name="adj" fmla="val 5113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32000">
                <a:schemeClr val="accent6">
                  <a:lumMod val="60000"/>
                  <a:lumOff val="40000"/>
                </a:schemeClr>
              </a:gs>
              <a:gs pos="3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635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Concrete Memory</a:t>
            </a:r>
          </a:p>
          <a:p>
            <a:pPr algn="ctr"/>
            <a:r>
              <a:rPr lang="en-US" sz="800" dirty="0" smtClean="0">
                <a:latin typeface="+mn-lt"/>
              </a:rPr>
              <a:t> </a:t>
            </a:r>
          </a:p>
          <a:p>
            <a:r>
              <a:rPr lang="en-US" sz="1400" dirty="0" smtClean="0">
                <a:latin typeface="Consolas" pitchFamily="49" charset="0"/>
              </a:rPr>
              <a:t>buffer:</a:t>
            </a:r>
          </a:p>
          <a:p>
            <a:r>
              <a:rPr lang="en-US" sz="1400" dirty="0" err="1" smtClean="0">
                <a:latin typeface="Consolas" pitchFamily="49" charset="0"/>
              </a:rPr>
              <a:t>b,a,d</a:t>
            </a:r>
            <a:endParaRPr lang="en-US" sz="1400" dirty="0" smtClean="0">
              <a:latin typeface="Consolas" pitchFamily="49" charset="0"/>
            </a:endParaRPr>
          </a:p>
          <a:p>
            <a:pPr algn="ctr"/>
            <a:r>
              <a:rPr lang="en-US" sz="12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543300" y="1001358"/>
            <a:ext cx="2057400" cy="685800"/>
          </a:xfrm>
          <a:prstGeom prst="roundRect">
            <a:avLst>
              <a:gd name="adj" fmla="val 15431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j-lt"/>
              </a:rPr>
              <a:t>Input</a:t>
            </a:r>
          </a:p>
          <a:p>
            <a:pPr algn="ctr"/>
            <a:r>
              <a:rPr lang="en-US" b="1" dirty="0" smtClean="0">
                <a:latin typeface="Consolas" pitchFamily="49" charset="0"/>
              </a:rPr>
              <a:t>bad</a:t>
            </a:r>
            <a:endParaRPr lang="en-US" b="1" dirty="0">
              <a:latin typeface="Consolas" pitchFamily="49" charset="0"/>
            </a:endParaRPr>
          </a:p>
        </p:txBody>
      </p:sp>
      <p:grpSp>
        <p:nvGrpSpPr>
          <p:cNvPr id="5" name="Group 32"/>
          <p:cNvGrpSpPr/>
          <p:nvPr/>
        </p:nvGrpSpPr>
        <p:grpSpPr>
          <a:xfrm>
            <a:off x="2594687" y="1910715"/>
            <a:ext cx="5347970" cy="2973705"/>
            <a:chOff x="2637791" y="1910715"/>
            <a:chExt cx="5347970" cy="2973705"/>
          </a:xfrm>
        </p:grpSpPr>
        <p:sp>
          <p:nvSpPr>
            <p:cNvPr id="34" name="TextBox 33"/>
            <p:cNvSpPr txBox="1"/>
            <p:nvPr/>
          </p:nvSpPr>
          <p:spPr>
            <a:xfrm>
              <a:off x="2979421" y="1910715"/>
              <a:ext cx="3273983" cy="66484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err="1" smtClean="0">
                  <a:effectLst/>
                  <a:latin typeface="Consolas" pitchFamily="49" charset="0"/>
                </a:rPr>
                <a:t>read_input</a:t>
              </a:r>
              <a:r>
                <a:rPr lang="en-US" sz="1600" dirty="0" smtClean="0">
                  <a:effectLst/>
                  <a:latin typeface="Consolas" pitchFamily="49" charset="0"/>
                </a:rPr>
                <a:t>()</a:t>
              </a:r>
            </a:p>
            <a:p>
              <a:pPr algn="ctr"/>
              <a:r>
                <a:rPr lang="en-US" sz="1600" dirty="0" smtClean="0">
                  <a:effectLst/>
                  <a:latin typeface="Consolas" pitchFamily="49" charset="0"/>
                </a:rPr>
                <a:t>if( input[2]–input[0] == 2 )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0" y="3715385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/>
                  <a:latin typeface="Consolas" pitchFamily="49" charset="0"/>
                </a:rPr>
                <a:t>if( input[2] == ‘d’ )</a:t>
              </a:r>
              <a:endParaRPr lang="en-US" sz="1600" dirty="0">
                <a:effectLst/>
                <a:latin typeface="Consolas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82364" y="2947670"/>
              <a:ext cx="3413761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/>
                  <a:latin typeface="Consolas" pitchFamily="49" charset="0"/>
                </a:rPr>
                <a:t>if( input[2]-input[1] == 3 )</a:t>
              </a:r>
              <a:endParaRPr lang="en-US" sz="1600" dirty="0">
                <a:effectLst/>
                <a:latin typeface="Consolas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41265" y="4493895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>
                    <a:glow rad="101600">
                      <a:schemeClr val="accent4">
                        <a:alpha val="60000"/>
                      </a:schemeClr>
                    </a:glow>
                  </a:effectLst>
                  <a:latin typeface="Consolas" pitchFamily="49" charset="0"/>
                </a:rPr>
                <a:t>backdoor()</a:t>
              </a:r>
              <a:endParaRPr lang="en-US" sz="1600" dirty="0" smtClean="0">
                <a:effectLst>
                  <a:glow rad="101600">
                    <a:schemeClr val="accent4">
                      <a:alpha val="60000"/>
                    </a:schemeClr>
                  </a:glow>
                </a:effectLst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637791" y="4503420"/>
              <a:ext cx="1524000" cy="381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32000">
                  <a:schemeClr val="accent2"/>
                </a:gs>
                <a:gs pos="39000">
                  <a:schemeClr val="accent2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effectLst/>
                  <a:latin typeface="Consolas" pitchFamily="49" charset="0"/>
                </a:rPr>
                <a:t>login()</a:t>
              </a:r>
              <a:endParaRPr lang="en-US" sz="1600" dirty="0" smtClean="0">
                <a:effectLst/>
                <a:latin typeface="+mn-lt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3268980" y="2575560"/>
              <a:ext cx="1381760" cy="1905000"/>
            </a:xfrm>
            <a:custGeom>
              <a:avLst/>
              <a:gdLst>
                <a:gd name="connsiteX0" fmla="*/ 998220 w 998220"/>
                <a:gd name="connsiteY0" fmla="*/ 0 h 1905000"/>
                <a:gd name="connsiteX1" fmla="*/ 426720 w 998220"/>
                <a:gd name="connsiteY1" fmla="*/ 67818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  <a:gd name="connsiteX0" fmla="*/ 998220 w 998220"/>
                <a:gd name="connsiteY0" fmla="*/ 0 h 1905000"/>
                <a:gd name="connsiteX1" fmla="*/ 195515 w 998220"/>
                <a:gd name="connsiteY1" fmla="*/ 372110 h 1905000"/>
                <a:gd name="connsiteX2" fmla="*/ 0 w 998220"/>
                <a:gd name="connsiteY2" fmla="*/ 1905000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1905000">
                  <a:moveTo>
                    <a:pt x="998220" y="0"/>
                  </a:moveTo>
                  <a:cubicBezTo>
                    <a:pt x="724092" y="50800"/>
                    <a:pt x="353630" y="139700"/>
                    <a:pt x="195515" y="372110"/>
                  </a:cubicBezTo>
                  <a:cubicBezTo>
                    <a:pt x="29145" y="614680"/>
                    <a:pt x="9067" y="1392555"/>
                    <a:pt x="0" y="190500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44390" y="2581910"/>
              <a:ext cx="754380" cy="365760"/>
            </a:xfrm>
            <a:custGeom>
              <a:avLst/>
              <a:gdLst>
                <a:gd name="connsiteX0" fmla="*/ 0 w 754380"/>
                <a:gd name="connsiteY0" fmla="*/ 0 h 365760"/>
                <a:gd name="connsiteX1" fmla="*/ 548640 w 754380"/>
                <a:gd name="connsiteY1" fmla="*/ 137160 h 365760"/>
                <a:gd name="connsiteX2" fmla="*/ 754380 w 754380"/>
                <a:gd name="connsiteY2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80" h="365760">
                  <a:moveTo>
                    <a:pt x="0" y="0"/>
                  </a:moveTo>
                  <a:cubicBezTo>
                    <a:pt x="211455" y="38100"/>
                    <a:pt x="422910" y="76200"/>
                    <a:pt x="548640" y="137160"/>
                  </a:cubicBezTo>
                  <a:cubicBezTo>
                    <a:pt x="674370" y="198120"/>
                    <a:pt x="714375" y="281940"/>
                    <a:pt x="754380" y="36576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68980" y="3328670"/>
              <a:ext cx="2129790" cy="1144270"/>
            </a:xfrm>
            <a:custGeom>
              <a:avLst/>
              <a:gdLst>
                <a:gd name="connsiteX0" fmla="*/ 1752600 w 1752600"/>
                <a:gd name="connsiteY0" fmla="*/ 0 h 1120140"/>
                <a:gd name="connsiteX1" fmla="*/ 723900 w 1752600"/>
                <a:gd name="connsiteY1" fmla="*/ 365760 h 1120140"/>
                <a:gd name="connsiteX2" fmla="*/ 0 w 1752600"/>
                <a:gd name="connsiteY2" fmla="*/ 1120140 h 1120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2600" h="1120140">
                  <a:moveTo>
                    <a:pt x="1752600" y="0"/>
                  </a:moveTo>
                  <a:cubicBezTo>
                    <a:pt x="1384300" y="89535"/>
                    <a:pt x="1016000" y="179070"/>
                    <a:pt x="723900" y="365760"/>
                  </a:cubicBezTo>
                  <a:cubicBezTo>
                    <a:pt x="431800" y="552450"/>
                    <a:pt x="215900" y="836295"/>
                    <a:pt x="0" y="1120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398769" y="3328669"/>
              <a:ext cx="880111" cy="386715"/>
            </a:xfrm>
            <a:custGeom>
              <a:avLst/>
              <a:gdLst>
                <a:gd name="connsiteX0" fmla="*/ 0 w 838200"/>
                <a:gd name="connsiteY0" fmla="*/ 0 h 358140"/>
                <a:gd name="connsiteX1" fmla="*/ 640080 w 838200"/>
                <a:gd name="connsiteY1" fmla="*/ 137160 h 358140"/>
                <a:gd name="connsiteX2" fmla="*/ 838200 w 838200"/>
                <a:gd name="connsiteY2" fmla="*/ 358140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8200" h="358140">
                  <a:moveTo>
                    <a:pt x="0" y="0"/>
                  </a:moveTo>
                  <a:cubicBezTo>
                    <a:pt x="250190" y="38735"/>
                    <a:pt x="500380" y="77470"/>
                    <a:pt x="640080" y="137160"/>
                  </a:cubicBezTo>
                  <a:cubicBezTo>
                    <a:pt x="779780" y="196850"/>
                    <a:pt x="808990" y="277495"/>
                    <a:pt x="838200" y="358140"/>
                  </a:cubicBezTo>
                </a:path>
              </a:pathLst>
            </a:cu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>
            <a:off x="0" y="787400"/>
            <a:ext cx="2895600" cy="2133600"/>
            <a:chOff x="457200" y="1295400"/>
            <a:chExt cx="2895600" cy="2133600"/>
          </a:xfrm>
          <a:effectLst>
            <a:outerShdw blurRad="406400" dist="203200" dir="2700000" sx="90000" sy="90000" algn="tl" rotWithShape="0">
              <a:prstClr val="black">
                <a:alpha val="40000"/>
              </a:prstClr>
            </a:outerShdw>
          </a:effectLst>
        </p:grpSpPr>
        <p:sp>
          <p:nvSpPr>
            <p:cNvPr id="22" name="TextBox 21"/>
            <p:cNvSpPr txBox="1"/>
            <p:nvPr/>
          </p:nvSpPr>
          <p:spPr>
            <a:xfrm>
              <a:off x="457200" y="1295400"/>
              <a:ext cx="2895600" cy="2133600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Symbolic Memory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buffer: input[0],input[1],input[2]</a:t>
              </a:r>
            </a:p>
            <a:p>
              <a:pPr algn="ctr"/>
              <a:r>
                <a:rPr lang="en-US" sz="1200" dirty="0" smtClean="0">
                  <a:latin typeface="+mn-lt"/>
                </a:rPr>
                <a:t> </a:t>
              </a:r>
            </a:p>
            <a:p>
              <a:pPr algn="ctr"/>
              <a:r>
                <a:rPr lang="en-US" sz="1400" dirty="0" smtClean="0">
                  <a:latin typeface="+mn-lt"/>
                </a:rPr>
                <a:t>Path Condition</a:t>
              </a:r>
            </a:p>
            <a:p>
              <a:pPr algn="ctr"/>
              <a:r>
                <a:rPr lang="en-US" sz="800" dirty="0" smtClean="0">
                  <a:latin typeface="+mn-lt"/>
                </a:rPr>
                <a:t> 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input[2]-input[0] </a:t>
              </a:r>
              <a:r>
                <a:rPr lang="en-US" sz="1400" dirty="0" smtClean="0">
                  <a:effectLst/>
                  <a:latin typeface="Consolas" pitchFamily="49" charset="0"/>
                </a:rPr>
                <a:t>== </a:t>
              </a:r>
              <a:r>
                <a:rPr lang="en-US" sz="1400" dirty="0" smtClean="0">
                  <a:latin typeface="Consolas" pitchFamily="49" charset="0"/>
                </a:rPr>
                <a:t>2 &amp;&amp;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input[2]-input[1] </a:t>
              </a:r>
              <a:r>
                <a:rPr lang="en-US" sz="1400" dirty="0" smtClean="0">
                  <a:effectLst/>
                  <a:latin typeface="Consolas" pitchFamily="49" charset="0"/>
                </a:rPr>
                <a:t>== </a:t>
              </a:r>
              <a:r>
                <a:rPr lang="en-US" sz="1400" dirty="0" smtClean="0">
                  <a:latin typeface="Consolas" pitchFamily="49" charset="0"/>
                </a:rPr>
                <a:t>3 &amp;&amp;</a:t>
              </a:r>
            </a:p>
            <a:p>
              <a:r>
                <a:rPr lang="en-US" sz="1400" dirty="0" smtClean="0">
                  <a:latin typeface="Consolas" pitchFamily="49" charset="0"/>
                </a:rPr>
                <a:t>input[2] </a:t>
              </a:r>
              <a:r>
                <a:rPr lang="en-US" sz="1400" dirty="0" smtClean="0">
                  <a:effectLst/>
                  <a:latin typeface="Consolas" pitchFamily="49" charset="0"/>
                </a:rPr>
                <a:t>== </a:t>
              </a:r>
              <a:r>
                <a:rPr lang="en-US" sz="1400" dirty="0" smtClean="0">
                  <a:latin typeface="Consolas" pitchFamily="49" charset="0"/>
                </a:rPr>
                <a:t>‘d’</a:t>
              </a:r>
            </a:p>
            <a:p>
              <a:endParaRPr lang="en-US" sz="1400" dirty="0" smtClean="0">
                <a:latin typeface="Consolas" pitchFamily="49" charset="0"/>
              </a:endParaRPr>
            </a:p>
            <a:p>
              <a:endParaRPr lang="en-US" sz="1400" dirty="0" smtClean="0">
                <a:latin typeface="Consolas" pitchFamily="49" charset="0"/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457200" y="2286000"/>
              <a:ext cx="2895600" cy="0"/>
            </a:xfrm>
            <a:prstGeom prst="line">
              <a:avLst/>
            </a:prstGeom>
            <a:ln w="22225">
              <a:gradFill flip="none" rotWithShape="1">
                <a:gsLst>
                  <a:gs pos="0">
                    <a:schemeClr val="accent6"/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3543300" y="5257800"/>
            <a:ext cx="2057400" cy="685800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32000">
                <a:schemeClr val="accent3">
                  <a:lumMod val="60000"/>
                  <a:lumOff val="40000"/>
                </a:schemeClr>
              </a:gs>
              <a:gs pos="3900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200" dirty="0" smtClean="0">
                <a:latin typeface="+mn-lt"/>
              </a:rPr>
              <a:t> </a:t>
            </a:r>
          </a:p>
          <a:p>
            <a:pPr algn="ctr"/>
            <a:r>
              <a:rPr lang="en-US" sz="1600" b="1" dirty="0" smtClean="0">
                <a:latin typeface="+mn-lt"/>
              </a:rPr>
              <a:t>Success</a:t>
            </a:r>
            <a:endParaRPr lang="en-US" sz="1600" b="1" dirty="0" smtClean="0">
              <a:latin typeface="Consolas" pitchFamily="49" charset="0"/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3225875" y="4100513"/>
            <a:ext cx="3005856" cy="372427"/>
          </a:xfrm>
          <a:custGeom>
            <a:avLst/>
            <a:gdLst>
              <a:gd name="connsiteX0" fmla="*/ 2567940 w 2567940"/>
              <a:gd name="connsiteY0" fmla="*/ 0 h 358140"/>
              <a:gd name="connsiteX1" fmla="*/ 1082040 w 2567940"/>
              <a:gd name="connsiteY1" fmla="*/ 76200 h 358140"/>
              <a:gd name="connsiteX2" fmla="*/ 0 w 2567940"/>
              <a:gd name="connsiteY2" fmla="*/ 35814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7940" h="358140">
                <a:moveTo>
                  <a:pt x="2567940" y="0"/>
                </a:moveTo>
                <a:cubicBezTo>
                  <a:pt x="2038985" y="8255"/>
                  <a:pt x="1510030" y="16510"/>
                  <a:pt x="1082040" y="76200"/>
                </a:cubicBezTo>
                <a:cubicBezTo>
                  <a:pt x="654050" y="135890"/>
                  <a:pt x="327025" y="247015"/>
                  <a:pt x="0" y="35814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5671897" y="4100513"/>
            <a:ext cx="563880" cy="393381"/>
          </a:xfrm>
          <a:custGeom>
            <a:avLst/>
            <a:gdLst>
              <a:gd name="connsiteX0" fmla="*/ 563880 w 563880"/>
              <a:gd name="connsiteY0" fmla="*/ 0 h 365760"/>
              <a:gd name="connsiteX1" fmla="*/ 320040 w 563880"/>
              <a:gd name="connsiteY1" fmla="*/ 114300 h 365760"/>
              <a:gd name="connsiteX2" fmla="*/ 0 w 563880"/>
              <a:gd name="connsiteY2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3880" h="365760">
                <a:moveTo>
                  <a:pt x="563880" y="0"/>
                </a:moveTo>
                <a:cubicBezTo>
                  <a:pt x="488950" y="26670"/>
                  <a:pt x="414020" y="53340"/>
                  <a:pt x="320040" y="114300"/>
                </a:cubicBezTo>
                <a:cubicBezTo>
                  <a:pt x="226060" y="175260"/>
                  <a:pt x="113030" y="270510"/>
                  <a:pt x="0" y="365760"/>
                </a:cubicBezTo>
              </a:path>
            </a:pathLst>
          </a:cu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0" y="3136900"/>
            <a:ext cx="2895600" cy="990600"/>
          </a:xfrm>
          <a:prstGeom prst="roundRect">
            <a:avLst>
              <a:gd name="adj" fmla="val 5113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32000">
                <a:schemeClr val="accent6">
                  <a:lumMod val="60000"/>
                  <a:lumOff val="40000"/>
                </a:schemeClr>
              </a:gs>
              <a:gs pos="3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635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Concrete Memory</a:t>
            </a:r>
          </a:p>
          <a:p>
            <a:pPr algn="ctr"/>
            <a:r>
              <a:rPr lang="en-US" sz="800" dirty="0" smtClean="0">
                <a:latin typeface="+mn-lt"/>
              </a:rPr>
              <a:t> </a:t>
            </a:r>
          </a:p>
          <a:p>
            <a:r>
              <a:rPr lang="en-US" sz="1400" dirty="0" smtClean="0">
                <a:latin typeface="Consolas" pitchFamily="49" charset="0"/>
              </a:rPr>
              <a:t>buffer:</a:t>
            </a:r>
          </a:p>
          <a:p>
            <a:r>
              <a:rPr lang="en-US" sz="1400" dirty="0" err="1" smtClean="0">
                <a:latin typeface="Consolas" pitchFamily="49" charset="0"/>
              </a:rPr>
              <a:t>b,a,d</a:t>
            </a:r>
            <a:endParaRPr lang="en-US" sz="1400" dirty="0" smtClean="0">
              <a:latin typeface="Consolas" pitchFamily="49" charset="0"/>
            </a:endParaRPr>
          </a:p>
          <a:p>
            <a:pPr algn="ctr"/>
            <a:r>
              <a:rPr lang="en-US" sz="12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problem: exploiting vulnerable code</a:t>
            </a:r>
            <a:endParaRPr lang="en-US" dirty="0"/>
          </a:p>
        </p:txBody>
      </p:sp>
      <p:sp>
        <p:nvSpPr>
          <p:cNvPr id="16" name="black first para"/>
          <p:cNvSpPr>
            <a:spLocks noGrp="1"/>
          </p:cNvSpPr>
          <p:nvPr>
            <p:ph idx="1"/>
          </p:nvPr>
        </p:nvSpPr>
        <p:spPr>
          <a:xfrm>
            <a:off x="152400" y="791933"/>
            <a:ext cx="8763000" cy="2084617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Find an exploit state in a program</a:t>
            </a:r>
          </a:p>
          <a:p>
            <a:pPr lvl="1">
              <a:buFont typeface="Courier New" pitchFamily="49" charset="0"/>
              <a:buChar char="o"/>
              <a:defRPr/>
            </a:pPr>
            <a:r>
              <a:rPr lang="en-US" dirty="0" smtClean="0"/>
              <a:t>Use a known existing vulnerability</a:t>
            </a:r>
          </a:p>
          <a:p>
            <a:pPr lvl="1">
              <a:buFont typeface="Courier New" pitchFamily="49" charset="0"/>
              <a:buChar char="o"/>
              <a:defRPr/>
            </a:pPr>
            <a:r>
              <a:rPr lang="en-US" dirty="0" smtClean="0"/>
              <a:t>Previous work automatically finds vulnerable states [</a:t>
            </a:r>
            <a:r>
              <a:rPr lang="en-US" dirty="0" err="1" smtClean="0"/>
              <a:t>Giffin</a:t>
            </a:r>
            <a:r>
              <a:rPr lang="en-US" dirty="0" smtClean="0"/>
              <a:t>, </a:t>
            </a:r>
            <a:r>
              <a:rPr lang="en-US" dirty="0" err="1" smtClean="0"/>
              <a:t>Jha</a:t>
            </a:r>
            <a:r>
              <a:rPr lang="en-US" dirty="0" smtClean="0"/>
              <a:t>, Miller 2006]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9" name="Content Placeholder 15"/>
          <p:cNvSpPr txBox="1">
            <a:spLocks/>
          </p:cNvSpPr>
          <p:nvPr/>
        </p:nvSpPr>
        <p:spPr bwMode="auto">
          <a:xfrm>
            <a:off x="146050" y="2944467"/>
            <a:ext cx="8763000" cy="3640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input that drives the program down a path to the exploit state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Analyze program control flow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Walk through the program, finding inputs to reach the current point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Explore paths in the program to reach the vulnerability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gray first para"/>
          <p:cNvSpPr txBox="1">
            <a:spLocks/>
          </p:cNvSpPr>
          <p:nvPr/>
        </p:nvSpPr>
        <p:spPr bwMode="auto">
          <a:xfrm>
            <a:off x="152400" y="791933"/>
            <a:ext cx="8763000" cy="208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an exploit state in a program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 a known existing vulnerability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Previous work automatically finds vulnerable states [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Giffin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Jha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Miller 2006]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1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Inaccurate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variables depend on input</a:t>
            </a:r>
          </a:p>
          <a:p>
            <a:r>
              <a:rPr lang="en-US" dirty="0" smtClean="0"/>
              <a:t>Replacing these variables with concrete values may yield inaccurate expressions</a:t>
            </a:r>
          </a:p>
          <a:p>
            <a:r>
              <a:rPr lang="en-US" dirty="0" smtClean="0"/>
              <a:t>Solving an inaccurate path condition may produce input that </a:t>
            </a:r>
            <a:r>
              <a:rPr lang="en-US" b="1" dirty="0" smtClean="0"/>
              <a:t>does not take the desired path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D13EEF-A4F9-4B08-BA01-2354387EE487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Binary Concolic Execution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system design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01053" y="1981200"/>
            <a:ext cx="1503947" cy="1804737"/>
          </a:xfrm>
          <a:prstGeom prst="roundRect">
            <a:avLst>
              <a:gd name="adj" fmla="val 11838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2000">
                <a:schemeClr val="accent1">
                  <a:lumMod val="60000"/>
                  <a:lumOff val="40000"/>
                </a:schemeClr>
              </a:gs>
              <a:gs pos="39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1600" b="1" dirty="0" smtClean="0">
                <a:latin typeface="+mj-lt"/>
              </a:rPr>
              <a:t>Concrete Executor</a:t>
            </a:r>
            <a:endParaRPr lang="en-US" sz="1600" b="1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200" y="701842"/>
            <a:ext cx="1022684" cy="1203158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2000">
                <a:schemeClr val="accent5">
                  <a:lumMod val="75000"/>
                </a:schemeClr>
              </a:gs>
              <a:gs pos="39000">
                <a:schemeClr val="accent5">
                  <a:lumMod val="75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n-lt"/>
              </a:rPr>
              <a:t>Program</a:t>
            </a:r>
            <a:endParaRPr lang="en-US" sz="1600" dirty="0"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19200" y="701842"/>
            <a:ext cx="1022684" cy="1203158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32000">
                <a:schemeClr val="accent3">
                  <a:lumMod val="60000"/>
                  <a:lumOff val="40000"/>
                </a:schemeClr>
              </a:gs>
              <a:gs pos="3900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n-lt"/>
              </a:rPr>
              <a:t>Input</a:t>
            </a:r>
            <a:endParaRPr lang="en-US" sz="1600" dirty="0">
              <a:latin typeface="+mn-lt"/>
            </a:endParaRPr>
          </a:p>
        </p:txBody>
      </p:sp>
      <p:sp>
        <p:nvSpPr>
          <p:cNvPr id="24" name="Down Arrow 23"/>
          <p:cNvSpPr/>
          <p:nvPr/>
        </p:nvSpPr>
        <p:spPr>
          <a:xfrm>
            <a:off x="457200" y="1752600"/>
            <a:ext cx="603250" cy="628650"/>
          </a:xfrm>
          <a:prstGeom prst="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wn Arrow 24"/>
          <p:cNvSpPr/>
          <p:nvPr/>
        </p:nvSpPr>
        <p:spPr>
          <a:xfrm>
            <a:off x="1219200" y="1752600"/>
            <a:ext cx="603250" cy="628650"/>
          </a:xfrm>
          <a:prstGeom prst="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ircular Arrow 20"/>
          <p:cNvSpPr/>
          <p:nvPr/>
        </p:nvSpPr>
        <p:spPr>
          <a:xfrm rot="484497" flipH="1">
            <a:off x="-147038" y="229045"/>
            <a:ext cx="10209976" cy="6221713"/>
          </a:xfrm>
          <a:prstGeom prst="circularArrow">
            <a:avLst>
              <a:gd name="adj1" fmla="val 9384"/>
              <a:gd name="adj2" fmla="val 734555"/>
              <a:gd name="adj3" fmla="val 20456050"/>
              <a:gd name="adj4" fmla="val 12158273"/>
              <a:gd name="adj5" fmla="val 12911"/>
            </a:avLst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266700" dist="165100" dir="240000" sx="99000" sy="99000" algn="tl" rotWithShape="0">
              <a:prstClr val="black">
                <a:alpha val="3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6180723" y="1981201"/>
            <a:ext cx="1508124" cy="1809749"/>
          </a:xfrm>
          <a:prstGeom prst="roundRect">
            <a:avLst>
              <a:gd name="adj" fmla="val 11338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2000">
                <a:schemeClr val="accent1">
                  <a:lumMod val="60000"/>
                  <a:lumOff val="40000"/>
                </a:schemeClr>
              </a:gs>
              <a:gs pos="39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1600" b="1" dirty="0" smtClean="0">
                <a:latin typeface="+mj-lt"/>
              </a:rPr>
              <a:t>Solver</a:t>
            </a:r>
            <a:endParaRPr lang="en-US" sz="1600" b="1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8300" y="2282826"/>
            <a:ext cx="1025525" cy="1206500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2000">
                <a:schemeClr val="accent5">
                  <a:lumMod val="75000"/>
                </a:schemeClr>
              </a:gs>
              <a:gs pos="39000">
                <a:schemeClr val="accent5">
                  <a:lumMod val="75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lIns="0" rIns="0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Instructions</a:t>
            </a:r>
            <a:endParaRPr lang="en-US" sz="1400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69822" y="2282826"/>
            <a:ext cx="1025525" cy="1206500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32000">
                <a:schemeClr val="accent3">
                  <a:lumMod val="60000"/>
                  <a:lumOff val="40000"/>
                </a:schemeClr>
              </a:gs>
              <a:gs pos="3900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lIns="0" rIns="0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Generated Input</a:t>
            </a:r>
            <a:endParaRPr lang="en-US" sz="1400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24799" y="1981201"/>
            <a:ext cx="1508124" cy="1809749"/>
          </a:xfrm>
          <a:prstGeom prst="roundRect">
            <a:avLst>
              <a:gd name="adj" fmla="val 11838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2000">
                <a:schemeClr val="accent1">
                  <a:lumMod val="60000"/>
                  <a:lumOff val="40000"/>
                </a:schemeClr>
              </a:gs>
              <a:gs pos="39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1600" b="1" dirty="0" smtClean="0">
                <a:latin typeface="+mj-lt"/>
              </a:rPr>
              <a:t>Symbolic Executor</a:t>
            </a:r>
            <a:endParaRPr lang="en-US" sz="1600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13899" y="2282826"/>
            <a:ext cx="1085850" cy="1206500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2000">
                <a:schemeClr val="accent5">
                  <a:lumMod val="75000"/>
                </a:schemeClr>
              </a:gs>
              <a:gs pos="39000">
                <a:schemeClr val="accent5">
                  <a:lumMod val="75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Path Conditions</a:t>
            </a:r>
            <a:endParaRPr lang="en-US" sz="1400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51949" y="3851275"/>
            <a:ext cx="1809749" cy="1025525"/>
          </a:xfrm>
          <a:prstGeom prst="roundRect">
            <a:avLst>
              <a:gd name="adj" fmla="val 18426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2000">
                <a:schemeClr val="accent1">
                  <a:lumMod val="60000"/>
                  <a:lumOff val="40000"/>
                </a:schemeClr>
              </a:gs>
              <a:gs pos="39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1600" b="1" dirty="0" smtClean="0">
                <a:latin typeface="+mj-lt"/>
              </a:rPr>
              <a:t>Path Selector</a:t>
            </a:r>
            <a:endParaRPr lang="en-US" sz="1600" b="1" dirty="0">
              <a:latin typeface="+mj-lt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2895600" y="2666999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4612274" y="2644776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879098" y="2644776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7568198" y="2644776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Up-Down Arrow 14"/>
          <p:cNvSpPr/>
          <p:nvPr/>
        </p:nvSpPr>
        <p:spPr>
          <a:xfrm>
            <a:off x="5155199" y="3127376"/>
            <a:ext cx="603250" cy="1085850"/>
          </a:xfrm>
          <a:prstGeom prst="up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1758950" y="2641600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401053" y="1905001"/>
            <a:ext cx="2151648" cy="2699271"/>
            <a:chOff x="1822450" y="3601569"/>
            <a:chExt cx="2361199" cy="2550460"/>
          </a:xfrm>
        </p:grpSpPr>
        <p:sp>
          <p:nvSpPr>
            <p:cNvPr id="36" name="Rounded Rectangle 35"/>
            <p:cNvSpPr/>
            <p:nvPr/>
          </p:nvSpPr>
          <p:spPr>
            <a:xfrm>
              <a:off x="1822450" y="3601570"/>
              <a:ext cx="2361199" cy="255045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381000" dist="457200" dir="12300000" sx="134000" sy="134000" algn="tl" rotWithShape="0">
                <a:srgbClr val="00B050">
                  <a:alpha val="5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1822450" y="3601569"/>
              <a:ext cx="2361199" cy="2550459"/>
            </a:xfrm>
            <a:prstGeom prst="roundRect">
              <a:avLst/>
            </a:prstGeom>
            <a:solidFill>
              <a:srgbClr val="00B05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system design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01053" y="1981200"/>
            <a:ext cx="1503947" cy="1804737"/>
          </a:xfrm>
          <a:prstGeom prst="roundRect">
            <a:avLst>
              <a:gd name="adj" fmla="val 11838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2000">
                <a:schemeClr val="accent1">
                  <a:lumMod val="60000"/>
                  <a:lumOff val="40000"/>
                </a:schemeClr>
              </a:gs>
              <a:gs pos="39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1600" b="1" dirty="0" smtClean="0">
                <a:latin typeface="+mj-lt"/>
              </a:rPr>
              <a:t>Concrete Executor</a:t>
            </a:r>
            <a:endParaRPr lang="en-US" sz="1600" b="1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200" y="701842"/>
            <a:ext cx="1022684" cy="1203158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2000">
                <a:schemeClr val="accent5">
                  <a:lumMod val="75000"/>
                </a:schemeClr>
              </a:gs>
              <a:gs pos="39000">
                <a:schemeClr val="accent5">
                  <a:lumMod val="75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n-lt"/>
              </a:rPr>
              <a:t>Program</a:t>
            </a:r>
            <a:endParaRPr lang="en-US" sz="1600" dirty="0"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19200" y="701842"/>
            <a:ext cx="1022684" cy="1203158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32000">
                <a:schemeClr val="accent3">
                  <a:lumMod val="60000"/>
                  <a:lumOff val="40000"/>
                </a:schemeClr>
              </a:gs>
              <a:gs pos="3900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n-lt"/>
              </a:rPr>
              <a:t>Input</a:t>
            </a:r>
            <a:endParaRPr lang="en-US" sz="1600" dirty="0">
              <a:latin typeface="+mn-lt"/>
            </a:endParaRPr>
          </a:p>
        </p:txBody>
      </p:sp>
      <p:sp>
        <p:nvSpPr>
          <p:cNvPr id="24" name="Down Arrow 23"/>
          <p:cNvSpPr/>
          <p:nvPr/>
        </p:nvSpPr>
        <p:spPr>
          <a:xfrm>
            <a:off x="457200" y="1752600"/>
            <a:ext cx="603250" cy="628650"/>
          </a:xfrm>
          <a:prstGeom prst="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wn Arrow 24"/>
          <p:cNvSpPr/>
          <p:nvPr/>
        </p:nvSpPr>
        <p:spPr>
          <a:xfrm>
            <a:off x="1219200" y="1752600"/>
            <a:ext cx="603250" cy="628650"/>
          </a:xfrm>
          <a:prstGeom prst="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ircular Arrow 20"/>
          <p:cNvSpPr/>
          <p:nvPr/>
        </p:nvSpPr>
        <p:spPr>
          <a:xfrm rot="484497" flipH="1">
            <a:off x="-147038" y="229045"/>
            <a:ext cx="10209976" cy="6221713"/>
          </a:xfrm>
          <a:prstGeom prst="circularArrow">
            <a:avLst>
              <a:gd name="adj1" fmla="val 9384"/>
              <a:gd name="adj2" fmla="val 734555"/>
              <a:gd name="adj3" fmla="val 20456050"/>
              <a:gd name="adj4" fmla="val 12158273"/>
              <a:gd name="adj5" fmla="val 12911"/>
            </a:avLst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266700" dist="165100" dir="240000" sx="99000" sy="99000" algn="tl" rotWithShape="0">
              <a:prstClr val="black">
                <a:alpha val="3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18300" y="2282826"/>
            <a:ext cx="1025525" cy="1206500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2000">
                <a:schemeClr val="accent5">
                  <a:lumMod val="75000"/>
                </a:schemeClr>
              </a:gs>
              <a:gs pos="39000">
                <a:schemeClr val="accent5">
                  <a:lumMod val="75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lIns="0" rIns="0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Instructions</a:t>
            </a:r>
            <a:endParaRPr lang="en-US" sz="1400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69822" y="2282826"/>
            <a:ext cx="1025525" cy="1206500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32000">
                <a:schemeClr val="accent3">
                  <a:lumMod val="60000"/>
                  <a:lumOff val="40000"/>
                </a:schemeClr>
              </a:gs>
              <a:gs pos="3900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lIns="0" rIns="0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Generated Input</a:t>
            </a:r>
            <a:endParaRPr lang="en-US" sz="1400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24799" y="1981201"/>
            <a:ext cx="1508124" cy="1809749"/>
          </a:xfrm>
          <a:prstGeom prst="roundRect">
            <a:avLst>
              <a:gd name="adj" fmla="val 11838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2000">
                <a:schemeClr val="accent1">
                  <a:lumMod val="60000"/>
                  <a:lumOff val="40000"/>
                </a:schemeClr>
              </a:gs>
              <a:gs pos="39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1600" b="1" dirty="0" smtClean="0">
                <a:latin typeface="+mj-lt"/>
              </a:rPr>
              <a:t>Symbolic Executor</a:t>
            </a:r>
            <a:endParaRPr lang="en-US" sz="1600" b="1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80723" y="1981201"/>
            <a:ext cx="1508124" cy="1809749"/>
          </a:xfrm>
          <a:prstGeom prst="roundRect">
            <a:avLst>
              <a:gd name="adj" fmla="val 11338"/>
            </a:avLst>
          </a:prstGeom>
          <a:gradFill>
            <a:gsLst>
              <a:gs pos="0">
                <a:srgbClr val="EBCBE0"/>
              </a:gs>
              <a:gs pos="32000">
                <a:srgbClr val="CE7AB0"/>
              </a:gs>
              <a:gs pos="39000">
                <a:srgbClr val="CE7AB0"/>
              </a:gs>
              <a:gs pos="100000">
                <a:srgbClr val="EBCBE0"/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1600" b="1" dirty="0" smtClean="0">
                <a:latin typeface="+mj-lt"/>
              </a:rPr>
              <a:t>STP</a:t>
            </a:r>
            <a:br>
              <a:rPr lang="en-US" sz="1600" b="1" dirty="0" smtClean="0">
                <a:latin typeface="+mj-lt"/>
              </a:rPr>
            </a:br>
            <a:r>
              <a:rPr lang="en-US" sz="1600" b="1" dirty="0" smtClean="0">
                <a:latin typeface="+mj-lt"/>
              </a:rPr>
              <a:t>(Solver)</a:t>
            </a:r>
            <a:endParaRPr lang="en-US" sz="1600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13899" y="2282826"/>
            <a:ext cx="1085850" cy="1206500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2000">
                <a:schemeClr val="accent5">
                  <a:lumMod val="75000"/>
                </a:schemeClr>
              </a:gs>
              <a:gs pos="39000">
                <a:schemeClr val="accent5">
                  <a:lumMod val="75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Path Conditions</a:t>
            </a:r>
            <a:endParaRPr lang="en-US" sz="1400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51949" y="3851275"/>
            <a:ext cx="1809749" cy="1025525"/>
          </a:xfrm>
          <a:prstGeom prst="roundRect">
            <a:avLst>
              <a:gd name="adj" fmla="val 18426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2000">
                <a:schemeClr val="accent1">
                  <a:lumMod val="60000"/>
                  <a:lumOff val="40000"/>
                </a:schemeClr>
              </a:gs>
              <a:gs pos="39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1600" b="1" dirty="0" smtClean="0">
                <a:latin typeface="+mj-lt"/>
              </a:rPr>
              <a:t>Path Selector</a:t>
            </a:r>
            <a:endParaRPr lang="en-US" sz="1600" b="1" dirty="0">
              <a:latin typeface="+mj-lt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2895600" y="2666999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4612274" y="2644776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879098" y="2644776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7568198" y="2644776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Up-Down Arrow 14"/>
          <p:cNvSpPr/>
          <p:nvPr/>
        </p:nvSpPr>
        <p:spPr>
          <a:xfrm>
            <a:off x="5155199" y="3127376"/>
            <a:ext cx="603250" cy="1085850"/>
          </a:xfrm>
          <a:prstGeom prst="up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1758950" y="2641600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224799" y="3851274"/>
            <a:ext cx="1219200" cy="1025525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400" b="1" dirty="0" err="1" smtClean="0">
                <a:latin typeface="+mn-lt"/>
              </a:rPr>
              <a:t>SymEval</a:t>
            </a:r>
            <a:endParaRPr lang="en-US" sz="1400" b="1" dirty="0">
              <a:latin typeface="+mn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0800" y="3851274"/>
            <a:ext cx="1219200" cy="1025525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400" b="1" dirty="0" smtClean="0">
                <a:latin typeface="+mn-lt"/>
              </a:rPr>
              <a:t>Dyninst</a:t>
            </a:r>
            <a:endParaRPr lang="en-US" sz="1400" b="1" dirty="0"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33500" y="3851275"/>
            <a:ext cx="1219200" cy="1025525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400" b="1" dirty="0" err="1" smtClean="0">
                <a:latin typeface="+mn-lt"/>
              </a:rPr>
              <a:t>ProcControl</a:t>
            </a:r>
            <a:r>
              <a:rPr lang="en-US" sz="1400" b="1" dirty="0" smtClean="0">
                <a:latin typeface="+mn-lt"/>
              </a:rPr>
              <a:t/>
            </a:r>
            <a:br>
              <a:rPr lang="en-US" sz="1400" b="1" dirty="0" smtClean="0">
                <a:latin typeface="+mn-lt"/>
              </a:rPr>
            </a:br>
            <a:r>
              <a:rPr lang="en-US" sz="1400" b="1" dirty="0" smtClean="0">
                <a:latin typeface="+mn-lt"/>
              </a:rPr>
              <a:t>API</a:t>
            </a:r>
            <a:endParaRPr lang="en-US" sz="1400" b="1" dirty="0">
              <a:latin typeface="+mn-lt"/>
            </a:endParaRPr>
          </a:p>
        </p:txBody>
      </p:sp>
      <p:sp>
        <p:nvSpPr>
          <p:cNvPr id="33" name="Up-Down Arrow 32"/>
          <p:cNvSpPr/>
          <p:nvPr/>
        </p:nvSpPr>
        <p:spPr>
          <a:xfrm>
            <a:off x="3624849" y="3489324"/>
            <a:ext cx="452709" cy="663576"/>
          </a:xfrm>
          <a:prstGeom prst="up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Up-Down Arrow 33"/>
          <p:cNvSpPr/>
          <p:nvPr/>
        </p:nvSpPr>
        <p:spPr>
          <a:xfrm>
            <a:off x="457200" y="3489324"/>
            <a:ext cx="452709" cy="663576"/>
          </a:xfrm>
          <a:prstGeom prst="up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Up-Down Arrow 34"/>
          <p:cNvSpPr/>
          <p:nvPr/>
        </p:nvSpPr>
        <p:spPr>
          <a:xfrm>
            <a:off x="1369741" y="3489326"/>
            <a:ext cx="452709" cy="663576"/>
          </a:xfrm>
          <a:prstGeom prst="up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Concrete execution components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170EB2E-8991-471E-A295-939670A7B4DE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Binary Concolic Execution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280575" y="873303"/>
            <a:ext cx="4582851" cy="5304010"/>
            <a:chOff x="50800" y="1981200"/>
            <a:chExt cx="2501900" cy="2895600"/>
          </a:xfrm>
        </p:grpSpPr>
        <p:sp>
          <p:nvSpPr>
            <p:cNvPr id="5" name="TextBox 4"/>
            <p:cNvSpPr txBox="1"/>
            <p:nvPr/>
          </p:nvSpPr>
          <p:spPr>
            <a:xfrm>
              <a:off x="401053" y="1981200"/>
              <a:ext cx="1503947" cy="1804737"/>
            </a:xfrm>
            <a:prstGeom prst="roundRect">
              <a:avLst>
                <a:gd name="adj" fmla="val 11838"/>
              </a:avLst>
            </a:pr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32000">
                  <a:schemeClr val="accent1">
                    <a:lumMod val="60000"/>
                    <a:lumOff val="40000"/>
                  </a:schemeClr>
                </a:gs>
                <a:gs pos="39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ctr" anchorCtr="1">
              <a:noAutofit/>
            </a:bodyPr>
            <a:lstStyle/>
            <a:p>
              <a:r>
                <a:rPr lang="en-US" sz="3200" b="1" dirty="0" smtClean="0">
                  <a:latin typeface="+mj-lt"/>
                </a:rPr>
                <a:t>Concrete Executor</a:t>
              </a:r>
              <a:endParaRPr lang="en-US" sz="3200" b="1" dirty="0">
                <a:latin typeface="+mj-lt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0800" y="3851274"/>
              <a:ext cx="1219200" cy="102552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4">
                    <a:lumMod val="20000"/>
                    <a:lumOff val="8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ctr" anchorCtr="0">
              <a:noAutofit/>
            </a:bodyPr>
            <a:lstStyle/>
            <a:p>
              <a:pPr algn="ctr"/>
              <a:r>
                <a:rPr lang="en-US" sz="2800" b="1" dirty="0" smtClean="0">
                  <a:latin typeface="+mn-lt"/>
                </a:rPr>
                <a:t>Dyninst</a:t>
              </a:r>
              <a:endParaRPr lang="en-US" sz="2800" b="1" dirty="0">
                <a:latin typeface="+mn-lt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333500" y="3851275"/>
              <a:ext cx="1219200" cy="102552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4">
                    <a:lumMod val="20000"/>
                    <a:lumOff val="8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ctr" anchorCtr="0">
              <a:noAutofit/>
            </a:bodyPr>
            <a:lstStyle/>
            <a:p>
              <a:pPr algn="ctr"/>
              <a:r>
                <a:rPr lang="en-US" sz="2800" b="1" dirty="0" err="1" smtClean="0">
                  <a:latin typeface="+mn-lt"/>
                </a:rPr>
                <a:t>ProcControl</a:t>
              </a:r>
              <a:r>
                <a:rPr lang="en-US" sz="2800" b="1" dirty="0" smtClean="0">
                  <a:latin typeface="+mn-lt"/>
                </a:rPr>
                <a:t/>
              </a:r>
              <a:br>
                <a:rPr lang="en-US" sz="2800" b="1" dirty="0" smtClean="0">
                  <a:latin typeface="+mn-lt"/>
                </a:rPr>
              </a:br>
              <a:r>
                <a:rPr lang="en-US" sz="2800" b="1" dirty="0" smtClean="0">
                  <a:latin typeface="+mn-lt"/>
                </a:rPr>
                <a:t>API</a:t>
              </a:r>
              <a:endParaRPr lang="en-US" sz="2800" b="1" dirty="0">
                <a:latin typeface="+mn-lt"/>
              </a:endParaRPr>
            </a:p>
          </p:txBody>
        </p:sp>
        <p:sp>
          <p:nvSpPr>
            <p:cNvPr id="8" name="Up-Down Arrow 7"/>
            <p:cNvSpPr/>
            <p:nvPr/>
          </p:nvSpPr>
          <p:spPr>
            <a:xfrm>
              <a:off x="457200" y="3489324"/>
              <a:ext cx="452709" cy="663576"/>
            </a:xfrm>
            <a:prstGeom prst="upDown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50000"/>
                  </a:schemeClr>
                </a:gs>
                <a:gs pos="32000">
                  <a:schemeClr val="tx2">
                    <a:lumMod val="60000"/>
                    <a:lumOff val="40000"/>
                    <a:alpha val="50000"/>
                  </a:schemeClr>
                </a:gs>
                <a:gs pos="38000">
                  <a:schemeClr val="tx2">
                    <a:lumMod val="60000"/>
                    <a:lumOff val="40000"/>
                    <a:alpha val="50000"/>
                  </a:schemeClr>
                </a:gs>
                <a:gs pos="100000">
                  <a:schemeClr val="tx2">
                    <a:lumMod val="20000"/>
                    <a:lumOff val="80000"/>
                    <a:alpha val="5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Up-Down Arrow 8"/>
            <p:cNvSpPr/>
            <p:nvPr/>
          </p:nvSpPr>
          <p:spPr>
            <a:xfrm>
              <a:off x="1369741" y="3489326"/>
              <a:ext cx="452709" cy="663576"/>
            </a:xfrm>
            <a:prstGeom prst="upDown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50000"/>
                  </a:schemeClr>
                </a:gs>
                <a:gs pos="32000">
                  <a:schemeClr val="tx2">
                    <a:lumMod val="60000"/>
                    <a:lumOff val="40000"/>
                    <a:alpha val="50000"/>
                  </a:schemeClr>
                </a:gs>
                <a:gs pos="38000">
                  <a:schemeClr val="tx2">
                    <a:lumMod val="60000"/>
                    <a:lumOff val="40000"/>
                    <a:alpha val="50000"/>
                  </a:schemeClr>
                </a:gs>
                <a:gs pos="100000">
                  <a:schemeClr val="tx2">
                    <a:lumMod val="20000"/>
                    <a:lumOff val="80000"/>
                    <a:alpha val="5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Concrete execution components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170EB2E-8991-471E-A295-939670A7B4DE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Binary Concolic Execution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280575" y="873303"/>
            <a:ext cx="4582851" cy="5304010"/>
            <a:chOff x="50800" y="1981200"/>
            <a:chExt cx="2501900" cy="2895600"/>
          </a:xfrm>
        </p:grpSpPr>
        <p:sp>
          <p:nvSpPr>
            <p:cNvPr id="5" name="TextBox 4"/>
            <p:cNvSpPr txBox="1"/>
            <p:nvPr/>
          </p:nvSpPr>
          <p:spPr>
            <a:xfrm>
              <a:off x="401053" y="1981200"/>
              <a:ext cx="1503947" cy="1804737"/>
            </a:xfrm>
            <a:prstGeom prst="roundRect">
              <a:avLst>
                <a:gd name="adj" fmla="val 11838"/>
              </a:avLst>
            </a:pr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32000">
                  <a:schemeClr val="accent1">
                    <a:lumMod val="60000"/>
                    <a:lumOff val="40000"/>
                  </a:schemeClr>
                </a:gs>
                <a:gs pos="39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2000" b="1" dirty="0" smtClean="0">
                  <a:latin typeface="+mj-lt"/>
                </a:rPr>
                <a:t>Concrete Executor</a:t>
              </a:r>
            </a:p>
            <a:p>
              <a:pPr algn="ctr"/>
              <a:endParaRPr lang="en-US" sz="2000" b="1" dirty="0" smtClean="0">
                <a:latin typeface="+mj-lt"/>
              </a:endParaRPr>
            </a:p>
            <a:p>
              <a:pPr marL="119063" indent="-119063">
                <a:buFont typeface="Arial" pitchFamily="34" charset="0"/>
                <a:buChar char="•"/>
              </a:pPr>
              <a:r>
                <a:rPr lang="en-US" sz="2000" dirty="0" smtClean="0">
                  <a:latin typeface="+mj-lt"/>
                </a:rPr>
                <a:t>Redirects program input</a:t>
              </a:r>
              <a:br>
                <a:rPr lang="en-US" sz="2000" dirty="0" smtClean="0">
                  <a:latin typeface="+mj-lt"/>
                </a:rPr>
              </a:br>
              <a:endParaRPr lang="en-US" sz="2000" dirty="0" smtClean="0">
                <a:latin typeface="+mj-lt"/>
              </a:endParaRPr>
            </a:p>
            <a:p>
              <a:pPr marL="119063" indent="-119063">
                <a:buFont typeface="Arial" pitchFamily="34" charset="0"/>
                <a:buChar char="•"/>
              </a:pPr>
              <a:r>
                <a:rPr lang="en-US" sz="2000" dirty="0" smtClean="0">
                  <a:latin typeface="+mj-lt"/>
                </a:rPr>
                <a:t>Reads actual values of instruction operands</a:t>
              </a:r>
              <a:br>
                <a:rPr lang="en-US" sz="2000" dirty="0" smtClean="0">
                  <a:latin typeface="+mj-lt"/>
                </a:rPr>
              </a:br>
              <a:endParaRPr lang="en-US" sz="2000" dirty="0" smtClean="0">
                <a:latin typeface="+mj-lt"/>
              </a:endParaRPr>
            </a:p>
            <a:p>
              <a:pPr marL="119063" indent="-119063">
                <a:buFont typeface="Arial" pitchFamily="34" charset="0"/>
                <a:buChar char="•"/>
              </a:pPr>
              <a:r>
                <a:rPr lang="en-US" sz="2000" dirty="0" smtClean="0">
                  <a:latin typeface="+mj-lt"/>
                </a:rPr>
                <a:t>Tracks path taken</a:t>
              </a:r>
            </a:p>
            <a:p>
              <a:pPr algn="ctr"/>
              <a:endParaRPr lang="en-US" sz="2000" b="1" dirty="0">
                <a:latin typeface="+mj-lt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0800" y="3851274"/>
              <a:ext cx="1219200" cy="102552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4">
                    <a:lumMod val="20000"/>
                    <a:lumOff val="8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b="1" dirty="0" smtClean="0">
                  <a:latin typeface="+mn-lt"/>
                </a:rPr>
                <a:t>Dyninst</a:t>
              </a:r>
            </a:p>
            <a:p>
              <a:pPr algn="ctr"/>
              <a:endParaRPr lang="en-US" b="1" dirty="0" smtClean="0">
                <a:latin typeface="+mn-lt"/>
              </a:endParaRPr>
            </a:p>
            <a:p>
              <a:pPr marL="119063" indent="-119063">
                <a:buFont typeface="Arial" pitchFamily="34" charset="0"/>
                <a:buChar char="•"/>
              </a:pPr>
              <a:r>
                <a:rPr lang="en-US" dirty="0" smtClean="0">
                  <a:latin typeface="+mn-lt"/>
                </a:rPr>
                <a:t>Assists with static analysis</a:t>
              </a:r>
              <a:endParaRPr lang="en-US" dirty="0">
                <a:latin typeface="+mn-lt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333500" y="3851275"/>
              <a:ext cx="1219200" cy="102552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4">
                    <a:lumMod val="20000"/>
                    <a:lumOff val="8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b="1" dirty="0" err="1" smtClean="0">
                  <a:latin typeface="+mn-lt"/>
                </a:rPr>
                <a:t>ProcControl</a:t>
              </a:r>
              <a:r>
                <a:rPr lang="en-US" b="1" dirty="0" smtClean="0">
                  <a:latin typeface="+mn-lt"/>
                </a:rPr>
                <a:t/>
              </a:r>
              <a:br>
                <a:rPr lang="en-US" b="1" dirty="0" smtClean="0">
                  <a:latin typeface="+mn-lt"/>
                </a:rPr>
              </a:br>
              <a:r>
                <a:rPr lang="en-US" b="1" dirty="0" smtClean="0">
                  <a:latin typeface="+mn-lt"/>
                </a:rPr>
                <a:t>API</a:t>
              </a:r>
            </a:p>
            <a:p>
              <a:pPr marL="119063" indent="-119063">
                <a:buFont typeface="Arial" pitchFamily="34" charset="0"/>
                <a:buChar char="•"/>
              </a:pPr>
              <a:r>
                <a:rPr lang="en-US" dirty="0" smtClean="0">
                  <a:latin typeface="+mn-lt"/>
                </a:rPr>
                <a:t>Runs program using single-stepping or breakpoints</a:t>
              </a:r>
            </a:p>
            <a:p>
              <a:pPr algn="ctr"/>
              <a:endParaRPr lang="en-US" b="1" dirty="0">
                <a:latin typeface="+mn-lt"/>
              </a:endParaRPr>
            </a:p>
          </p:txBody>
        </p:sp>
      </p:grpSp>
      <p:sp>
        <p:nvSpPr>
          <p:cNvPr id="12" name="Up-Down Arrow 11"/>
          <p:cNvSpPr/>
          <p:nvPr/>
        </p:nvSpPr>
        <p:spPr>
          <a:xfrm>
            <a:off x="3024997" y="3635806"/>
            <a:ext cx="829249" cy="1215504"/>
          </a:xfrm>
          <a:prstGeom prst="up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20000"/>
                </a:schemeClr>
              </a:gs>
              <a:gs pos="32000">
                <a:schemeClr val="tx2">
                  <a:lumMod val="60000"/>
                  <a:lumOff val="40000"/>
                  <a:alpha val="20000"/>
                </a:schemeClr>
              </a:gs>
              <a:gs pos="38000">
                <a:schemeClr val="tx2">
                  <a:lumMod val="60000"/>
                  <a:lumOff val="40000"/>
                  <a:alpha val="20000"/>
                </a:schemeClr>
              </a:gs>
              <a:gs pos="100000">
                <a:schemeClr val="tx2">
                  <a:lumMod val="20000"/>
                  <a:lumOff val="80000"/>
                  <a:alpha val="2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-Down Arrow 12"/>
          <p:cNvSpPr/>
          <p:nvPr/>
        </p:nvSpPr>
        <p:spPr>
          <a:xfrm>
            <a:off x="4696543" y="3635810"/>
            <a:ext cx="829249" cy="1215504"/>
          </a:xfrm>
          <a:prstGeom prst="up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20000"/>
                </a:schemeClr>
              </a:gs>
              <a:gs pos="32000">
                <a:schemeClr val="tx2">
                  <a:lumMod val="60000"/>
                  <a:lumOff val="40000"/>
                  <a:alpha val="20000"/>
                </a:schemeClr>
              </a:gs>
              <a:gs pos="38000">
                <a:schemeClr val="tx2">
                  <a:lumMod val="60000"/>
                  <a:lumOff val="40000"/>
                  <a:alpha val="20000"/>
                </a:schemeClr>
              </a:gs>
              <a:gs pos="100000">
                <a:schemeClr val="tx2">
                  <a:lumMod val="20000"/>
                  <a:lumOff val="80000"/>
                  <a:alpha val="2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3313355" y="1905001"/>
            <a:ext cx="1544395" cy="2656241"/>
            <a:chOff x="1822450" y="3601569"/>
            <a:chExt cx="2361199" cy="2550460"/>
          </a:xfrm>
        </p:grpSpPr>
        <p:sp>
          <p:nvSpPr>
            <p:cNvPr id="30" name="Rounded Rectangle 29"/>
            <p:cNvSpPr/>
            <p:nvPr/>
          </p:nvSpPr>
          <p:spPr>
            <a:xfrm>
              <a:off x="1822450" y="3601570"/>
              <a:ext cx="2361199" cy="255045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381000" dist="457200" dir="12300000" sx="134000" sy="134000" algn="tl" rotWithShape="0">
                <a:srgbClr val="00B050">
                  <a:alpha val="5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1822450" y="3601569"/>
              <a:ext cx="2361199" cy="2550459"/>
            </a:xfrm>
            <a:prstGeom prst="roundRect">
              <a:avLst/>
            </a:prstGeom>
            <a:solidFill>
              <a:srgbClr val="00B050">
                <a:alpha val="4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system design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01053" y="1981200"/>
            <a:ext cx="1503947" cy="1804737"/>
          </a:xfrm>
          <a:prstGeom prst="roundRect">
            <a:avLst>
              <a:gd name="adj" fmla="val 11838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2000">
                <a:schemeClr val="accent1">
                  <a:lumMod val="60000"/>
                  <a:lumOff val="40000"/>
                </a:schemeClr>
              </a:gs>
              <a:gs pos="39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1600" b="1" dirty="0" smtClean="0">
                <a:latin typeface="+mj-lt"/>
              </a:rPr>
              <a:t>Concrete Executor</a:t>
            </a:r>
            <a:endParaRPr lang="en-US" sz="1600" b="1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200" y="701842"/>
            <a:ext cx="1022684" cy="1203158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2000">
                <a:schemeClr val="accent5">
                  <a:lumMod val="75000"/>
                </a:schemeClr>
              </a:gs>
              <a:gs pos="39000">
                <a:schemeClr val="accent5">
                  <a:lumMod val="75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n-lt"/>
              </a:rPr>
              <a:t>Program</a:t>
            </a:r>
            <a:endParaRPr lang="en-US" sz="1600" dirty="0"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19200" y="701842"/>
            <a:ext cx="1022684" cy="1203158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32000">
                <a:schemeClr val="accent3">
                  <a:lumMod val="60000"/>
                  <a:lumOff val="40000"/>
                </a:schemeClr>
              </a:gs>
              <a:gs pos="3900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n-lt"/>
              </a:rPr>
              <a:t>Input</a:t>
            </a:r>
            <a:endParaRPr lang="en-US" sz="1600" dirty="0">
              <a:latin typeface="+mn-lt"/>
            </a:endParaRPr>
          </a:p>
        </p:txBody>
      </p:sp>
      <p:sp>
        <p:nvSpPr>
          <p:cNvPr id="24" name="Down Arrow 23"/>
          <p:cNvSpPr/>
          <p:nvPr/>
        </p:nvSpPr>
        <p:spPr>
          <a:xfrm>
            <a:off x="457200" y="1752600"/>
            <a:ext cx="603250" cy="628650"/>
          </a:xfrm>
          <a:prstGeom prst="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wn Arrow 24"/>
          <p:cNvSpPr/>
          <p:nvPr/>
        </p:nvSpPr>
        <p:spPr>
          <a:xfrm>
            <a:off x="1219200" y="1752600"/>
            <a:ext cx="603250" cy="628650"/>
          </a:xfrm>
          <a:prstGeom prst="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ircular Arrow 20"/>
          <p:cNvSpPr/>
          <p:nvPr/>
        </p:nvSpPr>
        <p:spPr>
          <a:xfrm rot="484497" flipH="1">
            <a:off x="-147038" y="229045"/>
            <a:ext cx="10209976" cy="6221713"/>
          </a:xfrm>
          <a:prstGeom prst="circularArrow">
            <a:avLst>
              <a:gd name="adj1" fmla="val 9384"/>
              <a:gd name="adj2" fmla="val 734555"/>
              <a:gd name="adj3" fmla="val 20456050"/>
              <a:gd name="adj4" fmla="val 12158273"/>
              <a:gd name="adj5" fmla="val 12911"/>
            </a:avLst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266700" dist="165100" dir="240000" sx="99000" sy="99000" algn="tl" rotWithShape="0">
              <a:prstClr val="black">
                <a:alpha val="3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18300" y="2282826"/>
            <a:ext cx="1025525" cy="1206500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2000">
                <a:schemeClr val="accent5">
                  <a:lumMod val="75000"/>
                </a:schemeClr>
              </a:gs>
              <a:gs pos="39000">
                <a:schemeClr val="accent5">
                  <a:lumMod val="75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lIns="0" rIns="0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Instructions</a:t>
            </a:r>
            <a:endParaRPr lang="en-US" sz="1400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69822" y="2282826"/>
            <a:ext cx="1025525" cy="1206500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32000">
                <a:schemeClr val="accent3">
                  <a:lumMod val="60000"/>
                  <a:lumOff val="40000"/>
                </a:schemeClr>
              </a:gs>
              <a:gs pos="3900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lIns="0" rIns="0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Generated Input</a:t>
            </a:r>
            <a:endParaRPr lang="en-US" sz="1400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24799" y="1981201"/>
            <a:ext cx="1508124" cy="1809749"/>
          </a:xfrm>
          <a:prstGeom prst="roundRect">
            <a:avLst>
              <a:gd name="adj" fmla="val 11838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2000">
                <a:schemeClr val="accent1">
                  <a:lumMod val="60000"/>
                  <a:lumOff val="40000"/>
                </a:schemeClr>
              </a:gs>
              <a:gs pos="39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1600" b="1" dirty="0" smtClean="0">
                <a:latin typeface="+mj-lt"/>
              </a:rPr>
              <a:t>Symbolic Executor</a:t>
            </a:r>
            <a:endParaRPr lang="en-US" sz="1600" b="1" dirty="0">
              <a:latin typeface="+mj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180723" y="1981201"/>
            <a:ext cx="1508124" cy="1809749"/>
          </a:xfrm>
          <a:prstGeom prst="roundRect">
            <a:avLst>
              <a:gd name="adj" fmla="val 11338"/>
            </a:avLst>
          </a:prstGeom>
          <a:gradFill>
            <a:gsLst>
              <a:gs pos="0">
                <a:srgbClr val="EBCBE0"/>
              </a:gs>
              <a:gs pos="32000">
                <a:srgbClr val="CE7AB0"/>
              </a:gs>
              <a:gs pos="39000">
                <a:srgbClr val="CE7AB0"/>
              </a:gs>
              <a:gs pos="100000">
                <a:srgbClr val="EBCBE0"/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1600" b="1" dirty="0" smtClean="0">
                <a:latin typeface="+mj-lt"/>
              </a:rPr>
              <a:t>STP</a:t>
            </a:r>
            <a:br>
              <a:rPr lang="en-US" sz="1600" b="1" dirty="0" smtClean="0">
                <a:latin typeface="+mj-lt"/>
              </a:rPr>
            </a:br>
            <a:r>
              <a:rPr lang="en-US" sz="1600" b="1" dirty="0" smtClean="0">
                <a:latin typeface="+mj-lt"/>
              </a:rPr>
              <a:t>(Solver)</a:t>
            </a:r>
            <a:endParaRPr lang="en-US" sz="1600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13899" y="2282826"/>
            <a:ext cx="1085850" cy="1206500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2000">
                <a:schemeClr val="accent5">
                  <a:lumMod val="75000"/>
                </a:schemeClr>
              </a:gs>
              <a:gs pos="39000">
                <a:schemeClr val="accent5">
                  <a:lumMod val="75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Path Conditions</a:t>
            </a:r>
            <a:endParaRPr lang="en-US" sz="1400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51949" y="3851275"/>
            <a:ext cx="1809749" cy="1025525"/>
          </a:xfrm>
          <a:prstGeom prst="roundRect">
            <a:avLst>
              <a:gd name="adj" fmla="val 18426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2000">
                <a:schemeClr val="accent1">
                  <a:lumMod val="60000"/>
                  <a:lumOff val="40000"/>
                </a:schemeClr>
              </a:gs>
              <a:gs pos="39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1600" b="1" dirty="0" smtClean="0">
                <a:latin typeface="+mj-lt"/>
              </a:rPr>
              <a:t>Path Selector</a:t>
            </a:r>
            <a:endParaRPr lang="en-US" sz="1600" b="1" dirty="0">
              <a:latin typeface="+mj-lt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2895600" y="2666999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4612274" y="2644776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879098" y="2644776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7568198" y="2644776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Up-Down Arrow 14"/>
          <p:cNvSpPr/>
          <p:nvPr/>
        </p:nvSpPr>
        <p:spPr>
          <a:xfrm>
            <a:off x="5155199" y="3127376"/>
            <a:ext cx="603250" cy="1085850"/>
          </a:xfrm>
          <a:prstGeom prst="up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1758950" y="2641600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224799" y="3851274"/>
            <a:ext cx="1219200" cy="1025525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400" b="1" dirty="0" err="1" smtClean="0">
                <a:latin typeface="+mn-lt"/>
              </a:rPr>
              <a:t>SymEval</a:t>
            </a:r>
            <a:endParaRPr lang="en-US" sz="1400" b="1" dirty="0">
              <a:latin typeface="+mn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0800" y="3851274"/>
            <a:ext cx="1219200" cy="1025525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400" b="1" dirty="0" smtClean="0">
                <a:latin typeface="+mn-lt"/>
              </a:rPr>
              <a:t>Dyninst</a:t>
            </a:r>
            <a:endParaRPr lang="en-US" sz="1400" b="1" dirty="0"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33500" y="3851275"/>
            <a:ext cx="1219200" cy="1025525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400" b="1" dirty="0" err="1" smtClean="0">
                <a:latin typeface="+mn-lt"/>
              </a:rPr>
              <a:t>ProcControl</a:t>
            </a:r>
            <a:r>
              <a:rPr lang="en-US" sz="1400" b="1" dirty="0" smtClean="0">
                <a:latin typeface="+mn-lt"/>
              </a:rPr>
              <a:t/>
            </a:r>
            <a:br>
              <a:rPr lang="en-US" sz="1400" b="1" dirty="0" smtClean="0">
                <a:latin typeface="+mn-lt"/>
              </a:rPr>
            </a:br>
            <a:r>
              <a:rPr lang="en-US" sz="1400" b="1" dirty="0" smtClean="0">
                <a:latin typeface="+mn-lt"/>
              </a:rPr>
              <a:t>API</a:t>
            </a:r>
            <a:endParaRPr lang="en-US" sz="1400" b="1" dirty="0">
              <a:latin typeface="+mn-lt"/>
            </a:endParaRPr>
          </a:p>
        </p:txBody>
      </p:sp>
      <p:sp>
        <p:nvSpPr>
          <p:cNvPr id="33" name="Up-Down Arrow 32"/>
          <p:cNvSpPr/>
          <p:nvPr/>
        </p:nvSpPr>
        <p:spPr>
          <a:xfrm>
            <a:off x="3624849" y="3489324"/>
            <a:ext cx="452709" cy="663576"/>
          </a:xfrm>
          <a:prstGeom prst="up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Up-Down Arrow 33"/>
          <p:cNvSpPr/>
          <p:nvPr/>
        </p:nvSpPr>
        <p:spPr>
          <a:xfrm>
            <a:off x="457200" y="3489324"/>
            <a:ext cx="452709" cy="663576"/>
          </a:xfrm>
          <a:prstGeom prst="up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Up-Down Arrow 34"/>
          <p:cNvSpPr/>
          <p:nvPr/>
        </p:nvSpPr>
        <p:spPr>
          <a:xfrm>
            <a:off x="1369741" y="3489326"/>
            <a:ext cx="452709" cy="663576"/>
          </a:xfrm>
          <a:prstGeom prst="up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Symbolic execution components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170EB2E-8991-471E-A295-939670A7B4DE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Binary Concolic Execution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190554" y="873302"/>
            <a:ext cx="2762892" cy="5304753"/>
            <a:chOff x="3224799" y="1981201"/>
            <a:chExt cx="1508124" cy="2895598"/>
          </a:xfrm>
        </p:grpSpPr>
        <p:sp>
          <p:nvSpPr>
            <p:cNvPr id="5" name="TextBox 4"/>
            <p:cNvSpPr txBox="1"/>
            <p:nvPr/>
          </p:nvSpPr>
          <p:spPr>
            <a:xfrm>
              <a:off x="3224799" y="1981201"/>
              <a:ext cx="1508124" cy="1809749"/>
            </a:xfrm>
            <a:prstGeom prst="roundRect">
              <a:avLst>
                <a:gd name="adj" fmla="val 11838"/>
              </a:avLst>
            </a:pr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32000">
                  <a:schemeClr val="accent1">
                    <a:lumMod val="60000"/>
                    <a:lumOff val="40000"/>
                  </a:schemeClr>
                </a:gs>
                <a:gs pos="39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ctr" anchorCtr="1">
              <a:noAutofit/>
            </a:bodyPr>
            <a:lstStyle/>
            <a:p>
              <a:r>
                <a:rPr lang="en-US" sz="3200" b="1" dirty="0" smtClean="0">
                  <a:latin typeface="+mj-lt"/>
                </a:rPr>
                <a:t>Symbolic Executor</a:t>
              </a:r>
              <a:endParaRPr lang="en-US" sz="3200" b="1" dirty="0">
                <a:latin typeface="+mj-lt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224799" y="3851274"/>
              <a:ext cx="1219200" cy="102552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4">
                    <a:lumMod val="20000"/>
                    <a:lumOff val="8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ctr" anchorCtr="0">
              <a:noAutofit/>
            </a:bodyPr>
            <a:lstStyle/>
            <a:p>
              <a:pPr algn="ctr"/>
              <a:r>
                <a:rPr lang="en-US" sz="2800" b="1" dirty="0" err="1" smtClean="0">
                  <a:latin typeface="+mn-lt"/>
                </a:rPr>
                <a:t>SymEval</a:t>
              </a:r>
              <a:endParaRPr lang="en-US" sz="2800" b="1" dirty="0">
                <a:latin typeface="+mn-lt"/>
              </a:endParaRPr>
            </a:p>
          </p:txBody>
        </p:sp>
        <p:sp>
          <p:nvSpPr>
            <p:cNvPr id="7" name="Up-Down Arrow 6"/>
            <p:cNvSpPr/>
            <p:nvPr/>
          </p:nvSpPr>
          <p:spPr>
            <a:xfrm>
              <a:off x="3624849" y="3489324"/>
              <a:ext cx="452709" cy="663576"/>
            </a:xfrm>
            <a:prstGeom prst="upDown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50000"/>
                  </a:schemeClr>
                </a:gs>
                <a:gs pos="32000">
                  <a:schemeClr val="tx2">
                    <a:lumMod val="60000"/>
                    <a:lumOff val="40000"/>
                    <a:alpha val="50000"/>
                  </a:schemeClr>
                </a:gs>
                <a:gs pos="38000">
                  <a:schemeClr val="tx2">
                    <a:lumMod val="60000"/>
                    <a:lumOff val="40000"/>
                    <a:alpha val="50000"/>
                  </a:schemeClr>
                </a:gs>
                <a:gs pos="100000">
                  <a:schemeClr val="tx2">
                    <a:lumMod val="20000"/>
                    <a:lumOff val="80000"/>
                    <a:alpha val="5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Symbolic execution components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170EB2E-8991-471E-A295-939670A7B4DE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Binary Concolic Execution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190554" y="873302"/>
            <a:ext cx="2762892" cy="5304753"/>
            <a:chOff x="3224799" y="1981201"/>
            <a:chExt cx="1508124" cy="2895598"/>
          </a:xfrm>
        </p:grpSpPr>
        <p:sp>
          <p:nvSpPr>
            <p:cNvPr id="5" name="TextBox 4"/>
            <p:cNvSpPr txBox="1"/>
            <p:nvPr/>
          </p:nvSpPr>
          <p:spPr>
            <a:xfrm>
              <a:off x="3224799" y="1981201"/>
              <a:ext cx="1508124" cy="1809749"/>
            </a:xfrm>
            <a:prstGeom prst="roundRect">
              <a:avLst>
                <a:gd name="adj" fmla="val 11838"/>
              </a:avLst>
            </a:pr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32000">
                  <a:schemeClr val="accent1">
                    <a:lumMod val="60000"/>
                    <a:lumOff val="40000"/>
                  </a:schemeClr>
                </a:gs>
                <a:gs pos="39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2000" b="1" dirty="0" smtClean="0">
                  <a:latin typeface="+mj-lt"/>
                </a:rPr>
                <a:t>Symbolic Executor</a:t>
              </a:r>
            </a:p>
            <a:p>
              <a:pPr algn="ctr"/>
              <a:r>
                <a:rPr lang="en-US" sz="1400" b="1" dirty="0" smtClean="0">
                  <a:latin typeface="+mj-lt"/>
                </a:rPr>
                <a:t>    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en-US" sz="2000" dirty="0" smtClean="0">
                  <a:latin typeface="+mj-lt"/>
                </a:rPr>
                <a:t>Symbolic memory</a:t>
              </a:r>
              <a:br>
                <a:rPr lang="en-US" sz="2000" dirty="0" smtClean="0">
                  <a:latin typeface="+mj-lt"/>
                </a:rPr>
              </a:br>
              <a:r>
                <a:rPr lang="en-US" sz="3600" dirty="0" smtClean="0">
                  <a:latin typeface="+mj-lt"/>
                </a:rPr>
                <a:t>   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en-US" sz="2000" dirty="0" smtClean="0">
                  <a:latin typeface="+mj-lt"/>
                </a:rPr>
                <a:t>Identify input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en-US" sz="2000" dirty="0" smtClean="0">
                  <a:latin typeface="+mj-lt"/>
                </a:rPr>
                <a:t>Update symbolic memory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en-US" sz="2000" dirty="0" smtClean="0">
                  <a:latin typeface="+mj-lt"/>
                </a:rPr>
                <a:t>Extract conditional predicates</a:t>
              </a:r>
            </a:p>
            <a:p>
              <a:pPr algn="ctr"/>
              <a:endParaRPr lang="en-US" sz="2000" b="1" dirty="0">
                <a:latin typeface="+mj-lt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224799" y="3851274"/>
              <a:ext cx="1219200" cy="1025525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4">
                    <a:lumMod val="20000"/>
                    <a:lumOff val="8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b="1" dirty="0" err="1" smtClean="0">
                  <a:latin typeface="+mn-lt"/>
                </a:rPr>
                <a:t>SymEval</a:t>
              </a:r>
              <a:endParaRPr lang="en-US" b="1" dirty="0" smtClean="0">
                <a:latin typeface="+mn-lt"/>
              </a:endParaRPr>
            </a:p>
            <a:p>
              <a:pPr algn="ctr"/>
              <a:endParaRPr lang="en-US" b="1" dirty="0" smtClean="0">
                <a:latin typeface="+mn-lt"/>
              </a:endParaRPr>
            </a:p>
            <a:p>
              <a:pPr marL="119063" indent="-119063">
                <a:buFont typeface="Arial" pitchFamily="34" charset="0"/>
                <a:buChar char="•"/>
              </a:pPr>
              <a:r>
                <a:rPr lang="en-US" dirty="0" smtClean="0">
                  <a:latin typeface="+mn-lt"/>
                </a:rPr>
                <a:t>Represents instruction semantics as ASTs</a:t>
              </a:r>
              <a:endParaRPr lang="en-US" dirty="0">
                <a:latin typeface="+mn-lt"/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3190554" y="2130018"/>
            <a:ext cx="2762892" cy="0"/>
          </a:xfrm>
          <a:prstGeom prst="line">
            <a:avLst/>
          </a:prstGeom>
          <a:ln w="22225">
            <a:gradFill flip="none" rotWithShape="1">
              <a:gsLst>
                <a:gs pos="0">
                  <a:schemeClr val="accent6"/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Up-Down Arrow 12"/>
          <p:cNvSpPr/>
          <p:nvPr/>
        </p:nvSpPr>
        <p:spPr>
          <a:xfrm>
            <a:off x="3923448" y="3636192"/>
            <a:ext cx="829366" cy="1215675"/>
          </a:xfrm>
          <a:prstGeom prst="up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20000"/>
                </a:schemeClr>
              </a:gs>
              <a:gs pos="32000">
                <a:schemeClr val="tx2">
                  <a:lumMod val="60000"/>
                  <a:lumOff val="40000"/>
                  <a:alpha val="20000"/>
                </a:schemeClr>
              </a:gs>
              <a:gs pos="38000">
                <a:schemeClr val="tx2">
                  <a:lumMod val="60000"/>
                  <a:lumOff val="40000"/>
                  <a:alpha val="20000"/>
                </a:schemeClr>
              </a:gs>
              <a:gs pos="100000">
                <a:schemeClr val="tx2">
                  <a:lumMod val="20000"/>
                  <a:lumOff val="80000"/>
                  <a:alpha val="2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4636546" y="1948032"/>
            <a:ext cx="2743200" cy="2537907"/>
            <a:chOff x="1822450" y="3601569"/>
            <a:chExt cx="2361199" cy="2550460"/>
          </a:xfrm>
        </p:grpSpPr>
        <p:sp>
          <p:nvSpPr>
            <p:cNvPr id="30" name="Rounded Rectangle 29"/>
            <p:cNvSpPr/>
            <p:nvPr/>
          </p:nvSpPr>
          <p:spPr>
            <a:xfrm>
              <a:off x="1822450" y="3601570"/>
              <a:ext cx="2361199" cy="255045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381000" dist="457200" dir="12300000" sx="134000" sy="134000" algn="tl" rotWithShape="0">
                <a:srgbClr val="00B050">
                  <a:alpha val="5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1822450" y="3601569"/>
              <a:ext cx="2361199" cy="2550459"/>
            </a:xfrm>
            <a:prstGeom prst="roundRect">
              <a:avLst/>
            </a:prstGeom>
            <a:solidFill>
              <a:srgbClr val="00B05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Concolic execution system design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01053" y="1981200"/>
            <a:ext cx="1503947" cy="1804737"/>
          </a:xfrm>
          <a:prstGeom prst="roundRect">
            <a:avLst>
              <a:gd name="adj" fmla="val 11838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2000">
                <a:schemeClr val="accent1">
                  <a:lumMod val="60000"/>
                  <a:lumOff val="40000"/>
                </a:schemeClr>
              </a:gs>
              <a:gs pos="39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1600" b="1" dirty="0" smtClean="0">
                <a:latin typeface="+mj-lt"/>
              </a:rPr>
              <a:t>Concrete Executor</a:t>
            </a:r>
            <a:endParaRPr lang="en-US" sz="1600" b="1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200" y="701842"/>
            <a:ext cx="1022684" cy="1203158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2000">
                <a:schemeClr val="accent5">
                  <a:lumMod val="75000"/>
                </a:schemeClr>
              </a:gs>
              <a:gs pos="39000">
                <a:schemeClr val="accent5">
                  <a:lumMod val="75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n-lt"/>
              </a:rPr>
              <a:t>Program</a:t>
            </a:r>
            <a:endParaRPr lang="en-US" sz="1600" dirty="0"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19200" y="701842"/>
            <a:ext cx="1022684" cy="1203158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32000">
                <a:schemeClr val="accent3">
                  <a:lumMod val="60000"/>
                  <a:lumOff val="40000"/>
                </a:schemeClr>
              </a:gs>
              <a:gs pos="3900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600" dirty="0" smtClean="0">
                <a:latin typeface="+mn-lt"/>
              </a:rPr>
              <a:t>Input</a:t>
            </a:r>
            <a:endParaRPr lang="en-US" sz="1600" dirty="0">
              <a:latin typeface="+mn-lt"/>
            </a:endParaRPr>
          </a:p>
        </p:txBody>
      </p:sp>
      <p:sp>
        <p:nvSpPr>
          <p:cNvPr id="24" name="Down Arrow 23"/>
          <p:cNvSpPr/>
          <p:nvPr/>
        </p:nvSpPr>
        <p:spPr>
          <a:xfrm>
            <a:off x="457200" y="1752600"/>
            <a:ext cx="603250" cy="628650"/>
          </a:xfrm>
          <a:prstGeom prst="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wn Arrow 24"/>
          <p:cNvSpPr/>
          <p:nvPr/>
        </p:nvSpPr>
        <p:spPr>
          <a:xfrm>
            <a:off x="1219200" y="1752600"/>
            <a:ext cx="603250" cy="628650"/>
          </a:xfrm>
          <a:prstGeom prst="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ircular Arrow 20"/>
          <p:cNvSpPr/>
          <p:nvPr/>
        </p:nvSpPr>
        <p:spPr>
          <a:xfrm rot="484497" flipH="1">
            <a:off x="-147038" y="229045"/>
            <a:ext cx="10209976" cy="6221713"/>
          </a:xfrm>
          <a:prstGeom prst="circularArrow">
            <a:avLst>
              <a:gd name="adj1" fmla="val 9384"/>
              <a:gd name="adj2" fmla="val 734555"/>
              <a:gd name="adj3" fmla="val 20456050"/>
              <a:gd name="adj4" fmla="val 12158273"/>
              <a:gd name="adj5" fmla="val 12911"/>
            </a:avLst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266700" dist="165100" dir="240000" sx="99000" sy="99000" algn="tl" rotWithShape="0">
              <a:prstClr val="black">
                <a:alpha val="3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18300" y="2282826"/>
            <a:ext cx="1025525" cy="1206500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2000">
                <a:schemeClr val="accent5">
                  <a:lumMod val="75000"/>
                </a:schemeClr>
              </a:gs>
              <a:gs pos="39000">
                <a:schemeClr val="accent5">
                  <a:lumMod val="75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lIns="0" rIns="0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Instructions</a:t>
            </a:r>
            <a:endParaRPr lang="en-US" sz="1400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69822" y="2282826"/>
            <a:ext cx="1025525" cy="1206500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32000">
                <a:schemeClr val="accent3">
                  <a:lumMod val="60000"/>
                  <a:lumOff val="40000"/>
                </a:schemeClr>
              </a:gs>
              <a:gs pos="3900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lIns="0" rIns="0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Generated Input</a:t>
            </a:r>
            <a:endParaRPr lang="en-US" sz="1400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24799" y="1981201"/>
            <a:ext cx="1508124" cy="1809749"/>
          </a:xfrm>
          <a:prstGeom prst="roundRect">
            <a:avLst>
              <a:gd name="adj" fmla="val 11838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2000">
                <a:schemeClr val="accent1">
                  <a:lumMod val="60000"/>
                  <a:lumOff val="40000"/>
                </a:schemeClr>
              </a:gs>
              <a:gs pos="39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1600" b="1" dirty="0" smtClean="0">
                <a:latin typeface="+mj-lt"/>
              </a:rPr>
              <a:t>Symbolic Executor</a:t>
            </a:r>
            <a:endParaRPr lang="en-US" sz="1600" b="1" dirty="0">
              <a:latin typeface="+mj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180723" y="1981201"/>
            <a:ext cx="1508124" cy="1809749"/>
          </a:xfrm>
          <a:prstGeom prst="roundRect">
            <a:avLst>
              <a:gd name="adj" fmla="val 11338"/>
            </a:avLst>
          </a:prstGeom>
          <a:gradFill>
            <a:gsLst>
              <a:gs pos="0">
                <a:srgbClr val="EBCBE0"/>
              </a:gs>
              <a:gs pos="32000">
                <a:srgbClr val="CE7AB0"/>
              </a:gs>
              <a:gs pos="39000">
                <a:srgbClr val="CE7AB0"/>
              </a:gs>
              <a:gs pos="100000">
                <a:srgbClr val="EBCBE0"/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1600" b="1" dirty="0" smtClean="0">
                <a:latin typeface="+mj-lt"/>
              </a:rPr>
              <a:t>STP</a:t>
            </a:r>
            <a:br>
              <a:rPr lang="en-US" sz="1600" b="1" dirty="0" smtClean="0">
                <a:latin typeface="+mj-lt"/>
              </a:rPr>
            </a:br>
            <a:r>
              <a:rPr lang="en-US" sz="1600" b="1" dirty="0" smtClean="0">
                <a:latin typeface="+mj-lt"/>
              </a:rPr>
              <a:t>(Solver)</a:t>
            </a:r>
            <a:endParaRPr lang="en-US" sz="1600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13899" y="2282826"/>
            <a:ext cx="1085850" cy="1206500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2000">
                <a:schemeClr val="accent5">
                  <a:lumMod val="75000"/>
                </a:schemeClr>
              </a:gs>
              <a:gs pos="39000">
                <a:schemeClr val="accent5">
                  <a:lumMod val="75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1400" dirty="0" smtClean="0">
                <a:latin typeface="+mn-lt"/>
              </a:rPr>
              <a:t>Path Conditions</a:t>
            </a:r>
            <a:endParaRPr lang="en-US" sz="1400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51949" y="3851275"/>
            <a:ext cx="1809749" cy="1025525"/>
          </a:xfrm>
          <a:prstGeom prst="roundRect">
            <a:avLst>
              <a:gd name="adj" fmla="val 18426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2000">
                <a:schemeClr val="accent1">
                  <a:lumMod val="60000"/>
                  <a:lumOff val="40000"/>
                </a:schemeClr>
              </a:gs>
              <a:gs pos="39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1600" b="1" dirty="0" smtClean="0">
                <a:latin typeface="+mj-lt"/>
              </a:rPr>
              <a:t>Path Selector</a:t>
            </a:r>
            <a:endParaRPr lang="en-US" sz="1600" b="1" dirty="0">
              <a:latin typeface="+mj-lt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2895600" y="2666999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4612274" y="2644776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879098" y="2644776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7568198" y="2644776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Up-Down Arrow 14"/>
          <p:cNvSpPr/>
          <p:nvPr/>
        </p:nvSpPr>
        <p:spPr>
          <a:xfrm>
            <a:off x="5155199" y="3127376"/>
            <a:ext cx="603250" cy="1085850"/>
          </a:xfrm>
          <a:prstGeom prst="up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1758950" y="2641600"/>
            <a:ext cx="603250" cy="482600"/>
          </a:xfrm>
          <a:prstGeom prst="right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224799" y="3851274"/>
            <a:ext cx="1219200" cy="1025525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400" b="1" dirty="0" err="1" smtClean="0">
                <a:latin typeface="+mn-lt"/>
              </a:rPr>
              <a:t>SymEval</a:t>
            </a:r>
            <a:endParaRPr lang="en-US" sz="1400" b="1" dirty="0">
              <a:latin typeface="+mn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0800" y="3851274"/>
            <a:ext cx="1219200" cy="1025525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400" b="1" dirty="0" smtClean="0">
                <a:latin typeface="+mn-lt"/>
              </a:rPr>
              <a:t>Dyninst</a:t>
            </a:r>
            <a:endParaRPr lang="en-US" sz="1400" b="1" dirty="0"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33500" y="3851275"/>
            <a:ext cx="1219200" cy="1025525"/>
          </a:xfrm>
          <a:prstGeom prst="roundRect">
            <a:avLst>
              <a:gd name="adj" fmla="val 12421"/>
            </a:avLst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400" b="1" dirty="0" err="1" smtClean="0">
                <a:latin typeface="+mn-lt"/>
              </a:rPr>
              <a:t>ProcControl</a:t>
            </a:r>
            <a:r>
              <a:rPr lang="en-US" sz="1400" b="1" dirty="0" smtClean="0">
                <a:latin typeface="+mn-lt"/>
              </a:rPr>
              <a:t/>
            </a:r>
            <a:br>
              <a:rPr lang="en-US" sz="1400" b="1" dirty="0" smtClean="0">
                <a:latin typeface="+mn-lt"/>
              </a:rPr>
            </a:br>
            <a:r>
              <a:rPr lang="en-US" sz="1400" b="1" dirty="0" smtClean="0">
                <a:latin typeface="+mn-lt"/>
              </a:rPr>
              <a:t>API</a:t>
            </a:r>
            <a:endParaRPr lang="en-US" sz="1400" b="1" dirty="0">
              <a:latin typeface="+mn-lt"/>
            </a:endParaRPr>
          </a:p>
        </p:txBody>
      </p:sp>
      <p:sp>
        <p:nvSpPr>
          <p:cNvPr id="33" name="Up-Down Arrow 32"/>
          <p:cNvSpPr/>
          <p:nvPr/>
        </p:nvSpPr>
        <p:spPr>
          <a:xfrm>
            <a:off x="3624849" y="3489324"/>
            <a:ext cx="452709" cy="663576"/>
          </a:xfrm>
          <a:prstGeom prst="up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Up-Down Arrow 33"/>
          <p:cNvSpPr/>
          <p:nvPr/>
        </p:nvSpPr>
        <p:spPr>
          <a:xfrm>
            <a:off x="457200" y="3489324"/>
            <a:ext cx="452709" cy="663576"/>
          </a:xfrm>
          <a:prstGeom prst="up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Up-Down Arrow 34"/>
          <p:cNvSpPr/>
          <p:nvPr/>
        </p:nvSpPr>
        <p:spPr>
          <a:xfrm>
            <a:off x="1369741" y="3489326"/>
            <a:ext cx="452709" cy="663576"/>
          </a:xfrm>
          <a:prstGeom prst="upDownArrow">
            <a:avLst/>
          </a:prstGeom>
          <a:gradFill>
            <a:gsLst>
              <a:gs pos="0">
                <a:schemeClr val="tx2">
                  <a:lumMod val="20000"/>
                  <a:lumOff val="80000"/>
                  <a:alpha val="50000"/>
                </a:schemeClr>
              </a:gs>
              <a:gs pos="32000">
                <a:schemeClr val="tx2">
                  <a:lumMod val="60000"/>
                  <a:lumOff val="40000"/>
                  <a:alpha val="50000"/>
                </a:schemeClr>
              </a:gs>
              <a:gs pos="38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tx2">
                  <a:lumMod val="20000"/>
                  <a:lumOff val="80000"/>
                  <a:alpha val="50000"/>
                </a:schemeClr>
              </a:gs>
            </a:gsLst>
            <a:lin ang="5400000" scaled="0"/>
          </a:gradFill>
          <a:ln w="12700">
            <a:solidFill>
              <a:schemeClr val="tx2">
                <a:lumMod val="20000"/>
                <a:lumOff val="80000"/>
                <a:alpha val="50000"/>
              </a:schemeClr>
            </a:solidFill>
          </a:ln>
          <a:effectLst>
            <a:outerShdw blurRad="177800" dist="38100" dir="2700000" sx="96000" sy="96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 searching components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170EB2E-8991-471E-A295-939670A7B4DE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Binary Concolic Execution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702903" y="873302"/>
            <a:ext cx="5738195" cy="5296797"/>
            <a:chOff x="4551949" y="1981201"/>
            <a:chExt cx="3136898" cy="2895599"/>
          </a:xfrm>
        </p:grpSpPr>
        <p:sp>
          <p:nvSpPr>
            <p:cNvPr id="5" name="TextBox 4"/>
            <p:cNvSpPr txBox="1"/>
            <p:nvPr/>
          </p:nvSpPr>
          <p:spPr>
            <a:xfrm>
              <a:off x="6180723" y="1981201"/>
              <a:ext cx="1508124" cy="1809749"/>
            </a:xfrm>
            <a:prstGeom prst="roundRect">
              <a:avLst>
                <a:gd name="adj" fmla="val 11338"/>
              </a:avLst>
            </a:prstGeom>
            <a:gradFill>
              <a:gsLst>
                <a:gs pos="0">
                  <a:srgbClr val="EBCBE0"/>
                </a:gs>
                <a:gs pos="32000">
                  <a:srgbClr val="CE7AB0"/>
                </a:gs>
                <a:gs pos="39000">
                  <a:srgbClr val="CE7AB0"/>
                </a:gs>
                <a:gs pos="100000">
                  <a:srgbClr val="EBCBE0"/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ctr" anchorCtr="1">
              <a:noAutofit/>
            </a:bodyPr>
            <a:lstStyle/>
            <a:p>
              <a:pPr algn="ctr"/>
              <a:r>
                <a:rPr lang="en-US" sz="3200" b="1" dirty="0" smtClean="0">
                  <a:latin typeface="+mj-lt"/>
                </a:rPr>
                <a:t>STP</a:t>
              </a:r>
              <a:br>
                <a:rPr lang="en-US" sz="3200" b="1" dirty="0" smtClean="0">
                  <a:latin typeface="+mj-lt"/>
                </a:rPr>
              </a:br>
              <a:r>
                <a:rPr lang="en-US" sz="3200" b="1" dirty="0" smtClean="0">
                  <a:latin typeface="+mj-lt"/>
                </a:rPr>
                <a:t>(Solver)</a:t>
              </a:r>
              <a:endParaRPr lang="en-US" sz="3200" b="1" dirty="0">
                <a:latin typeface="+mj-lt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913899" y="2282826"/>
              <a:ext cx="1085850" cy="12065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2000">
                  <a:schemeClr val="accent5">
                    <a:lumMod val="75000"/>
                  </a:schemeClr>
                </a:gs>
                <a:gs pos="39000">
                  <a:schemeClr val="accent5">
                    <a:lumMod val="75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2800" dirty="0" smtClean="0">
                  <a:latin typeface="+mn-lt"/>
                </a:rPr>
                <a:t>Path Conditions</a:t>
              </a:r>
              <a:endParaRPr lang="en-US" sz="2800" dirty="0">
                <a:latin typeface="+mn-lt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551949" y="3851275"/>
              <a:ext cx="1809749" cy="1025525"/>
            </a:xfrm>
            <a:prstGeom prst="roundRect">
              <a:avLst>
                <a:gd name="adj" fmla="val 18426"/>
              </a:avLst>
            </a:pr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32000">
                  <a:schemeClr val="accent1">
                    <a:lumMod val="60000"/>
                    <a:lumOff val="40000"/>
                  </a:schemeClr>
                </a:gs>
                <a:gs pos="39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ctr" anchorCtr="1">
              <a:noAutofit/>
            </a:bodyPr>
            <a:lstStyle/>
            <a:p>
              <a:r>
                <a:rPr lang="en-US" sz="2800" b="1" dirty="0" smtClean="0">
                  <a:latin typeface="+mj-lt"/>
                </a:rPr>
                <a:t>Path Selector</a:t>
              </a:r>
              <a:endParaRPr lang="en-US" sz="2800" b="1" dirty="0">
                <a:latin typeface="+mj-lt"/>
              </a:endParaRPr>
            </a:p>
          </p:txBody>
        </p:sp>
        <p:sp>
          <p:nvSpPr>
            <p:cNvPr id="8" name="Right Arrow 7"/>
            <p:cNvSpPr/>
            <p:nvPr/>
          </p:nvSpPr>
          <p:spPr>
            <a:xfrm>
              <a:off x="5879098" y="2644776"/>
              <a:ext cx="603250" cy="482600"/>
            </a:xfrm>
            <a:prstGeom prst="right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50000"/>
                  </a:schemeClr>
                </a:gs>
                <a:gs pos="32000">
                  <a:schemeClr val="tx2">
                    <a:lumMod val="60000"/>
                    <a:lumOff val="40000"/>
                    <a:alpha val="50000"/>
                  </a:schemeClr>
                </a:gs>
                <a:gs pos="38000">
                  <a:schemeClr val="tx2">
                    <a:lumMod val="60000"/>
                    <a:lumOff val="40000"/>
                    <a:alpha val="50000"/>
                  </a:schemeClr>
                </a:gs>
                <a:gs pos="100000">
                  <a:schemeClr val="tx2">
                    <a:lumMod val="20000"/>
                    <a:lumOff val="80000"/>
                    <a:alpha val="5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Up-Down Arrow 8"/>
            <p:cNvSpPr/>
            <p:nvPr/>
          </p:nvSpPr>
          <p:spPr>
            <a:xfrm>
              <a:off x="5155199" y="3127376"/>
              <a:ext cx="603250" cy="1085850"/>
            </a:xfrm>
            <a:prstGeom prst="upDown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50000"/>
                  </a:schemeClr>
                </a:gs>
                <a:gs pos="32000">
                  <a:schemeClr val="tx2">
                    <a:lumMod val="60000"/>
                    <a:lumOff val="40000"/>
                    <a:alpha val="50000"/>
                  </a:schemeClr>
                </a:gs>
                <a:gs pos="38000">
                  <a:schemeClr val="tx2">
                    <a:lumMod val="60000"/>
                    <a:lumOff val="40000"/>
                    <a:alpha val="50000"/>
                  </a:schemeClr>
                </a:gs>
                <a:gs pos="100000">
                  <a:schemeClr val="tx2">
                    <a:lumMod val="20000"/>
                    <a:lumOff val="80000"/>
                    <a:alpha val="5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8" name="tb Input"/>
          <p:cNvSpPr txBox="1"/>
          <p:nvPr/>
        </p:nvSpPr>
        <p:spPr>
          <a:xfrm>
            <a:off x="4038600" y="304800"/>
            <a:ext cx="1600200" cy="381000"/>
          </a:xfrm>
          <a:prstGeom prst="roundRect">
            <a:avLst>
              <a:gd name="adj" fmla="val 22838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4000" sy="94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1600" dirty="0" smtClean="0">
                <a:latin typeface="Consolas" pitchFamily="49" charset="0"/>
              </a:rPr>
              <a:t>normal input</a:t>
            </a:r>
            <a:endParaRPr lang="en-US" sz="1600" dirty="0">
              <a:latin typeface="Consolas" pitchFamily="49" charset="0"/>
            </a:endParaRPr>
          </a:p>
        </p:txBody>
      </p:sp>
      <p:sp>
        <p:nvSpPr>
          <p:cNvPr id="9" name="tb Exploit 1"/>
          <p:cNvSpPr txBox="1"/>
          <p:nvPr/>
        </p:nvSpPr>
        <p:spPr>
          <a:xfrm>
            <a:off x="3581400" y="457200"/>
            <a:ext cx="1600200" cy="381000"/>
          </a:xfrm>
          <a:prstGeom prst="roundRect">
            <a:avLst>
              <a:gd name="adj" fmla="val 22838"/>
            </a:avLst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32000">
                <a:schemeClr val="accent3">
                  <a:lumMod val="40000"/>
                  <a:lumOff val="60000"/>
                </a:schemeClr>
              </a:gs>
              <a:gs pos="39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4000" sy="94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1600" dirty="0" smtClean="0">
                <a:latin typeface="Consolas" pitchFamily="49" charset="0"/>
              </a:rPr>
              <a:t>exploit</a:t>
            </a:r>
            <a:endParaRPr lang="en-US" sz="1600" dirty="0">
              <a:latin typeface="Consolas" pitchFamily="49" charset="0"/>
            </a:endParaRPr>
          </a:p>
        </p:txBody>
      </p:sp>
      <p:sp>
        <p:nvSpPr>
          <p:cNvPr id="6" name="frame Program"/>
          <p:cNvSpPr txBox="1"/>
          <p:nvPr/>
        </p:nvSpPr>
        <p:spPr>
          <a:xfrm>
            <a:off x="1562100" y="1676400"/>
            <a:ext cx="6019800" cy="3505200"/>
          </a:xfrm>
          <a:prstGeom prst="roundRect">
            <a:avLst>
              <a:gd name="adj" fmla="val 5915"/>
            </a:avLst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2000">
                <a:schemeClr val="accent5">
                  <a:lumMod val="75000"/>
                </a:schemeClr>
              </a:gs>
              <a:gs pos="39000">
                <a:schemeClr val="accent5">
                  <a:lumMod val="75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numCol="1" rtlCol="0" anchor="ctr" anchorCtr="1">
            <a:noAutofit/>
          </a:bodyPr>
          <a:lstStyle/>
          <a:p>
            <a:r>
              <a:rPr lang="en-US" sz="2400" b="1" dirty="0" smtClean="0">
                <a:latin typeface="+mj-lt"/>
              </a:rPr>
              <a:t>Program</a:t>
            </a:r>
            <a:endParaRPr lang="en-US" sz="2400" b="1" dirty="0">
              <a:latin typeface="+mj-lt"/>
            </a:endParaRPr>
          </a:p>
        </p:txBody>
      </p:sp>
      <p:sp>
        <p:nvSpPr>
          <p:cNvPr id="14" name="path Normal"/>
          <p:cNvSpPr/>
          <p:nvPr/>
        </p:nvSpPr>
        <p:spPr>
          <a:xfrm>
            <a:off x="2667000" y="1676400"/>
            <a:ext cx="3872442" cy="3492500"/>
          </a:xfrm>
          <a:custGeom>
            <a:avLst/>
            <a:gdLst>
              <a:gd name="connsiteX0" fmla="*/ 3613150 w 3872442"/>
              <a:gd name="connsiteY0" fmla="*/ 0 h 3492500"/>
              <a:gd name="connsiteX1" fmla="*/ 3270250 w 3872442"/>
              <a:gd name="connsiteY1" fmla="*/ 2228850 h 3492500"/>
              <a:gd name="connsiteX2" fmla="*/ 0 w 3872442"/>
              <a:gd name="connsiteY2" fmla="*/ 3492500 h 349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72442" h="3492500">
                <a:moveTo>
                  <a:pt x="3613150" y="0"/>
                </a:moveTo>
                <a:cubicBezTo>
                  <a:pt x="3742796" y="823383"/>
                  <a:pt x="3872442" y="1646767"/>
                  <a:pt x="3270250" y="2228850"/>
                </a:cubicBezTo>
                <a:cubicBezTo>
                  <a:pt x="2668058" y="2810933"/>
                  <a:pt x="1334029" y="3151716"/>
                  <a:pt x="0" y="3492500"/>
                </a:cubicBezTo>
              </a:path>
            </a:pathLst>
          </a:cu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ood group"/>
          <p:cNvGrpSpPr/>
          <p:nvPr/>
        </p:nvGrpSpPr>
        <p:grpSpPr>
          <a:xfrm>
            <a:off x="1752600" y="5334000"/>
            <a:ext cx="1447800" cy="762000"/>
            <a:chOff x="1752600" y="5334000"/>
            <a:chExt cx="1447800" cy="762000"/>
          </a:xfrm>
        </p:grpSpPr>
        <p:sp>
          <p:nvSpPr>
            <p:cNvPr id="20" name="green plus"/>
            <p:cNvSpPr/>
            <p:nvPr/>
          </p:nvSpPr>
          <p:spPr>
            <a:xfrm>
              <a:off x="2438400" y="5334000"/>
              <a:ext cx="762000" cy="762000"/>
            </a:xfrm>
            <a:prstGeom prst="mathPlus">
              <a:avLst>
                <a:gd name="adj1" fmla="val 17270"/>
              </a:avLst>
            </a:prstGeom>
            <a:gradFill>
              <a:gsLst>
                <a:gs pos="0">
                  <a:srgbClr val="CCFFCC"/>
                </a:gs>
                <a:gs pos="32000">
                  <a:srgbClr val="66FF66"/>
                </a:gs>
                <a:gs pos="39000">
                  <a:srgbClr val="66FF66"/>
                </a:gs>
                <a:gs pos="100000">
                  <a:srgbClr val="99FF99"/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14300" dist="38100" dir="2700000" sx="98000" sy="98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1" name="good user" descr="boss-icon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52600" y="5334000"/>
              <a:ext cx="762000" cy="762000"/>
            </a:xfrm>
            <a:prstGeom prst="rect">
              <a:avLst/>
            </a:prstGeom>
            <a:effectLst>
              <a:outerShdw blurRad="190500" dist="38100" dir="2700000" algn="tl" rotWithShape="0">
                <a:prstClr val="black">
                  <a:alpha val="38000"/>
                </a:prstClr>
              </a:outerShdw>
            </a:effectLst>
          </p:spPr>
        </p:pic>
      </p:grpSp>
      <p:grpSp>
        <p:nvGrpSpPr>
          <p:cNvPr id="10" name="red bad group"/>
          <p:cNvGrpSpPr/>
          <p:nvPr/>
        </p:nvGrpSpPr>
        <p:grpSpPr>
          <a:xfrm>
            <a:off x="5562600" y="5257800"/>
            <a:ext cx="1447800" cy="1015789"/>
            <a:chOff x="5562600" y="5257800"/>
            <a:chExt cx="1447800" cy="1015789"/>
          </a:xfrm>
        </p:grpSpPr>
        <p:pic>
          <p:nvPicPr>
            <p:cNvPr id="22" name="red monster" descr="C:\Documents and Settings\vmuser\My Documents\My Pictures\Microsoft Clip Organizer\so01675_.wm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72200" y="5257800"/>
              <a:ext cx="838200" cy="1015789"/>
            </a:xfrm>
            <a:prstGeom prst="rect">
              <a:avLst/>
            </a:prstGeom>
            <a:noFill/>
            <a:effectLst>
              <a:outerShdw blurRad="127000" dist="254000" dir="20640000" sx="70000" sy="70000" kx="-1200000" algn="bl" rotWithShape="0">
                <a:prstClr val="black">
                  <a:alpha val="17000"/>
                </a:prstClr>
              </a:outerShdw>
            </a:effectLst>
          </p:spPr>
        </p:pic>
        <p:sp>
          <p:nvSpPr>
            <p:cNvPr id="23" name="red X"/>
            <p:cNvSpPr/>
            <p:nvPr/>
          </p:nvSpPr>
          <p:spPr>
            <a:xfrm>
              <a:off x="5562600" y="5257800"/>
              <a:ext cx="838200" cy="914400"/>
            </a:xfrm>
            <a:prstGeom prst="mathMultiply">
              <a:avLst>
                <a:gd name="adj1" fmla="val 14429"/>
              </a:avLst>
            </a:prstGeom>
            <a:gradFill>
              <a:gsLst>
                <a:gs pos="0">
                  <a:schemeClr val="accent3">
                    <a:lumMod val="20000"/>
                    <a:lumOff val="80000"/>
                  </a:schemeClr>
                </a:gs>
                <a:gs pos="32000">
                  <a:schemeClr val="accent3">
                    <a:lumMod val="60000"/>
                    <a:lumOff val="40000"/>
                  </a:schemeClr>
                </a:gs>
                <a:gs pos="39000">
                  <a:schemeClr val="accent3">
                    <a:lumMod val="60000"/>
                    <a:lumOff val="40000"/>
                  </a:schemeClr>
                </a:gs>
                <a:gs pos="100000">
                  <a:schemeClr val="accent3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39700" dist="38100" dir="2700000" sx="94000" sy="94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path Exploit A"/>
          <p:cNvSpPr/>
          <p:nvPr/>
        </p:nvSpPr>
        <p:spPr>
          <a:xfrm>
            <a:off x="1828800" y="1676400"/>
            <a:ext cx="5426075" cy="3495675"/>
          </a:xfrm>
          <a:custGeom>
            <a:avLst/>
            <a:gdLst>
              <a:gd name="connsiteX0" fmla="*/ 4570412 w 5426075"/>
              <a:gd name="connsiteY0" fmla="*/ 0 h 3495675"/>
              <a:gd name="connsiteX1" fmla="*/ 4341812 w 5426075"/>
              <a:gd name="connsiteY1" fmla="*/ 2333625 h 3495675"/>
              <a:gd name="connsiteX2" fmla="*/ 1265237 w 5426075"/>
              <a:gd name="connsiteY2" fmla="*/ 2743200 h 3495675"/>
              <a:gd name="connsiteX3" fmla="*/ 484187 w 5426075"/>
              <a:gd name="connsiteY3" fmla="*/ 1266825 h 3495675"/>
              <a:gd name="connsiteX4" fmla="*/ 4170362 w 5426075"/>
              <a:gd name="connsiteY4" fmla="*/ 1209675 h 3495675"/>
              <a:gd name="connsiteX5" fmla="*/ 2932112 w 5426075"/>
              <a:gd name="connsiteY5" fmla="*/ 2438400 h 3495675"/>
              <a:gd name="connsiteX6" fmla="*/ 779462 w 5426075"/>
              <a:gd name="connsiteY6" fmla="*/ 723900 h 3495675"/>
              <a:gd name="connsiteX7" fmla="*/ 5208587 w 5426075"/>
              <a:gd name="connsiteY7" fmla="*/ 2276475 h 3495675"/>
              <a:gd name="connsiteX8" fmla="*/ 2084387 w 5426075"/>
              <a:gd name="connsiteY8" fmla="*/ 3209925 h 3495675"/>
              <a:gd name="connsiteX9" fmla="*/ 4799012 w 5426075"/>
              <a:gd name="connsiteY9" fmla="*/ 1314450 h 3495675"/>
              <a:gd name="connsiteX10" fmla="*/ 2132012 w 5426075"/>
              <a:gd name="connsiteY10" fmla="*/ 542925 h 3495675"/>
              <a:gd name="connsiteX11" fmla="*/ 760412 w 5426075"/>
              <a:gd name="connsiteY11" fmla="*/ 2914650 h 3495675"/>
              <a:gd name="connsiteX12" fmla="*/ 722312 w 5426075"/>
              <a:gd name="connsiteY12" fmla="*/ 152400 h 3495675"/>
              <a:gd name="connsiteX13" fmla="*/ 4675187 w 5426075"/>
              <a:gd name="connsiteY13" fmla="*/ 2447925 h 3495675"/>
              <a:gd name="connsiteX14" fmla="*/ 4237037 w 5426075"/>
              <a:gd name="connsiteY14" fmla="*/ 3495675 h 349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426075" h="3495675">
                <a:moveTo>
                  <a:pt x="4570412" y="0"/>
                </a:moveTo>
                <a:cubicBezTo>
                  <a:pt x="4731543" y="938212"/>
                  <a:pt x="4892675" y="1876425"/>
                  <a:pt x="4341812" y="2333625"/>
                </a:cubicBezTo>
                <a:cubicBezTo>
                  <a:pt x="3790950" y="2790825"/>
                  <a:pt x="1908174" y="2921000"/>
                  <a:pt x="1265237" y="2743200"/>
                </a:cubicBezTo>
                <a:cubicBezTo>
                  <a:pt x="622300" y="2565400"/>
                  <a:pt x="0" y="1522412"/>
                  <a:pt x="484187" y="1266825"/>
                </a:cubicBezTo>
                <a:cubicBezTo>
                  <a:pt x="968374" y="1011238"/>
                  <a:pt x="3762375" y="1014413"/>
                  <a:pt x="4170362" y="1209675"/>
                </a:cubicBezTo>
                <a:cubicBezTo>
                  <a:pt x="4578349" y="1404937"/>
                  <a:pt x="3497262" y="2519362"/>
                  <a:pt x="2932112" y="2438400"/>
                </a:cubicBezTo>
                <a:cubicBezTo>
                  <a:pt x="2366962" y="2357438"/>
                  <a:pt x="400050" y="750888"/>
                  <a:pt x="779462" y="723900"/>
                </a:cubicBezTo>
                <a:cubicBezTo>
                  <a:pt x="1158875" y="696913"/>
                  <a:pt x="4991100" y="1862138"/>
                  <a:pt x="5208587" y="2276475"/>
                </a:cubicBezTo>
                <a:cubicBezTo>
                  <a:pt x="5426075" y="2690813"/>
                  <a:pt x="2152650" y="3370263"/>
                  <a:pt x="2084387" y="3209925"/>
                </a:cubicBezTo>
                <a:cubicBezTo>
                  <a:pt x="2016124" y="3049587"/>
                  <a:pt x="4791075" y="1758950"/>
                  <a:pt x="4799012" y="1314450"/>
                </a:cubicBezTo>
                <a:cubicBezTo>
                  <a:pt x="4806949" y="869950"/>
                  <a:pt x="2805112" y="276225"/>
                  <a:pt x="2132012" y="542925"/>
                </a:cubicBezTo>
                <a:cubicBezTo>
                  <a:pt x="1458912" y="809625"/>
                  <a:pt x="995362" y="2979737"/>
                  <a:pt x="760412" y="2914650"/>
                </a:cubicBezTo>
                <a:cubicBezTo>
                  <a:pt x="525462" y="2849563"/>
                  <a:pt x="69850" y="230187"/>
                  <a:pt x="722312" y="152400"/>
                </a:cubicBezTo>
                <a:cubicBezTo>
                  <a:pt x="1374774" y="74613"/>
                  <a:pt x="4089399" y="1890712"/>
                  <a:pt x="4675187" y="2447925"/>
                </a:cubicBezTo>
                <a:cubicBezTo>
                  <a:pt x="5260975" y="3005138"/>
                  <a:pt x="4313237" y="3319463"/>
                  <a:pt x="4237037" y="3495675"/>
                </a:cubicBezTo>
              </a:path>
            </a:pathLst>
          </a:cu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Assume medal"/>
          <p:cNvSpPr txBox="1"/>
          <p:nvPr/>
        </p:nvSpPr>
        <p:spPr>
          <a:xfrm>
            <a:off x="6705600" y="5029200"/>
            <a:ext cx="2362200" cy="1143000"/>
          </a:xfrm>
          <a:prstGeom prst="star32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32000">
                <a:schemeClr val="accent4">
                  <a:lumMod val="60000"/>
                  <a:lumOff val="40000"/>
                </a:schemeClr>
              </a:gs>
              <a:gs pos="39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8000" sy="98000" algn="tl" rotWithShape="0">
              <a:prstClr val="black">
                <a:alpha val="23000"/>
              </a:prstClr>
            </a:outerShdw>
          </a:effectLst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+mj-lt"/>
              </a:rPr>
              <a:t>Assume we know 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of a vulnerability</a:t>
            </a:r>
            <a:endParaRPr lang="en-US" sz="1600" dirty="0">
              <a:latin typeface="+mj-lt"/>
            </a:endParaRPr>
          </a:p>
        </p:txBody>
      </p:sp>
      <p:grpSp>
        <p:nvGrpSpPr>
          <p:cNvPr id="16" name="white monster"/>
          <p:cNvGrpSpPr/>
          <p:nvPr/>
        </p:nvGrpSpPr>
        <p:grpSpPr>
          <a:xfrm>
            <a:off x="6172201" y="5257800"/>
            <a:ext cx="826635" cy="995525"/>
            <a:chOff x="4038600" y="3827463"/>
            <a:chExt cx="1841501" cy="2217738"/>
          </a:xfrm>
          <a:effectLst>
            <a:outerShdw blurRad="127000" dist="393700" dir="20580000" sx="70000" sy="70000" kx="1200000" algn="br" rotWithShape="0">
              <a:prstClr val="black">
                <a:alpha val="17000"/>
              </a:prstClr>
            </a:outerShdw>
          </a:effectLst>
        </p:grpSpPr>
        <p:sp>
          <p:nvSpPr>
            <p:cNvPr id="17" name="Freeform 6"/>
            <p:cNvSpPr>
              <a:spLocks/>
            </p:cNvSpPr>
            <p:nvPr/>
          </p:nvSpPr>
          <p:spPr bwMode="auto">
            <a:xfrm>
              <a:off x="4152900" y="3890963"/>
              <a:ext cx="1720850" cy="1963738"/>
            </a:xfrm>
            <a:custGeom>
              <a:avLst/>
              <a:gdLst/>
              <a:ahLst/>
              <a:cxnLst>
                <a:cxn ang="0">
                  <a:pos x="1198" y="101"/>
                </a:cxn>
                <a:cxn ang="0">
                  <a:pos x="1089" y="338"/>
                </a:cxn>
                <a:cxn ang="0">
                  <a:pos x="957" y="358"/>
                </a:cxn>
                <a:cxn ang="0">
                  <a:pos x="995" y="696"/>
                </a:cxn>
                <a:cxn ang="0">
                  <a:pos x="1049" y="945"/>
                </a:cxn>
                <a:cxn ang="0">
                  <a:pos x="897" y="1113"/>
                </a:cxn>
                <a:cxn ang="0">
                  <a:pos x="926" y="1424"/>
                </a:cxn>
                <a:cxn ang="0">
                  <a:pos x="758" y="1668"/>
                </a:cxn>
                <a:cxn ang="0">
                  <a:pos x="743" y="1867"/>
                </a:cxn>
                <a:cxn ang="0">
                  <a:pos x="335" y="1985"/>
                </a:cxn>
                <a:cxn ang="0">
                  <a:pos x="265" y="2155"/>
                </a:cxn>
                <a:cxn ang="0">
                  <a:pos x="129" y="2444"/>
                </a:cxn>
                <a:cxn ang="0">
                  <a:pos x="490" y="2322"/>
                </a:cxn>
                <a:cxn ang="0">
                  <a:pos x="591" y="2329"/>
                </a:cxn>
                <a:cxn ang="0">
                  <a:pos x="712" y="1976"/>
                </a:cxn>
                <a:cxn ang="0">
                  <a:pos x="778" y="2058"/>
                </a:cxn>
                <a:cxn ang="0">
                  <a:pos x="968" y="1886"/>
                </a:cxn>
                <a:cxn ang="0">
                  <a:pos x="1031" y="1680"/>
                </a:cxn>
                <a:cxn ang="0">
                  <a:pos x="1054" y="2045"/>
                </a:cxn>
                <a:cxn ang="0">
                  <a:pos x="980" y="2155"/>
                </a:cxn>
                <a:cxn ang="0">
                  <a:pos x="1007" y="2345"/>
                </a:cxn>
                <a:cxn ang="0">
                  <a:pos x="1241" y="2302"/>
                </a:cxn>
                <a:cxn ang="0">
                  <a:pos x="1400" y="1864"/>
                </a:cxn>
                <a:cxn ang="0">
                  <a:pos x="1558" y="1898"/>
                </a:cxn>
                <a:cxn ang="0">
                  <a:pos x="1552" y="2027"/>
                </a:cxn>
                <a:cxn ang="0">
                  <a:pos x="1486" y="2361"/>
                </a:cxn>
                <a:cxn ang="0">
                  <a:pos x="1781" y="2260"/>
                </a:cxn>
                <a:cxn ang="0">
                  <a:pos x="1714" y="2112"/>
                </a:cxn>
                <a:cxn ang="0">
                  <a:pos x="1672" y="1891"/>
                </a:cxn>
                <a:cxn ang="0">
                  <a:pos x="1792" y="1575"/>
                </a:cxn>
                <a:cxn ang="0">
                  <a:pos x="1855" y="1346"/>
                </a:cxn>
                <a:cxn ang="0">
                  <a:pos x="1786" y="1710"/>
                </a:cxn>
                <a:cxn ang="0">
                  <a:pos x="1835" y="1909"/>
                </a:cxn>
                <a:cxn ang="0">
                  <a:pos x="1932" y="1859"/>
                </a:cxn>
                <a:cxn ang="0">
                  <a:pos x="1987" y="1987"/>
                </a:cxn>
                <a:cxn ang="0">
                  <a:pos x="2064" y="1972"/>
                </a:cxn>
                <a:cxn ang="0">
                  <a:pos x="2138" y="1925"/>
                </a:cxn>
                <a:cxn ang="0">
                  <a:pos x="2084" y="1661"/>
                </a:cxn>
                <a:cxn ang="0">
                  <a:pos x="1975" y="1131"/>
                </a:cxn>
                <a:cxn ang="0">
                  <a:pos x="1707" y="762"/>
                </a:cxn>
                <a:cxn ang="0">
                  <a:pos x="1772" y="599"/>
                </a:cxn>
                <a:cxn ang="0">
                  <a:pos x="1839" y="436"/>
                </a:cxn>
                <a:cxn ang="0">
                  <a:pos x="1723" y="345"/>
                </a:cxn>
                <a:cxn ang="0">
                  <a:pos x="1586" y="170"/>
                </a:cxn>
                <a:cxn ang="0">
                  <a:pos x="1500" y="148"/>
                </a:cxn>
                <a:cxn ang="0">
                  <a:pos x="1229" y="3"/>
                </a:cxn>
                <a:cxn ang="0">
                  <a:pos x="1178" y="0"/>
                </a:cxn>
              </a:cxnLst>
              <a:rect l="0" t="0" r="r" b="b"/>
              <a:pathLst>
                <a:path w="2169" h="2474">
                  <a:moveTo>
                    <a:pt x="1178" y="0"/>
                  </a:moveTo>
                  <a:lnTo>
                    <a:pt x="1198" y="101"/>
                  </a:lnTo>
                  <a:lnTo>
                    <a:pt x="1147" y="190"/>
                  </a:lnTo>
                  <a:lnTo>
                    <a:pt x="1089" y="338"/>
                  </a:lnTo>
                  <a:lnTo>
                    <a:pt x="964" y="291"/>
                  </a:lnTo>
                  <a:lnTo>
                    <a:pt x="957" y="358"/>
                  </a:lnTo>
                  <a:lnTo>
                    <a:pt x="1022" y="532"/>
                  </a:lnTo>
                  <a:lnTo>
                    <a:pt x="995" y="696"/>
                  </a:lnTo>
                  <a:lnTo>
                    <a:pt x="1049" y="875"/>
                  </a:lnTo>
                  <a:lnTo>
                    <a:pt x="1049" y="945"/>
                  </a:lnTo>
                  <a:lnTo>
                    <a:pt x="980" y="988"/>
                  </a:lnTo>
                  <a:lnTo>
                    <a:pt x="897" y="1113"/>
                  </a:lnTo>
                  <a:lnTo>
                    <a:pt x="895" y="1299"/>
                  </a:lnTo>
                  <a:lnTo>
                    <a:pt x="926" y="1424"/>
                  </a:lnTo>
                  <a:lnTo>
                    <a:pt x="871" y="1591"/>
                  </a:lnTo>
                  <a:lnTo>
                    <a:pt x="758" y="1668"/>
                  </a:lnTo>
                  <a:lnTo>
                    <a:pt x="727" y="1777"/>
                  </a:lnTo>
                  <a:lnTo>
                    <a:pt x="743" y="1867"/>
                  </a:lnTo>
                  <a:lnTo>
                    <a:pt x="580" y="2007"/>
                  </a:lnTo>
                  <a:lnTo>
                    <a:pt x="335" y="1985"/>
                  </a:lnTo>
                  <a:lnTo>
                    <a:pt x="0" y="2298"/>
                  </a:lnTo>
                  <a:lnTo>
                    <a:pt x="265" y="2155"/>
                  </a:lnTo>
                  <a:lnTo>
                    <a:pt x="362" y="2186"/>
                  </a:lnTo>
                  <a:lnTo>
                    <a:pt x="129" y="2444"/>
                  </a:lnTo>
                  <a:lnTo>
                    <a:pt x="444" y="2237"/>
                  </a:lnTo>
                  <a:lnTo>
                    <a:pt x="490" y="2322"/>
                  </a:lnTo>
                  <a:lnTo>
                    <a:pt x="428" y="2474"/>
                  </a:lnTo>
                  <a:lnTo>
                    <a:pt x="591" y="2329"/>
                  </a:lnTo>
                  <a:lnTo>
                    <a:pt x="591" y="2112"/>
                  </a:lnTo>
                  <a:lnTo>
                    <a:pt x="712" y="1976"/>
                  </a:lnTo>
                  <a:lnTo>
                    <a:pt x="754" y="1969"/>
                  </a:lnTo>
                  <a:lnTo>
                    <a:pt x="778" y="2058"/>
                  </a:lnTo>
                  <a:lnTo>
                    <a:pt x="848" y="2072"/>
                  </a:lnTo>
                  <a:lnTo>
                    <a:pt x="968" y="1886"/>
                  </a:lnTo>
                  <a:lnTo>
                    <a:pt x="960" y="1719"/>
                  </a:lnTo>
                  <a:lnTo>
                    <a:pt x="1031" y="1680"/>
                  </a:lnTo>
                  <a:lnTo>
                    <a:pt x="1136" y="1882"/>
                  </a:lnTo>
                  <a:lnTo>
                    <a:pt x="1054" y="2045"/>
                  </a:lnTo>
                  <a:lnTo>
                    <a:pt x="1035" y="2112"/>
                  </a:lnTo>
                  <a:lnTo>
                    <a:pt x="980" y="2155"/>
                  </a:lnTo>
                  <a:lnTo>
                    <a:pt x="913" y="2349"/>
                  </a:lnTo>
                  <a:lnTo>
                    <a:pt x="1007" y="2345"/>
                  </a:lnTo>
                  <a:lnTo>
                    <a:pt x="1031" y="2416"/>
                  </a:lnTo>
                  <a:lnTo>
                    <a:pt x="1241" y="2302"/>
                  </a:lnTo>
                  <a:lnTo>
                    <a:pt x="1209" y="1840"/>
                  </a:lnTo>
                  <a:lnTo>
                    <a:pt x="1400" y="1864"/>
                  </a:lnTo>
                  <a:lnTo>
                    <a:pt x="1563" y="1777"/>
                  </a:lnTo>
                  <a:lnTo>
                    <a:pt x="1558" y="1898"/>
                  </a:lnTo>
                  <a:lnTo>
                    <a:pt x="1537" y="1980"/>
                  </a:lnTo>
                  <a:lnTo>
                    <a:pt x="1552" y="2027"/>
                  </a:lnTo>
                  <a:lnTo>
                    <a:pt x="1486" y="2101"/>
                  </a:lnTo>
                  <a:lnTo>
                    <a:pt x="1486" y="2361"/>
                  </a:lnTo>
                  <a:lnTo>
                    <a:pt x="1640" y="2394"/>
                  </a:lnTo>
                  <a:lnTo>
                    <a:pt x="1781" y="2260"/>
                  </a:lnTo>
                  <a:lnTo>
                    <a:pt x="1769" y="2132"/>
                  </a:lnTo>
                  <a:lnTo>
                    <a:pt x="1714" y="2112"/>
                  </a:lnTo>
                  <a:lnTo>
                    <a:pt x="1761" y="2000"/>
                  </a:lnTo>
                  <a:lnTo>
                    <a:pt x="1672" y="1891"/>
                  </a:lnTo>
                  <a:lnTo>
                    <a:pt x="1649" y="1750"/>
                  </a:lnTo>
                  <a:lnTo>
                    <a:pt x="1792" y="1575"/>
                  </a:lnTo>
                  <a:lnTo>
                    <a:pt x="1827" y="1424"/>
                  </a:lnTo>
                  <a:lnTo>
                    <a:pt x="1855" y="1346"/>
                  </a:lnTo>
                  <a:lnTo>
                    <a:pt x="1877" y="1544"/>
                  </a:lnTo>
                  <a:lnTo>
                    <a:pt x="1786" y="1710"/>
                  </a:lnTo>
                  <a:lnTo>
                    <a:pt x="1790" y="1904"/>
                  </a:lnTo>
                  <a:lnTo>
                    <a:pt x="1835" y="1909"/>
                  </a:lnTo>
                  <a:lnTo>
                    <a:pt x="1890" y="1785"/>
                  </a:lnTo>
                  <a:lnTo>
                    <a:pt x="1932" y="1859"/>
                  </a:lnTo>
                  <a:lnTo>
                    <a:pt x="1932" y="2000"/>
                  </a:lnTo>
                  <a:lnTo>
                    <a:pt x="1987" y="1987"/>
                  </a:lnTo>
                  <a:lnTo>
                    <a:pt x="2042" y="1956"/>
                  </a:lnTo>
                  <a:lnTo>
                    <a:pt x="2064" y="1972"/>
                  </a:lnTo>
                  <a:lnTo>
                    <a:pt x="2111" y="1906"/>
                  </a:lnTo>
                  <a:lnTo>
                    <a:pt x="2138" y="1925"/>
                  </a:lnTo>
                  <a:lnTo>
                    <a:pt x="2169" y="1801"/>
                  </a:lnTo>
                  <a:lnTo>
                    <a:pt x="2084" y="1661"/>
                  </a:lnTo>
                  <a:lnTo>
                    <a:pt x="1998" y="1571"/>
                  </a:lnTo>
                  <a:lnTo>
                    <a:pt x="1975" y="1131"/>
                  </a:lnTo>
                  <a:lnTo>
                    <a:pt x="1890" y="937"/>
                  </a:lnTo>
                  <a:lnTo>
                    <a:pt x="1707" y="762"/>
                  </a:lnTo>
                  <a:lnTo>
                    <a:pt x="1734" y="591"/>
                  </a:lnTo>
                  <a:lnTo>
                    <a:pt x="1772" y="599"/>
                  </a:lnTo>
                  <a:lnTo>
                    <a:pt x="1781" y="513"/>
                  </a:lnTo>
                  <a:lnTo>
                    <a:pt x="1839" y="436"/>
                  </a:lnTo>
                  <a:lnTo>
                    <a:pt x="1859" y="307"/>
                  </a:lnTo>
                  <a:lnTo>
                    <a:pt x="1723" y="345"/>
                  </a:lnTo>
                  <a:lnTo>
                    <a:pt x="1683" y="213"/>
                  </a:lnTo>
                  <a:lnTo>
                    <a:pt x="1586" y="170"/>
                  </a:lnTo>
                  <a:lnTo>
                    <a:pt x="1591" y="30"/>
                  </a:lnTo>
                  <a:lnTo>
                    <a:pt x="1500" y="148"/>
                  </a:lnTo>
                  <a:lnTo>
                    <a:pt x="1279" y="124"/>
                  </a:lnTo>
                  <a:lnTo>
                    <a:pt x="1229" y="3"/>
                  </a:lnTo>
                  <a:lnTo>
                    <a:pt x="1178" y="0"/>
                  </a:lnTo>
                  <a:lnTo>
                    <a:pt x="117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7"/>
            <p:cNvSpPr>
              <a:spLocks/>
            </p:cNvSpPr>
            <p:nvPr/>
          </p:nvSpPr>
          <p:spPr bwMode="auto">
            <a:xfrm>
              <a:off x="5170488" y="4152900"/>
              <a:ext cx="39688" cy="46038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6" y="20"/>
                </a:cxn>
                <a:cxn ang="0">
                  <a:pos x="0" y="58"/>
                </a:cxn>
                <a:cxn ang="0">
                  <a:pos x="48" y="59"/>
                </a:cxn>
                <a:cxn ang="0">
                  <a:pos x="51" y="24"/>
                </a:cxn>
                <a:cxn ang="0">
                  <a:pos x="26" y="0"/>
                </a:cxn>
                <a:cxn ang="0">
                  <a:pos x="26" y="0"/>
                </a:cxn>
              </a:cxnLst>
              <a:rect l="0" t="0" r="r" b="b"/>
              <a:pathLst>
                <a:path w="51" h="59">
                  <a:moveTo>
                    <a:pt x="26" y="0"/>
                  </a:moveTo>
                  <a:lnTo>
                    <a:pt x="6" y="20"/>
                  </a:lnTo>
                  <a:lnTo>
                    <a:pt x="0" y="58"/>
                  </a:lnTo>
                  <a:lnTo>
                    <a:pt x="48" y="59"/>
                  </a:lnTo>
                  <a:lnTo>
                    <a:pt x="51" y="24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8"/>
            <p:cNvSpPr>
              <a:spLocks/>
            </p:cNvSpPr>
            <p:nvPr/>
          </p:nvSpPr>
          <p:spPr bwMode="auto">
            <a:xfrm>
              <a:off x="5284788" y="4167188"/>
              <a:ext cx="46038" cy="57150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0" y="35"/>
                </a:cxn>
                <a:cxn ang="0">
                  <a:pos x="44" y="71"/>
                </a:cxn>
                <a:cxn ang="0">
                  <a:pos x="57" y="44"/>
                </a:cxn>
                <a:cxn ang="0">
                  <a:pos x="45" y="10"/>
                </a:cxn>
                <a:cxn ang="0">
                  <a:pos x="21" y="0"/>
                </a:cxn>
                <a:cxn ang="0">
                  <a:pos x="21" y="0"/>
                </a:cxn>
              </a:cxnLst>
              <a:rect l="0" t="0" r="r" b="b"/>
              <a:pathLst>
                <a:path w="57" h="71">
                  <a:moveTo>
                    <a:pt x="21" y="0"/>
                  </a:moveTo>
                  <a:lnTo>
                    <a:pt x="0" y="35"/>
                  </a:lnTo>
                  <a:lnTo>
                    <a:pt x="44" y="71"/>
                  </a:lnTo>
                  <a:lnTo>
                    <a:pt x="57" y="44"/>
                  </a:lnTo>
                  <a:lnTo>
                    <a:pt x="45" y="10"/>
                  </a:lnTo>
                  <a:lnTo>
                    <a:pt x="21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9"/>
            <p:cNvSpPr>
              <a:spLocks/>
            </p:cNvSpPr>
            <p:nvPr/>
          </p:nvSpPr>
          <p:spPr bwMode="auto">
            <a:xfrm>
              <a:off x="4927600" y="3827463"/>
              <a:ext cx="601663" cy="1003300"/>
            </a:xfrm>
            <a:custGeom>
              <a:avLst/>
              <a:gdLst/>
              <a:ahLst/>
              <a:cxnLst>
                <a:cxn ang="0">
                  <a:pos x="73" y="6"/>
                </a:cxn>
                <a:cxn ang="0">
                  <a:pos x="162" y="43"/>
                </a:cxn>
                <a:cxn ang="0">
                  <a:pos x="198" y="115"/>
                </a:cxn>
                <a:cxn ang="0">
                  <a:pos x="196" y="208"/>
                </a:cxn>
                <a:cxn ang="0">
                  <a:pos x="173" y="231"/>
                </a:cxn>
                <a:cxn ang="0">
                  <a:pos x="106" y="400"/>
                </a:cxn>
                <a:cxn ang="0">
                  <a:pos x="61" y="483"/>
                </a:cxn>
                <a:cxn ang="0">
                  <a:pos x="28" y="605"/>
                </a:cxn>
                <a:cxn ang="0">
                  <a:pos x="0" y="777"/>
                </a:cxn>
                <a:cxn ang="0">
                  <a:pos x="25" y="867"/>
                </a:cxn>
                <a:cxn ang="0">
                  <a:pos x="57" y="977"/>
                </a:cxn>
                <a:cxn ang="0">
                  <a:pos x="57" y="1083"/>
                </a:cxn>
                <a:cxn ang="0">
                  <a:pos x="107" y="1176"/>
                </a:cxn>
                <a:cxn ang="0">
                  <a:pos x="188" y="1243"/>
                </a:cxn>
                <a:cxn ang="0">
                  <a:pos x="306" y="1265"/>
                </a:cxn>
                <a:cxn ang="0">
                  <a:pos x="426" y="1239"/>
                </a:cxn>
                <a:cxn ang="0">
                  <a:pos x="533" y="1174"/>
                </a:cxn>
                <a:cxn ang="0">
                  <a:pos x="605" y="1065"/>
                </a:cxn>
                <a:cxn ang="0">
                  <a:pos x="696" y="997"/>
                </a:cxn>
                <a:cxn ang="0">
                  <a:pos x="751" y="896"/>
                </a:cxn>
                <a:cxn ang="0">
                  <a:pos x="759" y="725"/>
                </a:cxn>
                <a:cxn ang="0">
                  <a:pos x="738" y="710"/>
                </a:cxn>
                <a:cxn ang="0">
                  <a:pos x="711" y="647"/>
                </a:cxn>
                <a:cxn ang="0">
                  <a:pos x="718" y="796"/>
                </a:cxn>
                <a:cxn ang="0">
                  <a:pos x="695" y="909"/>
                </a:cxn>
                <a:cxn ang="0">
                  <a:pos x="576" y="1013"/>
                </a:cxn>
                <a:cxn ang="0">
                  <a:pos x="523" y="1104"/>
                </a:cxn>
                <a:cxn ang="0">
                  <a:pos x="438" y="1192"/>
                </a:cxn>
                <a:cxn ang="0">
                  <a:pos x="340" y="1220"/>
                </a:cxn>
                <a:cxn ang="0">
                  <a:pos x="214" y="1201"/>
                </a:cxn>
                <a:cxn ang="0">
                  <a:pos x="134" y="1112"/>
                </a:cxn>
                <a:cxn ang="0">
                  <a:pos x="119" y="1003"/>
                </a:cxn>
                <a:cxn ang="0">
                  <a:pos x="93" y="913"/>
                </a:cxn>
                <a:cxn ang="0">
                  <a:pos x="45" y="812"/>
                </a:cxn>
                <a:cxn ang="0">
                  <a:pos x="45" y="694"/>
                </a:cxn>
                <a:cxn ang="0">
                  <a:pos x="87" y="553"/>
                </a:cxn>
                <a:cxn ang="0">
                  <a:pos x="130" y="510"/>
                </a:cxn>
                <a:cxn ang="0">
                  <a:pos x="146" y="385"/>
                </a:cxn>
                <a:cxn ang="0">
                  <a:pos x="188" y="252"/>
                </a:cxn>
                <a:cxn ang="0">
                  <a:pos x="240" y="216"/>
                </a:cxn>
                <a:cxn ang="0">
                  <a:pos x="240" y="163"/>
                </a:cxn>
                <a:cxn ang="0">
                  <a:pos x="219" y="85"/>
                </a:cxn>
                <a:cxn ang="0">
                  <a:pos x="257" y="121"/>
                </a:cxn>
                <a:cxn ang="0">
                  <a:pos x="293" y="220"/>
                </a:cxn>
                <a:cxn ang="0">
                  <a:pos x="413" y="229"/>
                </a:cxn>
                <a:cxn ang="0">
                  <a:pos x="382" y="195"/>
                </a:cxn>
                <a:cxn ang="0">
                  <a:pos x="311" y="190"/>
                </a:cxn>
                <a:cxn ang="0">
                  <a:pos x="297" y="124"/>
                </a:cxn>
                <a:cxn ang="0">
                  <a:pos x="243" y="47"/>
                </a:cxn>
                <a:cxn ang="0">
                  <a:pos x="173" y="0"/>
                </a:cxn>
                <a:cxn ang="0">
                  <a:pos x="73" y="6"/>
                </a:cxn>
                <a:cxn ang="0">
                  <a:pos x="73" y="6"/>
                </a:cxn>
              </a:cxnLst>
              <a:rect l="0" t="0" r="r" b="b"/>
              <a:pathLst>
                <a:path w="759" h="1265">
                  <a:moveTo>
                    <a:pt x="73" y="6"/>
                  </a:moveTo>
                  <a:lnTo>
                    <a:pt x="162" y="43"/>
                  </a:lnTo>
                  <a:lnTo>
                    <a:pt x="198" y="115"/>
                  </a:lnTo>
                  <a:lnTo>
                    <a:pt x="196" y="208"/>
                  </a:lnTo>
                  <a:lnTo>
                    <a:pt x="173" y="231"/>
                  </a:lnTo>
                  <a:lnTo>
                    <a:pt x="106" y="400"/>
                  </a:lnTo>
                  <a:lnTo>
                    <a:pt x="61" y="483"/>
                  </a:lnTo>
                  <a:lnTo>
                    <a:pt x="28" y="605"/>
                  </a:lnTo>
                  <a:lnTo>
                    <a:pt x="0" y="777"/>
                  </a:lnTo>
                  <a:lnTo>
                    <a:pt x="25" y="867"/>
                  </a:lnTo>
                  <a:lnTo>
                    <a:pt x="57" y="977"/>
                  </a:lnTo>
                  <a:lnTo>
                    <a:pt x="57" y="1083"/>
                  </a:lnTo>
                  <a:lnTo>
                    <a:pt x="107" y="1176"/>
                  </a:lnTo>
                  <a:lnTo>
                    <a:pt x="188" y="1243"/>
                  </a:lnTo>
                  <a:lnTo>
                    <a:pt x="306" y="1265"/>
                  </a:lnTo>
                  <a:lnTo>
                    <a:pt x="426" y="1239"/>
                  </a:lnTo>
                  <a:lnTo>
                    <a:pt x="533" y="1174"/>
                  </a:lnTo>
                  <a:lnTo>
                    <a:pt x="605" y="1065"/>
                  </a:lnTo>
                  <a:lnTo>
                    <a:pt x="696" y="997"/>
                  </a:lnTo>
                  <a:lnTo>
                    <a:pt x="751" y="896"/>
                  </a:lnTo>
                  <a:lnTo>
                    <a:pt x="759" y="725"/>
                  </a:lnTo>
                  <a:lnTo>
                    <a:pt x="738" y="710"/>
                  </a:lnTo>
                  <a:lnTo>
                    <a:pt x="711" y="647"/>
                  </a:lnTo>
                  <a:lnTo>
                    <a:pt x="718" y="796"/>
                  </a:lnTo>
                  <a:lnTo>
                    <a:pt x="695" y="909"/>
                  </a:lnTo>
                  <a:lnTo>
                    <a:pt x="576" y="1013"/>
                  </a:lnTo>
                  <a:lnTo>
                    <a:pt x="523" y="1104"/>
                  </a:lnTo>
                  <a:lnTo>
                    <a:pt x="438" y="1192"/>
                  </a:lnTo>
                  <a:lnTo>
                    <a:pt x="340" y="1220"/>
                  </a:lnTo>
                  <a:lnTo>
                    <a:pt x="214" y="1201"/>
                  </a:lnTo>
                  <a:lnTo>
                    <a:pt x="134" y="1112"/>
                  </a:lnTo>
                  <a:lnTo>
                    <a:pt x="119" y="1003"/>
                  </a:lnTo>
                  <a:lnTo>
                    <a:pt x="93" y="913"/>
                  </a:lnTo>
                  <a:lnTo>
                    <a:pt x="45" y="812"/>
                  </a:lnTo>
                  <a:lnTo>
                    <a:pt x="45" y="694"/>
                  </a:lnTo>
                  <a:lnTo>
                    <a:pt x="87" y="553"/>
                  </a:lnTo>
                  <a:lnTo>
                    <a:pt x="130" y="510"/>
                  </a:lnTo>
                  <a:lnTo>
                    <a:pt x="146" y="385"/>
                  </a:lnTo>
                  <a:lnTo>
                    <a:pt x="188" y="252"/>
                  </a:lnTo>
                  <a:lnTo>
                    <a:pt x="240" y="216"/>
                  </a:lnTo>
                  <a:lnTo>
                    <a:pt x="240" y="163"/>
                  </a:lnTo>
                  <a:lnTo>
                    <a:pt x="219" y="85"/>
                  </a:lnTo>
                  <a:lnTo>
                    <a:pt x="257" y="121"/>
                  </a:lnTo>
                  <a:lnTo>
                    <a:pt x="293" y="220"/>
                  </a:lnTo>
                  <a:lnTo>
                    <a:pt x="413" y="229"/>
                  </a:lnTo>
                  <a:lnTo>
                    <a:pt x="382" y="195"/>
                  </a:lnTo>
                  <a:lnTo>
                    <a:pt x="311" y="190"/>
                  </a:lnTo>
                  <a:lnTo>
                    <a:pt x="297" y="124"/>
                  </a:lnTo>
                  <a:lnTo>
                    <a:pt x="243" y="47"/>
                  </a:lnTo>
                  <a:lnTo>
                    <a:pt x="173" y="0"/>
                  </a:lnTo>
                  <a:lnTo>
                    <a:pt x="73" y="6"/>
                  </a:lnTo>
                  <a:lnTo>
                    <a:pt x="73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0"/>
            <p:cNvSpPr>
              <a:spLocks/>
            </p:cNvSpPr>
            <p:nvPr/>
          </p:nvSpPr>
          <p:spPr bwMode="auto">
            <a:xfrm>
              <a:off x="4889500" y="4108450"/>
              <a:ext cx="109538" cy="171450"/>
            </a:xfrm>
            <a:custGeom>
              <a:avLst/>
              <a:gdLst/>
              <a:ahLst/>
              <a:cxnLst>
                <a:cxn ang="0">
                  <a:pos x="140" y="44"/>
                </a:cxn>
                <a:cxn ang="0">
                  <a:pos x="68" y="0"/>
                </a:cxn>
                <a:cxn ang="0">
                  <a:pos x="13" y="23"/>
                </a:cxn>
                <a:cxn ang="0">
                  <a:pos x="0" y="84"/>
                </a:cxn>
                <a:cxn ang="0">
                  <a:pos x="45" y="134"/>
                </a:cxn>
                <a:cxn ang="0">
                  <a:pos x="66" y="216"/>
                </a:cxn>
                <a:cxn ang="0">
                  <a:pos x="98" y="98"/>
                </a:cxn>
                <a:cxn ang="0">
                  <a:pos x="44" y="70"/>
                </a:cxn>
                <a:cxn ang="0">
                  <a:pos x="92" y="48"/>
                </a:cxn>
                <a:cxn ang="0">
                  <a:pos x="109" y="87"/>
                </a:cxn>
                <a:cxn ang="0">
                  <a:pos x="140" y="44"/>
                </a:cxn>
                <a:cxn ang="0">
                  <a:pos x="140" y="44"/>
                </a:cxn>
              </a:cxnLst>
              <a:rect l="0" t="0" r="r" b="b"/>
              <a:pathLst>
                <a:path w="140" h="216">
                  <a:moveTo>
                    <a:pt x="140" y="44"/>
                  </a:moveTo>
                  <a:lnTo>
                    <a:pt x="68" y="0"/>
                  </a:lnTo>
                  <a:lnTo>
                    <a:pt x="13" y="23"/>
                  </a:lnTo>
                  <a:lnTo>
                    <a:pt x="0" y="84"/>
                  </a:lnTo>
                  <a:lnTo>
                    <a:pt x="45" y="134"/>
                  </a:lnTo>
                  <a:lnTo>
                    <a:pt x="66" y="216"/>
                  </a:lnTo>
                  <a:lnTo>
                    <a:pt x="98" y="98"/>
                  </a:lnTo>
                  <a:lnTo>
                    <a:pt x="44" y="70"/>
                  </a:lnTo>
                  <a:lnTo>
                    <a:pt x="92" y="48"/>
                  </a:lnTo>
                  <a:lnTo>
                    <a:pt x="109" y="87"/>
                  </a:lnTo>
                  <a:lnTo>
                    <a:pt x="140" y="44"/>
                  </a:lnTo>
                  <a:lnTo>
                    <a:pt x="14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1"/>
            <p:cNvSpPr>
              <a:spLocks/>
            </p:cNvSpPr>
            <p:nvPr/>
          </p:nvSpPr>
          <p:spPr bwMode="auto">
            <a:xfrm>
              <a:off x="5200650" y="3846513"/>
              <a:ext cx="454025" cy="549275"/>
            </a:xfrm>
            <a:custGeom>
              <a:avLst/>
              <a:gdLst/>
              <a:ahLst/>
              <a:cxnLst>
                <a:cxn ang="0">
                  <a:pos x="41" y="165"/>
                </a:cxn>
                <a:cxn ang="0">
                  <a:pos x="104" y="177"/>
                </a:cxn>
                <a:cxn ang="0">
                  <a:pos x="163" y="199"/>
                </a:cxn>
                <a:cxn ang="0">
                  <a:pos x="183" y="122"/>
                </a:cxn>
                <a:cxn ang="0">
                  <a:pos x="229" y="57"/>
                </a:cxn>
                <a:cxn ang="0">
                  <a:pos x="286" y="12"/>
                </a:cxn>
                <a:cxn ang="0">
                  <a:pos x="365" y="0"/>
                </a:cxn>
                <a:cxn ang="0">
                  <a:pos x="427" y="36"/>
                </a:cxn>
                <a:cxn ang="0">
                  <a:pos x="372" y="35"/>
                </a:cxn>
                <a:cxn ang="0">
                  <a:pos x="321" y="46"/>
                </a:cxn>
                <a:cxn ang="0">
                  <a:pos x="291" y="91"/>
                </a:cxn>
                <a:cxn ang="0">
                  <a:pos x="278" y="162"/>
                </a:cxn>
                <a:cxn ang="0">
                  <a:pos x="282" y="207"/>
                </a:cxn>
                <a:cxn ang="0">
                  <a:pos x="357" y="251"/>
                </a:cxn>
                <a:cxn ang="0">
                  <a:pos x="409" y="293"/>
                </a:cxn>
                <a:cxn ang="0">
                  <a:pos x="409" y="340"/>
                </a:cxn>
                <a:cxn ang="0">
                  <a:pos x="422" y="352"/>
                </a:cxn>
                <a:cxn ang="0">
                  <a:pos x="473" y="336"/>
                </a:cxn>
                <a:cxn ang="0">
                  <a:pos x="548" y="351"/>
                </a:cxn>
                <a:cxn ang="0">
                  <a:pos x="572" y="396"/>
                </a:cxn>
                <a:cxn ang="0">
                  <a:pos x="549" y="435"/>
                </a:cxn>
                <a:cxn ang="0">
                  <a:pos x="508" y="510"/>
                </a:cxn>
                <a:cxn ang="0">
                  <a:pos x="473" y="542"/>
                </a:cxn>
                <a:cxn ang="0">
                  <a:pos x="497" y="484"/>
                </a:cxn>
                <a:cxn ang="0">
                  <a:pos x="514" y="436"/>
                </a:cxn>
                <a:cxn ang="0">
                  <a:pos x="513" y="394"/>
                </a:cxn>
                <a:cxn ang="0">
                  <a:pos x="476" y="390"/>
                </a:cxn>
                <a:cxn ang="0">
                  <a:pos x="436" y="432"/>
                </a:cxn>
                <a:cxn ang="0">
                  <a:pos x="440" y="466"/>
                </a:cxn>
                <a:cxn ang="0">
                  <a:pos x="480" y="432"/>
                </a:cxn>
                <a:cxn ang="0">
                  <a:pos x="481" y="474"/>
                </a:cxn>
                <a:cxn ang="0">
                  <a:pos x="464" y="519"/>
                </a:cxn>
                <a:cxn ang="0">
                  <a:pos x="456" y="572"/>
                </a:cxn>
                <a:cxn ang="0">
                  <a:pos x="472" y="640"/>
                </a:cxn>
                <a:cxn ang="0">
                  <a:pos x="451" y="692"/>
                </a:cxn>
                <a:cxn ang="0">
                  <a:pos x="388" y="661"/>
                </a:cxn>
                <a:cxn ang="0">
                  <a:pos x="375" y="600"/>
                </a:cxn>
                <a:cxn ang="0">
                  <a:pos x="406" y="634"/>
                </a:cxn>
                <a:cxn ang="0">
                  <a:pos x="436" y="640"/>
                </a:cxn>
                <a:cxn ang="0">
                  <a:pos x="440" y="569"/>
                </a:cxn>
                <a:cxn ang="0">
                  <a:pos x="418" y="542"/>
                </a:cxn>
                <a:cxn ang="0">
                  <a:pos x="387" y="552"/>
                </a:cxn>
                <a:cxn ang="0">
                  <a:pos x="375" y="503"/>
                </a:cxn>
                <a:cxn ang="0">
                  <a:pos x="393" y="450"/>
                </a:cxn>
                <a:cxn ang="0">
                  <a:pos x="360" y="473"/>
                </a:cxn>
                <a:cxn ang="0">
                  <a:pos x="364" y="346"/>
                </a:cxn>
                <a:cxn ang="0">
                  <a:pos x="354" y="293"/>
                </a:cxn>
                <a:cxn ang="0">
                  <a:pos x="300" y="251"/>
                </a:cxn>
                <a:cxn ang="0">
                  <a:pos x="237" y="241"/>
                </a:cxn>
                <a:cxn ang="0">
                  <a:pos x="250" y="133"/>
                </a:cxn>
                <a:cxn ang="0">
                  <a:pos x="220" y="163"/>
                </a:cxn>
                <a:cxn ang="0">
                  <a:pos x="202" y="241"/>
                </a:cxn>
                <a:cxn ang="0">
                  <a:pos x="145" y="222"/>
                </a:cxn>
                <a:cxn ang="0">
                  <a:pos x="68" y="205"/>
                </a:cxn>
                <a:cxn ang="0">
                  <a:pos x="0" y="203"/>
                </a:cxn>
                <a:cxn ang="0">
                  <a:pos x="41" y="165"/>
                </a:cxn>
                <a:cxn ang="0">
                  <a:pos x="41" y="165"/>
                </a:cxn>
              </a:cxnLst>
              <a:rect l="0" t="0" r="r" b="b"/>
              <a:pathLst>
                <a:path w="572" h="692">
                  <a:moveTo>
                    <a:pt x="41" y="165"/>
                  </a:moveTo>
                  <a:lnTo>
                    <a:pt x="104" y="177"/>
                  </a:lnTo>
                  <a:lnTo>
                    <a:pt x="163" y="199"/>
                  </a:lnTo>
                  <a:lnTo>
                    <a:pt x="183" y="122"/>
                  </a:lnTo>
                  <a:lnTo>
                    <a:pt x="229" y="57"/>
                  </a:lnTo>
                  <a:lnTo>
                    <a:pt x="286" y="12"/>
                  </a:lnTo>
                  <a:lnTo>
                    <a:pt x="365" y="0"/>
                  </a:lnTo>
                  <a:lnTo>
                    <a:pt x="427" y="36"/>
                  </a:lnTo>
                  <a:lnTo>
                    <a:pt x="372" y="35"/>
                  </a:lnTo>
                  <a:lnTo>
                    <a:pt x="321" y="46"/>
                  </a:lnTo>
                  <a:lnTo>
                    <a:pt x="291" y="91"/>
                  </a:lnTo>
                  <a:lnTo>
                    <a:pt x="278" y="162"/>
                  </a:lnTo>
                  <a:lnTo>
                    <a:pt x="282" y="207"/>
                  </a:lnTo>
                  <a:lnTo>
                    <a:pt x="357" y="251"/>
                  </a:lnTo>
                  <a:lnTo>
                    <a:pt x="409" y="293"/>
                  </a:lnTo>
                  <a:lnTo>
                    <a:pt x="409" y="340"/>
                  </a:lnTo>
                  <a:lnTo>
                    <a:pt x="422" y="352"/>
                  </a:lnTo>
                  <a:lnTo>
                    <a:pt x="473" y="336"/>
                  </a:lnTo>
                  <a:lnTo>
                    <a:pt x="548" y="351"/>
                  </a:lnTo>
                  <a:lnTo>
                    <a:pt x="572" y="396"/>
                  </a:lnTo>
                  <a:lnTo>
                    <a:pt x="549" y="435"/>
                  </a:lnTo>
                  <a:lnTo>
                    <a:pt x="508" y="510"/>
                  </a:lnTo>
                  <a:lnTo>
                    <a:pt x="473" y="542"/>
                  </a:lnTo>
                  <a:lnTo>
                    <a:pt x="497" y="484"/>
                  </a:lnTo>
                  <a:lnTo>
                    <a:pt x="514" y="436"/>
                  </a:lnTo>
                  <a:lnTo>
                    <a:pt x="513" y="394"/>
                  </a:lnTo>
                  <a:lnTo>
                    <a:pt x="476" y="390"/>
                  </a:lnTo>
                  <a:lnTo>
                    <a:pt x="436" y="432"/>
                  </a:lnTo>
                  <a:lnTo>
                    <a:pt x="440" y="466"/>
                  </a:lnTo>
                  <a:lnTo>
                    <a:pt x="480" y="432"/>
                  </a:lnTo>
                  <a:lnTo>
                    <a:pt x="481" y="474"/>
                  </a:lnTo>
                  <a:lnTo>
                    <a:pt x="464" y="519"/>
                  </a:lnTo>
                  <a:lnTo>
                    <a:pt x="456" y="572"/>
                  </a:lnTo>
                  <a:lnTo>
                    <a:pt x="472" y="640"/>
                  </a:lnTo>
                  <a:lnTo>
                    <a:pt x="451" y="692"/>
                  </a:lnTo>
                  <a:lnTo>
                    <a:pt x="388" y="661"/>
                  </a:lnTo>
                  <a:lnTo>
                    <a:pt x="375" y="600"/>
                  </a:lnTo>
                  <a:lnTo>
                    <a:pt x="406" y="634"/>
                  </a:lnTo>
                  <a:lnTo>
                    <a:pt x="436" y="640"/>
                  </a:lnTo>
                  <a:lnTo>
                    <a:pt x="440" y="569"/>
                  </a:lnTo>
                  <a:lnTo>
                    <a:pt x="418" y="542"/>
                  </a:lnTo>
                  <a:lnTo>
                    <a:pt x="387" y="552"/>
                  </a:lnTo>
                  <a:lnTo>
                    <a:pt x="375" y="503"/>
                  </a:lnTo>
                  <a:lnTo>
                    <a:pt x="393" y="450"/>
                  </a:lnTo>
                  <a:lnTo>
                    <a:pt x="360" y="473"/>
                  </a:lnTo>
                  <a:lnTo>
                    <a:pt x="364" y="346"/>
                  </a:lnTo>
                  <a:lnTo>
                    <a:pt x="354" y="293"/>
                  </a:lnTo>
                  <a:lnTo>
                    <a:pt x="300" y="251"/>
                  </a:lnTo>
                  <a:lnTo>
                    <a:pt x="237" y="241"/>
                  </a:lnTo>
                  <a:lnTo>
                    <a:pt x="250" y="133"/>
                  </a:lnTo>
                  <a:lnTo>
                    <a:pt x="220" y="163"/>
                  </a:lnTo>
                  <a:lnTo>
                    <a:pt x="202" y="241"/>
                  </a:lnTo>
                  <a:lnTo>
                    <a:pt x="145" y="222"/>
                  </a:lnTo>
                  <a:lnTo>
                    <a:pt x="68" y="205"/>
                  </a:lnTo>
                  <a:lnTo>
                    <a:pt x="0" y="203"/>
                  </a:lnTo>
                  <a:lnTo>
                    <a:pt x="41" y="165"/>
                  </a:lnTo>
                  <a:lnTo>
                    <a:pt x="41" y="16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2"/>
            <p:cNvSpPr>
              <a:spLocks/>
            </p:cNvSpPr>
            <p:nvPr/>
          </p:nvSpPr>
          <p:spPr bwMode="auto">
            <a:xfrm>
              <a:off x="5119688" y="4275138"/>
              <a:ext cx="184150" cy="277813"/>
            </a:xfrm>
            <a:custGeom>
              <a:avLst/>
              <a:gdLst/>
              <a:ahLst/>
              <a:cxnLst>
                <a:cxn ang="0">
                  <a:pos x="132" y="0"/>
                </a:cxn>
                <a:cxn ang="0">
                  <a:pos x="77" y="19"/>
                </a:cxn>
                <a:cxn ang="0">
                  <a:pos x="30" y="109"/>
                </a:cxn>
                <a:cxn ang="0">
                  <a:pos x="0" y="239"/>
                </a:cxn>
                <a:cxn ang="0">
                  <a:pos x="12" y="298"/>
                </a:cxn>
                <a:cxn ang="0">
                  <a:pos x="63" y="347"/>
                </a:cxn>
                <a:cxn ang="0">
                  <a:pos x="131" y="349"/>
                </a:cxn>
                <a:cxn ang="0">
                  <a:pos x="184" y="317"/>
                </a:cxn>
                <a:cxn ang="0">
                  <a:pos x="215" y="258"/>
                </a:cxn>
                <a:cxn ang="0">
                  <a:pos x="228" y="168"/>
                </a:cxn>
                <a:cxn ang="0">
                  <a:pos x="231" y="90"/>
                </a:cxn>
                <a:cxn ang="0">
                  <a:pos x="216" y="55"/>
                </a:cxn>
                <a:cxn ang="0">
                  <a:pos x="190" y="126"/>
                </a:cxn>
                <a:cxn ang="0">
                  <a:pos x="169" y="237"/>
                </a:cxn>
                <a:cxn ang="0">
                  <a:pos x="125" y="286"/>
                </a:cxn>
                <a:cxn ang="0">
                  <a:pos x="78" y="285"/>
                </a:cxn>
                <a:cxn ang="0">
                  <a:pos x="51" y="237"/>
                </a:cxn>
                <a:cxn ang="0">
                  <a:pos x="51" y="156"/>
                </a:cxn>
                <a:cxn ang="0">
                  <a:pos x="96" y="42"/>
                </a:cxn>
                <a:cxn ang="0">
                  <a:pos x="175" y="17"/>
                </a:cxn>
                <a:cxn ang="0">
                  <a:pos x="132" y="0"/>
                </a:cxn>
                <a:cxn ang="0">
                  <a:pos x="132" y="0"/>
                </a:cxn>
              </a:cxnLst>
              <a:rect l="0" t="0" r="r" b="b"/>
              <a:pathLst>
                <a:path w="231" h="349">
                  <a:moveTo>
                    <a:pt x="132" y="0"/>
                  </a:moveTo>
                  <a:lnTo>
                    <a:pt x="77" y="19"/>
                  </a:lnTo>
                  <a:lnTo>
                    <a:pt x="30" y="109"/>
                  </a:lnTo>
                  <a:lnTo>
                    <a:pt x="0" y="239"/>
                  </a:lnTo>
                  <a:lnTo>
                    <a:pt x="12" y="298"/>
                  </a:lnTo>
                  <a:lnTo>
                    <a:pt x="63" y="347"/>
                  </a:lnTo>
                  <a:lnTo>
                    <a:pt x="131" y="349"/>
                  </a:lnTo>
                  <a:lnTo>
                    <a:pt x="184" y="317"/>
                  </a:lnTo>
                  <a:lnTo>
                    <a:pt x="215" y="258"/>
                  </a:lnTo>
                  <a:lnTo>
                    <a:pt x="228" y="168"/>
                  </a:lnTo>
                  <a:lnTo>
                    <a:pt x="231" y="90"/>
                  </a:lnTo>
                  <a:lnTo>
                    <a:pt x="216" y="55"/>
                  </a:lnTo>
                  <a:lnTo>
                    <a:pt x="190" y="126"/>
                  </a:lnTo>
                  <a:lnTo>
                    <a:pt x="169" y="237"/>
                  </a:lnTo>
                  <a:lnTo>
                    <a:pt x="125" y="286"/>
                  </a:lnTo>
                  <a:lnTo>
                    <a:pt x="78" y="285"/>
                  </a:lnTo>
                  <a:lnTo>
                    <a:pt x="51" y="237"/>
                  </a:lnTo>
                  <a:lnTo>
                    <a:pt x="51" y="156"/>
                  </a:lnTo>
                  <a:lnTo>
                    <a:pt x="96" y="42"/>
                  </a:lnTo>
                  <a:lnTo>
                    <a:pt x="175" y="17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3"/>
            <p:cNvSpPr>
              <a:spLocks/>
            </p:cNvSpPr>
            <p:nvPr/>
          </p:nvSpPr>
          <p:spPr bwMode="auto">
            <a:xfrm>
              <a:off x="5143500" y="4133850"/>
              <a:ext cx="98425" cy="115888"/>
            </a:xfrm>
            <a:custGeom>
              <a:avLst/>
              <a:gdLst/>
              <a:ahLst/>
              <a:cxnLst>
                <a:cxn ang="0">
                  <a:pos x="44" y="5"/>
                </a:cxn>
                <a:cxn ang="0">
                  <a:pos x="8" y="38"/>
                </a:cxn>
                <a:cxn ang="0">
                  <a:pos x="0" y="109"/>
                </a:cxn>
                <a:cxn ang="0">
                  <a:pos x="34" y="146"/>
                </a:cxn>
                <a:cxn ang="0">
                  <a:pos x="96" y="131"/>
                </a:cxn>
                <a:cxn ang="0">
                  <a:pos x="123" y="84"/>
                </a:cxn>
                <a:cxn ang="0">
                  <a:pos x="112" y="16"/>
                </a:cxn>
                <a:cxn ang="0">
                  <a:pos x="69" y="0"/>
                </a:cxn>
                <a:cxn ang="0">
                  <a:pos x="102" y="53"/>
                </a:cxn>
                <a:cxn ang="0">
                  <a:pos x="81" y="101"/>
                </a:cxn>
                <a:cxn ang="0">
                  <a:pos x="74" y="69"/>
                </a:cxn>
                <a:cxn ang="0">
                  <a:pos x="45" y="62"/>
                </a:cxn>
                <a:cxn ang="0">
                  <a:pos x="23" y="86"/>
                </a:cxn>
                <a:cxn ang="0">
                  <a:pos x="26" y="42"/>
                </a:cxn>
                <a:cxn ang="0">
                  <a:pos x="44" y="5"/>
                </a:cxn>
                <a:cxn ang="0">
                  <a:pos x="44" y="5"/>
                </a:cxn>
              </a:cxnLst>
              <a:rect l="0" t="0" r="r" b="b"/>
              <a:pathLst>
                <a:path w="123" h="146">
                  <a:moveTo>
                    <a:pt x="44" y="5"/>
                  </a:moveTo>
                  <a:lnTo>
                    <a:pt x="8" y="38"/>
                  </a:lnTo>
                  <a:lnTo>
                    <a:pt x="0" y="109"/>
                  </a:lnTo>
                  <a:lnTo>
                    <a:pt x="34" y="146"/>
                  </a:lnTo>
                  <a:lnTo>
                    <a:pt x="96" y="131"/>
                  </a:lnTo>
                  <a:lnTo>
                    <a:pt x="123" y="84"/>
                  </a:lnTo>
                  <a:lnTo>
                    <a:pt x="112" y="16"/>
                  </a:lnTo>
                  <a:lnTo>
                    <a:pt x="69" y="0"/>
                  </a:lnTo>
                  <a:lnTo>
                    <a:pt x="102" y="53"/>
                  </a:lnTo>
                  <a:lnTo>
                    <a:pt x="81" y="101"/>
                  </a:lnTo>
                  <a:lnTo>
                    <a:pt x="74" y="69"/>
                  </a:lnTo>
                  <a:lnTo>
                    <a:pt x="45" y="62"/>
                  </a:lnTo>
                  <a:lnTo>
                    <a:pt x="23" y="86"/>
                  </a:lnTo>
                  <a:lnTo>
                    <a:pt x="26" y="42"/>
                  </a:lnTo>
                  <a:lnTo>
                    <a:pt x="44" y="5"/>
                  </a:lnTo>
                  <a:lnTo>
                    <a:pt x="44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4"/>
            <p:cNvSpPr>
              <a:spLocks/>
            </p:cNvSpPr>
            <p:nvPr/>
          </p:nvSpPr>
          <p:spPr bwMode="auto">
            <a:xfrm>
              <a:off x="5041900" y="4421188"/>
              <a:ext cx="385763" cy="214313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58" y="55"/>
                </a:cxn>
                <a:cxn ang="0">
                  <a:pos x="68" y="138"/>
                </a:cxn>
                <a:cxn ang="0">
                  <a:pos x="130" y="211"/>
                </a:cxn>
                <a:cxn ang="0">
                  <a:pos x="194" y="197"/>
                </a:cxn>
                <a:cxn ang="0">
                  <a:pos x="245" y="223"/>
                </a:cxn>
                <a:cxn ang="0">
                  <a:pos x="326" y="228"/>
                </a:cxn>
                <a:cxn ang="0">
                  <a:pos x="373" y="146"/>
                </a:cxn>
                <a:cxn ang="0">
                  <a:pos x="412" y="91"/>
                </a:cxn>
                <a:cxn ang="0">
                  <a:pos x="461" y="50"/>
                </a:cxn>
                <a:cxn ang="0">
                  <a:pos x="486" y="86"/>
                </a:cxn>
                <a:cxn ang="0">
                  <a:pos x="433" y="106"/>
                </a:cxn>
                <a:cxn ang="0">
                  <a:pos x="416" y="163"/>
                </a:cxn>
                <a:cxn ang="0">
                  <a:pos x="362" y="248"/>
                </a:cxn>
                <a:cxn ang="0">
                  <a:pos x="285" y="269"/>
                </a:cxn>
                <a:cxn ang="0">
                  <a:pos x="180" y="247"/>
                </a:cxn>
                <a:cxn ang="0">
                  <a:pos x="168" y="269"/>
                </a:cxn>
                <a:cxn ang="0">
                  <a:pos x="83" y="218"/>
                </a:cxn>
                <a:cxn ang="0">
                  <a:pos x="37" y="138"/>
                </a:cxn>
                <a:cxn ang="0">
                  <a:pos x="0" y="57"/>
                </a:cxn>
                <a:cxn ang="0">
                  <a:pos x="28" y="75"/>
                </a:cxn>
                <a:cxn ang="0">
                  <a:pos x="12" y="0"/>
                </a:cxn>
                <a:cxn ang="0">
                  <a:pos x="12" y="0"/>
                </a:cxn>
              </a:cxnLst>
              <a:rect l="0" t="0" r="r" b="b"/>
              <a:pathLst>
                <a:path w="486" h="269">
                  <a:moveTo>
                    <a:pt x="12" y="0"/>
                  </a:moveTo>
                  <a:lnTo>
                    <a:pt x="58" y="55"/>
                  </a:lnTo>
                  <a:lnTo>
                    <a:pt x="68" y="138"/>
                  </a:lnTo>
                  <a:lnTo>
                    <a:pt x="130" y="211"/>
                  </a:lnTo>
                  <a:lnTo>
                    <a:pt x="194" y="197"/>
                  </a:lnTo>
                  <a:lnTo>
                    <a:pt x="245" y="223"/>
                  </a:lnTo>
                  <a:lnTo>
                    <a:pt x="326" y="228"/>
                  </a:lnTo>
                  <a:lnTo>
                    <a:pt x="373" y="146"/>
                  </a:lnTo>
                  <a:lnTo>
                    <a:pt x="412" y="91"/>
                  </a:lnTo>
                  <a:lnTo>
                    <a:pt x="461" y="50"/>
                  </a:lnTo>
                  <a:lnTo>
                    <a:pt x="486" y="86"/>
                  </a:lnTo>
                  <a:lnTo>
                    <a:pt x="433" y="106"/>
                  </a:lnTo>
                  <a:lnTo>
                    <a:pt x="416" y="163"/>
                  </a:lnTo>
                  <a:lnTo>
                    <a:pt x="362" y="248"/>
                  </a:lnTo>
                  <a:lnTo>
                    <a:pt x="285" y="269"/>
                  </a:lnTo>
                  <a:lnTo>
                    <a:pt x="180" y="247"/>
                  </a:lnTo>
                  <a:lnTo>
                    <a:pt x="168" y="269"/>
                  </a:lnTo>
                  <a:lnTo>
                    <a:pt x="83" y="218"/>
                  </a:lnTo>
                  <a:lnTo>
                    <a:pt x="37" y="138"/>
                  </a:lnTo>
                  <a:lnTo>
                    <a:pt x="0" y="57"/>
                  </a:lnTo>
                  <a:lnTo>
                    <a:pt x="28" y="75"/>
                  </a:lnTo>
                  <a:lnTo>
                    <a:pt x="12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5"/>
            <p:cNvSpPr>
              <a:spLocks/>
            </p:cNvSpPr>
            <p:nvPr/>
          </p:nvSpPr>
          <p:spPr bwMode="auto">
            <a:xfrm>
              <a:off x="4856163" y="5432425"/>
              <a:ext cx="320675" cy="396875"/>
            </a:xfrm>
            <a:custGeom>
              <a:avLst/>
              <a:gdLst/>
              <a:ahLst/>
              <a:cxnLst>
                <a:cxn ang="0">
                  <a:pos x="347" y="24"/>
                </a:cxn>
                <a:cxn ang="0">
                  <a:pos x="351" y="54"/>
                </a:cxn>
                <a:cxn ang="0">
                  <a:pos x="393" y="82"/>
                </a:cxn>
                <a:cxn ang="0">
                  <a:pos x="404" y="167"/>
                </a:cxn>
                <a:cxn ang="0">
                  <a:pos x="359" y="199"/>
                </a:cxn>
                <a:cxn ang="0">
                  <a:pos x="345" y="235"/>
                </a:cxn>
                <a:cxn ang="0">
                  <a:pos x="371" y="259"/>
                </a:cxn>
                <a:cxn ang="0">
                  <a:pos x="380" y="376"/>
                </a:cxn>
                <a:cxn ang="0">
                  <a:pos x="317" y="453"/>
                </a:cxn>
                <a:cxn ang="0">
                  <a:pos x="194" y="495"/>
                </a:cxn>
                <a:cxn ang="0">
                  <a:pos x="103" y="501"/>
                </a:cxn>
                <a:cxn ang="0">
                  <a:pos x="105" y="418"/>
                </a:cxn>
                <a:cxn ang="0">
                  <a:pos x="89" y="454"/>
                </a:cxn>
                <a:cxn ang="0">
                  <a:pos x="0" y="453"/>
                </a:cxn>
                <a:cxn ang="0">
                  <a:pos x="13" y="371"/>
                </a:cxn>
                <a:cxn ang="0">
                  <a:pos x="57" y="225"/>
                </a:cxn>
                <a:cxn ang="0">
                  <a:pos x="63" y="185"/>
                </a:cxn>
                <a:cxn ang="0">
                  <a:pos x="128" y="154"/>
                </a:cxn>
                <a:cxn ang="0">
                  <a:pos x="129" y="80"/>
                </a:cxn>
                <a:cxn ang="0">
                  <a:pos x="186" y="52"/>
                </a:cxn>
                <a:cxn ang="0">
                  <a:pos x="209" y="0"/>
                </a:cxn>
                <a:cxn ang="0">
                  <a:pos x="225" y="56"/>
                </a:cxn>
                <a:cxn ang="0">
                  <a:pos x="192" y="103"/>
                </a:cxn>
                <a:cxn ang="0">
                  <a:pos x="179" y="185"/>
                </a:cxn>
                <a:cxn ang="0">
                  <a:pos x="116" y="210"/>
                </a:cxn>
                <a:cxn ang="0">
                  <a:pos x="83" y="287"/>
                </a:cxn>
                <a:cxn ang="0">
                  <a:pos x="63" y="380"/>
                </a:cxn>
                <a:cxn ang="0">
                  <a:pos x="115" y="361"/>
                </a:cxn>
                <a:cxn ang="0">
                  <a:pos x="142" y="281"/>
                </a:cxn>
                <a:cxn ang="0">
                  <a:pos x="165" y="333"/>
                </a:cxn>
                <a:cxn ang="0">
                  <a:pos x="161" y="440"/>
                </a:cxn>
                <a:cxn ang="0">
                  <a:pos x="256" y="397"/>
                </a:cxn>
                <a:cxn ang="0">
                  <a:pos x="320" y="349"/>
                </a:cxn>
                <a:cxn ang="0">
                  <a:pos x="323" y="259"/>
                </a:cxn>
                <a:cxn ang="0">
                  <a:pos x="284" y="238"/>
                </a:cxn>
                <a:cxn ang="0">
                  <a:pos x="313" y="166"/>
                </a:cxn>
                <a:cxn ang="0">
                  <a:pos x="312" y="108"/>
                </a:cxn>
                <a:cxn ang="0">
                  <a:pos x="293" y="70"/>
                </a:cxn>
                <a:cxn ang="0">
                  <a:pos x="347" y="24"/>
                </a:cxn>
                <a:cxn ang="0">
                  <a:pos x="347" y="24"/>
                </a:cxn>
              </a:cxnLst>
              <a:rect l="0" t="0" r="r" b="b"/>
              <a:pathLst>
                <a:path w="404" h="501">
                  <a:moveTo>
                    <a:pt x="347" y="24"/>
                  </a:moveTo>
                  <a:lnTo>
                    <a:pt x="351" y="54"/>
                  </a:lnTo>
                  <a:lnTo>
                    <a:pt x="393" y="82"/>
                  </a:lnTo>
                  <a:lnTo>
                    <a:pt x="404" y="167"/>
                  </a:lnTo>
                  <a:lnTo>
                    <a:pt x="359" y="199"/>
                  </a:lnTo>
                  <a:lnTo>
                    <a:pt x="345" y="235"/>
                  </a:lnTo>
                  <a:lnTo>
                    <a:pt x="371" y="259"/>
                  </a:lnTo>
                  <a:lnTo>
                    <a:pt x="380" y="376"/>
                  </a:lnTo>
                  <a:lnTo>
                    <a:pt x="317" y="453"/>
                  </a:lnTo>
                  <a:lnTo>
                    <a:pt x="194" y="495"/>
                  </a:lnTo>
                  <a:lnTo>
                    <a:pt x="103" y="501"/>
                  </a:lnTo>
                  <a:lnTo>
                    <a:pt x="105" y="418"/>
                  </a:lnTo>
                  <a:lnTo>
                    <a:pt x="89" y="454"/>
                  </a:lnTo>
                  <a:lnTo>
                    <a:pt x="0" y="453"/>
                  </a:lnTo>
                  <a:lnTo>
                    <a:pt x="13" y="371"/>
                  </a:lnTo>
                  <a:lnTo>
                    <a:pt x="57" y="225"/>
                  </a:lnTo>
                  <a:lnTo>
                    <a:pt x="63" y="185"/>
                  </a:lnTo>
                  <a:lnTo>
                    <a:pt x="128" y="154"/>
                  </a:lnTo>
                  <a:lnTo>
                    <a:pt x="129" y="80"/>
                  </a:lnTo>
                  <a:lnTo>
                    <a:pt x="186" y="52"/>
                  </a:lnTo>
                  <a:lnTo>
                    <a:pt x="209" y="0"/>
                  </a:lnTo>
                  <a:lnTo>
                    <a:pt x="225" y="56"/>
                  </a:lnTo>
                  <a:lnTo>
                    <a:pt x="192" y="103"/>
                  </a:lnTo>
                  <a:lnTo>
                    <a:pt x="179" y="185"/>
                  </a:lnTo>
                  <a:lnTo>
                    <a:pt x="116" y="210"/>
                  </a:lnTo>
                  <a:lnTo>
                    <a:pt x="83" y="287"/>
                  </a:lnTo>
                  <a:lnTo>
                    <a:pt x="63" y="380"/>
                  </a:lnTo>
                  <a:lnTo>
                    <a:pt x="115" y="361"/>
                  </a:lnTo>
                  <a:lnTo>
                    <a:pt x="142" y="281"/>
                  </a:lnTo>
                  <a:lnTo>
                    <a:pt x="165" y="333"/>
                  </a:lnTo>
                  <a:lnTo>
                    <a:pt x="161" y="440"/>
                  </a:lnTo>
                  <a:lnTo>
                    <a:pt x="256" y="397"/>
                  </a:lnTo>
                  <a:lnTo>
                    <a:pt x="320" y="349"/>
                  </a:lnTo>
                  <a:lnTo>
                    <a:pt x="323" y="259"/>
                  </a:lnTo>
                  <a:lnTo>
                    <a:pt x="284" y="238"/>
                  </a:lnTo>
                  <a:lnTo>
                    <a:pt x="313" y="166"/>
                  </a:lnTo>
                  <a:lnTo>
                    <a:pt x="312" y="108"/>
                  </a:lnTo>
                  <a:lnTo>
                    <a:pt x="293" y="70"/>
                  </a:lnTo>
                  <a:lnTo>
                    <a:pt x="347" y="24"/>
                  </a:lnTo>
                  <a:lnTo>
                    <a:pt x="347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16"/>
            <p:cNvSpPr>
              <a:spLocks/>
            </p:cNvSpPr>
            <p:nvPr/>
          </p:nvSpPr>
          <p:spPr bwMode="auto">
            <a:xfrm>
              <a:off x="5016500" y="5316538"/>
              <a:ext cx="111125" cy="179388"/>
            </a:xfrm>
            <a:custGeom>
              <a:avLst/>
              <a:gdLst/>
              <a:ahLst/>
              <a:cxnLst>
                <a:cxn ang="0">
                  <a:pos x="120" y="39"/>
                </a:cxn>
                <a:cxn ang="0">
                  <a:pos x="140" y="189"/>
                </a:cxn>
                <a:cxn ang="0">
                  <a:pos x="105" y="220"/>
                </a:cxn>
                <a:cxn ang="0">
                  <a:pos x="43" y="185"/>
                </a:cxn>
                <a:cxn ang="0">
                  <a:pos x="0" y="228"/>
                </a:cxn>
                <a:cxn ang="0">
                  <a:pos x="20" y="0"/>
                </a:cxn>
                <a:cxn ang="0">
                  <a:pos x="120" y="39"/>
                </a:cxn>
                <a:cxn ang="0">
                  <a:pos x="120" y="39"/>
                </a:cxn>
              </a:cxnLst>
              <a:rect l="0" t="0" r="r" b="b"/>
              <a:pathLst>
                <a:path w="140" h="228">
                  <a:moveTo>
                    <a:pt x="120" y="39"/>
                  </a:moveTo>
                  <a:lnTo>
                    <a:pt x="140" y="189"/>
                  </a:lnTo>
                  <a:lnTo>
                    <a:pt x="105" y="220"/>
                  </a:lnTo>
                  <a:lnTo>
                    <a:pt x="43" y="185"/>
                  </a:lnTo>
                  <a:lnTo>
                    <a:pt x="0" y="228"/>
                  </a:lnTo>
                  <a:lnTo>
                    <a:pt x="20" y="0"/>
                  </a:lnTo>
                  <a:lnTo>
                    <a:pt x="120" y="39"/>
                  </a:lnTo>
                  <a:lnTo>
                    <a:pt x="120" y="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17"/>
            <p:cNvSpPr>
              <a:spLocks/>
            </p:cNvSpPr>
            <p:nvPr/>
          </p:nvSpPr>
          <p:spPr bwMode="auto">
            <a:xfrm>
              <a:off x="4841875" y="4652963"/>
              <a:ext cx="534988" cy="733425"/>
            </a:xfrm>
            <a:custGeom>
              <a:avLst/>
              <a:gdLst/>
              <a:ahLst/>
              <a:cxnLst>
                <a:cxn ang="0">
                  <a:pos x="242" y="857"/>
                </a:cxn>
                <a:cxn ang="0">
                  <a:pos x="164" y="772"/>
                </a:cxn>
                <a:cxn ang="0">
                  <a:pos x="77" y="607"/>
                </a:cxn>
                <a:cxn ang="0">
                  <a:pos x="43" y="488"/>
                </a:cxn>
                <a:cxn ang="0">
                  <a:pos x="0" y="295"/>
                </a:cxn>
                <a:cxn ang="0">
                  <a:pos x="20" y="166"/>
                </a:cxn>
                <a:cxn ang="0">
                  <a:pos x="93" y="40"/>
                </a:cxn>
                <a:cxn ang="0">
                  <a:pos x="151" y="0"/>
                </a:cxn>
                <a:cxn ang="0">
                  <a:pos x="103" y="75"/>
                </a:cxn>
                <a:cxn ang="0">
                  <a:pos x="47" y="190"/>
                </a:cxn>
                <a:cxn ang="0">
                  <a:pos x="42" y="368"/>
                </a:cxn>
                <a:cxn ang="0">
                  <a:pos x="89" y="449"/>
                </a:cxn>
                <a:cxn ang="0">
                  <a:pos x="116" y="583"/>
                </a:cxn>
                <a:cxn ang="0">
                  <a:pos x="168" y="702"/>
                </a:cxn>
                <a:cxn ang="0">
                  <a:pos x="258" y="786"/>
                </a:cxn>
                <a:cxn ang="0">
                  <a:pos x="386" y="848"/>
                </a:cxn>
                <a:cxn ang="0">
                  <a:pos x="544" y="838"/>
                </a:cxn>
                <a:cxn ang="0">
                  <a:pos x="617" y="804"/>
                </a:cxn>
                <a:cxn ang="0">
                  <a:pos x="675" y="848"/>
                </a:cxn>
                <a:cxn ang="0">
                  <a:pos x="626" y="876"/>
                </a:cxn>
                <a:cxn ang="0">
                  <a:pos x="565" y="919"/>
                </a:cxn>
                <a:cxn ang="0">
                  <a:pos x="494" y="925"/>
                </a:cxn>
                <a:cxn ang="0">
                  <a:pos x="369" y="906"/>
                </a:cxn>
                <a:cxn ang="0">
                  <a:pos x="242" y="857"/>
                </a:cxn>
                <a:cxn ang="0">
                  <a:pos x="242" y="857"/>
                </a:cxn>
              </a:cxnLst>
              <a:rect l="0" t="0" r="r" b="b"/>
              <a:pathLst>
                <a:path w="675" h="925">
                  <a:moveTo>
                    <a:pt x="242" y="857"/>
                  </a:moveTo>
                  <a:lnTo>
                    <a:pt x="164" y="772"/>
                  </a:lnTo>
                  <a:lnTo>
                    <a:pt x="77" y="607"/>
                  </a:lnTo>
                  <a:lnTo>
                    <a:pt x="43" y="488"/>
                  </a:lnTo>
                  <a:lnTo>
                    <a:pt x="0" y="295"/>
                  </a:lnTo>
                  <a:lnTo>
                    <a:pt x="20" y="166"/>
                  </a:lnTo>
                  <a:lnTo>
                    <a:pt x="93" y="40"/>
                  </a:lnTo>
                  <a:lnTo>
                    <a:pt x="151" y="0"/>
                  </a:lnTo>
                  <a:lnTo>
                    <a:pt x="103" y="75"/>
                  </a:lnTo>
                  <a:lnTo>
                    <a:pt x="47" y="190"/>
                  </a:lnTo>
                  <a:lnTo>
                    <a:pt x="42" y="368"/>
                  </a:lnTo>
                  <a:lnTo>
                    <a:pt x="89" y="449"/>
                  </a:lnTo>
                  <a:lnTo>
                    <a:pt x="116" y="583"/>
                  </a:lnTo>
                  <a:lnTo>
                    <a:pt x="168" y="702"/>
                  </a:lnTo>
                  <a:lnTo>
                    <a:pt x="258" y="786"/>
                  </a:lnTo>
                  <a:lnTo>
                    <a:pt x="386" y="848"/>
                  </a:lnTo>
                  <a:lnTo>
                    <a:pt x="544" y="838"/>
                  </a:lnTo>
                  <a:lnTo>
                    <a:pt x="617" y="804"/>
                  </a:lnTo>
                  <a:lnTo>
                    <a:pt x="675" y="848"/>
                  </a:lnTo>
                  <a:lnTo>
                    <a:pt x="626" y="876"/>
                  </a:lnTo>
                  <a:lnTo>
                    <a:pt x="565" y="919"/>
                  </a:lnTo>
                  <a:lnTo>
                    <a:pt x="494" y="925"/>
                  </a:lnTo>
                  <a:lnTo>
                    <a:pt x="369" y="906"/>
                  </a:lnTo>
                  <a:lnTo>
                    <a:pt x="242" y="857"/>
                  </a:lnTo>
                  <a:lnTo>
                    <a:pt x="242" y="8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18"/>
            <p:cNvSpPr>
              <a:spLocks/>
            </p:cNvSpPr>
            <p:nvPr/>
          </p:nvSpPr>
          <p:spPr bwMode="auto">
            <a:xfrm>
              <a:off x="5305425" y="4962525"/>
              <a:ext cx="303213" cy="874713"/>
            </a:xfrm>
            <a:custGeom>
              <a:avLst/>
              <a:gdLst/>
              <a:ahLst/>
              <a:cxnLst>
                <a:cxn ang="0">
                  <a:pos x="0" y="395"/>
                </a:cxn>
                <a:cxn ang="0">
                  <a:pos x="98" y="462"/>
                </a:cxn>
                <a:cxn ang="0">
                  <a:pos x="97" y="528"/>
                </a:cxn>
                <a:cxn ang="0">
                  <a:pos x="56" y="583"/>
                </a:cxn>
                <a:cxn ang="0">
                  <a:pos x="51" y="648"/>
                </a:cxn>
                <a:cxn ang="0">
                  <a:pos x="78" y="684"/>
                </a:cxn>
                <a:cxn ang="0">
                  <a:pos x="18" y="728"/>
                </a:cxn>
                <a:cxn ang="0">
                  <a:pos x="1" y="810"/>
                </a:cxn>
                <a:cxn ang="0">
                  <a:pos x="20" y="836"/>
                </a:cxn>
                <a:cxn ang="0">
                  <a:pos x="1" y="951"/>
                </a:cxn>
                <a:cxn ang="0">
                  <a:pos x="10" y="1068"/>
                </a:cxn>
                <a:cxn ang="0">
                  <a:pos x="77" y="1042"/>
                </a:cxn>
                <a:cxn ang="0">
                  <a:pos x="79" y="1101"/>
                </a:cxn>
                <a:cxn ang="0">
                  <a:pos x="169" y="1085"/>
                </a:cxn>
                <a:cxn ang="0">
                  <a:pos x="265" y="1033"/>
                </a:cxn>
                <a:cxn ang="0">
                  <a:pos x="331" y="957"/>
                </a:cxn>
                <a:cxn ang="0">
                  <a:pos x="366" y="857"/>
                </a:cxn>
                <a:cxn ang="0">
                  <a:pos x="344" y="779"/>
                </a:cxn>
                <a:cxn ang="0">
                  <a:pos x="298" y="758"/>
                </a:cxn>
                <a:cxn ang="0">
                  <a:pos x="304" y="717"/>
                </a:cxn>
                <a:cxn ang="0">
                  <a:pos x="331" y="704"/>
                </a:cxn>
                <a:cxn ang="0">
                  <a:pos x="335" y="616"/>
                </a:cxn>
                <a:cxn ang="0">
                  <a:pos x="291" y="574"/>
                </a:cxn>
                <a:cxn ang="0">
                  <a:pos x="230" y="510"/>
                </a:cxn>
                <a:cxn ang="0">
                  <a:pos x="229" y="426"/>
                </a:cxn>
                <a:cxn ang="0">
                  <a:pos x="247" y="370"/>
                </a:cxn>
                <a:cxn ang="0">
                  <a:pos x="300" y="333"/>
                </a:cxn>
                <a:cxn ang="0">
                  <a:pos x="361" y="216"/>
                </a:cxn>
                <a:cxn ang="0">
                  <a:pos x="380" y="158"/>
                </a:cxn>
                <a:cxn ang="0">
                  <a:pos x="383" y="79"/>
                </a:cxn>
                <a:cxn ang="0">
                  <a:pos x="363" y="0"/>
                </a:cxn>
                <a:cxn ang="0">
                  <a:pos x="351" y="117"/>
                </a:cxn>
                <a:cxn ang="0">
                  <a:pos x="324" y="218"/>
                </a:cxn>
                <a:cxn ang="0">
                  <a:pos x="266" y="289"/>
                </a:cxn>
                <a:cxn ang="0">
                  <a:pos x="197" y="355"/>
                </a:cxn>
                <a:cxn ang="0">
                  <a:pos x="169" y="411"/>
                </a:cxn>
                <a:cxn ang="0">
                  <a:pos x="200" y="543"/>
                </a:cxn>
                <a:cxn ang="0">
                  <a:pos x="254" y="607"/>
                </a:cxn>
                <a:cxn ang="0">
                  <a:pos x="288" y="653"/>
                </a:cxn>
                <a:cxn ang="0">
                  <a:pos x="278" y="689"/>
                </a:cxn>
                <a:cxn ang="0">
                  <a:pos x="234" y="701"/>
                </a:cxn>
                <a:cxn ang="0">
                  <a:pos x="242" y="777"/>
                </a:cxn>
                <a:cxn ang="0">
                  <a:pos x="299" y="788"/>
                </a:cxn>
                <a:cxn ang="0">
                  <a:pos x="313" y="880"/>
                </a:cxn>
                <a:cxn ang="0">
                  <a:pos x="239" y="968"/>
                </a:cxn>
                <a:cxn ang="0">
                  <a:pos x="147" y="1009"/>
                </a:cxn>
                <a:cxn ang="0">
                  <a:pos x="139" y="895"/>
                </a:cxn>
                <a:cxn ang="0">
                  <a:pos x="105" y="883"/>
                </a:cxn>
                <a:cxn ang="0">
                  <a:pos x="64" y="937"/>
                </a:cxn>
                <a:cxn ang="0">
                  <a:pos x="62" y="820"/>
                </a:cxn>
                <a:cxn ang="0">
                  <a:pos x="50" y="798"/>
                </a:cxn>
                <a:cxn ang="0">
                  <a:pos x="74" y="742"/>
                </a:cxn>
                <a:cxn ang="0">
                  <a:pos x="130" y="727"/>
                </a:cxn>
                <a:cxn ang="0">
                  <a:pos x="140" y="674"/>
                </a:cxn>
                <a:cxn ang="0">
                  <a:pos x="103" y="630"/>
                </a:cxn>
                <a:cxn ang="0">
                  <a:pos x="124" y="573"/>
                </a:cxn>
                <a:cxn ang="0">
                  <a:pos x="151" y="522"/>
                </a:cxn>
                <a:cxn ang="0">
                  <a:pos x="148" y="426"/>
                </a:cxn>
                <a:cxn ang="0">
                  <a:pos x="99" y="395"/>
                </a:cxn>
                <a:cxn ang="0">
                  <a:pos x="0" y="395"/>
                </a:cxn>
                <a:cxn ang="0">
                  <a:pos x="0" y="395"/>
                </a:cxn>
              </a:cxnLst>
              <a:rect l="0" t="0" r="r" b="b"/>
              <a:pathLst>
                <a:path w="383" h="1101">
                  <a:moveTo>
                    <a:pt x="0" y="395"/>
                  </a:moveTo>
                  <a:lnTo>
                    <a:pt x="98" y="462"/>
                  </a:lnTo>
                  <a:lnTo>
                    <a:pt x="97" y="528"/>
                  </a:lnTo>
                  <a:lnTo>
                    <a:pt x="56" y="583"/>
                  </a:lnTo>
                  <a:lnTo>
                    <a:pt x="51" y="648"/>
                  </a:lnTo>
                  <a:lnTo>
                    <a:pt x="78" y="684"/>
                  </a:lnTo>
                  <a:lnTo>
                    <a:pt x="18" y="728"/>
                  </a:lnTo>
                  <a:lnTo>
                    <a:pt x="1" y="810"/>
                  </a:lnTo>
                  <a:lnTo>
                    <a:pt x="20" y="836"/>
                  </a:lnTo>
                  <a:lnTo>
                    <a:pt x="1" y="951"/>
                  </a:lnTo>
                  <a:lnTo>
                    <a:pt x="10" y="1068"/>
                  </a:lnTo>
                  <a:lnTo>
                    <a:pt x="77" y="1042"/>
                  </a:lnTo>
                  <a:lnTo>
                    <a:pt x="79" y="1101"/>
                  </a:lnTo>
                  <a:lnTo>
                    <a:pt x="169" y="1085"/>
                  </a:lnTo>
                  <a:lnTo>
                    <a:pt x="265" y="1033"/>
                  </a:lnTo>
                  <a:lnTo>
                    <a:pt x="331" y="957"/>
                  </a:lnTo>
                  <a:lnTo>
                    <a:pt x="366" y="857"/>
                  </a:lnTo>
                  <a:lnTo>
                    <a:pt x="344" y="779"/>
                  </a:lnTo>
                  <a:lnTo>
                    <a:pt x="298" y="758"/>
                  </a:lnTo>
                  <a:lnTo>
                    <a:pt x="304" y="717"/>
                  </a:lnTo>
                  <a:lnTo>
                    <a:pt x="331" y="704"/>
                  </a:lnTo>
                  <a:lnTo>
                    <a:pt x="335" y="616"/>
                  </a:lnTo>
                  <a:lnTo>
                    <a:pt x="291" y="574"/>
                  </a:lnTo>
                  <a:lnTo>
                    <a:pt x="230" y="510"/>
                  </a:lnTo>
                  <a:lnTo>
                    <a:pt x="229" y="426"/>
                  </a:lnTo>
                  <a:lnTo>
                    <a:pt x="247" y="370"/>
                  </a:lnTo>
                  <a:lnTo>
                    <a:pt x="300" y="333"/>
                  </a:lnTo>
                  <a:lnTo>
                    <a:pt x="361" y="216"/>
                  </a:lnTo>
                  <a:lnTo>
                    <a:pt x="380" y="158"/>
                  </a:lnTo>
                  <a:lnTo>
                    <a:pt x="383" y="79"/>
                  </a:lnTo>
                  <a:lnTo>
                    <a:pt x="363" y="0"/>
                  </a:lnTo>
                  <a:lnTo>
                    <a:pt x="351" y="117"/>
                  </a:lnTo>
                  <a:lnTo>
                    <a:pt x="324" y="218"/>
                  </a:lnTo>
                  <a:lnTo>
                    <a:pt x="266" y="289"/>
                  </a:lnTo>
                  <a:lnTo>
                    <a:pt x="197" y="355"/>
                  </a:lnTo>
                  <a:lnTo>
                    <a:pt x="169" y="411"/>
                  </a:lnTo>
                  <a:lnTo>
                    <a:pt x="200" y="543"/>
                  </a:lnTo>
                  <a:lnTo>
                    <a:pt x="254" y="607"/>
                  </a:lnTo>
                  <a:lnTo>
                    <a:pt x="288" y="653"/>
                  </a:lnTo>
                  <a:lnTo>
                    <a:pt x="278" y="689"/>
                  </a:lnTo>
                  <a:lnTo>
                    <a:pt x="234" y="701"/>
                  </a:lnTo>
                  <a:lnTo>
                    <a:pt x="242" y="777"/>
                  </a:lnTo>
                  <a:lnTo>
                    <a:pt x="299" y="788"/>
                  </a:lnTo>
                  <a:lnTo>
                    <a:pt x="313" y="880"/>
                  </a:lnTo>
                  <a:lnTo>
                    <a:pt x="239" y="968"/>
                  </a:lnTo>
                  <a:lnTo>
                    <a:pt x="147" y="1009"/>
                  </a:lnTo>
                  <a:lnTo>
                    <a:pt x="139" y="895"/>
                  </a:lnTo>
                  <a:lnTo>
                    <a:pt x="105" y="883"/>
                  </a:lnTo>
                  <a:lnTo>
                    <a:pt x="64" y="937"/>
                  </a:lnTo>
                  <a:lnTo>
                    <a:pt x="62" y="820"/>
                  </a:lnTo>
                  <a:lnTo>
                    <a:pt x="50" y="798"/>
                  </a:lnTo>
                  <a:lnTo>
                    <a:pt x="74" y="742"/>
                  </a:lnTo>
                  <a:lnTo>
                    <a:pt x="130" y="727"/>
                  </a:lnTo>
                  <a:lnTo>
                    <a:pt x="140" y="674"/>
                  </a:lnTo>
                  <a:lnTo>
                    <a:pt x="103" y="630"/>
                  </a:lnTo>
                  <a:lnTo>
                    <a:pt x="124" y="573"/>
                  </a:lnTo>
                  <a:lnTo>
                    <a:pt x="151" y="522"/>
                  </a:lnTo>
                  <a:lnTo>
                    <a:pt x="148" y="426"/>
                  </a:lnTo>
                  <a:lnTo>
                    <a:pt x="99" y="395"/>
                  </a:lnTo>
                  <a:lnTo>
                    <a:pt x="0" y="395"/>
                  </a:lnTo>
                  <a:lnTo>
                    <a:pt x="0" y="3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19"/>
            <p:cNvSpPr>
              <a:spLocks/>
            </p:cNvSpPr>
            <p:nvPr/>
          </p:nvSpPr>
          <p:spPr bwMode="auto">
            <a:xfrm>
              <a:off x="4038600" y="5440363"/>
              <a:ext cx="658813" cy="604838"/>
            </a:xfrm>
            <a:custGeom>
              <a:avLst/>
              <a:gdLst/>
              <a:ahLst/>
              <a:cxnLst>
                <a:cxn ang="0">
                  <a:pos x="699" y="42"/>
                </a:cxn>
                <a:cxn ang="0">
                  <a:pos x="566" y="0"/>
                </a:cxn>
                <a:cxn ang="0">
                  <a:pos x="429" y="36"/>
                </a:cxn>
                <a:cxn ang="0">
                  <a:pos x="88" y="373"/>
                </a:cxn>
                <a:cxn ang="0">
                  <a:pos x="0" y="451"/>
                </a:cxn>
                <a:cxn ang="0">
                  <a:pos x="95" y="424"/>
                </a:cxn>
                <a:cxn ang="0">
                  <a:pos x="335" y="255"/>
                </a:cxn>
                <a:cxn ang="0">
                  <a:pos x="439" y="215"/>
                </a:cxn>
                <a:cxn ang="0">
                  <a:pos x="467" y="247"/>
                </a:cxn>
                <a:cxn ang="0">
                  <a:pos x="308" y="397"/>
                </a:cxn>
                <a:cxn ang="0">
                  <a:pos x="219" y="501"/>
                </a:cxn>
                <a:cxn ang="0">
                  <a:pos x="154" y="585"/>
                </a:cxn>
                <a:cxn ang="0">
                  <a:pos x="266" y="551"/>
                </a:cxn>
                <a:cxn ang="0">
                  <a:pos x="413" y="438"/>
                </a:cxn>
                <a:cxn ang="0">
                  <a:pos x="530" y="325"/>
                </a:cxn>
                <a:cxn ang="0">
                  <a:pos x="605" y="317"/>
                </a:cxn>
                <a:cxn ang="0">
                  <a:pos x="617" y="393"/>
                </a:cxn>
                <a:cxn ang="0">
                  <a:pos x="483" y="557"/>
                </a:cxn>
                <a:cxn ang="0">
                  <a:pos x="384" y="655"/>
                </a:cxn>
                <a:cxn ang="0">
                  <a:pos x="360" y="761"/>
                </a:cxn>
                <a:cxn ang="0">
                  <a:pos x="436" y="682"/>
                </a:cxn>
                <a:cxn ang="0">
                  <a:pos x="571" y="571"/>
                </a:cxn>
                <a:cxn ang="0">
                  <a:pos x="685" y="487"/>
                </a:cxn>
                <a:cxn ang="0">
                  <a:pos x="771" y="380"/>
                </a:cxn>
                <a:cxn ang="0">
                  <a:pos x="771" y="144"/>
                </a:cxn>
                <a:cxn ang="0">
                  <a:pos x="829" y="42"/>
                </a:cxn>
                <a:cxn ang="0">
                  <a:pos x="717" y="146"/>
                </a:cxn>
                <a:cxn ang="0">
                  <a:pos x="693" y="383"/>
                </a:cxn>
                <a:cxn ang="0">
                  <a:pos x="589" y="494"/>
                </a:cxn>
                <a:cxn ang="0">
                  <a:pos x="681" y="354"/>
                </a:cxn>
                <a:cxn ang="0">
                  <a:pos x="657" y="260"/>
                </a:cxn>
                <a:cxn ang="0">
                  <a:pos x="559" y="266"/>
                </a:cxn>
                <a:cxn ang="0">
                  <a:pos x="384" y="406"/>
                </a:cxn>
                <a:cxn ang="0">
                  <a:pos x="523" y="233"/>
                </a:cxn>
                <a:cxn ang="0">
                  <a:pos x="476" y="182"/>
                </a:cxn>
                <a:cxn ang="0">
                  <a:pos x="381" y="184"/>
                </a:cxn>
                <a:cxn ang="0">
                  <a:pos x="245" y="278"/>
                </a:cxn>
                <a:cxn ang="0">
                  <a:pos x="444" y="88"/>
                </a:cxn>
                <a:cxn ang="0">
                  <a:pos x="531" y="56"/>
                </a:cxn>
                <a:cxn ang="0">
                  <a:pos x="681" y="82"/>
                </a:cxn>
                <a:cxn ang="0">
                  <a:pos x="739" y="62"/>
                </a:cxn>
                <a:cxn ang="0">
                  <a:pos x="699" y="42"/>
                </a:cxn>
                <a:cxn ang="0">
                  <a:pos x="699" y="42"/>
                </a:cxn>
              </a:cxnLst>
              <a:rect l="0" t="0" r="r" b="b"/>
              <a:pathLst>
                <a:path w="829" h="761">
                  <a:moveTo>
                    <a:pt x="699" y="42"/>
                  </a:moveTo>
                  <a:lnTo>
                    <a:pt x="566" y="0"/>
                  </a:lnTo>
                  <a:lnTo>
                    <a:pt x="429" y="36"/>
                  </a:lnTo>
                  <a:lnTo>
                    <a:pt x="88" y="373"/>
                  </a:lnTo>
                  <a:lnTo>
                    <a:pt x="0" y="451"/>
                  </a:lnTo>
                  <a:lnTo>
                    <a:pt x="95" y="424"/>
                  </a:lnTo>
                  <a:lnTo>
                    <a:pt x="335" y="255"/>
                  </a:lnTo>
                  <a:lnTo>
                    <a:pt x="439" y="215"/>
                  </a:lnTo>
                  <a:lnTo>
                    <a:pt x="467" y="247"/>
                  </a:lnTo>
                  <a:lnTo>
                    <a:pt x="308" y="397"/>
                  </a:lnTo>
                  <a:lnTo>
                    <a:pt x="219" y="501"/>
                  </a:lnTo>
                  <a:lnTo>
                    <a:pt x="154" y="585"/>
                  </a:lnTo>
                  <a:lnTo>
                    <a:pt x="266" y="551"/>
                  </a:lnTo>
                  <a:lnTo>
                    <a:pt x="413" y="438"/>
                  </a:lnTo>
                  <a:lnTo>
                    <a:pt x="530" y="325"/>
                  </a:lnTo>
                  <a:lnTo>
                    <a:pt x="605" y="317"/>
                  </a:lnTo>
                  <a:lnTo>
                    <a:pt x="617" y="393"/>
                  </a:lnTo>
                  <a:lnTo>
                    <a:pt x="483" y="557"/>
                  </a:lnTo>
                  <a:lnTo>
                    <a:pt x="384" y="655"/>
                  </a:lnTo>
                  <a:lnTo>
                    <a:pt x="360" y="761"/>
                  </a:lnTo>
                  <a:lnTo>
                    <a:pt x="436" y="682"/>
                  </a:lnTo>
                  <a:lnTo>
                    <a:pt x="571" y="571"/>
                  </a:lnTo>
                  <a:lnTo>
                    <a:pt x="685" y="487"/>
                  </a:lnTo>
                  <a:lnTo>
                    <a:pt x="771" y="380"/>
                  </a:lnTo>
                  <a:lnTo>
                    <a:pt x="771" y="144"/>
                  </a:lnTo>
                  <a:lnTo>
                    <a:pt x="829" y="42"/>
                  </a:lnTo>
                  <a:lnTo>
                    <a:pt x="717" y="146"/>
                  </a:lnTo>
                  <a:lnTo>
                    <a:pt x="693" y="383"/>
                  </a:lnTo>
                  <a:lnTo>
                    <a:pt x="589" y="494"/>
                  </a:lnTo>
                  <a:lnTo>
                    <a:pt x="681" y="354"/>
                  </a:lnTo>
                  <a:lnTo>
                    <a:pt x="657" y="260"/>
                  </a:lnTo>
                  <a:lnTo>
                    <a:pt x="559" y="266"/>
                  </a:lnTo>
                  <a:lnTo>
                    <a:pt x="384" y="406"/>
                  </a:lnTo>
                  <a:lnTo>
                    <a:pt x="523" y="233"/>
                  </a:lnTo>
                  <a:lnTo>
                    <a:pt x="476" y="182"/>
                  </a:lnTo>
                  <a:lnTo>
                    <a:pt x="381" y="184"/>
                  </a:lnTo>
                  <a:lnTo>
                    <a:pt x="245" y="278"/>
                  </a:lnTo>
                  <a:lnTo>
                    <a:pt x="444" y="88"/>
                  </a:lnTo>
                  <a:lnTo>
                    <a:pt x="531" y="56"/>
                  </a:lnTo>
                  <a:lnTo>
                    <a:pt x="681" y="82"/>
                  </a:lnTo>
                  <a:lnTo>
                    <a:pt x="739" y="62"/>
                  </a:lnTo>
                  <a:lnTo>
                    <a:pt x="699" y="42"/>
                  </a:lnTo>
                  <a:lnTo>
                    <a:pt x="699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20"/>
            <p:cNvSpPr>
              <a:spLocks/>
            </p:cNvSpPr>
            <p:nvPr/>
          </p:nvSpPr>
          <p:spPr bwMode="auto">
            <a:xfrm>
              <a:off x="4576763" y="5014913"/>
              <a:ext cx="317500" cy="520700"/>
            </a:xfrm>
            <a:custGeom>
              <a:avLst/>
              <a:gdLst/>
              <a:ahLst/>
              <a:cxnLst>
                <a:cxn ang="0">
                  <a:pos x="68" y="656"/>
                </a:cxn>
                <a:cxn ang="0">
                  <a:pos x="333" y="467"/>
                </a:cxn>
                <a:cxn ang="0">
                  <a:pos x="339" y="396"/>
                </a:cxn>
                <a:cxn ang="0">
                  <a:pos x="299" y="367"/>
                </a:cxn>
                <a:cxn ang="0">
                  <a:pos x="221" y="426"/>
                </a:cxn>
                <a:cxn ang="0">
                  <a:pos x="214" y="336"/>
                </a:cxn>
                <a:cxn ang="0">
                  <a:pos x="252" y="256"/>
                </a:cxn>
                <a:cxn ang="0">
                  <a:pos x="337" y="205"/>
                </a:cxn>
                <a:cxn ang="0">
                  <a:pos x="402" y="85"/>
                </a:cxn>
                <a:cxn ang="0">
                  <a:pos x="371" y="0"/>
                </a:cxn>
                <a:cxn ang="0">
                  <a:pos x="323" y="174"/>
                </a:cxn>
                <a:cxn ang="0">
                  <a:pos x="267" y="207"/>
                </a:cxn>
                <a:cxn ang="0">
                  <a:pos x="198" y="266"/>
                </a:cxn>
                <a:cxn ang="0">
                  <a:pos x="174" y="355"/>
                </a:cxn>
                <a:cxn ang="0">
                  <a:pos x="182" y="452"/>
                </a:cxn>
                <a:cxn ang="0">
                  <a:pos x="0" y="614"/>
                </a:cxn>
                <a:cxn ang="0">
                  <a:pos x="56" y="602"/>
                </a:cxn>
                <a:cxn ang="0">
                  <a:pos x="166" y="524"/>
                </a:cxn>
                <a:cxn ang="0">
                  <a:pos x="68" y="656"/>
                </a:cxn>
                <a:cxn ang="0">
                  <a:pos x="68" y="656"/>
                </a:cxn>
              </a:cxnLst>
              <a:rect l="0" t="0" r="r" b="b"/>
              <a:pathLst>
                <a:path w="402" h="656">
                  <a:moveTo>
                    <a:pt x="68" y="656"/>
                  </a:moveTo>
                  <a:lnTo>
                    <a:pt x="333" y="467"/>
                  </a:lnTo>
                  <a:lnTo>
                    <a:pt x="339" y="396"/>
                  </a:lnTo>
                  <a:lnTo>
                    <a:pt x="299" y="367"/>
                  </a:lnTo>
                  <a:lnTo>
                    <a:pt x="221" y="426"/>
                  </a:lnTo>
                  <a:lnTo>
                    <a:pt x="214" y="336"/>
                  </a:lnTo>
                  <a:lnTo>
                    <a:pt x="252" y="256"/>
                  </a:lnTo>
                  <a:lnTo>
                    <a:pt x="337" y="205"/>
                  </a:lnTo>
                  <a:lnTo>
                    <a:pt x="402" y="85"/>
                  </a:lnTo>
                  <a:lnTo>
                    <a:pt x="371" y="0"/>
                  </a:lnTo>
                  <a:lnTo>
                    <a:pt x="323" y="174"/>
                  </a:lnTo>
                  <a:lnTo>
                    <a:pt x="267" y="207"/>
                  </a:lnTo>
                  <a:lnTo>
                    <a:pt x="198" y="266"/>
                  </a:lnTo>
                  <a:lnTo>
                    <a:pt x="174" y="355"/>
                  </a:lnTo>
                  <a:lnTo>
                    <a:pt x="182" y="452"/>
                  </a:lnTo>
                  <a:lnTo>
                    <a:pt x="0" y="614"/>
                  </a:lnTo>
                  <a:lnTo>
                    <a:pt x="56" y="602"/>
                  </a:lnTo>
                  <a:lnTo>
                    <a:pt x="166" y="524"/>
                  </a:lnTo>
                  <a:lnTo>
                    <a:pt x="68" y="656"/>
                  </a:lnTo>
                  <a:lnTo>
                    <a:pt x="68" y="6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21"/>
            <p:cNvSpPr>
              <a:spLocks/>
            </p:cNvSpPr>
            <p:nvPr/>
          </p:nvSpPr>
          <p:spPr bwMode="auto">
            <a:xfrm>
              <a:off x="4751388" y="5172075"/>
              <a:ext cx="200025" cy="377825"/>
            </a:xfrm>
            <a:custGeom>
              <a:avLst/>
              <a:gdLst/>
              <a:ahLst/>
              <a:cxnLst>
                <a:cxn ang="0">
                  <a:pos x="234" y="0"/>
                </a:cxn>
                <a:cxn ang="0">
                  <a:pos x="165" y="75"/>
                </a:cxn>
                <a:cxn ang="0">
                  <a:pos x="199" y="158"/>
                </a:cxn>
                <a:cxn ang="0">
                  <a:pos x="203" y="231"/>
                </a:cxn>
                <a:cxn ang="0">
                  <a:pos x="184" y="310"/>
                </a:cxn>
                <a:cxn ang="0">
                  <a:pos x="146" y="348"/>
                </a:cxn>
                <a:cxn ang="0">
                  <a:pos x="110" y="384"/>
                </a:cxn>
                <a:cxn ang="0">
                  <a:pos x="74" y="348"/>
                </a:cxn>
                <a:cxn ang="0">
                  <a:pos x="84" y="303"/>
                </a:cxn>
                <a:cxn ang="0">
                  <a:pos x="48" y="340"/>
                </a:cxn>
                <a:cxn ang="0">
                  <a:pos x="60" y="374"/>
                </a:cxn>
                <a:cxn ang="0">
                  <a:pos x="97" y="409"/>
                </a:cxn>
                <a:cxn ang="0">
                  <a:pos x="89" y="437"/>
                </a:cxn>
                <a:cxn ang="0">
                  <a:pos x="61" y="442"/>
                </a:cxn>
                <a:cxn ang="0">
                  <a:pos x="27" y="416"/>
                </a:cxn>
                <a:cxn ang="0">
                  <a:pos x="18" y="374"/>
                </a:cxn>
                <a:cxn ang="0">
                  <a:pos x="0" y="395"/>
                </a:cxn>
                <a:cxn ang="0">
                  <a:pos x="9" y="442"/>
                </a:cxn>
                <a:cxn ang="0">
                  <a:pos x="37" y="475"/>
                </a:cxn>
                <a:cxn ang="0">
                  <a:pos x="100" y="474"/>
                </a:cxn>
                <a:cxn ang="0">
                  <a:pos x="133" y="408"/>
                </a:cxn>
                <a:cxn ang="0">
                  <a:pos x="150" y="442"/>
                </a:cxn>
                <a:cxn ang="0">
                  <a:pos x="181" y="430"/>
                </a:cxn>
                <a:cxn ang="0">
                  <a:pos x="200" y="394"/>
                </a:cxn>
                <a:cxn ang="0">
                  <a:pos x="186" y="345"/>
                </a:cxn>
                <a:cxn ang="0">
                  <a:pos x="219" y="364"/>
                </a:cxn>
                <a:cxn ang="0">
                  <a:pos x="250" y="358"/>
                </a:cxn>
                <a:cxn ang="0">
                  <a:pos x="252" y="322"/>
                </a:cxn>
                <a:cxn ang="0">
                  <a:pos x="214" y="284"/>
                </a:cxn>
                <a:cxn ang="0">
                  <a:pos x="246" y="225"/>
                </a:cxn>
                <a:cxn ang="0">
                  <a:pos x="230" y="144"/>
                </a:cxn>
                <a:cxn ang="0">
                  <a:pos x="224" y="109"/>
                </a:cxn>
                <a:cxn ang="0">
                  <a:pos x="242" y="85"/>
                </a:cxn>
                <a:cxn ang="0">
                  <a:pos x="234" y="0"/>
                </a:cxn>
                <a:cxn ang="0">
                  <a:pos x="234" y="0"/>
                </a:cxn>
              </a:cxnLst>
              <a:rect l="0" t="0" r="r" b="b"/>
              <a:pathLst>
                <a:path w="252" h="475">
                  <a:moveTo>
                    <a:pt x="234" y="0"/>
                  </a:moveTo>
                  <a:lnTo>
                    <a:pt x="165" y="75"/>
                  </a:lnTo>
                  <a:lnTo>
                    <a:pt x="199" y="158"/>
                  </a:lnTo>
                  <a:lnTo>
                    <a:pt x="203" y="231"/>
                  </a:lnTo>
                  <a:lnTo>
                    <a:pt x="184" y="310"/>
                  </a:lnTo>
                  <a:lnTo>
                    <a:pt x="146" y="348"/>
                  </a:lnTo>
                  <a:lnTo>
                    <a:pt x="110" y="384"/>
                  </a:lnTo>
                  <a:lnTo>
                    <a:pt x="74" y="348"/>
                  </a:lnTo>
                  <a:lnTo>
                    <a:pt x="84" y="303"/>
                  </a:lnTo>
                  <a:lnTo>
                    <a:pt x="48" y="340"/>
                  </a:lnTo>
                  <a:lnTo>
                    <a:pt x="60" y="374"/>
                  </a:lnTo>
                  <a:lnTo>
                    <a:pt x="97" y="409"/>
                  </a:lnTo>
                  <a:lnTo>
                    <a:pt x="89" y="437"/>
                  </a:lnTo>
                  <a:lnTo>
                    <a:pt x="61" y="442"/>
                  </a:lnTo>
                  <a:lnTo>
                    <a:pt x="27" y="416"/>
                  </a:lnTo>
                  <a:lnTo>
                    <a:pt x="18" y="374"/>
                  </a:lnTo>
                  <a:lnTo>
                    <a:pt x="0" y="395"/>
                  </a:lnTo>
                  <a:lnTo>
                    <a:pt x="9" y="442"/>
                  </a:lnTo>
                  <a:lnTo>
                    <a:pt x="37" y="475"/>
                  </a:lnTo>
                  <a:lnTo>
                    <a:pt x="100" y="474"/>
                  </a:lnTo>
                  <a:lnTo>
                    <a:pt x="133" y="408"/>
                  </a:lnTo>
                  <a:lnTo>
                    <a:pt x="150" y="442"/>
                  </a:lnTo>
                  <a:lnTo>
                    <a:pt x="181" y="430"/>
                  </a:lnTo>
                  <a:lnTo>
                    <a:pt x="200" y="394"/>
                  </a:lnTo>
                  <a:lnTo>
                    <a:pt x="186" y="345"/>
                  </a:lnTo>
                  <a:lnTo>
                    <a:pt x="219" y="364"/>
                  </a:lnTo>
                  <a:lnTo>
                    <a:pt x="250" y="358"/>
                  </a:lnTo>
                  <a:lnTo>
                    <a:pt x="252" y="322"/>
                  </a:lnTo>
                  <a:lnTo>
                    <a:pt x="214" y="284"/>
                  </a:lnTo>
                  <a:lnTo>
                    <a:pt x="246" y="225"/>
                  </a:lnTo>
                  <a:lnTo>
                    <a:pt x="230" y="144"/>
                  </a:lnTo>
                  <a:lnTo>
                    <a:pt x="224" y="109"/>
                  </a:lnTo>
                  <a:lnTo>
                    <a:pt x="242" y="85"/>
                  </a:lnTo>
                  <a:lnTo>
                    <a:pt x="234" y="0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22"/>
            <p:cNvSpPr>
              <a:spLocks/>
            </p:cNvSpPr>
            <p:nvPr/>
          </p:nvSpPr>
          <p:spPr bwMode="auto">
            <a:xfrm>
              <a:off x="5532438" y="4521200"/>
              <a:ext cx="347663" cy="985838"/>
            </a:xfrm>
            <a:custGeom>
              <a:avLst/>
              <a:gdLst/>
              <a:ahLst/>
              <a:cxnLst>
                <a:cxn ang="0">
                  <a:pos x="83" y="512"/>
                </a:cxn>
                <a:cxn ang="0">
                  <a:pos x="115" y="689"/>
                </a:cxn>
                <a:cxn ang="0">
                  <a:pos x="44" y="888"/>
                </a:cxn>
                <a:cxn ang="0">
                  <a:pos x="43" y="1095"/>
                </a:cxn>
                <a:cxn ang="0">
                  <a:pos x="106" y="1156"/>
                </a:cxn>
                <a:cxn ang="0">
                  <a:pos x="138" y="1032"/>
                </a:cxn>
                <a:cxn ang="0">
                  <a:pos x="179" y="1131"/>
                </a:cxn>
                <a:cxn ang="0">
                  <a:pos x="210" y="1242"/>
                </a:cxn>
                <a:cxn ang="0">
                  <a:pos x="294" y="1156"/>
                </a:cxn>
                <a:cxn ang="0">
                  <a:pos x="340" y="1209"/>
                </a:cxn>
                <a:cxn ang="0">
                  <a:pos x="362" y="1119"/>
                </a:cxn>
                <a:cxn ang="0">
                  <a:pos x="424" y="1152"/>
                </a:cxn>
                <a:cxn ang="0">
                  <a:pos x="435" y="1000"/>
                </a:cxn>
                <a:cxn ang="0">
                  <a:pos x="305" y="811"/>
                </a:cxn>
                <a:cxn ang="0">
                  <a:pos x="282" y="572"/>
                </a:cxn>
                <a:cxn ang="0">
                  <a:pos x="235" y="275"/>
                </a:cxn>
                <a:cxn ang="0">
                  <a:pos x="0" y="0"/>
                </a:cxn>
                <a:cxn ang="0">
                  <a:pos x="96" y="114"/>
                </a:cxn>
                <a:cxn ang="0">
                  <a:pos x="196" y="371"/>
                </a:cxn>
                <a:cxn ang="0">
                  <a:pos x="240" y="683"/>
                </a:cxn>
                <a:cxn ang="0">
                  <a:pos x="264" y="850"/>
                </a:cxn>
                <a:cxn ang="0">
                  <a:pos x="409" y="1009"/>
                </a:cxn>
                <a:cxn ang="0">
                  <a:pos x="385" y="1124"/>
                </a:cxn>
                <a:cxn ang="0">
                  <a:pos x="358" y="1045"/>
                </a:cxn>
                <a:cxn ang="0">
                  <a:pos x="329" y="1165"/>
                </a:cxn>
                <a:cxn ang="0">
                  <a:pos x="310" y="1120"/>
                </a:cxn>
                <a:cxn ang="0">
                  <a:pos x="295" y="1047"/>
                </a:cxn>
                <a:cxn ang="0">
                  <a:pos x="226" y="1198"/>
                </a:cxn>
                <a:cxn ang="0">
                  <a:pos x="221" y="1089"/>
                </a:cxn>
                <a:cxn ang="0">
                  <a:pos x="163" y="985"/>
                </a:cxn>
                <a:cxn ang="0">
                  <a:pos x="109" y="1048"/>
                </a:cxn>
                <a:cxn ang="0">
                  <a:pos x="67" y="1109"/>
                </a:cxn>
                <a:cxn ang="0">
                  <a:pos x="64" y="982"/>
                </a:cxn>
                <a:cxn ang="0">
                  <a:pos x="143" y="822"/>
                </a:cxn>
                <a:cxn ang="0">
                  <a:pos x="153" y="612"/>
                </a:cxn>
                <a:cxn ang="0">
                  <a:pos x="107" y="441"/>
                </a:cxn>
                <a:cxn ang="0">
                  <a:pos x="21" y="429"/>
                </a:cxn>
              </a:cxnLst>
              <a:rect l="0" t="0" r="r" b="b"/>
              <a:pathLst>
                <a:path w="437" h="1242">
                  <a:moveTo>
                    <a:pt x="21" y="429"/>
                  </a:moveTo>
                  <a:lnTo>
                    <a:pt x="83" y="512"/>
                  </a:lnTo>
                  <a:lnTo>
                    <a:pt x="100" y="567"/>
                  </a:lnTo>
                  <a:lnTo>
                    <a:pt x="115" y="689"/>
                  </a:lnTo>
                  <a:lnTo>
                    <a:pt x="102" y="794"/>
                  </a:lnTo>
                  <a:lnTo>
                    <a:pt x="44" y="888"/>
                  </a:lnTo>
                  <a:lnTo>
                    <a:pt x="27" y="998"/>
                  </a:lnTo>
                  <a:lnTo>
                    <a:pt x="43" y="1095"/>
                  </a:lnTo>
                  <a:lnTo>
                    <a:pt x="53" y="1151"/>
                  </a:lnTo>
                  <a:lnTo>
                    <a:pt x="106" y="1156"/>
                  </a:lnTo>
                  <a:lnTo>
                    <a:pt x="135" y="1092"/>
                  </a:lnTo>
                  <a:lnTo>
                    <a:pt x="138" y="1032"/>
                  </a:lnTo>
                  <a:lnTo>
                    <a:pt x="177" y="1047"/>
                  </a:lnTo>
                  <a:lnTo>
                    <a:pt x="179" y="1131"/>
                  </a:lnTo>
                  <a:lnTo>
                    <a:pt x="165" y="1208"/>
                  </a:lnTo>
                  <a:lnTo>
                    <a:pt x="210" y="1242"/>
                  </a:lnTo>
                  <a:lnTo>
                    <a:pt x="270" y="1203"/>
                  </a:lnTo>
                  <a:lnTo>
                    <a:pt x="294" y="1156"/>
                  </a:lnTo>
                  <a:lnTo>
                    <a:pt x="291" y="1204"/>
                  </a:lnTo>
                  <a:lnTo>
                    <a:pt x="340" y="1209"/>
                  </a:lnTo>
                  <a:lnTo>
                    <a:pt x="367" y="1155"/>
                  </a:lnTo>
                  <a:lnTo>
                    <a:pt x="362" y="1119"/>
                  </a:lnTo>
                  <a:lnTo>
                    <a:pt x="372" y="1151"/>
                  </a:lnTo>
                  <a:lnTo>
                    <a:pt x="424" y="1152"/>
                  </a:lnTo>
                  <a:lnTo>
                    <a:pt x="437" y="1095"/>
                  </a:lnTo>
                  <a:lnTo>
                    <a:pt x="435" y="1000"/>
                  </a:lnTo>
                  <a:lnTo>
                    <a:pt x="384" y="895"/>
                  </a:lnTo>
                  <a:lnTo>
                    <a:pt x="305" y="811"/>
                  </a:lnTo>
                  <a:lnTo>
                    <a:pt x="279" y="754"/>
                  </a:lnTo>
                  <a:lnTo>
                    <a:pt x="282" y="572"/>
                  </a:lnTo>
                  <a:lnTo>
                    <a:pt x="262" y="411"/>
                  </a:lnTo>
                  <a:lnTo>
                    <a:pt x="235" y="275"/>
                  </a:lnTo>
                  <a:lnTo>
                    <a:pt x="179" y="140"/>
                  </a:lnTo>
                  <a:lnTo>
                    <a:pt x="0" y="0"/>
                  </a:lnTo>
                  <a:lnTo>
                    <a:pt x="10" y="34"/>
                  </a:lnTo>
                  <a:lnTo>
                    <a:pt x="96" y="114"/>
                  </a:lnTo>
                  <a:lnTo>
                    <a:pt x="183" y="226"/>
                  </a:lnTo>
                  <a:lnTo>
                    <a:pt x="196" y="371"/>
                  </a:lnTo>
                  <a:lnTo>
                    <a:pt x="233" y="512"/>
                  </a:lnTo>
                  <a:lnTo>
                    <a:pt x="240" y="683"/>
                  </a:lnTo>
                  <a:lnTo>
                    <a:pt x="228" y="783"/>
                  </a:lnTo>
                  <a:lnTo>
                    <a:pt x="264" y="850"/>
                  </a:lnTo>
                  <a:lnTo>
                    <a:pt x="346" y="890"/>
                  </a:lnTo>
                  <a:lnTo>
                    <a:pt x="409" y="1009"/>
                  </a:lnTo>
                  <a:lnTo>
                    <a:pt x="404" y="1110"/>
                  </a:lnTo>
                  <a:lnTo>
                    <a:pt x="385" y="1124"/>
                  </a:lnTo>
                  <a:lnTo>
                    <a:pt x="379" y="1083"/>
                  </a:lnTo>
                  <a:lnTo>
                    <a:pt x="358" y="1045"/>
                  </a:lnTo>
                  <a:lnTo>
                    <a:pt x="352" y="1116"/>
                  </a:lnTo>
                  <a:lnTo>
                    <a:pt x="329" y="1165"/>
                  </a:lnTo>
                  <a:lnTo>
                    <a:pt x="305" y="1165"/>
                  </a:lnTo>
                  <a:lnTo>
                    <a:pt x="310" y="1120"/>
                  </a:lnTo>
                  <a:lnTo>
                    <a:pt x="312" y="1060"/>
                  </a:lnTo>
                  <a:lnTo>
                    <a:pt x="295" y="1047"/>
                  </a:lnTo>
                  <a:lnTo>
                    <a:pt x="279" y="1137"/>
                  </a:lnTo>
                  <a:lnTo>
                    <a:pt x="226" y="1198"/>
                  </a:lnTo>
                  <a:lnTo>
                    <a:pt x="203" y="1187"/>
                  </a:lnTo>
                  <a:lnTo>
                    <a:pt x="221" y="1089"/>
                  </a:lnTo>
                  <a:lnTo>
                    <a:pt x="201" y="1021"/>
                  </a:lnTo>
                  <a:lnTo>
                    <a:pt x="163" y="985"/>
                  </a:lnTo>
                  <a:lnTo>
                    <a:pt x="128" y="1001"/>
                  </a:lnTo>
                  <a:lnTo>
                    <a:pt x="109" y="1048"/>
                  </a:lnTo>
                  <a:lnTo>
                    <a:pt x="91" y="1105"/>
                  </a:lnTo>
                  <a:lnTo>
                    <a:pt x="67" y="1109"/>
                  </a:lnTo>
                  <a:lnTo>
                    <a:pt x="70" y="1061"/>
                  </a:lnTo>
                  <a:lnTo>
                    <a:pt x="64" y="982"/>
                  </a:lnTo>
                  <a:lnTo>
                    <a:pt x="91" y="889"/>
                  </a:lnTo>
                  <a:lnTo>
                    <a:pt x="143" y="822"/>
                  </a:lnTo>
                  <a:lnTo>
                    <a:pt x="158" y="731"/>
                  </a:lnTo>
                  <a:lnTo>
                    <a:pt x="153" y="612"/>
                  </a:lnTo>
                  <a:lnTo>
                    <a:pt x="139" y="502"/>
                  </a:lnTo>
                  <a:lnTo>
                    <a:pt x="107" y="441"/>
                  </a:lnTo>
                  <a:lnTo>
                    <a:pt x="21" y="429"/>
                  </a:lnTo>
                  <a:lnTo>
                    <a:pt x="21" y="4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23"/>
            <p:cNvSpPr>
              <a:spLocks/>
            </p:cNvSpPr>
            <p:nvPr/>
          </p:nvSpPr>
          <p:spPr bwMode="auto">
            <a:xfrm>
              <a:off x="5256213" y="4151313"/>
              <a:ext cx="98425" cy="115888"/>
            </a:xfrm>
            <a:custGeom>
              <a:avLst/>
              <a:gdLst/>
              <a:ahLst/>
              <a:cxnLst>
                <a:cxn ang="0">
                  <a:pos x="46" y="5"/>
                </a:cxn>
                <a:cxn ang="0">
                  <a:pos x="9" y="38"/>
                </a:cxn>
                <a:cxn ang="0">
                  <a:pos x="0" y="109"/>
                </a:cxn>
                <a:cxn ang="0">
                  <a:pos x="35" y="146"/>
                </a:cxn>
                <a:cxn ang="0">
                  <a:pos x="98" y="131"/>
                </a:cxn>
                <a:cxn ang="0">
                  <a:pos x="125" y="84"/>
                </a:cxn>
                <a:cxn ang="0">
                  <a:pos x="113" y="16"/>
                </a:cxn>
                <a:cxn ang="0">
                  <a:pos x="70" y="0"/>
                </a:cxn>
                <a:cxn ang="0">
                  <a:pos x="103" y="53"/>
                </a:cxn>
                <a:cxn ang="0">
                  <a:pos x="97" y="91"/>
                </a:cxn>
                <a:cxn ang="0">
                  <a:pos x="75" y="106"/>
                </a:cxn>
                <a:cxn ang="0">
                  <a:pos x="75" y="60"/>
                </a:cxn>
                <a:cxn ang="0">
                  <a:pos x="45" y="49"/>
                </a:cxn>
                <a:cxn ang="0">
                  <a:pos x="28" y="70"/>
                </a:cxn>
                <a:cxn ang="0">
                  <a:pos x="44" y="34"/>
                </a:cxn>
                <a:cxn ang="0">
                  <a:pos x="46" y="5"/>
                </a:cxn>
                <a:cxn ang="0">
                  <a:pos x="46" y="5"/>
                </a:cxn>
              </a:cxnLst>
              <a:rect l="0" t="0" r="r" b="b"/>
              <a:pathLst>
                <a:path w="125" h="146">
                  <a:moveTo>
                    <a:pt x="46" y="5"/>
                  </a:moveTo>
                  <a:lnTo>
                    <a:pt x="9" y="38"/>
                  </a:lnTo>
                  <a:lnTo>
                    <a:pt x="0" y="109"/>
                  </a:lnTo>
                  <a:lnTo>
                    <a:pt x="35" y="146"/>
                  </a:lnTo>
                  <a:lnTo>
                    <a:pt x="98" y="131"/>
                  </a:lnTo>
                  <a:lnTo>
                    <a:pt x="125" y="84"/>
                  </a:lnTo>
                  <a:lnTo>
                    <a:pt x="113" y="16"/>
                  </a:lnTo>
                  <a:lnTo>
                    <a:pt x="70" y="0"/>
                  </a:lnTo>
                  <a:lnTo>
                    <a:pt x="103" y="53"/>
                  </a:lnTo>
                  <a:lnTo>
                    <a:pt x="97" y="91"/>
                  </a:lnTo>
                  <a:lnTo>
                    <a:pt x="75" y="106"/>
                  </a:lnTo>
                  <a:lnTo>
                    <a:pt x="75" y="60"/>
                  </a:lnTo>
                  <a:lnTo>
                    <a:pt x="45" y="49"/>
                  </a:lnTo>
                  <a:lnTo>
                    <a:pt x="28" y="70"/>
                  </a:lnTo>
                  <a:lnTo>
                    <a:pt x="44" y="34"/>
                  </a:lnTo>
                  <a:lnTo>
                    <a:pt x="46" y="5"/>
                  </a:lnTo>
                  <a:lnTo>
                    <a:pt x="46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24"/>
            <p:cNvSpPr>
              <a:spLocks/>
            </p:cNvSpPr>
            <p:nvPr/>
          </p:nvSpPr>
          <p:spPr bwMode="auto">
            <a:xfrm>
              <a:off x="4972050" y="4929188"/>
              <a:ext cx="28575" cy="49213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0" y="25"/>
                </a:cxn>
                <a:cxn ang="0">
                  <a:pos x="9" y="64"/>
                </a:cxn>
                <a:cxn ang="0">
                  <a:pos x="36" y="62"/>
                </a:cxn>
                <a:cxn ang="0">
                  <a:pos x="35" y="18"/>
                </a:cxn>
                <a:cxn ang="0">
                  <a:pos x="18" y="0"/>
                </a:cxn>
                <a:cxn ang="0">
                  <a:pos x="18" y="0"/>
                </a:cxn>
              </a:cxnLst>
              <a:rect l="0" t="0" r="r" b="b"/>
              <a:pathLst>
                <a:path w="36" h="64">
                  <a:moveTo>
                    <a:pt x="18" y="0"/>
                  </a:moveTo>
                  <a:lnTo>
                    <a:pt x="0" y="25"/>
                  </a:lnTo>
                  <a:lnTo>
                    <a:pt x="9" y="64"/>
                  </a:lnTo>
                  <a:lnTo>
                    <a:pt x="36" y="62"/>
                  </a:lnTo>
                  <a:lnTo>
                    <a:pt x="35" y="18"/>
                  </a:lnTo>
                  <a:lnTo>
                    <a:pt x="18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25"/>
            <p:cNvSpPr>
              <a:spLocks/>
            </p:cNvSpPr>
            <p:nvPr/>
          </p:nvSpPr>
          <p:spPr bwMode="auto">
            <a:xfrm>
              <a:off x="5254625" y="4941888"/>
              <a:ext cx="28575" cy="49213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24"/>
                </a:cxn>
                <a:cxn ang="0">
                  <a:pos x="9" y="63"/>
                </a:cxn>
                <a:cxn ang="0">
                  <a:pos x="36" y="60"/>
                </a:cxn>
                <a:cxn ang="0">
                  <a:pos x="35" y="17"/>
                </a:cxn>
                <a:cxn ang="0">
                  <a:pos x="17" y="0"/>
                </a:cxn>
                <a:cxn ang="0">
                  <a:pos x="17" y="0"/>
                </a:cxn>
              </a:cxnLst>
              <a:rect l="0" t="0" r="r" b="b"/>
              <a:pathLst>
                <a:path w="36" h="63">
                  <a:moveTo>
                    <a:pt x="17" y="0"/>
                  </a:moveTo>
                  <a:lnTo>
                    <a:pt x="0" y="24"/>
                  </a:lnTo>
                  <a:lnTo>
                    <a:pt x="9" y="63"/>
                  </a:lnTo>
                  <a:lnTo>
                    <a:pt x="36" y="60"/>
                  </a:lnTo>
                  <a:lnTo>
                    <a:pt x="35" y="17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26"/>
            <p:cNvSpPr>
              <a:spLocks/>
            </p:cNvSpPr>
            <p:nvPr/>
          </p:nvSpPr>
          <p:spPr bwMode="auto">
            <a:xfrm>
              <a:off x="4911725" y="4741863"/>
              <a:ext cx="631825" cy="504825"/>
            </a:xfrm>
            <a:custGeom>
              <a:avLst/>
              <a:gdLst/>
              <a:ahLst/>
              <a:cxnLst>
                <a:cxn ang="0">
                  <a:pos x="68" y="10"/>
                </a:cxn>
                <a:cxn ang="0">
                  <a:pos x="0" y="75"/>
                </a:cxn>
                <a:cxn ang="0">
                  <a:pos x="0" y="237"/>
                </a:cxn>
                <a:cxn ang="0">
                  <a:pos x="47" y="343"/>
                </a:cxn>
                <a:cxn ang="0">
                  <a:pos x="124" y="373"/>
                </a:cxn>
                <a:cxn ang="0">
                  <a:pos x="56" y="388"/>
                </a:cxn>
                <a:cxn ang="0">
                  <a:pos x="64" y="477"/>
                </a:cxn>
                <a:cxn ang="0">
                  <a:pos x="156" y="603"/>
                </a:cxn>
                <a:cxn ang="0">
                  <a:pos x="274" y="635"/>
                </a:cxn>
                <a:cxn ang="0">
                  <a:pos x="451" y="617"/>
                </a:cxn>
                <a:cxn ang="0">
                  <a:pos x="533" y="596"/>
                </a:cxn>
                <a:cxn ang="0">
                  <a:pos x="624" y="594"/>
                </a:cxn>
                <a:cxn ang="0">
                  <a:pos x="689" y="562"/>
                </a:cxn>
                <a:cxn ang="0">
                  <a:pos x="775" y="428"/>
                </a:cxn>
                <a:cxn ang="0">
                  <a:pos x="796" y="225"/>
                </a:cxn>
                <a:cxn ang="0">
                  <a:pos x="713" y="349"/>
                </a:cxn>
                <a:cxn ang="0">
                  <a:pos x="562" y="435"/>
                </a:cxn>
                <a:cxn ang="0">
                  <a:pos x="453" y="438"/>
                </a:cxn>
                <a:cxn ang="0">
                  <a:pos x="400" y="394"/>
                </a:cxn>
                <a:cxn ang="0">
                  <a:pos x="547" y="400"/>
                </a:cxn>
                <a:cxn ang="0">
                  <a:pos x="671" y="302"/>
                </a:cxn>
                <a:cxn ang="0">
                  <a:pos x="707" y="189"/>
                </a:cxn>
                <a:cxn ang="0">
                  <a:pos x="701" y="78"/>
                </a:cxn>
                <a:cxn ang="0">
                  <a:pos x="636" y="0"/>
                </a:cxn>
                <a:cxn ang="0">
                  <a:pos x="489" y="154"/>
                </a:cxn>
                <a:cxn ang="0">
                  <a:pos x="277" y="154"/>
                </a:cxn>
                <a:cxn ang="0">
                  <a:pos x="111" y="102"/>
                </a:cxn>
                <a:cxn ang="0">
                  <a:pos x="68" y="10"/>
                </a:cxn>
                <a:cxn ang="0">
                  <a:pos x="68" y="10"/>
                </a:cxn>
              </a:cxnLst>
              <a:rect l="0" t="0" r="r" b="b"/>
              <a:pathLst>
                <a:path w="796" h="635">
                  <a:moveTo>
                    <a:pt x="68" y="10"/>
                  </a:moveTo>
                  <a:lnTo>
                    <a:pt x="0" y="75"/>
                  </a:lnTo>
                  <a:lnTo>
                    <a:pt x="0" y="237"/>
                  </a:lnTo>
                  <a:lnTo>
                    <a:pt x="47" y="343"/>
                  </a:lnTo>
                  <a:lnTo>
                    <a:pt x="124" y="373"/>
                  </a:lnTo>
                  <a:lnTo>
                    <a:pt x="56" y="388"/>
                  </a:lnTo>
                  <a:lnTo>
                    <a:pt x="64" y="477"/>
                  </a:lnTo>
                  <a:lnTo>
                    <a:pt x="156" y="603"/>
                  </a:lnTo>
                  <a:lnTo>
                    <a:pt x="274" y="635"/>
                  </a:lnTo>
                  <a:lnTo>
                    <a:pt x="451" y="617"/>
                  </a:lnTo>
                  <a:lnTo>
                    <a:pt x="533" y="596"/>
                  </a:lnTo>
                  <a:lnTo>
                    <a:pt x="624" y="594"/>
                  </a:lnTo>
                  <a:lnTo>
                    <a:pt x="689" y="562"/>
                  </a:lnTo>
                  <a:lnTo>
                    <a:pt x="775" y="428"/>
                  </a:lnTo>
                  <a:lnTo>
                    <a:pt x="796" y="225"/>
                  </a:lnTo>
                  <a:lnTo>
                    <a:pt x="713" y="349"/>
                  </a:lnTo>
                  <a:lnTo>
                    <a:pt x="562" y="435"/>
                  </a:lnTo>
                  <a:lnTo>
                    <a:pt x="453" y="438"/>
                  </a:lnTo>
                  <a:lnTo>
                    <a:pt x="400" y="394"/>
                  </a:lnTo>
                  <a:lnTo>
                    <a:pt x="547" y="400"/>
                  </a:lnTo>
                  <a:lnTo>
                    <a:pt x="671" y="302"/>
                  </a:lnTo>
                  <a:lnTo>
                    <a:pt x="707" y="189"/>
                  </a:lnTo>
                  <a:lnTo>
                    <a:pt x="701" y="78"/>
                  </a:lnTo>
                  <a:lnTo>
                    <a:pt x="636" y="0"/>
                  </a:lnTo>
                  <a:lnTo>
                    <a:pt x="489" y="154"/>
                  </a:lnTo>
                  <a:lnTo>
                    <a:pt x="277" y="154"/>
                  </a:lnTo>
                  <a:lnTo>
                    <a:pt x="111" y="102"/>
                  </a:lnTo>
                  <a:lnTo>
                    <a:pt x="68" y="10"/>
                  </a:lnTo>
                  <a:lnTo>
                    <a:pt x="68" y="1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27"/>
            <p:cNvSpPr>
              <a:spLocks/>
            </p:cNvSpPr>
            <p:nvPr/>
          </p:nvSpPr>
          <p:spPr bwMode="auto">
            <a:xfrm>
              <a:off x="5167313" y="4322763"/>
              <a:ext cx="88900" cy="152400"/>
            </a:xfrm>
            <a:custGeom>
              <a:avLst/>
              <a:gdLst/>
              <a:ahLst/>
              <a:cxnLst>
                <a:cxn ang="0">
                  <a:pos x="50" y="9"/>
                </a:cxn>
                <a:cxn ang="0">
                  <a:pos x="9" y="94"/>
                </a:cxn>
                <a:cxn ang="0">
                  <a:pos x="0" y="156"/>
                </a:cxn>
                <a:cxn ang="0">
                  <a:pos x="26" y="192"/>
                </a:cxn>
                <a:cxn ang="0">
                  <a:pos x="67" y="173"/>
                </a:cxn>
                <a:cxn ang="0">
                  <a:pos x="94" y="133"/>
                </a:cxn>
                <a:cxn ang="0">
                  <a:pos x="97" y="53"/>
                </a:cxn>
                <a:cxn ang="0">
                  <a:pos x="111" y="0"/>
                </a:cxn>
                <a:cxn ang="0">
                  <a:pos x="50" y="9"/>
                </a:cxn>
                <a:cxn ang="0">
                  <a:pos x="50" y="9"/>
                </a:cxn>
              </a:cxnLst>
              <a:rect l="0" t="0" r="r" b="b"/>
              <a:pathLst>
                <a:path w="111" h="192">
                  <a:moveTo>
                    <a:pt x="50" y="9"/>
                  </a:moveTo>
                  <a:lnTo>
                    <a:pt x="9" y="94"/>
                  </a:lnTo>
                  <a:lnTo>
                    <a:pt x="0" y="156"/>
                  </a:lnTo>
                  <a:lnTo>
                    <a:pt x="26" y="192"/>
                  </a:lnTo>
                  <a:lnTo>
                    <a:pt x="67" y="173"/>
                  </a:lnTo>
                  <a:lnTo>
                    <a:pt x="94" y="133"/>
                  </a:lnTo>
                  <a:lnTo>
                    <a:pt x="97" y="53"/>
                  </a:lnTo>
                  <a:lnTo>
                    <a:pt x="111" y="0"/>
                  </a:lnTo>
                  <a:lnTo>
                    <a:pt x="50" y="9"/>
                  </a:lnTo>
                  <a:lnTo>
                    <a:pt x="50" y="9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28"/>
            <p:cNvSpPr>
              <a:spLocks/>
            </p:cNvSpPr>
            <p:nvPr/>
          </p:nvSpPr>
          <p:spPr bwMode="auto">
            <a:xfrm>
              <a:off x="4989513" y="4033838"/>
              <a:ext cx="485775" cy="728663"/>
            </a:xfrm>
            <a:custGeom>
              <a:avLst/>
              <a:gdLst/>
              <a:ahLst/>
              <a:cxnLst>
                <a:cxn ang="0">
                  <a:pos x="217" y="17"/>
                </a:cxn>
                <a:cxn ang="0">
                  <a:pos x="134" y="27"/>
                </a:cxn>
                <a:cxn ang="0">
                  <a:pos x="117" y="97"/>
                </a:cxn>
                <a:cxn ang="0">
                  <a:pos x="111" y="194"/>
                </a:cxn>
                <a:cxn ang="0">
                  <a:pos x="111" y="253"/>
                </a:cxn>
                <a:cxn ang="0">
                  <a:pos x="47" y="319"/>
                </a:cxn>
                <a:cxn ang="0">
                  <a:pos x="17" y="412"/>
                </a:cxn>
                <a:cxn ang="0">
                  <a:pos x="0" y="527"/>
                </a:cxn>
                <a:cxn ang="0">
                  <a:pos x="34" y="627"/>
                </a:cxn>
                <a:cxn ang="0">
                  <a:pos x="75" y="793"/>
                </a:cxn>
                <a:cxn ang="0">
                  <a:pos x="143" y="899"/>
                </a:cxn>
                <a:cxn ang="0">
                  <a:pos x="306" y="916"/>
                </a:cxn>
                <a:cxn ang="0">
                  <a:pos x="406" y="840"/>
                </a:cxn>
                <a:cxn ang="0">
                  <a:pos x="456" y="767"/>
                </a:cxn>
                <a:cxn ang="0">
                  <a:pos x="323" y="831"/>
                </a:cxn>
                <a:cxn ang="0">
                  <a:pos x="196" y="802"/>
                </a:cxn>
                <a:cxn ang="0">
                  <a:pos x="102" y="744"/>
                </a:cxn>
                <a:cxn ang="0">
                  <a:pos x="75" y="616"/>
                </a:cxn>
                <a:cxn ang="0">
                  <a:pos x="34" y="501"/>
                </a:cxn>
                <a:cxn ang="0">
                  <a:pos x="45" y="446"/>
                </a:cxn>
                <a:cxn ang="0">
                  <a:pos x="75" y="433"/>
                </a:cxn>
                <a:cxn ang="0">
                  <a:pos x="143" y="495"/>
                </a:cxn>
                <a:cxn ang="0">
                  <a:pos x="154" y="405"/>
                </a:cxn>
                <a:cxn ang="0">
                  <a:pos x="200" y="315"/>
                </a:cxn>
                <a:cxn ang="0">
                  <a:pos x="166" y="242"/>
                </a:cxn>
                <a:cxn ang="0">
                  <a:pos x="190" y="117"/>
                </a:cxn>
                <a:cxn ang="0">
                  <a:pos x="270" y="100"/>
                </a:cxn>
                <a:cxn ang="0">
                  <a:pos x="334" y="147"/>
                </a:cxn>
                <a:cxn ang="0">
                  <a:pos x="385" y="121"/>
                </a:cxn>
                <a:cxn ang="0">
                  <a:pos x="464" y="138"/>
                </a:cxn>
                <a:cxn ang="0">
                  <a:pos x="488" y="212"/>
                </a:cxn>
                <a:cxn ang="0">
                  <a:pos x="470" y="319"/>
                </a:cxn>
                <a:cxn ang="0">
                  <a:pos x="406" y="340"/>
                </a:cxn>
                <a:cxn ang="0">
                  <a:pos x="449" y="421"/>
                </a:cxn>
                <a:cxn ang="0">
                  <a:pos x="430" y="501"/>
                </a:cxn>
                <a:cxn ang="0">
                  <a:pos x="394" y="613"/>
                </a:cxn>
                <a:cxn ang="0">
                  <a:pos x="308" y="661"/>
                </a:cxn>
                <a:cxn ang="0">
                  <a:pos x="373" y="693"/>
                </a:cxn>
                <a:cxn ang="0">
                  <a:pos x="438" y="613"/>
                </a:cxn>
                <a:cxn ang="0">
                  <a:pos x="509" y="513"/>
                </a:cxn>
                <a:cxn ang="0">
                  <a:pos x="558" y="516"/>
                </a:cxn>
                <a:cxn ang="0">
                  <a:pos x="577" y="589"/>
                </a:cxn>
                <a:cxn ang="0">
                  <a:pos x="507" y="618"/>
                </a:cxn>
                <a:cxn ang="0">
                  <a:pos x="483" y="724"/>
                </a:cxn>
                <a:cxn ang="0">
                  <a:pos x="611" y="578"/>
                </a:cxn>
                <a:cxn ang="0">
                  <a:pos x="611" y="430"/>
                </a:cxn>
                <a:cxn ang="0">
                  <a:pos x="568" y="351"/>
                </a:cxn>
                <a:cxn ang="0">
                  <a:pos x="591" y="206"/>
                </a:cxn>
                <a:cxn ang="0">
                  <a:pos x="591" y="76"/>
                </a:cxn>
                <a:cxn ang="0">
                  <a:pos x="509" y="41"/>
                </a:cxn>
                <a:cxn ang="0">
                  <a:pos x="349" y="0"/>
                </a:cxn>
                <a:cxn ang="0">
                  <a:pos x="217" y="17"/>
                </a:cxn>
                <a:cxn ang="0">
                  <a:pos x="217" y="17"/>
                </a:cxn>
              </a:cxnLst>
              <a:rect l="0" t="0" r="r" b="b"/>
              <a:pathLst>
                <a:path w="611" h="916">
                  <a:moveTo>
                    <a:pt x="217" y="17"/>
                  </a:moveTo>
                  <a:lnTo>
                    <a:pt x="134" y="27"/>
                  </a:lnTo>
                  <a:lnTo>
                    <a:pt x="117" y="97"/>
                  </a:lnTo>
                  <a:lnTo>
                    <a:pt x="111" y="194"/>
                  </a:lnTo>
                  <a:lnTo>
                    <a:pt x="111" y="253"/>
                  </a:lnTo>
                  <a:lnTo>
                    <a:pt x="47" y="319"/>
                  </a:lnTo>
                  <a:lnTo>
                    <a:pt x="17" y="412"/>
                  </a:lnTo>
                  <a:lnTo>
                    <a:pt x="0" y="527"/>
                  </a:lnTo>
                  <a:lnTo>
                    <a:pt x="34" y="627"/>
                  </a:lnTo>
                  <a:lnTo>
                    <a:pt x="75" y="793"/>
                  </a:lnTo>
                  <a:lnTo>
                    <a:pt x="143" y="899"/>
                  </a:lnTo>
                  <a:lnTo>
                    <a:pt x="306" y="916"/>
                  </a:lnTo>
                  <a:lnTo>
                    <a:pt x="406" y="840"/>
                  </a:lnTo>
                  <a:lnTo>
                    <a:pt x="456" y="767"/>
                  </a:lnTo>
                  <a:lnTo>
                    <a:pt x="323" y="831"/>
                  </a:lnTo>
                  <a:lnTo>
                    <a:pt x="196" y="802"/>
                  </a:lnTo>
                  <a:lnTo>
                    <a:pt x="102" y="744"/>
                  </a:lnTo>
                  <a:lnTo>
                    <a:pt x="75" y="616"/>
                  </a:lnTo>
                  <a:lnTo>
                    <a:pt x="34" y="501"/>
                  </a:lnTo>
                  <a:lnTo>
                    <a:pt x="45" y="446"/>
                  </a:lnTo>
                  <a:lnTo>
                    <a:pt x="75" y="433"/>
                  </a:lnTo>
                  <a:lnTo>
                    <a:pt x="143" y="495"/>
                  </a:lnTo>
                  <a:lnTo>
                    <a:pt x="154" y="405"/>
                  </a:lnTo>
                  <a:lnTo>
                    <a:pt x="200" y="315"/>
                  </a:lnTo>
                  <a:lnTo>
                    <a:pt x="166" y="242"/>
                  </a:lnTo>
                  <a:lnTo>
                    <a:pt x="190" y="117"/>
                  </a:lnTo>
                  <a:lnTo>
                    <a:pt x="270" y="100"/>
                  </a:lnTo>
                  <a:lnTo>
                    <a:pt x="334" y="147"/>
                  </a:lnTo>
                  <a:lnTo>
                    <a:pt x="385" y="121"/>
                  </a:lnTo>
                  <a:lnTo>
                    <a:pt x="464" y="138"/>
                  </a:lnTo>
                  <a:lnTo>
                    <a:pt x="488" y="212"/>
                  </a:lnTo>
                  <a:lnTo>
                    <a:pt x="470" y="319"/>
                  </a:lnTo>
                  <a:lnTo>
                    <a:pt x="406" y="340"/>
                  </a:lnTo>
                  <a:lnTo>
                    <a:pt x="449" y="421"/>
                  </a:lnTo>
                  <a:lnTo>
                    <a:pt x="430" y="501"/>
                  </a:lnTo>
                  <a:lnTo>
                    <a:pt x="394" y="613"/>
                  </a:lnTo>
                  <a:lnTo>
                    <a:pt x="308" y="661"/>
                  </a:lnTo>
                  <a:lnTo>
                    <a:pt x="373" y="693"/>
                  </a:lnTo>
                  <a:lnTo>
                    <a:pt x="438" y="613"/>
                  </a:lnTo>
                  <a:lnTo>
                    <a:pt x="509" y="513"/>
                  </a:lnTo>
                  <a:lnTo>
                    <a:pt x="558" y="516"/>
                  </a:lnTo>
                  <a:lnTo>
                    <a:pt x="577" y="589"/>
                  </a:lnTo>
                  <a:lnTo>
                    <a:pt x="507" y="618"/>
                  </a:lnTo>
                  <a:lnTo>
                    <a:pt x="483" y="724"/>
                  </a:lnTo>
                  <a:lnTo>
                    <a:pt x="611" y="578"/>
                  </a:lnTo>
                  <a:lnTo>
                    <a:pt x="611" y="430"/>
                  </a:lnTo>
                  <a:lnTo>
                    <a:pt x="568" y="351"/>
                  </a:lnTo>
                  <a:lnTo>
                    <a:pt x="591" y="206"/>
                  </a:lnTo>
                  <a:lnTo>
                    <a:pt x="591" y="76"/>
                  </a:lnTo>
                  <a:lnTo>
                    <a:pt x="509" y="41"/>
                  </a:lnTo>
                  <a:lnTo>
                    <a:pt x="349" y="0"/>
                  </a:lnTo>
                  <a:lnTo>
                    <a:pt x="217" y="17"/>
                  </a:lnTo>
                  <a:lnTo>
                    <a:pt x="217" y="17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29"/>
            <p:cNvSpPr>
              <a:spLocks/>
            </p:cNvSpPr>
            <p:nvPr/>
          </p:nvSpPr>
          <p:spPr bwMode="auto">
            <a:xfrm>
              <a:off x="5440363" y="4624388"/>
              <a:ext cx="403225" cy="823913"/>
            </a:xfrm>
            <a:custGeom>
              <a:avLst/>
              <a:gdLst/>
              <a:ahLst/>
              <a:cxnLst>
                <a:cxn ang="0">
                  <a:pos x="130" y="0"/>
                </a:cxn>
                <a:cxn ang="0">
                  <a:pos x="47" y="95"/>
                </a:cxn>
                <a:cxn ang="0">
                  <a:pos x="0" y="254"/>
                </a:cxn>
                <a:cxn ang="0">
                  <a:pos x="106" y="279"/>
                </a:cxn>
                <a:cxn ang="0">
                  <a:pos x="238" y="294"/>
                </a:cxn>
                <a:cxn ang="0">
                  <a:pos x="294" y="457"/>
                </a:cxn>
                <a:cxn ang="0">
                  <a:pos x="282" y="731"/>
                </a:cxn>
                <a:cxn ang="0">
                  <a:pos x="224" y="774"/>
                </a:cxn>
                <a:cxn ang="0">
                  <a:pos x="194" y="895"/>
                </a:cxn>
                <a:cxn ang="0">
                  <a:pos x="196" y="952"/>
                </a:cxn>
                <a:cxn ang="0">
                  <a:pos x="247" y="848"/>
                </a:cxn>
                <a:cxn ang="0">
                  <a:pos x="303" y="842"/>
                </a:cxn>
                <a:cxn ang="0">
                  <a:pos x="343" y="899"/>
                </a:cxn>
                <a:cxn ang="0">
                  <a:pos x="350" y="961"/>
                </a:cxn>
                <a:cxn ang="0">
                  <a:pos x="341" y="1037"/>
                </a:cxn>
                <a:cxn ang="0">
                  <a:pos x="379" y="1010"/>
                </a:cxn>
                <a:cxn ang="0">
                  <a:pos x="398" y="893"/>
                </a:cxn>
                <a:cxn ang="0">
                  <a:pos x="436" y="908"/>
                </a:cxn>
                <a:cxn ang="0">
                  <a:pos x="439" y="1008"/>
                </a:cxn>
                <a:cxn ang="0">
                  <a:pos x="456" y="967"/>
                </a:cxn>
                <a:cxn ang="0">
                  <a:pos x="460" y="880"/>
                </a:cxn>
                <a:cxn ang="0">
                  <a:pos x="494" y="922"/>
                </a:cxn>
                <a:cxn ang="0">
                  <a:pos x="507" y="874"/>
                </a:cxn>
                <a:cxn ang="0">
                  <a:pos x="447" y="789"/>
                </a:cxn>
                <a:cxn ang="0">
                  <a:pos x="373" y="744"/>
                </a:cxn>
                <a:cxn ang="0">
                  <a:pos x="339" y="665"/>
                </a:cxn>
                <a:cxn ang="0">
                  <a:pos x="326" y="421"/>
                </a:cxn>
                <a:cxn ang="0">
                  <a:pos x="279" y="226"/>
                </a:cxn>
                <a:cxn ang="0">
                  <a:pos x="273" y="102"/>
                </a:cxn>
                <a:cxn ang="0">
                  <a:pos x="130" y="0"/>
                </a:cxn>
                <a:cxn ang="0">
                  <a:pos x="130" y="0"/>
                </a:cxn>
              </a:cxnLst>
              <a:rect l="0" t="0" r="r" b="b"/>
              <a:pathLst>
                <a:path w="507" h="1037">
                  <a:moveTo>
                    <a:pt x="130" y="0"/>
                  </a:moveTo>
                  <a:lnTo>
                    <a:pt x="47" y="95"/>
                  </a:lnTo>
                  <a:lnTo>
                    <a:pt x="0" y="254"/>
                  </a:lnTo>
                  <a:lnTo>
                    <a:pt x="106" y="279"/>
                  </a:lnTo>
                  <a:lnTo>
                    <a:pt x="238" y="294"/>
                  </a:lnTo>
                  <a:lnTo>
                    <a:pt x="294" y="457"/>
                  </a:lnTo>
                  <a:lnTo>
                    <a:pt x="282" y="731"/>
                  </a:lnTo>
                  <a:lnTo>
                    <a:pt x="224" y="774"/>
                  </a:lnTo>
                  <a:lnTo>
                    <a:pt x="194" y="895"/>
                  </a:lnTo>
                  <a:lnTo>
                    <a:pt x="196" y="952"/>
                  </a:lnTo>
                  <a:lnTo>
                    <a:pt x="247" y="848"/>
                  </a:lnTo>
                  <a:lnTo>
                    <a:pt x="303" y="842"/>
                  </a:lnTo>
                  <a:lnTo>
                    <a:pt x="343" y="899"/>
                  </a:lnTo>
                  <a:lnTo>
                    <a:pt x="350" y="961"/>
                  </a:lnTo>
                  <a:lnTo>
                    <a:pt x="341" y="1037"/>
                  </a:lnTo>
                  <a:lnTo>
                    <a:pt x="379" y="1010"/>
                  </a:lnTo>
                  <a:lnTo>
                    <a:pt x="398" y="893"/>
                  </a:lnTo>
                  <a:lnTo>
                    <a:pt x="436" y="908"/>
                  </a:lnTo>
                  <a:lnTo>
                    <a:pt x="439" y="1008"/>
                  </a:lnTo>
                  <a:lnTo>
                    <a:pt x="456" y="967"/>
                  </a:lnTo>
                  <a:lnTo>
                    <a:pt x="460" y="880"/>
                  </a:lnTo>
                  <a:lnTo>
                    <a:pt x="494" y="922"/>
                  </a:lnTo>
                  <a:lnTo>
                    <a:pt x="507" y="874"/>
                  </a:lnTo>
                  <a:lnTo>
                    <a:pt x="447" y="789"/>
                  </a:lnTo>
                  <a:lnTo>
                    <a:pt x="373" y="744"/>
                  </a:lnTo>
                  <a:lnTo>
                    <a:pt x="339" y="665"/>
                  </a:lnTo>
                  <a:lnTo>
                    <a:pt x="326" y="421"/>
                  </a:lnTo>
                  <a:lnTo>
                    <a:pt x="279" y="226"/>
                  </a:lnTo>
                  <a:lnTo>
                    <a:pt x="273" y="102"/>
                  </a:lnTo>
                  <a:lnTo>
                    <a:pt x="130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30"/>
            <p:cNvSpPr>
              <a:spLocks/>
            </p:cNvSpPr>
            <p:nvPr/>
          </p:nvSpPr>
          <p:spPr bwMode="auto">
            <a:xfrm>
              <a:off x="4757738" y="5180013"/>
              <a:ext cx="139700" cy="249238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70" y="41"/>
                </a:cxn>
                <a:cxn ang="0">
                  <a:pos x="16" y="95"/>
                </a:cxn>
                <a:cxn ang="0">
                  <a:pos x="0" y="174"/>
                </a:cxn>
                <a:cxn ang="0">
                  <a:pos x="78" y="136"/>
                </a:cxn>
                <a:cxn ang="0">
                  <a:pos x="122" y="167"/>
                </a:cxn>
                <a:cxn ang="0">
                  <a:pos x="122" y="234"/>
                </a:cxn>
                <a:cxn ang="0">
                  <a:pos x="101" y="314"/>
                </a:cxn>
                <a:cxn ang="0">
                  <a:pos x="155" y="286"/>
                </a:cxn>
                <a:cxn ang="0">
                  <a:pos x="176" y="149"/>
                </a:cxn>
                <a:cxn ang="0">
                  <a:pos x="136" y="64"/>
                </a:cxn>
                <a:cxn ang="0">
                  <a:pos x="142" y="0"/>
                </a:cxn>
                <a:cxn ang="0">
                  <a:pos x="142" y="0"/>
                </a:cxn>
              </a:cxnLst>
              <a:rect l="0" t="0" r="r" b="b"/>
              <a:pathLst>
                <a:path w="176" h="314">
                  <a:moveTo>
                    <a:pt x="142" y="0"/>
                  </a:moveTo>
                  <a:lnTo>
                    <a:pt x="70" y="41"/>
                  </a:lnTo>
                  <a:lnTo>
                    <a:pt x="16" y="95"/>
                  </a:lnTo>
                  <a:lnTo>
                    <a:pt x="0" y="174"/>
                  </a:lnTo>
                  <a:lnTo>
                    <a:pt x="78" y="136"/>
                  </a:lnTo>
                  <a:lnTo>
                    <a:pt x="122" y="167"/>
                  </a:lnTo>
                  <a:lnTo>
                    <a:pt x="122" y="234"/>
                  </a:lnTo>
                  <a:lnTo>
                    <a:pt x="101" y="314"/>
                  </a:lnTo>
                  <a:lnTo>
                    <a:pt x="155" y="286"/>
                  </a:lnTo>
                  <a:lnTo>
                    <a:pt x="176" y="149"/>
                  </a:lnTo>
                  <a:lnTo>
                    <a:pt x="136" y="64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31"/>
            <p:cNvSpPr>
              <a:spLocks/>
            </p:cNvSpPr>
            <p:nvPr/>
          </p:nvSpPr>
          <p:spPr bwMode="auto">
            <a:xfrm>
              <a:off x="4921250" y="5511800"/>
              <a:ext cx="168275" cy="246063"/>
            </a:xfrm>
            <a:custGeom>
              <a:avLst/>
              <a:gdLst/>
              <a:ahLst/>
              <a:cxnLst>
                <a:cxn ang="0">
                  <a:pos x="143" y="0"/>
                </a:cxn>
                <a:cxn ang="0">
                  <a:pos x="124" y="54"/>
                </a:cxn>
                <a:cxn ang="0">
                  <a:pos x="140" y="95"/>
                </a:cxn>
                <a:cxn ang="0">
                  <a:pos x="66" y="116"/>
                </a:cxn>
                <a:cxn ang="0">
                  <a:pos x="31" y="143"/>
                </a:cxn>
                <a:cxn ang="0">
                  <a:pos x="0" y="252"/>
                </a:cxn>
                <a:cxn ang="0">
                  <a:pos x="35" y="221"/>
                </a:cxn>
                <a:cxn ang="0">
                  <a:pos x="54" y="156"/>
                </a:cxn>
                <a:cxn ang="0">
                  <a:pos x="89" y="211"/>
                </a:cxn>
                <a:cxn ang="0">
                  <a:pos x="106" y="310"/>
                </a:cxn>
                <a:cxn ang="0">
                  <a:pos x="174" y="269"/>
                </a:cxn>
                <a:cxn ang="0">
                  <a:pos x="192" y="197"/>
                </a:cxn>
                <a:cxn ang="0">
                  <a:pos x="157" y="174"/>
                </a:cxn>
                <a:cxn ang="0">
                  <a:pos x="178" y="147"/>
                </a:cxn>
                <a:cxn ang="0">
                  <a:pos x="211" y="67"/>
                </a:cxn>
                <a:cxn ang="0">
                  <a:pos x="205" y="0"/>
                </a:cxn>
                <a:cxn ang="0">
                  <a:pos x="143" y="0"/>
                </a:cxn>
                <a:cxn ang="0">
                  <a:pos x="143" y="0"/>
                </a:cxn>
              </a:cxnLst>
              <a:rect l="0" t="0" r="r" b="b"/>
              <a:pathLst>
                <a:path w="211" h="310">
                  <a:moveTo>
                    <a:pt x="143" y="0"/>
                  </a:moveTo>
                  <a:lnTo>
                    <a:pt x="124" y="54"/>
                  </a:lnTo>
                  <a:lnTo>
                    <a:pt x="140" y="95"/>
                  </a:lnTo>
                  <a:lnTo>
                    <a:pt x="66" y="116"/>
                  </a:lnTo>
                  <a:lnTo>
                    <a:pt x="31" y="143"/>
                  </a:lnTo>
                  <a:lnTo>
                    <a:pt x="0" y="252"/>
                  </a:lnTo>
                  <a:lnTo>
                    <a:pt x="35" y="221"/>
                  </a:lnTo>
                  <a:lnTo>
                    <a:pt x="54" y="156"/>
                  </a:lnTo>
                  <a:lnTo>
                    <a:pt x="89" y="211"/>
                  </a:lnTo>
                  <a:lnTo>
                    <a:pt x="106" y="310"/>
                  </a:lnTo>
                  <a:lnTo>
                    <a:pt x="174" y="269"/>
                  </a:lnTo>
                  <a:lnTo>
                    <a:pt x="192" y="197"/>
                  </a:lnTo>
                  <a:lnTo>
                    <a:pt x="157" y="174"/>
                  </a:lnTo>
                  <a:lnTo>
                    <a:pt x="178" y="147"/>
                  </a:lnTo>
                  <a:lnTo>
                    <a:pt x="211" y="67"/>
                  </a:lnTo>
                  <a:lnTo>
                    <a:pt x="205" y="0"/>
                  </a:lnTo>
                  <a:lnTo>
                    <a:pt x="143" y="0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32"/>
            <p:cNvSpPr>
              <a:spLocks/>
            </p:cNvSpPr>
            <p:nvPr/>
          </p:nvSpPr>
          <p:spPr bwMode="auto">
            <a:xfrm>
              <a:off x="5364163" y="5437188"/>
              <a:ext cx="146050" cy="292100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64" y="34"/>
                </a:cxn>
                <a:cxn ang="0">
                  <a:pos x="85" y="113"/>
                </a:cxn>
                <a:cxn ang="0">
                  <a:pos x="47" y="144"/>
                </a:cxn>
                <a:cxn ang="0">
                  <a:pos x="2" y="184"/>
                </a:cxn>
                <a:cxn ang="0">
                  <a:pos x="0" y="276"/>
                </a:cxn>
                <a:cxn ang="0">
                  <a:pos x="64" y="266"/>
                </a:cxn>
                <a:cxn ang="0">
                  <a:pos x="91" y="369"/>
                </a:cxn>
                <a:cxn ang="0">
                  <a:pos x="142" y="344"/>
                </a:cxn>
                <a:cxn ang="0">
                  <a:pos x="182" y="289"/>
                </a:cxn>
                <a:cxn ang="0">
                  <a:pos x="163" y="212"/>
                </a:cxn>
                <a:cxn ang="0">
                  <a:pos x="112" y="194"/>
                </a:cxn>
                <a:cxn ang="0">
                  <a:pos x="128" y="157"/>
                </a:cxn>
                <a:cxn ang="0">
                  <a:pos x="114" y="92"/>
                </a:cxn>
                <a:cxn ang="0">
                  <a:pos x="169" y="72"/>
                </a:cxn>
                <a:cxn ang="0">
                  <a:pos x="142" y="24"/>
                </a:cxn>
                <a:cxn ang="0">
                  <a:pos x="85" y="0"/>
                </a:cxn>
                <a:cxn ang="0">
                  <a:pos x="85" y="0"/>
                </a:cxn>
              </a:cxnLst>
              <a:rect l="0" t="0" r="r" b="b"/>
              <a:pathLst>
                <a:path w="182" h="369">
                  <a:moveTo>
                    <a:pt x="85" y="0"/>
                  </a:moveTo>
                  <a:lnTo>
                    <a:pt x="64" y="34"/>
                  </a:lnTo>
                  <a:lnTo>
                    <a:pt x="85" y="113"/>
                  </a:lnTo>
                  <a:lnTo>
                    <a:pt x="47" y="144"/>
                  </a:lnTo>
                  <a:lnTo>
                    <a:pt x="2" y="184"/>
                  </a:lnTo>
                  <a:lnTo>
                    <a:pt x="0" y="276"/>
                  </a:lnTo>
                  <a:lnTo>
                    <a:pt x="64" y="266"/>
                  </a:lnTo>
                  <a:lnTo>
                    <a:pt x="91" y="369"/>
                  </a:lnTo>
                  <a:lnTo>
                    <a:pt x="142" y="344"/>
                  </a:lnTo>
                  <a:lnTo>
                    <a:pt x="182" y="289"/>
                  </a:lnTo>
                  <a:lnTo>
                    <a:pt x="163" y="212"/>
                  </a:lnTo>
                  <a:lnTo>
                    <a:pt x="112" y="194"/>
                  </a:lnTo>
                  <a:lnTo>
                    <a:pt x="128" y="157"/>
                  </a:lnTo>
                  <a:lnTo>
                    <a:pt x="114" y="92"/>
                  </a:lnTo>
                  <a:lnTo>
                    <a:pt x="169" y="72"/>
                  </a:lnTo>
                  <a:lnTo>
                    <a:pt x="142" y="24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33"/>
            <p:cNvSpPr>
              <a:spLocks/>
            </p:cNvSpPr>
            <p:nvPr/>
          </p:nvSpPr>
          <p:spPr bwMode="auto">
            <a:xfrm>
              <a:off x="4319588" y="5495925"/>
              <a:ext cx="323850" cy="157163"/>
            </a:xfrm>
            <a:custGeom>
              <a:avLst/>
              <a:gdLst/>
              <a:ahLst/>
              <a:cxnLst>
                <a:cxn ang="0">
                  <a:pos x="43" y="87"/>
                </a:cxn>
                <a:cxn ang="0">
                  <a:pos x="132" y="27"/>
                </a:cxn>
                <a:cxn ang="0">
                  <a:pos x="241" y="33"/>
                </a:cxn>
                <a:cxn ang="0">
                  <a:pos x="326" y="43"/>
                </a:cxn>
                <a:cxn ang="0">
                  <a:pos x="407" y="0"/>
                </a:cxn>
                <a:cxn ang="0">
                  <a:pos x="332" y="87"/>
                </a:cxn>
                <a:cxn ang="0">
                  <a:pos x="336" y="180"/>
                </a:cxn>
                <a:cxn ang="0">
                  <a:pos x="250" y="167"/>
                </a:cxn>
                <a:cxn ang="0">
                  <a:pos x="173" y="196"/>
                </a:cxn>
                <a:cxn ang="0">
                  <a:pos x="196" y="146"/>
                </a:cxn>
                <a:cxn ang="0">
                  <a:pos x="132" y="101"/>
                </a:cxn>
                <a:cxn ang="0">
                  <a:pos x="74" y="99"/>
                </a:cxn>
                <a:cxn ang="0">
                  <a:pos x="0" y="125"/>
                </a:cxn>
                <a:cxn ang="0">
                  <a:pos x="43" y="87"/>
                </a:cxn>
                <a:cxn ang="0">
                  <a:pos x="43" y="87"/>
                </a:cxn>
              </a:cxnLst>
              <a:rect l="0" t="0" r="r" b="b"/>
              <a:pathLst>
                <a:path w="407" h="196">
                  <a:moveTo>
                    <a:pt x="43" y="87"/>
                  </a:moveTo>
                  <a:lnTo>
                    <a:pt x="132" y="27"/>
                  </a:lnTo>
                  <a:lnTo>
                    <a:pt x="241" y="33"/>
                  </a:lnTo>
                  <a:lnTo>
                    <a:pt x="326" y="43"/>
                  </a:lnTo>
                  <a:lnTo>
                    <a:pt x="407" y="0"/>
                  </a:lnTo>
                  <a:lnTo>
                    <a:pt x="332" y="87"/>
                  </a:lnTo>
                  <a:lnTo>
                    <a:pt x="336" y="180"/>
                  </a:lnTo>
                  <a:lnTo>
                    <a:pt x="250" y="167"/>
                  </a:lnTo>
                  <a:lnTo>
                    <a:pt x="173" y="196"/>
                  </a:lnTo>
                  <a:lnTo>
                    <a:pt x="196" y="146"/>
                  </a:lnTo>
                  <a:lnTo>
                    <a:pt x="132" y="101"/>
                  </a:lnTo>
                  <a:lnTo>
                    <a:pt x="74" y="99"/>
                  </a:lnTo>
                  <a:lnTo>
                    <a:pt x="0" y="125"/>
                  </a:lnTo>
                  <a:lnTo>
                    <a:pt x="43" y="87"/>
                  </a:lnTo>
                  <a:lnTo>
                    <a:pt x="43" y="87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1625 0.2055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" y="1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0.22916 0.19445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" y="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4" grpId="0" animBg="1"/>
      <p:bldP spid="14" grpId="1" animBg="1"/>
      <p:bldP spid="24" grpId="0" animBg="1"/>
      <p:bldP spid="50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 searching components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170EB2E-8991-471E-A295-939670A7B4DE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Binary Concolic Execution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702903" y="873302"/>
            <a:ext cx="5738195" cy="5296797"/>
            <a:chOff x="4551949" y="1981201"/>
            <a:chExt cx="3136898" cy="2895599"/>
          </a:xfrm>
        </p:grpSpPr>
        <p:sp>
          <p:nvSpPr>
            <p:cNvPr id="5" name="TextBox 4"/>
            <p:cNvSpPr txBox="1"/>
            <p:nvPr/>
          </p:nvSpPr>
          <p:spPr>
            <a:xfrm>
              <a:off x="6180723" y="1981201"/>
              <a:ext cx="1508124" cy="1809749"/>
            </a:xfrm>
            <a:prstGeom prst="roundRect">
              <a:avLst>
                <a:gd name="adj" fmla="val 11338"/>
              </a:avLst>
            </a:prstGeom>
            <a:gradFill>
              <a:gsLst>
                <a:gs pos="0">
                  <a:srgbClr val="EBCBE0"/>
                </a:gs>
                <a:gs pos="32000">
                  <a:srgbClr val="CE7AB0"/>
                </a:gs>
                <a:gs pos="39000">
                  <a:srgbClr val="CE7AB0"/>
                </a:gs>
                <a:gs pos="100000">
                  <a:srgbClr val="EBCBE0"/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2000" b="1" dirty="0" smtClean="0">
                  <a:latin typeface="+mj-lt"/>
                </a:rPr>
                <a:t>STP</a:t>
              </a:r>
              <a:br>
                <a:rPr lang="en-US" sz="2000" b="1" dirty="0" smtClean="0">
                  <a:latin typeface="+mj-lt"/>
                </a:rPr>
              </a:br>
              <a:r>
                <a:rPr lang="en-US" sz="2000" b="1" dirty="0" smtClean="0">
                  <a:latin typeface="+mj-lt"/>
                </a:rPr>
                <a:t>(Solver)</a:t>
              </a:r>
            </a:p>
            <a:p>
              <a:pPr algn="ctr"/>
              <a:endParaRPr lang="en-US" sz="2000" b="1" dirty="0" smtClean="0">
                <a:latin typeface="+mj-lt"/>
              </a:endParaRPr>
            </a:p>
            <a:p>
              <a:pPr algn="ctr"/>
              <a:endParaRPr lang="en-US" sz="2000" b="1" dirty="0" smtClean="0">
                <a:latin typeface="+mj-lt"/>
              </a:endParaRPr>
            </a:p>
            <a:p>
              <a:pPr marL="119063" indent="-119063">
                <a:buFont typeface="Arial" pitchFamily="34" charset="0"/>
                <a:buChar char="•"/>
              </a:pPr>
              <a:r>
                <a:rPr lang="en-US" sz="2000" dirty="0" smtClean="0">
                  <a:latin typeface="+mj-lt"/>
                </a:rPr>
                <a:t>Designed for program analysis applications</a:t>
              </a:r>
            </a:p>
            <a:p>
              <a:pPr marL="119063" indent="-119063">
                <a:buFont typeface="Arial" pitchFamily="34" charset="0"/>
                <a:buChar char="•"/>
              </a:pPr>
              <a:r>
                <a:rPr lang="en-US" sz="2000" dirty="0" smtClean="0">
                  <a:latin typeface="+mj-lt"/>
                </a:rPr>
                <a:t>Handles bit-vector data types</a:t>
              </a:r>
              <a:endParaRPr lang="en-US" sz="2000" dirty="0">
                <a:latin typeface="+mj-lt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913899" y="2282826"/>
              <a:ext cx="1085850" cy="12065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2000">
                  <a:schemeClr val="accent5">
                    <a:lumMod val="75000"/>
                  </a:schemeClr>
                </a:gs>
                <a:gs pos="39000">
                  <a:schemeClr val="accent5">
                    <a:lumMod val="75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dirty="0" smtClean="0">
                  <a:latin typeface="+mn-lt"/>
                </a:rPr>
                <a:t>Path Conditions</a:t>
              </a:r>
            </a:p>
            <a:p>
              <a:pPr algn="ctr"/>
              <a:endParaRPr lang="en-US" dirty="0" smtClean="0">
                <a:latin typeface="+mn-lt"/>
              </a:endParaRPr>
            </a:p>
            <a:p>
              <a:pPr marL="119063" indent="-119063">
                <a:buFont typeface="Arial" pitchFamily="34" charset="0"/>
                <a:buChar char="•"/>
              </a:pPr>
              <a:r>
                <a:rPr lang="en-US" dirty="0" smtClean="0">
                  <a:latin typeface="+mn-lt"/>
                </a:rPr>
                <a:t>One term for each branch taken</a:t>
              </a:r>
              <a:endParaRPr lang="en-US" dirty="0">
                <a:latin typeface="+mn-lt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551949" y="3851275"/>
              <a:ext cx="1809749" cy="1025525"/>
            </a:xfrm>
            <a:prstGeom prst="roundRect">
              <a:avLst>
                <a:gd name="adj" fmla="val 18426"/>
              </a:avLst>
            </a:pr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32000">
                  <a:schemeClr val="accent1">
                    <a:lumMod val="60000"/>
                    <a:lumOff val="40000"/>
                  </a:schemeClr>
                </a:gs>
                <a:gs pos="39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tlCol="0" anchor="t" anchorCtr="0">
              <a:noAutofit/>
            </a:bodyPr>
            <a:lstStyle/>
            <a:p>
              <a:pPr algn="ctr"/>
              <a:r>
                <a:rPr lang="en-US" sz="2000" b="1" dirty="0" smtClean="0">
                  <a:latin typeface="+mj-lt"/>
                </a:rPr>
                <a:t>Path Selector</a:t>
              </a:r>
            </a:p>
            <a:p>
              <a:pPr marL="119063" indent="-119063">
                <a:buFont typeface="Arial" pitchFamily="34" charset="0"/>
                <a:buChar char="•"/>
              </a:pPr>
              <a:r>
                <a:rPr lang="en-US" dirty="0" smtClean="0">
                  <a:latin typeface="+mj-lt"/>
                </a:rPr>
                <a:t>Decides where to branch off from current path</a:t>
              </a:r>
            </a:p>
            <a:p>
              <a:pPr marL="119063" indent="-119063">
                <a:buFont typeface="Arial" pitchFamily="34" charset="0"/>
                <a:buChar char="•"/>
              </a:pPr>
              <a:r>
                <a:rPr lang="en-US" dirty="0" smtClean="0">
                  <a:latin typeface="+mj-lt"/>
                </a:rPr>
                <a:t>Is a depth-first search for now</a:t>
              </a:r>
            </a:p>
            <a:p>
              <a:pPr marL="119063" indent="-119063">
                <a:buFont typeface="Arial" pitchFamily="34" charset="0"/>
                <a:buChar char="•"/>
              </a:pPr>
              <a:r>
                <a:rPr lang="en-US" dirty="0" smtClean="0">
                  <a:latin typeface="+mj-lt"/>
                </a:rPr>
                <a:t>Other strategies will use static CFG analysis</a:t>
              </a:r>
              <a:endParaRPr lang="en-US" b="1" dirty="0" smtClean="0">
                <a:latin typeface="+mj-lt"/>
              </a:endParaRPr>
            </a:p>
          </p:txBody>
        </p:sp>
        <p:sp>
          <p:nvSpPr>
            <p:cNvPr id="8" name="Right Arrow 7"/>
            <p:cNvSpPr/>
            <p:nvPr/>
          </p:nvSpPr>
          <p:spPr>
            <a:xfrm>
              <a:off x="5879098" y="2644776"/>
              <a:ext cx="603250" cy="482600"/>
            </a:xfrm>
            <a:prstGeom prst="right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10000"/>
                  </a:schemeClr>
                </a:gs>
                <a:gs pos="32000">
                  <a:schemeClr val="tx2">
                    <a:lumMod val="60000"/>
                    <a:lumOff val="40000"/>
                    <a:alpha val="10000"/>
                  </a:schemeClr>
                </a:gs>
                <a:gs pos="38000">
                  <a:schemeClr val="tx2">
                    <a:lumMod val="60000"/>
                    <a:lumOff val="40000"/>
                    <a:alpha val="10000"/>
                  </a:schemeClr>
                </a:gs>
                <a:gs pos="100000">
                  <a:schemeClr val="tx2">
                    <a:lumMod val="20000"/>
                    <a:lumOff val="80000"/>
                    <a:alpha val="1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Up-Down Arrow 8"/>
            <p:cNvSpPr/>
            <p:nvPr/>
          </p:nvSpPr>
          <p:spPr>
            <a:xfrm>
              <a:off x="5155199" y="3127376"/>
              <a:ext cx="603250" cy="1085850"/>
            </a:xfrm>
            <a:prstGeom prst="upDown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10000"/>
                  </a:schemeClr>
                </a:gs>
                <a:gs pos="32000">
                  <a:schemeClr val="tx2">
                    <a:lumMod val="60000"/>
                    <a:lumOff val="40000"/>
                    <a:alpha val="10000"/>
                  </a:schemeClr>
                </a:gs>
                <a:gs pos="38000">
                  <a:schemeClr val="tx2">
                    <a:lumMod val="60000"/>
                    <a:lumOff val="40000"/>
                    <a:alpha val="10000"/>
                  </a:schemeClr>
                </a:gs>
                <a:gs pos="100000">
                  <a:schemeClr val="tx2">
                    <a:lumMod val="20000"/>
                    <a:lumOff val="80000"/>
                    <a:alpha val="1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Work in Binary Concolic Execution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IDS signature generation [Song, et al. 2008]</a:t>
            </a:r>
          </a:p>
          <a:p>
            <a:pPr lvl="1"/>
            <a:r>
              <a:rPr lang="en-US" dirty="0" smtClean="0"/>
              <a:t>Combined exploit strings to create signatures</a:t>
            </a:r>
          </a:p>
          <a:p>
            <a:pPr lvl="1"/>
            <a:r>
              <a:rPr lang="en-US" dirty="0" smtClean="0"/>
              <a:t>Required an initial exploit, or a patch for the vulnerability</a:t>
            </a:r>
          </a:p>
          <a:p>
            <a:r>
              <a:rPr lang="en-US" dirty="0" smtClean="0"/>
              <a:t>Program testing [</a:t>
            </a:r>
            <a:r>
              <a:rPr lang="en-US" dirty="0" err="1" smtClean="0"/>
              <a:t>Godefroid</a:t>
            </a:r>
            <a:r>
              <a:rPr lang="en-US" dirty="0" smtClean="0"/>
              <a:t>, et al. 2008]</a:t>
            </a:r>
          </a:p>
          <a:p>
            <a:pPr lvl="1"/>
            <a:r>
              <a:rPr lang="en-US" dirty="0" smtClean="0"/>
              <a:t>Created test cases with maximum code coverage in mind</a:t>
            </a:r>
          </a:p>
          <a:p>
            <a:pPr lvl="1"/>
            <a:r>
              <a:rPr lang="en-US" dirty="0" smtClean="0"/>
              <a:t>Used instruction-level tracing for concrete execution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Benefits of our Approach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 lIns="91440" rIns="91440"/>
          <a:lstStyle/>
          <a:p>
            <a:r>
              <a:rPr lang="en-US" dirty="0" smtClean="0"/>
              <a:t>Our approach will be capable of finding the </a:t>
            </a:r>
            <a:br>
              <a:rPr lang="en-US" dirty="0" smtClean="0"/>
            </a:br>
            <a:r>
              <a:rPr lang="en-US" b="1" dirty="0" smtClean="0"/>
              <a:t>initial exploit</a:t>
            </a:r>
          </a:p>
          <a:p>
            <a:r>
              <a:rPr lang="en-US" dirty="0" smtClean="0"/>
              <a:t>We will do concrete execution with </a:t>
            </a:r>
            <a:r>
              <a:rPr lang="en-US" b="1" dirty="0" smtClean="0"/>
              <a:t>instrumentation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which gives us the flexibility to instrument </a:t>
            </a:r>
            <a:r>
              <a:rPr lang="en-US" i="1" dirty="0" smtClean="0"/>
              <a:t>selectively</a:t>
            </a:r>
          </a:p>
          <a:p>
            <a:r>
              <a:rPr lang="en-US" dirty="0" smtClean="0"/>
              <a:t>We plan to develop </a:t>
            </a:r>
            <a:r>
              <a:rPr lang="en-US" b="1" dirty="0" smtClean="0"/>
              <a:t>smarter path selection </a:t>
            </a:r>
            <a:r>
              <a:rPr lang="en-US" dirty="0" smtClean="0"/>
              <a:t>techniques using static control flow analysis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Concrete execution partially implemented using </a:t>
            </a:r>
            <a:r>
              <a:rPr lang="en-US" dirty="0" err="1" smtClean="0"/>
              <a:t>ProcControlAPI</a:t>
            </a:r>
            <a:endParaRPr lang="en-US" dirty="0" smtClean="0"/>
          </a:p>
          <a:p>
            <a:pPr lvl="1"/>
            <a:r>
              <a:rPr lang="en-US" dirty="0" smtClean="0"/>
              <a:t>Using standard input</a:t>
            </a:r>
          </a:p>
          <a:p>
            <a:pPr lvl="1"/>
            <a:r>
              <a:rPr lang="en-US" dirty="0" smtClean="0"/>
              <a:t>Will support network and environment as inputs</a:t>
            </a:r>
          </a:p>
          <a:p>
            <a:r>
              <a:rPr lang="en-US" dirty="0" smtClean="0"/>
              <a:t>Symbolic execution and path selection not implemented yet</a:t>
            </a:r>
          </a:p>
          <a:p>
            <a:r>
              <a:rPr lang="en-US" dirty="0" smtClean="0"/>
              <a:t>Driving development of </a:t>
            </a:r>
            <a:r>
              <a:rPr lang="en-US" dirty="0" err="1" smtClean="0"/>
              <a:t>SymEval</a:t>
            </a:r>
            <a:endParaRPr lang="en-US" dirty="0" smtClean="0"/>
          </a:p>
          <a:p>
            <a:pPr lvl="1"/>
            <a:r>
              <a:rPr lang="en-US" dirty="0" smtClean="0"/>
              <a:t>Instruction semantics</a:t>
            </a:r>
          </a:p>
          <a:p>
            <a:pPr lvl="1"/>
            <a:r>
              <a:rPr lang="en-US" dirty="0" smtClean="0"/>
              <a:t>AST simplification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4541520" y="3645263"/>
            <a:ext cx="2992846" cy="0"/>
          </a:xfrm>
          <a:prstGeom prst="line">
            <a:avLst/>
          </a:prstGeom>
          <a:ln w="25400">
            <a:gradFill flip="none" rotWithShape="1">
              <a:gsLst>
                <a:gs pos="0">
                  <a:schemeClr val="bg1"/>
                </a:gs>
                <a:gs pos="20000">
                  <a:schemeClr val="accent6">
                    <a:lumMod val="50000"/>
                  </a:schemeClr>
                </a:gs>
                <a:gs pos="80000">
                  <a:schemeClr val="accent6">
                    <a:lumMod val="5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1609634" y="3645263"/>
            <a:ext cx="2992846" cy="0"/>
          </a:xfrm>
          <a:prstGeom prst="line">
            <a:avLst/>
          </a:prstGeom>
          <a:ln w="25400">
            <a:gradFill flip="none" rotWithShape="1">
              <a:gsLst>
                <a:gs pos="0">
                  <a:schemeClr val="bg1"/>
                </a:gs>
                <a:gs pos="20000">
                  <a:schemeClr val="accent6">
                    <a:lumMod val="50000"/>
                  </a:schemeClr>
                </a:gs>
                <a:gs pos="80000">
                  <a:schemeClr val="accent6">
                    <a:lumMod val="5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Group 43"/>
          <p:cNvGrpSpPr/>
          <p:nvPr/>
        </p:nvGrpSpPr>
        <p:grpSpPr>
          <a:xfrm>
            <a:off x="549551" y="1511178"/>
            <a:ext cx="2228232" cy="3299814"/>
            <a:chOff x="3457884" y="1801765"/>
            <a:chExt cx="2228232" cy="3299814"/>
          </a:xfrm>
        </p:grpSpPr>
        <p:sp>
          <p:nvSpPr>
            <p:cNvPr id="12" name="TextBox 11"/>
            <p:cNvSpPr txBox="1"/>
            <p:nvPr/>
          </p:nvSpPr>
          <p:spPr>
            <a:xfrm>
              <a:off x="3457884" y="3810170"/>
              <a:ext cx="2228232" cy="1291409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2000">
                  <a:schemeClr val="accent5">
                    <a:lumMod val="75000"/>
                  </a:schemeClr>
                </a:gs>
                <a:gs pos="39000">
                  <a:schemeClr val="accent5">
                    <a:lumMod val="75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b="1" dirty="0" smtClean="0">
                  <a:latin typeface="+mn-lt"/>
                </a:rPr>
                <a:t>Program</a:t>
              </a:r>
              <a:endParaRPr lang="en-US" b="1" dirty="0">
                <a:latin typeface="+mn-lt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824515" y="2884888"/>
              <a:ext cx="1494971" cy="722086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3">
                    <a:lumMod val="20000"/>
                    <a:lumOff val="80000"/>
                  </a:schemeClr>
                </a:gs>
                <a:gs pos="32000">
                  <a:schemeClr val="accent3">
                    <a:lumMod val="60000"/>
                    <a:lumOff val="40000"/>
                  </a:schemeClr>
                </a:gs>
                <a:gs pos="39000">
                  <a:schemeClr val="accent3">
                    <a:lumMod val="60000"/>
                    <a:lumOff val="40000"/>
                  </a:schemeClr>
                </a:gs>
                <a:gs pos="100000">
                  <a:schemeClr val="accent3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dirty="0" smtClean="0">
                  <a:latin typeface="+mn-lt"/>
                </a:rPr>
                <a:t>Exploit</a:t>
              </a:r>
              <a:endParaRPr lang="en-US" dirty="0">
                <a:latin typeface="+mn-lt"/>
              </a:endParaRPr>
            </a:p>
          </p:txBody>
        </p:sp>
        <p:sp>
          <p:nvSpPr>
            <p:cNvPr id="14" name="Down Arrow 13"/>
            <p:cNvSpPr/>
            <p:nvPr/>
          </p:nvSpPr>
          <p:spPr>
            <a:xfrm>
              <a:off x="4270375" y="3437788"/>
              <a:ext cx="603250" cy="721461"/>
            </a:xfrm>
            <a:prstGeom prst="down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50000"/>
                  </a:schemeClr>
                </a:gs>
                <a:gs pos="32000">
                  <a:schemeClr val="tx2">
                    <a:lumMod val="60000"/>
                    <a:lumOff val="40000"/>
                    <a:alpha val="50000"/>
                  </a:schemeClr>
                </a:gs>
                <a:gs pos="38000">
                  <a:schemeClr val="tx2">
                    <a:lumMod val="60000"/>
                    <a:lumOff val="40000"/>
                    <a:alpha val="50000"/>
                  </a:schemeClr>
                </a:gs>
                <a:gs pos="100000">
                  <a:schemeClr val="tx2">
                    <a:lumMod val="20000"/>
                    <a:lumOff val="80000"/>
                    <a:alpha val="5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4"/>
            <p:cNvGrpSpPr/>
            <p:nvPr/>
          </p:nvGrpSpPr>
          <p:grpSpPr>
            <a:xfrm flipH="1">
              <a:off x="3667938" y="1801765"/>
              <a:ext cx="1128713" cy="1359320"/>
              <a:chOff x="4038600" y="3827463"/>
              <a:chExt cx="1841501" cy="2217738"/>
            </a:xfrm>
            <a:effectLst>
              <a:outerShdw blurRad="127000" dist="177800" dir="18420000" sx="46000" sy="46000" kx="1200000" algn="br" rotWithShape="0">
                <a:prstClr val="black">
                  <a:alpha val="17000"/>
                </a:prstClr>
              </a:outerShdw>
            </a:effectLst>
          </p:grpSpPr>
          <p:sp>
            <p:nvSpPr>
              <p:cNvPr id="16" name="Freeform 6"/>
              <p:cNvSpPr>
                <a:spLocks/>
              </p:cNvSpPr>
              <p:nvPr/>
            </p:nvSpPr>
            <p:spPr bwMode="auto">
              <a:xfrm>
                <a:off x="4152900" y="3890963"/>
                <a:ext cx="1720850" cy="1963738"/>
              </a:xfrm>
              <a:custGeom>
                <a:avLst/>
                <a:gdLst/>
                <a:ahLst/>
                <a:cxnLst>
                  <a:cxn ang="0">
                    <a:pos x="1198" y="101"/>
                  </a:cxn>
                  <a:cxn ang="0">
                    <a:pos x="1089" y="338"/>
                  </a:cxn>
                  <a:cxn ang="0">
                    <a:pos x="957" y="358"/>
                  </a:cxn>
                  <a:cxn ang="0">
                    <a:pos x="995" y="696"/>
                  </a:cxn>
                  <a:cxn ang="0">
                    <a:pos x="1049" y="945"/>
                  </a:cxn>
                  <a:cxn ang="0">
                    <a:pos x="897" y="1113"/>
                  </a:cxn>
                  <a:cxn ang="0">
                    <a:pos x="926" y="1424"/>
                  </a:cxn>
                  <a:cxn ang="0">
                    <a:pos x="758" y="1668"/>
                  </a:cxn>
                  <a:cxn ang="0">
                    <a:pos x="743" y="1867"/>
                  </a:cxn>
                  <a:cxn ang="0">
                    <a:pos x="335" y="1985"/>
                  </a:cxn>
                  <a:cxn ang="0">
                    <a:pos x="265" y="2155"/>
                  </a:cxn>
                  <a:cxn ang="0">
                    <a:pos x="129" y="2444"/>
                  </a:cxn>
                  <a:cxn ang="0">
                    <a:pos x="490" y="2322"/>
                  </a:cxn>
                  <a:cxn ang="0">
                    <a:pos x="591" y="2329"/>
                  </a:cxn>
                  <a:cxn ang="0">
                    <a:pos x="712" y="1976"/>
                  </a:cxn>
                  <a:cxn ang="0">
                    <a:pos x="778" y="2058"/>
                  </a:cxn>
                  <a:cxn ang="0">
                    <a:pos x="968" y="1886"/>
                  </a:cxn>
                  <a:cxn ang="0">
                    <a:pos x="1031" y="1680"/>
                  </a:cxn>
                  <a:cxn ang="0">
                    <a:pos x="1054" y="2045"/>
                  </a:cxn>
                  <a:cxn ang="0">
                    <a:pos x="980" y="2155"/>
                  </a:cxn>
                  <a:cxn ang="0">
                    <a:pos x="1007" y="2345"/>
                  </a:cxn>
                  <a:cxn ang="0">
                    <a:pos x="1241" y="2302"/>
                  </a:cxn>
                  <a:cxn ang="0">
                    <a:pos x="1400" y="1864"/>
                  </a:cxn>
                  <a:cxn ang="0">
                    <a:pos x="1558" y="1898"/>
                  </a:cxn>
                  <a:cxn ang="0">
                    <a:pos x="1552" y="2027"/>
                  </a:cxn>
                  <a:cxn ang="0">
                    <a:pos x="1486" y="2361"/>
                  </a:cxn>
                  <a:cxn ang="0">
                    <a:pos x="1781" y="2260"/>
                  </a:cxn>
                  <a:cxn ang="0">
                    <a:pos x="1714" y="2112"/>
                  </a:cxn>
                  <a:cxn ang="0">
                    <a:pos x="1672" y="1891"/>
                  </a:cxn>
                  <a:cxn ang="0">
                    <a:pos x="1792" y="1575"/>
                  </a:cxn>
                  <a:cxn ang="0">
                    <a:pos x="1855" y="1346"/>
                  </a:cxn>
                  <a:cxn ang="0">
                    <a:pos x="1786" y="1710"/>
                  </a:cxn>
                  <a:cxn ang="0">
                    <a:pos x="1835" y="1909"/>
                  </a:cxn>
                  <a:cxn ang="0">
                    <a:pos x="1932" y="1859"/>
                  </a:cxn>
                  <a:cxn ang="0">
                    <a:pos x="1987" y="1987"/>
                  </a:cxn>
                  <a:cxn ang="0">
                    <a:pos x="2064" y="1972"/>
                  </a:cxn>
                  <a:cxn ang="0">
                    <a:pos x="2138" y="1925"/>
                  </a:cxn>
                  <a:cxn ang="0">
                    <a:pos x="2084" y="1661"/>
                  </a:cxn>
                  <a:cxn ang="0">
                    <a:pos x="1975" y="1131"/>
                  </a:cxn>
                  <a:cxn ang="0">
                    <a:pos x="1707" y="762"/>
                  </a:cxn>
                  <a:cxn ang="0">
                    <a:pos x="1772" y="599"/>
                  </a:cxn>
                  <a:cxn ang="0">
                    <a:pos x="1839" y="436"/>
                  </a:cxn>
                  <a:cxn ang="0">
                    <a:pos x="1723" y="345"/>
                  </a:cxn>
                  <a:cxn ang="0">
                    <a:pos x="1586" y="170"/>
                  </a:cxn>
                  <a:cxn ang="0">
                    <a:pos x="1500" y="148"/>
                  </a:cxn>
                  <a:cxn ang="0">
                    <a:pos x="1229" y="3"/>
                  </a:cxn>
                  <a:cxn ang="0">
                    <a:pos x="1178" y="0"/>
                  </a:cxn>
                </a:cxnLst>
                <a:rect l="0" t="0" r="r" b="b"/>
                <a:pathLst>
                  <a:path w="2169" h="2474">
                    <a:moveTo>
                      <a:pt x="1178" y="0"/>
                    </a:moveTo>
                    <a:lnTo>
                      <a:pt x="1198" y="101"/>
                    </a:lnTo>
                    <a:lnTo>
                      <a:pt x="1147" y="190"/>
                    </a:lnTo>
                    <a:lnTo>
                      <a:pt x="1089" y="338"/>
                    </a:lnTo>
                    <a:lnTo>
                      <a:pt x="964" y="291"/>
                    </a:lnTo>
                    <a:lnTo>
                      <a:pt x="957" y="358"/>
                    </a:lnTo>
                    <a:lnTo>
                      <a:pt x="1022" y="532"/>
                    </a:lnTo>
                    <a:lnTo>
                      <a:pt x="995" y="696"/>
                    </a:lnTo>
                    <a:lnTo>
                      <a:pt x="1049" y="875"/>
                    </a:lnTo>
                    <a:lnTo>
                      <a:pt x="1049" y="945"/>
                    </a:lnTo>
                    <a:lnTo>
                      <a:pt x="980" y="988"/>
                    </a:lnTo>
                    <a:lnTo>
                      <a:pt x="897" y="1113"/>
                    </a:lnTo>
                    <a:lnTo>
                      <a:pt x="895" y="1299"/>
                    </a:lnTo>
                    <a:lnTo>
                      <a:pt x="926" y="1424"/>
                    </a:lnTo>
                    <a:lnTo>
                      <a:pt x="871" y="1591"/>
                    </a:lnTo>
                    <a:lnTo>
                      <a:pt x="758" y="1668"/>
                    </a:lnTo>
                    <a:lnTo>
                      <a:pt x="727" y="1777"/>
                    </a:lnTo>
                    <a:lnTo>
                      <a:pt x="743" y="1867"/>
                    </a:lnTo>
                    <a:lnTo>
                      <a:pt x="580" y="2007"/>
                    </a:lnTo>
                    <a:lnTo>
                      <a:pt x="335" y="1985"/>
                    </a:lnTo>
                    <a:lnTo>
                      <a:pt x="0" y="2298"/>
                    </a:lnTo>
                    <a:lnTo>
                      <a:pt x="265" y="2155"/>
                    </a:lnTo>
                    <a:lnTo>
                      <a:pt x="362" y="2186"/>
                    </a:lnTo>
                    <a:lnTo>
                      <a:pt x="129" y="2444"/>
                    </a:lnTo>
                    <a:lnTo>
                      <a:pt x="444" y="2237"/>
                    </a:lnTo>
                    <a:lnTo>
                      <a:pt x="490" y="2322"/>
                    </a:lnTo>
                    <a:lnTo>
                      <a:pt x="428" y="2474"/>
                    </a:lnTo>
                    <a:lnTo>
                      <a:pt x="591" y="2329"/>
                    </a:lnTo>
                    <a:lnTo>
                      <a:pt x="591" y="2112"/>
                    </a:lnTo>
                    <a:lnTo>
                      <a:pt x="712" y="1976"/>
                    </a:lnTo>
                    <a:lnTo>
                      <a:pt x="754" y="1969"/>
                    </a:lnTo>
                    <a:lnTo>
                      <a:pt x="778" y="2058"/>
                    </a:lnTo>
                    <a:lnTo>
                      <a:pt x="848" y="2072"/>
                    </a:lnTo>
                    <a:lnTo>
                      <a:pt x="968" y="1886"/>
                    </a:lnTo>
                    <a:lnTo>
                      <a:pt x="960" y="1719"/>
                    </a:lnTo>
                    <a:lnTo>
                      <a:pt x="1031" y="1680"/>
                    </a:lnTo>
                    <a:lnTo>
                      <a:pt x="1136" y="1882"/>
                    </a:lnTo>
                    <a:lnTo>
                      <a:pt x="1054" y="2045"/>
                    </a:lnTo>
                    <a:lnTo>
                      <a:pt x="1035" y="2112"/>
                    </a:lnTo>
                    <a:lnTo>
                      <a:pt x="980" y="2155"/>
                    </a:lnTo>
                    <a:lnTo>
                      <a:pt x="913" y="2349"/>
                    </a:lnTo>
                    <a:lnTo>
                      <a:pt x="1007" y="2345"/>
                    </a:lnTo>
                    <a:lnTo>
                      <a:pt x="1031" y="2416"/>
                    </a:lnTo>
                    <a:lnTo>
                      <a:pt x="1241" y="2302"/>
                    </a:lnTo>
                    <a:lnTo>
                      <a:pt x="1209" y="1840"/>
                    </a:lnTo>
                    <a:lnTo>
                      <a:pt x="1400" y="1864"/>
                    </a:lnTo>
                    <a:lnTo>
                      <a:pt x="1563" y="1777"/>
                    </a:lnTo>
                    <a:lnTo>
                      <a:pt x="1558" y="1898"/>
                    </a:lnTo>
                    <a:lnTo>
                      <a:pt x="1537" y="1980"/>
                    </a:lnTo>
                    <a:lnTo>
                      <a:pt x="1552" y="2027"/>
                    </a:lnTo>
                    <a:lnTo>
                      <a:pt x="1486" y="2101"/>
                    </a:lnTo>
                    <a:lnTo>
                      <a:pt x="1486" y="2361"/>
                    </a:lnTo>
                    <a:lnTo>
                      <a:pt x="1640" y="2394"/>
                    </a:lnTo>
                    <a:lnTo>
                      <a:pt x="1781" y="2260"/>
                    </a:lnTo>
                    <a:lnTo>
                      <a:pt x="1769" y="2132"/>
                    </a:lnTo>
                    <a:lnTo>
                      <a:pt x="1714" y="2112"/>
                    </a:lnTo>
                    <a:lnTo>
                      <a:pt x="1761" y="2000"/>
                    </a:lnTo>
                    <a:lnTo>
                      <a:pt x="1672" y="1891"/>
                    </a:lnTo>
                    <a:lnTo>
                      <a:pt x="1649" y="1750"/>
                    </a:lnTo>
                    <a:lnTo>
                      <a:pt x="1792" y="1575"/>
                    </a:lnTo>
                    <a:lnTo>
                      <a:pt x="1827" y="1424"/>
                    </a:lnTo>
                    <a:lnTo>
                      <a:pt x="1855" y="1346"/>
                    </a:lnTo>
                    <a:lnTo>
                      <a:pt x="1877" y="1544"/>
                    </a:lnTo>
                    <a:lnTo>
                      <a:pt x="1786" y="1710"/>
                    </a:lnTo>
                    <a:lnTo>
                      <a:pt x="1790" y="1904"/>
                    </a:lnTo>
                    <a:lnTo>
                      <a:pt x="1835" y="1909"/>
                    </a:lnTo>
                    <a:lnTo>
                      <a:pt x="1890" y="1785"/>
                    </a:lnTo>
                    <a:lnTo>
                      <a:pt x="1932" y="1859"/>
                    </a:lnTo>
                    <a:lnTo>
                      <a:pt x="1932" y="2000"/>
                    </a:lnTo>
                    <a:lnTo>
                      <a:pt x="1987" y="1987"/>
                    </a:lnTo>
                    <a:lnTo>
                      <a:pt x="2042" y="1956"/>
                    </a:lnTo>
                    <a:lnTo>
                      <a:pt x="2064" y="1972"/>
                    </a:lnTo>
                    <a:lnTo>
                      <a:pt x="2111" y="1906"/>
                    </a:lnTo>
                    <a:lnTo>
                      <a:pt x="2138" y="1925"/>
                    </a:lnTo>
                    <a:lnTo>
                      <a:pt x="2169" y="1801"/>
                    </a:lnTo>
                    <a:lnTo>
                      <a:pt x="2084" y="1661"/>
                    </a:lnTo>
                    <a:lnTo>
                      <a:pt x="1998" y="1571"/>
                    </a:lnTo>
                    <a:lnTo>
                      <a:pt x="1975" y="1131"/>
                    </a:lnTo>
                    <a:lnTo>
                      <a:pt x="1890" y="937"/>
                    </a:lnTo>
                    <a:lnTo>
                      <a:pt x="1707" y="762"/>
                    </a:lnTo>
                    <a:lnTo>
                      <a:pt x="1734" y="591"/>
                    </a:lnTo>
                    <a:lnTo>
                      <a:pt x="1772" y="599"/>
                    </a:lnTo>
                    <a:lnTo>
                      <a:pt x="1781" y="513"/>
                    </a:lnTo>
                    <a:lnTo>
                      <a:pt x="1839" y="436"/>
                    </a:lnTo>
                    <a:lnTo>
                      <a:pt x="1859" y="307"/>
                    </a:lnTo>
                    <a:lnTo>
                      <a:pt x="1723" y="345"/>
                    </a:lnTo>
                    <a:lnTo>
                      <a:pt x="1683" y="213"/>
                    </a:lnTo>
                    <a:lnTo>
                      <a:pt x="1586" y="170"/>
                    </a:lnTo>
                    <a:lnTo>
                      <a:pt x="1591" y="30"/>
                    </a:lnTo>
                    <a:lnTo>
                      <a:pt x="1500" y="148"/>
                    </a:lnTo>
                    <a:lnTo>
                      <a:pt x="1279" y="124"/>
                    </a:lnTo>
                    <a:lnTo>
                      <a:pt x="1229" y="3"/>
                    </a:lnTo>
                    <a:lnTo>
                      <a:pt x="1178" y="0"/>
                    </a:lnTo>
                    <a:lnTo>
                      <a:pt x="1178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Freeform 7"/>
              <p:cNvSpPr>
                <a:spLocks/>
              </p:cNvSpPr>
              <p:nvPr/>
            </p:nvSpPr>
            <p:spPr bwMode="auto">
              <a:xfrm>
                <a:off x="5170488" y="4152900"/>
                <a:ext cx="39688" cy="46038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6" y="20"/>
                  </a:cxn>
                  <a:cxn ang="0">
                    <a:pos x="0" y="58"/>
                  </a:cxn>
                  <a:cxn ang="0">
                    <a:pos x="48" y="59"/>
                  </a:cxn>
                  <a:cxn ang="0">
                    <a:pos x="51" y="24"/>
                  </a:cxn>
                  <a:cxn ang="0">
                    <a:pos x="26" y="0"/>
                  </a:cxn>
                  <a:cxn ang="0">
                    <a:pos x="26" y="0"/>
                  </a:cxn>
                </a:cxnLst>
                <a:rect l="0" t="0" r="r" b="b"/>
                <a:pathLst>
                  <a:path w="51" h="59">
                    <a:moveTo>
                      <a:pt x="26" y="0"/>
                    </a:moveTo>
                    <a:lnTo>
                      <a:pt x="6" y="20"/>
                    </a:lnTo>
                    <a:lnTo>
                      <a:pt x="0" y="58"/>
                    </a:lnTo>
                    <a:lnTo>
                      <a:pt x="48" y="59"/>
                    </a:lnTo>
                    <a:lnTo>
                      <a:pt x="51" y="24"/>
                    </a:lnTo>
                    <a:lnTo>
                      <a:pt x="26" y="0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Freeform 8"/>
              <p:cNvSpPr>
                <a:spLocks/>
              </p:cNvSpPr>
              <p:nvPr/>
            </p:nvSpPr>
            <p:spPr bwMode="auto">
              <a:xfrm>
                <a:off x="5284788" y="4167188"/>
                <a:ext cx="46038" cy="57150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0" y="35"/>
                  </a:cxn>
                  <a:cxn ang="0">
                    <a:pos x="44" y="71"/>
                  </a:cxn>
                  <a:cxn ang="0">
                    <a:pos x="57" y="44"/>
                  </a:cxn>
                  <a:cxn ang="0">
                    <a:pos x="45" y="10"/>
                  </a:cxn>
                  <a:cxn ang="0">
                    <a:pos x="21" y="0"/>
                  </a:cxn>
                  <a:cxn ang="0">
                    <a:pos x="21" y="0"/>
                  </a:cxn>
                </a:cxnLst>
                <a:rect l="0" t="0" r="r" b="b"/>
                <a:pathLst>
                  <a:path w="57" h="71">
                    <a:moveTo>
                      <a:pt x="21" y="0"/>
                    </a:moveTo>
                    <a:lnTo>
                      <a:pt x="0" y="35"/>
                    </a:lnTo>
                    <a:lnTo>
                      <a:pt x="44" y="71"/>
                    </a:lnTo>
                    <a:lnTo>
                      <a:pt x="57" y="44"/>
                    </a:lnTo>
                    <a:lnTo>
                      <a:pt x="45" y="10"/>
                    </a:lnTo>
                    <a:lnTo>
                      <a:pt x="21" y="0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Freeform 9"/>
              <p:cNvSpPr>
                <a:spLocks/>
              </p:cNvSpPr>
              <p:nvPr/>
            </p:nvSpPr>
            <p:spPr bwMode="auto">
              <a:xfrm>
                <a:off x="4927600" y="3827463"/>
                <a:ext cx="601663" cy="1003300"/>
              </a:xfrm>
              <a:custGeom>
                <a:avLst/>
                <a:gdLst/>
                <a:ahLst/>
                <a:cxnLst>
                  <a:cxn ang="0">
                    <a:pos x="73" y="6"/>
                  </a:cxn>
                  <a:cxn ang="0">
                    <a:pos x="162" y="43"/>
                  </a:cxn>
                  <a:cxn ang="0">
                    <a:pos x="198" y="115"/>
                  </a:cxn>
                  <a:cxn ang="0">
                    <a:pos x="196" y="208"/>
                  </a:cxn>
                  <a:cxn ang="0">
                    <a:pos x="173" y="231"/>
                  </a:cxn>
                  <a:cxn ang="0">
                    <a:pos x="106" y="400"/>
                  </a:cxn>
                  <a:cxn ang="0">
                    <a:pos x="61" y="483"/>
                  </a:cxn>
                  <a:cxn ang="0">
                    <a:pos x="28" y="605"/>
                  </a:cxn>
                  <a:cxn ang="0">
                    <a:pos x="0" y="777"/>
                  </a:cxn>
                  <a:cxn ang="0">
                    <a:pos x="25" y="867"/>
                  </a:cxn>
                  <a:cxn ang="0">
                    <a:pos x="57" y="977"/>
                  </a:cxn>
                  <a:cxn ang="0">
                    <a:pos x="57" y="1083"/>
                  </a:cxn>
                  <a:cxn ang="0">
                    <a:pos x="107" y="1176"/>
                  </a:cxn>
                  <a:cxn ang="0">
                    <a:pos x="188" y="1243"/>
                  </a:cxn>
                  <a:cxn ang="0">
                    <a:pos x="306" y="1265"/>
                  </a:cxn>
                  <a:cxn ang="0">
                    <a:pos x="426" y="1239"/>
                  </a:cxn>
                  <a:cxn ang="0">
                    <a:pos x="533" y="1174"/>
                  </a:cxn>
                  <a:cxn ang="0">
                    <a:pos x="605" y="1065"/>
                  </a:cxn>
                  <a:cxn ang="0">
                    <a:pos x="696" y="997"/>
                  </a:cxn>
                  <a:cxn ang="0">
                    <a:pos x="751" y="896"/>
                  </a:cxn>
                  <a:cxn ang="0">
                    <a:pos x="759" y="725"/>
                  </a:cxn>
                  <a:cxn ang="0">
                    <a:pos x="738" y="710"/>
                  </a:cxn>
                  <a:cxn ang="0">
                    <a:pos x="711" y="647"/>
                  </a:cxn>
                  <a:cxn ang="0">
                    <a:pos x="718" y="796"/>
                  </a:cxn>
                  <a:cxn ang="0">
                    <a:pos x="695" y="909"/>
                  </a:cxn>
                  <a:cxn ang="0">
                    <a:pos x="576" y="1013"/>
                  </a:cxn>
                  <a:cxn ang="0">
                    <a:pos x="523" y="1104"/>
                  </a:cxn>
                  <a:cxn ang="0">
                    <a:pos x="438" y="1192"/>
                  </a:cxn>
                  <a:cxn ang="0">
                    <a:pos x="340" y="1220"/>
                  </a:cxn>
                  <a:cxn ang="0">
                    <a:pos x="214" y="1201"/>
                  </a:cxn>
                  <a:cxn ang="0">
                    <a:pos x="134" y="1112"/>
                  </a:cxn>
                  <a:cxn ang="0">
                    <a:pos x="119" y="1003"/>
                  </a:cxn>
                  <a:cxn ang="0">
                    <a:pos x="93" y="913"/>
                  </a:cxn>
                  <a:cxn ang="0">
                    <a:pos x="45" y="812"/>
                  </a:cxn>
                  <a:cxn ang="0">
                    <a:pos x="45" y="694"/>
                  </a:cxn>
                  <a:cxn ang="0">
                    <a:pos x="87" y="553"/>
                  </a:cxn>
                  <a:cxn ang="0">
                    <a:pos x="130" y="510"/>
                  </a:cxn>
                  <a:cxn ang="0">
                    <a:pos x="146" y="385"/>
                  </a:cxn>
                  <a:cxn ang="0">
                    <a:pos x="188" y="252"/>
                  </a:cxn>
                  <a:cxn ang="0">
                    <a:pos x="240" y="216"/>
                  </a:cxn>
                  <a:cxn ang="0">
                    <a:pos x="240" y="163"/>
                  </a:cxn>
                  <a:cxn ang="0">
                    <a:pos x="219" y="85"/>
                  </a:cxn>
                  <a:cxn ang="0">
                    <a:pos x="257" y="121"/>
                  </a:cxn>
                  <a:cxn ang="0">
                    <a:pos x="293" y="220"/>
                  </a:cxn>
                  <a:cxn ang="0">
                    <a:pos x="413" y="229"/>
                  </a:cxn>
                  <a:cxn ang="0">
                    <a:pos x="382" y="195"/>
                  </a:cxn>
                  <a:cxn ang="0">
                    <a:pos x="311" y="190"/>
                  </a:cxn>
                  <a:cxn ang="0">
                    <a:pos x="297" y="124"/>
                  </a:cxn>
                  <a:cxn ang="0">
                    <a:pos x="243" y="47"/>
                  </a:cxn>
                  <a:cxn ang="0">
                    <a:pos x="173" y="0"/>
                  </a:cxn>
                  <a:cxn ang="0">
                    <a:pos x="73" y="6"/>
                  </a:cxn>
                  <a:cxn ang="0">
                    <a:pos x="73" y="6"/>
                  </a:cxn>
                </a:cxnLst>
                <a:rect l="0" t="0" r="r" b="b"/>
                <a:pathLst>
                  <a:path w="759" h="1265">
                    <a:moveTo>
                      <a:pt x="73" y="6"/>
                    </a:moveTo>
                    <a:lnTo>
                      <a:pt x="162" y="43"/>
                    </a:lnTo>
                    <a:lnTo>
                      <a:pt x="198" y="115"/>
                    </a:lnTo>
                    <a:lnTo>
                      <a:pt x="196" y="208"/>
                    </a:lnTo>
                    <a:lnTo>
                      <a:pt x="173" y="231"/>
                    </a:lnTo>
                    <a:lnTo>
                      <a:pt x="106" y="400"/>
                    </a:lnTo>
                    <a:lnTo>
                      <a:pt x="61" y="483"/>
                    </a:lnTo>
                    <a:lnTo>
                      <a:pt x="28" y="605"/>
                    </a:lnTo>
                    <a:lnTo>
                      <a:pt x="0" y="777"/>
                    </a:lnTo>
                    <a:lnTo>
                      <a:pt x="25" y="867"/>
                    </a:lnTo>
                    <a:lnTo>
                      <a:pt x="57" y="977"/>
                    </a:lnTo>
                    <a:lnTo>
                      <a:pt x="57" y="1083"/>
                    </a:lnTo>
                    <a:lnTo>
                      <a:pt x="107" y="1176"/>
                    </a:lnTo>
                    <a:lnTo>
                      <a:pt x="188" y="1243"/>
                    </a:lnTo>
                    <a:lnTo>
                      <a:pt x="306" y="1265"/>
                    </a:lnTo>
                    <a:lnTo>
                      <a:pt x="426" y="1239"/>
                    </a:lnTo>
                    <a:lnTo>
                      <a:pt x="533" y="1174"/>
                    </a:lnTo>
                    <a:lnTo>
                      <a:pt x="605" y="1065"/>
                    </a:lnTo>
                    <a:lnTo>
                      <a:pt x="696" y="997"/>
                    </a:lnTo>
                    <a:lnTo>
                      <a:pt x="751" y="896"/>
                    </a:lnTo>
                    <a:lnTo>
                      <a:pt x="759" y="725"/>
                    </a:lnTo>
                    <a:lnTo>
                      <a:pt x="738" y="710"/>
                    </a:lnTo>
                    <a:lnTo>
                      <a:pt x="711" y="647"/>
                    </a:lnTo>
                    <a:lnTo>
                      <a:pt x="718" y="796"/>
                    </a:lnTo>
                    <a:lnTo>
                      <a:pt x="695" y="909"/>
                    </a:lnTo>
                    <a:lnTo>
                      <a:pt x="576" y="1013"/>
                    </a:lnTo>
                    <a:lnTo>
                      <a:pt x="523" y="1104"/>
                    </a:lnTo>
                    <a:lnTo>
                      <a:pt x="438" y="1192"/>
                    </a:lnTo>
                    <a:lnTo>
                      <a:pt x="340" y="1220"/>
                    </a:lnTo>
                    <a:lnTo>
                      <a:pt x="214" y="1201"/>
                    </a:lnTo>
                    <a:lnTo>
                      <a:pt x="134" y="1112"/>
                    </a:lnTo>
                    <a:lnTo>
                      <a:pt x="119" y="1003"/>
                    </a:lnTo>
                    <a:lnTo>
                      <a:pt x="93" y="913"/>
                    </a:lnTo>
                    <a:lnTo>
                      <a:pt x="45" y="812"/>
                    </a:lnTo>
                    <a:lnTo>
                      <a:pt x="45" y="694"/>
                    </a:lnTo>
                    <a:lnTo>
                      <a:pt x="87" y="553"/>
                    </a:lnTo>
                    <a:lnTo>
                      <a:pt x="130" y="510"/>
                    </a:lnTo>
                    <a:lnTo>
                      <a:pt x="146" y="385"/>
                    </a:lnTo>
                    <a:lnTo>
                      <a:pt x="188" y="252"/>
                    </a:lnTo>
                    <a:lnTo>
                      <a:pt x="240" y="216"/>
                    </a:lnTo>
                    <a:lnTo>
                      <a:pt x="240" y="163"/>
                    </a:lnTo>
                    <a:lnTo>
                      <a:pt x="219" y="85"/>
                    </a:lnTo>
                    <a:lnTo>
                      <a:pt x="257" y="121"/>
                    </a:lnTo>
                    <a:lnTo>
                      <a:pt x="293" y="220"/>
                    </a:lnTo>
                    <a:lnTo>
                      <a:pt x="413" y="229"/>
                    </a:lnTo>
                    <a:lnTo>
                      <a:pt x="382" y="195"/>
                    </a:lnTo>
                    <a:lnTo>
                      <a:pt x="311" y="190"/>
                    </a:lnTo>
                    <a:lnTo>
                      <a:pt x="297" y="124"/>
                    </a:lnTo>
                    <a:lnTo>
                      <a:pt x="243" y="47"/>
                    </a:lnTo>
                    <a:lnTo>
                      <a:pt x="173" y="0"/>
                    </a:lnTo>
                    <a:lnTo>
                      <a:pt x="73" y="6"/>
                    </a:lnTo>
                    <a:lnTo>
                      <a:pt x="73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Freeform 10"/>
              <p:cNvSpPr>
                <a:spLocks/>
              </p:cNvSpPr>
              <p:nvPr/>
            </p:nvSpPr>
            <p:spPr bwMode="auto">
              <a:xfrm>
                <a:off x="4889500" y="4108450"/>
                <a:ext cx="109538" cy="171450"/>
              </a:xfrm>
              <a:custGeom>
                <a:avLst/>
                <a:gdLst/>
                <a:ahLst/>
                <a:cxnLst>
                  <a:cxn ang="0">
                    <a:pos x="140" y="44"/>
                  </a:cxn>
                  <a:cxn ang="0">
                    <a:pos x="68" y="0"/>
                  </a:cxn>
                  <a:cxn ang="0">
                    <a:pos x="13" y="23"/>
                  </a:cxn>
                  <a:cxn ang="0">
                    <a:pos x="0" y="84"/>
                  </a:cxn>
                  <a:cxn ang="0">
                    <a:pos x="45" y="134"/>
                  </a:cxn>
                  <a:cxn ang="0">
                    <a:pos x="66" y="216"/>
                  </a:cxn>
                  <a:cxn ang="0">
                    <a:pos x="98" y="98"/>
                  </a:cxn>
                  <a:cxn ang="0">
                    <a:pos x="44" y="70"/>
                  </a:cxn>
                  <a:cxn ang="0">
                    <a:pos x="92" y="48"/>
                  </a:cxn>
                  <a:cxn ang="0">
                    <a:pos x="109" y="87"/>
                  </a:cxn>
                  <a:cxn ang="0">
                    <a:pos x="140" y="44"/>
                  </a:cxn>
                  <a:cxn ang="0">
                    <a:pos x="140" y="44"/>
                  </a:cxn>
                </a:cxnLst>
                <a:rect l="0" t="0" r="r" b="b"/>
                <a:pathLst>
                  <a:path w="140" h="216">
                    <a:moveTo>
                      <a:pt x="140" y="44"/>
                    </a:moveTo>
                    <a:lnTo>
                      <a:pt x="68" y="0"/>
                    </a:lnTo>
                    <a:lnTo>
                      <a:pt x="13" y="23"/>
                    </a:lnTo>
                    <a:lnTo>
                      <a:pt x="0" y="84"/>
                    </a:lnTo>
                    <a:lnTo>
                      <a:pt x="45" y="134"/>
                    </a:lnTo>
                    <a:lnTo>
                      <a:pt x="66" y="216"/>
                    </a:lnTo>
                    <a:lnTo>
                      <a:pt x="98" y="98"/>
                    </a:lnTo>
                    <a:lnTo>
                      <a:pt x="44" y="70"/>
                    </a:lnTo>
                    <a:lnTo>
                      <a:pt x="92" y="48"/>
                    </a:lnTo>
                    <a:lnTo>
                      <a:pt x="109" y="87"/>
                    </a:lnTo>
                    <a:lnTo>
                      <a:pt x="140" y="44"/>
                    </a:lnTo>
                    <a:lnTo>
                      <a:pt x="140" y="4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Freeform 11"/>
              <p:cNvSpPr>
                <a:spLocks/>
              </p:cNvSpPr>
              <p:nvPr/>
            </p:nvSpPr>
            <p:spPr bwMode="auto">
              <a:xfrm>
                <a:off x="5200650" y="3846513"/>
                <a:ext cx="454025" cy="549275"/>
              </a:xfrm>
              <a:custGeom>
                <a:avLst/>
                <a:gdLst/>
                <a:ahLst/>
                <a:cxnLst>
                  <a:cxn ang="0">
                    <a:pos x="41" y="165"/>
                  </a:cxn>
                  <a:cxn ang="0">
                    <a:pos x="104" y="177"/>
                  </a:cxn>
                  <a:cxn ang="0">
                    <a:pos x="163" y="199"/>
                  </a:cxn>
                  <a:cxn ang="0">
                    <a:pos x="183" y="122"/>
                  </a:cxn>
                  <a:cxn ang="0">
                    <a:pos x="229" y="57"/>
                  </a:cxn>
                  <a:cxn ang="0">
                    <a:pos x="286" y="12"/>
                  </a:cxn>
                  <a:cxn ang="0">
                    <a:pos x="365" y="0"/>
                  </a:cxn>
                  <a:cxn ang="0">
                    <a:pos x="427" y="36"/>
                  </a:cxn>
                  <a:cxn ang="0">
                    <a:pos x="372" y="35"/>
                  </a:cxn>
                  <a:cxn ang="0">
                    <a:pos x="321" y="46"/>
                  </a:cxn>
                  <a:cxn ang="0">
                    <a:pos x="291" y="91"/>
                  </a:cxn>
                  <a:cxn ang="0">
                    <a:pos x="278" y="162"/>
                  </a:cxn>
                  <a:cxn ang="0">
                    <a:pos x="282" y="207"/>
                  </a:cxn>
                  <a:cxn ang="0">
                    <a:pos x="357" y="251"/>
                  </a:cxn>
                  <a:cxn ang="0">
                    <a:pos x="409" y="293"/>
                  </a:cxn>
                  <a:cxn ang="0">
                    <a:pos x="409" y="340"/>
                  </a:cxn>
                  <a:cxn ang="0">
                    <a:pos x="422" y="352"/>
                  </a:cxn>
                  <a:cxn ang="0">
                    <a:pos x="473" y="336"/>
                  </a:cxn>
                  <a:cxn ang="0">
                    <a:pos x="548" y="351"/>
                  </a:cxn>
                  <a:cxn ang="0">
                    <a:pos x="572" y="396"/>
                  </a:cxn>
                  <a:cxn ang="0">
                    <a:pos x="549" y="435"/>
                  </a:cxn>
                  <a:cxn ang="0">
                    <a:pos x="508" y="510"/>
                  </a:cxn>
                  <a:cxn ang="0">
                    <a:pos x="473" y="542"/>
                  </a:cxn>
                  <a:cxn ang="0">
                    <a:pos x="497" y="484"/>
                  </a:cxn>
                  <a:cxn ang="0">
                    <a:pos x="514" y="436"/>
                  </a:cxn>
                  <a:cxn ang="0">
                    <a:pos x="513" y="394"/>
                  </a:cxn>
                  <a:cxn ang="0">
                    <a:pos x="476" y="390"/>
                  </a:cxn>
                  <a:cxn ang="0">
                    <a:pos x="436" y="432"/>
                  </a:cxn>
                  <a:cxn ang="0">
                    <a:pos x="440" y="466"/>
                  </a:cxn>
                  <a:cxn ang="0">
                    <a:pos x="480" y="432"/>
                  </a:cxn>
                  <a:cxn ang="0">
                    <a:pos x="481" y="474"/>
                  </a:cxn>
                  <a:cxn ang="0">
                    <a:pos x="464" y="519"/>
                  </a:cxn>
                  <a:cxn ang="0">
                    <a:pos x="456" y="572"/>
                  </a:cxn>
                  <a:cxn ang="0">
                    <a:pos x="472" y="640"/>
                  </a:cxn>
                  <a:cxn ang="0">
                    <a:pos x="451" y="692"/>
                  </a:cxn>
                  <a:cxn ang="0">
                    <a:pos x="388" y="661"/>
                  </a:cxn>
                  <a:cxn ang="0">
                    <a:pos x="375" y="600"/>
                  </a:cxn>
                  <a:cxn ang="0">
                    <a:pos x="406" y="634"/>
                  </a:cxn>
                  <a:cxn ang="0">
                    <a:pos x="436" y="640"/>
                  </a:cxn>
                  <a:cxn ang="0">
                    <a:pos x="440" y="569"/>
                  </a:cxn>
                  <a:cxn ang="0">
                    <a:pos x="418" y="542"/>
                  </a:cxn>
                  <a:cxn ang="0">
                    <a:pos x="387" y="552"/>
                  </a:cxn>
                  <a:cxn ang="0">
                    <a:pos x="375" y="503"/>
                  </a:cxn>
                  <a:cxn ang="0">
                    <a:pos x="393" y="450"/>
                  </a:cxn>
                  <a:cxn ang="0">
                    <a:pos x="360" y="473"/>
                  </a:cxn>
                  <a:cxn ang="0">
                    <a:pos x="364" y="346"/>
                  </a:cxn>
                  <a:cxn ang="0">
                    <a:pos x="354" y="293"/>
                  </a:cxn>
                  <a:cxn ang="0">
                    <a:pos x="300" y="251"/>
                  </a:cxn>
                  <a:cxn ang="0">
                    <a:pos x="237" y="241"/>
                  </a:cxn>
                  <a:cxn ang="0">
                    <a:pos x="250" y="133"/>
                  </a:cxn>
                  <a:cxn ang="0">
                    <a:pos x="220" y="163"/>
                  </a:cxn>
                  <a:cxn ang="0">
                    <a:pos x="202" y="241"/>
                  </a:cxn>
                  <a:cxn ang="0">
                    <a:pos x="145" y="222"/>
                  </a:cxn>
                  <a:cxn ang="0">
                    <a:pos x="68" y="205"/>
                  </a:cxn>
                  <a:cxn ang="0">
                    <a:pos x="0" y="203"/>
                  </a:cxn>
                  <a:cxn ang="0">
                    <a:pos x="41" y="165"/>
                  </a:cxn>
                  <a:cxn ang="0">
                    <a:pos x="41" y="165"/>
                  </a:cxn>
                </a:cxnLst>
                <a:rect l="0" t="0" r="r" b="b"/>
                <a:pathLst>
                  <a:path w="572" h="692">
                    <a:moveTo>
                      <a:pt x="41" y="165"/>
                    </a:moveTo>
                    <a:lnTo>
                      <a:pt x="104" y="177"/>
                    </a:lnTo>
                    <a:lnTo>
                      <a:pt x="163" y="199"/>
                    </a:lnTo>
                    <a:lnTo>
                      <a:pt x="183" y="122"/>
                    </a:lnTo>
                    <a:lnTo>
                      <a:pt x="229" y="57"/>
                    </a:lnTo>
                    <a:lnTo>
                      <a:pt x="286" y="12"/>
                    </a:lnTo>
                    <a:lnTo>
                      <a:pt x="365" y="0"/>
                    </a:lnTo>
                    <a:lnTo>
                      <a:pt x="427" y="36"/>
                    </a:lnTo>
                    <a:lnTo>
                      <a:pt x="372" y="35"/>
                    </a:lnTo>
                    <a:lnTo>
                      <a:pt x="321" y="46"/>
                    </a:lnTo>
                    <a:lnTo>
                      <a:pt x="291" y="91"/>
                    </a:lnTo>
                    <a:lnTo>
                      <a:pt x="278" y="162"/>
                    </a:lnTo>
                    <a:lnTo>
                      <a:pt x="282" y="207"/>
                    </a:lnTo>
                    <a:lnTo>
                      <a:pt x="357" y="251"/>
                    </a:lnTo>
                    <a:lnTo>
                      <a:pt x="409" y="293"/>
                    </a:lnTo>
                    <a:lnTo>
                      <a:pt x="409" y="340"/>
                    </a:lnTo>
                    <a:lnTo>
                      <a:pt x="422" y="352"/>
                    </a:lnTo>
                    <a:lnTo>
                      <a:pt x="473" y="336"/>
                    </a:lnTo>
                    <a:lnTo>
                      <a:pt x="548" y="351"/>
                    </a:lnTo>
                    <a:lnTo>
                      <a:pt x="572" y="396"/>
                    </a:lnTo>
                    <a:lnTo>
                      <a:pt x="549" y="435"/>
                    </a:lnTo>
                    <a:lnTo>
                      <a:pt x="508" y="510"/>
                    </a:lnTo>
                    <a:lnTo>
                      <a:pt x="473" y="542"/>
                    </a:lnTo>
                    <a:lnTo>
                      <a:pt x="497" y="484"/>
                    </a:lnTo>
                    <a:lnTo>
                      <a:pt x="514" y="436"/>
                    </a:lnTo>
                    <a:lnTo>
                      <a:pt x="513" y="394"/>
                    </a:lnTo>
                    <a:lnTo>
                      <a:pt x="476" y="390"/>
                    </a:lnTo>
                    <a:lnTo>
                      <a:pt x="436" y="432"/>
                    </a:lnTo>
                    <a:lnTo>
                      <a:pt x="440" y="466"/>
                    </a:lnTo>
                    <a:lnTo>
                      <a:pt x="480" y="432"/>
                    </a:lnTo>
                    <a:lnTo>
                      <a:pt x="481" y="474"/>
                    </a:lnTo>
                    <a:lnTo>
                      <a:pt x="464" y="519"/>
                    </a:lnTo>
                    <a:lnTo>
                      <a:pt x="456" y="572"/>
                    </a:lnTo>
                    <a:lnTo>
                      <a:pt x="472" y="640"/>
                    </a:lnTo>
                    <a:lnTo>
                      <a:pt x="451" y="692"/>
                    </a:lnTo>
                    <a:lnTo>
                      <a:pt x="388" y="661"/>
                    </a:lnTo>
                    <a:lnTo>
                      <a:pt x="375" y="600"/>
                    </a:lnTo>
                    <a:lnTo>
                      <a:pt x="406" y="634"/>
                    </a:lnTo>
                    <a:lnTo>
                      <a:pt x="436" y="640"/>
                    </a:lnTo>
                    <a:lnTo>
                      <a:pt x="440" y="569"/>
                    </a:lnTo>
                    <a:lnTo>
                      <a:pt x="418" y="542"/>
                    </a:lnTo>
                    <a:lnTo>
                      <a:pt x="387" y="552"/>
                    </a:lnTo>
                    <a:lnTo>
                      <a:pt x="375" y="503"/>
                    </a:lnTo>
                    <a:lnTo>
                      <a:pt x="393" y="450"/>
                    </a:lnTo>
                    <a:lnTo>
                      <a:pt x="360" y="473"/>
                    </a:lnTo>
                    <a:lnTo>
                      <a:pt x="364" y="346"/>
                    </a:lnTo>
                    <a:lnTo>
                      <a:pt x="354" y="293"/>
                    </a:lnTo>
                    <a:lnTo>
                      <a:pt x="300" y="251"/>
                    </a:lnTo>
                    <a:lnTo>
                      <a:pt x="237" y="241"/>
                    </a:lnTo>
                    <a:lnTo>
                      <a:pt x="250" y="133"/>
                    </a:lnTo>
                    <a:lnTo>
                      <a:pt x="220" y="163"/>
                    </a:lnTo>
                    <a:lnTo>
                      <a:pt x="202" y="241"/>
                    </a:lnTo>
                    <a:lnTo>
                      <a:pt x="145" y="222"/>
                    </a:lnTo>
                    <a:lnTo>
                      <a:pt x="68" y="205"/>
                    </a:lnTo>
                    <a:lnTo>
                      <a:pt x="0" y="203"/>
                    </a:lnTo>
                    <a:lnTo>
                      <a:pt x="41" y="165"/>
                    </a:lnTo>
                    <a:lnTo>
                      <a:pt x="41" y="16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12"/>
              <p:cNvSpPr>
                <a:spLocks/>
              </p:cNvSpPr>
              <p:nvPr/>
            </p:nvSpPr>
            <p:spPr bwMode="auto">
              <a:xfrm>
                <a:off x="5119688" y="4275138"/>
                <a:ext cx="184150" cy="277813"/>
              </a:xfrm>
              <a:custGeom>
                <a:avLst/>
                <a:gdLst/>
                <a:ahLst/>
                <a:cxnLst>
                  <a:cxn ang="0">
                    <a:pos x="132" y="0"/>
                  </a:cxn>
                  <a:cxn ang="0">
                    <a:pos x="77" y="19"/>
                  </a:cxn>
                  <a:cxn ang="0">
                    <a:pos x="30" y="109"/>
                  </a:cxn>
                  <a:cxn ang="0">
                    <a:pos x="0" y="239"/>
                  </a:cxn>
                  <a:cxn ang="0">
                    <a:pos x="12" y="298"/>
                  </a:cxn>
                  <a:cxn ang="0">
                    <a:pos x="63" y="347"/>
                  </a:cxn>
                  <a:cxn ang="0">
                    <a:pos x="131" y="349"/>
                  </a:cxn>
                  <a:cxn ang="0">
                    <a:pos x="184" y="317"/>
                  </a:cxn>
                  <a:cxn ang="0">
                    <a:pos x="215" y="258"/>
                  </a:cxn>
                  <a:cxn ang="0">
                    <a:pos x="228" y="168"/>
                  </a:cxn>
                  <a:cxn ang="0">
                    <a:pos x="231" y="90"/>
                  </a:cxn>
                  <a:cxn ang="0">
                    <a:pos x="216" y="55"/>
                  </a:cxn>
                  <a:cxn ang="0">
                    <a:pos x="190" y="126"/>
                  </a:cxn>
                  <a:cxn ang="0">
                    <a:pos x="169" y="237"/>
                  </a:cxn>
                  <a:cxn ang="0">
                    <a:pos x="125" y="286"/>
                  </a:cxn>
                  <a:cxn ang="0">
                    <a:pos x="78" y="285"/>
                  </a:cxn>
                  <a:cxn ang="0">
                    <a:pos x="51" y="237"/>
                  </a:cxn>
                  <a:cxn ang="0">
                    <a:pos x="51" y="156"/>
                  </a:cxn>
                  <a:cxn ang="0">
                    <a:pos x="96" y="42"/>
                  </a:cxn>
                  <a:cxn ang="0">
                    <a:pos x="175" y="17"/>
                  </a:cxn>
                  <a:cxn ang="0">
                    <a:pos x="132" y="0"/>
                  </a:cxn>
                  <a:cxn ang="0">
                    <a:pos x="132" y="0"/>
                  </a:cxn>
                </a:cxnLst>
                <a:rect l="0" t="0" r="r" b="b"/>
                <a:pathLst>
                  <a:path w="231" h="349">
                    <a:moveTo>
                      <a:pt x="132" y="0"/>
                    </a:moveTo>
                    <a:lnTo>
                      <a:pt x="77" y="19"/>
                    </a:lnTo>
                    <a:lnTo>
                      <a:pt x="30" y="109"/>
                    </a:lnTo>
                    <a:lnTo>
                      <a:pt x="0" y="239"/>
                    </a:lnTo>
                    <a:lnTo>
                      <a:pt x="12" y="298"/>
                    </a:lnTo>
                    <a:lnTo>
                      <a:pt x="63" y="347"/>
                    </a:lnTo>
                    <a:lnTo>
                      <a:pt x="131" y="349"/>
                    </a:lnTo>
                    <a:lnTo>
                      <a:pt x="184" y="317"/>
                    </a:lnTo>
                    <a:lnTo>
                      <a:pt x="215" y="258"/>
                    </a:lnTo>
                    <a:lnTo>
                      <a:pt x="228" y="168"/>
                    </a:lnTo>
                    <a:lnTo>
                      <a:pt x="231" y="90"/>
                    </a:lnTo>
                    <a:lnTo>
                      <a:pt x="216" y="55"/>
                    </a:lnTo>
                    <a:lnTo>
                      <a:pt x="190" y="126"/>
                    </a:lnTo>
                    <a:lnTo>
                      <a:pt x="169" y="237"/>
                    </a:lnTo>
                    <a:lnTo>
                      <a:pt x="125" y="286"/>
                    </a:lnTo>
                    <a:lnTo>
                      <a:pt x="78" y="285"/>
                    </a:lnTo>
                    <a:lnTo>
                      <a:pt x="51" y="237"/>
                    </a:lnTo>
                    <a:lnTo>
                      <a:pt x="51" y="156"/>
                    </a:lnTo>
                    <a:lnTo>
                      <a:pt x="96" y="42"/>
                    </a:lnTo>
                    <a:lnTo>
                      <a:pt x="175" y="17"/>
                    </a:lnTo>
                    <a:lnTo>
                      <a:pt x="132" y="0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13"/>
              <p:cNvSpPr>
                <a:spLocks/>
              </p:cNvSpPr>
              <p:nvPr/>
            </p:nvSpPr>
            <p:spPr bwMode="auto">
              <a:xfrm>
                <a:off x="5143500" y="4133850"/>
                <a:ext cx="98425" cy="115888"/>
              </a:xfrm>
              <a:custGeom>
                <a:avLst/>
                <a:gdLst/>
                <a:ahLst/>
                <a:cxnLst>
                  <a:cxn ang="0">
                    <a:pos x="44" y="5"/>
                  </a:cxn>
                  <a:cxn ang="0">
                    <a:pos x="8" y="38"/>
                  </a:cxn>
                  <a:cxn ang="0">
                    <a:pos x="0" y="109"/>
                  </a:cxn>
                  <a:cxn ang="0">
                    <a:pos x="34" y="146"/>
                  </a:cxn>
                  <a:cxn ang="0">
                    <a:pos x="96" y="131"/>
                  </a:cxn>
                  <a:cxn ang="0">
                    <a:pos x="123" y="84"/>
                  </a:cxn>
                  <a:cxn ang="0">
                    <a:pos x="112" y="16"/>
                  </a:cxn>
                  <a:cxn ang="0">
                    <a:pos x="69" y="0"/>
                  </a:cxn>
                  <a:cxn ang="0">
                    <a:pos x="102" y="53"/>
                  </a:cxn>
                  <a:cxn ang="0">
                    <a:pos x="81" y="101"/>
                  </a:cxn>
                  <a:cxn ang="0">
                    <a:pos x="74" y="69"/>
                  </a:cxn>
                  <a:cxn ang="0">
                    <a:pos x="45" y="62"/>
                  </a:cxn>
                  <a:cxn ang="0">
                    <a:pos x="23" y="86"/>
                  </a:cxn>
                  <a:cxn ang="0">
                    <a:pos x="26" y="42"/>
                  </a:cxn>
                  <a:cxn ang="0">
                    <a:pos x="44" y="5"/>
                  </a:cxn>
                  <a:cxn ang="0">
                    <a:pos x="44" y="5"/>
                  </a:cxn>
                </a:cxnLst>
                <a:rect l="0" t="0" r="r" b="b"/>
                <a:pathLst>
                  <a:path w="123" h="146">
                    <a:moveTo>
                      <a:pt x="44" y="5"/>
                    </a:moveTo>
                    <a:lnTo>
                      <a:pt x="8" y="38"/>
                    </a:lnTo>
                    <a:lnTo>
                      <a:pt x="0" y="109"/>
                    </a:lnTo>
                    <a:lnTo>
                      <a:pt x="34" y="146"/>
                    </a:lnTo>
                    <a:lnTo>
                      <a:pt x="96" y="131"/>
                    </a:lnTo>
                    <a:lnTo>
                      <a:pt x="123" y="84"/>
                    </a:lnTo>
                    <a:lnTo>
                      <a:pt x="112" y="16"/>
                    </a:lnTo>
                    <a:lnTo>
                      <a:pt x="69" y="0"/>
                    </a:lnTo>
                    <a:lnTo>
                      <a:pt x="102" y="53"/>
                    </a:lnTo>
                    <a:lnTo>
                      <a:pt x="81" y="101"/>
                    </a:lnTo>
                    <a:lnTo>
                      <a:pt x="74" y="69"/>
                    </a:lnTo>
                    <a:lnTo>
                      <a:pt x="45" y="62"/>
                    </a:lnTo>
                    <a:lnTo>
                      <a:pt x="23" y="86"/>
                    </a:lnTo>
                    <a:lnTo>
                      <a:pt x="26" y="42"/>
                    </a:lnTo>
                    <a:lnTo>
                      <a:pt x="44" y="5"/>
                    </a:lnTo>
                    <a:lnTo>
                      <a:pt x="44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Freeform 14"/>
              <p:cNvSpPr>
                <a:spLocks/>
              </p:cNvSpPr>
              <p:nvPr/>
            </p:nvSpPr>
            <p:spPr bwMode="auto">
              <a:xfrm>
                <a:off x="5041900" y="4421188"/>
                <a:ext cx="385763" cy="214313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58" y="55"/>
                  </a:cxn>
                  <a:cxn ang="0">
                    <a:pos x="68" y="138"/>
                  </a:cxn>
                  <a:cxn ang="0">
                    <a:pos x="130" y="211"/>
                  </a:cxn>
                  <a:cxn ang="0">
                    <a:pos x="194" y="197"/>
                  </a:cxn>
                  <a:cxn ang="0">
                    <a:pos x="245" y="223"/>
                  </a:cxn>
                  <a:cxn ang="0">
                    <a:pos x="326" y="228"/>
                  </a:cxn>
                  <a:cxn ang="0">
                    <a:pos x="373" y="146"/>
                  </a:cxn>
                  <a:cxn ang="0">
                    <a:pos x="412" y="91"/>
                  </a:cxn>
                  <a:cxn ang="0">
                    <a:pos x="461" y="50"/>
                  </a:cxn>
                  <a:cxn ang="0">
                    <a:pos x="486" y="86"/>
                  </a:cxn>
                  <a:cxn ang="0">
                    <a:pos x="433" y="106"/>
                  </a:cxn>
                  <a:cxn ang="0">
                    <a:pos x="416" y="163"/>
                  </a:cxn>
                  <a:cxn ang="0">
                    <a:pos x="362" y="248"/>
                  </a:cxn>
                  <a:cxn ang="0">
                    <a:pos x="285" y="269"/>
                  </a:cxn>
                  <a:cxn ang="0">
                    <a:pos x="180" y="247"/>
                  </a:cxn>
                  <a:cxn ang="0">
                    <a:pos x="168" y="269"/>
                  </a:cxn>
                  <a:cxn ang="0">
                    <a:pos x="83" y="218"/>
                  </a:cxn>
                  <a:cxn ang="0">
                    <a:pos x="37" y="138"/>
                  </a:cxn>
                  <a:cxn ang="0">
                    <a:pos x="0" y="57"/>
                  </a:cxn>
                  <a:cxn ang="0">
                    <a:pos x="28" y="7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486" h="269">
                    <a:moveTo>
                      <a:pt x="12" y="0"/>
                    </a:moveTo>
                    <a:lnTo>
                      <a:pt x="58" y="55"/>
                    </a:lnTo>
                    <a:lnTo>
                      <a:pt x="68" y="138"/>
                    </a:lnTo>
                    <a:lnTo>
                      <a:pt x="130" y="211"/>
                    </a:lnTo>
                    <a:lnTo>
                      <a:pt x="194" y="197"/>
                    </a:lnTo>
                    <a:lnTo>
                      <a:pt x="245" y="223"/>
                    </a:lnTo>
                    <a:lnTo>
                      <a:pt x="326" y="228"/>
                    </a:lnTo>
                    <a:lnTo>
                      <a:pt x="373" y="146"/>
                    </a:lnTo>
                    <a:lnTo>
                      <a:pt x="412" y="91"/>
                    </a:lnTo>
                    <a:lnTo>
                      <a:pt x="461" y="50"/>
                    </a:lnTo>
                    <a:lnTo>
                      <a:pt x="486" y="86"/>
                    </a:lnTo>
                    <a:lnTo>
                      <a:pt x="433" y="106"/>
                    </a:lnTo>
                    <a:lnTo>
                      <a:pt x="416" y="163"/>
                    </a:lnTo>
                    <a:lnTo>
                      <a:pt x="362" y="248"/>
                    </a:lnTo>
                    <a:lnTo>
                      <a:pt x="285" y="269"/>
                    </a:lnTo>
                    <a:lnTo>
                      <a:pt x="180" y="247"/>
                    </a:lnTo>
                    <a:lnTo>
                      <a:pt x="168" y="269"/>
                    </a:lnTo>
                    <a:lnTo>
                      <a:pt x="83" y="218"/>
                    </a:lnTo>
                    <a:lnTo>
                      <a:pt x="37" y="138"/>
                    </a:lnTo>
                    <a:lnTo>
                      <a:pt x="0" y="57"/>
                    </a:lnTo>
                    <a:lnTo>
                      <a:pt x="28" y="7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Freeform 15"/>
              <p:cNvSpPr>
                <a:spLocks/>
              </p:cNvSpPr>
              <p:nvPr/>
            </p:nvSpPr>
            <p:spPr bwMode="auto">
              <a:xfrm>
                <a:off x="4856163" y="5432425"/>
                <a:ext cx="320675" cy="396875"/>
              </a:xfrm>
              <a:custGeom>
                <a:avLst/>
                <a:gdLst/>
                <a:ahLst/>
                <a:cxnLst>
                  <a:cxn ang="0">
                    <a:pos x="347" y="24"/>
                  </a:cxn>
                  <a:cxn ang="0">
                    <a:pos x="351" y="54"/>
                  </a:cxn>
                  <a:cxn ang="0">
                    <a:pos x="393" y="82"/>
                  </a:cxn>
                  <a:cxn ang="0">
                    <a:pos x="404" y="167"/>
                  </a:cxn>
                  <a:cxn ang="0">
                    <a:pos x="359" y="199"/>
                  </a:cxn>
                  <a:cxn ang="0">
                    <a:pos x="345" y="235"/>
                  </a:cxn>
                  <a:cxn ang="0">
                    <a:pos x="371" y="259"/>
                  </a:cxn>
                  <a:cxn ang="0">
                    <a:pos x="380" y="376"/>
                  </a:cxn>
                  <a:cxn ang="0">
                    <a:pos x="317" y="453"/>
                  </a:cxn>
                  <a:cxn ang="0">
                    <a:pos x="194" y="495"/>
                  </a:cxn>
                  <a:cxn ang="0">
                    <a:pos x="103" y="501"/>
                  </a:cxn>
                  <a:cxn ang="0">
                    <a:pos x="105" y="418"/>
                  </a:cxn>
                  <a:cxn ang="0">
                    <a:pos x="89" y="454"/>
                  </a:cxn>
                  <a:cxn ang="0">
                    <a:pos x="0" y="453"/>
                  </a:cxn>
                  <a:cxn ang="0">
                    <a:pos x="13" y="371"/>
                  </a:cxn>
                  <a:cxn ang="0">
                    <a:pos x="57" y="225"/>
                  </a:cxn>
                  <a:cxn ang="0">
                    <a:pos x="63" y="185"/>
                  </a:cxn>
                  <a:cxn ang="0">
                    <a:pos x="128" y="154"/>
                  </a:cxn>
                  <a:cxn ang="0">
                    <a:pos x="129" y="80"/>
                  </a:cxn>
                  <a:cxn ang="0">
                    <a:pos x="186" y="52"/>
                  </a:cxn>
                  <a:cxn ang="0">
                    <a:pos x="209" y="0"/>
                  </a:cxn>
                  <a:cxn ang="0">
                    <a:pos x="225" y="56"/>
                  </a:cxn>
                  <a:cxn ang="0">
                    <a:pos x="192" y="103"/>
                  </a:cxn>
                  <a:cxn ang="0">
                    <a:pos x="179" y="185"/>
                  </a:cxn>
                  <a:cxn ang="0">
                    <a:pos x="116" y="210"/>
                  </a:cxn>
                  <a:cxn ang="0">
                    <a:pos x="83" y="287"/>
                  </a:cxn>
                  <a:cxn ang="0">
                    <a:pos x="63" y="380"/>
                  </a:cxn>
                  <a:cxn ang="0">
                    <a:pos x="115" y="361"/>
                  </a:cxn>
                  <a:cxn ang="0">
                    <a:pos x="142" y="281"/>
                  </a:cxn>
                  <a:cxn ang="0">
                    <a:pos x="165" y="333"/>
                  </a:cxn>
                  <a:cxn ang="0">
                    <a:pos x="161" y="440"/>
                  </a:cxn>
                  <a:cxn ang="0">
                    <a:pos x="256" y="397"/>
                  </a:cxn>
                  <a:cxn ang="0">
                    <a:pos x="320" y="349"/>
                  </a:cxn>
                  <a:cxn ang="0">
                    <a:pos x="323" y="259"/>
                  </a:cxn>
                  <a:cxn ang="0">
                    <a:pos x="284" y="238"/>
                  </a:cxn>
                  <a:cxn ang="0">
                    <a:pos x="313" y="166"/>
                  </a:cxn>
                  <a:cxn ang="0">
                    <a:pos x="312" y="108"/>
                  </a:cxn>
                  <a:cxn ang="0">
                    <a:pos x="293" y="70"/>
                  </a:cxn>
                  <a:cxn ang="0">
                    <a:pos x="347" y="24"/>
                  </a:cxn>
                  <a:cxn ang="0">
                    <a:pos x="347" y="24"/>
                  </a:cxn>
                </a:cxnLst>
                <a:rect l="0" t="0" r="r" b="b"/>
                <a:pathLst>
                  <a:path w="404" h="501">
                    <a:moveTo>
                      <a:pt x="347" y="24"/>
                    </a:moveTo>
                    <a:lnTo>
                      <a:pt x="351" y="54"/>
                    </a:lnTo>
                    <a:lnTo>
                      <a:pt x="393" y="82"/>
                    </a:lnTo>
                    <a:lnTo>
                      <a:pt x="404" y="167"/>
                    </a:lnTo>
                    <a:lnTo>
                      <a:pt x="359" y="199"/>
                    </a:lnTo>
                    <a:lnTo>
                      <a:pt x="345" y="235"/>
                    </a:lnTo>
                    <a:lnTo>
                      <a:pt x="371" y="259"/>
                    </a:lnTo>
                    <a:lnTo>
                      <a:pt x="380" y="376"/>
                    </a:lnTo>
                    <a:lnTo>
                      <a:pt x="317" y="453"/>
                    </a:lnTo>
                    <a:lnTo>
                      <a:pt x="194" y="495"/>
                    </a:lnTo>
                    <a:lnTo>
                      <a:pt x="103" y="501"/>
                    </a:lnTo>
                    <a:lnTo>
                      <a:pt x="105" y="418"/>
                    </a:lnTo>
                    <a:lnTo>
                      <a:pt x="89" y="454"/>
                    </a:lnTo>
                    <a:lnTo>
                      <a:pt x="0" y="453"/>
                    </a:lnTo>
                    <a:lnTo>
                      <a:pt x="13" y="371"/>
                    </a:lnTo>
                    <a:lnTo>
                      <a:pt x="57" y="225"/>
                    </a:lnTo>
                    <a:lnTo>
                      <a:pt x="63" y="185"/>
                    </a:lnTo>
                    <a:lnTo>
                      <a:pt x="128" y="154"/>
                    </a:lnTo>
                    <a:lnTo>
                      <a:pt x="129" y="80"/>
                    </a:lnTo>
                    <a:lnTo>
                      <a:pt x="186" y="52"/>
                    </a:lnTo>
                    <a:lnTo>
                      <a:pt x="209" y="0"/>
                    </a:lnTo>
                    <a:lnTo>
                      <a:pt x="225" y="56"/>
                    </a:lnTo>
                    <a:lnTo>
                      <a:pt x="192" y="103"/>
                    </a:lnTo>
                    <a:lnTo>
                      <a:pt x="179" y="185"/>
                    </a:lnTo>
                    <a:lnTo>
                      <a:pt x="116" y="210"/>
                    </a:lnTo>
                    <a:lnTo>
                      <a:pt x="83" y="287"/>
                    </a:lnTo>
                    <a:lnTo>
                      <a:pt x="63" y="380"/>
                    </a:lnTo>
                    <a:lnTo>
                      <a:pt x="115" y="361"/>
                    </a:lnTo>
                    <a:lnTo>
                      <a:pt x="142" y="281"/>
                    </a:lnTo>
                    <a:lnTo>
                      <a:pt x="165" y="333"/>
                    </a:lnTo>
                    <a:lnTo>
                      <a:pt x="161" y="440"/>
                    </a:lnTo>
                    <a:lnTo>
                      <a:pt x="256" y="397"/>
                    </a:lnTo>
                    <a:lnTo>
                      <a:pt x="320" y="349"/>
                    </a:lnTo>
                    <a:lnTo>
                      <a:pt x="323" y="259"/>
                    </a:lnTo>
                    <a:lnTo>
                      <a:pt x="284" y="238"/>
                    </a:lnTo>
                    <a:lnTo>
                      <a:pt x="313" y="166"/>
                    </a:lnTo>
                    <a:lnTo>
                      <a:pt x="312" y="108"/>
                    </a:lnTo>
                    <a:lnTo>
                      <a:pt x="293" y="70"/>
                    </a:lnTo>
                    <a:lnTo>
                      <a:pt x="347" y="24"/>
                    </a:lnTo>
                    <a:lnTo>
                      <a:pt x="347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16"/>
              <p:cNvSpPr>
                <a:spLocks/>
              </p:cNvSpPr>
              <p:nvPr/>
            </p:nvSpPr>
            <p:spPr bwMode="auto">
              <a:xfrm>
                <a:off x="5016500" y="5316538"/>
                <a:ext cx="111125" cy="179388"/>
              </a:xfrm>
              <a:custGeom>
                <a:avLst/>
                <a:gdLst/>
                <a:ahLst/>
                <a:cxnLst>
                  <a:cxn ang="0">
                    <a:pos x="120" y="39"/>
                  </a:cxn>
                  <a:cxn ang="0">
                    <a:pos x="140" y="189"/>
                  </a:cxn>
                  <a:cxn ang="0">
                    <a:pos x="105" y="220"/>
                  </a:cxn>
                  <a:cxn ang="0">
                    <a:pos x="43" y="185"/>
                  </a:cxn>
                  <a:cxn ang="0">
                    <a:pos x="0" y="228"/>
                  </a:cxn>
                  <a:cxn ang="0">
                    <a:pos x="20" y="0"/>
                  </a:cxn>
                  <a:cxn ang="0">
                    <a:pos x="120" y="39"/>
                  </a:cxn>
                  <a:cxn ang="0">
                    <a:pos x="120" y="39"/>
                  </a:cxn>
                </a:cxnLst>
                <a:rect l="0" t="0" r="r" b="b"/>
                <a:pathLst>
                  <a:path w="140" h="228">
                    <a:moveTo>
                      <a:pt x="120" y="39"/>
                    </a:moveTo>
                    <a:lnTo>
                      <a:pt x="140" y="189"/>
                    </a:lnTo>
                    <a:lnTo>
                      <a:pt x="105" y="220"/>
                    </a:lnTo>
                    <a:lnTo>
                      <a:pt x="43" y="185"/>
                    </a:lnTo>
                    <a:lnTo>
                      <a:pt x="0" y="228"/>
                    </a:lnTo>
                    <a:lnTo>
                      <a:pt x="20" y="0"/>
                    </a:lnTo>
                    <a:lnTo>
                      <a:pt x="120" y="39"/>
                    </a:lnTo>
                    <a:lnTo>
                      <a:pt x="120" y="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17"/>
              <p:cNvSpPr>
                <a:spLocks/>
              </p:cNvSpPr>
              <p:nvPr/>
            </p:nvSpPr>
            <p:spPr bwMode="auto">
              <a:xfrm>
                <a:off x="4841875" y="4652963"/>
                <a:ext cx="534988" cy="733425"/>
              </a:xfrm>
              <a:custGeom>
                <a:avLst/>
                <a:gdLst/>
                <a:ahLst/>
                <a:cxnLst>
                  <a:cxn ang="0">
                    <a:pos x="242" y="857"/>
                  </a:cxn>
                  <a:cxn ang="0">
                    <a:pos x="164" y="772"/>
                  </a:cxn>
                  <a:cxn ang="0">
                    <a:pos x="77" y="607"/>
                  </a:cxn>
                  <a:cxn ang="0">
                    <a:pos x="43" y="488"/>
                  </a:cxn>
                  <a:cxn ang="0">
                    <a:pos x="0" y="295"/>
                  </a:cxn>
                  <a:cxn ang="0">
                    <a:pos x="20" y="166"/>
                  </a:cxn>
                  <a:cxn ang="0">
                    <a:pos x="93" y="40"/>
                  </a:cxn>
                  <a:cxn ang="0">
                    <a:pos x="151" y="0"/>
                  </a:cxn>
                  <a:cxn ang="0">
                    <a:pos x="103" y="75"/>
                  </a:cxn>
                  <a:cxn ang="0">
                    <a:pos x="47" y="190"/>
                  </a:cxn>
                  <a:cxn ang="0">
                    <a:pos x="42" y="368"/>
                  </a:cxn>
                  <a:cxn ang="0">
                    <a:pos x="89" y="449"/>
                  </a:cxn>
                  <a:cxn ang="0">
                    <a:pos x="116" y="583"/>
                  </a:cxn>
                  <a:cxn ang="0">
                    <a:pos x="168" y="702"/>
                  </a:cxn>
                  <a:cxn ang="0">
                    <a:pos x="258" y="786"/>
                  </a:cxn>
                  <a:cxn ang="0">
                    <a:pos x="386" y="848"/>
                  </a:cxn>
                  <a:cxn ang="0">
                    <a:pos x="544" y="838"/>
                  </a:cxn>
                  <a:cxn ang="0">
                    <a:pos x="617" y="804"/>
                  </a:cxn>
                  <a:cxn ang="0">
                    <a:pos x="675" y="848"/>
                  </a:cxn>
                  <a:cxn ang="0">
                    <a:pos x="626" y="876"/>
                  </a:cxn>
                  <a:cxn ang="0">
                    <a:pos x="565" y="919"/>
                  </a:cxn>
                  <a:cxn ang="0">
                    <a:pos x="494" y="925"/>
                  </a:cxn>
                  <a:cxn ang="0">
                    <a:pos x="369" y="906"/>
                  </a:cxn>
                  <a:cxn ang="0">
                    <a:pos x="242" y="857"/>
                  </a:cxn>
                  <a:cxn ang="0">
                    <a:pos x="242" y="857"/>
                  </a:cxn>
                </a:cxnLst>
                <a:rect l="0" t="0" r="r" b="b"/>
                <a:pathLst>
                  <a:path w="675" h="925">
                    <a:moveTo>
                      <a:pt x="242" y="857"/>
                    </a:moveTo>
                    <a:lnTo>
                      <a:pt x="164" y="772"/>
                    </a:lnTo>
                    <a:lnTo>
                      <a:pt x="77" y="607"/>
                    </a:lnTo>
                    <a:lnTo>
                      <a:pt x="43" y="488"/>
                    </a:lnTo>
                    <a:lnTo>
                      <a:pt x="0" y="295"/>
                    </a:lnTo>
                    <a:lnTo>
                      <a:pt x="20" y="166"/>
                    </a:lnTo>
                    <a:lnTo>
                      <a:pt x="93" y="40"/>
                    </a:lnTo>
                    <a:lnTo>
                      <a:pt x="151" y="0"/>
                    </a:lnTo>
                    <a:lnTo>
                      <a:pt x="103" y="75"/>
                    </a:lnTo>
                    <a:lnTo>
                      <a:pt x="47" y="190"/>
                    </a:lnTo>
                    <a:lnTo>
                      <a:pt x="42" y="368"/>
                    </a:lnTo>
                    <a:lnTo>
                      <a:pt x="89" y="449"/>
                    </a:lnTo>
                    <a:lnTo>
                      <a:pt x="116" y="583"/>
                    </a:lnTo>
                    <a:lnTo>
                      <a:pt x="168" y="702"/>
                    </a:lnTo>
                    <a:lnTo>
                      <a:pt x="258" y="786"/>
                    </a:lnTo>
                    <a:lnTo>
                      <a:pt x="386" y="848"/>
                    </a:lnTo>
                    <a:lnTo>
                      <a:pt x="544" y="838"/>
                    </a:lnTo>
                    <a:lnTo>
                      <a:pt x="617" y="804"/>
                    </a:lnTo>
                    <a:lnTo>
                      <a:pt x="675" y="848"/>
                    </a:lnTo>
                    <a:lnTo>
                      <a:pt x="626" y="876"/>
                    </a:lnTo>
                    <a:lnTo>
                      <a:pt x="565" y="919"/>
                    </a:lnTo>
                    <a:lnTo>
                      <a:pt x="494" y="925"/>
                    </a:lnTo>
                    <a:lnTo>
                      <a:pt x="369" y="906"/>
                    </a:lnTo>
                    <a:lnTo>
                      <a:pt x="242" y="857"/>
                    </a:lnTo>
                    <a:lnTo>
                      <a:pt x="242" y="85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Freeform 18"/>
              <p:cNvSpPr>
                <a:spLocks/>
              </p:cNvSpPr>
              <p:nvPr/>
            </p:nvSpPr>
            <p:spPr bwMode="auto">
              <a:xfrm>
                <a:off x="5305425" y="4962525"/>
                <a:ext cx="303213" cy="874713"/>
              </a:xfrm>
              <a:custGeom>
                <a:avLst/>
                <a:gdLst/>
                <a:ahLst/>
                <a:cxnLst>
                  <a:cxn ang="0">
                    <a:pos x="0" y="395"/>
                  </a:cxn>
                  <a:cxn ang="0">
                    <a:pos x="98" y="462"/>
                  </a:cxn>
                  <a:cxn ang="0">
                    <a:pos x="97" y="528"/>
                  </a:cxn>
                  <a:cxn ang="0">
                    <a:pos x="56" y="583"/>
                  </a:cxn>
                  <a:cxn ang="0">
                    <a:pos x="51" y="648"/>
                  </a:cxn>
                  <a:cxn ang="0">
                    <a:pos x="78" y="684"/>
                  </a:cxn>
                  <a:cxn ang="0">
                    <a:pos x="18" y="728"/>
                  </a:cxn>
                  <a:cxn ang="0">
                    <a:pos x="1" y="810"/>
                  </a:cxn>
                  <a:cxn ang="0">
                    <a:pos x="20" y="836"/>
                  </a:cxn>
                  <a:cxn ang="0">
                    <a:pos x="1" y="951"/>
                  </a:cxn>
                  <a:cxn ang="0">
                    <a:pos x="10" y="1068"/>
                  </a:cxn>
                  <a:cxn ang="0">
                    <a:pos x="77" y="1042"/>
                  </a:cxn>
                  <a:cxn ang="0">
                    <a:pos x="79" y="1101"/>
                  </a:cxn>
                  <a:cxn ang="0">
                    <a:pos x="169" y="1085"/>
                  </a:cxn>
                  <a:cxn ang="0">
                    <a:pos x="265" y="1033"/>
                  </a:cxn>
                  <a:cxn ang="0">
                    <a:pos x="331" y="957"/>
                  </a:cxn>
                  <a:cxn ang="0">
                    <a:pos x="366" y="857"/>
                  </a:cxn>
                  <a:cxn ang="0">
                    <a:pos x="344" y="779"/>
                  </a:cxn>
                  <a:cxn ang="0">
                    <a:pos x="298" y="758"/>
                  </a:cxn>
                  <a:cxn ang="0">
                    <a:pos x="304" y="717"/>
                  </a:cxn>
                  <a:cxn ang="0">
                    <a:pos x="331" y="704"/>
                  </a:cxn>
                  <a:cxn ang="0">
                    <a:pos x="335" y="616"/>
                  </a:cxn>
                  <a:cxn ang="0">
                    <a:pos x="291" y="574"/>
                  </a:cxn>
                  <a:cxn ang="0">
                    <a:pos x="230" y="510"/>
                  </a:cxn>
                  <a:cxn ang="0">
                    <a:pos x="229" y="426"/>
                  </a:cxn>
                  <a:cxn ang="0">
                    <a:pos x="247" y="370"/>
                  </a:cxn>
                  <a:cxn ang="0">
                    <a:pos x="300" y="333"/>
                  </a:cxn>
                  <a:cxn ang="0">
                    <a:pos x="361" y="216"/>
                  </a:cxn>
                  <a:cxn ang="0">
                    <a:pos x="380" y="158"/>
                  </a:cxn>
                  <a:cxn ang="0">
                    <a:pos x="383" y="79"/>
                  </a:cxn>
                  <a:cxn ang="0">
                    <a:pos x="363" y="0"/>
                  </a:cxn>
                  <a:cxn ang="0">
                    <a:pos x="351" y="117"/>
                  </a:cxn>
                  <a:cxn ang="0">
                    <a:pos x="324" y="218"/>
                  </a:cxn>
                  <a:cxn ang="0">
                    <a:pos x="266" y="289"/>
                  </a:cxn>
                  <a:cxn ang="0">
                    <a:pos x="197" y="355"/>
                  </a:cxn>
                  <a:cxn ang="0">
                    <a:pos x="169" y="411"/>
                  </a:cxn>
                  <a:cxn ang="0">
                    <a:pos x="200" y="543"/>
                  </a:cxn>
                  <a:cxn ang="0">
                    <a:pos x="254" y="607"/>
                  </a:cxn>
                  <a:cxn ang="0">
                    <a:pos x="288" y="653"/>
                  </a:cxn>
                  <a:cxn ang="0">
                    <a:pos x="278" y="689"/>
                  </a:cxn>
                  <a:cxn ang="0">
                    <a:pos x="234" y="701"/>
                  </a:cxn>
                  <a:cxn ang="0">
                    <a:pos x="242" y="777"/>
                  </a:cxn>
                  <a:cxn ang="0">
                    <a:pos x="299" y="788"/>
                  </a:cxn>
                  <a:cxn ang="0">
                    <a:pos x="313" y="880"/>
                  </a:cxn>
                  <a:cxn ang="0">
                    <a:pos x="239" y="968"/>
                  </a:cxn>
                  <a:cxn ang="0">
                    <a:pos x="147" y="1009"/>
                  </a:cxn>
                  <a:cxn ang="0">
                    <a:pos x="139" y="895"/>
                  </a:cxn>
                  <a:cxn ang="0">
                    <a:pos x="105" y="883"/>
                  </a:cxn>
                  <a:cxn ang="0">
                    <a:pos x="64" y="937"/>
                  </a:cxn>
                  <a:cxn ang="0">
                    <a:pos x="62" y="820"/>
                  </a:cxn>
                  <a:cxn ang="0">
                    <a:pos x="50" y="798"/>
                  </a:cxn>
                  <a:cxn ang="0">
                    <a:pos x="74" y="742"/>
                  </a:cxn>
                  <a:cxn ang="0">
                    <a:pos x="130" y="727"/>
                  </a:cxn>
                  <a:cxn ang="0">
                    <a:pos x="140" y="674"/>
                  </a:cxn>
                  <a:cxn ang="0">
                    <a:pos x="103" y="630"/>
                  </a:cxn>
                  <a:cxn ang="0">
                    <a:pos x="124" y="573"/>
                  </a:cxn>
                  <a:cxn ang="0">
                    <a:pos x="151" y="522"/>
                  </a:cxn>
                  <a:cxn ang="0">
                    <a:pos x="148" y="426"/>
                  </a:cxn>
                  <a:cxn ang="0">
                    <a:pos x="99" y="395"/>
                  </a:cxn>
                  <a:cxn ang="0">
                    <a:pos x="0" y="395"/>
                  </a:cxn>
                  <a:cxn ang="0">
                    <a:pos x="0" y="395"/>
                  </a:cxn>
                </a:cxnLst>
                <a:rect l="0" t="0" r="r" b="b"/>
                <a:pathLst>
                  <a:path w="383" h="1101">
                    <a:moveTo>
                      <a:pt x="0" y="395"/>
                    </a:moveTo>
                    <a:lnTo>
                      <a:pt x="98" y="462"/>
                    </a:lnTo>
                    <a:lnTo>
                      <a:pt x="97" y="528"/>
                    </a:lnTo>
                    <a:lnTo>
                      <a:pt x="56" y="583"/>
                    </a:lnTo>
                    <a:lnTo>
                      <a:pt x="51" y="648"/>
                    </a:lnTo>
                    <a:lnTo>
                      <a:pt x="78" y="684"/>
                    </a:lnTo>
                    <a:lnTo>
                      <a:pt x="18" y="728"/>
                    </a:lnTo>
                    <a:lnTo>
                      <a:pt x="1" y="810"/>
                    </a:lnTo>
                    <a:lnTo>
                      <a:pt x="20" y="836"/>
                    </a:lnTo>
                    <a:lnTo>
                      <a:pt x="1" y="951"/>
                    </a:lnTo>
                    <a:lnTo>
                      <a:pt x="10" y="1068"/>
                    </a:lnTo>
                    <a:lnTo>
                      <a:pt x="77" y="1042"/>
                    </a:lnTo>
                    <a:lnTo>
                      <a:pt x="79" y="1101"/>
                    </a:lnTo>
                    <a:lnTo>
                      <a:pt x="169" y="1085"/>
                    </a:lnTo>
                    <a:lnTo>
                      <a:pt x="265" y="1033"/>
                    </a:lnTo>
                    <a:lnTo>
                      <a:pt x="331" y="957"/>
                    </a:lnTo>
                    <a:lnTo>
                      <a:pt x="366" y="857"/>
                    </a:lnTo>
                    <a:lnTo>
                      <a:pt x="344" y="779"/>
                    </a:lnTo>
                    <a:lnTo>
                      <a:pt x="298" y="758"/>
                    </a:lnTo>
                    <a:lnTo>
                      <a:pt x="304" y="717"/>
                    </a:lnTo>
                    <a:lnTo>
                      <a:pt x="331" y="704"/>
                    </a:lnTo>
                    <a:lnTo>
                      <a:pt x="335" y="616"/>
                    </a:lnTo>
                    <a:lnTo>
                      <a:pt x="291" y="574"/>
                    </a:lnTo>
                    <a:lnTo>
                      <a:pt x="230" y="510"/>
                    </a:lnTo>
                    <a:lnTo>
                      <a:pt x="229" y="426"/>
                    </a:lnTo>
                    <a:lnTo>
                      <a:pt x="247" y="370"/>
                    </a:lnTo>
                    <a:lnTo>
                      <a:pt x="300" y="333"/>
                    </a:lnTo>
                    <a:lnTo>
                      <a:pt x="361" y="216"/>
                    </a:lnTo>
                    <a:lnTo>
                      <a:pt x="380" y="158"/>
                    </a:lnTo>
                    <a:lnTo>
                      <a:pt x="383" y="79"/>
                    </a:lnTo>
                    <a:lnTo>
                      <a:pt x="363" y="0"/>
                    </a:lnTo>
                    <a:lnTo>
                      <a:pt x="351" y="117"/>
                    </a:lnTo>
                    <a:lnTo>
                      <a:pt x="324" y="218"/>
                    </a:lnTo>
                    <a:lnTo>
                      <a:pt x="266" y="289"/>
                    </a:lnTo>
                    <a:lnTo>
                      <a:pt x="197" y="355"/>
                    </a:lnTo>
                    <a:lnTo>
                      <a:pt x="169" y="411"/>
                    </a:lnTo>
                    <a:lnTo>
                      <a:pt x="200" y="543"/>
                    </a:lnTo>
                    <a:lnTo>
                      <a:pt x="254" y="607"/>
                    </a:lnTo>
                    <a:lnTo>
                      <a:pt x="288" y="653"/>
                    </a:lnTo>
                    <a:lnTo>
                      <a:pt x="278" y="689"/>
                    </a:lnTo>
                    <a:lnTo>
                      <a:pt x="234" y="701"/>
                    </a:lnTo>
                    <a:lnTo>
                      <a:pt x="242" y="777"/>
                    </a:lnTo>
                    <a:lnTo>
                      <a:pt x="299" y="788"/>
                    </a:lnTo>
                    <a:lnTo>
                      <a:pt x="313" y="880"/>
                    </a:lnTo>
                    <a:lnTo>
                      <a:pt x="239" y="968"/>
                    </a:lnTo>
                    <a:lnTo>
                      <a:pt x="147" y="1009"/>
                    </a:lnTo>
                    <a:lnTo>
                      <a:pt x="139" y="895"/>
                    </a:lnTo>
                    <a:lnTo>
                      <a:pt x="105" y="883"/>
                    </a:lnTo>
                    <a:lnTo>
                      <a:pt x="64" y="937"/>
                    </a:lnTo>
                    <a:lnTo>
                      <a:pt x="62" y="820"/>
                    </a:lnTo>
                    <a:lnTo>
                      <a:pt x="50" y="798"/>
                    </a:lnTo>
                    <a:lnTo>
                      <a:pt x="74" y="742"/>
                    </a:lnTo>
                    <a:lnTo>
                      <a:pt x="130" y="727"/>
                    </a:lnTo>
                    <a:lnTo>
                      <a:pt x="140" y="674"/>
                    </a:lnTo>
                    <a:lnTo>
                      <a:pt x="103" y="630"/>
                    </a:lnTo>
                    <a:lnTo>
                      <a:pt x="124" y="573"/>
                    </a:lnTo>
                    <a:lnTo>
                      <a:pt x="151" y="522"/>
                    </a:lnTo>
                    <a:lnTo>
                      <a:pt x="148" y="426"/>
                    </a:lnTo>
                    <a:lnTo>
                      <a:pt x="99" y="395"/>
                    </a:lnTo>
                    <a:lnTo>
                      <a:pt x="0" y="395"/>
                    </a:lnTo>
                    <a:lnTo>
                      <a:pt x="0" y="39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Freeform 19"/>
              <p:cNvSpPr>
                <a:spLocks/>
              </p:cNvSpPr>
              <p:nvPr/>
            </p:nvSpPr>
            <p:spPr bwMode="auto">
              <a:xfrm>
                <a:off x="4038600" y="5440363"/>
                <a:ext cx="658813" cy="604838"/>
              </a:xfrm>
              <a:custGeom>
                <a:avLst/>
                <a:gdLst/>
                <a:ahLst/>
                <a:cxnLst>
                  <a:cxn ang="0">
                    <a:pos x="699" y="42"/>
                  </a:cxn>
                  <a:cxn ang="0">
                    <a:pos x="566" y="0"/>
                  </a:cxn>
                  <a:cxn ang="0">
                    <a:pos x="429" y="36"/>
                  </a:cxn>
                  <a:cxn ang="0">
                    <a:pos x="88" y="373"/>
                  </a:cxn>
                  <a:cxn ang="0">
                    <a:pos x="0" y="451"/>
                  </a:cxn>
                  <a:cxn ang="0">
                    <a:pos x="95" y="424"/>
                  </a:cxn>
                  <a:cxn ang="0">
                    <a:pos x="335" y="255"/>
                  </a:cxn>
                  <a:cxn ang="0">
                    <a:pos x="439" y="215"/>
                  </a:cxn>
                  <a:cxn ang="0">
                    <a:pos x="467" y="247"/>
                  </a:cxn>
                  <a:cxn ang="0">
                    <a:pos x="308" y="397"/>
                  </a:cxn>
                  <a:cxn ang="0">
                    <a:pos x="219" y="501"/>
                  </a:cxn>
                  <a:cxn ang="0">
                    <a:pos x="154" y="585"/>
                  </a:cxn>
                  <a:cxn ang="0">
                    <a:pos x="266" y="551"/>
                  </a:cxn>
                  <a:cxn ang="0">
                    <a:pos x="413" y="438"/>
                  </a:cxn>
                  <a:cxn ang="0">
                    <a:pos x="530" y="325"/>
                  </a:cxn>
                  <a:cxn ang="0">
                    <a:pos x="605" y="317"/>
                  </a:cxn>
                  <a:cxn ang="0">
                    <a:pos x="617" y="393"/>
                  </a:cxn>
                  <a:cxn ang="0">
                    <a:pos x="483" y="557"/>
                  </a:cxn>
                  <a:cxn ang="0">
                    <a:pos x="384" y="655"/>
                  </a:cxn>
                  <a:cxn ang="0">
                    <a:pos x="360" y="761"/>
                  </a:cxn>
                  <a:cxn ang="0">
                    <a:pos x="436" y="682"/>
                  </a:cxn>
                  <a:cxn ang="0">
                    <a:pos x="571" y="571"/>
                  </a:cxn>
                  <a:cxn ang="0">
                    <a:pos x="685" y="487"/>
                  </a:cxn>
                  <a:cxn ang="0">
                    <a:pos x="771" y="380"/>
                  </a:cxn>
                  <a:cxn ang="0">
                    <a:pos x="771" y="144"/>
                  </a:cxn>
                  <a:cxn ang="0">
                    <a:pos x="829" y="42"/>
                  </a:cxn>
                  <a:cxn ang="0">
                    <a:pos x="717" y="146"/>
                  </a:cxn>
                  <a:cxn ang="0">
                    <a:pos x="693" y="383"/>
                  </a:cxn>
                  <a:cxn ang="0">
                    <a:pos x="589" y="494"/>
                  </a:cxn>
                  <a:cxn ang="0">
                    <a:pos x="681" y="354"/>
                  </a:cxn>
                  <a:cxn ang="0">
                    <a:pos x="657" y="260"/>
                  </a:cxn>
                  <a:cxn ang="0">
                    <a:pos x="559" y="266"/>
                  </a:cxn>
                  <a:cxn ang="0">
                    <a:pos x="384" y="406"/>
                  </a:cxn>
                  <a:cxn ang="0">
                    <a:pos x="523" y="233"/>
                  </a:cxn>
                  <a:cxn ang="0">
                    <a:pos x="476" y="182"/>
                  </a:cxn>
                  <a:cxn ang="0">
                    <a:pos x="381" y="184"/>
                  </a:cxn>
                  <a:cxn ang="0">
                    <a:pos x="245" y="278"/>
                  </a:cxn>
                  <a:cxn ang="0">
                    <a:pos x="444" y="88"/>
                  </a:cxn>
                  <a:cxn ang="0">
                    <a:pos x="531" y="56"/>
                  </a:cxn>
                  <a:cxn ang="0">
                    <a:pos x="681" y="82"/>
                  </a:cxn>
                  <a:cxn ang="0">
                    <a:pos x="739" y="62"/>
                  </a:cxn>
                  <a:cxn ang="0">
                    <a:pos x="699" y="42"/>
                  </a:cxn>
                  <a:cxn ang="0">
                    <a:pos x="699" y="42"/>
                  </a:cxn>
                </a:cxnLst>
                <a:rect l="0" t="0" r="r" b="b"/>
                <a:pathLst>
                  <a:path w="829" h="761">
                    <a:moveTo>
                      <a:pt x="699" y="42"/>
                    </a:moveTo>
                    <a:lnTo>
                      <a:pt x="566" y="0"/>
                    </a:lnTo>
                    <a:lnTo>
                      <a:pt x="429" y="36"/>
                    </a:lnTo>
                    <a:lnTo>
                      <a:pt x="88" y="373"/>
                    </a:lnTo>
                    <a:lnTo>
                      <a:pt x="0" y="451"/>
                    </a:lnTo>
                    <a:lnTo>
                      <a:pt x="95" y="424"/>
                    </a:lnTo>
                    <a:lnTo>
                      <a:pt x="335" y="255"/>
                    </a:lnTo>
                    <a:lnTo>
                      <a:pt x="439" y="215"/>
                    </a:lnTo>
                    <a:lnTo>
                      <a:pt x="467" y="247"/>
                    </a:lnTo>
                    <a:lnTo>
                      <a:pt x="308" y="397"/>
                    </a:lnTo>
                    <a:lnTo>
                      <a:pt x="219" y="501"/>
                    </a:lnTo>
                    <a:lnTo>
                      <a:pt x="154" y="585"/>
                    </a:lnTo>
                    <a:lnTo>
                      <a:pt x="266" y="551"/>
                    </a:lnTo>
                    <a:lnTo>
                      <a:pt x="413" y="438"/>
                    </a:lnTo>
                    <a:lnTo>
                      <a:pt x="530" y="325"/>
                    </a:lnTo>
                    <a:lnTo>
                      <a:pt x="605" y="317"/>
                    </a:lnTo>
                    <a:lnTo>
                      <a:pt x="617" y="393"/>
                    </a:lnTo>
                    <a:lnTo>
                      <a:pt x="483" y="557"/>
                    </a:lnTo>
                    <a:lnTo>
                      <a:pt x="384" y="655"/>
                    </a:lnTo>
                    <a:lnTo>
                      <a:pt x="360" y="761"/>
                    </a:lnTo>
                    <a:lnTo>
                      <a:pt x="436" y="682"/>
                    </a:lnTo>
                    <a:lnTo>
                      <a:pt x="571" y="571"/>
                    </a:lnTo>
                    <a:lnTo>
                      <a:pt x="685" y="487"/>
                    </a:lnTo>
                    <a:lnTo>
                      <a:pt x="771" y="380"/>
                    </a:lnTo>
                    <a:lnTo>
                      <a:pt x="771" y="144"/>
                    </a:lnTo>
                    <a:lnTo>
                      <a:pt x="829" y="42"/>
                    </a:lnTo>
                    <a:lnTo>
                      <a:pt x="717" y="146"/>
                    </a:lnTo>
                    <a:lnTo>
                      <a:pt x="693" y="383"/>
                    </a:lnTo>
                    <a:lnTo>
                      <a:pt x="589" y="494"/>
                    </a:lnTo>
                    <a:lnTo>
                      <a:pt x="681" y="354"/>
                    </a:lnTo>
                    <a:lnTo>
                      <a:pt x="657" y="260"/>
                    </a:lnTo>
                    <a:lnTo>
                      <a:pt x="559" y="266"/>
                    </a:lnTo>
                    <a:lnTo>
                      <a:pt x="384" y="406"/>
                    </a:lnTo>
                    <a:lnTo>
                      <a:pt x="523" y="233"/>
                    </a:lnTo>
                    <a:lnTo>
                      <a:pt x="476" y="182"/>
                    </a:lnTo>
                    <a:lnTo>
                      <a:pt x="381" y="184"/>
                    </a:lnTo>
                    <a:lnTo>
                      <a:pt x="245" y="278"/>
                    </a:lnTo>
                    <a:lnTo>
                      <a:pt x="444" y="88"/>
                    </a:lnTo>
                    <a:lnTo>
                      <a:pt x="531" y="56"/>
                    </a:lnTo>
                    <a:lnTo>
                      <a:pt x="681" y="82"/>
                    </a:lnTo>
                    <a:lnTo>
                      <a:pt x="739" y="62"/>
                    </a:lnTo>
                    <a:lnTo>
                      <a:pt x="699" y="42"/>
                    </a:lnTo>
                    <a:lnTo>
                      <a:pt x="699" y="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20"/>
              <p:cNvSpPr>
                <a:spLocks/>
              </p:cNvSpPr>
              <p:nvPr/>
            </p:nvSpPr>
            <p:spPr bwMode="auto">
              <a:xfrm>
                <a:off x="4576763" y="5014913"/>
                <a:ext cx="317500" cy="520700"/>
              </a:xfrm>
              <a:custGeom>
                <a:avLst/>
                <a:gdLst/>
                <a:ahLst/>
                <a:cxnLst>
                  <a:cxn ang="0">
                    <a:pos x="68" y="656"/>
                  </a:cxn>
                  <a:cxn ang="0">
                    <a:pos x="333" y="467"/>
                  </a:cxn>
                  <a:cxn ang="0">
                    <a:pos x="339" y="396"/>
                  </a:cxn>
                  <a:cxn ang="0">
                    <a:pos x="299" y="367"/>
                  </a:cxn>
                  <a:cxn ang="0">
                    <a:pos x="221" y="426"/>
                  </a:cxn>
                  <a:cxn ang="0">
                    <a:pos x="214" y="336"/>
                  </a:cxn>
                  <a:cxn ang="0">
                    <a:pos x="252" y="256"/>
                  </a:cxn>
                  <a:cxn ang="0">
                    <a:pos x="337" y="205"/>
                  </a:cxn>
                  <a:cxn ang="0">
                    <a:pos x="402" y="85"/>
                  </a:cxn>
                  <a:cxn ang="0">
                    <a:pos x="371" y="0"/>
                  </a:cxn>
                  <a:cxn ang="0">
                    <a:pos x="323" y="174"/>
                  </a:cxn>
                  <a:cxn ang="0">
                    <a:pos x="267" y="207"/>
                  </a:cxn>
                  <a:cxn ang="0">
                    <a:pos x="198" y="266"/>
                  </a:cxn>
                  <a:cxn ang="0">
                    <a:pos x="174" y="355"/>
                  </a:cxn>
                  <a:cxn ang="0">
                    <a:pos x="182" y="452"/>
                  </a:cxn>
                  <a:cxn ang="0">
                    <a:pos x="0" y="614"/>
                  </a:cxn>
                  <a:cxn ang="0">
                    <a:pos x="56" y="602"/>
                  </a:cxn>
                  <a:cxn ang="0">
                    <a:pos x="166" y="524"/>
                  </a:cxn>
                  <a:cxn ang="0">
                    <a:pos x="68" y="656"/>
                  </a:cxn>
                  <a:cxn ang="0">
                    <a:pos x="68" y="656"/>
                  </a:cxn>
                </a:cxnLst>
                <a:rect l="0" t="0" r="r" b="b"/>
                <a:pathLst>
                  <a:path w="402" h="656">
                    <a:moveTo>
                      <a:pt x="68" y="656"/>
                    </a:moveTo>
                    <a:lnTo>
                      <a:pt x="333" y="467"/>
                    </a:lnTo>
                    <a:lnTo>
                      <a:pt x="339" y="396"/>
                    </a:lnTo>
                    <a:lnTo>
                      <a:pt x="299" y="367"/>
                    </a:lnTo>
                    <a:lnTo>
                      <a:pt x="221" y="426"/>
                    </a:lnTo>
                    <a:lnTo>
                      <a:pt x="214" y="336"/>
                    </a:lnTo>
                    <a:lnTo>
                      <a:pt x="252" y="256"/>
                    </a:lnTo>
                    <a:lnTo>
                      <a:pt x="337" y="205"/>
                    </a:lnTo>
                    <a:lnTo>
                      <a:pt x="402" y="85"/>
                    </a:lnTo>
                    <a:lnTo>
                      <a:pt x="371" y="0"/>
                    </a:lnTo>
                    <a:lnTo>
                      <a:pt x="323" y="174"/>
                    </a:lnTo>
                    <a:lnTo>
                      <a:pt x="267" y="207"/>
                    </a:lnTo>
                    <a:lnTo>
                      <a:pt x="198" y="266"/>
                    </a:lnTo>
                    <a:lnTo>
                      <a:pt x="174" y="355"/>
                    </a:lnTo>
                    <a:lnTo>
                      <a:pt x="182" y="452"/>
                    </a:lnTo>
                    <a:lnTo>
                      <a:pt x="0" y="614"/>
                    </a:lnTo>
                    <a:lnTo>
                      <a:pt x="56" y="602"/>
                    </a:lnTo>
                    <a:lnTo>
                      <a:pt x="166" y="524"/>
                    </a:lnTo>
                    <a:lnTo>
                      <a:pt x="68" y="656"/>
                    </a:lnTo>
                    <a:lnTo>
                      <a:pt x="68" y="65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21"/>
              <p:cNvSpPr>
                <a:spLocks/>
              </p:cNvSpPr>
              <p:nvPr/>
            </p:nvSpPr>
            <p:spPr bwMode="auto">
              <a:xfrm>
                <a:off x="4751388" y="5172075"/>
                <a:ext cx="200025" cy="377825"/>
              </a:xfrm>
              <a:custGeom>
                <a:avLst/>
                <a:gdLst/>
                <a:ahLst/>
                <a:cxnLst>
                  <a:cxn ang="0">
                    <a:pos x="234" y="0"/>
                  </a:cxn>
                  <a:cxn ang="0">
                    <a:pos x="165" y="75"/>
                  </a:cxn>
                  <a:cxn ang="0">
                    <a:pos x="199" y="158"/>
                  </a:cxn>
                  <a:cxn ang="0">
                    <a:pos x="203" y="231"/>
                  </a:cxn>
                  <a:cxn ang="0">
                    <a:pos x="184" y="310"/>
                  </a:cxn>
                  <a:cxn ang="0">
                    <a:pos x="146" y="348"/>
                  </a:cxn>
                  <a:cxn ang="0">
                    <a:pos x="110" y="384"/>
                  </a:cxn>
                  <a:cxn ang="0">
                    <a:pos x="74" y="348"/>
                  </a:cxn>
                  <a:cxn ang="0">
                    <a:pos x="84" y="303"/>
                  </a:cxn>
                  <a:cxn ang="0">
                    <a:pos x="48" y="340"/>
                  </a:cxn>
                  <a:cxn ang="0">
                    <a:pos x="60" y="374"/>
                  </a:cxn>
                  <a:cxn ang="0">
                    <a:pos x="97" y="409"/>
                  </a:cxn>
                  <a:cxn ang="0">
                    <a:pos x="89" y="437"/>
                  </a:cxn>
                  <a:cxn ang="0">
                    <a:pos x="61" y="442"/>
                  </a:cxn>
                  <a:cxn ang="0">
                    <a:pos x="27" y="416"/>
                  </a:cxn>
                  <a:cxn ang="0">
                    <a:pos x="18" y="374"/>
                  </a:cxn>
                  <a:cxn ang="0">
                    <a:pos x="0" y="395"/>
                  </a:cxn>
                  <a:cxn ang="0">
                    <a:pos x="9" y="442"/>
                  </a:cxn>
                  <a:cxn ang="0">
                    <a:pos x="37" y="475"/>
                  </a:cxn>
                  <a:cxn ang="0">
                    <a:pos x="100" y="474"/>
                  </a:cxn>
                  <a:cxn ang="0">
                    <a:pos x="133" y="408"/>
                  </a:cxn>
                  <a:cxn ang="0">
                    <a:pos x="150" y="442"/>
                  </a:cxn>
                  <a:cxn ang="0">
                    <a:pos x="181" y="430"/>
                  </a:cxn>
                  <a:cxn ang="0">
                    <a:pos x="200" y="394"/>
                  </a:cxn>
                  <a:cxn ang="0">
                    <a:pos x="186" y="345"/>
                  </a:cxn>
                  <a:cxn ang="0">
                    <a:pos x="219" y="364"/>
                  </a:cxn>
                  <a:cxn ang="0">
                    <a:pos x="250" y="358"/>
                  </a:cxn>
                  <a:cxn ang="0">
                    <a:pos x="252" y="322"/>
                  </a:cxn>
                  <a:cxn ang="0">
                    <a:pos x="214" y="284"/>
                  </a:cxn>
                  <a:cxn ang="0">
                    <a:pos x="246" y="225"/>
                  </a:cxn>
                  <a:cxn ang="0">
                    <a:pos x="230" y="144"/>
                  </a:cxn>
                  <a:cxn ang="0">
                    <a:pos x="224" y="109"/>
                  </a:cxn>
                  <a:cxn ang="0">
                    <a:pos x="242" y="85"/>
                  </a:cxn>
                  <a:cxn ang="0">
                    <a:pos x="234" y="0"/>
                  </a:cxn>
                  <a:cxn ang="0">
                    <a:pos x="234" y="0"/>
                  </a:cxn>
                </a:cxnLst>
                <a:rect l="0" t="0" r="r" b="b"/>
                <a:pathLst>
                  <a:path w="252" h="475">
                    <a:moveTo>
                      <a:pt x="234" y="0"/>
                    </a:moveTo>
                    <a:lnTo>
                      <a:pt x="165" y="75"/>
                    </a:lnTo>
                    <a:lnTo>
                      <a:pt x="199" y="158"/>
                    </a:lnTo>
                    <a:lnTo>
                      <a:pt x="203" y="231"/>
                    </a:lnTo>
                    <a:lnTo>
                      <a:pt x="184" y="310"/>
                    </a:lnTo>
                    <a:lnTo>
                      <a:pt x="146" y="348"/>
                    </a:lnTo>
                    <a:lnTo>
                      <a:pt x="110" y="384"/>
                    </a:lnTo>
                    <a:lnTo>
                      <a:pt x="74" y="348"/>
                    </a:lnTo>
                    <a:lnTo>
                      <a:pt x="84" y="303"/>
                    </a:lnTo>
                    <a:lnTo>
                      <a:pt x="48" y="340"/>
                    </a:lnTo>
                    <a:lnTo>
                      <a:pt x="60" y="374"/>
                    </a:lnTo>
                    <a:lnTo>
                      <a:pt x="97" y="409"/>
                    </a:lnTo>
                    <a:lnTo>
                      <a:pt x="89" y="437"/>
                    </a:lnTo>
                    <a:lnTo>
                      <a:pt x="61" y="442"/>
                    </a:lnTo>
                    <a:lnTo>
                      <a:pt x="27" y="416"/>
                    </a:lnTo>
                    <a:lnTo>
                      <a:pt x="18" y="374"/>
                    </a:lnTo>
                    <a:lnTo>
                      <a:pt x="0" y="395"/>
                    </a:lnTo>
                    <a:lnTo>
                      <a:pt x="9" y="442"/>
                    </a:lnTo>
                    <a:lnTo>
                      <a:pt x="37" y="475"/>
                    </a:lnTo>
                    <a:lnTo>
                      <a:pt x="100" y="474"/>
                    </a:lnTo>
                    <a:lnTo>
                      <a:pt x="133" y="408"/>
                    </a:lnTo>
                    <a:lnTo>
                      <a:pt x="150" y="442"/>
                    </a:lnTo>
                    <a:lnTo>
                      <a:pt x="181" y="430"/>
                    </a:lnTo>
                    <a:lnTo>
                      <a:pt x="200" y="394"/>
                    </a:lnTo>
                    <a:lnTo>
                      <a:pt x="186" y="345"/>
                    </a:lnTo>
                    <a:lnTo>
                      <a:pt x="219" y="364"/>
                    </a:lnTo>
                    <a:lnTo>
                      <a:pt x="250" y="358"/>
                    </a:lnTo>
                    <a:lnTo>
                      <a:pt x="252" y="322"/>
                    </a:lnTo>
                    <a:lnTo>
                      <a:pt x="214" y="284"/>
                    </a:lnTo>
                    <a:lnTo>
                      <a:pt x="246" y="225"/>
                    </a:lnTo>
                    <a:lnTo>
                      <a:pt x="230" y="144"/>
                    </a:lnTo>
                    <a:lnTo>
                      <a:pt x="224" y="109"/>
                    </a:lnTo>
                    <a:lnTo>
                      <a:pt x="242" y="85"/>
                    </a:lnTo>
                    <a:lnTo>
                      <a:pt x="234" y="0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Freeform 22"/>
              <p:cNvSpPr>
                <a:spLocks/>
              </p:cNvSpPr>
              <p:nvPr/>
            </p:nvSpPr>
            <p:spPr bwMode="auto">
              <a:xfrm>
                <a:off x="5532438" y="4521200"/>
                <a:ext cx="347663" cy="985838"/>
              </a:xfrm>
              <a:custGeom>
                <a:avLst/>
                <a:gdLst/>
                <a:ahLst/>
                <a:cxnLst>
                  <a:cxn ang="0">
                    <a:pos x="83" y="512"/>
                  </a:cxn>
                  <a:cxn ang="0">
                    <a:pos x="115" y="689"/>
                  </a:cxn>
                  <a:cxn ang="0">
                    <a:pos x="44" y="888"/>
                  </a:cxn>
                  <a:cxn ang="0">
                    <a:pos x="43" y="1095"/>
                  </a:cxn>
                  <a:cxn ang="0">
                    <a:pos x="106" y="1156"/>
                  </a:cxn>
                  <a:cxn ang="0">
                    <a:pos x="138" y="1032"/>
                  </a:cxn>
                  <a:cxn ang="0">
                    <a:pos x="179" y="1131"/>
                  </a:cxn>
                  <a:cxn ang="0">
                    <a:pos x="210" y="1242"/>
                  </a:cxn>
                  <a:cxn ang="0">
                    <a:pos x="294" y="1156"/>
                  </a:cxn>
                  <a:cxn ang="0">
                    <a:pos x="340" y="1209"/>
                  </a:cxn>
                  <a:cxn ang="0">
                    <a:pos x="362" y="1119"/>
                  </a:cxn>
                  <a:cxn ang="0">
                    <a:pos x="424" y="1152"/>
                  </a:cxn>
                  <a:cxn ang="0">
                    <a:pos x="435" y="1000"/>
                  </a:cxn>
                  <a:cxn ang="0">
                    <a:pos x="305" y="811"/>
                  </a:cxn>
                  <a:cxn ang="0">
                    <a:pos x="282" y="572"/>
                  </a:cxn>
                  <a:cxn ang="0">
                    <a:pos x="235" y="275"/>
                  </a:cxn>
                  <a:cxn ang="0">
                    <a:pos x="0" y="0"/>
                  </a:cxn>
                  <a:cxn ang="0">
                    <a:pos x="96" y="114"/>
                  </a:cxn>
                  <a:cxn ang="0">
                    <a:pos x="196" y="371"/>
                  </a:cxn>
                  <a:cxn ang="0">
                    <a:pos x="240" y="683"/>
                  </a:cxn>
                  <a:cxn ang="0">
                    <a:pos x="264" y="850"/>
                  </a:cxn>
                  <a:cxn ang="0">
                    <a:pos x="409" y="1009"/>
                  </a:cxn>
                  <a:cxn ang="0">
                    <a:pos x="385" y="1124"/>
                  </a:cxn>
                  <a:cxn ang="0">
                    <a:pos x="358" y="1045"/>
                  </a:cxn>
                  <a:cxn ang="0">
                    <a:pos x="329" y="1165"/>
                  </a:cxn>
                  <a:cxn ang="0">
                    <a:pos x="310" y="1120"/>
                  </a:cxn>
                  <a:cxn ang="0">
                    <a:pos x="295" y="1047"/>
                  </a:cxn>
                  <a:cxn ang="0">
                    <a:pos x="226" y="1198"/>
                  </a:cxn>
                  <a:cxn ang="0">
                    <a:pos x="221" y="1089"/>
                  </a:cxn>
                  <a:cxn ang="0">
                    <a:pos x="163" y="985"/>
                  </a:cxn>
                  <a:cxn ang="0">
                    <a:pos x="109" y="1048"/>
                  </a:cxn>
                  <a:cxn ang="0">
                    <a:pos x="67" y="1109"/>
                  </a:cxn>
                  <a:cxn ang="0">
                    <a:pos x="64" y="982"/>
                  </a:cxn>
                  <a:cxn ang="0">
                    <a:pos x="143" y="822"/>
                  </a:cxn>
                  <a:cxn ang="0">
                    <a:pos x="153" y="612"/>
                  </a:cxn>
                  <a:cxn ang="0">
                    <a:pos x="107" y="441"/>
                  </a:cxn>
                  <a:cxn ang="0">
                    <a:pos x="21" y="429"/>
                  </a:cxn>
                </a:cxnLst>
                <a:rect l="0" t="0" r="r" b="b"/>
                <a:pathLst>
                  <a:path w="437" h="1242">
                    <a:moveTo>
                      <a:pt x="21" y="429"/>
                    </a:moveTo>
                    <a:lnTo>
                      <a:pt x="83" y="512"/>
                    </a:lnTo>
                    <a:lnTo>
                      <a:pt x="100" y="567"/>
                    </a:lnTo>
                    <a:lnTo>
                      <a:pt x="115" y="689"/>
                    </a:lnTo>
                    <a:lnTo>
                      <a:pt x="102" y="794"/>
                    </a:lnTo>
                    <a:lnTo>
                      <a:pt x="44" y="888"/>
                    </a:lnTo>
                    <a:lnTo>
                      <a:pt x="27" y="998"/>
                    </a:lnTo>
                    <a:lnTo>
                      <a:pt x="43" y="1095"/>
                    </a:lnTo>
                    <a:lnTo>
                      <a:pt x="53" y="1151"/>
                    </a:lnTo>
                    <a:lnTo>
                      <a:pt x="106" y="1156"/>
                    </a:lnTo>
                    <a:lnTo>
                      <a:pt x="135" y="1092"/>
                    </a:lnTo>
                    <a:lnTo>
                      <a:pt x="138" y="1032"/>
                    </a:lnTo>
                    <a:lnTo>
                      <a:pt x="177" y="1047"/>
                    </a:lnTo>
                    <a:lnTo>
                      <a:pt x="179" y="1131"/>
                    </a:lnTo>
                    <a:lnTo>
                      <a:pt x="165" y="1208"/>
                    </a:lnTo>
                    <a:lnTo>
                      <a:pt x="210" y="1242"/>
                    </a:lnTo>
                    <a:lnTo>
                      <a:pt x="270" y="1203"/>
                    </a:lnTo>
                    <a:lnTo>
                      <a:pt x="294" y="1156"/>
                    </a:lnTo>
                    <a:lnTo>
                      <a:pt x="291" y="1204"/>
                    </a:lnTo>
                    <a:lnTo>
                      <a:pt x="340" y="1209"/>
                    </a:lnTo>
                    <a:lnTo>
                      <a:pt x="367" y="1155"/>
                    </a:lnTo>
                    <a:lnTo>
                      <a:pt x="362" y="1119"/>
                    </a:lnTo>
                    <a:lnTo>
                      <a:pt x="372" y="1151"/>
                    </a:lnTo>
                    <a:lnTo>
                      <a:pt x="424" y="1152"/>
                    </a:lnTo>
                    <a:lnTo>
                      <a:pt x="437" y="1095"/>
                    </a:lnTo>
                    <a:lnTo>
                      <a:pt x="435" y="1000"/>
                    </a:lnTo>
                    <a:lnTo>
                      <a:pt x="384" y="895"/>
                    </a:lnTo>
                    <a:lnTo>
                      <a:pt x="305" y="811"/>
                    </a:lnTo>
                    <a:lnTo>
                      <a:pt x="279" y="754"/>
                    </a:lnTo>
                    <a:lnTo>
                      <a:pt x="282" y="572"/>
                    </a:lnTo>
                    <a:lnTo>
                      <a:pt x="262" y="411"/>
                    </a:lnTo>
                    <a:lnTo>
                      <a:pt x="235" y="275"/>
                    </a:lnTo>
                    <a:lnTo>
                      <a:pt x="179" y="140"/>
                    </a:lnTo>
                    <a:lnTo>
                      <a:pt x="0" y="0"/>
                    </a:lnTo>
                    <a:lnTo>
                      <a:pt x="10" y="34"/>
                    </a:lnTo>
                    <a:lnTo>
                      <a:pt x="96" y="114"/>
                    </a:lnTo>
                    <a:lnTo>
                      <a:pt x="183" y="226"/>
                    </a:lnTo>
                    <a:lnTo>
                      <a:pt x="196" y="371"/>
                    </a:lnTo>
                    <a:lnTo>
                      <a:pt x="233" y="512"/>
                    </a:lnTo>
                    <a:lnTo>
                      <a:pt x="240" y="683"/>
                    </a:lnTo>
                    <a:lnTo>
                      <a:pt x="228" y="783"/>
                    </a:lnTo>
                    <a:lnTo>
                      <a:pt x="264" y="850"/>
                    </a:lnTo>
                    <a:lnTo>
                      <a:pt x="346" y="890"/>
                    </a:lnTo>
                    <a:lnTo>
                      <a:pt x="409" y="1009"/>
                    </a:lnTo>
                    <a:lnTo>
                      <a:pt x="404" y="1110"/>
                    </a:lnTo>
                    <a:lnTo>
                      <a:pt x="385" y="1124"/>
                    </a:lnTo>
                    <a:lnTo>
                      <a:pt x="379" y="1083"/>
                    </a:lnTo>
                    <a:lnTo>
                      <a:pt x="358" y="1045"/>
                    </a:lnTo>
                    <a:lnTo>
                      <a:pt x="352" y="1116"/>
                    </a:lnTo>
                    <a:lnTo>
                      <a:pt x="329" y="1165"/>
                    </a:lnTo>
                    <a:lnTo>
                      <a:pt x="305" y="1165"/>
                    </a:lnTo>
                    <a:lnTo>
                      <a:pt x="310" y="1120"/>
                    </a:lnTo>
                    <a:lnTo>
                      <a:pt x="312" y="1060"/>
                    </a:lnTo>
                    <a:lnTo>
                      <a:pt x="295" y="1047"/>
                    </a:lnTo>
                    <a:lnTo>
                      <a:pt x="279" y="1137"/>
                    </a:lnTo>
                    <a:lnTo>
                      <a:pt x="226" y="1198"/>
                    </a:lnTo>
                    <a:lnTo>
                      <a:pt x="203" y="1187"/>
                    </a:lnTo>
                    <a:lnTo>
                      <a:pt x="221" y="1089"/>
                    </a:lnTo>
                    <a:lnTo>
                      <a:pt x="201" y="1021"/>
                    </a:lnTo>
                    <a:lnTo>
                      <a:pt x="163" y="985"/>
                    </a:lnTo>
                    <a:lnTo>
                      <a:pt x="128" y="1001"/>
                    </a:lnTo>
                    <a:lnTo>
                      <a:pt x="109" y="1048"/>
                    </a:lnTo>
                    <a:lnTo>
                      <a:pt x="91" y="1105"/>
                    </a:lnTo>
                    <a:lnTo>
                      <a:pt x="67" y="1109"/>
                    </a:lnTo>
                    <a:lnTo>
                      <a:pt x="70" y="1061"/>
                    </a:lnTo>
                    <a:lnTo>
                      <a:pt x="64" y="982"/>
                    </a:lnTo>
                    <a:lnTo>
                      <a:pt x="91" y="889"/>
                    </a:lnTo>
                    <a:lnTo>
                      <a:pt x="143" y="822"/>
                    </a:lnTo>
                    <a:lnTo>
                      <a:pt x="158" y="731"/>
                    </a:lnTo>
                    <a:lnTo>
                      <a:pt x="153" y="612"/>
                    </a:lnTo>
                    <a:lnTo>
                      <a:pt x="139" y="502"/>
                    </a:lnTo>
                    <a:lnTo>
                      <a:pt x="107" y="441"/>
                    </a:lnTo>
                    <a:lnTo>
                      <a:pt x="21" y="429"/>
                    </a:lnTo>
                    <a:lnTo>
                      <a:pt x="21" y="4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23"/>
              <p:cNvSpPr>
                <a:spLocks/>
              </p:cNvSpPr>
              <p:nvPr/>
            </p:nvSpPr>
            <p:spPr bwMode="auto">
              <a:xfrm>
                <a:off x="5256213" y="4151313"/>
                <a:ext cx="98425" cy="115888"/>
              </a:xfrm>
              <a:custGeom>
                <a:avLst/>
                <a:gdLst/>
                <a:ahLst/>
                <a:cxnLst>
                  <a:cxn ang="0">
                    <a:pos x="46" y="5"/>
                  </a:cxn>
                  <a:cxn ang="0">
                    <a:pos x="9" y="38"/>
                  </a:cxn>
                  <a:cxn ang="0">
                    <a:pos x="0" y="109"/>
                  </a:cxn>
                  <a:cxn ang="0">
                    <a:pos x="35" y="146"/>
                  </a:cxn>
                  <a:cxn ang="0">
                    <a:pos x="98" y="131"/>
                  </a:cxn>
                  <a:cxn ang="0">
                    <a:pos x="125" y="84"/>
                  </a:cxn>
                  <a:cxn ang="0">
                    <a:pos x="113" y="16"/>
                  </a:cxn>
                  <a:cxn ang="0">
                    <a:pos x="70" y="0"/>
                  </a:cxn>
                  <a:cxn ang="0">
                    <a:pos x="103" y="53"/>
                  </a:cxn>
                  <a:cxn ang="0">
                    <a:pos x="97" y="91"/>
                  </a:cxn>
                  <a:cxn ang="0">
                    <a:pos x="75" y="106"/>
                  </a:cxn>
                  <a:cxn ang="0">
                    <a:pos x="75" y="60"/>
                  </a:cxn>
                  <a:cxn ang="0">
                    <a:pos x="45" y="49"/>
                  </a:cxn>
                  <a:cxn ang="0">
                    <a:pos x="28" y="70"/>
                  </a:cxn>
                  <a:cxn ang="0">
                    <a:pos x="44" y="34"/>
                  </a:cxn>
                  <a:cxn ang="0">
                    <a:pos x="46" y="5"/>
                  </a:cxn>
                  <a:cxn ang="0">
                    <a:pos x="46" y="5"/>
                  </a:cxn>
                </a:cxnLst>
                <a:rect l="0" t="0" r="r" b="b"/>
                <a:pathLst>
                  <a:path w="125" h="146">
                    <a:moveTo>
                      <a:pt x="46" y="5"/>
                    </a:moveTo>
                    <a:lnTo>
                      <a:pt x="9" y="38"/>
                    </a:lnTo>
                    <a:lnTo>
                      <a:pt x="0" y="109"/>
                    </a:lnTo>
                    <a:lnTo>
                      <a:pt x="35" y="146"/>
                    </a:lnTo>
                    <a:lnTo>
                      <a:pt x="98" y="131"/>
                    </a:lnTo>
                    <a:lnTo>
                      <a:pt x="125" y="84"/>
                    </a:lnTo>
                    <a:lnTo>
                      <a:pt x="113" y="16"/>
                    </a:lnTo>
                    <a:lnTo>
                      <a:pt x="70" y="0"/>
                    </a:lnTo>
                    <a:lnTo>
                      <a:pt x="103" y="53"/>
                    </a:lnTo>
                    <a:lnTo>
                      <a:pt x="97" y="91"/>
                    </a:lnTo>
                    <a:lnTo>
                      <a:pt x="75" y="106"/>
                    </a:lnTo>
                    <a:lnTo>
                      <a:pt x="75" y="60"/>
                    </a:lnTo>
                    <a:lnTo>
                      <a:pt x="45" y="49"/>
                    </a:lnTo>
                    <a:lnTo>
                      <a:pt x="28" y="70"/>
                    </a:lnTo>
                    <a:lnTo>
                      <a:pt x="44" y="34"/>
                    </a:lnTo>
                    <a:lnTo>
                      <a:pt x="46" y="5"/>
                    </a:lnTo>
                    <a:lnTo>
                      <a:pt x="46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Freeform 24"/>
              <p:cNvSpPr>
                <a:spLocks/>
              </p:cNvSpPr>
              <p:nvPr/>
            </p:nvSpPr>
            <p:spPr bwMode="auto">
              <a:xfrm>
                <a:off x="4972050" y="4929188"/>
                <a:ext cx="28575" cy="49213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25"/>
                  </a:cxn>
                  <a:cxn ang="0">
                    <a:pos x="9" y="64"/>
                  </a:cxn>
                  <a:cxn ang="0">
                    <a:pos x="36" y="62"/>
                  </a:cxn>
                  <a:cxn ang="0">
                    <a:pos x="35" y="18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6" h="64">
                    <a:moveTo>
                      <a:pt x="18" y="0"/>
                    </a:moveTo>
                    <a:lnTo>
                      <a:pt x="0" y="25"/>
                    </a:lnTo>
                    <a:lnTo>
                      <a:pt x="9" y="64"/>
                    </a:lnTo>
                    <a:lnTo>
                      <a:pt x="36" y="62"/>
                    </a:lnTo>
                    <a:lnTo>
                      <a:pt x="35" y="18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Freeform 25"/>
              <p:cNvSpPr>
                <a:spLocks/>
              </p:cNvSpPr>
              <p:nvPr/>
            </p:nvSpPr>
            <p:spPr bwMode="auto">
              <a:xfrm>
                <a:off x="5254625" y="4941888"/>
                <a:ext cx="28575" cy="49213"/>
              </a:xfrm>
              <a:custGeom>
                <a:avLst/>
                <a:gdLst/>
                <a:ahLst/>
                <a:cxnLst>
                  <a:cxn ang="0">
                    <a:pos x="17" y="0"/>
                  </a:cxn>
                  <a:cxn ang="0">
                    <a:pos x="0" y="24"/>
                  </a:cxn>
                  <a:cxn ang="0">
                    <a:pos x="9" y="63"/>
                  </a:cxn>
                  <a:cxn ang="0">
                    <a:pos x="36" y="60"/>
                  </a:cxn>
                  <a:cxn ang="0">
                    <a:pos x="35" y="17"/>
                  </a:cxn>
                  <a:cxn ang="0">
                    <a:pos x="17" y="0"/>
                  </a:cxn>
                  <a:cxn ang="0">
                    <a:pos x="17" y="0"/>
                  </a:cxn>
                </a:cxnLst>
                <a:rect l="0" t="0" r="r" b="b"/>
                <a:pathLst>
                  <a:path w="36" h="63">
                    <a:moveTo>
                      <a:pt x="17" y="0"/>
                    </a:moveTo>
                    <a:lnTo>
                      <a:pt x="0" y="24"/>
                    </a:lnTo>
                    <a:lnTo>
                      <a:pt x="9" y="63"/>
                    </a:lnTo>
                    <a:lnTo>
                      <a:pt x="36" y="60"/>
                    </a:lnTo>
                    <a:lnTo>
                      <a:pt x="35" y="17"/>
                    </a:lnTo>
                    <a:lnTo>
                      <a:pt x="17" y="0"/>
                    </a:lnTo>
                    <a:lnTo>
                      <a:pt x="1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Freeform 26"/>
              <p:cNvSpPr>
                <a:spLocks/>
              </p:cNvSpPr>
              <p:nvPr/>
            </p:nvSpPr>
            <p:spPr bwMode="auto">
              <a:xfrm>
                <a:off x="4911725" y="4741863"/>
                <a:ext cx="631825" cy="504825"/>
              </a:xfrm>
              <a:custGeom>
                <a:avLst/>
                <a:gdLst/>
                <a:ahLst/>
                <a:cxnLst>
                  <a:cxn ang="0">
                    <a:pos x="68" y="10"/>
                  </a:cxn>
                  <a:cxn ang="0">
                    <a:pos x="0" y="75"/>
                  </a:cxn>
                  <a:cxn ang="0">
                    <a:pos x="0" y="237"/>
                  </a:cxn>
                  <a:cxn ang="0">
                    <a:pos x="47" y="343"/>
                  </a:cxn>
                  <a:cxn ang="0">
                    <a:pos x="124" y="373"/>
                  </a:cxn>
                  <a:cxn ang="0">
                    <a:pos x="56" y="388"/>
                  </a:cxn>
                  <a:cxn ang="0">
                    <a:pos x="64" y="477"/>
                  </a:cxn>
                  <a:cxn ang="0">
                    <a:pos x="156" y="603"/>
                  </a:cxn>
                  <a:cxn ang="0">
                    <a:pos x="274" y="635"/>
                  </a:cxn>
                  <a:cxn ang="0">
                    <a:pos x="451" y="617"/>
                  </a:cxn>
                  <a:cxn ang="0">
                    <a:pos x="533" y="596"/>
                  </a:cxn>
                  <a:cxn ang="0">
                    <a:pos x="624" y="594"/>
                  </a:cxn>
                  <a:cxn ang="0">
                    <a:pos x="689" y="562"/>
                  </a:cxn>
                  <a:cxn ang="0">
                    <a:pos x="775" y="428"/>
                  </a:cxn>
                  <a:cxn ang="0">
                    <a:pos x="796" y="225"/>
                  </a:cxn>
                  <a:cxn ang="0">
                    <a:pos x="713" y="349"/>
                  </a:cxn>
                  <a:cxn ang="0">
                    <a:pos x="562" y="435"/>
                  </a:cxn>
                  <a:cxn ang="0">
                    <a:pos x="453" y="438"/>
                  </a:cxn>
                  <a:cxn ang="0">
                    <a:pos x="400" y="394"/>
                  </a:cxn>
                  <a:cxn ang="0">
                    <a:pos x="547" y="400"/>
                  </a:cxn>
                  <a:cxn ang="0">
                    <a:pos x="671" y="302"/>
                  </a:cxn>
                  <a:cxn ang="0">
                    <a:pos x="707" y="189"/>
                  </a:cxn>
                  <a:cxn ang="0">
                    <a:pos x="701" y="78"/>
                  </a:cxn>
                  <a:cxn ang="0">
                    <a:pos x="636" y="0"/>
                  </a:cxn>
                  <a:cxn ang="0">
                    <a:pos x="489" y="154"/>
                  </a:cxn>
                  <a:cxn ang="0">
                    <a:pos x="277" y="154"/>
                  </a:cxn>
                  <a:cxn ang="0">
                    <a:pos x="111" y="102"/>
                  </a:cxn>
                  <a:cxn ang="0">
                    <a:pos x="68" y="10"/>
                  </a:cxn>
                  <a:cxn ang="0">
                    <a:pos x="68" y="10"/>
                  </a:cxn>
                </a:cxnLst>
                <a:rect l="0" t="0" r="r" b="b"/>
                <a:pathLst>
                  <a:path w="796" h="635">
                    <a:moveTo>
                      <a:pt x="68" y="10"/>
                    </a:moveTo>
                    <a:lnTo>
                      <a:pt x="0" y="75"/>
                    </a:lnTo>
                    <a:lnTo>
                      <a:pt x="0" y="237"/>
                    </a:lnTo>
                    <a:lnTo>
                      <a:pt x="47" y="343"/>
                    </a:lnTo>
                    <a:lnTo>
                      <a:pt x="124" y="373"/>
                    </a:lnTo>
                    <a:lnTo>
                      <a:pt x="56" y="388"/>
                    </a:lnTo>
                    <a:lnTo>
                      <a:pt x="64" y="477"/>
                    </a:lnTo>
                    <a:lnTo>
                      <a:pt x="156" y="603"/>
                    </a:lnTo>
                    <a:lnTo>
                      <a:pt x="274" y="635"/>
                    </a:lnTo>
                    <a:lnTo>
                      <a:pt x="451" y="617"/>
                    </a:lnTo>
                    <a:lnTo>
                      <a:pt x="533" y="596"/>
                    </a:lnTo>
                    <a:lnTo>
                      <a:pt x="624" y="594"/>
                    </a:lnTo>
                    <a:lnTo>
                      <a:pt x="689" y="562"/>
                    </a:lnTo>
                    <a:lnTo>
                      <a:pt x="775" y="428"/>
                    </a:lnTo>
                    <a:lnTo>
                      <a:pt x="796" y="225"/>
                    </a:lnTo>
                    <a:lnTo>
                      <a:pt x="713" y="349"/>
                    </a:lnTo>
                    <a:lnTo>
                      <a:pt x="562" y="435"/>
                    </a:lnTo>
                    <a:lnTo>
                      <a:pt x="453" y="438"/>
                    </a:lnTo>
                    <a:lnTo>
                      <a:pt x="400" y="394"/>
                    </a:lnTo>
                    <a:lnTo>
                      <a:pt x="547" y="400"/>
                    </a:lnTo>
                    <a:lnTo>
                      <a:pt x="671" y="302"/>
                    </a:lnTo>
                    <a:lnTo>
                      <a:pt x="707" y="189"/>
                    </a:lnTo>
                    <a:lnTo>
                      <a:pt x="701" y="78"/>
                    </a:lnTo>
                    <a:lnTo>
                      <a:pt x="636" y="0"/>
                    </a:lnTo>
                    <a:lnTo>
                      <a:pt x="489" y="154"/>
                    </a:lnTo>
                    <a:lnTo>
                      <a:pt x="277" y="154"/>
                    </a:lnTo>
                    <a:lnTo>
                      <a:pt x="111" y="102"/>
                    </a:lnTo>
                    <a:lnTo>
                      <a:pt x="68" y="10"/>
                    </a:lnTo>
                    <a:lnTo>
                      <a:pt x="68" y="1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Freeform 27"/>
              <p:cNvSpPr>
                <a:spLocks/>
              </p:cNvSpPr>
              <p:nvPr/>
            </p:nvSpPr>
            <p:spPr bwMode="auto">
              <a:xfrm>
                <a:off x="5167313" y="4322763"/>
                <a:ext cx="88900" cy="152400"/>
              </a:xfrm>
              <a:custGeom>
                <a:avLst/>
                <a:gdLst/>
                <a:ahLst/>
                <a:cxnLst>
                  <a:cxn ang="0">
                    <a:pos x="50" y="9"/>
                  </a:cxn>
                  <a:cxn ang="0">
                    <a:pos x="9" y="94"/>
                  </a:cxn>
                  <a:cxn ang="0">
                    <a:pos x="0" y="156"/>
                  </a:cxn>
                  <a:cxn ang="0">
                    <a:pos x="26" y="192"/>
                  </a:cxn>
                  <a:cxn ang="0">
                    <a:pos x="67" y="173"/>
                  </a:cxn>
                  <a:cxn ang="0">
                    <a:pos x="94" y="133"/>
                  </a:cxn>
                  <a:cxn ang="0">
                    <a:pos x="97" y="53"/>
                  </a:cxn>
                  <a:cxn ang="0">
                    <a:pos x="111" y="0"/>
                  </a:cxn>
                  <a:cxn ang="0">
                    <a:pos x="50" y="9"/>
                  </a:cxn>
                  <a:cxn ang="0">
                    <a:pos x="50" y="9"/>
                  </a:cxn>
                </a:cxnLst>
                <a:rect l="0" t="0" r="r" b="b"/>
                <a:pathLst>
                  <a:path w="111" h="192">
                    <a:moveTo>
                      <a:pt x="50" y="9"/>
                    </a:moveTo>
                    <a:lnTo>
                      <a:pt x="9" y="94"/>
                    </a:lnTo>
                    <a:lnTo>
                      <a:pt x="0" y="156"/>
                    </a:lnTo>
                    <a:lnTo>
                      <a:pt x="26" y="192"/>
                    </a:lnTo>
                    <a:lnTo>
                      <a:pt x="67" y="173"/>
                    </a:lnTo>
                    <a:lnTo>
                      <a:pt x="94" y="133"/>
                    </a:lnTo>
                    <a:lnTo>
                      <a:pt x="97" y="53"/>
                    </a:lnTo>
                    <a:lnTo>
                      <a:pt x="111" y="0"/>
                    </a:lnTo>
                    <a:lnTo>
                      <a:pt x="50" y="9"/>
                    </a:lnTo>
                    <a:lnTo>
                      <a:pt x="50" y="9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28"/>
              <p:cNvSpPr>
                <a:spLocks/>
              </p:cNvSpPr>
              <p:nvPr/>
            </p:nvSpPr>
            <p:spPr bwMode="auto">
              <a:xfrm>
                <a:off x="4989513" y="4033838"/>
                <a:ext cx="485775" cy="728663"/>
              </a:xfrm>
              <a:custGeom>
                <a:avLst/>
                <a:gdLst/>
                <a:ahLst/>
                <a:cxnLst>
                  <a:cxn ang="0">
                    <a:pos x="217" y="17"/>
                  </a:cxn>
                  <a:cxn ang="0">
                    <a:pos x="134" y="27"/>
                  </a:cxn>
                  <a:cxn ang="0">
                    <a:pos x="117" y="97"/>
                  </a:cxn>
                  <a:cxn ang="0">
                    <a:pos x="111" y="194"/>
                  </a:cxn>
                  <a:cxn ang="0">
                    <a:pos x="111" y="253"/>
                  </a:cxn>
                  <a:cxn ang="0">
                    <a:pos x="47" y="319"/>
                  </a:cxn>
                  <a:cxn ang="0">
                    <a:pos x="17" y="412"/>
                  </a:cxn>
                  <a:cxn ang="0">
                    <a:pos x="0" y="527"/>
                  </a:cxn>
                  <a:cxn ang="0">
                    <a:pos x="34" y="627"/>
                  </a:cxn>
                  <a:cxn ang="0">
                    <a:pos x="75" y="793"/>
                  </a:cxn>
                  <a:cxn ang="0">
                    <a:pos x="143" y="899"/>
                  </a:cxn>
                  <a:cxn ang="0">
                    <a:pos x="306" y="916"/>
                  </a:cxn>
                  <a:cxn ang="0">
                    <a:pos x="406" y="840"/>
                  </a:cxn>
                  <a:cxn ang="0">
                    <a:pos x="456" y="767"/>
                  </a:cxn>
                  <a:cxn ang="0">
                    <a:pos x="323" y="831"/>
                  </a:cxn>
                  <a:cxn ang="0">
                    <a:pos x="196" y="802"/>
                  </a:cxn>
                  <a:cxn ang="0">
                    <a:pos x="102" y="744"/>
                  </a:cxn>
                  <a:cxn ang="0">
                    <a:pos x="75" y="616"/>
                  </a:cxn>
                  <a:cxn ang="0">
                    <a:pos x="34" y="501"/>
                  </a:cxn>
                  <a:cxn ang="0">
                    <a:pos x="45" y="446"/>
                  </a:cxn>
                  <a:cxn ang="0">
                    <a:pos x="75" y="433"/>
                  </a:cxn>
                  <a:cxn ang="0">
                    <a:pos x="143" y="495"/>
                  </a:cxn>
                  <a:cxn ang="0">
                    <a:pos x="154" y="405"/>
                  </a:cxn>
                  <a:cxn ang="0">
                    <a:pos x="200" y="315"/>
                  </a:cxn>
                  <a:cxn ang="0">
                    <a:pos x="166" y="242"/>
                  </a:cxn>
                  <a:cxn ang="0">
                    <a:pos x="190" y="117"/>
                  </a:cxn>
                  <a:cxn ang="0">
                    <a:pos x="270" y="100"/>
                  </a:cxn>
                  <a:cxn ang="0">
                    <a:pos x="334" y="147"/>
                  </a:cxn>
                  <a:cxn ang="0">
                    <a:pos x="385" y="121"/>
                  </a:cxn>
                  <a:cxn ang="0">
                    <a:pos x="464" y="138"/>
                  </a:cxn>
                  <a:cxn ang="0">
                    <a:pos x="488" y="212"/>
                  </a:cxn>
                  <a:cxn ang="0">
                    <a:pos x="470" y="319"/>
                  </a:cxn>
                  <a:cxn ang="0">
                    <a:pos x="406" y="340"/>
                  </a:cxn>
                  <a:cxn ang="0">
                    <a:pos x="449" y="421"/>
                  </a:cxn>
                  <a:cxn ang="0">
                    <a:pos x="430" y="501"/>
                  </a:cxn>
                  <a:cxn ang="0">
                    <a:pos x="394" y="613"/>
                  </a:cxn>
                  <a:cxn ang="0">
                    <a:pos x="308" y="661"/>
                  </a:cxn>
                  <a:cxn ang="0">
                    <a:pos x="373" y="693"/>
                  </a:cxn>
                  <a:cxn ang="0">
                    <a:pos x="438" y="613"/>
                  </a:cxn>
                  <a:cxn ang="0">
                    <a:pos x="509" y="513"/>
                  </a:cxn>
                  <a:cxn ang="0">
                    <a:pos x="558" y="516"/>
                  </a:cxn>
                  <a:cxn ang="0">
                    <a:pos x="577" y="589"/>
                  </a:cxn>
                  <a:cxn ang="0">
                    <a:pos x="507" y="618"/>
                  </a:cxn>
                  <a:cxn ang="0">
                    <a:pos x="483" y="724"/>
                  </a:cxn>
                  <a:cxn ang="0">
                    <a:pos x="611" y="578"/>
                  </a:cxn>
                  <a:cxn ang="0">
                    <a:pos x="611" y="430"/>
                  </a:cxn>
                  <a:cxn ang="0">
                    <a:pos x="568" y="351"/>
                  </a:cxn>
                  <a:cxn ang="0">
                    <a:pos x="591" y="206"/>
                  </a:cxn>
                  <a:cxn ang="0">
                    <a:pos x="591" y="76"/>
                  </a:cxn>
                  <a:cxn ang="0">
                    <a:pos x="509" y="41"/>
                  </a:cxn>
                  <a:cxn ang="0">
                    <a:pos x="349" y="0"/>
                  </a:cxn>
                  <a:cxn ang="0">
                    <a:pos x="217" y="17"/>
                  </a:cxn>
                  <a:cxn ang="0">
                    <a:pos x="217" y="17"/>
                  </a:cxn>
                </a:cxnLst>
                <a:rect l="0" t="0" r="r" b="b"/>
                <a:pathLst>
                  <a:path w="611" h="916">
                    <a:moveTo>
                      <a:pt x="217" y="17"/>
                    </a:moveTo>
                    <a:lnTo>
                      <a:pt x="134" y="27"/>
                    </a:lnTo>
                    <a:lnTo>
                      <a:pt x="117" y="97"/>
                    </a:lnTo>
                    <a:lnTo>
                      <a:pt x="111" y="194"/>
                    </a:lnTo>
                    <a:lnTo>
                      <a:pt x="111" y="253"/>
                    </a:lnTo>
                    <a:lnTo>
                      <a:pt x="47" y="319"/>
                    </a:lnTo>
                    <a:lnTo>
                      <a:pt x="17" y="412"/>
                    </a:lnTo>
                    <a:lnTo>
                      <a:pt x="0" y="527"/>
                    </a:lnTo>
                    <a:lnTo>
                      <a:pt x="34" y="627"/>
                    </a:lnTo>
                    <a:lnTo>
                      <a:pt x="75" y="793"/>
                    </a:lnTo>
                    <a:lnTo>
                      <a:pt x="143" y="899"/>
                    </a:lnTo>
                    <a:lnTo>
                      <a:pt x="306" y="916"/>
                    </a:lnTo>
                    <a:lnTo>
                      <a:pt x="406" y="840"/>
                    </a:lnTo>
                    <a:lnTo>
                      <a:pt x="456" y="767"/>
                    </a:lnTo>
                    <a:lnTo>
                      <a:pt x="323" y="831"/>
                    </a:lnTo>
                    <a:lnTo>
                      <a:pt x="196" y="802"/>
                    </a:lnTo>
                    <a:lnTo>
                      <a:pt x="102" y="744"/>
                    </a:lnTo>
                    <a:lnTo>
                      <a:pt x="75" y="616"/>
                    </a:lnTo>
                    <a:lnTo>
                      <a:pt x="34" y="501"/>
                    </a:lnTo>
                    <a:lnTo>
                      <a:pt x="45" y="446"/>
                    </a:lnTo>
                    <a:lnTo>
                      <a:pt x="75" y="433"/>
                    </a:lnTo>
                    <a:lnTo>
                      <a:pt x="143" y="495"/>
                    </a:lnTo>
                    <a:lnTo>
                      <a:pt x="154" y="405"/>
                    </a:lnTo>
                    <a:lnTo>
                      <a:pt x="200" y="315"/>
                    </a:lnTo>
                    <a:lnTo>
                      <a:pt x="166" y="242"/>
                    </a:lnTo>
                    <a:lnTo>
                      <a:pt x="190" y="117"/>
                    </a:lnTo>
                    <a:lnTo>
                      <a:pt x="270" y="100"/>
                    </a:lnTo>
                    <a:lnTo>
                      <a:pt x="334" y="147"/>
                    </a:lnTo>
                    <a:lnTo>
                      <a:pt x="385" y="121"/>
                    </a:lnTo>
                    <a:lnTo>
                      <a:pt x="464" y="138"/>
                    </a:lnTo>
                    <a:lnTo>
                      <a:pt x="488" y="212"/>
                    </a:lnTo>
                    <a:lnTo>
                      <a:pt x="470" y="319"/>
                    </a:lnTo>
                    <a:lnTo>
                      <a:pt x="406" y="340"/>
                    </a:lnTo>
                    <a:lnTo>
                      <a:pt x="449" y="421"/>
                    </a:lnTo>
                    <a:lnTo>
                      <a:pt x="430" y="501"/>
                    </a:lnTo>
                    <a:lnTo>
                      <a:pt x="394" y="613"/>
                    </a:lnTo>
                    <a:lnTo>
                      <a:pt x="308" y="661"/>
                    </a:lnTo>
                    <a:lnTo>
                      <a:pt x="373" y="693"/>
                    </a:lnTo>
                    <a:lnTo>
                      <a:pt x="438" y="613"/>
                    </a:lnTo>
                    <a:lnTo>
                      <a:pt x="509" y="513"/>
                    </a:lnTo>
                    <a:lnTo>
                      <a:pt x="558" y="516"/>
                    </a:lnTo>
                    <a:lnTo>
                      <a:pt x="577" y="589"/>
                    </a:lnTo>
                    <a:lnTo>
                      <a:pt x="507" y="618"/>
                    </a:lnTo>
                    <a:lnTo>
                      <a:pt x="483" y="724"/>
                    </a:lnTo>
                    <a:lnTo>
                      <a:pt x="611" y="578"/>
                    </a:lnTo>
                    <a:lnTo>
                      <a:pt x="611" y="430"/>
                    </a:lnTo>
                    <a:lnTo>
                      <a:pt x="568" y="351"/>
                    </a:lnTo>
                    <a:lnTo>
                      <a:pt x="591" y="206"/>
                    </a:lnTo>
                    <a:lnTo>
                      <a:pt x="591" y="76"/>
                    </a:lnTo>
                    <a:lnTo>
                      <a:pt x="509" y="41"/>
                    </a:lnTo>
                    <a:lnTo>
                      <a:pt x="349" y="0"/>
                    </a:lnTo>
                    <a:lnTo>
                      <a:pt x="217" y="17"/>
                    </a:lnTo>
                    <a:lnTo>
                      <a:pt x="217" y="17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Freeform 29"/>
              <p:cNvSpPr>
                <a:spLocks/>
              </p:cNvSpPr>
              <p:nvPr/>
            </p:nvSpPr>
            <p:spPr bwMode="auto">
              <a:xfrm>
                <a:off x="5440363" y="4624388"/>
                <a:ext cx="403225" cy="823913"/>
              </a:xfrm>
              <a:custGeom>
                <a:avLst/>
                <a:gdLst/>
                <a:ahLst/>
                <a:cxnLst>
                  <a:cxn ang="0">
                    <a:pos x="130" y="0"/>
                  </a:cxn>
                  <a:cxn ang="0">
                    <a:pos x="47" y="95"/>
                  </a:cxn>
                  <a:cxn ang="0">
                    <a:pos x="0" y="254"/>
                  </a:cxn>
                  <a:cxn ang="0">
                    <a:pos x="106" y="279"/>
                  </a:cxn>
                  <a:cxn ang="0">
                    <a:pos x="238" y="294"/>
                  </a:cxn>
                  <a:cxn ang="0">
                    <a:pos x="294" y="457"/>
                  </a:cxn>
                  <a:cxn ang="0">
                    <a:pos x="282" y="731"/>
                  </a:cxn>
                  <a:cxn ang="0">
                    <a:pos x="224" y="774"/>
                  </a:cxn>
                  <a:cxn ang="0">
                    <a:pos x="194" y="895"/>
                  </a:cxn>
                  <a:cxn ang="0">
                    <a:pos x="196" y="952"/>
                  </a:cxn>
                  <a:cxn ang="0">
                    <a:pos x="247" y="848"/>
                  </a:cxn>
                  <a:cxn ang="0">
                    <a:pos x="303" y="842"/>
                  </a:cxn>
                  <a:cxn ang="0">
                    <a:pos x="343" y="899"/>
                  </a:cxn>
                  <a:cxn ang="0">
                    <a:pos x="350" y="961"/>
                  </a:cxn>
                  <a:cxn ang="0">
                    <a:pos x="341" y="1037"/>
                  </a:cxn>
                  <a:cxn ang="0">
                    <a:pos x="379" y="1010"/>
                  </a:cxn>
                  <a:cxn ang="0">
                    <a:pos x="398" y="893"/>
                  </a:cxn>
                  <a:cxn ang="0">
                    <a:pos x="436" y="908"/>
                  </a:cxn>
                  <a:cxn ang="0">
                    <a:pos x="439" y="1008"/>
                  </a:cxn>
                  <a:cxn ang="0">
                    <a:pos x="456" y="967"/>
                  </a:cxn>
                  <a:cxn ang="0">
                    <a:pos x="460" y="880"/>
                  </a:cxn>
                  <a:cxn ang="0">
                    <a:pos x="494" y="922"/>
                  </a:cxn>
                  <a:cxn ang="0">
                    <a:pos x="507" y="874"/>
                  </a:cxn>
                  <a:cxn ang="0">
                    <a:pos x="447" y="789"/>
                  </a:cxn>
                  <a:cxn ang="0">
                    <a:pos x="373" y="744"/>
                  </a:cxn>
                  <a:cxn ang="0">
                    <a:pos x="339" y="665"/>
                  </a:cxn>
                  <a:cxn ang="0">
                    <a:pos x="326" y="421"/>
                  </a:cxn>
                  <a:cxn ang="0">
                    <a:pos x="279" y="226"/>
                  </a:cxn>
                  <a:cxn ang="0">
                    <a:pos x="273" y="102"/>
                  </a:cxn>
                  <a:cxn ang="0">
                    <a:pos x="130" y="0"/>
                  </a:cxn>
                  <a:cxn ang="0">
                    <a:pos x="130" y="0"/>
                  </a:cxn>
                </a:cxnLst>
                <a:rect l="0" t="0" r="r" b="b"/>
                <a:pathLst>
                  <a:path w="507" h="1037">
                    <a:moveTo>
                      <a:pt x="130" y="0"/>
                    </a:moveTo>
                    <a:lnTo>
                      <a:pt x="47" y="95"/>
                    </a:lnTo>
                    <a:lnTo>
                      <a:pt x="0" y="254"/>
                    </a:lnTo>
                    <a:lnTo>
                      <a:pt x="106" y="279"/>
                    </a:lnTo>
                    <a:lnTo>
                      <a:pt x="238" y="294"/>
                    </a:lnTo>
                    <a:lnTo>
                      <a:pt x="294" y="457"/>
                    </a:lnTo>
                    <a:lnTo>
                      <a:pt x="282" y="731"/>
                    </a:lnTo>
                    <a:lnTo>
                      <a:pt x="224" y="774"/>
                    </a:lnTo>
                    <a:lnTo>
                      <a:pt x="194" y="895"/>
                    </a:lnTo>
                    <a:lnTo>
                      <a:pt x="196" y="952"/>
                    </a:lnTo>
                    <a:lnTo>
                      <a:pt x="247" y="848"/>
                    </a:lnTo>
                    <a:lnTo>
                      <a:pt x="303" y="842"/>
                    </a:lnTo>
                    <a:lnTo>
                      <a:pt x="343" y="899"/>
                    </a:lnTo>
                    <a:lnTo>
                      <a:pt x="350" y="961"/>
                    </a:lnTo>
                    <a:lnTo>
                      <a:pt x="341" y="1037"/>
                    </a:lnTo>
                    <a:lnTo>
                      <a:pt x="379" y="1010"/>
                    </a:lnTo>
                    <a:lnTo>
                      <a:pt x="398" y="893"/>
                    </a:lnTo>
                    <a:lnTo>
                      <a:pt x="436" y="908"/>
                    </a:lnTo>
                    <a:lnTo>
                      <a:pt x="439" y="1008"/>
                    </a:lnTo>
                    <a:lnTo>
                      <a:pt x="456" y="967"/>
                    </a:lnTo>
                    <a:lnTo>
                      <a:pt x="460" y="880"/>
                    </a:lnTo>
                    <a:lnTo>
                      <a:pt x="494" y="922"/>
                    </a:lnTo>
                    <a:lnTo>
                      <a:pt x="507" y="874"/>
                    </a:lnTo>
                    <a:lnTo>
                      <a:pt x="447" y="789"/>
                    </a:lnTo>
                    <a:lnTo>
                      <a:pt x="373" y="744"/>
                    </a:lnTo>
                    <a:lnTo>
                      <a:pt x="339" y="665"/>
                    </a:lnTo>
                    <a:lnTo>
                      <a:pt x="326" y="421"/>
                    </a:lnTo>
                    <a:lnTo>
                      <a:pt x="279" y="226"/>
                    </a:lnTo>
                    <a:lnTo>
                      <a:pt x="273" y="102"/>
                    </a:lnTo>
                    <a:lnTo>
                      <a:pt x="130" y="0"/>
                    </a:lnTo>
                    <a:lnTo>
                      <a:pt x="130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" name="Freeform 30"/>
              <p:cNvSpPr>
                <a:spLocks/>
              </p:cNvSpPr>
              <p:nvPr/>
            </p:nvSpPr>
            <p:spPr bwMode="auto">
              <a:xfrm>
                <a:off x="4757738" y="5180013"/>
                <a:ext cx="139700" cy="249238"/>
              </a:xfrm>
              <a:custGeom>
                <a:avLst/>
                <a:gdLst/>
                <a:ahLst/>
                <a:cxnLst>
                  <a:cxn ang="0">
                    <a:pos x="142" y="0"/>
                  </a:cxn>
                  <a:cxn ang="0">
                    <a:pos x="70" y="41"/>
                  </a:cxn>
                  <a:cxn ang="0">
                    <a:pos x="16" y="95"/>
                  </a:cxn>
                  <a:cxn ang="0">
                    <a:pos x="0" y="174"/>
                  </a:cxn>
                  <a:cxn ang="0">
                    <a:pos x="78" y="136"/>
                  </a:cxn>
                  <a:cxn ang="0">
                    <a:pos x="122" y="167"/>
                  </a:cxn>
                  <a:cxn ang="0">
                    <a:pos x="122" y="234"/>
                  </a:cxn>
                  <a:cxn ang="0">
                    <a:pos x="101" y="314"/>
                  </a:cxn>
                  <a:cxn ang="0">
                    <a:pos x="155" y="286"/>
                  </a:cxn>
                  <a:cxn ang="0">
                    <a:pos x="176" y="149"/>
                  </a:cxn>
                  <a:cxn ang="0">
                    <a:pos x="136" y="64"/>
                  </a:cxn>
                  <a:cxn ang="0">
                    <a:pos x="142" y="0"/>
                  </a:cxn>
                  <a:cxn ang="0">
                    <a:pos x="142" y="0"/>
                  </a:cxn>
                </a:cxnLst>
                <a:rect l="0" t="0" r="r" b="b"/>
                <a:pathLst>
                  <a:path w="176" h="314">
                    <a:moveTo>
                      <a:pt x="142" y="0"/>
                    </a:moveTo>
                    <a:lnTo>
                      <a:pt x="70" y="41"/>
                    </a:lnTo>
                    <a:lnTo>
                      <a:pt x="16" y="95"/>
                    </a:lnTo>
                    <a:lnTo>
                      <a:pt x="0" y="174"/>
                    </a:lnTo>
                    <a:lnTo>
                      <a:pt x="78" y="136"/>
                    </a:lnTo>
                    <a:lnTo>
                      <a:pt x="122" y="167"/>
                    </a:lnTo>
                    <a:lnTo>
                      <a:pt x="122" y="234"/>
                    </a:lnTo>
                    <a:lnTo>
                      <a:pt x="101" y="314"/>
                    </a:lnTo>
                    <a:lnTo>
                      <a:pt x="155" y="286"/>
                    </a:lnTo>
                    <a:lnTo>
                      <a:pt x="176" y="149"/>
                    </a:lnTo>
                    <a:lnTo>
                      <a:pt x="136" y="64"/>
                    </a:lnTo>
                    <a:lnTo>
                      <a:pt x="142" y="0"/>
                    </a:lnTo>
                    <a:lnTo>
                      <a:pt x="142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Freeform 31"/>
              <p:cNvSpPr>
                <a:spLocks/>
              </p:cNvSpPr>
              <p:nvPr/>
            </p:nvSpPr>
            <p:spPr bwMode="auto">
              <a:xfrm>
                <a:off x="4921250" y="5511800"/>
                <a:ext cx="168275" cy="246063"/>
              </a:xfrm>
              <a:custGeom>
                <a:avLst/>
                <a:gdLst/>
                <a:ahLst/>
                <a:cxnLst>
                  <a:cxn ang="0">
                    <a:pos x="143" y="0"/>
                  </a:cxn>
                  <a:cxn ang="0">
                    <a:pos x="124" y="54"/>
                  </a:cxn>
                  <a:cxn ang="0">
                    <a:pos x="140" y="95"/>
                  </a:cxn>
                  <a:cxn ang="0">
                    <a:pos x="66" y="116"/>
                  </a:cxn>
                  <a:cxn ang="0">
                    <a:pos x="31" y="143"/>
                  </a:cxn>
                  <a:cxn ang="0">
                    <a:pos x="0" y="252"/>
                  </a:cxn>
                  <a:cxn ang="0">
                    <a:pos x="35" y="221"/>
                  </a:cxn>
                  <a:cxn ang="0">
                    <a:pos x="54" y="156"/>
                  </a:cxn>
                  <a:cxn ang="0">
                    <a:pos x="89" y="211"/>
                  </a:cxn>
                  <a:cxn ang="0">
                    <a:pos x="106" y="310"/>
                  </a:cxn>
                  <a:cxn ang="0">
                    <a:pos x="174" y="269"/>
                  </a:cxn>
                  <a:cxn ang="0">
                    <a:pos x="192" y="197"/>
                  </a:cxn>
                  <a:cxn ang="0">
                    <a:pos x="157" y="174"/>
                  </a:cxn>
                  <a:cxn ang="0">
                    <a:pos x="178" y="147"/>
                  </a:cxn>
                  <a:cxn ang="0">
                    <a:pos x="211" y="67"/>
                  </a:cxn>
                  <a:cxn ang="0">
                    <a:pos x="205" y="0"/>
                  </a:cxn>
                  <a:cxn ang="0">
                    <a:pos x="143" y="0"/>
                  </a:cxn>
                  <a:cxn ang="0">
                    <a:pos x="143" y="0"/>
                  </a:cxn>
                </a:cxnLst>
                <a:rect l="0" t="0" r="r" b="b"/>
                <a:pathLst>
                  <a:path w="211" h="310">
                    <a:moveTo>
                      <a:pt x="143" y="0"/>
                    </a:moveTo>
                    <a:lnTo>
                      <a:pt x="124" y="54"/>
                    </a:lnTo>
                    <a:lnTo>
                      <a:pt x="140" y="95"/>
                    </a:lnTo>
                    <a:lnTo>
                      <a:pt x="66" y="116"/>
                    </a:lnTo>
                    <a:lnTo>
                      <a:pt x="31" y="143"/>
                    </a:lnTo>
                    <a:lnTo>
                      <a:pt x="0" y="252"/>
                    </a:lnTo>
                    <a:lnTo>
                      <a:pt x="35" y="221"/>
                    </a:lnTo>
                    <a:lnTo>
                      <a:pt x="54" y="156"/>
                    </a:lnTo>
                    <a:lnTo>
                      <a:pt x="89" y="211"/>
                    </a:lnTo>
                    <a:lnTo>
                      <a:pt x="106" y="310"/>
                    </a:lnTo>
                    <a:lnTo>
                      <a:pt x="174" y="269"/>
                    </a:lnTo>
                    <a:lnTo>
                      <a:pt x="192" y="197"/>
                    </a:lnTo>
                    <a:lnTo>
                      <a:pt x="157" y="174"/>
                    </a:lnTo>
                    <a:lnTo>
                      <a:pt x="178" y="147"/>
                    </a:lnTo>
                    <a:lnTo>
                      <a:pt x="211" y="67"/>
                    </a:lnTo>
                    <a:lnTo>
                      <a:pt x="205" y="0"/>
                    </a:lnTo>
                    <a:lnTo>
                      <a:pt x="143" y="0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" name="Freeform 32"/>
              <p:cNvSpPr>
                <a:spLocks/>
              </p:cNvSpPr>
              <p:nvPr/>
            </p:nvSpPr>
            <p:spPr bwMode="auto">
              <a:xfrm>
                <a:off x="5364163" y="5437188"/>
                <a:ext cx="146050" cy="292100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64" y="34"/>
                  </a:cxn>
                  <a:cxn ang="0">
                    <a:pos x="85" y="113"/>
                  </a:cxn>
                  <a:cxn ang="0">
                    <a:pos x="47" y="144"/>
                  </a:cxn>
                  <a:cxn ang="0">
                    <a:pos x="2" y="184"/>
                  </a:cxn>
                  <a:cxn ang="0">
                    <a:pos x="0" y="276"/>
                  </a:cxn>
                  <a:cxn ang="0">
                    <a:pos x="64" y="266"/>
                  </a:cxn>
                  <a:cxn ang="0">
                    <a:pos x="91" y="369"/>
                  </a:cxn>
                  <a:cxn ang="0">
                    <a:pos x="142" y="344"/>
                  </a:cxn>
                  <a:cxn ang="0">
                    <a:pos x="182" y="289"/>
                  </a:cxn>
                  <a:cxn ang="0">
                    <a:pos x="163" y="212"/>
                  </a:cxn>
                  <a:cxn ang="0">
                    <a:pos x="112" y="194"/>
                  </a:cxn>
                  <a:cxn ang="0">
                    <a:pos x="128" y="157"/>
                  </a:cxn>
                  <a:cxn ang="0">
                    <a:pos x="114" y="92"/>
                  </a:cxn>
                  <a:cxn ang="0">
                    <a:pos x="169" y="72"/>
                  </a:cxn>
                  <a:cxn ang="0">
                    <a:pos x="142" y="24"/>
                  </a:cxn>
                  <a:cxn ang="0">
                    <a:pos x="85" y="0"/>
                  </a:cxn>
                  <a:cxn ang="0">
                    <a:pos x="85" y="0"/>
                  </a:cxn>
                </a:cxnLst>
                <a:rect l="0" t="0" r="r" b="b"/>
                <a:pathLst>
                  <a:path w="182" h="369">
                    <a:moveTo>
                      <a:pt x="85" y="0"/>
                    </a:moveTo>
                    <a:lnTo>
                      <a:pt x="64" y="34"/>
                    </a:lnTo>
                    <a:lnTo>
                      <a:pt x="85" y="113"/>
                    </a:lnTo>
                    <a:lnTo>
                      <a:pt x="47" y="144"/>
                    </a:lnTo>
                    <a:lnTo>
                      <a:pt x="2" y="184"/>
                    </a:lnTo>
                    <a:lnTo>
                      <a:pt x="0" y="276"/>
                    </a:lnTo>
                    <a:lnTo>
                      <a:pt x="64" y="266"/>
                    </a:lnTo>
                    <a:lnTo>
                      <a:pt x="91" y="369"/>
                    </a:lnTo>
                    <a:lnTo>
                      <a:pt x="142" y="344"/>
                    </a:lnTo>
                    <a:lnTo>
                      <a:pt x="182" y="289"/>
                    </a:lnTo>
                    <a:lnTo>
                      <a:pt x="163" y="212"/>
                    </a:lnTo>
                    <a:lnTo>
                      <a:pt x="112" y="194"/>
                    </a:lnTo>
                    <a:lnTo>
                      <a:pt x="128" y="157"/>
                    </a:lnTo>
                    <a:lnTo>
                      <a:pt x="114" y="92"/>
                    </a:lnTo>
                    <a:lnTo>
                      <a:pt x="169" y="72"/>
                    </a:lnTo>
                    <a:lnTo>
                      <a:pt x="142" y="24"/>
                    </a:lnTo>
                    <a:lnTo>
                      <a:pt x="85" y="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Freeform 33"/>
              <p:cNvSpPr>
                <a:spLocks/>
              </p:cNvSpPr>
              <p:nvPr/>
            </p:nvSpPr>
            <p:spPr bwMode="auto">
              <a:xfrm>
                <a:off x="4319588" y="5495925"/>
                <a:ext cx="323850" cy="157163"/>
              </a:xfrm>
              <a:custGeom>
                <a:avLst/>
                <a:gdLst/>
                <a:ahLst/>
                <a:cxnLst>
                  <a:cxn ang="0">
                    <a:pos x="43" y="87"/>
                  </a:cxn>
                  <a:cxn ang="0">
                    <a:pos x="132" y="27"/>
                  </a:cxn>
                  <a:cxn ang="0">
                    <a:pos x="241" y="33"/>
                  </a:cxn>
                  <a:cxn ang="0">
                    <a:pos x="326" y="43"/>
                  </a:cxn>
                  <a:cxn ang="0">
                    <a:pos x="407" y="0"/>
                  </a:cxn>
                  <a:cxn ang="0">
                    <a:pos x="332" y="87"/>
                  </a:cxn>
                  <a:cxn ang="0">
                    <a:pos x="336" y="180"/>
                  </a:cxn>
                  <a:cxn ang="0">
                    <a:pos x="250" y="167"/>
                  </a:cxn>
                  <a:cxn ang="0">
                    <a:pos x="173" y="196"/>
                  </a:cxn>
                  <a:cxn ang="0">
                    <a:pos x="196" y="146"/>
                  </a:cxn>
                  <a:cxn ang="0">
                    <a:pos x="132" y="101"/>
                  </a:cxn>
                  <a:cxn ang="0">
                    <a:pos x="74" y="99"/>
                  </a:cxn>
                  <a:cxn ang="0">
                    <a:pos x="0" y="125"/>
                  </a:cxn>
                  <a:cxn ang="0">
                    <a:pos x="43" y="87"/>
                  </a:cxn>
                  <a:cxn ang="0">
                    <a:pos x="43" y="87"/>
                  </a:cxn>
                </a:cxnLst>
                <a:rect l="0" t="0" r="r" b="b"/>
                <a:pathLst>
                  <a:path w="407" h="196">
                    <a:moveTo>
                      <a:pt x="43" y="87"/>
                    </a:moveTo>
                    <a:lnTo>
                      <a:pt x="132" y="27"/>
                    </a:lnTo>
                    <a:lnTo>
                      <a:pt x="241" y="33"/>
                    </a:lnTo>
                    <a:lnTo>
                      <a:pt x="326" y="43"/>
                    </a:lnTo>
                    <a:lnTo>
                      <a:pt x="407" y="0"/>
                    </a:lnTo>
                    <a:lnTo>
                      <a:pt x="332" y="87"/>
                    </a:lnTo>
                    <a:lnTo>
                      <a:pt x="336" y="180"/>
                    </a:lnTo>
                    <a:lnTo>
                      <a:pt x="250" y="167"/>
                    </a:lnTo>
                    <a:lnTo>
                      <a:pt x="173" y="196"/>
                    </a:lnTo>
                    <a:lnTo>
                      <a:pt x="196" y="146"/>
                    </a:lnTo>
                    <a:lnTo>
                      <a:pt x="132" y="101"/>
                    </a:lnTo>
                    <a:lnTo>
                      <a:pt x="74" y="99"/>
                    </a:lnTo>
                    <a:lnTo>
                      <a:pt x="0" y="125"/>
                    </a:lnTo>
                    <a:lnTo>
                      <a:pt x="43" y="87"/>
                    </a:lnTo>
                    <a:lnTo>
                      <a:pt x="43" y="87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45" name="TextBox 44"/>
          <p:cNvSpPr txBox="1"/>
          <p:nvPr/>
        </p:nvSpPr>
        <p:spPr>
          <a:xfrm>
            <a:off x="537347" y="5141686"/>
            <a:ext cx="22404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+mj-lt"/>
              </a:rPr>
              <a:t>Finding the </a:t>
            </a:r>
            <a:br>
              <a:rPr lang="en-US" sz="2800" dirty="0" smtClean="0">
                <a:latin typeface="+mj-lt"/>
              </a:rPr>
            </a:br>
            <a:r>
              <a:rPr lang="en-US" sz="2800" dirty="0" smtClean="0">
                <a:latin typeface="+mj-lt"/>
              </a:rPr>
              <a:t>first exploit</a:t>
            </a:r>
            <a:endParaRPr lang="en-US" sz="2800" dirty="0">
              <a:latin typeface="+mj-lt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106058" y="5141686"/>
            <a:ext cx="29318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+mj-lt"/>
              </a:rPr>
              <a:t>with binary</a:t>
            </a:r>
            <a:br>
              <a:rPr lang="en-US" sz="2800" dirty="0" smtClean="0">
                <a:latin typeface="+mj-lt"/>
              </a:rPr>
            </a:br>
            <a:r>
              <a:rPr lang="en-US" sz="2800" dirty="0" err="1" smtClean="0">
                <a:latin typeface="+mj-lt"/>
              </a:rPr>
              <a:t>concolic</a:t>
            </a:r>
            <a:r>
              <a:rPr lang="en-US" sz="2800" dirty="0" smtClean="0">
                <a:latin typeface="+mj-lt"/>
              </a:rPr>
              <a:t> execution</a:t>
            </a:r>
            <a:endParaRPr lang="en-US" sz="2800" dirty="0">
              <a:latin typeface="+mj-lt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037943" y="5141686"/>
            <a:ext cx="29318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+mj-lt"/>
              </a:rPr>
              <a:t>using instrumentation</a:t>
            </a:r>
            <a:endParaRPr lang="en-US" sz="2800" dirty="0">
              <a:latin typeface="+mj-lt"/>
            </a:endParaRPr>
          </a:p>
        </p:txBody>
      </p:sp>
      <p:grpSp>
        <p:nvGrpSpPr>
          <p:cNvPr id="82" name="Group 81"/>
          <p:cNvGrpSpPr/>
          <p:nvPr/>
        </p:nvGrpSpPr>
        <p:grpSpPr>
          <a:xfrm>
            <a:off x="3662080" y="1943728"/>
            <a:ext cx="1819840" cy="2240144"/>
            <a:chOff x="3662080" y="1973857"/>
            <a:chExt cx="1819840" cy="2240144"/>
          </a:xfrm>
        </p:grpSpPr>
        <p:sp>
          <p:nvSpPr>
            <p:cNvPr id="77" name="TextBox 76"/>
            <p:cNvSpPr txBox="1"/>
            <p:nvPr/>
          </p:nvSpPr>
          <p:spPr>
            <a:xfrm>
              <a:off x="4059011" y="1973857"/>
              <a:ext cx="1025979" cy="732681"/>
            </a:xfrm>
            <a:prstGeom prst="roundRect">
              <a:avLst>
                <a:gd name="adj" fmla="val 10037"/>
              </a:avLst>
            </a:prstGeom>
            <a:solidFill>
              <a:schemeClr val="bg1"/>
            </a:solidFill>
            <a:ln w="6350">
              <a:solidFill>
                <a:schemeClr val="bg1">
                  <a:lumMod val="75000"/>
                </a:schemeClr>
              </a:solidFill>
            </a:ln>
            <a:effectLst>
              <a:outerShdw blurRad="127000" dist="38100" dir="2700000" sx="98000" sy="98000" algn="tl" rotWithShape="0">
                <a:schemeClr val="tx1">
                  <a:alpha val="15000"/>
                </a:schemeClr>
              </a:outerShdw>
            </a:effectLst>
          </p:spPr>
          <p:txBody>
            <a:bodyPr wrap="square" lIns="45720" tIns="0" rIns="0" bIns="0" rtlCol="0">
              <a:spAutoFit/>
            </a:bodyPr>
            <a:lstStyle/>
            <a:p>
              <a:r>
                <a:rPr lang="en-US" sz="900" dirty="0" err="1" smtClean="0">
                  <a:solidFill>
                    <a:schemeClr val="accent6"/>
                  </a:solidFill>
                  <a:latin typeface="Consolas" pitchFamily="49" charset="0"/>
                </a:rPr>
                <a:t>movzbl</a:t>
              </a:r>
              <a:r>
                <a:rPr lang="en-US" sz="900" dirty="0" smtClean="0">
                  <a:solidFill>
                    <a:schemeClr val="accent6"/>
                  </a:solidFill>
                  <a:latin typeface="Consolas" pitchFamily="49" charset="0"/>
                </a:rPr>
                <a:t> 0x80bd886,%eax</a:t>
              </a:r>
            </a:p>
            <a:p>
              <a:r>
                <a:rPr lang="en-US" sz="900" dirty="0" err="1" smtClean="0">
                  <a:solidFill>
                    <a:schemeClr val="accent6"/>
                  </a:solidFill>
                  <a:latin typeface="Consolas" pitchFamily="49" charset="0"/>
                </a:rPr>
                <a:t>cmp</a:t>
              </a:r>
              <a:r>
                <a:rPr lang="en-US" sz="900" dirty="0" smtClean="0">
                  <a:solidFill>
                    <a:schemeClr val="accent6"/>
                  </a:solidFill>
                  <a:latin typeface="Consolas" pitchFamily="49" charset="0"/>
                </a:rPr>
                <a:t> $0x64,%al</a:t>
              </a:r>
            </a:p>
            <a:p>
              <a:r>
                <a:rPr lang="en-US" sz="900" dirty="0" err="1" smtClean="0">
                  <a:solidFill>
                    <a:schemeClr val="accent6"/>
                  </a:solidFill>
                  <a:latin typeface="Consolas" pitchFamily="49" charset="0"/>
                </a:rPr>
                <a:t>jne</a:t>
              </a:r>
              <a:r>
                <a:rPr lang="en-US" sz="900" dirty="0" smtClean="0">
                  <a:solidFill>
                    <a:schemeClr val="accent6"/>
                  </a:solidFill>
                  <a:latin typeface="Consolas" pitchFamily="49" charset="0"/>
                </a:rPr>
                <a:t> 8048302</a:t>
              </a:r>
            </a:p>
            <a:p>
              <a:r>
                <a:rPr lang="en-US" sz="900" dirty="0" smtClean="0">
                  <a:solidFill>
                    <a:schemeClr val="accent6"/>
                  </a:solidFill>
                  <a:latin typeface="Consolas" pitchFamily="49" charset="0"/>
                </a:rPr>
                <a:t>call</a:t>
              </a:r>
              <a:r>
                <a:rPr lang="en-US" sz="900" b="1" dirty="0" smtClean="0">
                  <a:solidFill>
                    <a:schemeClr val="accent6"/>
                  </a:solidFill>
                  <a:latin typeface="Consolas" pitchFamily="49" charset="0"/>
                </a:rPr>
                <a:t> </a:t>
              </a:r>
              <a:r>
                <a:rPr lang="en-US" sz="900" dirty="0" smtClean="0">
                  <a:solidFill>
                    <a:schemeClr val="accent6"/>
                  </a:solidFill>
                  <a:latin typeface="Consolas" pitchFamily="49" charset="0"/>
                </a:rPr>
                <a:t>804825c</a:t>
              </a:r>
              <a:endParaRPr lang="en-US" sz="900" b="1" dirty="0" smtClean="0">
                <a:solidFill>
                  <a:schemeClr val="accent6"/>
                </a:solidFill>
                <a:latin typeface="Consolas" pitchFamily="49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3662080" y="3868662"/>
              <a:ext cx="1819840" cy="345339"/>
            </a:xfrm>
            <a:prstGeom prst="roundRect">
              <a:avLst>
                <a:gd name="adj" fmla="val 5113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32000">
                  <a:schemeClr val="accent4">
                    <a:lumMod val="60000"/>
                    <a:lumOff val="40000"/>
                  </a:schemeClr>
                </a:gs>
                <a:gs pos="3900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635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Consolas" pitchFamily="49" charset="0"/>
                </a:rPr>
                <a:t>input[2] == ‘d’</a:t>
              </a:r>
            </a:p>
            <a:p>
              <a:endParaRPr lang="en-US" sz="1400" b="1" dirty="0" smtClean="0">
                <a:latin typeface="Consolas" pitchFamily="49" charset="0"/>
              </a:endParaRPr>
            </a:p>
          </p:txBody>
        </p:sp>
        <p:sp>
          <p:nvSpPr>
            <p:cNvPr id="81" name="Down Arrow 80"/>
            <p:cNvSpPr/>
            <p:nvPr/>
          </p:nvSpPr>
          <p:spPr>
            <a:xfrm>
              <a:off x="4270375" y="2955656"/>
              <a:ext cx="603250" cy="721461"/>
            </a:xfrm>
            <a:prstGeom prst="down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50000"/>
                  </a:schemeClr>
                </a:gs>
                <a:gs pos="32000">
                  <a:schemeClr val="tx2">
                    <a:lumMod val="60000"/>
                    <a:lumOff val="40000"/>
                    <a:alpha val="50000"/>
                  </a:schemeClr>
                </a:gs>
                <a:gs pos="38000">
                  <a:schemeClr val="tx2">
                    <a:lumMod val="60000"/>
                    <a:lumOff val="40000"/>
                    <a:alpha val="50000"/>
                  </a:schemeClr>
                </a:gs>
                <a:gs pos="100000">
                  <a:schemeClr val="tx2">
                    <a:lumMod val="20000"/>
                    <a:lumOff val="80000"/>
                    <a:alpha val="5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6391211" y="739057"/>
            <a:ext cx="2301240" cy="4008069"/>
            <a:chOff x="6391211" y="739057"/>
            <a:chExt cx="2301240" cy="4008069"/>
          </a:xfrm>
        </p:grpSpPr>
        <p:pic>
          <p:nvPicPr>
            <p:cNvPr id="84" name="Picture 83" descr="400px-Ostrich_-_melbourne_zoo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57654" y="3421760"/>
              <a:ext cx="1767154" cy="1325366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sq">
              <a:solidFill>
                <a:srgbClr val="FFFFFF"/>
              </a:solidFill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360000"/>
              </a:camera>
              <a:lightRig rig="twoPt" dir="t">
                <a:rot lat="0" lon="0" rev="7200000"/>
              </a:lightRig>
            </a:scene3d>
            <a:sp3d contourW="12700">
              <a:bevelT w="25400" h="19050"/>
              <a:contourClr>
                <a:srgbClr val="969696"/>
              </a:contourClr>
            </a:sp3d>
          </p:spPr>
        </p:pic>
        <p:grpSp>
          <p:nvGrpSpPr>
            <p:cNvPr id="91" name="Group 90"/>
            <p:cNvGrpSpPr/>
            <p:nvPr/>
          </p:nvGrpSpPr>
          <p:grpSpPr>
            <a:xfrm>
              <a:off x="6391211" y="739057"/>
              <a:ext cx="2301240" cy="1973580"/>
              <a:chOff x="6339840" y="975360"/>
              <a:chExt cx="2301240" cy="1973580"/>
            </a:xfrm>
          </p:grpSpPr>
          <p:sp>
            <p:nvSpPr>
              <p:cNvPr id="85" name="TextBox 84"/>
              <p:cNvSpPr txBox="1"/>
              <p:nvPr/>
            </p:nvSpPr>
            <p:spPr>
              <a:xfrm>
                <a:off x="6339840" y="975360"/>
                <a:ext cx="2301240" cy="1973580"/>
              </a:xfrm>
              <a:prstGeom prst="roundRect">
                <a:avLst>
                  <a:gd name="adj" fmla="val 9050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2000">
                    <a:schemeClr val="accent5">
                      <a:lumMod val="75000"/>
                    </a:schemeClr>
                  </a:gs>
                  <a:gs pos="39000">
                    <a:schemeClr val="accent5">
                      <a:lumMod val="75000"/>
                    </a:schemeClr>
                  </a:gs>
                  <a:gs pos="100000">
                    <a:schemeClr val="accent5">
                      <a:lumMod val="40000"/>
                      <a:lumOff val="60000"/>
                    </a:schemeClr>
                  </a:gs>
                </a:gsLst>
                <a:lin ang="5400000" scaled="0"/>
              </a:gradFill>
              <a:ln w="12700">
                <a:solidFill>
                  <a:schemeClr val="bg1">
                    <a:lumMod val="75000"/>
                  </a:schemeClr>
                </a:solidFill>
              </a:ln>
              <a:effectLst>
                <a:outerShdw blurRad="152400" dist="38100" dir="2700000" sx="98000" sy="98000" algn="tl" rotWithShape="0">
                  <a:prstClr val="black">
                    <a:alpha val="23000"/>
                  </a:prstClr>
                </a:outerShdw>
              </a:effectLst>
            </p:spPr>
            <p:txBody>
              <a:bodyPr wrap="square" rtlCol="0" anchor="ctr" anchorCtr="0">
                <a:noAutofit/>
              </a:bodyPr>
              <a:lstStyle/>
              <a:p>
                <a:pPr algn="ctr"/>
                <a:endParaRPr lang="en-US" b="1" dirty="0">
                  <a:latin typeface="+mn-lt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7531009" y="1310746"/>
                <a:ext cx="1025979" cy="732681"/>
              </a:xfrm>
              <a:prstGeom prst="roundRect">
                <a:avLst>
                  <a:gd name="adj" fmla="val 10037"/>
                </a:avLst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>
                <a:innerShdw blurRad="101600" dist="12700" dir="13500000">
                  <a:prstClr val="black">
                    <a:alpha val="24000"/>
                  </a:prstClr>
                </a:innerShdw>
              </a:effectLst>
            </p:spPr>
            <p:txBody>
              <a:bodyPr wrap="square" lIns="45720" tIns="0" rIns="0" bIns="0" rtlCol="0">
                <a:spAutoFit/>
              </a:bodyPr>
              <a:lstStyle/>
              <a:p>
                <a:r>
                  <a:rPr lang="en-US" sz="900" dirty="0" err="1" smtClean="0">
                    <a:solidFill>
                      <a:schemeClr val="accent6"/>
                    </a:solidFill>
                    <a:latin typeface="Consolas" pitchFamily="49" charset="0"/>
                  </a:rPr>
                  <a:t>mov</a:t>
                </a:r>
                <a:r>
                  <a:rPr lang="en-US" sz="900" dirty="0" smtClean="0">
                    <a:solidFill>
                      <a:schemeClr val="accent6"/>
                    </a:solidFill>
                    <a:latin typeface="Consolas" pitchFamily="49" charset="0"/>
                  </a:rPr>
                  <a:t> %</a:t>
                </a:r>
                <a:r>
                  <a:rPr lang="en-US" sz="900" dirty="0" err="1" smtClean="0">
                    <a:solidFill>
                      <a:schemeClr val="accent6"/>
                    </a:solidFill>
                    <a:latin typeface="Consolas" pitchFamily="49" charset="0"/>
                  </a:rPr>
                  <a:t>edx,%ecx</a:t>
                </a:r>
                <a:endParaRPr lang="en-US" sz="900" dirty="0" smtClean="0">
                  <a:solidFill>
                    <a:schemeClr val="accent6"/>
                  </a:solidFill>
                  <a:latin typeface="Consolas" pitchFamily="49" charset="0"/>
                </a:endParaRPr>
              </a:p>
              <a:p>
                <a:r>
                  <a:rPr lang="en-US" sz="900" dirty="0" smtClean="0">
                    <a:solidFill>
                      <a:schemeClr val="accent6"/>
                    </a:solidFill>
                    <a:latin typeface="Consolas" pitchFamily="49" charset="0"/>
                  </a:rPr>
                  <a:t>sub %</a:t>
                </a:r>
                <a:r>
                  <a:rPr lang="en-US" sz="900" dirty="0" err="1" smtClean="0">
                    <a:solidFill>
                      <a:schemeClr val="accent6"/>
                    </a:solidFill>
                    <a:latin typeface="Consolas" pitchFamily="49" charset="0"/>
                  </a:rPr>
                  <a:t>eax,%ecx</a:t>
                </a:r>
                <a:endParaRPr lang="en-US" sz="900" dirty="0" smtClean="0">
                  <a:solidFill>
                    <a:schemeClr val="accent6"/>
                  </a:solidFill>
                  <a:latin typeface="Consolas" pitchFamily="49" charset="0"/>
                </a:endParaRPr>
              </a:p>
              <a:p>
                <a:r>
                  <a:rPr lang="en-US" sz="900" dirty="0" err="1" smtClean="0">
                    <a:solidFill>
                      <a:schemeClr val="accent6"/>
                    </a:solidFill>
                    <a:latin typeface="Consolas" pitchFamily="49" charset="0"/>
                  </a:rPr>
                  <a:t>mov</a:t>
                </a:r>
                <a:r>
                  <a:rPr lang="en-US" sz="900" dirty="0" smtClean="0">
                    <a:solidFill>
                      <a:schemeClr val="accent6"/>
                    </a:solidFill>
                    <a:latin typeface="Consolas" pitchFamily="49" charset="0"/>
                  </a:rPr>
                  <a:t> %</a:t>
                </a:r>
                <a:r>
                  <a:rPr lang="en-US" sz="900" dirty="0" err="1" smtClean="0">
                    <a:solidFill>
                      <a:schemeClr val="accent6"/>
                    </a:solidFill>
                    <a:latin typeface="Consolas" pitchFamily="49" charset="0"/>
                  </a:rPr>
                  <a:t>ecx,%eax</a:t>
                </a:r>
                <a:endParaRPr lang="en-US" sz="900" dirty="0" smtClean="0">
                  <a:solidFill>
                    <a:schemeClr val="accent6"/>
                  </a:solidFill>
                  <a:latin typeface="Consolas" pitchFamily="49" charset="0"/>
                </a:endParaRPr>
              </a:p>
              <a:p>
                <a:r>
                  <a:rPr lang="en-US" sz="900" dirty="0" err="1" smtClean="0">
                    <a:solidFill>
                      <a:schemeClr val="accent6"/>
                    </a:solidFill>
                    <a:latin typeface="Consolas" pitchFamily="49" charset="0"/>
                  </a:rPr>
                  <a:t>cmp</a:t>
                </a:r>
                <a:r>
                  <a:rPr lang="en-US" sz="900" dirty="0" smtClean="0">
                    <a:solidFill>
                      <a:schemeClr val="accent6"/>
                    </a:solidFill>
                    <a:latin typeface="Consolas" pitchFamily="49" charset="0"/>
                  </a:rPr>
                  <a:t> $0x2,%eax</a:t>
                </a:r>
              </a:p>
              <a:p>
                <a:r>
                  <a:rPr lang="en-US" sz="900" dirty="0" err="1" smtClean="0">
                    <a:solidFill>
                      <a:schemeClr val="accent6"/>
                    </a:solidFill>
                    <a:latin typeface="Consolas" pitchFamily="49" charset="0"/>
                  </a:rPr>
                  <a:t>jne</a:t>
                </a:r>
                <a:r>
                  <a:rPr lang="en-US" sz="900" dirty="0" smtClean="0">
                    <a:solidFill>
                      <a:schemeClr val="accent6"/>
                    </a:solidFill>
                    <a:latin typeface="Consolas" pitchFamily="49" charset="0"/>
                  </a:rPr>
                  <a:t>    8048302 </a:t>
                </a:r>
                <a:endParaRPr lang="en-US" sz="900" b="1" dirty="0" smtClean="0">
                  <a:solidFill>
                    <a:schemeClr val="accent6"/>
                  </a:solidFill>
                  <a:latin typeface="Consolas" pitchFamily="49" charset="0"/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6677569" y="2133706"/>
                <a:ext cx="1025979" cy="732681"/>
              </a:xfrm>
              <a:prstGeom prst="roundRect">
                <a:avLst>
                  <a:gd name="adj" fmla="val 10037"/>
                </a:avLst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>
                <a:innerShdw blurRad="101600" dist="12700" dir="13500000">
                  <a:prstClr val="black">
                    <a:alpha val="24000"/>
                  </a:prstClr>
                </a:innerShdw>
              </a:effectLst>
            </p:spPr>
            <p:txBody>
              <a:bodyPr wrap="square" lIns="45720" tIns="0" rIns="0" bIns="0" rtlCol="0">
                <a:spAutoFit/>
              </a:bodyPr>
              <a:lstStyle/>
              <a:p>
                <a:r>
                  <a:rPr lang="en-US" sz="900" dirty="0" err="1" smtClean="0">
                    <a:solidFill>
                      <a:schemeClr val="accent6"/>
                    </a:solidFill>
                    <a:latin typeface="Consolas" pitchFamily="49" charset="0"/>
                  </a:rPr>
                  <a:t>movzbl</a:t>
                </a:r>
                <a:r>
                  <a:rPr lang="en-US" sz="900" dirty="0" smtClean="0">
                    <a:solidFill>
                      <a:schemeClr val="accent6"/>
                    </a:solidFill>
                    <a:latin typeface="Consolas" pitchFamily="49" charset="0"/>
                  </a:rPr>
                  <a:t> 0x80bd886,%eax</a:t>
                </a:r>
              </a:p>
              <a:p>
                <a:r>
                  <a:rPr lang="en-US" sz="900" dirty="0" err="1" smtClean="0">
                    <a:solidFill>
                      <a:schemeClr val="accent6"/>
                    </a:solidFill>
                    <a:latin typeface="Consolas" pitchFamily="49" charset="0"/>
                  </a:rPr>
                  <a:t>cmp</a:t>
                </a:r>
                <a:r>
                  <a:rPr lang="en-US" sz="900" dirty="0" smtClean="0">
                    <a:solidFill>
                      <a:schemeClr val="accent6"/>
                    </a:solidFill>
                    <a:latin typeface="Consolas" pitchFamily="49" charset="0"/>
                  </a:rPr>
                  <a:t> $0x64,%al</a:t>
                </a:r>
              </a:p>
              <a:p>
                <a:r>
                  <a:rPr lang="en-US" sz="900" dirty="0" err="1" smtClean="0">
                    <a:solidFill>
                      <a:schemeClr val="accent6"/>
                    </a:solidFill>
                    <a:latin typeface="Consolas" pitchFamily="49" charset="0"/>
                  </a:rPr>
                  <a:t>jne</a:t>
                </a:r>
                <a:r>
                  <a:rPr lang="en-US" sz="900" dirty="0" smtClean="0">
                    <a:solidFill>
                      <a:schemeClr val="accent6"/>
                    </a:solidFill>
                    <a:latin typeface="Consolas" pitchFamily="49" charset="0"/>
                  </a:rPr>
                  <a:t> 8048302</a:t>
                </a:r>
              </a:p>
              <a:p>
                <a:r>
                  <a:rPr lang="en-US" sz="900" dirty="0" smtClean="0">
                    <a:solidFill>
                      <a:schemeClr val="accent6"/>
                    </a:solidFill>
                    <a:latin typeface="Consolas" pitchFamily="49" charset="0"/>
                  </a:rPr>
                  <a:t>call</a:t>
                </a:r>
                <a:r>
                  <a:rPr lang="en-US" sz="900" b="1" dirty="0" smtClean="0">
                    <a:solidFill>
                      <a:schemeClr val="accent6"/>
                    </a:solidFill>
                    <a:latin typeface="Consolas" pitchFamily="49" charset="0"/>
                  </a:rPr>
                  <a:t> </a:t>
                </a:r>
                <a:r>
                  <a:rPr lang="en-US" sz="900" dirty="0" smtClean="0">
                    <a:solidFill>
                      <a:schemeClr val="accent6"/>
                    </a:solidFill>
                    <a:latin typeface="Consolas" pitchFamily="49" charset="0"/>
                  </a:rPr>
                  <a:t>804825c</a:t>
                </a:r>
                <a:endParaRPr lang="en-US" sz="900" b="1" dirty="0" smtClean="0">
                  <a:solidFill>
                    <a:schemeClr val="accent6"/>
                  </a:solidFill>
                  <a:latin typeface="Consolas" pitchFamily="49" charset="0"/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6418489" y="1044046"/>
                <a:ext cx="1025979" cy="732681"/>
              </a:xfrm>
              <a:prstGeom prst="roundRect">
                <a:avLst>
                  <a:gd name="adj" fmla="val 10037"/>
                </a:avLst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>
                <a:innerShdw blurRad="101600" dist="12700" dir="13500000">
                  <a:prstClr val="black">
                    <a:alpha val="24000"/>
                  </a:prstClr>
                </a:innerShdw>
              </a:effectLst>
            </p:spPr>
            <p:txBody>
              <a:bodyPr wrap="square" lIns="45720" tIns="0" rIns="0" bIns="0" rtlCol="0">
                <a:spAutoFit/>
              </a:bodyPr>
              <a:lstStyle/>
              <a:p>
                <a:r>
                  <a:rPr lang="en-US" sz="900" dirty="0" err="1" smtClean="0">
                    <a:solidFill>
                      <a:schemeClr val="accent6"/>
                    </a:solidFill>
                    <a:latin typeface="Consolas" pitchFamily="49" charset="0"/>
                  </a:rPr>
                  <a:t>mov</a:t>
                </a:r>
                <a:r>
                  <a:rPr lang="en-US" sz="900" dirty="0" smtClean="0">
                    <a:solidFill>
                      <a:schemeClr val="accent6"/>
                    </a:solidFill>
                    <a:latin typeface="Consolas" pitchFamily="49" charset="0"/>
                  </a:rPr>
                  <a:t> %</a:t>
                </a:r>
                <a:r>
                  <a:rPr lang="en-US" sz="900" dirty="0" err="1" smtClean="0">
                    <a:solidFill>
                      <a:schemeClr val="accent6"/>
                    </a:solidFill>
                    <a:latin typeface="Consolas" pitchFamily="49" charset="0"/>
                  </a:rPr>
                  <a:t>edx,%ecx</a:t>
                </a:r>
                <a:endParaRPr lang="en-US" sz="900" dirty="0" smtClean="0">
                  <a:solidFill>
                    <a:schemeClr val="accent6"/>
                  </a:solidFill>
                  <a:latin typeface="Consolas" pitchFamily="49" charset="0"/>
                </a:endParaRPr>
              </a:p>
              <a:p>
                <a:r>
                  <a:rPr lang="en-US" sz="900" dirty="0" smtClean="0">
                    <a:solidFill>
                      <a:schemeClr val="accent6"/>
                    </a:solidFill>
                    <a:latin typeface="Consolas" pitchFamily="49" charset="0"/>
                  </a:rPr>
                  <a:t>sub %</a:t>
                </a:r>
                <a:r>
                  <a:rPr lang="en-US" sz="900" dirty="0" err="1" smtClean="0">
                    <a:solidFill>
                      <a:schemeClr val="accent6"/>
                    </a:solidFill>
                    <a:latin typeface="Consolas" pitchFamily="49" charset="0"/>
                  </a:rPr>
                  <a:t>eax,%ecx</a:t>
                </a:r>
                <a:endParaRPr lang="en-US" sz="900" dirty="0" smtClean="0">
                  <a:solidFill>
                    <a:schemeClr val="accent6"/>
                  </a:solidFill>
                  <a:latin typeface="Consolas" pitchFamily="49" charset="0"/>
                </a:endParaRPr>
              </a:p>
              <a:p>
                <a:r>
                  <a:rPr lang="en-US" sz="900" dirty="0" err="1" smtClean="0">
                    <a:solidFill>
                      <a:schemeClr val="accent6"/>
                    </a:solidFill>
                    <a:latin typeface="Consolas" pitchFamily="49" charset="0"/>
                  </a:rPr>
                  <a:t>mov</a:t>
                </a:r>
                <a:r>
                  <a:rPr lang="en-US" sz="900" dirty="0" smtClean="0">
                    <a:solidFill>
                      <a:schemeClr val="accent6"/>
                    </a:solidFill>
                    <a:latin typeface="Consolas" pitchFamily="49" charset="0"/>
                  </a:rPr>
                  <a:t> %</a:t>
                </a:r>
                <a:r>
                  <a:rPr lang="en-US" sz="900" dirty="0" err="1" smtClean="0">
                    <a:solidFill>
                      <a:schemeClr val="accent6"/>
                    </a:solidFill>
                    <a:latin typeface="Consolas" pitchFamily="49" charset="0"/>
                  </a:rPr>
                  <a:t>ecx,%eax</a:t>
                </a:r>
                <a:endParaRPr lang="en-US" sz="900" dirty="0" smtClean="0">
                  <a:solidFill>
                    <a:schemeClr val="accent6"/>
                  </a:solidFill>
                  <a:latin typeface="Consolas" pitchFamily="49" charset="0"/>
                </a:endParaRPr>
              </a:p>
              <a:p>
                <a:r>
                  <a:rPr lang="en-US" sz="900" dirty="0" err="1" smtClean="0">
                    <a:solidFill>
                      <a:schemeClr val="accent6"/>
                    </a:solidFill>
                    <a:latin typeface="Consolas" pitchFamily="49" charset="0"/>
                  </a:rPr>
                  <a:t>cmp</a:t>
                </a:r>
                <a:r>
                  <a:rPr lang="en-US" sz="900" dirty="0" smtClean="0">
                    <a:solidFill>
                      <a:schemeClr val="accent6"/>
                    </a:solidFill>
                    <a:latin typeface="Consolas" pitchFamily="49" charset="0"/>
                  </a:rPr>
                  <a:t> $0x3,%eax</a:t>
                </a:r>
              </a:p>
              <a:p>
                <a:r>
                  <a:rPr lang="en-US" sz="900" dirty="0" err="1" smtClean="0">
                    <a:solidFill>
                      <a:schemeClr val="accent6"/>
                    </a:solidFill>
                    <a:latin typeface="Consolas" pitchFamily="49" charset="0"/>
                  </a:rPr>
                  <a:t>jne</a:t>
                </a:r>
                <a:r>
                  <a:rPr lang="en-US" sz="900" dirty="0" smtClean="0">
                    <a:solidFill>
                      <a:schemeClr val="accent6"/>
                    </a:solidFill>
                    <a:latin typeface="Consolas" pitchFamily="49" charset="0"/>
                  </a:rPr>
                  <a:t> 8048302 </a:t>
                </a:r>
                <a:endParaRPr lang="en-US" sz="900" b="1" dirty="0" smtClean="0">
                  <a:solidFill>
                    <a:schemeClr val="accent6"/>
                  </a:solidFill>
                  <a:latin typeface="Consolas" pitchFamily="49" charset="0"/>
                </a:endParaRPr>
              </a:p>
            </p:txBody>
          </p:sp>
        </p:grpSp>
        <p:sp>
          <p:nvSpPr>
            <p:cNvPr id="92" name="Down Arrow 91"/>
            <p:cNvSpPr/>
            <p:nvPr/>
          </p:nvSpPr>
          <p:spPr>
            <a:xfrm>
              <a:off x="7227620" y="2746478"/>
              <a:ext cx="603250" cy="721461"/>
            </a:xfrm>
            <a:prstGeom prst="down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50000"/>
                  </a:schemeClr>
                </a:gs>
                <a:gs pos="32000">
                  <a:schemeClr val="tx2">
                    <a:lumMod val="60000"/>
                    <a:lumOff val="40000"/>
                    <a:alpha val="50000"/>
                  </a:schemeClr>
                </a:gs>
                <a:gs pos="38000">
                  <a:schemeClr val="tx2">
                    <a:lumMod val="60000"/>
                    <a:lumOff val="40000"/>
                    <a:alpha val="50000"/>
                  </a:schemeClr>
                </a:gs>
                <a:gs pos="100000">
                  <a:schemeClr val="tx2">
                    <a:lumMod val="20000"/>
                    <a:lumOff val="80000"/>
                    <a:alpha val="5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6" name="frame Program"/>
          <p:cNvSpPr txBox="1"/>
          <p:nvPr/>
        </p:nvSpPr>
        <p:spPr>
          <a:xfrm>
            <a:off x="1562100" y="1676400"/>
            <a:ext cx="6019800" cy="3505200"/>
          </a:xfrm>
          <a:prstGeom prst="roundRect">
            <a:avLst>
              <a:gd name="adj" fmla="val 5915"/>
            </a:avLst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2000">
                <a:schemeClr val="accent5">
                  <a:lumMod val="75000"/>
                </a:schemeClr>
              </a:gs>
              <a:gs pos="39000">
                <a:schemeClr val="accent5">
                  <a:lumMod val="75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numCol="1" rtlCol="0" anchor="ctr" anchorCtr="1">
            <a:noAutofit/>
          </a:bodyPr>
          <a:lstStyle/>
          <a:p>
            <a:r>
              <a:rPr lang="en-US" sz="2400" b="1" dirty="0" smtClean="0">
                <a:latin typeface="+mj-lt"/>
              </a:rPr>
              <a:t>Program</a:t>
            </a:r>
            <a:endParaRPr lang="en-US" sz="2400" b="1" dirty="0">
              <a:latin typeface="+mj-lt"/>
            </a:endParaRPr>
          </a:p>
        </p:txBody>
      </p:sp>
      <p:sp>
        <p:nvSpPr>
          <p:cNvPr id="26" name="green haze"/>
          <p:cNvSpPr txBox="1"/>
          <p:nvPr/>
        </p:nvSpPr>
        <p:spPr>
          <a:xfrm>
            <a:off x="2171700" y="2209800"/>
            <a:ext cx="4800600" cy="2438400"/>
          </a:xfrm>
          <a:prstGeom prst="roundRect">
            <a:avLst>
              <a:gd name="adj" fmla="val 5915"/>
            </a:avLst>
          </a:prstGeom>
          <a:solidFill>
            <a:schemeClr val="bg1"/>
          </a:solidFill>
          <a:ln w="12700">
            <a:noFill/>
          </a:ln>
          <a:effectLst>
            <a:outerShdw blurRad="228600" dist="469900" dir="9240000" sx="116000" sy="116000" algn="bl" rotWithShape="0">
              <a:srgbClr val="66FF66">
                <a:alpha val="53000"/>
              </a:srgbClr>
            </a:outerShdw>
          </a:effectLst>
        </p:spPr>
        <p:txBody>
          <a:bodyPr wrap="square" lIns="457200" tIns="457200" numCol="1" rtlCol="0" anchor="t" anchorCtr="0">
            <a:noAutofit/>
          </a:bodyPr>
          <a:lstStyle/>
          <a:p>
            <a:endParaRPr lang="en-US" sz="1600" dirty="0">
              <a:latin typeface="Consolas" pitchFamily="49" charset="0"/>
            </a:endParaRPr>
          </a:p>
        </p:txBody>
      </p:sp>
      <p:sp>
        <p:nvSpPr>
          <p:cNvPr id="27" name="red haze"/>
          <p:cNvSpPr txBox="1"/>
          <p:nvPr/>
        </p:nvSpPr>
        <p:spPr>
          <a:xfrm>
            <a:off x="2171700" y="2209800"/>
            <a:ext cx="4800600" cy="2438400"/>
          </a:xfrm>
          <a:prstGeom prst="roundRect">
            <a:avLst>
              <a:gd name="adj" fmla="val 5915"/>
            </a:avLst>
          </a:prstGeom>
          <a:solidFill>
            <a:schemeClr val="bg1"/>
          </a:solidFill>
          <a:ln w="12700">
            <a:noFill/>
          </a:ln>
          <a:effectLst>
            <a:outerShdw blurRad="228600" dist="469900" dir="9240000" sx="116000" sy="116000" algn="bl" rotWithShape="0">
              <a:schemeClr val="accent3">
                <a:lumMod val="60000"/>
                <a:lumOff val="40000"/>
                <a:alpha val="53000"/>
              </a:schemeClr>
            </a:outerShdw>
          </a:effectLst>
        </p:spPr>
        <p:txBody>
          <a:bodyPr wrap="square" lIns="457200" tIns="457200" numCol="1" rtlCol="0" anchor="t" anchorCtr="0">
            <a:noAutofit/>
          </a:bodyPr>
          <a:lstStyle/>
          <a:p>
            <a:endParaRPr lang="en-US" sz="1600" dirty="0">
              <a:latin typeface="Consolas" pitchFamily="49" charset="0"/>
            </a:endParaRPr>
          </a:p>
        </p:txBody>
      </p:sp>
      <p:sp>
        <p:nvSpPr>
          <p:cNvPr id="25" name="tb Login"/>
          <p:cNvSpPr txBox="1"/>
          <p:nvPr/>
        </p:nvSpPr>
        <p:spPr>
          <a:xfrm>
            <a:off x="2171700" y="2209800"/>
            <a:ext cx="4800600" cy="2438400"/>
          </a:xfrm>
          <a:prstGeom prst="roundRect">
            <a:avLst>
              <a:gd name="adj" fmla="val 5915"/>
            </a:avLst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 lIns="457200" tIns="457200" numCol="1" rtlCol="0" anchor="t" anchorCtr="0">
            <a:noAutofit/>
          </a:bodyPr>
          <a:lstStyle/>
          <a:p>
            <a:r>
              <a:rPr lang="en-US" sz="1600" dirty="0" smtClean="0">
                <a:latin typeface="Consolas" pitchFamily="49" charset="0"/>
              </a:rPr>
              <a:t>login:</a:t>
            </a:r>
            <a:endParaRPr lang="en-US" sz="1600" dirty="0">
              <a:latin typeface="Consolas" pitchFamily="49" charset="0"/>
            </a:endParaRPr>
          </a:p>
        </p:txBody>
      </p:sp>
      <p:sp>
        <p:nvSpPr>
          <p:cNvPr id="28" name="tb Good"/>
          <p:cNvSpPr txBox="1"/>
          <p:nvPr/>
        </p:nvSpPr>
        <p:spPr>
          <a:xfrm>
            <a:off x="3352800" y="26670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nsolas" pitchFamily="49" charset="0"/>
              </a:rPr>
              <a:t>good</a:t>
            </a:r>
            <a:endParaRPr lang="en-US" sz="1600" b="1" dirty="0">
              <a:latin typeface="Consolas" pitchFamily="49" charset="0"/>
            </a:endParaRPr>
          </a:p>
        </p:txBody>
      </p:sp>
      <p:sp>
        <p:nvSpPr>
          <p:cNvPr id="29" name="tb Bad"/>
          <p:cNvSpPr txBox="1"/>
          <p:nvPr/>
        </p:nvSpPr>
        <p:spPr>
          <a:xfrm>
            <a:off x="3352800" y="26670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nsolas" pitchFamily="49" charset="0"/>
              </a:rPr>
              <a:t>bad</a:t>
            </a:r>
            <a:endParaRPr lang="en-US" sz="1600" b="1" dirty="0">
              <a:latin typeface="Consolas" pitchFamily="49" charset="0"/>
            </a:endParaRPr>
          </a:p>
        </p:txBody>
      </p:sp>
      <p:sp>
        <p:nvSpPr>
          <p:cNvPr id="30" name="tb EnterPassword"/>
          <p:cNvSpPr txBox="1"/>
          <p:nvPr/>
        </p:nvSpPr>
        <p:spPr>
          <a:xfrm>
            <a:off x="2590800" y="2938046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nsolas" pitchFamily="49" charset="0"/>
              </a:rPr>
              <a:t>password:</a:t>
            </a:r>
            <a:endParaRPr lang="en-US" sz="1600" dirty="0">
              <a:latin typeface="Consolas" pitchFamily="49" charset="0"/>
            </a:endParaRPr>
          </a:p>
        </p:txBody>
      </p:sp>
      <p:sp>
        <p:nvSpPr>
          <p:cNvPr id="31" name="tb UsingBackdoor"/>
          <p:cNvSpPr txBox="1"/>
          <p:nvPr/>
        </p:nvSpPr>
        <p:spPr>
          <a:xfrm>
            <a:off x="2590800" y="2938046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nsolas" pitchFamily="49" charset="0"/>
              </a:rPr>
              <a:t>Using backdoor!</a:t>
            </a:r>
            <a:endParaRPr lang="en-US" sz="1600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27" grpId="0" animBg="1"/>
      <p:bldP spid="27" grpId="1" animBg="1"/>
      <p:bldP spid="25" grpId="0" animBg="1"/>
      <p:bldP spid="28" grpId="0"/>
      <p:bldP spid="28" grpId="1"/>
      <p:bldP spid="29" grpId="1"/>
      <p:bldP spid="30" grpId="0"/>
      <p:bldP spid="30" grpId="1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binary code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6" name="frame Program"/>
          <p:cNvSpPr txBox="1"/>
          <p:nvPr/>
        </p:nvSpPr>
        <p:spPr>
          <a:xfrm>
            <a:off x="1562100" y="1676400"/>
            <a:ext cx="6019800" cy="3505200"/>
          </a:xfrm>
          <a:prstGeom prst="roundRect">
            <a:avLst>
              <a:gd name="adj" fmla="val 5915"/>
            </a:avLst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2000">
                <a:schemeClr val="accent5">
                  <a:lumMod val="75000"/>
                </a:schemeClr>
              </a:gs>
              <a:gs pos="39000">
                <a:schemeClr val="accent5">
                  <a:lumMod val="75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numCol="1" rtlCol="0" anchor="ctr" anchorCtr="1">
            <a:noAutofit/>
          </a:bodyPr>
          <a:lstStyle/>
          <a:p>
            <a:r>
              <a:rPr lang="en-US" sz="2400" b="1" dirty="0" smtClean="0">
                <a:latin typeface="+mj-lt"/>
              </a:rPr>
              <a:t>Program</a:t>
            </a:r>
            <a:endParaRPr lang="en-US" sz="2400" b="1" dirty="0">
              <a:latin typeface="+mj-lt"/>
            </a:endParaRPr>
          </a:p>
        </p:txBody>
      </p:sp>
      <p:sp>
        <p:nvSpPr>
          <p:cNvPr id="5" name="tb Assembly"/>
          <p:cNvSpPr txBox="1"/>
          <p:nvPr/>
        </p:nvSpPr>
        <p:spPr>
          <a:xfrm>
            <a:off x="1676400" y="1752600"/>
            <a:ext cx="5791200" cy="3352800"/>
          </a:xfrm>
          <a:prstGeom prst="roundRect">
            <a:avLst>
              <a:gd name="adj" fmla="val 5915"/>
            </a:avLst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 numCol="2" rtlCol="0" anchor="t" anchorCtr="0">
            <a:noAutofit/>
          </a:bodyPr>
          <a:lstStyle/>
          <a:p>
            <a:r>
              <a:rPr lang="en-US" sz="800" dirty="0" smtClean="0">
                <a:latin typeface="Consolas" pitchFamily="49" charset="0"/>
              </a:rPr>
              <a:t>8048282: lea    0x4(%</a:t>
            </a:r>
            <a:r>
              <a:rPr lang="en-US" sz="800" dirty="0" err="1" smtClean="0">
                <a:latin typeface="Consolas" pitchFamily="49" charset="0"/>
              </a:rPr>
              <a:t>esp</a:t>
            </a:r>
            <a:r>
              <a:rPr lang="en-US" sz="800" dirty="0" smtClean="0">
                <a:latin typeface="Consolas" pitchFamily="49" charset="0"/>
              </a:rPr>
              <a:t>),%</a:t>
            </a:r>
            <a:r>
              <a:rPr lang="en-US" sz="800" dirty="0" err="1" smtClean="0">
                <a:latin typeface="Consolas" pitchFamily="49" charset="0"/>
              </a:rPr>
              <a:t>ecx</a:t>
            </a:r>
            <a:endParaRPr lang="en-US" sz="800" dirty="0" smtClean="0">
              <a:latin typeface="Consolas" pitchFamily="49" charset="0"/>
            </a:endParaRPr>
          </a:p>
          <a:p>
            <a:r>
              <a:rPr lang="en-US" sz="800" dirty="0" smtClean="0">
                <a:latin typeface="Consolas" pitchFamily="49" charset="0"/>
              </a:rPr>
              <a:t>8048286: and    $0xfffffff0,%esp</a:t>
            </a:r>
          </a:p>
          <a:p>
            <a:r>
              <a:rPr lang="en-US" sz="800" dirty="0" smtClean="0">
                <a:latin typeface="Consolas" pitchFamily="49" charset="0"/>
              </a:rPr>
              <a:t>8048289: </a:t>
            </a:r>
            <a:r>
              <a:rPr lang="en-US" sz="800" dirty="0" err="1" smtClean="0">
                <a:latin typeface="Consolas" pitchFamily="49" charset="0"/>
              </a:rPr>
              <a:t>pushl</a:t>
            </a:r>
            <a:r>
              <a:rPr lang="en-US" sz="800" dirty="0" smtClean="0">
                <a:latin typeface="Consolas" pitchFamily="49" charset="0"/>
              </a:rPr>
              <a:t>  0xfffffffc(%</a:t>
            </a:r>
            <a:r>
              <a:rPr lang="en-US" sz="800" dirty="0" err="1" smtClean="0">
                <a:latin typeface="Consolas" pitchFamily="49" charset="0"/>
              </a:rPr>
              <a:t>ecx</a:t>
            </a:r>
            <a:r>
              <a:rPr lang="en-US" sz="800" dirty="0" smtClean="0">
                <a:latin typeface="Consolas" pitchFamily="49" charset="0"/>
              </a:rPr>
              <a:t>)</a:t>
            </a:r>
          </a:p>
          <a:p>
            <a:r>
              <a:rPr lang="en-US" sz="800" dirty="0" smtClean="0">
                <a:latin typeface="Consolas" pitchFamily="49" charset="0"/>
              </a:rPr>
              <a:t>804828c: push   %</a:t>
            </a:r>
            <a:r>
              <a:rPr lang="en-US" sz="800" dirty="0" err="1" smtClean="0">
                <a:latin typeface="Consolas" pitchFamily="49" charset="0"/>
              </a:rPr>
              <a:t>ebp</a:t>
            </a:r>
            <a:endParaRPr lang="en-US" sz="800" dirty="0" smtClean="0">
              <a:latin typeface="Consolas" pitchFamily="49" charset="0"/>
            </a:endParaRPr>
          </a:p>
          <a:p>
            <a:r>
              <a:rPr lang="en-US" sz="800" dirty="0" smtClean="0">
                <a:latin typeface="Consolas" pitchFamily="49" charset="0"/>
              </a:rPr>
              <a:t>804828d: </a:t>
            </a:r>
            <a:r>
              <a:rPr lang="en-US" sz="800" dirty="0" err="1" smtClean="0">
                <a:latin typeface="Consolas" pitchFamily="49" charset="0"/>
              </a:rPr>
              <a:t>mov</a:t>
            </a:r>
            <a:r>
              <a:rPr lang="en-US" sz="800" dirty="0" smtClean="0">
                <a:latin typeface="Consolas" pitchFamily="49" charset="0"/>
              </a:rPr>
              <a:t>    %</a:t>
            </a:r>
            <a:r>
              <a:rPr lang="en-US" sz="800" dirty="0" err="1" smtClean="0">
                <a:latin typeface="Consolas" pitchFamily="49" charset="0"/>
              </a:rPr>
              <a:t>esp,%ebp</a:t>
            </a:r>
            <a:endParaRPr lang="en-US" sz="800" dirty="0" smtClean="0">
              <a:latin typeface="Consolas" pitchFamily="49" charset="0"/>
            </a:endParaRPr>
          </a:p>
          <a:p>
            <a:r>
              <a:rPr lang="en-US" sz="800" dirty="0" smtClean="0">
                <a:latin typeface="Consolas" pitchFamily="49" charset="0"/>
              </a:rPr>
              <a:t>804828f: push   %</a:t>
            </a:r>
            <a:r>
              <a:rPr lang="en-US" sz="800" dirty="0" err="1" smtClean="0">
                <a:latin typeface="Consolas" pitchFamily="49" charset="0"/>
              </a:rPr>
              <a:t>ebx</a:t>
            </a:r>
            <a:endParaRPr lang="en-US" sz="800" dirty="0" smtClean="0">
              <a:latin typeface="Consolas" pitchFamily="49" charset="0"/>
            </a:endParaRPr>
          </a:p>
          <a:p>
            <a:r>
              <a:rPr lang="en-US" sz="800" dirty="0" smtClean="0">
                <a:latin typeface="Consolas" pitchFamily="49" charset="0"/>
              </a:rPr>
              <a:t>8048290: push   %</a:t>
            </a:r>
            <a:r>
              <a:rPr lang="en-US" sz="800" dirty="0" err="1" smtClean="0">
                <a:latin typeface="Consolas" pitchFamily="49" charset="0"/>
              </a:rPr>
              <a:t>ecx</a:t>
            </a:r>
            <a:endParaRPr lang="en-US" sz="800" dirty="0" smtClean="0">
              <a:latin typeface="Consolas" pitchFamily="49" charset="0"/>
            </a:endParaRPr>
          </a:p>
          <a:p>
            <a:r>
              <a:rPr lang="en-US" sz="800" dirty="0" smtClean="0">
                <a:latin typeface="Consolas" pitchFamily="49" charset="0"/>
              </a:rPr>
              <a:t>8048291: sub    $0x10,%esp</a:t>
            </a:r>
          </a:p>
          <a:p>
            <a:r>
              <a:rPr lang="en-US" sz="800" dirty="0" smtClean="0">
                <a:latin typeface="Consolas" pitchFamily="49" charset="0"/>
              </a:rPr>
              <a:t>8048294: call   8048210 &lt;prompt&gt;</a:t>
            </a:r>
          </a:p>
          <a:p>
            <a:r>
              <a:rPr lang="en-US" sz="800" dirty="0" smtClean="0">
                <a:latin typeface="Consolas" pitchFamily="49" charset="0"/>
              </a:rPr>
              <a:t>8048299: </a:t>
            </a:r>
            <a:r>
              <a:rPr lang="en-US" sz="800" dirty="0" err="1" smtClean="0">
                <a:latin typeface="Consolas" pitchFamily="49" charset="0"/>
              </a:rPr>
              <a:t>mov</a:t>
            </a:r>
            <a:r>
              <a:rPr lang="en-US" sz="800" dirty="0" smtClean="0">
                <a:latin typeface="Consolas" pitchFamily="49" charset="0"/>
              </a:rPr>
              <a:t>    $0x3,%eax</a:t>
            </a:r>
          </a:p>
          <a:p>
            <a:r>
              <a:rPr lang="en-US" sz="800" dirty="0" smtClean="0">
                <a:latin typeface="Consolas" pitchFamily="49" charset="0"/>
              </a:rPr>
              <a:t>804829e: </a:t>
            </a:r>
            <a:r>
              <a:rPr lang="en-US" sz="800" dirty="0" err="1" smtClean="0">
                <a:latin typeface="Consolas" pitchFamily="49" charset="0"/>
              </a:rPr>
              <a:t>mov</a:t>
            </a:r>
            <a:r>
              <a:rPr lang="en-US" sz="800" dirty="0" smtClean="0">
                <a:latin typeface="Consolas" pitchFamily="49" charset="0"/>
              </a:rPr>
              <a:t>    $0x0,%ebx</a:t>
            </a:r>
          </a:p>
          <a:p>
            <a:r>
              <a:rPr lang="en-US" sz="800" dirty="0" smtClean="0">
                <a:latin typeface="Consolas" pitchFamily="49" charset="0"/>
              </a:rPr>
              <a:t>80482a3: </a:t>
            </a:r>
            <a:r>
              <a:rPr lang="en-US" sz="800" dirty="0" err="1" smtClean="0">
                <a:latin typeface="Consolas" pitchFamily="49" charset="0"/>
              </a:rPr>
              <a:t>mov</a:t>
            </a:r>
            <a:r>
              <a:rPr lang="en-US" sz="800" dirty="0" smtClean="0">
                <a:latin typeface="Consolas" pitchFamily="49" charset="0"/>
              </a:rPr>
              <a:t>    $0x80bd884,%ecx</a:t>
            </a:r>
          </a:p>
          <a:p>
            <a:r>
              <a:rPr lang="en-US" sz="800" dirty="0" smtClean="0">
                <a:latin typeface="Consolas" pitchFamily="49" charset="0"/>
              </a:rPr>
              <a:t>80482a8: </a:t>
            </a:r>
            <a:r>
              <a:rPr lang="en-US" sz="800" dirty="0" err="1" smtClean="0">
                <a:latin typeface="Consolas" pitchFamily="49" charset="0"/>
              </a:rPr>
              <a:t>mov</a:t>
            </a:r>
            <a:r>
              <a:rPr lang="en-US" sz="800" dirty="0" smtClean="0">
                <a:latin typeface="Consolas" pitchFamily="49" charset="0"/>
              </a:rPr>
              <a:t>    $0x10,%edx</a:t>
            </a:r>
          </a:p>
          <a:p>
            <a:r>
              <a:rPr lang="en-US" sz="800" dirty="0" smtClean="0">
                <a:latin typeface="Consolas" pitchFamily="49" charset="0"/>
              </a:rPr>
              <a:t>80482ad: </a:t>
            </a:r>
            <a:r>
              <a:rPr lang="en-US" sz="800" dirty="0" err="1" smtClean="0">
                <a:latin typeface="Consolas" pitchFamily="49" charset="0"/>
              </a:rPr>
              <a:t>int</a:t>
            </a:r>
            <a:r>
              <a:rPr lang="en-US" sz="800" dirty="0" smtClean="0">
                <a:latin typeface="Consolas" pitchFamily="49" charset="0"/>
              </a:rPr>
              <a:t>    $0x80</a:t>
            </a:r>
          </a:p>
          <a:p>
            <a:r>
              <a:rPr lang="en-US" sz="800" dirty="0" smtClean="0">
                <a:latin typeface="Consolas" pitchFamily="49" charset="0"/>
              </a:rPr>
              <a:t>80482af: </a:t>
            </a:r>
            <a:r>
              <a:rPr lang="en-US" sz="800" dirty="0" err="1" smtClean="0">
                <a:latin typeface="Consolas" pitchFamily="49" charset="0"/>
              </a:rPr>
              <a:t>mov</a:t>
            </a:r>
            <a:r>
              <a:rPr lang="en-US" sz="800" dirty="0" smtClean="0">
                <a:latin typeface="Consolas" pitchFamily="49" charset="0"/>
              </a:rPr>
              <a:t>    %eax,0xfffffff0(%</a:t>
            </a:r>
            <a:r>
              <a:rPr lang="en-US" sz="800" dirty="0" err="1" smtClean="0">
                <a:latin typeface="Consolas" pitchFamily="49" charset="0"/>
              </a:rPr>
              <a:t>ebp</a:t>
            </a:r>
            <a:r>
              <a:rPr lang="en-US" sz="800" dirty="0" smtClean="0">
                <a:latin typeface="Consolas" pitchFamily="49" charset="0"/>
              </a:rPr>
              <a:t>)</a:t>
            </a:r>
          </a:p>
          <a:p>
            <a:r>
              <a:rPr lang="en-US" sz="800" dirty="0" smtClean="0">
                <a:latin typeface="Consolas" pitchFamily="49" charset="0"/>
              </a:rPr>
              <a:t>80482b2: </a:t>
            </a:r>
            <a:r>
              <a:rPr lang="en-US" sz="800" dirty="0" err="1" smtClean="0">
                <a:latin typeface="Consolas" pitchFamily="49" charset="0"/>
              </a:rPr>
              <a:t>movzbl</a:t>
            </a:r>
            <a:r>
              <a:rPr lang="en-US" sz="800" dirty="0" smtClean="0">
                <a:latin typeface="Consolas" pitchFamily="49" charset="0"/>
              </a:rPr>
              <a:t> 0x80bd886,%eax</a:t>
            </a:r>
          </a:p>
          <a:p>
            <a:r>
              <a:rPr lang="en-US" sz="800" dirty="0" smtClean="0">
                <a:latin typeface="Consolas" pitchFamily="49" charset="0"/>
              </a:rPr>
              <a:t>80482b9: </a:t>
            </a:r>
            <a:r>
              <a:rPr lang="en-US" sz="800" dirty="0" err="1" smtClean="0">
                <a:latin typeface="Consolas" pitchFamily="49" charset="0"/>
              </a:rPr>
              <a:t>movsbl</a:t>
            </a:r>
            <a:r>
              <a:rPr lang="en-US" sz="800" dirty="0" smtClean="0">
                <a:latin typeface="Consolas" pitchFamily="49" charset="0"/>
              </a:rPr>
              <a:t> %</a:t>
            </a:r>
            <a:r>
              <a:rPr lang="en-US" sz="800" dirty="0" err="1" smtClean="0">
                <a:latin typeface="Consolas" pitchFamily="49" charset="0"/>
              </a:rPr>
              <a:t>al,%edx</a:t>
            </a:r>
            <a:endParaRPr lang="en-US" sz="800" dirty="0" smtClean="0">
              <a:latin typeface="Consolas" pitchFamily="49" charset="0"/>
            </a:endParaRPr>
          </a:p>
          <a:p>
            <a:r>
              <a:rPr lang="en-US" sz="800" dirty="0" smtClean="0">
                <a:latin typeface="Consolas" pitchFamily="49" charset="0"/>
              </a:rPr>
              <a:t>80482bc: </a:t>
            </a:r>
            <a:r>
              <a:rPr lang="en-US" sz="800" dirty="0" err="1" smtClean="0">
                <a:latin typeface="Consolas" pitchFamily="49" charset="0"/>
              </a:rPr>
              <a:t>movzbl</a:t>
            </a:r>
            <a:r>
              <a:rPr lang="en-US" sz="800" dirty="0" smtClean="0">
                <a:latin typeface="Consolas" pitchFamily="49" charset="0"/>
              </a:rPr>
              <a:t> 0x80bd884,%eax</a:t>
            </a:r>
          </a:p>
          <a:p>
            <a:r>
              <a:rPr lang="en-US" sz="800" dirty="0" smtClean="0">
                <a:latin typeface="Consolas" pitchFamily="49" charset="0"/>
              </a:rPr>
              <a:t>80482c3: </a:t>
            </a:r>
            <a:r>
              <a:rPr lang="en-US" sz="800" dirty="0" err="1" smtClean="0">
                <a:latin typeface="Consolas" pitchFamily="49" charset="0"/>
              </a:rPr>
              <a:t>movsbl</a:t>
            </a:r>
            <a:r>
              <a:rPr lang="en-US" sz="800" dirty="0" smtClean="0">
                <a:latin typeface="Consolas" pitchFamily="49" charset="0"/>
              </a:rPr>
              <a:t> %</a:t>
            </a:r>
            <a:r>
              <a:rPr lang="en-US" sz="800" dirty="0" err="1" smtClean="0">
                <a:latin typeface="Consolas" pitchFamily="49" charset="0"/>
              </a:rPr>
              <a:t>al,%eax</a:t>
            </a:r>
            <a:endParaRPr lang="en-US" sz="800" dirty="0" smtClean="0">
              <a:latin typeface="Consolas" pitchFamily="49" charset="0"/>
            </a:endParaRPr>
          </a:p>
          <a:p>
            <a:r>
              <a:rPr lang="en-US" sz="800" dirty="0" smtClean="0">
                <a:latin typeface="Consolas" pitchFamily="49" charset="0"/>
              </a:rPr>
              <a:t>80482c6: </a:t>
            </a:r>
            <a:r>
              <a:rPr lang="en-US" sz="800" dirty="0" err="1" smtClean="0">
                <a:latin typeface="Consolas" pitchFamily="49" charset="0"/>
              </a:rPr>
              <a:t>mov</a:t>
            </a:r>
            <a:r>
              <a:rPr lang="en-US" sz="800" dirty="0" smtClean="0">
                <a:latin typeface="Consolas" pitchFamily="49" charset="0"/>
              </a:rPr>
              <a:t>    %</a:t>
            </a:r>
            <a:r>
              <a:rPr lang="en-US" sz="800" dirty="0" err="1" smtClean="0">
                <a:latin typeface="Consolas" pitchFamily="49" charset="0"/>
              </a:rPr>
              <a:t>edx,%ecx</a:t>
            </a:r>
            <a:endParaRPr lang="en-US" sz="800" dirty="0" smtClean="0">
              <a:latin typeface="Consolas" pitchFamily="49" charset="0"/>
            </a:endParaRPr>
          </a:p>
          <a:p>
            <a:r>
              <a:rPr lang="en-US" sz="800" dirty="0" smtClean="0">
                <a:latin typeface="Consolas" pitchFamily="49" charset="0"/>
              </a:rPr>
              <a:t>80482c8: sub    %</a:t>
            </a:r>
            <a:r>
              <a:rPr lang="en-US" sz="800" dirty="0" err="1" smtClean="0">
                <a:latin typeface="Consolas" pitchFamily="49" charset="0"/>
              </a:rPr>
              <a:t>eax,%ecx</a:t>
            </a:r>
            <a:endParaRPr lang="en-US" sz="800" dirty="0" smtClean="0">
              <a:latin typeface="Consolas" pitchFamily="49" charset="0"/>
            </a:endParaRPr>
          </a:p>
          <a:p>
            <a:r>
              <a:rPr lang="en-US" sz="800" dirty="0" smtClean="0">
                <a:latin typeface="Consolas" pitchFamily="49" charset="0"/>
              </a:rPr>
              <a:t>80482ca: </a:t>
            </a:r>
            <a:r>
              <a:rPr lang="en-US" sz="800" dirty="0" err="1" smtClean="0">
                <a:latin typeface="Consolas" pitchFamily="49" charset="0"/>
              </a:rPr>
              <a:t>mov</a:t>
            </a:r>
            <a:r>
              <a:rPr lang="en-US" sz="800" dirty="0" smtClean="0">
                <a:latin typeface="Consolas" pitchFamily="49" charset="0"/>
              </a:rPr>
              <a:t>    %</a:t>
            </a:r>
            <a:r>
              <a:rPr lang="en-US" sz="800" dirty="0" err="1" smtClean="0">
                <a:latin typeface="Consolas" pitchFamily="49" charset="0"/>
              </a:rPr>
              <a:t>ecx,%eax</a:t>
            </a:r>
            <a:endParaRPr lang="en-US" sz="800" dirty="0" smtClean="0">
              <a:latin typeface="Consolas" pitchFamily="49" charset="0"/>
            </a:endParaRPr>
          </a:p>
          <a:p>
            <a:r>
              <a:rPr lang="en-US" sz="800" dirty="0" smtClean="0">
                <a:latin typeface="Consolas" pitchFamily="49" charset="0"/>
              </a:rPr>
              <a:t>80482cc: </a:t>
            </a:r>
            <a:r>
              <a:rPr lang="en-US" sz="800" dirty="0" err="1" smtClean="0">
                <a:latin typeface="Consolas" pitchFamily="49" charset="0"/>
              </a:rPr>
              <a:t>cmp</a:t>
            </a:r>
            <a:r>
              <a:rPr lang="en-US" sz="800" dirty="0" smtClean="0">
                <a:latin typeface="Consolas" pitchFamily="49" charset="0"/>
              </a:rPr>
              <a:t>    $0x2,%eax</a:t>
            </a:r>
          </a:p>
          <a:p>
            <a:r>
              <a:rPr lang="en-US" sz="800" dirty="0" smtClean="0">
                <a:latin typeface="Consolas" pitchFamily="49" charset="0"/>
              </a:rPr>
              <a:t>80482cf: </a:t>
            </a:r>
            <a:r>
              <a:rPr lang="en-US" sz="800" dirty="0" err="1" smtClean="0">
                <a:latin typeface="Consolas" pitchFamily="49" charset="0"/>
              </a:rPr>
              <a:t>jne</a:t>
            </a:r>
            <a:r>
              <a:rPr lang="en-US" sz="800" dirty="0" smtClean="0">
                <a:latin typeface="Consolas" pitchFamily="49" charset="0"/>
              </a:rPr>
              <a:t>    8048302 &lt;main+0x80&gt;</a:t>
            </a:r>
          </a:p>
          <a:p>
            <a:r>
              <a:rPr lang="en-US" sz="800" dirty="0" smtClean="0">
                <a:latin typeface="Consolas" pitchFamily="49" charset="0"/>
              </a:rPr>
              <a:t>80482d1: </a:t>
            </a:r>
            <a:r>
              <a:rPr lang="en-US" sz="800" dirty="0" err="1" smtClean="0">
                <a:latin typeface="Consolas" pitchFamily="49" charset="0"/>
              </a:rPr>
              <a:t>movzbl</a:t>
            </a:r>
            <a:r>
              <a:rPr lang="en-US" sz="800" dirty="0" smtClean="0">
                <a:latin typeface="Consolas" pitchFamily="49" charset="0"/>
              </a:rPr>
              <a:t> 0x80bd886,%eax</a:t>
            </a:r>
          </a:p>
          <a:p>
            <a:r>
              <a:rPr lang="en-US" sz="800" dirty="0" smtClean="0">
                <a:latin typeface="Consolas" pitchFamily="49" charset="0"/>
              </a:rPr>
              <a:t>80482d8: </a:t>
            </a:r>
            <a:r>
              <a:rPr lang="en-US" sz="800" dirty="0" err="1" smtClean="0">
                <a:latin typeface="Consolas" pitchFamily="49" charset="0"/>
              </a:rPr>
              <a:t>movsbl</a:t>
            </a:r>
            <a:r>
              <a:rPr lang="en-US" sz="800" dirty="0" smtClean="0">
                <a:latin typeface="Consolas" pitchFamily="49" charset="0"/>
              </a:rPr>
              <a:t> %</a:t>
            </a:r>
            <a:r>
              <a:rPr lang="en-US" sz="800" dirty="0" err="1" smtClean="0">
                <a:latin typeface="Consolas" pitchFamily="49" charset="0"/>
              </a:rPr>
              <a:t>al,%edx</a:t>
            </a:r>
            <a:endParaRPr lang="en-US" sz="800" dirty="0" smtClean="0">
              <a:latin typeface="Consolas" pitchFamily="49" charset="0"/>
            </a:endParaRPr>
          </a:p>
          <a:p>
            <a:r>
              <a:rPr lang="en-US" sz="800" dirty="0" smtClean="0">
                <a:latin typeface="Consolas" pitchFamily="49" charset="0"/>
              </a:rPr>
              <a:t>80482db: </a:t>
            </a:r>
            <a:r>
              <a:rPr lang="en-US" sz="800" dirty="0" err="1" smtClean="0">
                <a:latin typeface="Consolas" pitchFamily="49" charset="0"/>
              </a:rPr>
              <a:t>movzbl</a:t>
            </a:r>
            <a:r>
              <a:rPr lang="en-US" sz="800" dirty="0" smtClean="0">
                <a:latin typeface="Consolas" pitchFamily="49" charset="0"/>
              </a:rPr>
              <a:t> 0x80bd885,%eax</a:t>
            </a:r>
          </a:p>
          <a:p>
            <a:r>
              <a:rPr lang="en-US" sz="800" dirty="0" smtClean="0">
                <a:latin typeface="Consolas" pitchFamily="49" charset="0"/>
              </a:rPr>
              <a:t>80482e2: </a:t>
            </a:r>
            <a:r>
              <a:rPr lang="en-US" sz="800" dirty="0" err="1" smtClean="0">
                <a:latin typeface="Consolas" pitchFamily="49" charset="0"/>
              </a:rPr>
              <a:t>movsbl</a:t>
            </a:r>
            <a:r>
              <a:rPr lang="en-US" sz="800" dirty="0" smtClean="0">
                <a:latin typeface="Consolas" pitchFamily="49" charset="0"/>
              </a:rPr>
              <a:t> %</a:t>
            </a:r>
            <a:r>
              <a:rPr lang="en-US" sz="800" dirty="0" err="1" smtClean="0">
                <a:latin typeface="Consolas" pitchFamily="49" charset="0"/>
              </a:rPr>
              <a:t>al,%eax</a:t>
            </a:r>
            <a:endParaRPr lang="en-US" sz="800" dirty="0" smtClean="0">
              <a:latin typeface="Consolas" pitchFamily="49" charset="0"/>
            </a:endParaRPr>
          </a:p>
          <a:p>
            <a:r>
              <a:rPr lang="en-US" sz="800" dirty="0" smtClean="0">
                <a:latin typeface="Consolas" pitchFamily="49" charset="0"/>
              </a:rPr>
              <a:t>80482e5: </a:t>
            </a:r>
            <a:r>
              <a:rPr lang="en-US" sz="800" dirty="0" err="1" smtClean="0">
                <a:latin typeface="Consolas" pitchFamily="49" charset="0"/>
              </a:rPr>
              <a:t>mov</a:t>
            </a:r>
            <a:r>
              <a:rPr lang="en-US" sz="800" dirty="0" smtClean="0">
                <a:latin typeface="Consolas" pitchFamily="49" charset="0"/>
              </a:rPr>
              <a:t>    %</a:t>
            </a:r>
            <a:r>
              <a:rPr lang="en-US" sz="800" dirty="0" err="1" smtClean="0">
                <a:latin typeface="Consolas" pitchFamily="49" charset="0"/>
              </a:rPr>
              <a:t>edx,%ecx</a:t>
            </a:r>
            <a:endParaRPr lang="en-US" sz="800" dirty="0" smtClean="0">
              <a:latin typeface="Consolas" pitchFamily="49" charset="0"/>
            </a:endParaRPr>
          </a:p>
          <a:p>
            <a:r>
              <a:rPr lang="en-US" sz="800" dirty="0" smtClean="0">
                <a:latin typeface="Consolas" pitchFamily="49" charset="0"/>
              </a:rPr>
              <a:t>80482e7: sub    %</a:t>
            </a:r>
            <a:r>
              <a:rPr lang="en-US" sz="800" dirty="0" err="1" smtClean="0">
                <a:latin typeface="Consolas" pitchFamily="49" charset="0"/>
              </a:rPr>
              <a:t>eax,%ecx</a:t>
            </a:r>
            <a:endParaRPr lang="en-US" sz="800" dirty="0" smtClean="0">
              <a:latin typeface="Consolas" pitchFamily="49" charset="0"/>
            </a:endParaRPr>
          </a:p>
          <a:p>
            <a:r>
              <a:rPr lang="en-US" sz="800" dirty="0" smtClean="0">
                <a:latin typeface="Consolas" pitchFamily="49" charset="0"/>
              </a:rPr>
              <a:t>80482e9: </a:t>
            </a:r>
            <a:r>
              <a:rPr lang="en-US" sz="800" dirty="0" err="1" smtClean="0">
                <a:latin typeface="Consolas" pitchFamily="49" charset="0"/>
              </a:rPr>
              <a:t>mov</a:t>
            </a:r>
            <a:r>
              <a:rPr lang="en-US" sz="800" dirty="0" smtClean="0">
                <a:latin typeface="Consolas" pitchFamily="49" charset="0"/>
              </a:rPr>
              <a:t>    %</a:t>
            </a:r>
            <a:r>
              <a:rPr lang="en-US" sz="800" dirty="0" err="1" smtClean="0">
                <a:latin typeface="Consolas" pitchFamily="49" charset="0"/>
              </a:rPr>
              <a:t>ecx,%eax</a:t>
            </a:r>
            <a:endParaRPr lang="en-US" sz="800" dirty="0" smtClean="0">
              <a:latin typeface="Consolas" pitchFamily="49" charset="0"/>
            </a:endParaRPr>
          </a:p>
          <a:p>
            <a:r>
              <a:rPr lang="en-US" sz="800" dirty="0" smtClean="0">
                <a:latin typeface="Consolas" pitchFamily="49" charset="0"/>
              </a:rPr>
              <a:t>80482eb: </a:t>
            </a:r>
            <a:r>
              <a:rPr lang="en-US" sz="800" dirty="0" err="1" smtClean="0">
                <a:latin typeface="Consolas" pitchFamily="49" charset="0"/>
              </a:rPr>
              <a:t>cmp</a:t>
            </a:r>
            <a:r>
              <a:rPr lang="en-US" sz="800" dirty="0" smtClean="0">
                <a:latin typeface="Consolas" pitchFamily="49" charset="0"/>
              </a:rPr>
              <a:t>    $0x3,%eax</a:t>
            </a:r>
          </a:p>
          <a:p>
            <a:r>
              <a:rPr lang="en-US" sz="800" dirty="0" smtClean="0">
                <a:latin typeface="Consolas" pitchFamily="49" charset="0"/>
              </a:rPr>
              <a:t>80482ee: </a:t>
            </a:r>
            <a:r>
              <a:rPr lang="en-US" sz="800" dirty="0" err="1" smtClean="0">
                <a:latin typeface="Consolas" pitchFamily="49" charset="0"/>
              </a:rPr>
              <a:t>jne</a:t>
            </a:r>
            <a:r>
              <a:rPr lang="en-US" sz="800" dirty="0" smtClean="0">
                <a:latin typeface="Consolas" pitchFamily="49" charset="0"/>
              </a:rPr>
              <a:t>    8048302 &lt;main+0x80&gt;</a:t>
            </a:r>
          </a:p>
          <a:p>
            <a:r>
              <a:rPr lang="en-US" sz="800" dirty="0" smtClean="0">
                <a:latin typeface="Consolas" pitchFamily="49" charset="0"/>
              </a:rPr>
              <a:t>80482f0: </a:t>
            </a:r>
            <a:r>
              <a:rPr lang="en-US" sz="800" dirty="0" err="1" smtClean="0">
                <a:latin typeface="Consolas" pitchFamily="49" charset="0"/>
              </a:rPr>
              <a:t>movzbl</a:t>
            </a:r>
            <a:r>
              <a:rPr lang="en-US" sz="800" dirty="0" smtClean="0">
                <a:latin typeface="Consolas" pitchFamily="49" charset="0"/>
              </a:rPr>
              <a:t> 0x80bd886,%eax</a:t>
            </a:r>
          </a:p>
          <a:p>
            <a:r>
              <a:rPr lang="en-US" sz="800" dirty="0" smtClean="0">
                <a:latin typeface="Consolas" pitchFamily="49" charset="0"/>
              </a:rPr>
              <a:t>80482f7: </a:t>
            </a:r>
            <a:r>
              <a:rPr lang="en-US" sz="800" dirty="0" err="1" smtClean="0">
                <a:latin typeface="Consolas" pitchFamily="49" charset="0"/>
              </a:rPr>
              <a:t>cmp</a:t>
            </a:r>
            <a:r>
              <a:rPr lang="en-US" sz="800" dirty="0" smtClean="0">
                <a:latin typeface="Consolas" pitchFamily="49" charset="0"/>
              </a:rPr>
              <a:t>    $0x64,%al</a:t>
            </a:r>
          </a:p>
          <a:p>
            <a:r>
              <a:rPr lang="en-US" sz="800" dirty="0" smtClean="0">
                <a:latin typeface="Consolas" pitchFamily="49" charset="0"/>
              </a:rPr>
              <a:t>80482f9: </a:t>
            </a:r>
            <a:r>
              <a:rPr lang="en-US" sz="800" dirty="0" err="1" smtClean="0">
                <a:latin typeface="Consolas" pitchFamily="49" charset="0"/>
              </a:rPr>
              <a:t>jne</a:t>
            </a:r>
            <a:r>
              <a:rPr lang="en-US" sz="800" dirty="0" smtClean="0">
                <a:latin typeface="Consolas" pitchFamily="49" charset="0"/>
              </a:rPr>
              <a:t>    8048302 &lt;main+0x80&gt;</a:t>
            </a:r>
          </a:p>
          <a:p>
            <a:r>
              <a:rPr lang="en-US" sz="1200" dirty="0" smtClean="0">
                <a:latin typeface="Consolas" pitchFamily="49" charset="0"/>
              </a:rPr>
              <a:t>80482fb: </a:t>
            </a:r>
            <a:r>
              <a:rPr lang="en-US" sz="1200" b="1" dirty="0" smtClean="0">
                <a:latin typeface="Consolas" pitchFamily="49" charset="0"/>
              </a:rPr>
              <a:t>call </a:t>
            </a:r>
            <a:r>
              <a:rPr lang="en-US" sz="1200" dirty="0" smtClean="0">
                <a:latin typeface="Consolas" pitchFamily="49" charset="0"/>
              </a:rPr>
              <a:t>804825c</a:t>
            </a:r>
            <a:r>
              <a:rPr lang="en-US" sz="1200" b="1" dirty="0" smtClean="0">
                <a:latin typeface="Consolas" pitchFamily="49" charset="0"/>
              </a:rPr>
              <a:t> &lt;backdoor&gt;</a:t>
            </a:r>
          </a:p>
          <a:p>
            <a:r>
              <a:rPr lang="en-US" sz="800" dirty="0" smtClean="0">
                <a:latin typeface="Consolas" pitchFamily="49" charset="0"/>
              </a:rPr>
              <a:t>8048300: </a:t>
            </a:r>
            <a:r>
              <a:rPr lang="en-US" sz="800" dirty="0" err="1" smtClean="0">
                <a:latin typeface="Consolas" pitchFamily="49" charset="0"/>
              </a:rPr>
              <a:t>jmp</a:t>
            </a:r>
            <a:r>
              <a:rPr lang="en-US" sz="800" dirty="0" smtClean="0">
                <a:latin typeface="Consolas" pitchFamily="49" charset="0"/>
              </a:rPr>
              <a:t>    8048307 &lt;main+0x85&gt;</a:t>
            </a:r>
          </a:p>
          <a:p>
            <a:r>
              <a:rPr lang="en-US" sz="800" dirty="0" smtClean="0">
                <a:latin typeface="Consolas" pitchFamily="49" charset="0"/>
              </a:rPr>
              <a:t>8048302: call   8048236 &lt;login&gt;</a:t>
            </a:r>
          </a:p>
          <a:p>
            <a:r>
              <a:rPr lang="en-US" sz="800" dirty="0" smtClean="0">
                <a:latin typeface="Consolas" pitchFamily="49" charset="0"/>
              </a:rPr>
              <a:t>8048307: </a:t>
            </a:r>
            <a:r>
              <a:rPr lang="en-US" sz="800" dirty="0" err="1" smtClean="0">
                <a:latin typeface="Consolas" pitchFamily="49" charset="0"/>
              </a:rPr>
              <a:t>mov</a:t>
            </a:r>
            <a:r>
              <a:rPr lang="en-US" sz="800" dirty="0" smtClean="0">
                <a:latin typeface="Consolas" pitchFamily="49" charset="0"/>
              </a:rPr>
              <a:t>    $0x1,%eax</a:t>
            </a:r>
          </a:p>
          <a:p>
            <a:r>
              <a:rPr lang="en-US" sz="800" dirty="0" smtClean="0">
                <a:latin typeface="Consolas" pitchFamily="49" charset="0"/>
              </a:rPr>
              <a:t>804830c: </a:t>
            </a:r>
            <a:r>
              <a:rPr lang="en-US" sz="800" dirty="0" err="1" smtClean="0">
                <a:latin typeface="Consolas" pitchFamily="49" charset="0"/>
              </a:rPr>
              <a:t>mov</a:t>
            </a:r>
            <a:r>
              <a:rPr lang="en-US" sz="800" dirty="0" smtClean="0">
                <a:latin typeface="Consolas" pitchFamily="49" charset="0"/>
              </a:rPr>
              <a:t>    $0x0,%ebx</a:t>
            </a:r>
          </a:p>
          <a:p>
            <a:r>
              <a:rPr lang="en-US" sz="800" dirty="0" smtClean="0">
                <a:latin typeface="Consolas" pitchFamily="49" charset="0"/>
              </a:rPr>
              <a:t>8048311: </a:t>
            </a:r>
            <a:r>
              <a:rPr lang="en-US" sz="800" dirty="0" err="1" smtClean="0">
                <a:latin typeface="Consolas" pitchFamily="49" charset="0"/>
              </a:rPr>
              <a:t>int</a:t>
            </a:r>
            <a:r>
              <a:rPr lang="en-US" sz="800" dirty="0" smtClean="0">
                <a:latin typeface="Consolas" pitchFamily="49" charset="0"/>
              </a:rPr>
              <a:t>    $0x80</a:t>
            </a:r>
          </a:p>
          <a:p>
            <a:r>
              <a:rPr lang="en-US" sz="800" dirty="0" smtClean="0">
                <a:latin typeface="Consolas" pitchFamily="49" charset="0"/>
              </a:rPr>
              <a:t>8048313: </a:t>
            </a:r>
            <a:r>
              <a:rPr lang="en-US" sz="800" dirty="0" err="1" smtClean="0">
                <a:latin typeface="Consolas" pitchFamily="49" charset="0"/>
              </a:rPr>
              <a:t>mov</a:t>
            </a:r>
            <a:r>
              <a:rPr lang="en-US" sz="800" dirty="0" smtClean="0">
                <a:latin typeface="Consolas" pitchFamily="49" charset="0"/>
              </a:rPr>
              <a:t>    %eax,0xfffffff4(%</a:t>
            </a:r>
            <a:r>
              <a:rPr lang="en-US" sz="800" dirty="0" err="1" smtClean="0">
                <a:latin typeface="Consolas" pitchFamily="49" charset="0"/>
              </a:rPr>
              <a:t>ebp</a:t>
            </a:r>
            <a:r>
              <a:rPr lang="en-US" sz="800" dirty="0" smtClean="0">
                <a:latin typeface="Consolas" pitchFamily="49" charset="0"/>
              </a:rPr>
              <a:t>)</a:t>
            </a:r>
          </a:p>
          <a:p>
            <a:r>
              <a:rPr lang="en-US" sz="800" dirty="0" smtClean="0">
                <a:latin typeface="Consolas" pitchFamily="49" charset="0"/>
              </a:rPr>
              <a:t>8048316: </a:t>
            </a:r>
            <a:r>
              <a:rPr lang="en-US" sz="800" dirty="0" err="1" smtClean="0">
                <a:latin typeface="Consolas" pitchFamily="49" charset="0"/>
              </a:rPr>
              <a:t>mov</a:t>
            </a:r>
            <a:r>
              <a:rPr lang="en-US" sz="800" dirty="0" smtClean="0">
                <a:latin typeface="Consolas" pitchFamily="49" charset="0"/>
              </a:rPr>
              <a:t>    $0x0,%eax</a:t>
            </a:r>
          </a:p>
          <a:p>
            <a:r>
              <a:rPr lang="en-US" sz="800" dirty="0" smtClean="0">
                <a:latin typeface="Consolas" pitchFamily="49" charset="0"/>
              </a:rPr>
              <a:t>804831b: add    $0x10,%esp</a:t>
            </a:r>
          </a:p>
          <a:p>
            <a:r>
              <a:rPr lang="en-US" sz="800" dirty="0" smtClean="0">
                <a:latin typeface="Consolas" pitchFamily="49" charset="0"/>
              </a:rPr>
              <a:t>804831e: pop    %</a:t>
            </a:r>
            <a:r>
              <a:rPr lang="en-US" sz="800" dirty="0" err="1" smtClean="0">
                <a:latin typeface="Consolas" pitchFamily="49" charset="0"/>
              </a:rPr>
              <a:t>ecx</a:t>
            </a:r>
            <a:endParaRPr lang="en-US" sz="800" dirty="0" smtClean="0">
              <a:latin typeface="Consolas" pitchFamily="49" charset="0"/>
            </a:endParaRPr>
          </a:p>
          <a:p>
            <a:r>
              <a:rPr lang="en-US" sz="800" dirty="0" smtClean="0">
                <a:latin typeface="Consolas" pitchFamily="49" charset="0"/>
              </a:rPr>
              <a:t>804831f: pop    %</a:t>
            </a:r>
            <a:r>
              <a:rPr lang="en-US" sz="800" dirty="0" err="1" smtClean="0">
                <a:latin typeface="Consolas" pitchFamily="49" charset="0"/>
              </a:rPr>
              <a:t>ebx</a:t>
            </a:r>
            <a:endParaRPr lang="en-US" sz="800" dirty="0" smtClean="0">
              <a:latin typeface="Consolas" pitchFamily="49" charset="0"/>
            </a:endParaRPr>
          </a:p>
          <a:p>
            <a:r>
              <a:rPr lang="en-US" sz="800" dirty="0" smtClean="0">
                <a:latin typeface="Consolas" pitchFamily="49" charset="0"/>
              </a:rPr>
              <a:t>8048320: pop    %</a:t>
            </a:r>
            <a:r>
              <a:rPr lang="en-US" sz="800" dirty="0" err="1" smtClean="0">
                <a:latin typeface="Consolas" pitchFamily="49" charset="0"/>
              </a:rPr>
              <a:t>ebp</a:t>
            </a:r>
            <a:endParaRPr lang="en-US" sz="800" dirty="0" smtClean="0">
              <a:latin typeface="Consolas" pitchFamily="49" charset="0"/>
            </a:endParaRPr>
          </a:p>
          <a:p>
            <a:r>
              <a:rPr lang="en-US" sz="800" dirty="0" smtClean="0">
                <a:latin typeface="Consolas" pitchFamily="49" charset="0"/>
              </a:rPr>
              <a:t>8048321: lea    0xfffffffc(%</a:t>
            </a:r>
            <a:r>
              <a:rPr lang="en-US" sz="800" dirty="0" err="1" smtClean="0">
                <a:latin typeface="Consolas" pitchFamily="49" charset="0"/>
              </a:rPr>
              <a:t>ecx</a:t>
            </a:r>
            <a:r>
              <a:rPr lang="en-US" sz="800" dirty="0" smtClean="0">
                <a:latin typeface="Consolas" pitchFamily="49" charset="0"/>
              </a:rPr>
              <a:t>),%</a:t>
            </a:r>
            <a:r>
              <a:rPr lang="en-US" sz="800" dirty="0" err="1" smtClean="0">
                <a:latin typeface="Consolas" pitchFamily="49" charset="0"/>
              </a:rPr>
              <a:t>esp</a:t>
            </a:r>
            <a:endParaRPr lang="en-US" sz="800" dirty="0" smtClean="0">
              <a:latin typeface="Consolas" pitchFamily="49" charset="0"/>
            </a:endParaRPr>
          </a:p>
          <a:p>
            <a:r>
              <a:rPr lang="en-US" sz="800" dirty="0" smtClean="0">
                <a:latin typeface="Consolas" pitchFamily="49" charset="0"/>
              </a:rPr>
              <a:t>8048324: ret</a:t>
            </a:r>
            <a:endParaRPr lang="en-US" sz="800" dirty="0">
              <a:latin typeface="Consolas" pitchFamily="49" charset="0"/>
            </a:endParaRPr>
          </a:p>
        </p:txBody>
      </p:sp>
      <p:sp>
        <p:nvSpPr>
          <p:cNvPr id="33" name="tb Exploit 2"/>
          <p:cNvSpPr txBox="1"/>
          <p:nvPr/>
        </p:nvSpPr>
        <p:spPr>
          <a:xfrm>
            <a:off x="2362200" y="1219200"/>
            <a:ext cx="1600200" cy="381000"/>
          </a:xfrm>
          <a:prstGeom prst="roundRect">
            <a:avLst>
              <a:gd name="adj" fmla="val 22838"/>
            </a:avLst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32000">
                <a:schemeClr val="accent3">
                  <a:lumMod val="40000"/>
                  <a:lumOff val="60000"/>
                </a:schemeClr>
              </a:gs>
              <a:gs pos="39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sx="94000" sy="94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1600" dirty="0" smtClean="0">
                <a:latin typeface="Consolas" pitchFamily="49" charset="0"/>
              </a:rPr>
              <a:t>exploit</a:t>
            </a:r>
            <a:endParaRPr lang="en-US" sz="1600" dirty="0">
              <a:latin typeface="Consolas" pitchFamily="49" charset="0"/>
            </a:endParaRPr>
          </a:p>
        </p:txBody>
      </p:sp>
      <p:sp>
        <p:nvSpPr>
          <p:cNvPr id="34" name="path Exploit B"/>
          <p:cNvSpPr/>
          <p:nvPr/>
        </p:nvSpPr>
        <p:spPr>
          <a:xfrm>
            <a:off x="1536700" y="1790700"/>
            <a:ext cx="5707062" cy="3082925"/>
          </a:xfrm>
          <a:custGeom>
            <a:avLst/>
            <a:gdLst>
              <a:gd name="connsiteX0" fmla="*/ 1035050 w 5707062"/>
              <a:gd name="connsiteY0" fmla="*/ 0 h 3082925"/>
              <a:gd name="connsiteX1" fmla="*/ 1625600 w 5707062"/>
              <a:gd name="connsiteY1" fmla="*/ 2057400 h 3082925"/>
              <a:gd name="connsiteX2" fmla="*/ 4911725 w 5707062"/>
              <a:gd name="connsiteY2" fmla="*/ 2600325 h 3082925"/>
              <a:gd name="connsiteX3" fmla="*/ 1206500 w 5707062"/>
              <a:gd name="connsiteY3" fmla="*/ 2828925 h 3082925"/>
              <a:gd name="connsiteX4" fmla="*/ 3159125 w 5707062"/>
              <a:gd name="connsiteY4" fmla="*/ 1076325 h 3082925"/>
              <a:gd name="connsiteX5" fmla="*/ 5578475 w 5707062"/>
              <a:gd name="connsiteY5" fmla="*/ 1028700 h 3082925"/>
              <a:gd name="connsiteX6" fmla="*/ 2387600 w 5707062"/>
              <a:gd name="connsiteY6" fmla="*/ 457200 h 3082925"/>
              <a:gd name="connsiteX7" fmla="*/ 1682750 w 5707062"/>
              <a:gd name="connsiteY7" fmla="*/ 1562100 h 3082925"/>
              <a:gd name="connsiteX8" fmla="*/ 4883150 w 5707062"/>
              <a:gd name="connsiteY8" fmla="*/ 2143125 h 3082925"/>
              <a:gd name="connsiteX9" fmla="*/ 511175 w 5707062"/>
              <a:gd name="connsiteY9" fmla="*/ 2752725 h 3082925"/>
              <a:gd name="connsiteX10" fmla="*/ 1816100 w 5707062"/>
              <a:gd name="connsiteY10" fmla="*/ 295275 h 3082925"/>
              <a:gd name="connsiteX11" fmla="*/ 4121150 w 5707062"/>
              <a:gd name="connsiteY11" fmla="*/ 1333500 h 3082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707062" h="3082925">
                <a:moveTo>
                  <a:pt x="1035050" y="0"/>
                </a:moveTo>
                <a:cubicBezTo>
                  <a:pt x="1007269" y="812006"/>
                  <a:pt x="979488" y="1624013"/>
                  <a:pt x="1625600" y="2057400"/>
                </a:cubicBezTo>
                <a:cubicBezTo>
                  <a:pt x="2271712" y="2490787"/>
                  <a:pt x="4981575" y="2471737"/>
                  <a:pt x="4911725" y="2600325"/>
                </a:cubicBezTo>
                <a:cubicBezTo>
                  <a:pt x="4841875" y="2728913"/>
                  <a:pt x="1498600" y="3082925"/>
                  <a:pt x="1206500" y="2828925"/>
                </a:cubicBezTo>
                <a:cubicBezTo>
                  <a:pt x="914400" y="2574925"/>
                  <a:pt x="2430463" y="1376362"/>
                  <a:pt x="3159125" y="1076325"/>
                </a:cubicBezTo>
                <a:cubicBezTo>
                  <a:pt x="3887787" y="776288"/>
                  <a:pt x="5707062" y="1131887"/>
                  <a:pt x="5578475" y="1028700"/>
                </a:cubicBezTo>
                <a:cubicBezTo>
                  <a:pt x="5449888" y="925513"/>
                  <a:pt x="3036888" y="368300"/>
                  <a:pt x="2387600" y="457200"/>
                </a:cubicBezTo>
                <a:cubicBezTo>
                  <a:pt x="1738313" y="546100"/>
                  <a:pt x="1266825" y="1281113"/>
                  <a:pt x="1682750" y="1562100"/>
                </a:cubicBezTo>
                <a:cubicBezTo>
                  <a:pt x="2098675" y="1843088"/>
                  <a:pt x="5078412" y="1944688"/>
                  <a:pt x="4883150" y="2143125"/>
                </a:cubicBezTo>
                <a:cubicBezTo>
                  <a:pt x="4687888" y="2341562"/>
                  <a:pt x="1022350" y="3060700"/>
                  <a:pt x="511175" y="2752725"/>
                </a:cubicBezTo>
                <a:cubicBezTo>
                  <a:pt x="0" y="2444750"/>
                  <a:pt x="1214438" y="531812"/>
                  <a:pt x="1816100" y="295275"/>
                </a:cubicBezTo>
                <a:cubicBezTo>
                  <a:pt x="2417762" y="58738"/>
                  <a:pt x="3269456" y="696119"/>
                  <a:pt x="4121150" y="1333500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circle Backdoor Inst"/>
          <p:cNvSpPr/>
          <p:nvPr/>
        </p:nvSpPr>
        <p:spPr>
          <a:xfrm>
            <a:off x="4343400" y="3124200"/>
            <a:ext cx="3048000" cy="381000"/>
          </a:xfrm>
          <a:prstGeom prst="ellipse">
            <a:avLst/>
          </a:prstGeom>
          <a:noFill/>
          <a:ln w="635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white monster"/>
          <p:cNvGrpSpPr/>
          <p:nvPr/>
        </p:nvGrpSpPr>
        <p:grpSpPr>
          <a:xfrm>
            <a:off x="7467600" y="4419600"/>
            <a:ext cx="1142999" cy="1376525"/>
            <a:chOff x="4038600" y="3827463"/>
            <a:chExt cx="1841501" cy="2217738"/>
          </a:xfrm>
          <a:effectLst>
            <a:outerShdw blurRad="127000" dist="393700" dir="20580000" sx="70000" sy="70000" kx="1200000" algn="br" rotWithShape="0">
              <a:prstClr val="black">
                <a:alpha val="17000"/>
              </a:prstClr>
            </a:outerShdw>
          </a:effectLst>
        </p:grpSpPr>
        <p:sp>
          <p:nvSpPr>
            <p:cNvPr id="37" name="Freeform 6"/>
            <p:cNvSpPr>
              <a:spLocks/>
            </p:cNvSpPr>
            <p:nvPr/>
          </p:nvSpPr>
          <p:spPr bwMode="auto">
            <a:xfrm>
              <a:off x="4152900" y="3890963"/>
              <a:ext cx="1720850" cy="1963738"/>
            </a:xfrm>
            <a:custGeom>
              <a:avLst/>
              <a:gdLst/>
              <a:ahLst/>
              <a:cxnLst>
                <a:cxn ang="0">
                  <a:pos x="1198" y="101"/>
                </a:cxn>
                <a:cxn ang="0">
                  <a:pos x="1089" y="338"/>
                </a:cxn>
                <a:cxn ang="0">
                  <a:pos x="957" y="358"/>
                </a:cxn>
                <a:cxn ang="0">
                  <a:pos x="995" y="696"/>
                </a:cxn>
                <a:cxn ang="0">
                  <a:pos x="1049" y="945"/>
                </a:cxn>
                <a:cxn ang="0">
                  <a:pos x="897" y="1113"/>
                </a:cxn>
                <a:cxn ang="0">
                  <a:pos x="926" y="1424"/>
                </a:cxn>
                <a:cxn ang="0">
                  <a:pos x="758" y="1668"/>
                </a:cxn>
                <a:cxn ang="0">
                  <a:pos x="743" y="1867"/>
                </a:cxn>
                <a:cxn ang="0">
                  <a:pos x="335" y="1985"/>
                </a:cxn>
                <a:cxn ang="0">
                  <a:pos x="265" y="2155"/>
                </a:cxn>
                <a:cxn ang="0">
                  <a:pos x="129" y="2444"/>
                </a:cxn>
                <a:cxn ang="0">
                  <a:pos x="490" y="2322"/>
                </a:cxn>
                <a:cxn ang="0">
                  <a:pos x="591" y="2329"/>
                </a:cxn>
                <a:cxn ang="0">
                  <a:pos x="712" y="1976"/>
                </a:cxn>
                <a:cxn ang="0">
                  <a:pos x="778" y="2058"/>
                </a:cxn>
                <a:cxn ang="0">
                  <a:pos x="968" y="1886"/>
                </a:cxn>
                <a:cxn ang="0">
                  <a:pos x="1031" y="1680"/>
                </a:cxn>
                <a:cxn ang="0">
                  <a:pos x="1054" y="2045"/>
                </a:cxn>
                <a:cxn ang="0">
                  <a:pos x="980" y="2155"/>
                </a:cxn>
                <a:cxn ang="0">
                  <a:pos x="1007" y="2345"/>
                </a:cxn>
                <a:cxn ang="0">
                  <a:pos x="1241" y="2302"/>
                </a:cxn>
                <a:cxn ang="0">
                  <a:pos x="1400" y="1864"/>
                </a:cxn>
                <a:cxn ang="0">
                  <a:pos x="1558" y="1898"/>
                </a:cxn>
                <a:cxn ang="0">
                  <a:pos x="1552" y="2027"/>
                </a:cxn>
                <a:cxn ang="0">
                  <a:pos x="1486" y="2361"/>
                </a:cxn>
                <a:cxn ang="0">
                  <a:pos x="1781" y="2260"/>
                </a:cxn>
                <a:cxn ang="0">
                  <a:pos x="1714" y="2112"/>
                </a:cxn>
                <a:cxn ang="0">
                  <a:pos x="1672" y="1891"/>
                </a:cxn>
                <a:cxn ang="0">
                  <a:pos x="1792" y="1575"/>
                </a:cxn>
                <a:cxn ang="0">
                  <a:pos x="1855" y="1346"/>
                </a:cxn>
                <a:cxn ang="0">
                  <a:pos x="1786" y="1710"/>
                </a:cxn>
                <a:cxn ang="0">
                  <a:pos x="1835" y="1909"/>
                </a:cxn>
                <a:cxn ang="0">
                  <a:pos x="1932" y="1859"/>
                </a:cxn>
                <a:cxn ang="0">
                  <a:pos x="1987" y="1987"/>
                </a:cxn>
                <a:cxn ang="0">
                  <a:pos x="2064" y="1972"/>
                </a:cxn>
                <a:cxn ang="0">
                  <a:pos x="2138" y="1925"/>
                </a:cxn>
                <a:cxn ang="0">
                  <a:pos x="2084" y="1661"/>
                </a:cxn>
                <a:cxn ang="0">
                  <a:pos x="1975" y="1131"/>
                </a:cxn>
                <a:cxn ang="0">
                  <a:pos x="1707" y="762"/>
                </a:cxn>
                <a:cxn ang="0">
                  <a:pos x="1772" y="599"/>
                </a:cxn>
                <a:cxn ang="0">
                  <a:pos x="1839" y="436"/>
                </a:cxn>
                <a:cxn ang="0">
                  <a:pos x="1723" y="345"/>
                </a:cxn>
                <a:cxn ang="0">
                  <a:pos x="1586" y="170"/>
                </a:cxn>
                <a:cxn ang="0">
                  <a:pos x="1500" y="148"/>
                </a:cxn>
                <a:cxn ang="0">
                  <a:pos x="1229" y="3"/>
                </a:cxn>
                <a:cxn ang="0">
                  <a:pos x="1178" y="0"/>
                </a:cxn>
              </a:cxnLst>
              <a:rect l="0" t="0" r="r" b="b"/>
              <a:pathLst>
                <a:path w="2169" h="2474">
                  <a:moveTo>
                    <a:pt x="1178" y="0"/>
                  </a:moveTo>
                  <a:lnTo>
                    <a:pt x="1198" y="101"/>
                  </a:lnTo>
                  <a:lnTo>
                    <a:pt x="1147" y="190"/>
                  </a:lnTo>
                  <a:lnTo>
                    <a:pt x="1089" y="338"/>
                  </a:lnTo>
                  <a:lnTo>
                    <a:pt x="964" y="291"/>
                  </a:lnTo>
                  <a:lnTo>
                    <a:pt x="957" y="358"/>
                  </a:lnTo>
                  <a:lnTo>
                    <a:pt x="1022" y="532"/>
                  </a:lnTo>
                  <a:lnTo>
                    <a:pt x="995" y="696"/>
                  </a:lnTo>
                  <a:lnTo>
                    <a:pt x="1049" y="875"/>
                  </a:lnTo>
                  <a:lnTo>
                    <a:pt x="1049" y="945"/>
                  </a:lnTo>
                  <a:lnTo>
                    <a:pt x="980" y="988"/>
                  </a:lnTo>
                  <a:lnTo>
                    <a:pt x="897" y="1113"/>
                  </a:lnTo>
                  <a:lnTo>
                    <a:pt x="895" y="1299"/>
                  </a:lnTo>
                  <a:lnTo>
                    <a:pt x="926" y="1424"/>
                  </a:lnTo>
                  <a:lnTo>
                    <a:pt x="871" y="1591"/>
                  </a:lnTo>
                  <a:lnTo>
                    <a:pt x="758" y="1668"/>
                  </a:lnTo>
                  <a:lnTo>
                    <a:pt x="727" y="1777"/>
                  </a:lnTo>
                  <a:lnTo>
                    <a:pt x="743" y="1867"/>
                  </a:lnTo>
                  <a:lnTo>
                    <a:pt x="580" y="2007"/>
                  </a:lnTo>
                  <a:lnTo>
                    <a:pt x="335" y="1985"/>
                  </a:lnTo>
                  <a:lnTo>
                    <a:pt x="0" y="2298"/>
                  </a:lnTo>
                  <a:lnTo>
                    <a:pt x="265" y="2155"/>
                  </a:lnTo>
                  <a:lnTo>
                    <a:pt x="362" y="2186"/>
                  </a:lnTo>
                  <a:lnTo>
                    <a:pt x="129" y="2444"/>
                  </a:lnTo>
                  <a:lnTo>
                    <a:pt x="444" y="2237"/>
                  </a:lnTo>
                  <a:lnTo>
                    <a:pt x="490" y="2322"/>
                  </a:lnTo>
                  <a:lnTo>
                    <a:pt x="428" y="2474"/>
                  </a:lnTo>
                  <a:lnTo>
                    <a:pt x="591" y="2329"/>
                  </a:lnTo>
                  <a:lnTo>
                    <a:pt x="591" y="2112"/>
                  </a:lnTo>
                  <a:lnTo>
                    <a:pt x="712" y="1976"/>
                  </a:lnTo>
                  <a:lnTo>
                    <a:pt x="754" y="1969"/>
                  </a:lnTo>
                  <a:lnTo>
                    <a:pt x="778" y="2058"/>
                  </a:lnTo>
                  <a:lnTo>
                    <a:pt x="848" y="2072"/>
                  </a:lnTo>
                  <a:lnTo>
                    <a:pt x="968" y="1886"/>
                  </a:lnTo>
                  <a:lnTo>
                    <a:pt x="960" y="1719"/>
                  </a:lnTo>
                  <a:lnTo>
                    <a:pt x="1031" y="1680"/>
                  </a:lnTo>
                  <a:lnTo>
                    <a:pt x="1136" y="1882"/>
                  </a:lnTo>
                  <a:lnTo>
                    <a:pt x="1054" y="2045"/>
                  </a:lnTo>
                  <a:lnTo>
                    <a:pt x="1035" y="2112"/>
                  </a:lnTo>
                  <a:lnTo>
                    <a:pt x="980" y="2155"/>
                  </a:lnTo>
                  <a:lnTo>
                    <a:pt x="913" y="2349"/>
                  </a:lnTo>
                  <a:lnTo>
                    <a:pt x="1007" y="2345"/>
                  </a:lnTo>
                  <a:lnTo>
                    <a:pt x="1031" y="2416"/>
                  </a:lnTo>
                  <a:lnTo>
                    <a:pt x="1241" y="2302"/>
                  </a:lnTo>
                  <a:lnTo>
                    <a:pt x="1209" y="1840"/>
                  </a:lnTo>
                  <a:lnTo>
                    <a:pt x="1400" y="1864"/>
                  </a:lnTo>
                  <a:lnTo>
                    <a:pt x="1563" y="1777"/>
                  </a:lnTo>
                  <a:lnTo>
                    <a:pt x="1558" y="1898"/>
                  </a:lnTo>
                  <a:lnTo>
                    <a:pt x="1537" y="1980"/>
                  </a:lnTo>
                  <a:lnTo>
                    <a:pt x="1552" y="2027"/>
                  </a:lnTo>
                  <a:lnTo>
                    <a:pt x="1486" y="2101"/>
                  </a:lnTo>
                  <a:lnTo>
                    <a:pt x="1486" y="2361"/>
                  </a:lnTo>
                  <a:lnTo>
                    <a:pt x="1640" y="2394"/>
                  </a:lnTo>
                  <a:lnTo>
                    <a:pt x="1781" y="2260"/>
                  </a:lnTo>
                  <a:lnTo>
                    <a:pt x="1769" y="2132"/>
                  </a:lnTo>
                  <a:lnTo>
                    <a:pt x="1714" y="2112"/>
                  </a:lnTo>
                  <a:lnTo>
                    <a:pt x="1761" y="2000"/>
                  </a:lnTo>
                  <a:lnTo>
                    <a:pt x="1672" y="1891"/>
                  </a:lnTo>
                  <a:lnTo>
                    <a:pt x="1649" y="1750"/>
                  </a:lnTo>
                  <a:lnTo>
                    <a:pt x="1792" y="1575"/>
                  </a:lnTo>
                  <a:lnTo>
                    <a:pt x="1827" y="1424"/>
                  </a:lnTo>
                  <a:lnTo>
                    <a:pt x="1855" y="1346"/>
                  </a:lnTo>
                  <a:lnTo>
                    <a:pt x="1877" y="1544"/>
                  </a:lnTo>
                  <a:lnTo>
                    <a:pt x="1786" y="1710"/>
                  </a:lnTo>
                  <a:lnTo>
                    <a:pt x="1790" y="1904"/>
                  </a:lnTo>
                  <a:lnTo>
                    <a:pt x="1835" y="1909"/>
                  </a:lnTo>
                  <a:lnTo>
                    <a:pt x="1890" y="1785"/>
                  </a:lnTo>
                  <a:lnTo>
                    <a:pt x="1932" y="1859"/>
                  </a:lnTo>
                  <a:lnTo>
                    <a:pt x="1932" y="2000"/>
                  </a:lnTo>
                  <a:lnTo>
                    <a:pt x="1987" y="1987"/>
                  </a:lnTo>
                  <a:lnTo>
                    <a:pt x="2042" y="1956"/>
                  </a:lnTo>
                  <a:lnTo>
                    <a:pt x="2064" y="1972"/>
                  </a:lnTo>
                  <a:lnTo>
                    <a:pt x="2111" y="1906"/>
                  </a:lnTo>
                  <a:lnTo>
                    <a:pt x="2138" y="1925"/>
                  </a:lnTo>
                  <a:lnTo>
                    <a:pt x="2169" y="1801"/>
                  </a:lnTo>
                  <a:lnTo>
                    <a:pt x="2084" y="1661"/>
                  </a:lnTo>
                  <a:lnTo>
                    <a:pt x="1998" y="1571"/>
                  </a:lnTo>
                  <a:lnTo>
                    <a:pt x="1975" y="1131"/>
                  </a:lnTo>
                  <a:lnTo>
                    <a:pt x="1890" y="937"/>
                  </a:lnTo>
                  <a:lnTo>
                    <a:pt x="1707" y="762"/>
                  </a:lnTo>
                  <a:lnTo>
                    <a:pt x="1734" y="591"/>
                  </a:lnTo>
                  <a:lnTo>
                    <a:pt x="1772" y="599"/>
                  </a:lnTo>
                  <a:lnTo>
                    <a:pt x="1781" y="513"/>
                  </a:lnTo>
                  <a:lnTo>
                    <a:pt x="1839" y="436"/>
                  </a:lnTo>
                  <a:lnTo>
                    <a:pt x="1859" y="307"/>
                  </a:lnTo>
                  <a:lnTo>
                    <a:pt x="1723" y="345"/>
                  </a:lnTo>
                  <a:lnTo>
                    <a:pt x="1683" y="213"/>
                  </a:lnTo>
                  <a:lnTo>
                    <a:pt x="1586" y="170"/>
                  </a:lnTo>
                  <a:lnTo>
                    <a:pt x="1591" y="30"/>
                  </a:lnTo>
                  <a:lnTo>
                    <a:pt x="1500" y="148"/>
                  </a:lnTo>
                  <a:lnTo>
                    <a:pt x="1279" y="124"/>
                  </a:lnTo>
                  <a:lnTo>
                    <a:pt x="1229" y="3"/>
                  </a:lnTo>
                  <a:lnTo>
                    <a:pt x="1178" y="0"/>
                  </a:lnTo>
                  <a:lnTo>
                    <a:pt x="117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7"/>
            <p:cNvSpPr>
              <a:spLocks/>
            </p:cNvSpPr>
            <p:nvPr/>
          </p:nvSpPr>
          <p:spPr bwMode="auto">
            <a:xfrm>
              <a:off x="5170488" y="4152900"/>
              <a:ext cx="39688" cy="46038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6" y="20"/>
                </a:cxn>
                <a:cxn ang="0">
                  <a:pos x="0" y="58"/>
                </a:cxn>
                <a:cxn ang="0">
                  <a:pos x="48" y="59"/>
                </a:cxn>
                <a:cxn ang="0">
                  <a:pos x="51" y="24"/>
                </a:cxn>
                <a:cxn ang="0">
                  <a:pos x="26" y="0"/>
                </a:cxn>
                <a:cxn ang="0">
                  <a:pos x="26" y="0"/>
                </a:cxn>
              </a:cxnLst>
              <a:rect l="0" t="0" r="r" b="b"/>
              <a:pathLst>
                <a:path w="51" h="59">
                  <a:moveTo>
                    <a:pt x="26" y="0"/>
                  </a:moveTo>
                  <a:lnTo>
                    <a:pt x="6" y="20"/>
                  </a:lnTo>
                  <a:lnTo>
                    <a:pt x="0" y="58"/>
                  </a:lnTo>
                  <a:lnTo>
                    <a:pt x="48" y="59"/>
                  </a:lnTo>
                  <a:lnTo>
                    <a:pt x="51" y="24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8"/>
            <p:cNvSpPr>
              <a:spLocks/>
            </p:cNvSpPr>
            <p:nvPr/>
          </p:nvSpPr>
          <p:spPr bwMode="auto">
            <a:xfrm>
              <a:off x="5284788" y="4167188"/>
              <a:ext cx="46038" cy="57150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0" y="35"/>
                </a:cxn>
                <a:cxn ang="0">
                  <a:pos x="44" y="71"/>
                </a:cxn>
                <a:cxn ang="0">
                  <a:pos x="57" y="44"/>
                </a:cxn>
                <a:cxn ang="0">
                  <a:pos x="45" y="10"/>
                </a:cxn>
                <a:cxn ang="0">
                  <a:pos x="21" y="0"/>
                </a:cxn>
                <a:cxn ang="0">
                  <a:pos x="21" y="0"/>
                </a:cxn>
              </a:cxnLst>
              <a:rect l="0" t="0" r="r" b="b"/>
              <a:pathLst>
                <a:path w="57" h="71">
                  <a:moveTo>
                    <a:pt x="21" y="0"/>
                  </a:moveTo>
                  <a:lnTo>
                    <a:pt x="0" y="35"/>
                  </a:lnTo>
                  <a:lnTo>
                    <a:pt x="44" y="71"/>
                  </a:lnTo>
                  <a:lnTo>
                    <a:pt x="57" y="44"/>
                  </a:lnTo>
                  <a:lnTo>
                    <a:pt x="45" y="10"/>
                  </a:lnTo>
                  <a:lnTo>
                    <a:pt x="21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9"/>
            <p:cNvSpPr>
              <a:spLocks/>
            </p:cNvSpPr>
            <p:nvPr/>
          </p:nvSpPr>
          <p:spPr bwMode="auto">
            <a:xfrm>
              <a:off x="4927600" y="3827463"/>
              <a:ext cx="601663" cy="1003300"/>
            </a:xfrm>
            <a:custGeom>
              <a:avLst/>
              <a:gdLst/>
              <a:ahLst/>
              <a:cxnLst>
                <a:cxn ang="0">
                  <a:pos x="73" y="6"/>
                </a:cxn>
                <a:cxn ang="0">
                  <a:pos x="162" y="43"/>
                </a:cxn>
                <a:cxn ang="0">
                  <a:pos x="198" y="115"/>
                </a:cxn>
                <a:cxn ang="0">
                  <a:pos x="196" y="208"/>
                </a:cxn>
                <a:cxn ang="0">
                  <a:pos x="173" y="231"/>
                </a:cxn>
                <a:cxn ang="0">
                  <a:pos x="106" y="400"/>
                </a:cxn>
                <a:cxn ang="0">
                  <a:pos x="61" y="483"/>
                </a:cxn>
                <a:cxn ang="0">
                  <a:pos x="28" y="605"/>
                </a:cxn>
                <a:cxn ang="0">
                  <a:pos x="0" y="777"/>
                </a:cxn>
                <a:cxn ang="0">
                  <a:pos x="25" y="867"/>
                </a:cxn>
                <a:cxn ang="0">
                  <a:pos x="57" y="977"/>
                </a:cxn>
                <a:cxn ang="0">
                  <a:pos x="57" y="1083"/>
                </a:cxn>
                <a:cxn ang="0">
                  <a:pos x="107" y="1176"/>
                </a:cxn>
                <a:cxn ang="0">
                  <a:pos x="188" y="1243"/>
                </a:cxn>
                <a:cxn ang="0">
                  <a:pos x="306" y="1265"/>
                </a:cxn>
                <a:cxn ang="0">
                  <a:pos x="426" y="1239"/>
                </a:cxn>
                <a:cxn ang="0">
                  <a:pos x="533" y="1174"/>
                </a:cxn>
                <a:cxn ang="0">
                  <a:pos x="605" y="1065"/>
                </a:cxn>
                <a:cxn ang="0">
                  <a:pos x="696" y="997"/>
                </a:cxn>
                <a:cxn ang="0">
                  <a:pos x="751" y="896"/>
                </a:cxn>
                <a:cxn ang="0">
                  <a:pos x="759" y="725"/>
                </a:cxn>
                <a:cxn ang="0">
                  <a:pos x="738" y="710"/>
                </a:cxn>
                <a:cxn ang="0">
                  <a:pos x="711" y="647"/>
                </a:cxn>
                <a:cxn ang="0">
                  <a:pos x="718" y="796"/>
                </a:cxn>
                <a:cxn ang="0">
                  <a:pos x="695" y="909"/>
                </a:cxn>
                <a:cxn ang="0">
                  <a:pos x="576" y="1013"/>
                </a:cxn>
                <a:cxn ang="0">
                  <a:pos x="523" y="1104"/>
                </a:cxn>
                <a:cxn ang="0">
                  <a:pos x="438" y="1192"/>
                </a:cxn>
                <a:cxn ang="0">
                  <a:pos x="340" y="1220"/>
                </a:cxn>
                <a:cxn ang="0">
                  <a:pos x="214" y="1201"/>
                </a:cxn>
                <a:cxn ang="0">
                  <a:pos x="134" y="1112"/>
                </a:cxn>
                <a:cxn ang="0">
                  <a:pos x="119" y="1003"/>
                </a:cxn>
                <a:cxn ang="0">
                  <a:pos x="93" y="913"/>
                </a:cxn>
                <a:cxn ang="0">
                  <a:pos x="45" y="812"/>
                </a:cxn>
                <a:cxn ang="0">
                  <a:pos x="45" y="694"/>
                </a:cxn>
                <a:cxn ang="0">
                  <a:pos x="87" y="553"/>
                </a:cxn>
                <a:cxn ang="0">
                  <a:pos x="130" y="510"/>
                </a:cxn>
                <a:cxn ang="0">
                  <a:pos x="146" y="385"/>
                </a:cxn>
                <a:cxn ang="0">
                  <a:pos x="188" y="252"/>
                </a:cxn>
                <a:cxn ang="0">
                  <a:pos x="240" y="216"/>
                </a:cxn>
                <a:cxn ang="0">
                  <a:pos x="240" y="163"/>
                </a:cxn>
                <a:cxn ang="0">
                  <a:pos x="219" y="85"/>
                </a:cxn>
                <a:cxn ang="0">
                  <a:pos x="257" y="121"/>
                </a:cxn>
                <a:cxn ang="0">
                  <a:pos x="293" y="220"/>
                </a:cxn>
                <a:cxn ang="0">
                  <a:pos x="413" y="229"/>
                </a:cxn>
                <a:cxn ang="0">
                  <a:pos x="382" y="195"/>
                </a:cxn>
                <a:cxn ang="0">
                  <a:pos x="311" y="190"/>
                </a:cxn>
                <a:cxn ang="0">
                  <a:pos x="297" y="124"/>
                </a:cxn>
                <a:cxn ang="0">
                  <a:pos x="243" y="47"/>
                </a:cxn>
                <a:cxn ang="0">
                  <a:pos x="173" y="0"/>
                </a:cxn>
                <a:cxn ang="0">
                  <a:pos x="73" y="6"/>
                </a:cxn>
                <a:cxn ang="0">
                  <a:pos x="73" y="6"/>
                </a:cxn>
              </a:cxnLst>
              <a:rect l="0" t="0" r="r" b="b"/>
              <a:pathLst>
                <a:path w="759" h="1265">
                  <a:moveTo>
                    <a:pt x="73" y="6"/>
                  </a:moveTo>
                  <a:lnTo>
                    <a:pt x="162" y="43"/>
                  </a:lnTo>
                  <a:lnTo>
                    <a:pt x="198" y="115"/>
                  </a:lnTo>
                  <a:lnTo>
                    <a:pt x="196" y="208"/>
                  </a:lnTo>
                  <a:lnTo>
                    <a:pt x="173" y="231"/>
                  </a:lnTo>
                  <a:lnTo>
                    <a:pt x="106" y="400"/>
                  </a:lnTo>
                  <a:lnTo>
                    <a:pt x="61" y="483"/>
                  </a:lnTo>
                  <a:lnTo>
                    <a:pt x="28" y="605"/>
                  </a:lnTo>
                  <a:lnTo>
                    <a:pt x="0" y="777"/>
                  </a:lnTo>
                  <a:lnTo>
                    <a:pt x="25" y="867"/>
                  </a:lnTo>
                  <a:lnTo>
                    <a:pt x="57" y="977"/>
                  </a:lnTo>
                  <a:lnTo>
                    <a:pt x="57" y="1083"/>
                  </a:lnTo>
                  <a:lnTo>
                    <a:pt x="107" y="1176"/>
                  </a:lnTo>
                  <a:lnTo>
                    <a:pt x="188" y="1243"/>
                  </a:lnTo>
                  <a:lnTo>
                    <a:pt x="306" y="1265"/>
                  </a:lnTo>
                  <a:lnTo>
                    <a:pt x="426" y="1239"/>
                  </a:lnTo>
                  <a:lnTo>
                    <a:pt x="533" y="1174"/>
                  </a:lnTo>
                  <a:lnTo>
                    <a:pt x="605" y="1065"/>
                  </a:lnTo>
                  <a:lnTo>
                    <a:pt x="696" y="997"/>
                  </a:lnTo>
                  <a:lnTo>
                    <a:pt x="751" y="896"/>
                  </a:lnTo>
                  <a:lnTo>
                    <a:pt x="759" y="725"/>
                  </a:lnTo>
                  <a:lnTo>
                    <a:pt x="738" y="710"/>
                  </a:lnTo>
                  <a:lnTo>
                    <a:pt x="711" y="647"/>
                  </a:lnTo>
                  <a:lnTo>
                    <a:pt x="718" y="796"/>
                  </a:lnTo>
                  <a:lnTo>
                    <a:pt x="695" y="909"/>
                  </a:lnTo>
                  <a:lnTo>
                    <a:pt x="576" y="1013"/>
                  </a:lnTo>
                  <a:lnTo>
                    <a:pt x="523" y="1104"/>
                  </a:lnTo>
                  <a:lnTo>
                    <a:pt x="438" y="1192"/>
                  </a:lnTo>
                  <a:lnTo>
                    <a:pt x="340" y="1220"/>
                  </a:lnTo>
                  <a:lnTo>
                    <a:pt x="214" y="1201"/>
                  </a:lnTo>
                  <a:lnTo>
                    <a:pt x="134" y="1112"/>
                  </a:lnTo>
                  <a:lnTo>
                    <a:pt x="119" y="1003"/>
                  </a:lnTo>
                  <a:lnTo>
                    <a:pt x="93" y="913"/>
                  </a:lnTo>
                  <a:lnTo>
                    <a:pt x="45" y="812"/>
                  </a:lnTo>
                  <a:lnTo>
                    <a:pt x="45" y="694"/>
                  </a:lnTo>
                  <a:lnTo>
                    <a:pt x="87" y="553"/>
                  </a:lnTo>
                  <a:lnTo>
                    <a:pt x="130" y="510"/>
                  </a:lnTo>
                  <a:lnTo>
                    <a:pt x="146" y="385"/>
                  </a:lnTo>
                  <a:lnTo>
                    <a:pt x="188" y="252"/>
                  </a:lnTo>
                  <a:lnTo>
                    <a:pt x="240" y="216"/>
                  </a:lnTo>
                  <a:lnTo>
                    <a:pt x="240" y="163"/>
                  </a:lnTo>
                  <a:lnTo>
                    <a:pt x="219" y="85"/>
                  </a:lnTo>
                  <a:lnTo>
                    <a:pt x="257" y="121"/>
                  </a:lnTo>
                  <a:lnTo>
                    <a:pt x="293" y="220"/>
                  </a:lnTo>
                  <a:lnTo>
                    <a:pt x="413" y="229"/>
                  </a:lnTo>
                  <a:lnTo>
                    <a:pt x="382" y="195"/>
                  </a:lnTo>
                  <a:lnTo>
                    <a:pt x="311" y="190"/>
                  </a:lnTo>
                  <a:lnTo>
                    <a:pt x="297" y="124"/>
                  </a:lnTo>
                  <a:lnTo>
                    <a:pt x="243" y="47"/>
                  </a:lnTo>
                  <a:lnTo>
                    <a:pt x="173" y="0"/>
                  </a:lnTo>
                  <a:lnTo>
                    <a:pt x="73" y="6"/>
                  </a:lnTo>
                  <a:lnTo>
                    <a:pt x="73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0"/>
            <p:cNvSpPr>
              <a:spLocks/>
            </p:cNvSpPr>
            <p:nvPr/>
          </p:nvSpPr>
          <p:spPr bwMode="auto">
            <a:xfrm>
              <a:off x="4889500" y="4108450"/>
              <a:ext cx="109538" cy="171450"/>
            </a:xfrm>
            <a:custGeom>
              <a:avLst/>
              <a:gdLst/>
              <a:ahLst/>
              <a:cxnLst>
                <a:cxn ang="0">
                  <a:pos x="140" y="44"/>
                </a:cxn>
                <a:cxn ang="0">
                  <a:pos x="68" y="0"/>
                </a:cxn>
                <a:cxn ang="0">
                  <a:pos x="13" y="23"/>
                </a:cxn>
                <a:cxn ang="0">
                  <a:pos x="0" y="84"/>
                </a:cxn>
                <a:cxn ang="0">
                  <a:pos x="45" y="134"/>
                </a:cxn>
                <a:cxn ang="0">
                  <a:pos x="66" y="216"/>
                </a:cxn>
                <a:cxn ang="0">
                  <a:pos x="98" y="98"/>
                </a:cxn>
                <a:cxn ang="0">
                  <a:pos x="44" y="70"/>
                </a:cxn>
                <a:cxn ang="0">
                  <a:pos x="92" y="48"/>
                </a:cxn>
                <a:cxn ang="0">
                  <a:pos x="109" y="87"/>
                </a:cxn>
                <a:cxn ang="0">
                  <a:pos x="140" y="44"/>
                </a:cxn>
                <a:cxn ang="0">
                  <a:pos x="140" y="44"/>
                </a:cxn>
              </a:cxnLst>
              <a:rect l="0" t="0" r="r" b="b"/>
              <a:pathLst>
                <a:path w="140" h="216">
                  <a:moveTo>
                    <a:pt x="140" y="44"/>
                  </a:moveTo>
                  <a:lnTo>
                    <a:pt x="68" y="0"/>
                  </a:lnTo>
                  <a:lnTo>
                    <a:pt x="13" y="23"/>
                  </a:lnTo>
                  <a:lnTo>
                    <a:pt x="0" y="84"/>
                  </a:lnTo>
                  <a:lnTo>
                    <a:pt x="45" y="134"/>
                  </a:lnTo>
                  <a:lnTo>
                    <a:pt x="66" y="216"/>
                  </a:lnTo>
                  <a:lnTo>
                    <a:pt x="98" y="98"/>
                  </a:lnTo>
                  <a:lnTo>
                    <a:pt x="44" y="70"/>
                  </a:lnTo>
                  <a:lnTo>
                    <a:pt x="92" y="48"/>
                  </a:lnTo>
                  <a:lnTo>
                    <a:pt x="109" y="87"/>
                  </a:lnTo>
                  <a:lnTo>
                    <a:pt x="140" y="44"/>
                  </a:lnTo>
                  <a:lnTo>
                    <a:pt x="14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1"/>
            <p:cNvSpPr>
              <a:spLocks/>
            </p:cNvSpPr>
            <p:nvPr/>
          </p:nvSpPr>
          <p:spPr bwMode="auto">
            <a:xfrm>
              <a:off x="5200650" y="3846513"/>
              <a:ext cx="454025" cy="549275"/>
            </a:xfrm>
            <a:custGeom>
              <a:avLst/>
              <a:gdLst/>
              <a:ahLst/>
              <a:cxnLst>
                <a:cxn ang="0">
                  <a:pos x="41" y="165"/>
                </a:cxn>
                <a:cxn ang="0">
                  <a:pos x="104" y="177"/>
                </a:cxn>
                <a:cxn ang="0">
                  <a:pos x="163" y="199"/>
                </a:cxn>
                <a:cxn ang="0">
                  <a:pos x="183" y="122"/>
                </a:cxn>
                <a:cxn ang="0">
                  <a:pos x="229" y="57"/>
                </a:cxn>
                <a:cxn ang="0">
                  <a:pos x="286" y="12"/>
                </a:cxn>
                <a:cxn ang="0">
                  <a:pos x="365" y="0"/>
                </a:cxn>
                <a:cxn ang="0">
                  <a:pos x="427" y="36"/>
                </a:cxn>
                <a:cxn ang="0">
                  <a:pos x="372" y="35"/>
                </a:cxn>
                <a:cxn ang="0">
                  <a:pos x="321" y="46"/>
                </a:cxn>
                <a:cxn ang="0">
                  <a:pos x="291" y="91"/>
                </a:cxn>
                <a:cxn ang="0">
                  <a:pos x="278" y="162"/>
                </a:cxn>
                <a:cxn ang="0">
                  <a:pos x="282" y="207"/>
                </a:cxn>
                <a:cxn ang="0">
                  <a:pos x="357" y="251"/>
                </a:cxn>
                <a:cxn ang="0">
                  <a:pos x="409" y="293"/>
                </a:cxn>
                <a:cxn ang="0">
                  <a:pos x="409" y="340"/>
                </a:cxn>
                <a:cxn ang="0">
                  <a:pos x="422" y="352"/>
                </a:cxn>
                <a:cxn ang="0">
                  <a:pos x="473" y="336"/>
                </a:cxn>
                <a:cxn ang="0">
                  <a:pos x="548" y="351"/>
                </a:cxn>
                <a:cxn ang="0">
                  <a:pos x="572" y="396"/>
                </a:cxn>
                <a:cxn ang="0">
                  <a:pos x="549" y="435"/>
                </a:cxn>
                <a:cxn ang="0">
                  <a:pos x="508" y="510"/>
                </a:cxn>
                <a:cxn ang="0">
                  <a:pos x="473" y="542"/>
                </a:cxn>
                <a:cxn ang="0">
                  <a:pos x="497" y="484"/>
                </a:cxn>
                <a:cxn ang="0">
                  <a:pos x="514" y="436"/>
                </a:cxn>
                <a:cxn ang="0">
                  <a:pos x="513" y="394"/>
                </a:cxn>
                <a:cxn ang="0">
                  <a:pos x="476" y="390"/>
                </a:cxn>
                <a:cxn ang="0">
                  <a:pos x="436" y="432"/>
                </a:cxn>
                <a:cxn ang="0">
                  <a:pos x="440" y="466"/>
                </a:cxn>
                <a:cxn ang="0">
                  <a:pos x="480" y="432"/>
                </a:cxn>
                <a:cxn ang="0">
                  <a:pos x="481" y="474"/>
                </a:cxn>
                <a:cxn ang="0">
                  <a:pos x="464" y="519"/>
                </a:cxn>
                <a:cxn ang="0">
                  <a:pos x="456" y="572"/>
                </a:cxn>
                <a:cxn ang="0">
                  <a:pos x="472" y="640"/>
                </a:cxn>
                <a:cxn ang="0">
                  <a:pos x="451" y="692"/>
                </a:cxn>
                <a:cxn ang="0">
                  <a:pos x="388" y="661"/>
                </a:cxn>
                <a:cxn ang="0">
                  <a:pos x="375" y="600"/>
                </a:cxn>
                <a:cxn ang="0">
                  <a:pos x="406" y="634"/>
                </a:cxn>
                <a:cxn ang="0">
                  <a:pos x="436" y="640"/>
                </a:cxn>
                <a:cxn ang="0">
                  <a:pos x="440" y="569"/>
                </a:cxn>
                <a:cxn ang="0">
                  <a:pos x="418" y="542"/>
                </a:cxn>
                <a:cxn ang="0">
                  <a:pos x="387" y="552"/>
                </a:cxn>
                <a:cxn ang="0">
                  <a:pos x="375" y="503"/>
                </a:cxn>
                <a:cxn ang="0">
                  <a:pos x="393" y="450"/>
                </a:cxn>
                <a:cxn ang="0">
                  <a:pos x="360" y="473"/>
                </a:cxn>
                <a:cxn ang="0">
                  <a:pos x="364" y="346"/>
                </a:cxn>
                <a:cxn ang="0">
                  <a:pos x="354" y="293"/>
                </a:cxn>
                <a:cxn ang="0">
                  <a:pos x="300" y="251"/>
                </a:cxn>
                <a:cxn ang="0">
                  <a:pos x="237" y="241"/>
                </a:cxn>
                <a:cxn ang="0">
                  <a:pos x="250" y="133"/>
                </a:cxn>
                <a:cxn ang="0">
                  <a:pos x="220" y="163"/>
                </a:cxn>
                <a:cxn ang="0">
                  <a:pos x="202" y="241"/>
                </a:cxn>
                <a:cxn ang="0">
                  <a:pos x="145" y="222"/>
                </a:cxn>
                <a:cxn ang="0">
                  <a:pos x="68" y="205"/>
                </a:cxn>
                <a:cxn ang="0">
                  <a:pos x="0" y="203"/>
                </a:cxn>
                <a:cxn ang="0">
                  <a:pos x="41" y="165"/>
                </a:cxn>
                <a:cxn ang="0">
                  <a:pos x="41" y="165"/>
                </a:cxn>
              </a:cxnLst>
              <a:rect l="0" t="0" r="r" b="b"/>
              <a:pathLst>
                <a:path w="572" h="692">
                  <a:moveTo>
                    <a:pt x="41" y="165"/>
                  </a:moveTo>
                  <a:lnTo>
                    <a:pt x="104" y="177"/>
                  </a:lnTo>
                  <a:lnTo>
                    <a:pt x="163" y="199"/>
                  </a:lnTo>
                  <a:lnTo>
                    <a:pt x="183" y="122"/>
                  </a:lnTo>
                  <a:lnTo>
                    <a:pt x="229" y="57"/>
                  </a:lnTo>
                  <a:lnTo>
                    <a:pt x="286" y="12"/>
                  </a:lnTo>
                  <a:lnTo>
                    <a:pt x="365" y="0"/>
                  </a:lnTo>
                  <a:lnTo>
                    <a:pt x="427" y="36"/>
                  </a:lnTo>
                  <a:lnTo>
                    <a:pt x="372" y="35"/>
                  </a:lnTo>
                  <a:lnTo>
                    <a:pt x="321" y="46"/>
                  </a:lnTo>
                  <a:lnTo>
                    <a:pt x="291" y="91"/>
                  </a:lnTo>
                  <a:lnTo>
                    <a:pt x="278" y="162"/>
                  </a:lnTo>
                  <a:lnTo>
                    <a:pt x="282" y="207"/>
                  </a:lnTo>
                  <a:lnTo>
                    <a:pt x="357" y="251"/>
                  </a:lnTo>
                  <a:lnTo>
                    <a:pt x="409" y="293"/>
                  </a:lnTo>
                  <a:lnTo>
                    <a:pt x="409" y="340"/>
                  </a:lnTo>
                  <a:lnTo>
                    <a:pt x="422" y="352"/>
                  </a:lnTo>
                  <a:lnTo>
                    <a:pt x="473" y="336"/>
                  </a:lnTo>
                  <a:lnTo>
                    <a:pt x="548" y="351"/>
                  </a:lnTo>
                  <a:lnTo>
                    <a:pt x="572" y="396"/>
                  </a:lnTo>
                  <a:lnTo>
                    <a:pt x="549" y="435"/>
                  </a:lnTo>
                  <a:lnTo>
                    <a:pt x="508" y="510"/>
                  </a:lnTo>
                  <a:lnTo>
                    <a:pt x="473" y="542"/>
                  </a:lnTo>
                  <a:lnTo>
                    <a:pt x="497" y="484"/>
                  </a:lnTo>
                  <a:lnTo>
                    <a:pt x="514" y="436"/>
                  </a:lnTo>
                  <a:lnTo>
                    <a:pt x="513" y="394"/>
                  </a:lnTo>
                  <a:lnTo>
                    <a:pt x="476" y="390"/>
                  </a:lnTo>
                  <a:lnTo>
                    <a:pt x="436" y="432"/>
                  </a:lnTo>
                  <a:lnTo>
                    <a:pt x="440" y="466"/>
                  </a:lnTo>
                  <a:lnTo>
                    <a:pt x="480" y="432"/>
                  </a:lnTo>
                  <a:lnTo>
                    <a:pt x="481" y="474"/>
                  </a:lnTo>
                  <a:lnTo>
                    <a:pt x="464" y="519"/>
                  </a:lnTo>
                  <a:lnTo>
                    <a:pt x="456" y="572"/>
                  </a:lnTo>
                  <a:lnTo>
                    <a:pt x="472" y="640"/>
                  </a:lnTo>
                  <a:lnTo>
                    <a:pt x="451" y="692"/>
                  </a:lnTo>
                  <a:lnTo>
                    <a:pt x="388" y="661"/>
                  </a:lnTo>
                  <a:lnTo>
                    <a:pt x="375" y="600"/>
                  </a:lnTo>
                  <a:lnTo>
                    <a:pt x="406" y="634"/>
                  </a:lnTo>
                  <a:lnTo>
                    <a:pt x="436" y="640"/>
                  </a:lnTo>
                  <a:lnTo>
                    <a:pt x="440" y="569"/>
                  </a:lnTo>
                  <a:lnTo>
                    <a:pt x="418" y="542"/>
                  </a:lnTo>
                  <a:lnTo>
                    <a:pt x="387" y="552"/>
                  </a:lnTo>
                  <a:lnTo>
                    <a:pt x="375" y="503"/>
                  </a:lnTo>
                  <a:lnTo>
                    <a:pt x="393" y="450"/>
                  </a:lnTo>
                  <a:lnTo>
                    <a:pt x="360" y="473"/>
                  </a:lnTo>
                  <a:lnTo>
                    <a:pt x="364" y="346"/>
                  </a:lnTo>
                  <a:lnTo>
                    <a:pt x="354" y="293"/>
                  </a:lnTo>
                  <a:lnTo>
                    <a:pt x="300" y="251"/>
                  </a:lnTo>
                  <a:lnTo>
                    <a:pt x="237" y="241"/>
                  </a:lnTo>
                  <a:lnTo>
                    <a:pt x="250" y="133"/>
                  </a:lnTo>
                  <a:lnTo>
                    <a:pt x="220" y="163"/>
                  </a:lnTo>
                  <a:lnTo>
                    <a:pt x="202" y="241"/>
                  </a:lnTo>
                  <a:lnTo>
                    <a:pt x="145" y="222"/>
                  </a:lnTo>
                  <a:lnTo>
                    <a:pt x="68" y="205"/>
                  </a:lnTo>
                  <a:lnTo>
                    <a:pt x="0" y="203"/>
                  </a:lnTo>
                  <a:lnTo>
                    <a:pt x="41" y="165"/>
                  </a:lnTo>
                  <a:lnTo>
                    <a:pt x="41" y="16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2"/>
            <p:cNvSpPr>
              <a:spLocks/>
            </p:cNvSpPr>
            <p:nvPr/>
          </p:nvSpPr>
          <p:spPr bwMode="auto">
            <a:xfrm>
              <a:off x="5119688" y="4275138"/>
              <a:ext cx="184150" cy="277813"/>
            </a:xfrm>
            <a:custGeom>
              <a:avLst/>
              <a:gdLst/>
              <a:ahLst/>
              <a:cxnLst>
                <a:cxn ang="0">
                  <a:pos x="132" y="0"/>
                </a:cxn>
                <a:cxn ang="0">
                  <a:pos x="77" y="19"/>
                </a:cxn>
                <a:cxn ang="0">
                  <a:pos x="30" y="109"/>
                </a:cxn>
                <a:cxn ang="0">
                  <a:pos x="0" y="239"/>
                </a:cxn>
                <a:cxn ang="0">
                  <a:pos x="12" y="298"/>
                </a:cxn>
                <a:cxn ang="0">
                  <a:pos x="63" y="347"/>
                </a:cxn>
                <a:cxn ang="0">
                  <a:pos x="131" y="349"/>
                </a:cxn>
                <a:cxn ang="0">
                  <a:pos x="184" y="317"/>
                </a:cxn>
                <a:cxn ang="0">
                  <a:pos x="215" y="258"/>
                </a:cxn>
                <a:cxn ang="0">
                  <a:pos x="228" y="168"/>
                </a:cxn>
                <a:cxn ang="0">
                  <a:pos x="231" y="90"/>
                </a:cxn>
                <a:cxn ang="0">
                  <a:pos x="216" y="55"/>
                </a:cxn>
                <a:cxn ang="0">
                  <a:pos x="190" y="126"/>
                </a:cxn>
                <a:cxn ang="0">
                  <a:pos x="169" y="237"/>
                </a:cxn>
                <a:cxn ang="0">
                  <a:pos x="125" y="286"/>
                </a:cxn>
                <a:cxn ang="0">
                  <a:pos x="78" y="285"/>
                </a:cxn>
                <a:cxn ang="0">
                  <a:pos x="51" y="237"/>
                </a:cxn>
                <a:cxn ang="0">
                  <a:pos x="51" y="156"/>
                </a:cxn>
                <a:cxn ang="0">
                  <a:pos x="96" y="42"/>
                </a:cxn>
                <a:cxn ang="0">
                  <a:pos x="175" y="17"/>
                </a:cxn>
                <a:cxn ang="0">
                  <a:pos x="132" y="0"/>
                </a:cxn>
                <a:cxn ang="0">
                  <a:pos x="132" y="0"/>
                </a:cxn>
              </a:cxnLst>
              <a:rect l="0" t="0" r="r" b="b"/>
              <a:pathLst>
                <a:path w="231" h="349">
                  <a:moveTo>
                    <a:pt x="132" y="0"/>
                  </a:moveTo>
                  <a:lnTo>
                    <a:pt x="77" y="19"/>
                  </a:lnTo>
                  <a:lnTo>
                    <a:pt x="30" y="109"/>
                  </a:lnTo>
                  <a:lnTo>
                    <a:pt x="0" y="239"/>
                  </a:lnTo>
                  <a:lnTo>
                    <a:pt x="12" y="298"/>
                  </a:lnTo>
                  <a:lnTo>
                    <a:pt x="63" y="347"/>
                  </a:lnTo>
                  <a:lnTo>
                    <a:pt x="131" y="349"/>
                  </a:lnTo>
                  <a:lnTo>
                    <a:pt x="184" y="317"/>
                  </a:lnTo>
                  <a:lnTo>
                    <a:pt x="215" y="258"/>
                  </a:lnTo>
                  <a:lnTo>
                    <a:pt x="228" y="168"/>
                  </a:lnTo>
                  <a:lnTo>
                    <a:pt x="231" y="90"/>
                  </a:lnTo>
                  <a:lnTo>
                    <a:pt x="216" y="55"/>
                  </a:lnTo>
                  <a:lnTo>
                    <a:pt x="190" y="126"/>
                  </a:lnTo>
                  <a:lnTo>
                    <a:pt x="169" y="237"/>
                  </a:lnTo>
                  <a:lnTo>
                    <a:pt x="125" y="286"/>
                  </a:lnTo>
                  <a:lnTo>
                    <a:pt x="78" y="285"/>
                  </a:lnTo>
                  <a:lnTo>
                    <a:pt x="51" y="237"/>
                  </a:lnTo>
                  <a:lnTo>
                    <a:pt x="51" y="156"/>
                  </a:lnTo>
                  <a:lnTo>
                    <a:pt x="96" y="42"/>
                  </a:lnTo>
                  <a:lnTo>
                    <a:pt x="175" y="17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3"/>
            <p:cNvSpPr>
              <a:spLocks/>
            </p:cNvSpPr>
            <p:nvPr/>
          </p:nvSpPr>
          <p:spPr bwMode="auto">
            <a:xfrm>
              <a:off x="5143500" y="4133850"/>
              <a:ext cx="98425" cy="115888"/>
            </a:xfrm>
            <a:custGeom>
              <a:avLst/>
              <a:gdLst/>
              <a:ahLst/>
              <a:cxnLst>
                <a:cxn ang="0">
                  <a:pos x="44" y="5"/>
                </a:cxn>
                <a:cxn ang="0">
                  <a:pos x="8" y="38"/>
                </a:cxn>
                <a:cxn ang="0">
                  <a:pos x="0" y="109"/>
                </a:cxn>
                <a:cxn ang="0">
                  <a:pos x="34" y="146"/>
                </a:cxn>
                <a:cxn ang="0">
                  <a:pos x="96" y="131"/>
                </a:cxn>
                <a:cxn ang="0">
                  <a:pos x="123" y="84"/>
                </a:cxn>
                <a:cxn ang="0">
                  <a:pos x="112" y="16"/>
                </a:cxn>
                <a:cxn ang="0">
                  <a:pos x="69" y="0"/>
                </a:cxn>
                <a:cxn ang="0">
                  <a:pos x="102" y="53"/>
                </a:cxn>
                <a:cxn ang="0">
                  <a:pos x="81" y="101"/>
                </a:cxn>
                <a:cxn ang="0">
                  <a:pos x="74" y="69"/>
                </a:cxn>
                <a:cxn ang="0">
                  <a:pos x="45" y="62"/>
                </a:cxn>
                <a:cxn ang="0">
                  <a:pos x="23" y="86"/>
                </a:cxn>
                <a:cxn ang="0">
                  <a:pos x="26" y="42"/>
                </a:cxn>
                <a:cxn ang="0">
                  <a:pos x="44" y="5"/>
                </a:cxn>
                <a:cxn ang="0">
                  <a:pos x="44" y="5"/>
                </a:cxn>
              </a:cxnLst>
              <a:rect l="0" t="0" r="r" b="b"/>
              <a:pathLst>
                <a:path w="123" h="146">
                  <a:moveTo>
                    <a:pt x="44" y="5"/>
                  </a:moveTo>
                  <a:lnTo>
                    <a:pt x="8" y="38"/>
                  </a:lnTo>
                  <a:lnTo>
                    <a:pt x="0" y="109"/>
                  </a:lnTo>
                  <a:lnTo>
                    <a:pt x="34" y="146"/>
                  </a:lnTo>
                  <a:lnTo>
                    <a:pt x="96" y="131"/>
                  </a:lnTo>
                  <a:lnTo>
                    <a:pt x="123" y="84"/>
                  </a:lnTo>
                  <a:lnTo>
                    <a:pt x="112" y="16"/>
                  </a:lnTo>
                  <a:lnTo>
                    <a:pt x="69" y="0"/>
                  </a:lnTo>
                  <a:lnTo>
                    <a:pt x="102" y="53"/>
                  </a:lnTo>
                  <a:lnTo>
                    <a:pt x="81" y="101"/>
                  </a:lnTo>
                  <a:lnTo>
                    <a:pt x="74" y="69"/>
                  </a:lnTo>
                  <a:lnTo>
                    <a:pt x="45" y="62"/>
                  </a:lnTo>
                  <a:lnTo>
                    <a:pt x="23" y="86"/>
                  </a:lnTo>
                  <a:lnTo>
                    <a:pt x="26" y="42"/>
                  </a:lnTo>
                  <a:lnTo>
                    <a:pt x="44" y="5"/>
                  </a:lnTo>
                  <a:lnTo>
                    <a:pt x="44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4"/>
            <p:cNvSpPr>
              <a:spLocks/>
            </p:cNvSpPr>
            <p:nvPr/>
          </p:nvSpPr>
          <p:spPr bwMode="auto">
            <a:xfrm>
              <a:off x="5041900" y="4421188"/>
              <a:ext cx="385763" cy="214313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58" y="55"/>
                </a:cxn>
                <a:cxn ang="0">
                  <a:pos x="68" y="138"/>
                </a:cxn>
                <a:cxn ang="0">
                  <a:pos x="130" y="211"/>
                </a:cxn>
                <a:cxn ang="0">
                  <a:pos x="194" y="197"/>
                </a:cxn>
                <a:cxn ang="0">
                  <a:pos x="245" y="223"/>
                </a:cxn>
                <a:cxn ang="0">
                  <a:pos x="326" y="228"/>
                </a:cxn>
                <a:cxn ang="0">
                  <a:pos x="373" y="146"/>
                </a:cxn>
                <a:cxn ang="0">
                  <a:pos x="412" y="91"/>
                </a:cxn>
                <a:cxn ang="0">
                  <a:pos x="461" y="50"/>
                </a:cxn>
                <a:cxn ang="0">
                  <a:pos x="486" y="86"/>
                </a:cxn>
                <a:cxn ang="0">
                  <a:pos x="433" y="106"/>
                </a:cxn>
                <a:cxn ang="0">
                  <a:pos x="416" y="163"/>
                </a:cxn>
                <a:cxn ang="0">
                  <a:pos x="362" y="248"/>
                </a:cxn>
                <a:cxn ang="0">
                  <a:pos x="285" y="269"/>
                </a:cxn>
                <a:cxn ang="0">
                  <a:pos x="180" y="247"/>
                </a:cxn>
                <a:cxn ang="0">
                  <a:pos x="168" y="269"/>
                </a:cxn>
                <a:cxn ang="0">
                  <a:pos x="83" y="218"/>
                </a:cxn>
                <a:cxn ang="0">
                  <a:pos x="37" y="138"/>
                </a:cxn>
                <a:cxn ang="0">
                  <a:pos x="0" y="57"/>
                </a:cxn>
                <a:cxn ang="0">
                  <a:pos x="28" y="75"/>
                </a:cxn>
                <a:cxn ang="0">
                  <a:pos x="12" y="0"/>
                </a:cxn>
                <a:cxn ang="0">
                  <a:pos x="12" y="0"/>
                </a:cxn>
              </a:cxnLst>
              <a:rect l="0" t="0" r="r" b="b"/>
              <a:pathLst>
                <a:path w="486" h="269">
                  <a:moveTo>
                    <a:pt x="12" y="0"/>
                  </a:moveTo>
                  <a:lnTo>
                    <a:pt x="58" y="55"/>
                  </a:lnTo>
                  <a:lnTo>
                    <a:pt x="68" y="138"/>
                  </a:lnTo>
                  <a:lnTo>
                    <a:pt x="130" y="211"/>
                  </a:lnTo>
                  <a:lnTo>
                    <a:pt x="194" y="197"/>
                  </a:lnTo>
                  <a:lnTo>
                    <a:pt x="245" y="223"/>
                  </a:lnTo>
                  <a:lnTo>
                    <a:pt x="326" y="228"/>
                  </a:lnTo>
                  <a:lnTo>
                    <a:pt x="373" y="146"/>
                  </a:lnTo>
                  <a:lnTo>
                    <a:pt x="412" y="91"/>
                  </a:lnTo>
                  <a:lnTo>
                    <a:pt x="461" y="50"/>
                  </a:lnTo>
                  <a:lnTo>
                    <a:pt x="486" y="86"/>
                  </a:lnTo>
                  <a:lnTo>
                    <a:pt x="433" y="106"/>
                  </a:lnTo>
                  <a:lnTo>
                    <a:pt x="416" y="163"/>
                  </a:lnTo>
                  <a:lnTo>
                    <a:pt x="362" y="248"/>
                  </a:lnTo>
                  <a:lnTo>
                    <a:pt x="285" y="269"/>
                  </a:lnTo>
                  <a:lnTo>
                    <a:pt x="180" y="247"/>
                  </a:lnTo>
                  <a:lnTo>
                    <a:pt x="168" y="269"/>
                  </a:lnTo>
                  <a:lnTo>
                    <a:pt x="83" y="218"/>
                  </a:lnTo>
                  <a:lnTo>
                    <a:pt x="37" y="138"/>
                  </a:lnTo>
                  <a:lnTo>
                    <a:pt x="0" y="57"/>
                  </a:lnTo>
                  <a:lnTo>
                    <a:pt x="28" y="75"/>
                  </a:lnTo>
                  <a:lnTo>
                    <a:pt x="12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5"/>
            <p:cNvSpPr>
              <a:spLocks/>
            </p:cNvSpPr>
            <p:nvPr/>
          </p:nvSpPr>
          <p:spPr bwMode="auto">
            <a:xfrm>
              <a:off x="4856163" y="5432425"/>
              <a:ext cx="320675" cy="396875"/>
            </a:xfrm>
            <a:custGeom>
              <a:avLst/>
              <a:gdLst/>
              <a:ahLst/>
              <a:cxnLst>
                <a:cxn ang="0">
                  <a:pos x="347" y="24"/>
                </a:cxn>
                <a:cxn ang="0">
                  <a:pos x="351" y="54"/>
                </a:cxn>
                <a:cxn ang="0">
                  <a:pos x="393" y="82"/>
                </a:cxn>
                <a:cxn ang="0">
                  <a:pos x="404" y="167"/>
                </a:cxn>
                <a:cxn ang="0">
                  <a:pos x="359" y="199"/>
                </a:cxn>
                <a:cxn ang="0">
                  <a:pos x="345" y="235"/>
                </a:cxn>
                <a:cxn ang="0">
                  <a:pos x="371" y="259"/>
                </a:cxn>
                <a:cxn ang="0">
                  <a:pos x="380" y="376"/>
                </a:cxn>
                <a:cxn ang="0">
                  <a:pos x="317" y="453"/>
                </a:cxn>
                <a:cxn ang="0">
                  <a:pos x="194" y="495"/>
                </a:cxn>
                <a:cxn ang="0">
                  <a:pos x="103" y="501"/>
                </a:cxn>
                <a:cxn ang="0">
                  <a:pos x="105" y="418"/>
                </a:cxn>
                <a:cxn ang="0">
                  <a:pos x="89" y="454"/>
                </a:cxn>
                <a:cxn ang="0">
                  <a:pos x="0" y="453"/>
                </a:cxn>
                <a:cxn ang="0">
                  <a:pos x="13" y="371"/>
                </a:cxn>
                <a:cxn ang="0">
                  <a:pos x="57" y="225"/>
                </a:cxn>
                <a:cxn ang="0">
                  <a:pos x="63" y="185"/>
                </a:cxn>
                <a:cxn ang="0">
                  <a:pos x="128" y="154"/>
                </a:cxn>
                <a:cxn ang="0">
                  <a:pos x="129" y="80"/>
                </a:cxn>
                <a:cxn ang="0">
                  <a:pos x="186" y="52"/>
                </a:cxn>
                <a:cxn ang="0">
                  <a:pos x="209" y="0"/>
                </a:cxn>
                <a:cxn ang="0">
                  <a:pos x="225" y="56"/>
                </a:cxn>
                <a:cxn ang="0">
                  <a:pos x="192" y="103"/>
                </a:cxn>
                <a:cxn ang="0">
                  <a:pos x="179" y="185"/>
                </a:cxn>
                <a:cxn ang="0">
                  <a:pos x="116" y="210"/>
                </a:cxn>
                <a:cxn ang="0">
                  <a:pos x="83" y="287"/>
                </a:cxn>
                <a:cxn ang="0">
                  <a:pos x="63" y="380"/>
                </a:cxn>
                <a:cxn ang="0">
                  <a:pos x="115" y="361"/>
                </a:cxn>
                <a:cxn ang="0">
                  <a:pos x="142" y="281"/>
                </a:cxn>
                <a:cxn ang="0">
                  <a:pos x="165" y="333"/>
                </a:cxn>
                <a:cxn ang="0">
                  <a:pos x="161" y="440"/>
                </a:cxn>
                <a:cxn ang="0">
                  <a:pos x="256" y="397"/>
                </a:cxn>
                <a:cxn ang="0">
                  <a:pos x="320" y="349"/>
                </a:cxn>
                <a:cxn ang="0">
                  <a:pos x="323" y="259"/>
                </a:cxn>
                <a:cxn ang="0">
                  <a:pos x="284" y="238"/>
                </a:cxn>
                <a:cxn ang="0">
                  <a:pos x="313" y="166"/>
                </a:cxn>
                <a:cxn ang="0">
                  <a:pos x="312" y="108"/>
                </a:cxn>
                <a:cxn ang="0">
                  <a:pos x="293" y="70"/>
                </a:cxn>
                <a:cxn ang="0">
                  <a:pos x="347" y="24"/>
                </a:cxn>
                <a:cxn ang="0">
                  <a:pos x="347" y="24"/>
                </a:cxn>
              </a:cxnLst>
              <a:rect l="0" t="0" r="r" b="b"/>
              <a:pathLst>
                <a:path w="404" h="501">
                  <a:moveTo>
                    <a:pt x="347" y="24"/>
                  </a:moveTo>
                  <a:lnTo>
                    <a:pt x="351" y="54"/>
                  </a:lnTo>
                  <a:lnTo>
                    <a:pt x="393" y="82"/>
                  </a:lnTo>
                  <a:lnTo>
                    <a:pt x="404" y="167"/>
                  </a:lnTo>
                  <a:lnTo>
                    <a:pt x="359" y="199"/>
                  </a:lnTo>
                  <a:lnTo>
                    <a:pt x="345" y="235"/>
                  </a:lnTo>
                  <a:lnTo>
                    <a:pt x="371" y="259"/>
                  </a:lnTo>
                  <a:lnTo>
                    <a:pt x="380" y="376"/>
                  </a:lnTo>
                  <a:lnTo>
                    <a:pt x="317" y="453"/>
                  </a:lnTo>
                  <a:lnTo>
                    <a:pt x="194" y="495"/>
                  </a:lnTo>
                  <a:lnTo>
                    <a:pt x="103" y="501"/>
                  </a:lnTo>
                  <a:lnTo>
                    <a:pt x="105" y="418"/>
                  </a:lnTo>
                  <a:lnTo>
                    <a:pt x="89" y="454"/>
                  </a:lnTo>
                  <a:lnTo>
                    <a:pt x="0" y="453"/>
                  </a:lnTo>
                  <a:lnTo>
                    <a:pt x="13" y="371"/>
                  </a:lnTo>
                  <a:lnTo>
                    <a:pt x="57" y="225"/>
                  </a:lnTo>
                  <a:lnTo>
                    <a:pt x="63" y="185"/>
                  </a:lnTo>
                  <a:lnTo>
                    <a:pt x="128" y="154"/>
                  </a:lnTo>
                  <a:lnTo>
                    <a:pt x="129" y="80"/>
                  </a:lnTo>
                  <a:lnTo>
                    <a:pt x="186" y="52"/>
                  </a:lnTo>
                  <a:lnTo>
                    <a:pt x="209" y="0"/>
                  </a:lnTo>
                  <a:lnTo>
                    <a:pt x="225" y="56"/>
                  </a:lnTo>
                  <a:lnTo>
                    <a:pt x="192" y="103"/>
                  </a:lnTo>
                  <a:lnTo>
                    <a:pt x="179" y="185"/>
                  </a:lnTo>
                  <a:lnTo>
                    <a:pt x="116" y="210"/>
                  </a:lnTo>
                  <a:lnTo>
                    <a:pt x="83" y="287"/>
                  </a:lnTo>
                  <a:lnTo>
                    <a:pt x="63" y="380"/>
                  </a:lnTo>
                  <a:lnTo>
                    <a:pt x="115" y="361"/>
                  </a:lnTo>
                  <a:lnTo>
                    <a:pt x="142" y="281"/>
                  </a:lnTo>
                  <a:lnTo>
                    <a:pt x="165" y="333"/>
                  </a:lnTo>
                  <a:lnTo>
                    <a:pt x="161" y="440"/>
                  </a:lnTo>
                  <a:lnTo>
                    <a:pt x="256" y="397"/>
                  </a:lnTo>
                  <a:lnTo>
                    <a:pt x="320" y="349"/>
                  </a:lnTo>
                  <a:lnTo>
                    <a:pt x="323" y="259"/>
                  </a:lnTo>
                  <a:lnTo>
                    <a:pt x="284" y="238"/>
                  </a:lnTo>
                  <a:lnTo>
                    <a:pt x="313" y="166"/>
                  </a:lnTo>
                  <a:lnTo>
                    <a:pt x="312" y="108"/>
                  </a:lnTo>
                  <a:lnTo>
                    <a:pt x="293" y="70"/>
                  </a:lnTo>
                  <a:lnTo>
                    <a:pt x="347" y="24"/>
                  </a:lnTo>
                  <a:lnTo>
                    <a:pt x="347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6"/>
            <p:cNvSpPr>
              <a:spLocks/>
            </p:cNvSpPr>
            <p:nvPr/>
          </p:nvSpPr>
          <p:spPr bwMode="auto">
            <a:xfrm>
              <a:off x="5016500" y="5316538"/>
              <a:ext cx="111125" cy="179388"/>
            </a:xfrm>
            <a:custGeom>
              <a:avLst/>
              <a:gdLst/>
              <a:ahLst/>
              <a:cxnLst>
                <a:cxn ang="0">
                  <a:pos x="120" y="39"/>
                </a:cxn>
                <a:cxn ang="0">
                  <a:pos x="140" y="189"/>
                </a:cxn>
                <a:cxn ang="0">
                  <a:pos x="105" y="220"/>
                </a:cxn>
                <a:cxn ang="0">
                  <a:pos x="43" y="185"/>
                </a:cxn>
                <a:cxn ang="0">
                  <a:pos x="0" y="228"/>
                </a:cxn>
                <a:cxn ang="0">
                  <a:pos x="20" y="0"/>
                </a:cxn>
                <a:cxn ang="0">
                  <a:pos x="120" y="39"/>
                </a:cxn>
                <a:cxn ang="0">
                  <a:pos x="120" y="39"/>
                </a:cxn>
              </a:cxnLst>
              <a:rect l="0" t="0" r="r" b="b"/>
              <a:pathLst>
                <a:path w="140" h="228">
                  <a:moveTo>
                    <a:pt x="120" y="39"/>
                  </a:moveTo>
                  <a:lnTo>
                    <a:pt x="140" y="189"/>
                  </a:lnTo>
                  <a:lnTo>
                    <a:pt x="105" y="220"/>
                  </a:lnTo>
                  <a:lnTo>
                    <a:pt x="43" y="185"/>
                  </a:lnTo>
                  <a:lnTo>
                    <a:pt x="0" y="228"/>
                  </a:lnTo>
                  <a:lnTo>
                    <a:pt x="20" y="0"/>
                  </a:lnTo>
                  <a:lnTo>
                    <a:pt x="120" y="39"/>
                  </a:lnTo>
                  <a:lnTo>
                    <a:pt x="120" y="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7"/>
            <p:cNvSpPr>
              <a:spLocks/>
            </p:cNvSpPr>
            <p:nvPr/>
          </p:nvSpPr>
          <p:spPr bwMode="auto">
            <a:xfrm>
              <a:off x="4841875" y="4652963"/>
              <a:ext cx="534988" cy="733425"/>
            </a:xfrm>
            <a:custGeom>
              <a:avLst/>
              <a:gdLst/>
              <a:ahLst/>
              <a:cxnLst>
                <a:cxn ang="0">
                  <a:pos x="242" y="857"/>
                </a:cxn>
                <a:cxn ang="0">
                  <a:pos x="164" y="772"/>
                </a:cxn>
                <a:cxn ang="0">
                  <a:pos x="77" y="607"/>
                </a:cxn>
                <a:cxn ang="0">
                  <a:pos x="43" y="488"/>
                </a:cxn>
                <a:cxn ang="0">
                  <a:pos x="0" y="295"/>
                </a:cxn>
                <a:cxn ang="0">
                  <a:pos x="20" y="166"/>
                </a:cxn>
                <a:cxn ang="0">
                  <a:pos x="93" y="40"/>
                </a:cxn>
                <a:cxn ang="0">
                  <a:pos x="151" y="0"/>
                </a:cxn>
                <a:cxn ang="0">
                  <a:pos x="103" y="75"/>
                </a:cxn>
                <a:cxn ang="0">
                  <a:pos x="47" y="190"/>
                </a:cxn>
                <a:cxn ang="0">
                  <a:pos x="42" y="368"/>
                </a:cxn>
                <a:cxn ang="0">
                  <a:pos x="89" y="449"/>
                </a:cxn>
                <a:cxn ang="0">
                  <a:pos x="116" y="583"/>
                </a:cxn>
                <a:cxn ang="0">
                  <a:pos x="168" y="702"/>
                </a:cxn>
                <a:cxn ang="0">
                  <a:pos x="258" y="786"/>
                </a:cxn>
                <a:cxn ang="0">
                  <a:pos x="386" y="848"/>
                </a:cxn>
                <a:cxn ang="0">
                  <a:pos x="544" y="838"/>
                </a:cxn>
                <a:cxn ang="0">
                  <a:pos x="617" y="804"/>
                </a:cxn>
                <a:cxn ang="0">
                  <a:pos x="675" y="848"/>
                </a:cxn>
                <a:cxn ang="0">
                  <a:pos x="626" y="876"/>
                </a:cxn>
                <a:cxn ang="0">
                  <a:pos x="565" y="919"/>
                </a:cxn>
                <a:cxn ang="0">
                  <a:pos x="494" y="925"/>
                </a:cxn>
                <a:cxn ang="0">
                  <a:pos x="369" y="906"/>
                </a:cxn>
                <a:cxn ang="0">
                  <a:pos x="242" y="857"/>
                </a:cxn>
                <a:cxn ang="0">
                  <a:pos x="242" y="857"/>
                </a:cxn>
              </a:cxnLst>
              <a:rect l="0" t="0" r="r" b="b"/>
              <a:pathLst>
                <a:path w="675" h="925">
                  <a:moveTo>
                    <a:pt x="242" y="857"/>
                  </a:moveTo>
                  <a:lnTo>
                    <a:pt x="164" y="772"/>
                  </a:lnTo>
                  <a:lnTo>
                    <a:pt x="77" y="607"/>
                  </a:lnTo>
                  <a:lnTo>
                    <a:pt x="43" y="488"/>
                  </a:lnTo>
                  <a:lnTo>
                    <a:pt x="0" y="295"/>
                  </a:lnTo>
                  <a:lnTo>
                    <a:pt x="20" y="166"/>
                  </a:lnTo>
                  <a:lnTo>
                    <a:pt x="93" y="40"/>
                  </a:lnTo>
                  <a:lnTo>
                    <a:pt x="151" y="0"/>
                  </a:lnTo>
                  <a:lnTo>
                    <a:pt x="103" y="75"/>
                  </a:lnTo>
                  <a:lnTo>
                    <a:pt x="47" y="190"/>
                  </a:lnTo>
                  <a:lnTo>
                    <a:pt x="42" y="368"/>
                  </a:lnTo>
                  <a:lnTo>
                    <a:pt x="89" y="449"/>
                  </a:lnTo>
                  <a:lnTo>
                    <a:pt x="116" y="583"/>
                  </a:lnTo>
                  <a:lnTo>
                    <a:pt x="168" y="702"/>
                  </a:lnTo>
                  <a:lnTo>
                    <a:pt x="258" y="786"/>
                  </a:lnTo>
                  <a:lnTo>
                    <a:pt x="386" y="848"/>
                  </a:lnTo>
                  <a:lnTo>
                    <a:pt x="544" y="838"/>
                  </a:lnTo>
                  <a:lnTo>
                    <a:pt x="617" y="804"/>
                  </a:lnTo>
                  <a:lnTo>
                    <a:pt x="675" y="848"/>
                  </a:lnTo>
                  <a:lnTo>
                    <a:pt x="626" y="876"/>
                  </a:lnTo>
                  <a:lnTo>
                    <a:pt x="565" y="919"/>
                  </a:lnTo>
                  <a:lnTo>
                    <a:pt x="494" y="925"/>
                  </a:lnTo>
                  <a:lnTo>
                    <a:pt x="369" y="906"/>
                  </a:lnTo>
                  <a:lnTo>
                    <a:pt x="242" y="857"/>
                  </a:lnTo>
                  <a:lnTo>
                    <a:pt x="242" y="8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8"/>
            <p:cNvSpPr>
              <a:spLocks/>
            </p:cNvSpPr>
            <p:nvPr/>
          </p:nvSpPr>
          <p:spPr bwMode="auto">
            <a:xfrm>
              <a:off x="5305425" y="4962525"/>
              <a:ext cx="303213" cy="874713"/>
            </a:xfrm>
            <a:custGeom>
              <a:avLst/>
              <a:gdLst/>
              <a:ahLst/>
              <a:cxnLst>
                <a:cxn ang="0">
                  <a:pos x="0" y="395"/>
                </a:cxn>
                <a:cxn ang="0">
                  <a:pos x="98" y="462"/>
                </a:cxn>
                <a:cxn ang="0">
                  <a:pos x="97" y="528"/>
                </a:cxn>
                <a:cxn ang="0">
                  <a:pos x="56" y="583"/>
                </a:cxn>
                <a:cxn ang="0">
                  <a:pos x="51" y="648"/>
                </a:cxn>
                <a:cxn ang="0">
                  <a:pos x="78" y="684"/>
                </a:cxn>
                <a:cxn ang="0">
                  <a:pos x="18" y="728"/>
                </a:cxn>
                <a:cxn ang="0">
                  <a:pos x="1" y="810"/>
                </a:cxn>
                <a:cxn ang="0">
                  <a:pos x="20" y="836"/>
                </a:cxn>
                <a:cxn ang="0">
                  <a:pos x="1" y="951"/>
                </a:cxn>
                <a:cxn ang="0">
                  <a:pos x="10" y="1068"/>
                </a:cxn>
                <a:cxn ang="0">
                  <a:pos x="77" y="1042"/>
                </a:cxn>
                <a:cxn ang="0">
                  <a:pos x="79" y="1101"/>
                </a:cxn>
                <a:cxn ang="0">
                  <a:pos x="169" y="1085"/>
                </a:cxn>
                <a:cxn ang="0">
                  <a:pos x="265" y="1033"/>
                </a:cxn>
                <a:cxn ang="0">
                  <a:pos x="331" y="957"/>
                </a:cxn>
                <a:cxn ang="0">
                  <a:pos x="366" y="857"/>
                </a:cxn>
                <a:cxn ang="0">
                  <a:pos x="344" y="779"/>
                </a:cxn>
                <a:cxn ang="0">
                  <a:pos x="298" y="758"/>
                </a:cxn>
                <a:cxn ang="0">
                  <a:pos x="304" y="717"/>
                </a:cxn>
                <a:cxn ang="0">
                  <a:pos x="331" y="704"/>
                </a:cxn>
                <a:cxn ang="0">
                  <a:pos x="335" y="616"/>
                </a:cxn>
                <a:cxn ang="0">
                  <a:pos x="291" y="574"/>
                </a:cxn>
                <a:cxn ang="0">
                  <a:pos x="230" y="510"/>
                </a:cxn>
                <a:cxn ang="0">
                  <a:pos x="229" y="426"/>
                </a:cxn>
                <a:cxn ang="0">
                  <a:pos x="247" y="370"/>
                </a:cxn>
                <a:cxn ang="0">
                  <a:pos x="300" y="333"/>
                </a:cxn>
                <a:cxn ang="0">
                  <a:pos x="361" y="216"/>
                </a:cxn>
                <a:cxn ang="0">
                  <a:pos x="380" y="158"/>
                </a:cxn>
                <a:cxn ang="0">
                  <a:pos x="383" y="79"/>
                </a:cxn>
                <a:cxn ang="0">
                  <a:pos x="363" y="0"/>
                </a:cxn>
                <a:cxn ang="0">
                  <a:pos x="351" y="117"/>
                </a:cxn>
                <a:cxn ang="0">
                  <a:pos x="324" y="218"/>
                </a:cxn>
                <a:cxn ang="0">
                  <a:pos x="266" y="289"/>
                </a:cxn>
                <a:cxn ang="0">
                  <a:pos x="197" y="355"/>
                </a:cxn>
                <a:cxn ang="0">
                  <a:pos x="169" y="411"/>
                </a:cxn>
                <a:cxn ang="0">
                  <a:pos x="200" y="543"/>
                </a:cxn>
                <a:cxn ang="0">
                  <a:pos x="254" y="607"/>
                </a:cxn>
                <a:cxn ang="0">
                  <a:pos x="288" y="653"/>
                </a:cxn>
                <a:cxn ang="0">
                  <a:pos x="278" y="689"/>
                </a:cxn>
                <a:cxn ang="0">
                  <a:pos x="234" y="701"/>
                </a:cxn>
                <a:cxn ang="0">
                  <a:pos x="242" y="777"/>
                </a:cxn>
                <a:cxn ang="0">
                  <a:pos x="299" y="788"/>
                </a:cxn>
                <a:cxn ang="0">
                  <a:pos x="313" y="880"/>
                </a:cxn>
                <a:cxn ang="0">
                  <a:pos x="239" y="968"/>
                </a:cxn>
                <a:cxn ang="0">
                  <a:pos x="147" y="1009"/>
                </a:cxn>
                <a:cxn ang="0">
                  <a:pos x="139" y="895"/>
                </a:cxn>
                <a:cxn ang="0">
                  <a:pos x="105" y="883"/>
                </a:cxn>
                <a:cxn ang="0">
                  <a:pos x="64" y="937"/>
                </a:cxn>
                <a:cxn ang="0">
                  <a:pos x="62" y="820"/>
                </a:cxn>
                <a:cxn ang="0">
                  <a:pos x="50" y="798"/>
                </a:cxn>
                <a:cxn ang="0">
                  <a:pos x="74" y="742"/>
                </a:cxn>
                <a:cxn ang="0">
                  <a:pos x="130" y="727"/>
                </a:cxn>
                <a:cxn ang="0">
                  <a:pos x="140" y="674"/>
                </a:cxn>
                <a:cxn ang="0">
                  <a:pos x="103" y="630"/>
                </a:cxn>
                <a:cxn ang="0">
                  <a:pos x="124" y="573"/>
                </a:cxn>
                <a:cxn ang="0">
                  <a:pos x="151" y="522"/>
                </a:cxn>
                <a:cxn ang="0">
                  <a:pos x="148" y="426"/>
                </a:cxn>
                <a:cxn ang="0">
                  <a:pos x="99" y="395"/>
                </a:cxn>
                <a:cxn ang="0">
                  <a:pos x="0" y="395"/>
                </a:cxn>
                <a:cxn ang="0">
                  <a:pos x="0" y="395"/>
                </a:cxn>
              </a:cxnLst>
              <a:rect l="0" t="0" r="r" b="b"/>
              <a:pathLst>
                <a:path w="383" h="1101">
                  <a:moveTo>
                    <a:pt x="0" y="395"/>
                  </a:moveTo>
                  <a:lnTo>
                    <a:pt x="98" y="462"/>
                  </a:lnTo>
                  <a:lnTo>
                    <a:pt x="97" y="528"/>
                  </a:lnTo>
                  <a:lnTo>
                    <a:pt x="56" y="583"/>
                  </a:lnTo>
                  <a:lnTo>
                    <a:pt x="51" y="648"/>
                  </a:lnTo>
                  <a:lnTo>
                    <a:pt x="78" y="684"/>
                  </a:lnTo>
                  <a:lnTo>
                    <a:pt x="18" y="728"/>
                  </a:lnTo>
                  <a:lnTo>
                    <a:pt x="1" y="810"/>
                  </a:lnTo>
                  <a:lnTo>
                    <a:pt x="20" y="836"/>
                  </a:lnTo>
                  <a:lnTo>
                    <a:pt x="1" y="951"/>
                  </a:lnTo>
                  <a:lnTo>
                    <a:pt x="10" y="1068"/>
                  </a:lnTo>
                  <a:lnTo>
                    <a:pt x="77" y="1042"/>
                  </a:lnTo>
                  <a:lnTo>
                    <a:pt x="79" y="1101"/>
                  </a:lnTo>
                  <a:lnTo>
                    <a:pt x="169" y="1085"/>
                  </a:lnTo>
                  <a:lnTo>
                    <a:pt x="265" y="1033"/>
                  </a:lnTo>
                  <a:lnTo>
                    <a:pt x="331" y="957"/>
                  </a:lnTo>
                  <a:lnTo>
                    <a:pt x="366" y="857"/>
                  </a:lnTo>
                  <a:lnTo>
                    <a:pt x="344" y="779"/>
                  </a:lnTo>
                  <a:lnTo>
                    <a:pt x="298" y="758"/>
                  </a:lnTo>
                  <a:lnTo>
                    <a:pt x="304" y="717"/>
                  </a:lnTo>
                  <a:lnTo>
                    <a:pt x="331" y="704"/>
                  </a:lnTo>
                  <a:lnTo>
                    <a:pt x="335" y="616"/>
                  </a:lnTo>
                  <a:lnTo>
                    <a:pt x="291" y="574"/>
                  </a:lnTo>
                  <a:lnTo>
                    <a:pt x="230" y="510"/>
                  </a:lnTo>
                  <a:lnTo>
                    <a:pt x="229" y="426"/>
                  </a:lnTo>
                  <a:lnTo>
                    <a:pt x="247" y="370"/>
                  </a:lnTo>
                  <a:lnTo>
                    <a:pt x="300" y="333"/>
                  </a:lnTo>
                  <a:lnTo>
                    <a:pt x="361" y="216"/>
                  </a:lnTo>
                  <a:lnTo>
                    <a:pt x="380" y="158"/>
                  </a:lnTo>
                  <a:lnTo>
                    <a:pt x="383" y="79"/>
                  </a:lnTo>
                  <a:lnTo>
                    <a:pt x="363" y="0"/>
                  </a:lnTo>
                  <a:lnTo>
                    <a:pt x="351" y="117"/>
                  </a:lnTo>
                  <a:lnTo>
                    <a:pt x="324" y="218"/>
                  </a:lnTo>
                  <a:lnTo>
                    <a:pt x="266" y="289"/>
                  </a:lnTo>
                  <a:lnTo>
                    <a:pt x="197" y="355"/>
                  </a:lnTo>
                  <a:lnTo>
                    <a:pt x="169" y="411"/>
                  </a:lnTo>
                  <a:lnTo>
                    <a:pt x="200" y="543"/>
                  </a:lnTo>
                  <a:lnTo>
                    <a:pt x="254" y="607"/>
                  </a:lnTo>
                  <a:lnTo>
                    <a:pt x="288" y="653"/>
                  </a:lnTo>
                  <a:lnTo>
                    <a:pt x="278" y="689"/>
                  </a:lnTo>
                  <a:lnTo>
                    <a:pt x="234" y="701"/>
                  </a:lnTo>
                  <a:lnTo>
                    <a:pt x="242" y="777"/>
                  </a:lnTo>
                  <a:lnTo>
                    <a:pt x="299" y="788"/>
                  </a:lnTo>
                  <a:lnTo>
                    <a:pt x="313" y="880"/>
                  </a:lnTo>
                  <a:lnTo>
                    <a:pt x="239" y="968"/>
                  </a:lnTo>
                  <a:lnTo>
                    <a:pt x="147" y="1009"/>
                  </a:lnTo>
                  <a:lnTo>
                    <a:pt x="139" y="895"/>
                  </a:lnTo>
                  <a:lnTo>
                    <a:pt x="105" y="883"/>
                  </a:lnTo>
                  <a:lnTo>
                    <a:pt x="64" y="937"/>
                  </a:lnTo>
                  <a:lnTo>
                    <a:pt x="62" y="820"/>
                  </a:lnTo>
                  <a:lnTo>
                    <a:pt x="50" y="798"/>
                  </a:lnTo>
                  <a:lnTo>
                    <a:pt x="74" y="742"/>
                  </a:lnTo>
                  <a:lnTo>
                    <a:pt x="130" y="727"/>
                  </a:lnTo>
                  <a:lnTo>
                    <a:pt x="140" y="674"/>
                  </a:lnTo>
                  <a:lnTo>
                    <a:pt x="103" y="630"/>
                  </a:lnTo>
                  <a:lnTo>
                    <a:pt x="124" y="573"/>
                  </a:lnTo>
                  <a:lnTo>
                    <a:pt x="151" y="522"/>
                  </a:lnTo>
                  <a:lnTo>
                    <a:pt x="148" y="426"/>
                  </a:lnTo>
                  <a:lnTo>
                    <a:pt x="99" y="395"/>
                  </a:lnTo>
                  <a:lnTo>
                    <a:pt x="0" y="395"/>
                  </a:lnTo>
                  <a:lnTo>
                    <a:pt x="0" y="3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9"/>
            <p:cNvSpPr>
              <a:spLocks/>
            </p:cNvSpPr>
            <p:nvPr/>
          </p:nvSpPr>
          <p:spPr bwMode="auto">
            <a:xfrm>
              <a:off x="4038600" y="5440363"/>
              <a:ext cx="658813" cy="604838"/>
            </a:xfrm>
            <a:custGeom>
              <a:avLst/>
              <a:gdLst/>
              <a:ahLst/>
              <a:cxnLst>
                <a:cxn ang="0">
                  <a:pos x="699" y="42"/>
                </a:cxn>
                <a:cxn ang="0">
                  <a:pos x="566" y="0"/>
                </a:cxn>
                <a:cxn ang="0">
                  <a:pos x="429" y="36"/>
                </a:cxn>
                <a:cxn ang="0">
                  <a:pos x="88" y="373"/>
                </a:cxn>
                <a:cxn ang="0">
                  <a:pos x="0" y="451"/>
                </a:cxn>
                <a:cxn ang="0">
                  <a:pos x="95" y="424"/>
                </a:cxn>
                <a:cxn ang="0">
                  <a:pos x="335" y="255"/>
                </a:cxn>
                <a:cxn ang="0">
                  <a:pos x="439" y="215"/>
                </a:cxn>
                <a:cxn ang="0">
                  <a:pos x="467" y="247"/>
                </a:cxn>
                <a:cxn ang="0">
                  <a:pos x="308" y="397"/>
                </a:cxn>
                <a:cxn ang="0">
                  <a:pos x="219" y="501"/>
                </a:cxn>
                <a:cxn ang="0">
                  <a:pos x="154" y="585"/>
                </a:cxn>
                <a:cxn ang="0">
                  <a:pos x="266" y="551"/>
                </a:cxn>
                <a:cxn ang="0">
                  <a:pos x="413" y="438"/>
                </a:cxn>
                <a:cxn ang="0">
                  <a:pos x="530" y="325"/>
                </a:cxn>
                <a:cxn ang="0">
                  <a:pos x="605" y="317"/>
                </a:cxn>
                <a:cxn ang="0">
                  <a:pos x="617" y="393"/>
                </a:cxn>
                <a:cxn ang="0">
                  <a:pos x="483" y="557"/>
                </a:cxn>
                <a:cxn ang="0">
                  <a:pos x="384" y="655"/>
                </a:cxn>
                <a:cxn ang="0">
                  <a:pos x="360" y="761"/>
                </a:cxn>
                <a:cxn ang="0">
                  <a:pos x="436" y="682"/>
                </a:cxn>
                <a:cxn ang="0">
                  <a:pos x="571" y="571"/>
                </a:cxn>
                <a:cxn ang="0">
                  <a:pos x="685" y="487"/>
                </a:cxn>
                <a:cxn ang="0">
                  <a:pos x="771" y="380"/>
                </a:cxn>
                <a:cxn ang="0">
                  <a:pos x="771" y="144"/>
                </a:cxn>
                <a:cxn ang="0">
                  <a:pos x="829" y="42"/>
                </a:cxn>
                <a:cxn ang="0">
                  <a:pos x="717" y="146"/>
                </a:cxn>
                <a:cxn ang="0">
                  <a:pos x="693" y="383"/>
                </a:cxn>
                <a:cxn ang="0">
                  <a:pos x="589" y="494"/>
                </a:cxn>
                <a:cxn ang="0">
                  <a:pos x="681" y="354"/>
                </a:cxn>
                <a:cxn ang="0">
                  <a:pos x="657" y="260"/>
                </a:cxn>
                <a:cxn ang="0">
                  <a:pos x="559" y="266"/>
                </a:cxn>
                <a:cxn ang="0">
                  <a:pos x="384" y="406"/>
                </a:cxn>
                <a:cxn ang="0">
                  <a:pos x="523" y="233"/>
                </a:cxn>
                <a:cxn ang="0">
                  <a:pos x="476" y="182"/>
                </a:cxn>
                <a:cxn ang="0">
                  <a:pos x="381" y="184"/>
                </a:cxn>
                <a:cxn ang="0">
                  <a:pos x="245" y="278"/>
                </a:cxn>
                <a:cxn ang="0">
                  <a:pos x="444" y="88"/>
                </a:cxn>
                <a:cxn ang="0">
                  <a:pos x="531" y="56"/>
                </a:cxn>
                <a:cxn ang="0">
                  <a:pos x="681" y="82"/>
                </a:cxn>
                <a:cxn ang="0">
                  <a:pos x="739" y="62"/>
                </a:cxn>
                <a:cxn ang="0">
                  <a:pos x="699" y="42"/>
                </a:cxn>
                <a:cxn ang="0">
                  <a:pos x="699" y="42"/>
                </a:cxn>
              </a:cxnLst>
              <a:rect l="0" t="0" r="r" b="b"/>
              <a:pathLst>
                <a:path w="829" h="761">
                  <a:moveTo>
                    <a:pt x="699" y="42"/>
                  </a:moveTo>
                  <a:lnTo>
                    <a:pt x="566" y="0"/>
                  </a:lnTo>
                  <a:lnTo>
                    <a:pt x="429" y="36"/>
                  </a:lnTo>
                  <a:lnTo>
                    <a:pt x="88" y="373"/>
                  </a:lnTo>
                  <a:lnTo>
                    <a:pt x="0" y="451"/>
                  </a:lnTo>
                  <a:lnTo>
                    <a:pt x="95" y="424"/>
                  </a:lnTo>
                  <a:lnTo>
                    <a:pt x="335" y="255"/>
                  </a:lnTo>
                  <a:lnTo>
                    <a:pt x="439" y="215"/>
                  </a:lnTo>
                  <a:lnTo>
                    <a:pt x="467" y="247"/>
                  </a:lnTo>
                  <a:lnTo>
                    <a:pt x="308" y="397"/>
                  </a:lnTo>
                  <a:lnTo>
                    <a:pt x="219" y="501"/>
                  </a:lnTo>
                  <a:lnTo>
                    <a:pt x="154" y="585"/>
                  </a:lnTo>
                  <a:lnTo>
                    <a:pt x="266" y="551"/>
                  </a:lnTo>
                  <a:lnTo>
                    <a:pt x="413" y="438"/>
                  </a:lnTo>
                  <a:lnTo>
                    <a:pt x="530" y="325"/>
                  </a:lnTo>
                  <a:lnTo>
                    <a:pt x="605" y="317"/>
                  </a:lnTo>
                  <a:lnTo>
                    <a:pt x="617" y="393"/>
                  </a:lnTo>
                  <a:lnTo>
                    <a:pt x="483" y="557"/>
                  </a:lnTo>
                  <a:lnTo>
                    <a:pt x="384" y="655"/>
                  </a:lnTo>
                  <a:lnTo>
                    <a:pt x="360" y="761"/>
                  </a:lnTo>
                  <a:lnTo>
                    <a:pt x="436" y="682"/>
                  </a:lnTo>
                  <a:lnTo>
                    <a:pt x="571" y="571"/>
                  </a:lnTo>
                  <a:lnTo>
                    <a:pt x="685" y="487"/>
                  </a:lnTo>
                  <a:lnTo>
                    <a:pt x="771" y="380"/>
                  </a:lnTo>
                  <a:lnTo>
                    <a:pt x="771" y="144"/>
                  </a:lnTo>
                  <a:lnTo>
                    <a:pt x="829" y="42"/>
                  </a:lnTo>
                  <a:lnTo>
                    <a:pt x="717" y="146"/>
                  </a:lnTo>
                  <a:lnTo>
                    <a:pt x="693" y="383"/>
                  </a:lnTo>
                  <a:lnTo>
                    <a:pt x="589" y="494"/>
                  </a:lnTo>
                  <a:lnTo>
                    <a:pt x="681" y="354"/>
                  </a:lnTo>
                  <a:lnTo>
                    <a:pt x="657" y="260"/>
                  </a:lnTo>
                  <a:lnTo>
                    <a:pt x="559" y="266"/>
                  </a:lnTo>
                  <a:lnTo>
                    <a:pt x="384" y="406"/>
                  </a:lnTo>
                  <a:lnTo>
                    <a:pt x="523" y="233"/>
                  </a:lnTo>
                  <a:lnTo>
                    <a:pt x="476" y="182"/>
                  </a:lnTo>
                  <a:lnTo>
                    <a:pt x="381" y="184"/>
                  </a:lnTo>
                  <a:lnTo>
                    <a:pt x="245" y="278"/>
                  </a:lnTo>
                  <a:lnTo>
                    <a:pt x="444" y="88"/>
                  </a:lnTo>
                  <a:lnTo>
                    <a:pt x="531" y="56"/>
                  </a:lnTo>
                  <a:lnTo>
                    <a:pt x="681" y="82"/>
                  </a:lnTo>
                  <a:lnTo>
                    <a:pt x="739" y="62"/>
                  </a:lnTo>
                  <a:lnTo>
                    <a:pt x="699" y="42"/>
                  </a:lnTo>
                  <a:lnTo>
                    <a:pt x="699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20"/>
            <p:cNvSpPr>
              <a:spLocks/>
            </p:cNvSpPr>
            <p:nvPr/>
          </p:nvSpPr>
          <p:spPr bwMode="auto">
            <a:xfrm>
              <a:off x="4576763" y="5014913"/>
              <a:ext cx="317500" cy="520700"/>
            </a:xfrm>
            <a:custGeom>
              <a:avLst/>
              <a:gdLst/>
              <a:ahLst/>
              <a:cxnLst>
                <a:cxn ang="0">
                  <a:pos x="68" y="656"/>
                </a:cxn>
                <a:cxn ang="0">
                  <a:pos x="333" y="467"/>
                </a:cxn>
                <a:cxn ang="0">
                  <a:pos x="339" y="396"/>
                </a:cxn>
                <a:cxn ang="0">
                  <a:pos x="299" y="367"/>
                </a:cxn>
                <a:cxn ang="0">
                  <a:pos x="221" y="426"/>
                </a:cxn>
                <a:cxn ang="0">
                  <a:pos x="214" y="336"/>
                </a:cxn>
                <a:cxn ang="0">
                  <a:pos x="252" y="256"/>
                </a:cxn>
                <a:cxn ang="0">
                  <a:pos x="337" y="205"/>
                </a:cxn>
                <a:cxn ang="0">
                  <a:pos x="402" y="85"/>
                </a:cxn>
                <a:cxn ang="0">
                  <a:pos x="371" y="0"/>
                </a:cxn>
                <a:cxn ang="0">
                  <a:pos x="323" y="174"/>
                </a:cxn>
                <a:cxn ang="0">
                  <a:pos x="267" y="207"/>
                </a:cxn>
                <a:cxn ang="0">
                  <a:pos x="198" y="266"/>
                </a:cxn>
                <a:cxn ang="0">
                  <a:pos x="174" y="355"/>
                </a:cxn>
                <a:cxn ang="0">
                  <a:pos x="182" y="452"/>
                </a:cxn>
                <a:cxn ang="0">
                  <a:pos x="0" y="614"/>
                </a:cxn>
                <a:cxn ang="0">
                  <a:pos x="56" y="602"/>
                </a:cxn>
                <a:cxn ang="0">
                  <a:pos x="166" y="524"/>
                </a:cxn>
                <a:cxn ang="0">
                  <a:pos x="68" y="656"/>
                </a:cxn>
                <a:cxn ang="0">
                  <a:pos x="68" y="656"/>
                </a:cxn>
              </a:cxnLst>
              <a:rect l="0" t="0" r="r" b="b"/>
              <a:pathLst>
                <a:path w="402" h="656">
                  <a:moveTo>
                    <a:pt x="68" y="656"/>
                  </a:moveTo>
                  <a:lnTo>
                    <a:pt x="333" y="467"/>
                  </a:lnTo>
                  <a:lnTo>
                    <a:pt x="339" y="396"/>
                  </a:lnTo>
                  <a:lnTo>
                    <a:pt x="299" y="367"/>
                  </a:lnTo>
                  <a:lnTo>
                    <a:pt x="221" y="426"/>
                  </a:lnTo>
                  <a:lnTo>
                    <a:pt x="214" y="336"/>
                  </a:lnTo>
                  <a:lnTo>
                    <a:pt x="252" y="256"/>
                  </a:lnTo>
                  <a:lnTo>
                    <a:pt x="337" y="205"/>
                  </a:lnTo>
                  <a:lnTo>
                    <a:pt x="402" y="85"/>
                  </a:lnTo>
                  <a:lnTo>
                    <a:pt x="371" y="0"/>
                  </a:lnTo>
                  <a:lnTo>
                    <a:pt x="323" y="174"/>
                  </a:lnTo>
                  <a:lnTo>
                    <a:pt x="267" y="207"/>
                  </a:lnTo>
                  <a:lnTo>
                    <a:pt x="198" y="266"/>
                  </a:lnTo>
                  <a:lnTo>
                    <a:pt x="174" y="355"/>
                  </a:lnTo>
                  <a:lnTo>
                    <a:pt x="182" y="452"/>
                  </a:lnTo>
                  <a:lnTo>
                    <a:pt x="0" y="614"/>
                  </a:lnTo>
                  <a:lnTo>
                    <a:pt x="56" y="602"/>
                  </a:lnTo>
                  <a:lnTo>
                    <a:pt x="166" y="524"/>
                  </a:lnTo>
                  <a:lnTo>
                    <a:pt x="68" y="656"/>
                  </a:lnTo>
                  <a:lnTo>
                    <a:pt x="68" y="6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21"/>
            <p:cNvSpPr>
              <a:spLocks/>
            </p:cNvSpPr>
            <p:nvPr/>
          </p:nvSpPr>
          <p:spPr bwMode="auto">
            <a:xfrm>
              <a:off x="4751388" y="5172075"/>
              <a:ext cx="200025" cy="377825"/>
            </a:xfrm>
            <a:custGeom>
              <a:avLst/>
              <a:gdLst/>
              <a:ahLst/>
              <a:cxnLst>
                <a:cxn ang="0">
                  <a:pos x="234" y="0"/>
                </a:cxn>
                <a:cxn ang="0">
                  <a:pos x="165" y="75"/>
                </a:cxn>
                <a:cxn ang="0">
                  <a:pos x="199" y="158"/>
                </a:cxn>
                <a:cxn ang="0">
                  <a:pos x="203" y="231"/>
                </a:cxn>
                <a:cxn ang="0">
                  <a:pos x="184" y="310"/>
                </a:cxn>
                <a:cxn ang="0">
                  <a:pos x="146" y="348"/>
                </a:cxn>
                <a:cxn ang="0">
                  <a:pos x="110" y="384"/>
                </a:cxn>
                <a:cxn ang="0">
                  <a:pos x="74" y="348"/>
                </a:cxn>
                <a:cxn ang="0">
                  <a:pos x="84" y="303"/>
                </a:cxn>
                <a:cxn ang="0">
                  <a:pos x="48" y="340"/>
                </a:cxn>
                <a:cxn ang="0">
                  <a:pos x="60" y="374"/>
                </a:cxn>
                <a:cxn ang="0">
                  <a:pos x="97" y="409"/>
                </a:cxn>
                <a:cxn ang="0">
                  <a:pos x="89" y="437"/>
                </a:cxn>
                <a:cxn ang="0">
                  <a:pos x="61" y="442"/>
                </a:cxn>
                <a:cxn ang="0">
                  <a:pos x="27" y="416"/>
                </a:cxn>
                <a:cxn ang="0">
                  <a:pos x="18" y="374"/>
                </a:cxn>
                <a:cxn ang="0">
                  <a:pos x="0" y="395"/>
                </a:cxn>
                <a:cxn ang="0">
                  <a:pos x="9" y="442"/>
                </a:cxn>
                <a:cxn ang="0">
                  <a:pos x="37" y="475"/>
                </a:cxn>
                <a:cxn ang="0">
                  <a:pos x="100" y="474"/>
                </a:cxn>
                <a:cxn ang="0">
                  <a:pos x="133" y="408"/>
                </a:cxn>
                <a:cxn ang="0">
                  <a:pos x="150" y="442"/>
                </a:cxn>
                <a:cxn ang="0">
                  <a:pos x="181" y="430"/>
                </a:cxn>
                <a:cxn ang="0">
                  <a:pos x="200" y="394"/>
                </a:cxn>
                <a:cxn ang="0">
                  <a:pos x="186" y="345"/>
                </a:cxn>
                <a:cxn ang="0">
                  <a:pos x="219" y="364"/>
                </a:cxn>
                <a:cxn ang="0">
                  <a:pos x="250" y="358"/>
                </a:cxn>
                <a:cxn ang="0">
                  <a:pos x="252" y="322"/>
                </a:cxn>
                <a:cxn ang="0">
                  <a:pos x="214" y="284"/>
                </a:cxn>
                <a:cxn ang="0">
                  <a:pos x="246" y="225"/>
                </a:cxn>
                <a:cxn ang="0">
                  <a:pos x="230" y="144"/>
                </a:cxn>
                <a:cxn ang="0">
                  <a:pos x="224" y="109"/>
                </a:cxn>
                <a:cxn ang="0">
                  <a:pos x="242" y="85"/>
                </a:cxn>
                <a:cxn ang="0">
                  <a:pos x="234" y="0"/>
                </a:cxn>
                <a:cxn ang="0">
                  <a:pos x="234" y="0"/>
                </a:cxn>
              </a:cxnLst>
              <a:rect l="0" t="0" r="r" b="b"/>
              <a:pathLst>
                <a:path w="252" h="475">
                  <a:moveTo>
                    <a:pt x="234" y="0"/>
                  </a:moveTo>
                  <a:lnTo>
                    <a:pt x="165" y="75"/>
                  </a:lnTo>
                  <a:lnTo>
                    <a:pt x="199" y="158"/>
                  </a:lnTo>
                  <a:lnTo>
                    <a:pt x="203" y="231"/>
                  </a:lnTo>
                  <a:lnTo>
                    <a:pt x="184" y="310"/>
                  </a:lnTo>
                  <a:lnTo>
                    <a:pt x="146" y="348"/>
                  </a:lnTo>
                  <a:lnTo>
                    <a:pt x="110" y="384"/>
                  </a:lnTo>
                  <a:lnTo>
                    <a:pt x="74" y="348"/>
                  </a:lnTo>
                  <a:lnTo>
                    <a:pt x="84" y="303"/>
                  </a:lnTo>
                  <a:lnTo>
                    <a:pt x="48" y="340"/>
                  </a:lnTo>
                  <a:lnTo>
                    <a:pt x="60" y="374"/>
                  </a:lnTo>
                  <a:lnTo>
                    <a:pt x="97" y="409"/>
                  </a:lnTo>
                  <a:lnTo>
                    <a:pt x="89" y="437"/>
                  </a:lnTo>
                  <a:lnTo>
                    <a:pt x="61" y="442"/>
                  </a:lnTo>
                  <a:lnTo>
                    <a:pt x="27" y="416"/>
                  </a:lnTo>
                  <a:lnTo>
                    <a:pt x="18" y="374"/>
                  </a:lnTo>
                  <a:lnTo>
                    <a:pt x="0" y="395"/>
                  </a:lnTo>
                  <a:lnTo>
                    <a:pt x="9" y="442"/>
                  </a:lnTo>
                  <a:lnTo>
                    <a:pt x="37" y="475"/>
                  </a:lnTo>
                  <a:lnTo>
                    <a:pt x="100" y="474"/>
                  </a:lnTo>
                  <a:lnTo>
                    <a:pt x="133" y="408"/>
                  </a:lnTo>
                  <a:lnTo>
                    <a:pt x="150" y="442"/>
                  </a:lnTo>
                  <a:lnTo>
                    <a:pt x="181" y="430"/>
                  </a:lnTo>
                  <a:lnTo>
                    <a:pt x="200" y="394"/>
                  </a:lnTo>
                  <a:lnTo>
                    <a:pt x="186" y="345"/>
                  </a:lnTo>
                  <a:lnTo>
                    <a:pt x="219" y="364"/>
                  </a:lnTo>
                  <a:lnTo>
                    <a:pt x="250" y="358"/>
                  </a:lnTo>
                  <a:lnTo>
                    <a:pt x="252" y="322"/>
                  </a:lnTo>
                  <a:lnTo>
                    <a:pt x="214" y="284"/>
                  </a:lnTo>
                  <a:lnTo>
                    <a:pt x="246" y="225"/>
                  </a:lnTo>
                  <a:lnTo>
                    <a:pt x="230" y="144"/>
                  </a:lnTo>
                  <a:lnTo>
                    <a:pt x="224" y="109"/>
                  </a:lnTo>
                  <a:lnTo>
                    <a:pt x="242" y="85"/>
                  </a:lnTo>
                  <a:lnTo>
                    <a:pt x="234" y="0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22"/>
            <p:cNvSpPr>
              <a:spLocks/>
            </p:cNvSpPr>
            <p:nvPr/>
          </p:nvSpPr>
          <p:spPr bwMode="auto">
            <a:xfrm>
              <a:off x="5532438" y="4521200"/>
              <a:ext cx="347663" cy="985838"/>
            </a:xfrm>
            <a:custGeom>
              <a:avLst/>
              <a:gdLst/>
              <a:ahLst/>
              <a:cxnLst>
                <a:cxn ang="0">
                  <a:pos x="83" y="512"/>
                </a:cxn>
                <a:cxn ang="0">
                  <a:pos x="115" y="689"/>
                </a:cxn>
                <a:cxn ang="0">
                  <a:pos x="44" y="888"/>
                </a:cxn>
                <a:cxn ang="0">
                  <a:pos x="43" y="1095"/>
                </a:cxn>
                <a:cxn ang="0">
                  <a:pos x="106" y="1156"/>
                </a:cxn>
                <a:cxn ang="0">
                  <a:pos x="138" y="1032"/>
                </a:cxn>
                <a:cxn ang="0">
                  <a:pos x="179" y="1131"/>
                </a:cxn>
                <a:cxn ang="0">
                  <a:pos x="210" y="1242"/>
                </a:cxn>
                <a:cxn ang="0">
                  <a:pos x="294" y="1156"/>
                </a:cxn>
                <a:cxn ang="0">
                  <a:pos x="340" y="1209"/>
                </a:cxn>
                <a:cxn ang="0">
                  <a:pos x="362" y="1119"/>
                </a:cxn>
                <a:cxn ang="0">
                  <a:pos x="424" y="1152"/>
                </a:cxn>
                <a:cxn ang="0">
                  <a:pos x="435" y="1000"/>
                </a:cxn>
                <a:cxn ang="0">
                  <a:pos x="305" y="811"/>
                </a:cxn>
                <a:cxn ang="0">
                  <a:pos x="282" y="572"/>
                </a:cxn>
                <a:cxn ang="0">
                  <a:pos x="235" y="275"/>
                </a:cxn>
                <a:cxn ang="0">
                  <a:pos x="0" y="0"/>
                </a:cxn>
                <a:cxn ang="0">
                  <a:pos x="96" y="114"/>
                </a:cxn>
                <a:cxn ang="0">
                  <a:pos x="196" y="371"/>
                </a:cxn>
                <a:cxn ang="0">
                  <a:pos x="240" y="683"/>
                </a:cxn>
                <a:cxn ang="0">
                  <a:pos x="264" y="850"/>
                </a:cxn>
                <a:cxn ang="0">
                  <a:pos x="409" y="1009"/>
                </a:cxn>
                <a:cxn ang="0">
                  <a:pos x="385" y="1124"/>
                </a:cxn>
                <a:cxn ang="0">
                  <a:pos x="358" y="1045"/>
                </a:cxn>
                <a:cxn ang="0">
                  <a:pos x="329" y="1165"/>
                </a:cxn>
                <a:cxn ang="0">
                  <a:pos x="310" y="1120"/>
                </a:cxn>
                <a:cxn ang="0">
                  <a:pos x="295" y="1047"/>
                </a:cxn>
                <a:cxn ang="0">
                  <a:pos x="226" y="1198"/>
                </a:cxn>
                <a:cxn ang="0">
                  <a:pos x="221" y="1089"/>
                </a:cxn>
                <a:cxn ang="0">
                  <a:pos x="163" y="985"/>
                </a:cxn>
                <a:cxn ang="0">
                  <a:pos x="109" y="1048"/>
                </a:cxn>
                <a:cxn ang="0">
                  <a:pos x="67" y="1109"/>
                </a:cxn>
                <a:cxn ang="0">
                  <a:pos x="64" y="982"/>
                </a:cxn>
                <a:cxn ang="0">
                  <a:pos x="143" y="822"/>
                </a:cxn>
                <a:cxn ang="0">
                  <a:pos x="153" y="612"/>
                </a:cxn>
                <a:cxn ang="0">
                  <a:pos x="107" y="441"/>
                </a:cxn>
                <a:cxn ang="0">
                  <a:pos x="21" y="429"/>
                </a:cxn>
              </a:cxnLst>
              <a:rect l="0" t="0" r="r" b="b"/>
              <a:pathLst>
                <a:path w="437" h="1242">
                  <a:moveTo>
                    <a:pt x="21" y="429"/>
                  </a:moveTo>
                  <a:lnTo>
                    <a:pt x="83" y="512"/>
                  </a:lnTo>
                  <a:lnTo>
                    <a:pt x="100" y="567"/>
                  </a:lnTo>
                  <a:lnTo>
                    <a:pt x="115" y="689"/>
                  </a:lnTo>
                  <a:lnTo>
                    <a:pt x="102" y="794"/>
                  </a:lnTo>
                  <a:lnTo>
                    <a:pt x="44" y="888"/>
                  </a:lnTo>
                  <a:lnTo>
                    <a:pt x="27" y="998"/>
                  </a:lnTo>
                  <a:lnTo>
                    <a:pt x="43" y="1095"/>
                  </a:lnTo>
                  <a:lnTo>
                    <a:pt x="53" y="1151"/>
                  </a:lnTo>
                  <a:lnTo>
                    <a:pt x="106" y="1156"/>
                  </a:lnTo>
                  <a:lnTo>
                    <a:pt x="135" y="1092"/>
                  </a:lnTo>
                  <a:lnTo>
                    <a:pt x="138" y="1032"/>
                  </a:lnTo>
                  <a:lnTo>
                    <a:pt x="177" y="1047"/>
                  </a:lnTo>
                  <a:lnTo>
                    <a:pt x="179" y="1131"/>
                  </a:lnTo>
                  <a:lnTo>
                    <a:pt x="165" y="1208"/>
                  </a:lnTo>
                  <a:lnTo>
                    <a:pt x="210" y="1242"/>
                  </a:lnTo>
                  <a:lnTo>
                    <a:pt x="270" y="1203"/>
                  </a:lnTo>
                  <a:lnTo>
                    <a:pt x="294" y="1156"/>
                  </a:lnTo>
                  <a:lnTo>
                    <a:pt x="291" y="1204"/>
                  </a:lnTo>
                  <a:lnTo>
                    <a:pt x="340" y="1209"/>
                  </a:lnTo>
                  <a:lnTo>
                    <a:pt x="367" y="1155"/>
                  </a:lnTo>
                  <a:lnTo>
                    <a:pt x="362" y="1119"/>
                  </a:lnTo>
                  <a:lnTo>
                    <a:pt x="372" y="1151"/>
                  </a:lnTo>
                  <a:lnTo>
                    <a:pt x="424" y="1152"/>
                  </a:lnTo>
                  <a:lnTo>
                    <a:pt x="437" y="1095"/>
                  </a:lnTo>
                  <a:lnTo>
                    <a:pt x="435" y="1000"/>
                  </a:lnTo>
                  <a:lnTo>
                    <a:pt x="384" y="895"/>
                  </a:lnTo>
                  <a:lnTo>
                    <a:pt x="305" y="811"/>
                  </a:lnTo>
                  <a:lnTo>
                    <a:pt x="279" y="754"/>
                  </a:lnTo>
                  <a:lnTo>
                    <a:pt x="282" y="572"/>
                  </a:lnTo>
                  <a:lnTo>
                    <a:pt x="262" y="411"/>
                  </a:lnTo>
                  <a:lnTo>
                    <a:pt x="235" y="275"/>
                  </a:lnTo>
                  <a:lnTo>
                    <a:pt x="179" y="140"/>
                  </a:lnTo>
                  <a:lnTo>
                    <a:pt x="0" y="0"/>
                  </a:lnTo>
                  <a:lnTo>
                    <a:pt x="10" y="34"/>
                  </a:lnTo>
                  <a:lnTo>
                    <a:pt x="96" y="114"/>
                  </a:lnTo>
                  <a:lnTo>
                    <a:pt x="183" y="226"/>
                  </a:lnTo>
                  <a:lnTo>
                    <a:pt x="196" y="371"/>
                  </a:lnTo>
                  <a:lnTo>
                    <a:pt x="233" y="512"/>
                  </a:lnTo>
                  <a:lnTo>
                    <a:pt x="240" y="683"/>
                  </a:lnTo>
                  <a:lnTo>
                    <a:pt x="228" y="783"/>
                  </a:lnTo>
                  <a:lnTo>
                    <a:pt x="264" y="850"/>
                  </a:lnTo>
                  <a:lnTo>
                    <a:pt x="346" y="890"/>
                  </a:lnTo>
                  <a:lnTo>
                    <a:pt x="409" y="1009"/>
                  </a:lnTo>
                  <a:lnTo>
                    <a:pt x="404" y="1110"/>
                  </a:lnTo>
                  <a:lnTo>
                    <a:pt x="385" y="1124"/>
                  </a:lnTo>
                  <a:lnTo>
                    <a:pt x="379" y="1083"/>
                  </a:lnTo>
                  <a:lnTo>
                    <a:pt x="358" y="1045"/>
                  </a:lnTo>
                  <a:lnTo>
                    <a:pt x="352" y="1116"/>
                  </a:lnTo>
                  <a:lnTo>
                    <a:pt x="329" y="1165"/>
                  </a:lnTo>
                  <a:lnTo>
                    <a:pt x="305" y="1165"/>
                  </a:lnTo>
                  <a:lnTo>
                    <a:pt x="310" y="1120"/>
                  </a:lnTo>
                  <a:lnTo>
                    <a:pt x="312" y="1060"/>
                  </a:lnTo>
                  <a:lnTo>
                    <a:pt x="295" y="1047"/>
                  </a:lnTo>
                  <a:lnTo>
                    <a:pt x="279" y="1137"/>
                  </a:lnTo>
                  <a:lnTo>
                    <a:pt x="226" y="1198"/>
                  </a:lnTo>
                  <a:lnTo>
                    <a:pt x="203" y="1187"/>
                  </a:lnTo>
                  <a:lnTo>
                    <a:pt x="221" y="1089"/>
                  </a:lnTo>
                  <a:lnTo>
                    <a:pt x="201" y="1021"/>
                  </a:lnTo>
                  <a:lnTo>
                    <a:pt x="163" y="985"/>
                  </a:lnTo>
                  <a:lnTo>
                    <a:pt x="128" y="1001"/>
                  </a:lnTo>
                  <a:lnTo>
                    <a:pt x="109" y="1048"/>
                  </a:lnTo>
                  <a:lnTo>
                    <a:pt x="91" y="1105"/>
                  </a:lnTo>
                  <a:lnTo>
                    <a:pt x="67" y="1109"/>
                  </a:lnTo>
                  <a:lnTo>
                    <a:pt x="70" y="1061"/>
                  </a:lnTo>
                  <a:lnTo>
                    <a:pt x="64" y="982"/>
                  </a:lnTo>
                  <a:lnTo>
                    <a:pt x="91" y="889"/>
                  </a:lnTo>
                  <a:lnTo>
                    <a:pt x="143" y="822"/>
                  </a:lnTo>
                  <a:lnTo>
                    <a:pt x="158" y="731"/>
                  </a:lnTo>
                  <a:lnTo>
                    <a:pt x="153" y="612"/>
                  </a:lnTo>
                  <a:lnTo>
                    <a:pt x="139" y="502"/>
                  </a:lnTo>
                  <a:lnTo>
                    <a:pt x="107" y="441"/>
                  </a:lnTo>
                  <a:lnTo>
                    <a:pt x="21" y="429"/>
                  </a:lnTo>
                  <a:lnTo>
                    <a:pt x="21" y="4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3"/>
            <p:cNvSpPr>
              <a:spLocks/>
            </p:cNvSpPr>
            <p:nvPr/>
          </p:nvSpPr>
          <p:spPr bwMode="auto">
            <a:xfrm>
              <a:off x="5256213" y="4151313"/>
              <a:ext cx="98425" cy="115888"/>
            </a:xfrm>
            <a:custGeom>
              <a:avLst/>
              <a:gdLst/>
              <a:ahLst/>
              <a:cxnLst>
                <a:cxn ang="0">
                  <a:pos x="46" y="5"/>
                </a:cxn>
                <a:cxn ang="0">
                  <a:pos x="9" y="38"/>
                </a:cxn>
                <a:cxn ang="0">
                  <a:pos x="0" y="109"/>
                </a:cxn>
                <a:cxn ang="0">
                  <a:pos x="35" y="146"/>
                </a:cxn>
                <a:cxn ang="0">
                  <a:pos x="98" y="131"/>
                </a:cxn>
                <a:cxn ang="0">
                  <a:pos x="125" y="84"/>
                </a:cxn>
                <a:cxn ang="0">
                  <a:pos x="113" y="16"/>
                </a:cxn>
                <a:cxn ang="0">
                  <a:pos x="70" y="0"/>
                </a:cxn>
                <a:cxn ang="0">
                  <a:pos x="103" y="53"/>
                </a:cxn>
                <a:cxn ang="0">
                  <a:pos x="97" y="91"/>
                </a:cxn>
                <a:cxn ang="0">
                  <a:pos x="75" y="106"/>
                </a:cxn>
                <a:cxn ang="0">
                  <a:pos x="75" y="60"/>
                </a:cxn>
                <a:cxn ang="0">
                  <a:pos x="45" y="49"/>
                </a:cxn>
                <a:cxn ang="0">
                  <a:pos x="28" y="70"/>
                </a:cxn>
                <a:cxn ang="0">
                  <a:pos x="44" y="34"/>
                </a:cxn>
                <a:cxn ang="0">
                  <a:pos x="46" y="5"/>
                </a:cxn>
                <a:cxn ang="0">
                  <a:pos x="46" y="5"/>
                </a:cxn>
              </a:cxnLst>
              <a:rect l="0" t="0" r="r" b="b"/>
              <a:pathLst>
                <a:path w="125" h="146">
                  <a:moveTo>
                    <a:pt x="46" y="5"/>
                  </a:moveTo>
                  <a:lnTo>
                    <a:pt x="9" y="38"/>
                  </a:lnTo>
                  <a:lnTo>
                    <a:pt x="0" y="109"/>
                  </a:lnTo>
                  <a:lnTo>
                    <a:pt x="35" y="146"/>
                  </a:lnTo>
                  <a:lnTo>
                    <a:pt x="98" y="131"/>
                  </a:lnTo>
                  <a:lnTo>
                    <a:pt x="125" y="84"/>
                  </a:lnTo>
                  <a:lnTo>
                    <a:pt x="113" y="16"/>
                  </a:lnTo>
                  <a:lnTo>
                    <a:pt x="70" y="0"/>
                  </a:lnTo>
                  <a:lnTo>
                    <a:pt x="103" y="53"/>
                  </a:lnTo>
                  <a:lnTo>
                    <a:pt x="97" y="91"/>
                  </a:lnTo>
                  <a:lnTo>
                    <a:pt x="75" y="106"/>
                  </a:lnTo>
                  <a:lnTo>
                    <a:pt x="75" y="60"/>
                  </a:lnTo>
                  <a:lnTo>
                    <a:pt x="45" y="49"/>
                  </a:lnTo>
                  <a:lnTo>
                    <a:pt x="28" y="70"/>
                  </a:lnTo>
                  <a:lnTo>
                    <a:pt x="44" y="34"/>
                  </a:lnTo>
                  <a:lnTo>
                    <a:pt x="46" y="5"/>
                  </a:lnTo>
                  <a:lnTo>
                    <a:pt x="46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4"/>
            <p:cNvSpPr>
              <a:spLocks/>
            </p:cNvSpPr>
            <p:nvPr/>
          </p:nvSpPr>
          <p:spPr bwMode="auto">
            <a:xfrm>
              <a:off x="4972050" y="4929188"/>
              <a:ext cx="28575" cy="49213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0" y="25"/>
                </a:cxn>
                <a:cxn ang="0">
                  <a:pos x="9" y="64"/>
                </a:cxn>
                <a:cxn ang="0">
                  <a:pos x="36" y="62"/>
                </a:cxn>
                <a:cxn ang="0">
                  <a:pos x="35" y="18"/>
                </a:cxn>
                <a:cxn ang="0">
                  <a:pos x="18" y="0"/>
                </a:cxn>
                <a:cxn ang="0">
                  <a:pos x="18" y="0"/>
                </a:cxn>
              </a:cxnLst>
              <a:rect l="0" t="0" r="r" b="b"/>
              <a:pathLst>
                <a:path w="36" h="64">
                  <a:moveTo>
                    <a:pt x="18" y="0"/>
                  </a:moveTo>
                  <a:lnTo>
                    <a:pt x="0" y="25"/>
                  </a:lnTo>
                  <a:lnTo>
                    <a:pt x="9" y="64"/>
                  </a:lnTo>
                  <a:lnTo>
                    <a:pt x="36" y="62"/>
                  </a:lnTo>
                  <a:lnTo>
                    <a:pt x="35" y="18"/>
                  </a:lnTo>
                  <a:lnTo>
                    <a:pt x="18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5"/>
            <p:cNvSpPr>
              <a:spLocks/>
            </p:cNvSpPr>
            <p:nvPr/>
          </p:nvSpPr>
          <p:spPr bwMode="auto">
            <a:xfrm>
              <a:off x="5254625" y="4941888"/>
              <a:ext cx="28575" cy="49213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24"/>
                </a:cxn>
                <a:cxn ang="0">
                  <a:pos x="9" y="63"/>
                </a:cxn>
                <a:cxn ang="0">
                  <a:pos x="36" y="60"/>
                </a:cxn>
                <a:cxn ang="0">
                  <a:pos x="35" y="17"/>
                </a:cxn>
                <a:cxn ang="0">
                  <a:pos x="17" y="0"/>
                </a:cxn>
                <a:cxn ang="0">
                  <a:pos x="17" y="0"/>
                </a:cxn>
              </a:cxnLst>
              <a:rect l="0" t="0" r="r" b="b"/>
              <a:pathLst>
                <a:path w="36" h="63">
                  <a:moveTo>
                    <a:pt x="17" y="0"/>
                  </a:moveTo>
                  <a:lnTo>
                    <a:pt x="0" y="24"/>
                  </a:lnTo>
                  <a:lnTo>
                    <a:pt x="9" y="63"/>
                  </a:lnTo>
                  <a:lnTo>
                    <a:pt x="36" y="60"/>
                  </a:lnTo>
                  <a:lnTo>
                    <a:pt x="35" y="17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6"/>
            <p:cNvSpPr>
              <a:spLocks/>
            </p:cNvSpPr>
            <p:nvPr/>
          </p:nvSpPr>
          <p:spPr bwMode="auto">
            <a:xfrm>
              <a:off x="4911725" y="4741863"/>
              <a:ext cx="631825" cy="504825"/>
            </a:xfrm>
            <a:custGeom>
              <a:avLst/>
              <a:gdLst/>
              <a:ahLst/>
              <a:cxnLst>
                <a:cxn ang="0">
                  <a:pos x="68" y="10"/>
                </a:cxn>
                <a:cxn ang="0">
                  <a:pos x="0" y="75"/>
                </a:cxn>
                <a:cxn ang="0">
                  <a:pos x="0" y="237"/>
                </a:cxn>
                <a:cxn ang="0">
                  <a:pos x="47" y="343"/>
                </a:cxn>
                <a:cxn ang="0">
                  <a:pos x="124" y="373"/>
                </a:cxn>
                <a:cxn ang="0">
                  <a:pos x="56" y="388"/>
                </a:cxn>
                <a:cxn ang="0">
                  <a:pos x="64" y="477"/>
                </a:cxn>
                <a:cxn ang="0">
                  <a:pos x="156" y="603"/>
                </a:cxn>
                <a:cxn ang="0">
                  <a:pos x="274" y="635"/>
                </a:cxn>
                <a:cxn ang="0">
                  <a:pos x="451" y="617"/>
                </a:cxn>
                <a:cxn ang="0">
                  <a:pos x="533" y="596"/>
                </a:cxn>
                <a:cxn ang="0">
                  <a:pos x="624" y="594"/>
                </a:cxn>
                <a:cxn ang="0">
                  <a:pos x="689" y="562"/>
                </a:cxn>
                <a:cxn ang="0">
                  <a:pos x="775" y="428"/>
                </a:cxn>
                <a:cxn ang="0">
                  <a:pos x="796" y="225"/>
                </a:cxn>
                <a:cxn ang="0">
                  <a:pos x="713" y="349"/>
                </a:cxn>
                <a:cxn ang="0">
                  <a:pos x="562" y="435"/>
                </a:cxn>
                <a:cxn ang="0">
                  <a:pos x="453" y="438"/>
                </a:cxn>
                <a:cxn ang="0">
                  <a:pos x="400" y="394"/>
                </a:cxn>
                <a:cxn ang="0">
                  <a:pos x="547" y="400"/>
                </a:cxn>
                <a:cxn ang="0">
                  <a:pos x="671" y="302"/>
                </a:cxn>
                <a:cxn ang="0">
                  <a:pos x="707" y="189"/>
                </a:cxn>
                <a:cxn ang="0">
                  <a:pos x="701" y="78"/>
                </a:cxn>
                <a:cxn ang="0">
                  <a:pos x="636" y="0"/>
                </a:cxn>
                <a:cxn ang="0">
                  <a:pos x="489" y="154"/>
                </a:cxn>
                <a:cxn ang="0">
                  <a:pos x="277" y="154"/>
                </a:cxn>
                <a:cxn ang="0">
                  <a:pos x="111" y="102"/>
                </a:cxn>
                <a:cxn ang="0">
                  <a:pos x="68" y="10"/>
                </a:cxn>
                <a:cxn ang="0">
                  <a:pos x="68" y="10"/>
                </a:cxn>
              </a:cxnLst>
              <a:rect l="0" t="0" r="r" b="b"/>
              <a:pathLst>
                <a:path w="796" h="635">
                  <a:moveTo>
                    <a:pt x="68" y="10"/>
                  </a:moveTo>
                  <a:lnTo>
                    <a:pt x="0" y="75"/>
                  </a:lnTo>
                  <a:lnTo>
                    <a:pt x="0" y="237"/>
                  </a:lnTo>
                  <a:lnTo>
                    <a:pt x="47" y="343"/>
                  </a:lnTo>
                  <a:lnTo>
                    <a:pt x="124" y="373"/>
                  </a:lnTo>
                  <a:lnTo>
                    <a:pt x="56" y="388"/>
                  </a:lnTo>
                  <a:lnTo>
                    <a:pt x="64" y="477"/>
                  </a:lnTo>
                  <a:lnTo>
                    <a:pt x="156" y="603"/>
                  </a:lnTo>
                  <a:lnTo>
                    <a:pt x="274" y="635"/>
                  </a:lnTo>
                  <a:lnTo>
                    <a:pt x="451" y="617"/>
                  </a:lnTo>
                  <a:lnTo>
                    <a:pt x="533" y="596"/>
                  </a:lnTo>
                  <a:lnTo>
                    <a:pt x="624" y="594"/>
                  </a:lnTo>
                  <a:lnTo>
                    <a:pt x="689" y="562"/>
                  </a:lnTo>
                  <a:lnTo>
                    <a:pt x="775" y="428"/>
                  </a:lnTo>
                  <a:lnTo>
                    <a:pt x="796" y="225"/>
                  </a:lnTo>
                  <a:lnTo>
                    <a:pt x="713" y="349"/>
                  </a:lnTo>
                  <a:lnTo>
                    <a:pt x="562" y="435"/>
                  </a:lnTo>
                  <a:lnTo>
                    <a:pt x="453" y="438"/>
                  </a:lnTo>
                  <a:lnTo>
                    <a:pt x="400" y="394"/>
                  </a:lnTo>
                  <a:lnTo>
                    <a:pt x="547" y="400"/>
                  </a:lnTo>
                  <a:lnTo>
                    <a:pt x="671" y="302"/>
                  </a:lnTo>
                  <a:lnTo>
                    <a:pt x="707" y="189"/>
                  </a:lnTo>
                  <a:lnTo>
                    <a:pt x="701" y="78"/>
                  </a:lnTo>
                  <a:lnTo>
                    <a:pt x="636" y="0"/>
                  </a:lnTo>
                  <a:lnTo>
                    <a:pt x="489" y="154"/>
                  </a:lnTo>
                  <a:lnTo>
                    <a:pt x="277" y="154"/>
                  </a:lnTo>
                  <a:lnTo>
                    <a:pt x="111" y="102"/>
                  </a:lnTo>
                  <a:lnTo>
                    <a:pt x="68" y="10"/>
                  </a:lnTo>
                  <a:lnTo>
                    <a:pt x="68" y="1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7"/>
            <p:cNvSpPr>
              <a:spLocks/>
            </p:cNvSpPr>
            <p:nvPr/>
          </p:nvSpPr>
          <p:spPr bwMode="auto">
            <a:xfrm>
              <a:off x="5167313" y="4322763"/>
              <a:ext cx="88900" cy="152400"/>
            </a:xfrm>
            <a:custGeom>
              <a:avLst/>
              <a:gdLst/>
              <a:ahLst/>
              <a:cxnLst>
                <a:cxn ang="0">
                  <a:pos x="50" y="9"/>
                </a:cxn>
                <a:cxn ang="0">
                  <a:pos x="9" y="94"/>
                </a:cxn>
                <a:cxn ang="0">
                  <a:pos x="0" y="156"/>
                </a:cxn>
                <a:cxn ang="0">
                  <a:pos x="26" y="192"/>
                </a:cxn>
                <a:cxn ang="0">
                  <a:pos x="67" y="173"/>
                </a:cxn>
                <a:cxn ang="0">
                  <a:pos x="94" y="133"/>
                </a:cxn>
                <a:cxn ang="0">
                  <a:pos x="97" y="53"/>
                </a:cxn>
                <a:cxn ang="0">
                  <a:pos x="111" y="0"/>
                </a:cxn>
                <a:cxn ang="0">
                  <a:pos x="50" y="9"/>
                </a:cxn>
                <a:cxn ang="0">
                  <a:pos x="50" y="9"/>
                </a:cxn>
              </a:cxnLst>
              <a:rect l="0" t="0" r="r" b="b"/>
              <a:pathLst>
                <a:path w="111" h="192">
                  <a:moveTo>
                    <a:pt x="50" y="9"/>
                  </a:moveTo>
                  <a:lnTo>
                    <a:pt x="9" y="94"/>
                  </a:lnTo>
                  <a:lnTo>
                    <a:pt x="0" y="156"/>
                  </a:lnTo>
                  <a:lnTo>
                    <a:pt x="26" y="192"/>
                  </a:lnTo>
                  <a:lnTo>
                    <a:pt x="67" y="173"/>
                  </a:lnTo>
                  <a:lnTo>
                    <a:pt x="94" y="133"/>
                  </a:lnTo>
                  <a:lnTo>
                    <a:pt x="97" y="53"/>
                  </a:lnTo>
                  <a:lnTo>
                    <a:pt x="111" y="0"/>
                  </a:lnTo>
                  <a:lnTo>
                    <a:pt x="50" y="9"/>
                  </a:lnTo>
                  <a:lnTo>
                    <a:pt x="50" y="9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8"/>
            <p:cNvSpPr>
              <a:spLocks/>
            </p:cNvSpPr>
            <p:nvPr/>
          </p:nvSpPr>
          <p:spPr bwMode="auto">
            <a:xfrm>
              <a:off x="4989513" y="4033838"/>
              <a:ext cx="485775" cy="728663"/>
            </a:xfrm>
            <a:custGeom>
              <a:avLst/>
              <a:gdLst/>
              <a:ahLst/>
              <a:cxnLst>
                <a:cxn ang="0">
                  <a:pos x="217" y="17"/>
                </a:cxn>
                <a:cxn ang="0">
                  <a:pos x="134" y="27"/>
                </a:cxn>
                <a:cxn ang="0">
                  <a:pos x="117" y="97"/>
                </a:cxn>
                <a:cxn ang="0">
                  <a:pos x="111" y="194"/>
                </a:cxn>
                <a:cxn ang="0">
                  <a:pos x="111" y="253"/>
                </a:cxn>
                <a:cxn ang="0">
                  <a:pos x="47" y="319"/>
                </a:cxn>
                <a:cxn ang="0">
                  <a:pos x="17" y="412"/>
                </a:cxn>
                <a:cxn ang="0">
                  <a:pos x="0" y="527"/>
                </a:cxn>
                <a:cxn ang="0">
                  <a:pos x="34" y="627"/>
                </a:cxn>
                <a:cxn ang="0">
                  <a:pos x="75" y="793"/>
                </a:cxn>
                <a:cxn ang="0">
                  <a:pos x="143" y="899"/>
                </a:cxn>
                <a:cxn ang="0">
                  <a:pos x="306" y="916"/>
                </a:cxn>
                <a:cxn ang="0">
                  <a:pos x="406" y="840"/>
                </a:cxn>
                <a:cxn ang="0">
                  <a:pos x="456" y="767"/>
                </a:cxn>
                <a:cxn ang="0">
                  <a:pos x="323" y="831"/>
                </a:cxn>
                <a:cxn ang="0">
                  <a:pos x="196" y="802"/>
                </a:cxn>
                <a:cxn ang="0">
                  <a:pos x="102" y="744"/>
                </a:cxn>
                <a:cxn ang="0">
                  <a:pos x="75" y="616"/>
                </a:cxn>
                <a:cxn ang="0">
                  <a:pos x="34" y="501"/>
                </a:cxn>
                <a:cxn ang="0">
                  <a:pos x="45" y="446"/>
                </a:cxn>
                <a:cxn ang="0">
                  <a:pos x="75" y="433"/>
                </a:cxn>
                <a:cxn ang="0">
                  <a:pos x="143" y="495"/>
                </a:cxn>
                <a:cxn ang="0">
                  <a:pos x="154" y="405"/>
                </a:cxn>
                <a:cxn ang="0">
                  <a:pos x="200" y="315"/>
                </a:cxn>
                <a:cxn ang="0">
                  <a:pos x="166" y="242"/>
                </a:cxn>
                <a:cxn ang="0">
                  <a:pos x="190" y="117"/>
                </a:cxn>
                <a:cxn ang="0">
                  <a:pos x="270" y="100"/>
                </a:cxn>
                <a:cxn ang="0">
                  <a:pos x="334" y="147"/>
                </a:cxn>
                <a:cxn ang="0">
                  <a:pos x="385" y="121"/>
                </a:cxn>
                <a:cxn ang="0">
                  <a:pos x="464" y="138"/>
                </a:cxn>
                <a:cxn ang="0">
                  <a:pos x="488" y="212"/>
                </a:cxn>
                <a:cxn ang="0">
                  <a:pos x="470" y="319"/>
                </a:cxn>
                <a:cxn ang="0">
                  <a:pos x="406" y="340"/>
                </a:cxn>
                <a:cxn ang="0">
                  <a:pos x="449" y="421"/>
                </a:cxn>
                <a:cxn ang="0">
                  <a:pos x="430" y="501"/>
                </a:cxn>
                <a:cxn ang="0">
                  <a:pos x="394" y="613"/>
                </a:cxn>
                <a:cxn ang="0">
                  <a:pos x="308" y="661"/>
                </a:cxn>
                <a:cxn ang="0">
                  <a:pos x="373" y="693"/>
                </a:cxn>
                <a:cxn ang="0">
                  <a:pos x="438" y="613"/>
                </a:cxn>
                <a:cxn ang="0">
                  <a:pos x="509" y="513"/>
                </a:cxn>
                <a:cxn ang="0">
                  <a:pos x="558" y="516"/>
                </a:cxn>
                <a:cxn ang="0">
                  <a:pos x="577" y="589"/>
                </a:cxn>
                <a:cxn ang="0">
                  <a:pos x="507" y="618"/>
                </a:cxn>
                <a:cxn ang="0">
                  <a:pos x="483" y="724"/>
                </a:cxn>
                <a:cxn ang="0">
                  <a:pos x="611" y="578"/>
                </a:cxn>
                <a:cxn ang="0">
                  <a:pos x="611" y="430"/>
                </a:cxn>
                <a:cxn ang="0">
                  <a:pos x="568" y="351"/>
                </a:cxn>
                <a:cxn ang="0">
                  <a:pos x="591" y="206"/>
                </a:cxn>
                <a:cxn ang="0">
                  <a:pos x="591" y="76"/>
                </a:cxn>
                <a:cxn ang="0">
                  <a:pos x="509" y="41"/>
                </a:cxn>
                <a:cxn ang="0">
                  <a:pos x="349" y="0"/>
                </a:cxn>
                <a:cxn ang="0">
                  <a:pos x="217" y="17"/>
                </a:cxn>
                <a:cxn ang="0">
                  <a:pos x="217" y="17"/>
                </a:cxn>
              </a:cxnLst>
              <a:rect l="0" t="0" r="r" b="b"/>
              <a:pathLst>
                <a:path w="611" h="916">
                  <a:moveTo>
                    <a:pt x="217" y="17"/>
                  </a:moveTo>
                  <a:lnTo>
                    <a:pt x="134" y="27"/>
                  </a:lnTo>
                  <a:lnTo>
                    <a:pt x="117" y="97"/>
                  </a:lnTo>
                  <a:lnTo>
                    <a:pt x="111" y="194"/>
                  </a:lnTo>
                  <a:lnTo>
                    <a:pt x="111" y="253"/>
                  </a:lnTo>
                  <a:lnTo>
                    <a:pt x="47" y="319"/>
                  </a:lnTo>
                  <a:lnTo>
                    <a:pt x="17" y="412"/>
                  </a:lnTo>
                  <a:lnTo>
                    <a:pt x="0" y="527"/>
                  </a:lnTo>
                  <a:lnTo>
                    <a:pt x="34" y="627"/>
                  </a:lnTo>
                  <a:lnTo>
                    <a:pt x="75" y="793"/>
                  </a:lnTo>
                  <a:lnTo>
                    <a:pt x="143" y="899"/>
                  </a:lnTo>
                  <a:lnTo>
                    <a:pt x="306" y="916"/>
                  </a:lnTo>
                  <a:lnTo>
                    <a:pt x="406" y="840"/>
                  </a:lnTo>
                  <a:lnTo>
                    <a:pt x="456" y="767"/>
                  </a:lnTo>
                  <a:lnTo>
                    <a:pt x="323" y="831"/>
                  </a:lnTo>
                  <a:lnTo>
                    <a:pt x="196" y="802"/>
                  </a:lnTo>
                  <a:lnTo>
                    <a:pt x="102" y="744"/>
                  </a:lnTo>
                  <a:lnTo>
                    <a:pt x="75" y="616"/>
                  </a:lnTo>
                  <a:lnTo>
                    <a:pt x="34" y="501"/>
                  </a:lnTo>
                  <a:lnTo>
                    <a:pt x="45" y="446"/>
                  </a:lnTo>
                  <a:lnTo>
                    <a:pt x="75" y="433"/>
                  </a:lnTo>
                  <a:lnTo>
                    <a:pt x="143" y="495"/>
                  </a:lnTo>
                  <a:lnTo>
                    <a:pt x="154" y="405"/>
                  </a:lnTo>
                  <a:lnTo>
                    <a:pt x="200" y="315"/>
                  </a:lnTo>
                  <a:lnTo>
                    <a:pt x="166" y="242"/>
                  </a:lnTo>
                  <a:lnTo>
                    <a:pt x="190" y="117"/>
                  </a:lnTo>
                  <a:lnTo>
                    <a:pt x="270" y="100"/>
                  </a:lnTo>
                  <a:lnTo>
                    <a:pt x="334" y="147"/>
                  </a:lnTo>
                  <a:lnTo>
                    <a:pt x="385" y="121"/>
                  </a:lnTo>
                  <a:lnTo>
                    <a:pt x="464" y="138"/>
                  </a:lnTo>
                  <a:lnTo>
                    <a:pt x="488" y="212"/>
                  </a:lnTo>
                  <a:lnTo>
                    <a:pt x="470" y="319"/>
                  </a:lnTo>
                  <a:lnTo>
                    <a:pt x="406" y="340"/>
                  </a:lnTo>
                  <a:lnTo>
                    <a:pt x="449" y="421"/>
                  </a:lnTo>
                  <a:lnTo>
                    <a:pt x="430" y="501"/>
                  </a:lnTo>
                  <a:lnTo>
                    <a:pt x="394" y="613"/>
                  </a:lnTo>
                  <a:lnTo>
                    <a:pt x="308" y="661"/>
                  </a:lnTo>
                  <a:lnTo>
                    <a:pt x="373" y="693"/>
                  </a:lnTo>
                  <a:lnTo>
                    <a:pt x="438" y="613"/>
                  </a:lnTo>
                  <a:lnTo>
                    <a:pt x="509" y="513"/>
                  </a:lnTo>
                  <a:lnTo>
                    <a:pt x="558" y="516"/>
                  </a:lnTo>
                  <a:lnTo>
                    <a:pt x="577" y="589"/>
                  </a:lnTo>
                  <a:lnTo>
                    <a:pt x="507" y="618"/>
                  </a:lnTo>
                  <a:lnTo>
                    <a:pt x="483" y="724"/>
                  </a:lnTo>
                  <a:lnTo>
                    <a:pt x="611" y="578"/>
                  </a:lnTo>
                  <a:lnTo>
                    <a:pt x="611" y="430"/>
                  </a:lnTo>
                  <a:lnTo>
                    <a:pt x="568" y="351"/>
                  </a:lnTo>
                  <a:lnTo>
                    <a:pt x="591" y="206"/>
                  </a:lnTo>
                  <a:lnTo>
                    <a:pt x="591" y="76"/>
                  </a:lnTo>
                  <a:lnTo>
                    <a:pt x="509" y="41"/>
                  </a:lnTo>
                  <a:lnTo>
                    <a:pt x="349" y="0"/>
                  </a:lnTo>
                  <a:lnTo>
                    <a:pt x="217" y="17"/>
                  </a:lnTo>
                  <a:lnTo>
                    <a:pt x="217" y="17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9"/>
            <p:cNvSpPr>
              <a:spLocks/>
            </p:cNvSpPr>
            <p:nvPr/>
          </p:nvSpPr>
          <p:spPr bwMode="auto">
            <a:xfrm>
              <a:off x="5440363" y="4624388"/>
              <a:ext cx="403225" cy="823913"/>
            </a:xfrm>
            <a:custGeom>
              <a:avLst/>
              <a:gdLst/>
              <a:ahLst/>
              <a:cxnLst>
                <a:cxn ang="0">
                  <a:pos x="130" y="0"/>
                </a:cxn>
                <a:cxn ang="0">
                  <a:pos x="47" y="95"/>
                </a:cxn>
                <a:cxn ang="0">
                  <a:pos x="0" y="254"/>
                </a:cxn>
                <a:cxn ang="0">
                  <a:pos x="106" y="279"/>
                </a:cxn>
                <a:cxn ang="0">
                  <a:pos x="238" y="294"/>
                </a:cxn>
                <a:cxn ang="0">
                  <a:pos x="294" y="457"/>
                </a:cxn>
                <a:cxn ang="0">
                  <a:pos x="282" y="731"/>
                </a:cxn>
                <a:cxn ang="0">
                  <a:pos x="224" y="774"/>
                </a:cxn>
                <a:cxn ang="0">
                  <a:pos x="194" y="895"/>
                </a:cxn>
                <a:cxn ang="0">
                  <a:pos x="196" y="952"/>
                </a:cxn>
                <a:cxn ang="0">
                  <a:pos x="247" y="848"/>
                </a:cxn>
                <a:cxn ang="0">
                  <a:pos x="303" y="842"/>
                </a:cxn>
                <a:cxn ang="0">
                  <a:pos x="343" y="899"/>
                </a:cxn>
                <a:cxn ang="0">
                  <a:pos x="350" y="961"/>
                </a:cxn>
                <a:cxn ang="0">
                  <a:pos x="341" y="1037"/>
                </a:cxn>
                <a:cxn ang="0">
                  <a:pos x="379" y="1010"/>
                </a:cxn>
                <a:cxn ang="0">
                  <a:pos x="398" y="893"/>
                </a:cxn>
                <a:cxn ang="0">
                  <a:pos x="436" y="908"/>
                </a:cxn>
                <a:cxn ang="0">
                  <a:pos x="439" y="1008"/>
                </a:cxn>
                <a:cxn ang="0">
                  <a:pos x="456" y="967"/>
                </a:cxn>
                <a:cxn ang="0">
                  <a:pos x="460" y="880"/>
                </a:cxn>
                <a:cxn ang="0">
                  <a:pos x="494" y="922"/>
                </a:cxn>
                <a:cxn ang="0">
                  <a:pos x="507" y="874"/>
                </a:cxn>
                <a:cxn ang="0">
                  <a:pos x="447" y="789"/>
                </a:cxn>
                <a:cxn ang="0">
                  <a:pos x="373" y="744"/>
                </a:cxn>
                <a:cxn ang="0">
                  <a:pos x="339" y="665"/>
                </a:cxn>
                <a:cxn ang="0">
                  <a:pos x="326" y="421"/>
                </a:cxn>
                <a:cxn ang="0">
                  <a:pos x="279" y="226"/>
                </a:cxn>
                <a:cxn ang="0">
                  <a:pos x="273" y="102"/>
                </a:cxn>
                <a:cxn ang="0">
                  <a:pos x="130" y="0"/>
                </a:cxn>
                <a:cxn ang="0">
                  <a:pos x="130" y="0"/>
                </a:cxn>
              </a:cxnLst>
              <a:rect l="0" t="0" r="r" b="b"/>
              <a:pathLst>
                <a:path w="507" h="1037">
                  <a:moveTo>
                    <a:pt x="130" y="0"/>
                  </a:moveTo>
                  <a:lnTo>
                    <a:pt x="47" y="95"/>
                  </a:lnTo>
                  <a:lnTo>
                    <a:pt x="0" y="254"/>
                  </a:lnTo>
                  <a:lnTo>
                    <a:pt x="106" y="279"/>
                  </a:lnTo>
                  <a:lnTo>
                    <a:pt x="238" y="294"/>
                  </a:lnTo>
                  <a:lnTo>
                    <a:pt x="294" y="457"/>
                  </a:lnTo>
                  <a:lnTo>
                    <a:pt x="282" y="731"/>
                  </a:lnTo>
                  <a:lnTo>
                    <a:pt x="224" y="774"/>
                  </a:lnTo>
                  <a:lnTo>
                    <a:pt x="194" y="895"/>
                  </a:lnTo>
                  <a:lnTo>
                    <a:pt x="196" y="952"/>
                  </a:lnTo>
                  <a:lnTo>
                    <a:pt x="247" y="848"/>
                  </a:lnTo>
                  <a:lnTo>
                    <a:pt x="303" y="842"/>
                  </a:lnTo>
                  <a:lnTo>
                    <a:pt x="343" y="899"/>
                  </a:lnTo>
                  <a:lnTo>
                    <a:pt x="350" y="961"/>
                  </a:lnTo>
                  <a:lnTo>
                    <a:pt x="341" y="1037"/>
                  </a:lnTo>
                  <a:lnTo>
                    <a:pt x="379" y="1010"/>
                  </a:lnTo>
                  <a:lnTo>
                    <a:pt x="398" y="893"/>
                  </a:lnTo>
                  <a:lnTo>
                    <a:pt x="436" y="908"/>
                  </a:lnTo>
                  <a:lnTo>
                    <a:pt x="439" y="1008"/>
                  </a:lnTo>
                  <a:lnTo>
                    <a:pt x="456" y="967"/>
                  </a:lnTo>
                  <a:lnTo>
                    <a:pt x="460" y="880"/>
                  </a:lnTo>
                  <a:lnTo>
                    <a:pt x="494" y="922"/>
                  </a:lnTo>
                  <a:lnTo>
                    <a:pt x="507" y="874"/>
                  </a:lnTo>
                  <a:lnTo>
                    <a:pt x="447" y="789"/>
                  </a:lnTo>
                  <a:lnTo>
                    <a:pt x="373" y="744"/>
                  </a:lnTo>
                  <a:lnTo>
                    <a:pt x="339" y="665"/>
                  </a:lnTo>
                  <a:lnTo>
                    <a:pt x="326" y="421"/>
                  </a:lnTo>
                  <a:lnTo>
                    <a:pt x="279" y="226"/>
                  </a:lnTo>
                  <a:lnTo>
                    <a:pt x="273" y="102"/>
                  </a:lnTo>
                  <a:lnTo>
                    <a:pt x="130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30"/>
            <p:cNvSpPr>
              <a:spLocks/>
            </p:cNvSpPr>
            <p:nvPr/>
          </p:nvSpPr>
          <p:spPr bwMode="auto">
            <a:xfrm>
              <a:off x="4757738" y="5180013"/>
              <a:ext cx="139700" cy="249238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70" y="41"/>
                </a:cxn>
                <a:cxn ang="0">
                  <a:pos x="16" y="95"/>
                </a:cxn>
                <a:cxn ang="0">
                  <a:pos x="0" y="174"/>
                </a:cxn>
                <a:cxn ang="0">
                  <a:pos x="78" y="136"/>
                </a:cxn>
                <a:cxn ang="0">
                  <a:pos x="122" y="167"/>
                </a:cxn>
                <a:cxn ang="0">
                  <a:pos x="122" y="234"/>
                </a:cxn>
                <a:cxn ang="0">
                  <a:pos x="101" y="314"/>
                </a:cxn>
                <a:cxn ang="0">
                  <a:pos x="155" y="286"/>
                </a:cxn>
                <a:cxn ang="0">
                  <a:pos x="176" y="149"/>
                </a:cxn>
                <a:cxn ang="0">
                  <a:pos x="136" y="64"/>
                </a:cxn>
                <a:cxn ang="0">
                  <a:pos x="142" y="0"/>
                </a:cxn>
                <a:cxn ang="0">
                  <a:pos x="142" y="0"/>
                </a:cxn>
              </a:cxnLst>
              <a:rect l="0" t="0" r="r" b="b"/>
              <a:pathLst>
                <a:path w="176" h="314">
                  <a:moveTo>
                    <a:pt x="142" y="0"/>
                  </a:moveTo>
                  <a:lnTo>
                    <a:pt x="70" y="41"/>
                  </a:lnTo>
                  <a:lnTo>
                    <a:pt x="16" y="95"/>
                  </a:lnTo>
                  <a:lnTo>
                    <a:pt x="0" y="174"/>
                  </a:lnTo>
                  <a:lnTo>
                    <a:pt x="78" y="136"/>
                  </a:lnTo>
                  <a:lnTo>
                    <a:pt x="122" y="167"/>
                  </a:lnTo>
                  <a:lnTo>
                    <a:pt x="122" y="234"/>
                  </a:lnTo>
                  <a:lnTo>
                    <a:pt x="101" y="314"/>
                  </a:lnTo>
                  <a:lnTo>
                    <a:pt x="155" y="286"/>
                  </a:lnTo>
                  <a:lnTo>
                    <a:pt x="176" y="149"/>
                  </a:lnTo>
                  <a:lnTo>
                    <a:pt x="136" y="64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31"/>
            <p:cNvSpPr>
              <a:spLocks/>
            </p:cNvSpPr>
            <p:nvPr/>
          </p:nvSpPr>
          <p:spPr bwMode="auto">
            <a:xfrm>
              <a:off x="4921250" y="5511800"/>
              <a:ext cx="168275" cy="246063"/>
            </a:xfrm>
            <a:custGeom>
              <a:avLst/>
              <a:gdLst/>
              <a:ahLst/>
              <a:cxnLst>
                <a:cxn ang="0">
                  <a:pos x="143" y="0"/>
                </a:cxn>
                <a:cxn ang="0">
                  <a:pos x="124" y="54"/>
                </a:cxn>
                <a:cxn ang="0">
                  <a:pos x="140" y="95"/>
                </a:cxn>
                <a:cxn ang="0">
                  <a:pos x="66" y="116"/>
                </a:cxn>
                <a:cxn ang="0">
                  <a:pos x="31" y="143"/>
                </a:cxn>
                <a:cxn ang="0">
                  <a:pos x="0" y="252"/>
                </a:cxn>
                <a:cxn ang="0">
                  <a:pos x="35" y="221"/>
                </a:cxn>
                <a:cxn ang="0">
                  <a:pos x="54" y="156"/>
                </a:cxn>
                <a:cxn ang="0">
                  <a:pos x="89" y="211"/>
                </a:cxn>
                <a:cxn ang="0">
                  <a:pos x="106" y="310"/>
                </a:cxn>
                <a:cxn ang="0">
                  <a:pos x="174" y="269"/>
                </a:cxn>
                <a:cxn ang="0">
                  <a:pos x="192" y="197"/>
                </a:cxn>
                <a:cxn ang="0">
                  <a:pos x="157" y="174"/>
                </a:cxn>
                <a:cxn ang="0">
                  <a:pos x="178" y="147"/>
                </a:cxn>
                <a:cxn ang="0">
                  <a:pos x="211" y="67"/>
                </a:cxn>
                <a:cxn ang="0">
                  <a:pos x="205" y="0"/>
                </a:cxn>
                <a:cxn ang="0">
                  <a:pos x="143" y="0"/>
                </a:cxn>
                <a:cxn ang="0">
                  <a:pos x="143" y="0"/>
                </a:cxn>
              </a:cxnLst>
              <a:rect l="0" t="0" r="r" b="b"/>
              <a:pathLst>
                <a:path w="211" h="310">
                  <a:moveTo>
                    <a:pt x="143" y="0"/>
                  </a:moveTo>
                  <a:lnTo>
                    <a:pt x="124" y="54"/>
                  </a:lnTo>
                  <a:lnTo>
                    <a:pt x="140" y="95"/>
                  </a:lnTo>
                  <a:lnTo>
                    <a:pt x="66" y="116"/>
                  </a:lnTo>
                  <a:lnTo>
                    <a:pt x="31" y="143"/>
                  </a:lnTo>
                  <a:lnTo>
                    <a:pt x="0" y="252"/>
                  </a:lnTo>
                  <a:lnTo>
                    <a:pt x="35" y="221"/>
                  </a:lnTo>
                  <a:lnTo>
                    <a:pt x="54" y="156"/>
                  </a:lnTo>
                  <a:lnTo>
                    <a:pt x="89" y="211"/>
                  </a:lnTo>
                  <a:lnTo>
                    <a:pt x="106" y="310"/>
                  </a:lnTo>
                  <a:lnTo>
                    <a:pt x="174" y="269"/>
                  </a:lnTo>
                  <a:lnTo>
                    <a:pt x="192" y="197"/>
                  </a:lnTo>
                  <a:lnTo>
                    <a:pt x="157" y="174"/>
                  </a:lnTo>
                  <a:lnTo>
                    <a:pt x="178" y="147"/>
                  </a:lnTo>
                  <a:lnTo>
                    <a:pt x="211" y="67"/>
                  </a:lnTo>
                  <a:lnTo>
                    <a:pt x="205" y="0"/>
                  </a:lnTo>
                  <a:lnTo>
                    <a:pt x="143" y="0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32"/>
            <p:cNvSpPr>
              <a:spLocks/>
            </p:cNvSpPr>
            <p:nvPr/>
          </p:nvSpPr>
          <p:spPr bwMode="auto">
            <a:xfrm>
              <a:off x="5364163" y="5437188"/>
              <a:ext cx="146050" cy="292100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64" y="34"/>
                </a:cxn>
                <a:cxn ang="0">
                  <a:pos x="85" y="113"/>
                </a:cxn>
                <a:cxn ang="0">
                  <a:pos x="47" y="144"/>
                </a:cxn>
                <a:cxn ang="0">
                  <a:pos x="2" y="184"/>
                </a:cxn>
                <a:cxn ang="0">
                  <a:pos x="0" y="276"/>
                </a:cxn>
                <a:cxn ang="0">
                  <a:pos x="64" y="266"/>
                </a:cxn>
                <a:cxn ang="0">
                  <a:pos x="91" y="369"/>
                </a:cxn>
                <a:cxn ang="0">
                  <a:pos x="142" y="344"/>
                </a:cxn>
                <a:cxn ang="0">
                  <a:pos x="182" y="289"/>
                </a:cxn>
                <a:cxn ang="0">
                  <a:pos x="163" y="212"/>
                </a:cxn>
                <a:cxn ang="0">
                  <a:pos x="112" y="194"/>
                </a:cxn>
                <a:cxn ang="0">
                  <a:pos x="128" y="157"/>
                </a:cxn>
                <a:cxn ang="0">
                  <a:pos x="114" y="92"/>
                </a:cxn>
                <a:cxn ang="0">
                  <a:pos x="169" y="72"/>
                </a:cxn>
                <a:cxn ang="0">
                  <a:pos x="142" y="24"/>
                </a:cxn>
                <a:cxn ang="0">
                  <a:pos x="85" y="0"/>
                </a:cxn>
                <a:cxn ang="0">
                  <a:pos x="85" y="0"/>
                </a:cxn>
              </a:cxnLst>
              <a:rect l="0" t="0" r="r" b="b"/>
              <a:pathLst>
                <a:path w="182" h="369">
                  <a:moveTo>
                    <a:pt x="85" y="0"/>
                  </a:moveTo>
                  <a:lnTo>
                    <a:pt x="64" y="34"/>
                  </a:lnTo>
                  <a:lnTo>
                    <a:pt x="85" y="113"/>
                  </a:lnTo>
                  <a:lnTo>
                    <a:pt x="47" y="144"/>
                  </a:lnTo>
                  <a:lnTo>
                    <a:pt x="2" y="184"/>
                  </a:lnTo>
                  <a:lnTo>
                    <a:pt x="0" y="276"/>
                  </a:lnTo>
                  <a:lnTo>
                    <a:pt x="64" y="266"/>
                  </a:lnTo>
                  <a:lnTo>
                    <a:pt x="91" y="369"/>
                  </a:lnTo>
                  <a:lnTo>
                    <a:pt x="142" y="344"/>
                  </a:lnTo>
                  <a:lnTo>
                    <a:pt x="182" y="289"/>
                  </a:lnTo>
                  <a:lnTo>
                    <a:pt x="163" y="212"/>
                  </a:lnTo>
                  <a:lnTo>
                    <a:pt x="112" y="194"/>
                  </a:lnTo>
                  <a:lnTo>
                    <a:pt x="128" y="157"/>
                  </a:lnTo>
                  <a:lnTo>
                    <a:pt x="114" y="92"/>
                  </a:lnTo>
                  <a:lnTo>
                    <a:pt x="169" y="72"/>
                  </a:lnTo>
                  <a:lnTo>
                    <a:pt x="142" y="24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33"/>
            <p:cNvSpPr>
              <a:spLocks/>
            </p:cNvSpPr>
            <p:nvPr/>
          </p:nvSpPr>
          <p:spPr bwMode="auto">
            <a:xfrm>
              <a:off x="4319588" y="5495925"/>
              <a:ext cx="323850" cy="157163"/>
            </a:xfrm>
            <a:custGeom>
              <a:avLst/>
              <a:gdLst/>
              <a:ahLst/>
              <a:cxnLst>
                <a:cxn ang="0">
                  <a:pos x="43" y="87"/>
                </a:cxn>
                <a:cxn ang="0">
                  <a:pos x="132" y="27"/>
                </a:cxn>
                <a:cxn ang="0">
                  <a:pos x="241" y="33"/>
                </a:cxn>
                <a:cxn ang="0">
                  <a:pos x="326" y="43"/>
                </a:cxn>
                <a:cxn ang="0">
                  <a:pos x="407" y="0"/>
                </a:cxn>
                <a:cxn ang="0">
                  <a:pos x="332" y="87"/>
                </a:cxn>
                <a:cxn ang="0">
                  <a:pos x="336" y="180"/>
                </a:cxn>
                <a:cxn ang="0">
                  <a:pos x="250" y="167"/>
                </a:cxn>
                <a:cxn ang="0">
                  <a:pos x="173" y="196"/>
                </a:cxn>
                <a:cxn ang="0">
                  <a:pos x="196" y="146"/>
                </a:cxn>
                <a:cxn ang="0">
                  <a:pos x="132" y="101"/>
                </a:cxn>
                <a:cxn ang="0">
                  <a:pos x="74" y="99"/>
                </a:cxn>
                <a:cxn ang="0">
                  <a:pos x="0" y="125"/>
                </a:cxn>
                <a:cxn ang="0">
                  <a:pos x="43" y="87"/>
                </a:cxn>
                <a:cxn ang="0">
                  <a:pos x="43" y="87"/>
                </a:cxn>
              </a:cxnLst>
              <a:rect l="0" t="0" r="r" b="b"/>
              <a:pathLst>
                <a:path w="407" h="196">
                  <a:moveTo>
                    <a:pt x="43" y="87"/>
                  </a:moveTo>
                  <a:lnTo>
                    <a:pt x="132" y="27"/>
                  </a:lnTo>
                  <a:lnTo>
                    <a:pt x="241" y="33"/>
                  </a:lnTo>
                  <a:lnTo>
                    <a:pt x="326" y="43"/>
                  </a:lnTo>
                  <a:lnTo>
                    <a:pt x="407" y="0"/>
                  </a:lnTo>
                  <a:lnTo>
                    <a:pt x="332" y="87"/>
                  </a:lnTo>
                  <a:lnTo>
                    <a:pt x="336" y="180"/>
                  </a:lnTo>
                  <a:lnTo>
                    <a:pt x="250" y="167"/>
                  </a:lnTo>
                  <a:lnTo>
                    <a:pt x="173" y="196"/>
                  </a:lnTo>
                  <a:lnTo>
                    <a:pt x="196" y="146"/>
                  </a:lnTo>
                  <a:lnTo>
                    <a:pt x="132" y="101"/>
                  </a:lnTo>
                  <a:lnTo>
                    <a:pt x="74" y="99"/>
                  </a:lnTo>
                  <a:lnTo>
                    <a:pt x="0" y="125"/>
                  </a:lnTo>
                  <a:lnTo>
                    <a:pt x="43" y="87"/>
                  </a:lnTo>
                  <a:lnTo>
                    <a:pt x="43" y="87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026" name="question Exploit" descr="C:\Documents and Settings\vmuser\My Documents\My Pictures\Microsoft Clip Organizer\j043156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990600"/>
            <a:ext cx="533400" cy="533400"/>
          </a:xfrm>
          <a:prstGeom prst="rect">
            <a:avLst/>
          </a:prstGeom>
          <a:noFill/>
        </p:spPr>
      </p:pic>
      <p:pic>
        <p:nvPicPr>
          <p:cNvPr id="66" name="question Path" descr="C:\Documents and Settings\vmuser\My Documents\My Pictures\Microsoft Clip Organizer\j043156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2438400"/>
            <a:ext cx="533400" cy="53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3" grpId="0" animBg="1"/>
      <p:bldP spid="34" grpId="0" animBg="1"/>
      <p:bldP spid="3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Conceptual approach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Binary Concolic Execution</a:t>
            </a:r>
            <a:endParaRPr lang="en-US"/>
          </a:p>
        </p:txBody>
      </p:sp>
      <p:sp>
        <p:nvSpPr>
          <p:cNvPr id="12" name="Content Placeholder 4"/>
          <p:cNvSpPr txBox="1">
            <a:spLocks/>
          </p:cNvSpPr>
          <p:nvPr/>
        </p:nvSpPr>
        <p:spPr>
          <a:xfrm>
            <a:off x="152400" y="4038600"/>
            <a:ext cx="8763000" cy="2133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200400" y="1981200"/>
            <a:ext cx="4495800" cy="1828800"/>
          </a:xfrm>
          <a:prstGeom prst="roundRect">
            <a:avLst>
              <a:gd name="adj" fmla="val 10755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2000">
                <a:schemeClr val="accent1">
                  <a:lumMod val="60000"/>
                  <a:lumOff val="40000"/>
                </a:schemeClr>
              </a:gs>
              <a:gs pos="39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152400" dist="38100" dir="2700000" algn="tl" rotWithShape="0">
              <a:prstClr val="black">
                <a:alpha val="23000"/>
              </a:prstClr>
            </a:outerShdw>
          </a:effectLst>
        </p:spPr>
        <p:txBody>
          <a:bodyPr wrap="square" rtlCol="0" anchor="ctr" anchorCtr="1">
            <a:noAutofit/>
          </a:bodyPr>
          <a:lstStyle/>
          <a:p>
            <a:r>
              <a:rPr lang="en-US" sz="1600" b="1" dirty="0" smtClean="0">
                <a:latin typeface="+mj-lt"/>
              </a:rPr>
              <a:t>Symbolic Execution</a:t>
            </a:r>
            <a:endParaRPr lang="en-US" sz="1600" b="1" dirty="0">
              <a:latin typeface="+mj-lt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018300" y="2282825"/>
            <a:ext cx="6877047" cy="1206499"/>
            <a:chOff x="228600" y="2667000"/>
            <a:chExt cx="8686800" cy="1524000"/>
          </a:xfrm>
        </p:grpSpPr>
        <p:sp>
          <p:nvSpPr>
            <p:cNvPr id="14" name="TextBox 13"/>
            <p:cNvSpPr txBox="1"/>
            <p:nvPr/>
          </p:nvSpPr>
          <p:spPr>
            <a:xfrm>
              <a:off x="228600" y="2667000"/>
              <a:ext cx="1295400" cy="1524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2000">
                  <a:schemeClr val="accent5">
                    <a:lumMod val="75000"/>
                  </a:schemeClr>
                </a:gs>
                <a:gs pos="39000">
                  <a:schemeClr val="accent5">
                    <a:lumMod val="75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+mn-lt"/>
                </a:rPr>
                <a:t>Program</a:t>
              </a:r>
              <a:endParaRPr lang="en-US" sz="1600" dirty="0">
                <a:latin typeface="+mn-lt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620000" y="2667000"/>
              <a:ext cx="1295400" cy="1524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3">
                    <a:lumMod val="20000"/>
                    <a:lumOff val="80000"/>
                  </a:schemeClr>
                </a:gs>
                <a:gs pos="32000">
                  <a:schemeClr val="accent3">
                    <a:lumMod val="60000"/>
                    <a:lumOff val="40000"/>
                  </a:schemeClr>
                </a:gs>
                <a:gs pos="39000">
                  <a:schemeClr val="accent3">
                    <a:lumMod val="60000"/>
                    <a:lumOff val="40000"/>
                  </a:schemeClr>
                </a:gs>
                <a:gs pos="100000">
                  <a:schemeClr val="accent3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Generated Input</a:t>
              </a:r>
              <a:endParaRPr lang="en-US" sz="1400" dirty="0">
                <a:latin typeface="+mn-lt"/>
              </a:endParaRPr>
            </a:p>
          </p:txBody>
        </p:sp>
        <p:sp>
          <p:nvSpPr>
            <p:cNvPr id="20" name="Right Arrow 19"/>
            <p:cNvSpPr/>
            <p:nvPr/>
          </p:nvSpPr>
          <p:spPr>
            <a:xfrm>
              <a:off x="1336769" y="3152272"/>
              <a:ext cx="762000" cy="609600"/>
            </a:xfrm>
            <a:prstGeom prst="right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50000"/>
                  </a:schemeClr>
                </a:gs>
                <a:gs pos="32000">
                  <a:schemeClr val="tx2">
                    <a:lumMod val="60000"/>
                    <a:lumOff val="40000"/>
                    <a:alpha val="50000"/>
                  </a:schemeClr>
                </a:gs>
                <a:gs pos="38000">
                  <a:schemeClr val="tx2">
                    <a:lumMod val="60000"/>
                    <a:lumOff val="40000"/>
                    <a:alpha val="50000"/>
                  </a:schemeClr>
                </a:gs>
                <a:gs pos="100000">
                  <a:schemeClr val="tx2">
                    <a:lumMod val="20000"/>
                    <a:lumOff val="80000"/>
                    <a:alpha val="5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ight Arrow 22"/>
            <p:cNvSpPr/>
            <p:nvPr/>
          </p:nvSpPr>
          <p:spPr>
            <a:xfrm>
              <a:off x="7239000" y="3124200"/>
              <a:ext cx="762000" cy="609600"/>
            </a:xfrm>
            <a:prstGeom prst="right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50000"/>
                  </a:schemeClr>
                </a:gs>
                <a:gs pos="32000">
                  <a:schemeClr val="tx2">
                    <a:lumMod val="60000"/>
                    <a:lumOff val="40000"/>
                    <a:alpha val="50000"/>
                  </a:schemeClr>
                </a:gs>
                <a:gs pos="38000">
                  <a:schemeClr val="tx2">
                    <a:lumMod val="60000"/>
                    <a:lumOff val="40000"/>
                    <a:alpha val="50000"/>
                  </a:schemeClr>
                </a:gs>
                <a:gs pos="100000">
                  <a:schemeClr val="tx2">
                    <a:lumMod val="20000"/>
                    <a:lumOff val="80000"/>
                    <a:alpha val="5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Content Placeholder 4"/>
          <p:cNvSpPr txBox="1">
            <a:spLocks/>
          </p:cNvSpPr>
          <p:nvPr/>
        </p:nvSpPr>
        <p:spPr>
          <a:xfrm>
            <a:off x="152400" y="4038600"/>
            <a:ext cx="8763000" cy="2057400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 smtClean="0">
                <a:solidFill>
                  <a:srgbClr val="404040"/>
                </a:solidFill>
                <a:latin typeface="+mj-lt"/>
              </a:rPr>
              <a:t>Run program, tracking variables as expressions instead of actual (concrete) values</a:t>
            </a:r>
          </a:p>
          <a:p>
            <a:pPr marL="342900" lvl="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 smtClean="0">
                <a:solidFill>
                  <a:srgbClr val="404040"/>
                </a:solidFill>
                <a:latin typeface="+mj-lt"/>
              </a:rPr>
              <a:t>Collect expressions along the current path</a:t>
            </a:r>
          </a:p>
          <a:p>
            <a:pPr marL="342900" lvl="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 smtClean="0">
                <a:solidFill>
                  <a:srgbClr val="404040"/>
                </a:solidFill>
                <a:latin typeface="+mj-lt"/>
              </a:rPr>
              <a:t>Find concrete input to satisfy these expressions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Conceptual approach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F49F-2DC3-41C2-B547-958F3344791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Binary Concolic Execution</a:t>
            </a:r>
            <a:endParaRPr lang="en-US" dirty="0"/>
          </a:p>
        </p:txBody>
      </p:sp>
      <p:sp>
        <p:nvSpPr>
          <p:cNvPr id="17" name="Content Placeholder 4"/>
          <p:cNvSpPr txBox="1">
            <a:spLocks/>
          </p:cNvSpPr>
          <p:nvPr/>
        </p:nvSpPr>
        <p:spPr>
          <a:xfrm>
            <a:off x="152400" y="4038600"/>
            <a:ext cx="8763000" cy="2057400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 smtClean="0">
                <a:solidFill>
                  <a:srgbClr val="404040"/>
                </a:solidFill>
                <a:latin typeface="+mj-lt"/>
              </a:rPr>
              <a:t>Run program, tracking variables as expressions instead of actual (concrete) values</a:t>
            </a:r>
          </a:p>
          <a:p>
            <a:pPr marL="342900" lvl="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 smtClean="0">
                <a:solidFill>
                  <a:srgbClr val="404040"/>
                </a:solidFill>
                <a:latin typeface="+mj-lt"/>
              </a:rPr>
              <a:t>Collect expressions along the current path</a:t>
            </a:r>
          </a:p>
          <a:p>
            <a:pPr marL="342900" lvl="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 smtClean="0">
                <a:solidFill>
                  <a:srgbClr val="404040"/>
                </a:solidFill>
                <a:latin typeface="+mj-lt"/>
              </a:rPr>
              <a:t>Find concrete input to satisfy these expressions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2018300" y="1981201"/>
            <a:ext cx="6877047" cy="1809749"/>
            <a:chOff x="228600" y="2286000"/>
            <a:chExt cx="8686800" cy="2286000"/>
          </a:xfrm>
        </p:grpSpPr>
        <p:sp>
          <p:nvSpPr>
            <p:cNvPr id="19" name="TextBox 18"/>
            <p:cNvSpPr txBox="1"/>
            <p:nvPr/>
          </p:nvSpPr>
          <p:spPr>
            <a:xfrm>
              <a:off x="228600" y="2667000"/>
              <a:ext cx="1295400" cy="1524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2000">
                  <a:schemeClr val="accent5">
                    <a:lumMod val="75000"/>
                  </a:schemeClr>
                </a:gs>
                <a:gs pos="39000">
                  <a:schemeClr val="accent5">
                    <a:lumMod val="75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600" dirty="0" smtClean="0">
                  <a:latin typeface="+mn-lt"/>
                </a:rPr>
                <a:t>Program</a:t>
              </a:r>
              <a:endParaRPr lang="en-US" sz="1600" dirty="0">
                <a:latin typeface="+mn-lt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620000" y="2667000"/>
              <a:ext cx="1295400" cy="1524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3">
                    <a:lumMod val="20000"/>
                    <a:lumOff val="80000"/>
                  </a:schemeClr>
                </a:gs>
                <a:gs pos="32000">
                  <a:schemeClr val="accent3">
                    <a:lumMod val="60000"/>
                    <a:lumOff val="40000"/>
                  </a:schemeClr>
                </a:gs>
                <a:gs pos="39000">
                  <a:schemeClr val="accent3">
                    <a:lumMod val="60000"/>
                    <a:lumOff val="40000"/>
                  </a:schemeClr>
                </a:gs>
                <a:gs pos="100000">
                  <a:schemeClr val="accent3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lIns="0" rIns="0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Generated Input</a:t>
              </a:r>
              <a:endParaRPr lang="en-US" sz="1400" dirty="0">
                <a:latin typeface="+mn-lt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752600" y="2286000"/>
              <a:ext cx="1905000" cy="2286000"/>
            </a:xfrm>
            <a:prstGeom prst="roundRect">
              <a:avLst>
                <a:gd name="adj" fmla="val 11838"/>
              </a:avLst>
            </a:pr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32000">
                  <a:schemeClr val="accent1">
                    <a:lumMod val="60000"/>
                    <a:lumOff val="40000"/>
                  </a:schemeClr>
                </a:gs>
                <a:gs pos="39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ctr" anchorCtr="1">
              <a:noAutofit/>
            </a:bodyPr>
            <a:lstStyle/>
            <a:p>
              <a:r>
                <a:rPr lang="en-US" sz="1600" b="1" dirty="0" smtClean="0">
                  <a:latin typeface="+mj-lt"/>
                </a:rPr>
                <a:t>Symbolic Executor</a:t>
              </a:r>
              <a:endParaRPr lang="en-US" sz="1600" b="1" dirty="0">
                <a:latin typeface="+mj-lt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486400" y="2286000"/>
              <a:ext cx="1905000" cy="2286000"/>
            </a:xfrm>
            <a:prstGeom prst="roundRect">
              <a:avLst>
                <a:gd name="adj" fmla="val 11338"/>
              </a:avLst>
            </a:pr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32000">
                  <a:schemeClr val="accent1">
                    <a:lumMod val="60000"/>
                    <a:lumOff val="40000"/>
                  </a:schemeClr>
                </a:gs>
                <a:gs pos="39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ctr" anchorCtr="1">
              <a:noAutofit/>
            </a:bodyPr>
            <a:lstStyle/>
            <a:p>
              <a:r>
                <a:rPr lang="en-US" sz="1600" b="1" dirty="0" smtClean="0">
                  <a:latin typeface="+mj-lt"/>
                </a:rPr>
                <a:t>Solver</a:t>
              </a:r>
              <a:endParaRPr lang="en-US" sz="1600" b="1" dirty="0">
                <a:latin typeface="+mj-lt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886200" y="2667000"/>
              <a:ext cx="1371600" cy="1524000"/>
            </a:xfrm>
            <a:prstGeom prst="roundRect">
              <a:avLst>
                <a:gd name="adj" fmla="val 12421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2000">
                  <a:schemeClr val="accent5">
                    <a:lumMod val="75000"/>
                  </a:schemeClr>
                </a:gs>
                <a:gs pos="39000">
                  <a:schemeClr val="accent5">
                    <a:lumMod val="75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  <a:effectLst>
              <a:outerShdw blurRad="152400" dist="38100" dir="2700000" sx="98000" sy="98000" algn="tl" rotWithShape="0">
                <a:prstClr val="black">
                  <a:alpha val="23000"/>
                </a:prstClr>
              </a:outerShdw>
            </a:effectLst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1400" dirty="0" smtClean="0">
                  <a:latin typeface="+mn-lt"/>
                </a:rPr>
                <a:t>Path Conditions</a:t>
              </a:r>
              <a:endParaRPr lang="en-US" sz="1400" dirty="0">
                <a:latin typeface="+mn-lt"/>
              </a:endParaRPr>
            </a:p>
          </p:txBody>
        </p:sp>
        <p:sp>
          <p:nvSpPr>
            <p:cNvPr id="25" name="Right Arrow 24"/>
            <p:cNvSpPr/>
            <p:nvPr/>
          </p:nvSpPr>
          <p:spPr>
            <a:xfrm>
              <a:off x="1336769" y="3152272"/>
              <a:ext cx="762000" cy="609600"/>
            </a:xfrm>
            <a:prstGeom prst="right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50000"/>
                  </a:schemeClr>
                </a:gs>
                <a:gs pos="32000">
                  <a:schemeClr val="tx2">
                    <a:lumMod val="60000"/>
                    <a:lumOff val="40000"/>
                    <a:alpha val="50000"/>
                  </a:schemeClr>
                </a:gs>
                <a:gs pos="38000">
                  <a:schemeClr val="tx2">
                    <a:lumMod val="60000"/>
                    <a:lumOff val="40000"/>
                    <a:alpha val="50000"/>
                  </a:schemeClr>
                </a:gs>
                <a:gs pos="100000">
                  <a:schemeClr val="tx2">
                    <a:lumMod val="20000"/>
                    <a:lumOff val="80000"/>
                    <a:alpha val="5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ight Arrow 25"/>
            <p:cNvSpPr/>
            <p:nvPr/>
          </p:nvSpPr>
          <p:spPr>
            <a:xfrm>
              <a:off x="3505200" y="3124200"/>
              <a:ext cx="762000" cy="609600"/>
            </a:xfrm>
            <a:prstGeom prst="right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50000"/>
                  </a:schemeClr>
                </a:gs>
                <a:gs pos="32000">
                  <a:schemeClr val="tx2">
                    <a:lumMod val="60000"/>
                    <a:lumOff val="40000"/>
                    <a:alpha val="50000"/>
                  </a:schemeClr>
                </a:gs>
                <a:gs pos="38000">
                  <a:schemeClr val="tx2">
                    <a:lumMod val="60000"/>
                    <a:lumOff val="40000"/>
                    <a:alpha val="50000"/>
                  </a:schemeClr>
                </a:gs>
                <a:gs pos="100000">
                  <a:schemeClr val="tx2">
                    <a:lumMod val="20000"/>
                    <a:lumOff val="80000"/>
                    <a:alpha val="5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ight Arrow 27"/>
            <p:cNvSpPr/>
            <p:nvPr/>
          </p:nvSpPr>
          <p:spPr>
            <a:xfrm>
              <a:off x="5105400" y="3124200"/>
              <a:ext cx="762000" cy="609600"/>
            </a:xfrm>
            <a:prstGeom prst="right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50000"/>
                  </a:schemeClr>
                </a:gs>
                <a:gs pos="32000">
                  <a:schemeClr val="tx2">
                    <a:lumMod val="60000"/>
                    <a:lumOff val="40000"/>
                    <a:alpha val="50000"/>
                  </a:schemeClr>
                </a:gs>
                <a:gs pos="38000">
                  <a:schemeClr val="tx2">
                    <a:lumMod val="60000"/>
                    <a:lumOff val="40000"/>
                    <a:alpha val="50000"/>
                  </a:schemeClr>
                </a:gs>
                <a:gs pos="100000">
                  <a:schemeClr val="tx2">
                    <a:lumMod val="20000"/>
                    <a:lumOff val="80000"/>
                    <a:alpha val="5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ight Arrow 29"/>
            <p:cNvSpPr/>
            <p:nvPr/>
          </p:nvSpPr>
          <p:spPr>
            <a:xfrm>
              <a:off x="7239000" y="3124200"/>
              <a:ext cx="762000" cy="609600"/>
            </a:xfrm>
            <a:prstGeom prst="rightArrow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  <a:alpha val="50000"/>
                  </a:schemeClr>
                </a:gs>
                <a:gs pos="32000">
                  <a:schemeClr val="tx2">
                    <a:lumMod val="60000"/>
                    <a:lumOff val="40000"/>
                    <a:alpha val="50000"/>
                  </a:schemeClr>
                </a:gs>
                <a:gs pos="38000">
                  <a:schemeClr val="tx2">
                    <a:lumMod val="60000"/>
                    <a:lumOff val="40000"/>
                    <a:alpha val="50000"/>
                  </a:schemeClr>
                </a:gs>
                <a:gs pos="100000">
                  <a:schemeClr val="tx2">
                    <a:lumMod val="20000"/>
                    <a:lumOff val="80000"/>
                    <a:alpha val="50000"/>
                  </a:schemeClr>
                </a:gs>
              </a:gsLst>
              <a:lin ang="5400000" scaled="0"/>
            </a:gradFill>
            <a:ln w="12700">
              <a:solidFill>
                <a:schemeClr val="tx2">
                  <a:lumMod val="20000"/>
                  <a:lumOff val="80000"/>
                  <a:alpha val="50000"/>
                </a:schemeClr>
              </a:solidFill>
            </a:ln>
            <a:effectLst>
              <a:outerShdw blurRad="177800" dist="38100" dir="2700000" sx="96000" sy="96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dweek-templat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ank page">
  <a:themeElements>
    <a:clrScheme name="Custom 1">
      <a:dk1>
        <a:sysClr val="windowText" lastClr="000000"/>
      </a:dk1>
      <a:lt1>
        <a:sysClr val="window" lastClr="FFFFFF"/>
      </a:lt1>
      <a:dk2>
        <a:srgbClr val="92AAF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3622</TotalTime>
  <Words>3072</Words>
  <Application>Microsoft Office PowerPoint</Application>
  <PresentationFormat>On-screen Show (4:3)</PresentationFormat>
  <Paragraphs>958</Paragraphs>
  <Slides>54</Slides>
  <Notes>54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54</vt:i4>
      </vt:variant>
    </vt:vector>
  </HeadingPairs>
  <TitlesOfParts>
    <vt:vector size="56" baseType="lpstr">
      <vt:lpstr>pdweek-template</vt:lpstr>
      <vt:lpstr>blank page</vt:lpstr>
      <vt:lpstr>Binary Concolic Execution for Automatic Exploit Generation</vt:lpstr>
      <vt:lpstr>Vulnerabilities are everywhere…</vt:lpstr>
      <vt:lpstr>An exploit</vt:lpstr>
      <vt:lpstr>The problem: exploiting vulnerable code</vt:lpstr>
      <vt:lpstr>The problem</vt:lpstr>
      <vt:lpstr>Running example</vt:lpstr>
      <vt:lpstr>Working with binary code</vt:lpstr>
      <vt:lpstr>Conceptual approach</vt:lpstr>
      <vt:lpstr>Conceptual approach</vt:lpstr>
      <vt:lpstr>Conceptual approach</vt:lpstr>
      <vt:lpstr>Traditional symbolic execution</vt:lpstr>
      <vt:lpstr>Traditional symbolic execution</vt:lpstr>
      <vt:lpstr>Traditional symbolic execution</vt:lpstr>
      <vt:lpstr>Traditional symbolic execution</vt:lpstr>
      <vt:lpstr>Traditional symbolic execution</vt:lpstr>
      <vt:lpstr>Problems with symbolic execution</vt:lpstr>
      <vt:lpstr>Concolic execution overview</vt:lpstr>
      <vt:lpstr>Concolic execution</vt:lpstr>
      <vt:lpstr>Concolic execution example</vt:lpstr>
      <vt:lpstr>Concolic execution example</vt:lpstr>
      <vt:lpstr>Concolic execution example</vt:lpstr>
      <vt:lpstr>Concolic execution example</vt:lpstr>
      <vt:lpstr>Concolic execution example</vt:lpstr>
      <vt:lpstr>Concolic execution example</vt:lpstr>
      <vt:lpstr>Concolic execution example</vt:lpstr>
      <vt:lpstr>Concolic execution example</vt:lpstr>
      <vt:lpstr>Concolic execution example</vt:lpstr>
      <vt:lpstr>Concolic execution example</vt:lpstr>
      <vt:lpstr>Concolic execution example</vt:lpstr>
      <vt:lpstr>Concolic execution example</vt:lpstr>
      <vt:lpstr>Concolic execution example</vt:lpstr>
      <vt:lpstr>Concolic execution example</vt:lpstr>
      <vt:lpstr>Concolic execution example</vt:lpstr>
      <vt:lpstr>Concolic execution example</vt:lpstr>
      <vt:lpstr>Concolic execution example</vt:lpstr>
      <vt:lpstr>Concolic execution example</vt:lpstr>
      <vt:lpstr>Concolic execution example</vt:lpstr>
      <vt:lpstr>Concolic execution example</vt:lpstr>
      <vt:lpstr>Concolic execution example</vt:lpstr>
      <vt:lpstr>Inaccurate expressions</vt:lpstr>
      <vt:lpstr>Concolic execution system design</vt:lpstr>
      <vt:lpstr>Concolic execution system design</vt:lpstr>
      <vt:lpstr>Concrete execution components</vt:lpstr>
      <vt:lpstr>Concrete execution components</vt:lpstr>
      <vt:lpstr>Concolic execution system design</vt:lpstr>
      <vt:lpstr>Symbolic execution components</vt:lpstr>
      <vt:lpstr>Symbolic execution components</vt:lpstr>
      <vt:lpstr>Concolic execution system design</vt:lpstr>
      <vt:lpstr>Path searching components</vt:lpstr>
      <vt:lpstr>Path searching components</vt:lpstr>
      <vt:lpstr>Previous Work in Binary Concolic Execution</vt:lpstr>
      <vt:lpstr>Potential Benefits of our Approach</vt:lpstr>
      <vt:lpstr>Status</vt:lpstr>
      <vt:lpstr>Conclusion</vt:lpstr>
    </vt:vector>
  </TitlesOfParts>
  <Company>The University of Wisconsin Computer Sciences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Binary Concolic Execution for Automatic Exploit Generation</dc:title>
  <dc:subject>Paradyn Week 2010</dc:subject>
  <dc:creator>Todd Frederick</dc:creator>
  <cp:lastModifiedBy>Todd Frederick</cp:lastModifiedBy>
  <cp:revision>463</cp:revision>
  <dcterms:created xsi:type="dcterms:W3CDTF">2010-03-23T14:50:26Z</dcterms:created>
  <dcterms:modified xsi:type="dcterms:W3CDTF">2010-04-11T19:35:09Z</dcterms:modified>
</cp:coreProperties>
</file>