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  <p:sldMasterId id="2147483691" r:id="rId2"/>
  </p:sldMasterIdLst>
  <p:notesMasterIdLst>
    <p:notesMasterId r:id="rId70"/>
  </p:notesMasterIdLst>
  <p:sldIdLst>
    <p:sldId id="279" r:id="rId3"/>
    <p:sldId id="283" r:id="rId4"/>
    <p:sldId id="282" r:id="rId5"/>
    <p:sldId id="280" r:id="rId6"/>
    <p:sldId id="334" r:id="rId7"/>
    <p:sldId id="335" r:id="rId8"/>
    <p:sldId id="336" r:id="rId9"/>
    <p:sldId id="337" r:id="rId10"/>
    <p:sldId id="288" r:id="rId11"/>
    <p:sldId id="338" r:id="rId12"/>
    <p:sldId id="339" r:id="rId13"/>
    <p:sldId id="340" r:id="rId14"/>
    <p:sldId id="341" r:id="rId15"/>
    <p:sldId id="289" r:id="rId16"/>
    <p:sldId id="291" r:id="rId17"/>
    <p:sldId id="257" r:id="rId18"/>
    <p:sldId id="261" r:id="rId19"/>
    <p:sldId id="262" r:id="rId20"/>
    <p:sldId id="263" r:id="rId21"/>
    <p:sldId id="264" r:id="rId22"/>
    <p:sldId id="265" r:id="rId23"/>
    <p:sldId id="266" r:id="rId24"/>
    <p:sldId id="267" r:id="rId25"/>
    <p:sldId id="269" r:id="rId26"/>
    <p:sldId id="272" r:id="rId27"/>
    <p:sldId id="273" r:id="rId28"/>
    <p:sldId id="274" r:id="rId29"/>
    <p:sldId id="276" r:id="rId30"/>
    <p:sldId id="277" r:id="rId31"/>
    <p:sldId id="278" r:id="rId32"/>
    <p:sldId id="297" r:id="rId33"/>
    <p:sldId id="294" r:id="rId34"/>
    <p:sldId id="295" r:id="rId35"/>
    <p:sldId id="298" r:id="rId36"/>
    <p:sldId id="299" r:id="rId37"/>
    <p:sldId id="301" r:id="rId38"/>
    <p:sldId id="320" r:id="rId39"/>
    <p:sldId id="302" r:id="rId40"/>
    <p:sldId id="355" r:id="rId41"/>
    <p:sldId id="343" r:id="rId42"/>
    <p:sldId id="344" r:id="rId43"/>
    <p:sldId id="345" r:id="rId44"/>
    <p:sldId id="346" r:id="rId45"/>
    <p:sldId id="347" r:id="rId46"/>
    <p:sldId id="348" r:id="rId47"/>
    <p:sldId id="349" r:id="rId48"/>
    <p:sldId id="350" r:id="rId49"/>
    <p:sldId id="351" r:id="rId50"/>
    <p:sldId id="352" r:id="rId51"/>
    <p:sldId id="353" r:id="rId52"/>
    <p:sldId id="354" r:id="rId53"/>
    <p:sldId id="356" r:id="rId54"/>
    <p:sldId id="304" r:id="rId55"/>
    <p:sldId id="305" r:id="rId56"/>
    <p:sldId id="306" r:id="rId57"/>
    <p:sldId id="307" r:id="rId58"/>
    <p:sldId id="309" r:id="rId59"/>
    <p:sldId id="308" r:id="rId60"/>
    <p:sldId id="311" r:id="rId61"/>
    <p:sldId id="310" r:id="rId62"/>
    <p:sldId id="313" r:id="rId63"/>
    <p:sldId id="314" r:id="rId64"/>
    <p:sldId id="316" r:id="rId65"/>
    <p:sldId id="317" r:id="rId66"/>
    <p:sldId id="318" r:id="rId67"/>
    <p:sldId id="319" r:id="rId68"/>
    <p:sldId id="333" r:id="rId6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4040"/>
    <a:srgbClr val="006600"/>
    <a:srgbClr val="6A7CB5"/>
    <a:srgbClr val="333333"/>
    <a:srgbClr val="FF6600"/>
    <a:srgbClr val="4D4D4D"/>
    <a:srgbClr val="1C1C1C"/>
    <a:srgbClr val="5F5F5F"/>
    <a:srgbClr val="89898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45" autoAdjust="0"/>
    <p:restoredTop sz="86429" autoAdjust="0"/>
  </p:normalViewPr>
  <p:slideViewPr>
    <p:cSldViewPr snapToGrid="0">
      <p:cViewPr>
        <p:scale>
          <a:sx n="78" d="100"/>
          <a:sy n="78" d="100"/>
        </p:scale>
        <p:origin x="-804" y="-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7" Type="http://schemas.openxmlformats.org/officeDocument/2006/relationships/slide" Target="slides/slide5.xml"/><Relationship Id="rId71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7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61" Type="http://schemas.openxmlformats.org/officeDocument/2006/relationships/slide" Target="slides/slide59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viewProps" Target="viewProp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12F031C-C0F9-4955-A436-2189E517E453}" type="datetimeFigureOut">
              <a:rPr lang="en-US"/>
              <a:pPr>
                <a:defRPr/>
              </a:pPr>
              <a:t>4/11/2010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F8ED0A3-51B7-4D9A-8330-59107E25D7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 why hard—but why important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8ED0A3-51B7-4D9A-8330-59107E25D7B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Control</a:t>
            </a:r>
            <a:r>
              <a:rPr lang="en-US" baseline="0" dirty="0" smtClean="0"/>
              <a:t> = better word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8ED0A3-51B7-4D9A-8330-59107E25D7BE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Races is not a restrictions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8ED0A3-51B7-4D9A-8330-59107E25D7BE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One Thread to bring them all</a:t>
            </a:r>
            <a:r>
              <a:rPr lang="en-US" baseline="0" dirty="0" smtClean="0"/>
              <a:t> and in the darkness bind them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8ED0A3-51B7-4D9A-8330-59107E25D7BE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Image_func</a:t>
            </a:r>
            <a:r>
              <a:rPr lang="en-US" dirty="0" smtClean="0"/>
              <a:t> takes up only ~ 80 bytes more</a:t>
            </a:r>
            <a:r>
              <a:rPr lang="en-US" baseline="0" dirty="0" smtClean="0"/>
              <a:t> than a Function but has almost ten times as many methods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8ED0A3-51B7-4D9A-8330-59107E25D7BE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1360966" y="3423674"/>
            <a:ext cx="6411433" cy="87187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ctr"/>
            <a:r>
              <a:rPr lang="en-US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Matthew </a:t>
            </a:r>
            <a:r>
              <a:rPr lang="en-US" sz="2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LeGendre</a:t>
            </a:r>
            <a:r>
              <a:rPr lang="en-US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and Nathan </a:t>
            </a:r>
            <a:r>
              <a:rPr lang="en-US" sz="2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Rosenblum</a:t>
            </a:r>
            <a:endParaRPr lang="en-US" sz="2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n-US" sz="2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Paradyn</a:t>
            </a:r>
            <a:r>
              <a:rPr lang="en-US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Project</a:t>
            </a:r>
            <a:endParaRPr lang="en-U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19400" y="4572000"/>
            <a:ext cx="3429000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Times New Roman" pitchFamily="18" charset="0"/>
              </a:rPr>
              <a:t>Paradyn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Times New Roman" pitchFamily="18" charset="0"/>
              </a:rPr>
              <a:t> /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Times New Roman" pitchFamily="18" charset="0"/>
              </a:rPr>
              <a:t>Dyninst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Times New Roman" pitchFamily="18" charset="0"/>
              </a:rPr>
              <a:t> Week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Times New Roman" pitchFamily="18" charset="0"/>
              </a:rPr>
              <a:t>Madison, Wisconsin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Times New Roman" pitchFamily="18" charset="0"/>
              </a:rPr>
              <a:t>April 12-14,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Times New Roman" pitchFamily="18" charset="0"/>
              </a:rPr>
              <a:t>2010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73175"/>
            <a:ext cx="7772400" cy="1470025"/>
          </a:xfrm>
        </p:spPr>
        <p:txBody>
          <a:bodyPr/>
          <a:lstStyle>
            <a:lvl1pPr algn="ctr">
              <a:defRPr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763000" cy="5181600"/>
          </a:xfrm>
        </p:spPr>
        <p:txBody>
          <a:bodyPr/>
          <a:lstStyle>
            <a:lvl1pPr>
              <a:buFont typeface="Courier New" pitchFamily="49" charset="0"/>
              <a:buChar char="o"/>
              <a:defRPr>
                <a:solidFill>
                  <a:srgbClr val="1C1C1C"/>
                </a:solidFill>
              </a:defRPr>
            </a:lvl1pPr>
            <a:lvl2pPr>
              <a:buFont typeface="Courier New" pitchFamily="49" charset="0"/>
              <a:buChar char="o"/>
              <a:defRPr/>
            </a:lvl2pPr>
            <a:lvl3pPr>
              <a:buFont typeface="Courier New" pitchFamily="49" charset="0"/>
              <a:buChar char="o"/>
              <a:defRPr/>
            </a:lvl3pPr>
            <a:lvl4pPr>
              <a:buFont typeface="Courier New" pitchFamily="49" charset="0"/>
              <a:buChar char="o"/>
              <a:defRPr/>
            </a:lvl4pPr>
            <a:lvl5pPr>
              <a:buFont typeface="Courier New" pitchFamily="49" charset="0"/>
              <a:buChar char="o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34200" y="6553200"/>
            <a:ext cx="1219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F9160D-819F-4A43-9AF1-D244747605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9800" y="6553200"/>
            <a:ext cx="4724400" cy="365125"/>
          </a:xfrm>
        </p:spPr>
        <p:txBody>
          <a:bodyPr/>
          <a:lstStyle>
            <a:lvl1pPr>
              <a:defRPr sz="1400" dirty="0" smtClean="0">
                <a:solidFill>
                  <a:srgbClr val="5F5F5F"/>
                </a:solidFill>
              </a:defRPr>
            </a:lvl1pPr>
          </a:lstStyle>
          <a:p>
            <a:pPr>
              <a:defRPr/>
            </a:pPr>
            <a:r>
              <a:rPr lang="en-US" smtClean="0"/>
              <a:t>The Deconstruction of Dyninst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990600"/>
            <a:ext cx="42672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990600"/>
            <a:ext cx="44196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8DAAA0-86D0-4DC8-A5C8-63000D8D5FD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9800" y="6553200"/>
            <a:ext cx="4724400" cy="365125"/>
          </a:xfrm>
        </p:spPr>
        <p:txBody>
          <a:bodyPr/>
          <a:lstStyle>
            <a:lvl1pPr>
              <a:defRPr sz="1400" dirty="0" smtClean="0">
                <a:solidFill>
                  <a:srgbClr val="5F5F5F"/>
                </a:solidFill>
              </a:defRPr>
            </a:lvl1pPr>
          </a:lstStyle>
          <a:p>
            <a:pPr>
              <a:defRPr/>
            </a:pPr>
            <a:r>
              <a:rPr lang="en-US" smtClean="0"/>
              <a:t>The Deconstruction of Dyninst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990600"/>
            <a:ext cx="42672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rgbClr val="4D4D4D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1600200"/>
            <a:ext cx="4267200" cy="4572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1225" y="971550"/>
            <a:ext cx="42703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rgbClr val="4D4D4D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1225" y="1611312"/>
            <a:ext cx="4270375" cy="45608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753585-D0FB-40C6-8988-833DE76B590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9800" y="6553200"/>
            <a:ext cx="4724400" cy="365125"/>
          </a:xfrm>
        </p:spPr>
        <p:txBody>
          <a:bodyPr/>
          <a:lstStyle>
            <a:lvl1pPr>
              <a:defRPr sz="1400" dirty="0" smtClean="0">
                <a:solidFill>
                  <a:srgbClr val="5F5F5F"/>
                </a:solidFill>
              </a:defRPr>
            </a:lvl1pPr>
          </a:lstStyle>
          <a:p>
            <a:pPr>
              <a:defRPr/>
            </a:pPr>
            <a:r>
              <a:rPr lang="en-US" smtClean="0"/>
              <a:t>The Deconstruction of Dyninst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934200" y="6569075"/>
            <a:ext cx="1219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331D26-9E58-4D9A-A1BD-18CCD93338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9800" y="6569075"/>
            <a:ext cx="4724400" cy="365125"/>
          </a:xfrm>
        </p:spPr>
        <p:txBody>
          <a:bodyPr/>
          <a:lstStyle>
            <a:lvl1pPr>
              <a:defRPr sz="1400" dirty="0" smtClean="0">
                <a:solidFill>
                  <a:srgbClr val="5F5F5F"/>
                </a:solidFill>
              </a:defRPr>
            </a:lvl1pPr>
          </a:lstStyle>
          <a:p>
            <a:pPr>
              <a:defRPr/>
            </a:pPr>
            <a:r>
              <a:rPr lang="en-US" smtClean="0"/>
              <a:t>The Deconstruction of Dyninst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F4C666-F2BC-44CE-830C-B415DED275F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9800" y="6569075"/>
            <a:ext cx="4724400" cy="365125"/>
          </a:xfrm>
        </p:spPr>
        <p:txBody>
          <a:bodyPr/>
          <a:lstStyle>
            <a:lvl1pPr>
              <a:defRPr sz="1400" dirty="0" smtClean="0">
                <a:solidFill>
                  <a:srgbClr val="5F5F5F"/>
                </a:solidFill>
              </a:defRPr>
            </a:lvl1pPr>
          </a:lstStyle>
          <a:p>
            <a:pPr>
              <a:defRPr/>
            </a:pPr>
            <a:r>
              <a:rPr lang="en-US" smtClean="0"/>
              <a:t>The Deconstruction of Dyninst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616714-DE4A-4EB6-9564-EE05DBF8EF0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9800" y="6569075"/>
            <a:ext cx="4724400" cy="365125"/>
          </a:xfrm>
        </p:spPr>
        <p:txBody>
          <a:bodyPr/>
          <a:lstStyle>
            <a:lvl1pPr>
              <a:defRPr sz="1400" dirty="0" smtClean="0">
                <a:solidFill>
                  <a:srgbClr val="5F5F5F"/>
                </a:solidFill>
              </a:defRPr>
            </a:lvl1pPr>
          </a:lstStyle>
          <a:p>
            <a:pPr>
              <a:defRPr/>
            </a:pPr>
            <a:r>
              <a:rPr lang="en-US" smtClean="0"/>
              <a:t>The Deconstruction of Dyninst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p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929F7C-4863-437D-9F14-ED6316B65D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p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35F00-5D57-4AC8-B393-A376AA61FD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76200"/>
            <a:ext cx="8839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990600"/>
            <a:ext cx="8839200" cy="513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34200" y="6553200"/>
            <a:ext cx="1219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A495B38-0F7B-4109-BFB7-2AE5DFCE047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9800" y="6553200"/>
            <a:ext cx="4724400" cy="304800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 dirty="0" smtClean="0">
                <a:solidFill>
                  <a:srgbClr val="5F5F5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The Deconstruction of Dyninst</a:t>
            </a:r>
            <a:endParaRPr lang="en-US" dirty="0"/>
          </a:p>
        </p:txBody>
      </p:sp>
      <p:pic>
        <p:nvPicPr>
          <p:cNvPr id="1030" name="Picture 1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6200" y="6232525"/>
            <a:ext cx="755650" cy="549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219200" y="6343650"/>
            <a:ext cx="6553200" cy="285750"/>
            <a:chOff x="0" y="0"/>
            <a:chExt cx="6896" cy="344"/>
          </a:xfrm>
        </p:grpSpPr>
        <p:sp>
          <p:nvSpPr>
            <p:cNvPr id="16" name="AutoShape 3"/>
            <p:cNvSpPr>
              <a:spLocks/>
            </p:cNvSpPr>
            <p:nvPr/>
          </p:nvSpPr>
          <p:spPr bwMode="auto">
            <a:xfrm>
              <a:off x="0" y="138"/>
              <a:ext cx="6896" cy="71"/>
            </a:xfrm>
            <a:prstGeom prst="roundRect">
              <a:avLst>
                <a:gd name="adj" fmla="val 33329"/>
              </a:avLst>
            </a:prstGeom>
            <a:gradFill rotWithShape="0">
              <a:gsLst>
                <a:gs pos="0">
                  <a:srgbClr val="FF0000"/>
                </a:gs>
                <a:gs pos="100000">
                  <a:srgbClr val="000000"/>
                </a:gs>
              </a:gsLst>
              <a:lin ang="0" scaled="1"/>
            </a:gradFill>
            <a:ln w="12700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7" name="Rectangle 4"/>
            <p:cNvSpPr>
              <a:spLocks/>
            </p:cNvSpPr>
            <p:nvPr/>
          </p:nvSpPr>
          <p:spPr bwMode="auto">
            <a:xfrm>
              <a:off x="3420" y="0"/>
              <a:ext cx="55" cy="34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pic>
        <p:nvPicPr>
          <p:cNvPr id="1032" name="Picture 9" descr="dyninst-big.png"/>
          <p:cNvPicPr>
            <a:picLocks noChangeAspect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8154988" y="6232525"/>
            <a:ext cx="912812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3" r:id="rId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kern="1200">
          <a:solidFill>
            <a:srgbClr val="7F7F7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F7F7F"/>
          </a:solidFill>
          <a:latin typeface="Gill Sans M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F7F7F"/>
          </a:solidFill>
          <a:latin typeface="Gill Sans M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F7F7F"/>
          </a:solidFill>
          <a:latin typeface="Gill Sans M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F7F7F"/>
          </a:solidFill>
          <a:latin typeface="Gill Sans M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F7F7F"/>
          </a:solidFill>
          <a:latin typeface="Gill Sans M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F7F7F"/>
          </a:solidFill>
          <a:latin typeface="Gill Sans M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F7F7F"/>
          </a:solidFill>
          <a:latin typeface="Gill Sans M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F7F7F"/>
          </a:solidFill>
          <a:latin typeface="Gill Sans MT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Courier New" pitchFamily="49" charset="0"/>
        <a:buChar char="o"/>
        <a:defRPr sz="3200"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Courier New" pitchFamily="49" charset="0"/>
        <a:buChar char="o"/>
        <a:defRPr sz="28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Courier New" pitchFamily="49" charset="0"/>
        <a:buChar char="o"/>
        <a:defRPr sz="20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Courier New" pitchFamily="49" charset="0"/>
        <a:buChar char="o"/>
        <a:defRPr sz="20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34200" y="6400800"/>
            <a:ext cx="1219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904F5D5-CABC-4535-8ADF-07361B992D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Courier New" pitchFamily="49" charset="0"/>
        <a:buChar char="o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Courier New" pitchFamily="49" charset="0"/>
        <a:buChar char="o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Courier New" pitchFamily="49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Courier New" pitchFamily="49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5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73175"/>
            <a:ext cx="7772400" cy="1470025"/>
          </a:xfrm>
        </p:spPr>
        <p:txBody>
          <a:bodyPr/>
          <a:lstStyle/>
          <a:p>
            <a:r>
              <a:rPr lang="en-US" dirty="0" smtClean="0"/>
              <a:t>The Deconstruction of </a:t>
            </a:r>
            <a:r>
              <a:rPr lang="en-US" dirty="0" err="1" smtClean="0"/>
              <a:t>Dyninst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0" y="2286000"/>
            <a:ext cx="9144000" cy="762000"/>
          </a:xfrm>
        </p:spPr>
        <p:txBody>
          <a:bodyPr/>
          <a:lstStyle/>
          <a:p>
            <a:pPr algn="ctr">
              <a:buNone/>
            </a:pPr>
            <a:r>
              <a:rPr lang="en-US" sz="2600" dirty="0" smtClean="0"/>
              <a:t>ProcControlAPI, ParsingAPI, and Binary Analysis</a:t>
            </a:r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What We Did Right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Function abstraction in </a:t>
            </a:r>
            <a:r>
              <a:rPr lang="en-US" dirty="0" err="1" smtClean="0"/>
              <a:t>SymtabAPI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Level of detail in </a:t>
            </a:r>
            <a:r>
              <a:rPr lang="en-US" dirty="0" err="1" smtClean="0"/>
              <a:t>InstructionAPI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Flexibility in </a:t>
            </a:r>
            <a:r>
              <a:rPr lang="en-US" dirty="0" err="1" smtClean="0"/>
              <a:t>StackwalkerAPI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Hiding complexity in ProcControlAPI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F9160D-819F-4A43-9AF1-D2447476051B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Deconstruction of Dyninst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SymtabAPI</a:t>
            </a:r>
            <a:r>
              <a:rPr lang="en-US" dirty="0" smtClean="0"/>
              <a:t> Function 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763000" cy="1447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“Why do users look up code symbols?”</a:t>
            </a:r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dirty="0" smtClean="0"/>
              <a:t>Because they care about functions!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F9160D-819F-4A43-9AF1-D2447476051B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Deconstruction of Dyninst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514600" y="2895600"/>
            <a:ext cx="37338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Function</a:t>
            </a:r>
            <a:endParaRPr lang="en-US" sz="2200" dirty="0"/>
          </a:p>
        </p:txBody>
      </p:sp>
      <p:sp>
        <p:nvSpPr>
          <p:cNvPr id="7" name="Rounded Rectangle 6"/>
          <p:cNvSpPr/>
          <p:nvPr/>
        </p:nvSpPr>
        <p:spPr>
          <a:xfrm>
            <a:off x="1905000" y="3962400"/>
            <a:ext cx="1295400" cy="5334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Symbol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1905000" y="4648200"/>
            <a:ext cx="1295400" cy="5334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Symbol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1905000" y="5334000"/>
            <a:ext cx="1295400" cy="5334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Symbol</a:t>
            </a:r>
            <a:endParaRPr lang="en-US" dirty="0"/>
          </a:p>
        </p:txBody>
      </p:sp>
      <p:cxnSp>
        <p:nvCxnSpPr>
          <p:cNvPr id="11" name="Straight Connector 10"/>
          <p:cNvCxnSpPr>
            <a:stCxn id="7" idx="2"/>
            <a:endCxn id="8" idx="0"/>
          </p:cNvCxnSpPr>
          <p:nvPr/>
        </p:nvCxnSpPr>
        <p:spPr>
          <a:xfrm rot="5400000">
            <a:off x="2476500" y="4572000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8" idx="2"/>
            <a:endCxn id="9" idx="0"/>
          </p:cNvCxnSpPr>
          <p:nvPr/>
        </p:nvCxnSpPr>
        <p:spPr>
          <a:xfrm rot="5400000">
            <a:off x="2476500" y="5257800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0"/>
          </p:cNvCxnSpPr>
          <p:nvPr/>
        </p:nvCxnSpPr>
        <p:spPr>
          <a:xfrm rot="5400000" flipH="1" flipV="1">
            <a:off x="2457450" y="3676650"/>
            <a:ext cx="381000" cy="190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3276600" y="3962400"/>
            <a:ext cx="1295400" cy="5334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Type</a:t>
            </a:r>
          </a:p>
          <a:p>
            <a:pPr algn="ctr"/>
            <a:r>
              <a:rPr lang="en-US" dirty="0" smtClean="0"/>
              <a:t>Signature</a:t>
            </a:r>
            <a:endParaRPr lang="en-US" dirty="0"/>
          </a:p>
        </p:txBody>
      </p:sp>
      <p:sp>
        <p:nvSpPr>
          <p:cNvPr id="22" name="Rounded Rectangle 21"/>
          <p:cNvSpPr/>
          <p:nvPr/>
        </p:nvSpPr>
        <p:spPr>
          <a:xfrm>
            <a:off x="6096000" y="3962400"/>
            <a:ext cx="1066800" cy="5334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 Range</a:t>
            </a:r>
            <a:endParaRPr lang="en-US" dirty="0"/>
          </a:p>
        </p:txBody>
      </p:sp>
      <p:cxnSp>
        <p:nvCxnSpPr>
          <p:cNvPr id="23" name="Straight Connector 22"/>
          <p:cNvCxnSpPr/>
          <p:nvPr/>
        </p:nvCxnSpPr>
        <p:spPr>
          <a:xfrm rot="16200000" flipV="1">
            <a:off x="6057900" y="3619500"/>
            <a:ext cx="3810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8" idx="0"/>
          </p:cNvCxnSpPr>
          <p:nvPr/>
        </p:nvCxnSpPr>
        <p:spPr>
          <a:xfrm rot="5400000" flipH="1" flipV="1">
            <a:off x="3752850" y="3752850"/>
            <a:ext cx="381000" cy="38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/>
          <p:cNvSpPr/>
          <p:nvPr/>
        </p:nvSpPr>
        <p:spPr>
          <a:xfrm>
            <a:off x="4648200" y="3962400"/>
            <a:ext cx="1295400" cy="5334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Local Variables</a:t>
            </a:r>
            <a:endParaRPr lang="en-US" dirty="0"/>
          </a:p>
        </p:txBody>
      </p:sp>
      <p:cxnSp>
        <p:nvCxnSpPr>
          <p:cNvPr id="34" name="Straight Connector 33"/>
          <p:cNvCxnSpPr>
            <a:stCxn id="33" idx="0"/>
          </p:cNvCxnSpPr>
          <p:nvPr/>
        </p:nvCxnSpPr>
        <p:spPr>
          <a:xfrm rot="16200000" flipV="1">
            <a:off x="5048250" y="3714750"/>
            <a:ext cx="381000" cy="114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InstructionAPI</a:t>
            </a:r>
            <a:r>
              <a:rPr lang="en-US" dirty="0" smtClean="0"/>
              <a:t> Level of Detail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Instructions are very platform dependent</a:t>
            </a:r>
          </a:p>
          <a:p>
            <a:pPr lvl="1"/>
            <a:r>
              <a:rPr lang="en-US" sz="2400" dirty="0" smtClean="0"/>
              <a:t>Don’t want to hide all platform details</a:t>
            </a:r>
          </a:p>
          <a:p>
            <a:pPr lvl="1"/>
            <a:r>
              <a:rPr lang="en-US" sz="2400" dirty="0" smtClean="0"/>
              <a:t>Don’t want to show all platform details</a:t>
            </a:r>
          </a:p>
          <a:p>
            <a:endParaRPr lang="en-US" sz="2800" dirty="0" smtClean="0"/>
          </a:p>
          <a:p>
            <a:r>
              <a:rPr lang="en-US" sz="2800" dirty="0" smtClean="0"/>
              <a:t>Targeting binary analysis</a:t>
            </a:r>
          </a:p>
          <a:p>
            <a:endParaRPr lang="en-US" sz="2800" dirty="0" smtClean="0"/>
          </a:p>
          <a:p>
            <a:r>
              <a:rPr lang="en-US" sz="2800" dirty="0" smtClean="0"/>
              <a:t>Common operations platform independent</a:t>
            </a:r>
          </a:p>
          <a:p>
            <a:pPr lvl="1"/>
            <a:r>
              <a:rPr lang="en-US" sz="2400" dirty="0" smtClean="0"/>
              <a:t>Read/Write sets</a:t>
            </a:r>
          </a:p>
          <a:p>
            <a:pPr lvl="1"/>
            <a:r>
              <a:rPr lang="en-US" sz="2400" dirty="0" smtClean="0"/>
              <a:t>Bind/</a:t>
            </a:r>
            <a:r>
              <a:rPr lang="en-US" sz="2400" dirty="0" err="1" smtClean="0"/>
              <a:t>Eval</a:t>
            </a:r>
            <a:endParaRPr lang="en-US" sz="2400" dirty="0" smtClean="0"/>
          </a:p>
          <a:p>
            <a:pPr lvl="1"/>
            <a:r>
              <a:rPr lang="en-US" sz="2400" dirty="0" smtClean="0"/>
              <a:t>…</a:t>
            </a:r>
          </a:p>
          <a:p>
            <a:pPr lvl="1"/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F9160D-819F-4A43-9AF1-D2447476051B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Deconstruction of Dyninst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StackwalkerAPI’s</a:t>
            </a:r>
            <a:r>
              <a:rPr lang="en-US" dirty="0" smtClean="0"/>
              <a:t> Flexibility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StackwalkerAPI</a:t>
            </a:r>
            <a:r>
              <a:rPr lang="en-US" dirty="0" smtClean="0"/>
              <a:t> easily customized </a:t>
            </a:r>
          </a:p>
          <a:p>
            <a:endParaRPr lang="en-US" dirty="0" smtClean="0"/>
          </a:p>
          <a:p>
            <a:r>
              <a:rPr lang="en-US" dirty="0" smtClean="0"/>
              <a:t>Plug-in interface </a:t>
            </a:r>
          </a:p>
          <a:p>
            <a:pPr lvl="1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vs. 3</a:t>
            </a:r>
            <a:r>
              <a:rPr lang="en-US" baseline="30000" dirty="0" smtClean="0"/>
              <a:t>rd</a:t>
            </a:r>
            <a:r>
              <a:rPr lang="en-US" dirty="0" smtClean="0"/>
              <a:t> party </a:t>
            </a:r>
            <a:r>
              <a:rPr lang="en-US" dirty="0" err="1" smtClean="0"/>
              <a:t>Stackwalking</a:t>
            </a:r>
            <a:endParaRPr lang="en-US" dirty="0" smtClean="0"/>
          </a:p>
          <a:p>
            <a:pPr lvl="1"/>
            <a:r>
              <a:rPr lang="en-US" dirty="0" smtClean="0"/>
              <a:t>Custom symbol access layer</a:t>
            </a:r>
          </a:p>
          <a:p>
            <a:pPr lvl="1"/>
            <a:r>
              <a:rPr lang="en-US" dirty="0" smtClean="0"/>
              <a:t>Custom frame stepping routines</a:t>
            </a:r>
          </a:p>
          <a:p>
            <a:r>
              <a:rPr lang="en-US" dirty="0" smtClean="0"/>
              <a:t>Defaults provided for common case</a:t>
            </a:r>
          </a:p>
          <a:p>
            <a:pPr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F9160D-819F-4A43-9AF1-D2447476051B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Deconstruction of Dyninst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Achievements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 flexibility within our tools</a:t>
            </a:r>
          </a:p>
          <a:p>
            <a:pPr lvl="1"/>
            <a:r>
              <a:rPr lang="en-US" dirty="0" smtClean="0"/>
              <a:t>Static binary rewriter benefited from componentization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DyninstAPI more maintainable</a:t>
            </a:r>
          </a:p>
          <a:p>
            <a:pPr lvl="1"/>
            <a:r>
              <a:rPr lang="en-US" dirty="0" smtClean="0"/>
              <a:t>Fine-grained testing</a:t>
            </a:r>
          </a:p>
          <a:p>
            <a:pPr lvl="1"/>
            <a:r>
              <a:rPr lang="en-US" dirty="0" smtClean="0"/>
              <a:t>Easier internal learning curve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Opportunity to spring-clean code base.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F9160D-819F-4A43-9AF1-D2447476051B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Deconstruction of Dyninst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Achievements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Easier to adopt</a:t>
            </a:r>
          </a:p>
          <a:p>
            <a:pPr lvl="1"/>
            <a:r>
              <a:rPr lang="en-US" dirty="0" smtClean="0"/>
              <a:t>More users</a:t>
            </a:r>
          </a:p>
          <a:p>
            <a:pPr lvl="1"/>
            <a:r>
              <a:rPr lang="en-US" dirty="0" err="1" smtClean="0"/>
              <a:t>HPCToolkit</a:t>
            </a:r>
            <a:r>
              <a:rPr lang="en-US" dirty="0" smtClean="0"/>
              <a:t>, STAT, Libra, CBI, Cray APT, </a:t>
            </a:r>
            <a:r>
              <a:rPr lang="en-US" dirty="0" err="1" smtClean="0"/>
              <a:t>Open|SpeedShop</a:t>
            </a:r>
            <a:r>
              <a:rPr lang="en-US" dirty="0" smtClean="0"/>
              <a:t>, TAU, …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Quickly develop new end user tools</a:t>
            </a:r>
          </a:p>
          <a:p>
            <a:pPr lvl="1"/>
            <a:r>
              <a:rPr lang="en-US" dirty="0" smtClean="0"/>
              <a:t>STAT uses </a:t>
            </a:r>
            <a:r>
              <a:rPr lang="en-US" dirty="0" err="1" smtClean="0"/>
              <a:t>MRNet</a:t>
            </a:r>
            <a:r>
              <a:rPr lang="en-US" dirty="0" smtClean="0"/>
              <a:t>, </a:t>
            </a:r>
            <a:r>
              <a:rPr lang="en-US" dirty="0" err="1" smtClean="0"/>
              <a:t>StackwalkerAPI</a:t>
            </a:r>
            <a:r>
              <a:rPr lang="en-US" dirty="0" smtClean="0"/>
              <a:t>, </a:t>
            </a:r>
            <a:r>
              <a:rPr lang="en-US" dirty="0" err="1" smtClean="0"/>
              <a:t>SymtabAPI</a:t>
            </a:r>
            <a:r>
              <a:rPr lang="en-US" dirty="0" smtClean="0"/>
              <a:t> and </a:t>
            </a:r>
            <a:r>
              <a:rPr lang="en-US" dirty="0" err="1" smtClean="0"/>
              <a:t>LaunchMON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F9160D-819F-4A43-9AF1-D2447476051B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Deconstruction of Dyninst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ProcControlAPI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 component library for controlling and monitoring processes.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53F87C-5CFF-45AA-A47B-B66C5921B6FB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5125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The Deconstruction of </a:t>
            </a:r>
            <a:r>
              <a:rPr lang="en-US" dirty="0" err="1" smtClean="0"/>
              <a:t>Dyninst</a:t>
            </a:r>
            <a:endParaRPr lang="en-US" dirty="0" smtClean="0"/>
          </a:p>
        </p:txBody>
      </p:sp>
      <p:sp>
        <p:nvSpPr>
          <p:cNvPr id="6" name="Rounded Rectangle 5"/>
          <p:cNvSpPr/>
          <p:nvPr/>
        </p:nvSpPr>
        <p:spPr>
          <a:xfrm>
            <a:off x="1143000" y="2895600"/>
            <a:ext cx="2133600" cy="274320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 dirty="0"/>
          </a:p>
        </p:txBody>
      </p:sp>
      <p:sp>
        <p:nvSpPr>
          <p:cNvPr id="7" name="Rounded Rectangle 6"/>
          <p:cNvSpPr/>
          <p:nvPr/>
        </p:nvSpPr>
        <p:spPr>
          <a:xfrm>
            <a:off x="5638800" y="2590800"/>
            <a:ext cx="2133600" cy="106680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/>
              <a:t>Target Process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638800" y="3810000"/>
            <a:ext cx="2133600" cy="106680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/>
              <a:t>Target Process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638800" y="5029200"/>
            <a:ext cx="2133600" cy="106680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/>
              <a:t>Target Process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47800" y="3124200"/>
            <a:ext cx="15240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solidFill>
                  <a:schemeClr val="bg1"/>
                </a:solidFill>
                <a:latin typeface="+mn-lt"/>
              </a:rPr>
              <a:t>Controller Process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3505200" y="3429000"/>
            <a:ext cx="1905000" cy="533400"/>
          </a:xfrm>
          <a:prstGeom prst="right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Right Arrow 17"/>
          <p:cNvSpPr/>
          <p:nvPr/>
        </p:nvSpPr>
        <p:spPr>
          <a:xfrm rot="10800000">
            <a:off x="3505200" y="4648200"/>
            <a:ext cx="1905000" cy="533400"/>
          </a:xfrm>
          <a:prstGeom prst="right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>
            <a:off x="1219200" y="4114800"/>
            <a:ext cx="1981200" cy="1143000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219200" y="4343400"/>
            <a:ext cx="19812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solidFill>
                  <a:schemeClr val="bg1"/>
                </a:solidFill>
                <a:latin typeface="+mn-lt"/>
              </a:rPr>
              <a:t>ProcControlAPI Library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505200" y="2997084"/>
            <a:ext cx="1905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 smtClean="0">
                <a:latin typeface="+mn-lt"/>
              </a:rPr>
              <a:t>Control/Query </a:t>
            </a:r>
            <a:r>
              <a:rPr lang="en-US" dirty="0">
                <a:latin typeface="+mn-lt"/>
              </a:rPr>
              <a:t>Process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505200" y="5181600"/>
            <a:ext cx="19050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n-lt"/>
              </a:rPr>
              <a:t>Receive Events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 Operations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Control Processes</a:t>
            </a:r>
          </a:p>
          <a:p>
            <a:pPr lvl="1" eaLnBrk="1" hangingPunct="1"/>
            <a:r>
              <a:rPr lang="en-US" dirty="0" smtClean="0"/>
              <a:t>Read/Write memory and registers</a:t>
            </a:r>
          </a:p>
          <a:p>
            <a:pPr lvl="1" eaLnBrk="1" hangingPunct="1"/>
            <a:r>
              <a:rPr lang="en-US" dirty="0" smtClean="0"/>
              <a:t>Pause/Resume threads</a:t>
            </a:r>
          </a:p>
          <a:p>
            <a:pPr lvl="1" eaLnBrk="1" hangingPunct="1"/>
            <a:r>
              <a:rPr lang="en-US" dirty="0" smtClean="0"/>
              <a:t>Insert Breakpoints</a:t>
            </a:r>
          </a:p>
          <a:p>
            <a:pPr eaLnBrk="1" hangingPunct="1"/>
            <a:r>
              <a:rPr lang="en-US" dirty="0" smtClean="0"/>
              <a:t>Receive Events</a:t>
            </a:r>
          </a:p>
          <a:p>
            <a:pPr lvl="1" eaLnBrk="1" hangingPunct="1"/>
            <a:r>
              <a:rPr lang="en-US" dirty="0" smtClean="0"/>
              <a:t>Thread creation/destruction</a:t>
            </a:r>
          </a:p>
          <a:p>
            <a:pPr lvl="1" eaLnBrk="1" hangingPunct="1"/>
            <a:r>
              <a:rPr lang="en-US" dirty="0" smtClean="0"/>
              <a:t>System calls (fork/exec/…)</a:t>
            </a:r>
          </a:p>
          <a:p>
            <a:pPr lvl="1" eaLnBrk="1" hangingPunct="1"/>
            <a:r>
              <a:rPr lang="en-US" dirty="0" smtClean="0"/>
              <a:t>Signals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3E2395-59BD-4AE8-81BD-A70B73CC02CA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The Deconstruction of </a:t>
            </a:r>
            <a:r>
              <a:rPr lang="en-US" dirty="0" err="1" smtClean="0"/>
              <a:t>Dyninst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ProcControlAPI Use Cases	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StackwalkerAPI</a:t>
            </a:r>
            <a:endParaRPr lang="en-US" dirty="0" smtClean="0"/>
          </a:p>
          <a:p>
            <a:pPr lvl="1"/>
            <a:r>
              <a:rPr lang="en-US" dirty="0" smtClean="0"/>
              <a:t>Read stack memory from target processes</a:t>
            </a:r>
          </a:p>
          <a:p>
            <a:pPr lvl="1"/>
            <a:r>
              <a:rPr lang="en-US" dirty="0" smtClean="0"/>
              <a:t>Get list of loaded libraries</a:t>
            </a:r>
          </a:p>
          <a:p>
            <a:r>
              <a:rPr lang="en-US" dirty="0" smtClean="0"/>
              <a:t>DyninstAPI</a:t>
            </a:r>
          </a:p>
          <a:p>
            <a:pPr lvl="1"/>
            <a:r>
              <a:rPr lang="en-US" dirty="0" smtClean="0"/>
              <a:t>Write instrumentation to processes</a:t>
            </a:r>
          </a:p>
          <a:p>
            <a:pPr lvl="1"/>
            <a:r>
              <a:rPr lang="en-US" dirty="0" smtClean="0"/>
              <a:t>Handle process events (fork/exec)</a:t>
            </a:r>
          </a:p>
          <a:p>
            <a:pPr lvl="1"/>
            <a:r>
              <a:rPr lang="en-US" dirty="0" smtClean="0"/>
              <a:t>Monitor threads</a:t>
            </a:r>
          </a:p>
          <a:p>
            <a:r>
              <a:rPr lang="en-US" dirty="0" smtClean="0"/>
              <a:t>Debugger</a:t>
            </a:r>
          </a:p>
          <a:p>
            <a:pPr lvl="1"/>
            <a:r>
              <a:rPr lang="en-US" dirty="0" smtClean="0"/>
              <a:t>Everything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754EFDE-DD33-4942-9D74-11AD15D0E72A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The Deconstruction of </a:t>
            </a:r>
            <a:r>
              <a:rPr lang="en-US" dirty="0" err="1" smtClean="0"/>
              <a:t>Dyninst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ProcControlAPI Goals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Platform Independent Interface</a:t>
            </a:r>
          </a:p>
          <a:p>
            <a:pPr lvl="1"/>
            <a:r>
              <a:rPr lang="en-US" dirty="0" smtClean="0"/>
              <a:t> Implemented On: Linux, Windows, </a:t>
            </a:r>
            <a:r>
              <a:rPr lang="en-US" dirty="0" err="1" smtClean="0"/>
              <a:t>BlueGene</a:t>
            </a:r>
            <a:r>
              <a:rPr lang="en-US" dirty="0" smtClean="0"/>
              <a:t>, AIX, Solaris, </a:t>
            </a:r>
            <a:r>
              <a:rPr lang="en-US" dirty="0" err="1" smtClean="0"/>
              <a:t>VXWorks</a:t>
            </a:r>
            <a:r>
              <a:rPr lang="en-US" dirty="0" smtClean="0"/>
              <a:t>, FreeBSD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Simple Interface (also powerful)</a:t>
            </a:r>
          </a:p>
          <a:p>
            <a:pPr lvl="1"/>
            <a:r>
              <a:rPr lang="en-US" dirty="0" smtClean="0"/>
              <a:t>High-level abstractions in interface. E.g.,</a:t>
            </a:r>
          </a:p>
          <a:p>
            <a:pPr lvl="2"/>
            <a:r>
              <a:rPr lang="en-US" dirty="0" smtClean="0"/>
              <a:t>Breakpoints</a:t>
            </a:r>
          </a:p>
          <a:p>
            <a:pPr lvl="2"/>
            <a:r>
              <a:rPr lang="en-US" dirty="0" smtClean="0"/>
              <a:t>Inferior RPCs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EA745EA-1C91-420C-A131-0493693127C3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The Deconstruction of </a:t>
            </a:r>
            <a:r>
              <a:rPr lang="en-US" dirty="0" err="1" smtClean="0"/>
              <a:t>Dyninst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Componentization</a:t>
            </a:r>
          </a:p>
          <a:p>
            <a:pPr lvl="1"/>
            <a:r>
              <a:rPr lang="en-US" dirty="0" smtClean="0"/>
              <a:t>Overview</a:t>
            </a:r>
          </a:p>
          <a:p>
            <a:pPr lvl="1"/>
            <a:r>
              <a:rPr lang="en-US" dirty="0" smtClean="0"/>
              <a:t>Principles</a:t>
            </a:r>
          </a:p>
          <a:p>
            <a:pPr lvl="1"/>
            <a:r>
              <a:rPr lang="en-US" dirty="0" smtClean="0"/>
              <a:t>Challenges</a:t>
            </a:r>
          </a:p>
          <a:p>
            <a:pPr lvl="1"/>
            <a:r>
              <a:rPr lang="en-US" dirty="0" smtClean="0"/>
              <a:t>Techniques</a:t>
            </a:r>
          </a:p>
          <a:p>
            <a:r>
              <a:rPr lang="en-US" dirty="0" smtClean="0"/>
              <a:t>ProcControlAPI</a:t>
            </a:r>
          </a:p>
          <a:p>
            <a:r>
              <a:rPr lang="en-US" dirty="0" err="1" smtClean="0"/>
              <a:t>ParsingAPI</a:t>
            </a:r>
            <a:endParaRPr lang="en-US" dirty="0" smtClean="0"/>
          </a:p>
          <a:p>
            <a:r>
              <a:rPr lang="en-US" dirty="0" smtClean="0"/>
              <a:t>Binary Analysis Components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F9160D-819F-4A43-9AF1-D2447476051B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The Deconstruction of </a:t>
            </a:r>
            <a:r>
              <a:rPr lang="en-US" dirty="0" err="1" smtClean="0"/>
              <a:t>Dyninst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Complexities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5217517-40E3-43C9-B659-E576A851EB34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The Deconstruction of </a:t>
            </a:r>
            <a:r>
              <a:rPr lang="en-US" dirty="0" err="1" smtClean="0"/>
              <a:t>Dyninst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3124200" y="2286000"/>
            <a:ext cx="2895600" cy="297180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600" dirty="0"/>
          </a:p>
        </p:txBody>
      </p:sp>
      <p:sp>
        <p:nvSpPr>
          <p:cNvPr id="7" name="Rounded Rectangle 6"/>
          <p:cNvSpPr/>
          <p:nvPr/>
        </p:nvSpPr>
        <p:spPr>
          <a:xfrm>
            <a:off x="152400" y="3276600"/>
            <a:ext cx="2133600" cy="838200"/>
          </a:xfrm>
          <a:prstGeom prst="roundRect">
            <a:avLst/>
          </a:prstGeom>
          <a:solidFill>
            <a:schemeClr val="tx2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600" dirty="0"/>
              <a:t>User API Calls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781800" y="2590800"/>
            <a:ext cx="2133600" cy="838200"/>
          </a:xfrm>
          <a:prstGeom prst="roundRect">
            <a:avLst/>
          </a:prstGeom>
          <a:solidFill>
            <a:schemeClr val="tx2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600" dirty="0"/>
              <a:t>OS Debug Interface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781800" y="3886200"/>
            <a:ext cx="2133600" cy="838200"/>
          </a:xfrm>
          <a:prstGeom prst="roundRect">
            <a:avLst/>
          </a:prstGeom>
          <a:solidFill>
            <a:schemeClr val="tx2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600" dirty="0"/>
              <a:t>Event Pipe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362200" y="3429000"/>
            <a:ext cx="685800" cy="533400"/>
          </a:xfrm>
          <a:prstGeom prst="right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Right Arrow 10"/>
          <p:cNvSpPr/>
          <p:nvPr/>
        </p:nvSpPr>
        <p:spPr>
          <a:xfrm rot="10800000">
            <a:off x="6096000" y="2895600"/>
            <a:ext cx="609600" cy="533400"/>
          </a:xfrm>
          <a:prstGeom prst="right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ight Arrow 11"/>
          <p:cNvSpPr/>
          <p:nvPr/>
        </p:nvSpPr>
        <p:spPr>
          <a:xfrm rot="10800000">
            <a:off x="6096000" y="3886200"/>
            <a:ext cx="609600" cy="533400"/>
          </a:xfrm>
          <a:prstGeom prst="right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124200" y="2357438"/>
            <a:ext cx="28956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 smtClean="0">
                <a:solidFill>
                  <a:schemeClr val="bg1"/>
                </a:solidFill>
                <a:latin typeface="+mn-lt"/>
              </a:rPr>
              <a:t>Process Control</a:t>
            </a:r>
            <a:endParaRPr lang="en-US" sz="2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5" name="Content Placeholder 2"/>
          <p:cNvSpPr txBox="1">
            <a:spLocks/>
          </p:cNvSpPr>
          <p:nvPr/>
        </p:nvSpPr>
        <p:spPr bwMode="auto">
          <a:xfrm>
            <a:off x="457200" y="914400"/>
            <a:ext cx="8153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3200" dirty="0">
                <a:solidFill>
                  <a:srgbClr val="1C1C1C"/>
                </a:solidFill>
                <a:latin typeface="+mn-lt"/>
              </a:rPr>
              <a:t>Handle multiple inputs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Complexities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8CC57B-DBF2-4C33-B42D-DDB39B1A73CA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The Deconstruction of </a:t>
            </a:r>
            <a:r>
              <a:rPr lang="en-US" dirty="0" err="1" smtClean="0"/>
              <a:t>Dyninst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3124200" y="2286000"/>
            <a:ext cx="2895600" cy="297180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600" dirty="0"/>
          </a:p>
        </p:txBody>
      </p:sp>
      <p:sp>
        <p:nvSpPr>
          <p:cNvPr id="7" name="Rounded Rectangle 6"/>
          <p:cNvSpPr/>
          <p:nvPr/>
        </p:nvSpPr>
        <p:spPr>
          <a:xfrm>
            <a:off x="152400" y="3276600"/>
            <a:ext cx="2133600" cy="838200"/>
          </a:xfrm>
          <a:prstGeom prst="roundRect">
            <a:avLst/>
          </a:prstGeom>
          <a:solidFill>
            <a:schemeClr val="tx2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600" dirty="0"/>
              <a:t>User API Calls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781800" y="2590800"/>
            <a:ext cx="2133600" cy="838200"/>
          </a:xfrm>
          <a:prstGeom prst="roundRect">
            <a:avLst/>
          </a:prstGeom>
          <a:solidFill>
            <a:schemeClr val="tx2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600" dirty="0"/>
              <a:t>OS Debug Interface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781800" y="3886200"/>
            <a:ext cx="2133600" cy="838200"/>
          </a:xfrm>
          <a:prstGeom prst="roundRect">
            <a:avLst/>
          </a:prstGeom>
          <a:solidFill>
            <a:schemeClr val="tx2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600" dirty="0"/>
              <a:t>Event Pipe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362200" y="3429000"/>
            <a:ext cx="685800" cy="533400"/>
          </a:xfrm>
          <a:prstGeom prst="right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ight Arrow 11"/>
          <p:cNvSpPr/>
          <p:nvPr/>
        </p:nvSpPr>
        <p:spPr>
          <a:xfrm rot="10800000">
            <a:off x="6096000" y="3886200"/>
            <a:ext cx="609600" cy="533400"/>
          </a:xfrm>
          <a:prstGeom prst="right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9227" name="Group 20"/>
          <p:cNvGrpSpPr>
            <a:grpSpLocks/>
          </p:cNvGrpSpPr>
          <p:nvPr/>
        </p:nvGrpSpPr>
        <p:grpSpPr bwMode="auto">
          <a:xfrm rot="2317416">
            <a:off x="3106738" y="3276600"/>
            <a:ext cx="762000" cy="812800"/>
            <a:chOff x="3085990" y="3533182"/>
            <a:chExt cx="762000" cy="812158"/>
          </a:xfrm>
        </p:grpSpPr>
        <p:sp>
          <p:nvSpPr>
            <p:cNvPr id="13" name="Donut 12"/>
            <p:cNvSpPr/>
            <p:nvPr/>
          </p:nvSpPr>
          <p:spPr>
            <a:xfrm rot="14790786">
              <a:off x="3099550" y="3597650"/>
              <a:ext cx="732846" cy="762000"/>
            </a:xfrm>
            <a:prstGeom prst="donut">
              <a:avLst>
                <a:gd name="adj" fmla="val 14011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 rot="14790786">
              <a:off x="3184163" y="3603149"/>
              <a:ext cx="314077" cy="17462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Isosceles Triangle 14"/>
            <p:cNvSpPr/>
            <p:nvPr/>
          </p:nvSpPr>
          <p:spPr>
            <a:xfrm rot="3087704">
              <a:off x="3131215" y="3626351"/>
              <a:ext cx="314077" cy="176213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3124200" y="2357438"/>
            <a:ext cx="28956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 smtClean="0">
                <a:solidFill>
                  <a:schemeClr val="bg1"/>
                </a:solidFill>
              </a:rPr>
              <a:t>Process Control</a:t>
            </a:r>
          </a:p>
        </p:txBody>
      </p:sp>
      <p:grpSp>
        <p:nvGrpSpPr>
          <p:cNvPr id="9229" name="Group 21"/>
          <p:cNvGrpSpPr>
            <a:grpSpLocks/>
          </p:cNvGrpSpPr>
          <p:nvPr/>
        </p:nvGrpSpPr>
        <p:grpSpPr bwMode="auto">
          <a:xfrm rot="2268830">
            <a:off x="5349875" y="3729038"/>
            <a:ext cx="762000" cy="812800"/>
            <a:chOff x="3085990" y="3533182"/>
            <a:chExt cx="762000" cy="812158"/>
          </a:xfrm>
        </p:grpSpPr>
        <p:sp>
          <p:nvSpPr>
            <p:cNvPr id="23" name="Donut 22"/>
            <p:cNvSpPr/>
            <p:nvPr/>
          </p:nvSpPr>
          <p:spPr>
            <a:xfrm rot="14790786">
              <a:off x="3098993" y="3597632"/>
              <a:ext cx="732846" cy="762000"/>
            </a:xfrm>
            <a:prstGeom prst="donut">
              <a:avLst>
                <a:gd name="adj" fmla="val 14011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4790786">
              <a:off x="3182958" y="3603061"/>
              <a:ext cx="314077" cy="17462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Isosceles Triangle 24"/>
            <p:cNvSpPr/>
            <p:nvPr/>
          </p:nvSpPr>
          <p:spPr>
            <a:xfrm rot="3087704">
              <a:off x="3130651" y="3626766"/>
              <a:ext cx="314077" cy="176213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9230" name="Group 25"/>
          <p:cNvGrpSpPr>
            <a:grpSpLocks/>
          </p:cNvGrpSpPr>
          <p:nvPr/>
        </p:nvGrpSpPr>
        <p:grpSpPr bwMode="auto">
          <a:xfrm rot="2268830">
            <a:off x="5349875" y="2738438"/>
            <a:ext cx="762000" cy="812800"/>
            <a:chOff x="3085990" y="3533182"/>
            <a:chExt cx="762000" cy="812158"/>
          </a:xfrm>
        </p:grpSpPr>
        <p:sp>
          <p:nvSpPr>
            <p:cNvPr id="27" name="Donut 26"/>
            <p:cNvSpPr/>
            <p:nvPr/>
          </p:nvSpPr>
          <p:spPr>
            <a:xfrm rot="14790786">
              <a:off x="3098993" y="3597632"/>
              <a:ext cx="732846" cy="762000"/>
            </a:xfrm>
            <a:prstGeom prst="donut">
              <a:avLst>
                <a:gd name="adj" fmla="val 14011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 rot="14790786">
              <a:off x="3182958" y="3603061"/>
              <a:ext cx="314077" cy="17462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 rot="3087704">
              <a:off x="3130651" y="3626766"/>
              <a:ext cx="314077" cy="176213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30" name="Content Placeholder 2"/>
          <p:cNvSpPr txBox="1">
            <a:spLocks/>
          </p:cNvSpPr>
          <p:nvPr/>
        </p:nvSpPr>
        <p:spPr bwMode="auto">
          <a:xfrm>
            <a:off x="457200" y="5638800"/>
            <a:ext cx="8153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3200" dirty="0">
                <a:solidFill>
                  <a:srgbClr val="1C1C1C"/>
                </a:solidFill>
                <a:latin typeface="+mn-lt"/>
              </a:rPr>
              <a:t>Add threads for each input!</a:t>
            </a:r>
          </a:p>
        </p:txBody>
      </p:sp>
      <p:sp>
        <p:nvSpPr>
          <p:cNvPr id="32" name="Rounded Rectangular Callout 31"/>
          <p:cNvSpPr/>
          <p:nvPr/>
        </p:nvSpPr>
        <p:spPr>
          <a:xfrm>
            <a:off x="6019800" y="1828800"/>
            <a:ext cx="1905000" cy="609600"/>
          </a:xfrm>
          <a:prstGeom prst="wedgeRoundRectCallout">
            <a:avLst>
              <a:gd name="adj1" fmla="val -54855"/>
              <a:gd name="adj2" fmla="val 114683"/>
              <a:gd name="adj3" fmla="val 16667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Rounded Rectangular Callout 30"/>
          <p:cNvSpPr/>
          <p:nvPr/>
        </p:nvSpPr>
        <p:spPr>
          <a:xfrm>
            <a:off x="6019800" y="1828800"/>
            <a:ext cx="1981200" cy="685800"/>
          </a:xfrm>
          <a:prstGeom prst="wedgeRoundRectCallout">
            <a:avLst>
              <a:gd name="adj1" fmla="val -48259"/>
              <a:gd name="adj2" fmla="val 259326"/>
              <a:gd name="adj3" fmla="val 16667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Event Generator Threads</a:t>
            </a:r>
          </a:p>
        </p:txBody>
      </p:sp>
      <p:sp>
        <p:nvSpPr>
          <p:cNvPr id="11" name="Right Arrow 10"/>
          <p:cNvSpPr/>
          <p:nvPr/>
        </p:nvSpPr>
        <p:spPr>
          <a:xfrm rot="10800000">
            <a:off x="6096000" y="2895600"/>
            <a:ext cx="609600" cy="533400"/>
          </a:xfrm>
          <a:prstGeom prst="right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3" name="Rounded Rectangular Callout 32"/>
          <p:cNvSpPr/>
          <p:nvPr/>
        </p:nvSpPr>
        <p:spPr>
          <a:xfrm>
            <a:off x="1125538" y="2362200"/>
            <a:ext cx="1981200" cy="685800"/>
          </a:xfrm>
          <a:prstGeom prst="wedgeRoundRectCallout">
            <a:avLst>
              <a:gd name="adj1" fmla="val 50642"/>
              <a:gd name="adj2" fmla="val 106945"/>
              <a:gd name="adj3" fmla="val 16667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Event Generator Threads</a:t>
            </a:r>
          </a:p>
        </p:txBody>
      </p:sp>
      <p:sp>
        <p:nvSpPr>
          <p:cNvPr id="36" name="Content Placeholder 2"/>
          <p:cNvSpPr txBox="1">
            <a:spLocks/>
          </p:cNvSpPr>
          <p:nvPr/>
        </p:nvSpPr>
        <p:spPr bwMode="auto">
          <a:xfrm>
            <a:off x="457200" y="914400"/>
            <a:ext cx="8153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3200" dirty="0">
                <a:solidFill>
                  <a:srgbClr val="1C1C1C"/>
                </a:solidFill>
                <a:latin typeface="+mn-lt"/>
              </a:rPr>
              <a:t>Handle multiple inputs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Complexities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224A64-7B2B-463F-A466-F74A0DFB19DE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The Deconstruction of </a:t>
            </a:r>
            <a:r>
              <a:rPr lang="en-US" dirty="0" err="1" smtClean="0"/>
              <a:t>Dyninst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3124200" y="2286000"/>
            <a:ext cx="2895600" cy="297180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600" dirty="0"/>
          </a:p>
        </p:txBody>
      </p:sp>
      <p:sp>
        <p:nvSpPr>
          <p:cNvPr id="7" name="Rounded Rectangle 6"/>
          <p:cNvSpPr/>
          <p:nvPr/>
        </p:nvSpPr>
        <p:spPr>
          <a:xfrm>
            <a:off x="152400" y="3276600"/>
            <a:ext cx="2133600" cy="838200"/>
          </a:xfrm>
          <a:prstGeom prst="roundRect">
            <a:avLst/>
          </a:prstGeom>
          <a:solidFill>
            <a:schemeClr val="tx2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600" dirty="0"/>
              <a:t>User API Calls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781800" y="2590800"/>
            <a:ext cx="2133600" cy="838200"/>
          </a:xfrm>
          <a:prstGeom prst="roundRect">
            <a:avLst/>
          </a:prstGeom>
          <a:solidFill>
            <a:schemeClr val="tx2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600" dirty="0"/>
              <a:t>OS Debug Interface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781800" y="3886200"/>
            <a:ext cx="2133600" cy="838200"/>
          </a:xfrm>
          <a:prstGeom prst="roundRect">
            <a:avLst/>
          </a:prstGeom>
          <a:solidFill>
            <a:schemeClr val="tx2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600" dirty="0"/>
              <a:t>Event Pipe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362200" y="3429000"/>
            <a:ext cx="685800" cy="533400"/>
          </a:xfrm>
          <a:prstGeom prst="right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ight Arrow 11"/>
          <p:cNvSpPr/>
          <p:nvPr/>
        </p:nvSpPr>
        <p:spPr>
          <a:xfrm rot="10800000">
            <a:off x="6096000" y="3886200"/>
            <a:ext cx="609600" cy="533400"/>
          </a:xfrm>
          <a:prstGeom prst="right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10251" name="Group 20"/>
          <p:cNvGrpSpPr>
            <a:grpSpLocks/>
          </p:cNvGrpSpPr>
          <p:nvPr/>
        </p:nvGrpSpPr>
        <p:grpSpPr bwMode="auto">
          <a:xfrm rot="2317416">
            <a:off x="3106738" y="3276600"/>
            <a:ext cx="762000" cy="812800"/>
            <a:chOff x="3085990" y="3533182"/>
            <a:chExt cx="762000" cy="812158"/>
          </a:xfrm>
        </p:grpSpPr>
        <p:sp>
          <p:nvSpPr>
            <p:cNvPr id="13" name="Donut 12"/>
            <p:cNvSpPr/>
            <p:nvPr/>
          </p:nvSpPr>
          <p:spPr>
            <a:xfrm rot="14790786">
              <a:off x="3099550" y="3597650"/>
              <a:ext cx="732846" cy="762000"/>
            </a:xfrm>
            <a:prstGeom prst="donut">
              <a:avLst>
                <a:gd name="adj" fmla="val 14011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 rot="14790786">
              <a:off x="3184163" y="3603149"/>
              <a:ext cx="314077" cy="17462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Isosceles Triangle 14"/>
            <p:cNvSpPr/>
            <p:nvPr/>
          </p:nvSpPr>
          <p:spPr>
            <a:xfrm rot="3087704">
              <a:off x="3131215" y="3626351"/>
              <a:ext cx="314077" cy="176213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3124200" y="2357438"/>
            <a:ext cx="28956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 smtClean="0">
                <a:solidFill>
                  <a:schemeClr val="bg1"/>
                </a:solidFill>
              </a:rPr>
              <a:t>Process Control</a:t>
            </a:r>
          </a:p>
        </p:txBody>
      </p:sp>
      <p:grpSp>
        <p:nvGrpSpPr>
          <p:cNvPr id="10253" name="Group 21"/>
          <p:cNvGrpSpPr>
            <a:grpSpLocks/>
          </p:cNvGrpSpPr>
          <p:nvPr/>
        </p:nvGrpSpPr>
        <p:grpSpPr bwMode="auto">
          <a:xfrm rot="2268830">
            <a:off x="5349875" y="3729038"/>
            <a:ext cx="762000" cy="812800"/>
            <a:chOff x="3085990" y="3533182"/>
            <a:chExt cx="762000" cy="812158"/>
          </a:xfrm>
        </p:grpSpPr>
        <p:sp>
          <p:nvSpPr>
            <p:cNvPr id="23" name="Donut 22"/>
            <p:cNvSpPr/>
            <p:nvPr/>
          </p:nvSpPr>
          <p:spPr>
            <a:xfrm rot="14790786">
              <a:off x="3098993" y="3597632"/>
              <a:ext cx="732846" cy="762000"/>
            </a:xfrm>
            <a:prstGeom prst="donut">
              <a:avLst>
                <a:gd name="adj" fmla="val 14011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4790786">
              <a:off x="3182958" y="3603061"/>
              <a:ext cx="314077" cy="17462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Isosceles Triangle 24"/>
            <p:cNvSpPr/>
            <p:nvPr/>
          </p:nvSpPr>
          <p:spPr>
            <a:xfrm rot="3087704">
              <a:off x="3130651" y="3626766"/>
              <a:ext cx="314077" cy="176213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10254" name="Group 25"/>
          <p:cNvGrpSpPr>
            <a:grpSpLocks/>
          </p:cNvGrpSpPr>
          <p:nvPr/>
        </p:nvGrpSpPr>
        <p:grpSpPr bwMode="auto">
          <a:xfrm rot="2268830">
            <a:off x="5349875" y="2738438"/>
            <a:ext cx="762000" cy="812800"/>
            <a:chOff x="3085990" y="3533182"/>
            <a:chExt cx="762000" cy="812158"/>
          </a:xfrm>
        </p:grpSpPr>
        <p:sp>
          <p:nvSpPr>
            <p:cNvPr id="27" name="Donut 26"/>
            <p:cNvSpPr/>
            <p:nvPr/>
          </p:nvSpPr>
          <p:spPr>
            <a:xfrm rot="14790786">
              <a:off x="3098993" y="3597632"/>
              <a:ext cx="732846" cy="762000"/>
            </a:xfrm>
            <a:prstGeom prst="donut">
              <a:avLst>
                <a:gd name="adj" fmla="val 14011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 rot="14790786">
              <a:off x="3182958" y="3603061"/>
              <a:ext cx="314077" cy="17462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 rot="3087704">
              <a:off x="3130651" y="3626766"/>
              <a:ext cx="314077" cy="176213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30" name="Content Placeholder 2"/>
          <p:cNvSpPr txBox="1">
            <a:spLocks/>
          </p:cNvSpPr>
          <p:nvPr/>
        </p:nvSpPr>
        <p:spPr bwMode="auto">
          <a:xfrm>
            <a:off x="457200" y="5638800"/>
            <a:ext cx="8153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3200" dirty="0">
                <a:solidFill>
                  <a:srgbClr val="1C1C1C"/>
                </a:solidFill>
                <a:latin typeface="+mn-lt"/>
              </a:rPr>
              <a:t>Add thread for event handling!</a:t>
            </a:r>
          </a:p>
        </p:txBody>
      </p:sp>
      <p:sp>
        <p:nvSpPr>
          <p:cNvPr id="32" name="Rounded Rectangular Callout 31"/>
          <p:cNvSpPr/>
          <p:nvPr/>
        </p:nvSpPr>
        <p:spPr>
          <a:xfrm>
            <a:off x="6019800" y="1828800"/>
            <a:ext cx="1905000" cy="609600"/>
          </a:xfrm>
          <a:prstGeom prst="wedgeRoundRectCallout">
            <a:avLst>
              <a:gd name="adj1" fmla="val -54855"/>
              <a:gd name="adj2" fmla="val 114683"/>
              <a:gd name="adj3" fmla="val 16667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Rounded Rectangular Callout 30"/>
          <p:cNvSpPr/>
          <p:nvPr/>
        </p:nvSpPr>
        <p:spPr>
          <a:xfrm>
            <a:off x="6019800" y="1828800"/>
            <a:ext cx="1981200" cy="685800"/>
          </a:xfrm>
          <a:prstGeom prst="wedgeRoundRectCallout">
            <a:avLst>
              <a:gd name="adj1" fmla="val -48259"/>
              <a:gd name="adj2" fmla="val 259326"/>
              <a:gd name="adj3" fmla="val 16667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Event Generator Threads</a:t>
            </a:r>
          </a:p>
        </p:txBody>
      </p:sp>
      <p:sp>
        <p:nvSpPr>
          <p:cNvPr id="11" name="Right Arrow 10"/>
          <p:cNvSpPr/>
          <p:nvPr/>
        </p:nvSpPr>
        <p:spPr>
          <a:xfrm rot="10800000">
            <a:off x="6096000" y="2895600"/>
            <a:ext cx="609600" cy="533400"/>
          </a:xfrm>
          <a:prstGeom prst="right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3" name="Rounded Rectangular Callout 32"/>
          <p:cNvSpPr/>
          <p:nvPr/>
        </p:nvSpPr>
        <p:spPr>
          <a:xfrm>
            <a:off x="1125538" y="2362200"/>
            <a:ext cx="1981200" cy="685800"/>
          </a:xfrm>
          <a:prstGeom prst="wedgeRoundRectCallout">
            <a:avLst>
              <a:gd name="adj1" fmla="val 50642"/>
              <a:gd name="adj2" fmla="val 106945"/>
              <a:gd name="adj3" fmla="val 16667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Event Generator Threads</a:t>
            </a:r>
          </a:p>
        </p:txBody>
      </p:sp>
      <p:sp>
        <p:nvSpPr>
          <p:cNvPr id="36" name="Content Placeholder 2"/>
          <p:cNvSpPr txBox="1">
            <a:spLocks/>
          </p:cNvSpPr>
          <p:nvPr/>
        </p:nvSpPr>
        <p:spPr bwMode="auto">
          <a:xfrm>
            <a:off x="457200" y="914400"/>
            <a:ext cx="8153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3200" dirty="0">
                <a:solidFill>
                  <a:srgbClr val="1C1C1C"/>
                </a:solidFill>
                <a:latin typeface="+mn-lt"/>
              </a:rPr>
              <a:t>Event handling may block</a:t>
            </a:r>
          </a:p>
        </p:txBody>
      </p:sp>
      <p:sp>
        <p:nvSpPr>
          <p:cNvPr id="35" name="Donut 34"/>
          <p:cNvSpPr/>
          <p:nvPr/>
        </p:nvSpPr>
        <p:spPr>
          <a:xfrm rot="17108202">
            <a:off x="4238625" y="4551363"/>
            <a:ext cx="733425" cy="762000"/>
          </a:xfrm>
          <a:prstGeom prst="donut">
            <a:avLst>
              <a:gd name="adj" fmla="val 14011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 rot="17108202">
            <a:off x="4530725" y="4541838"/>
            <a:ext cx="314325" cy="1746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Isosceles Triangle 37"/>
          <p:cNvSpPr/>
          <p:nvPr/>
        </p:nvSpPr>
        <p:spPr>
          <a:xfrm rot="5405120">
            <a:off x="4474369" y="4525169"/>
            <a:ext cx="314325" cy="176213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Rounded Rectangular Callout 38"/>
          <p:cNvSpPr/>
          <p:nvPr/>
        </p:nvSpPr>
        <p:spPr>
          <a:xfrm>
            <a:off x="1981200" y="4495800"/>
            <a:ext cx="1981200" cy="685800"/>
          </a:xfrm>
          <a:prstGeom prst="wedgeRoundRectCallout">
            <a:avLst>
              <a:gd name="adj1" fmla="val 59433"/>
              <a:gd name="adj2" fmla="val 18056"/>
              <a:gd name="adj3" fmla="val 16667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Event Handler Thread</a:t>
            </a:r>
          </a:p>
        </p:txBody>
      </p:sp>
      <p:cxnSp>
        <p:nvCxnSpPr>
          <p:cNvPr id="41" name="Straight Arrow Connector 40"/>
          <p:cNvCxnSpPr>
            <a:stCxn id="13" idx="3"/>
            <a:endCxn id="35" idx="7"/>
          </p:cNvCxnSpPr>
          <p:nvPr/>
        </p:nvCxnSpPr>
        <p:spPr>
          <a:xfrm>
            <a:off x="3656013" y="4033838"/>
            <a:ext cx="757237" cy="57785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23" idx="1"/>
            <a:endCxn id="35" idx="4"/>
          </p:cNvCxnSpPr>
          <p:nvPr/>
        </p:nvCxnSpPr>
        <p:spPr>
          <a:xfrm rot="10800000" flipV="1">
            <a:off x="4973638" y="4351338"/>
            <a:ext cx="407987" cy="68103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27" idx="1"/>
            <a:endCxn id="35" idx="5"/>
          </p:cNvCxnSpPr>
          <p:nvPr/>
        </p:nvCxnSpPr>
        <p:spPr>
          <a:xfrm rot="10800000" flipV="1">
            <a:off x="4933950" y="3360738"/>
            <a:ext cx="447675" cy="139223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Complexities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1C66ED4-CABB-4F69-84CB-E173FDD75D13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The Deconstruction of </a:t>
            </a:r>
            <a:r>
              <a:rPr lang="en-US" dirty="0" err="1" smtClean="0"/>
              <a:t>Dyninst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3124200" y="2286000"/>
            <a:ext cx="2895600" cy="297180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600" dirty="0"/>
          </a:p>
        </p:txBody>
      </p:sp>
      <p:sp>
        <p:nvSpPr>
          <p:cNvPr id="7" name="Rounded Rectangle 6"/>
          <p:cNvSpPr/>
          <p:nvPr/>
        </p:nvSpPr>
        <p:spPr>
          <a:xfrm>
            <a:off x="152400" y="3276600"/>
            <a:ext cx="2133600" cy="838200"/>
          </a:xfrm>
          <a:prstGeom prst="roundRect">
            <a:avLst/>
          </a:prstGeom>
          <a:solidFill>
            <a:schemeClr val="tx2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600" dirty="0"/>
              <a:t>User API Calls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781800" y="2590800"/>
            <a:ext cx="2133600" cy="838200"/>
          </a:xfrm>
          <a:prstGeom prst="roundRect">
            <a:avLst/>
          </a:prstGeom>
          <a:solidFill>
            <a:schemeClr val="tx2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600" dirty="0"/>
              <a:t>OS Debug Interface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781800" y="3886200"/>
            <a:ext cx="2133600" cy="838200"/>
          </a:xfrm>
          <a:prstGeom prst="roundRect">
            <a:avLst/>
          </a:prstGeom>
          <a:solidFill>
            <a:schemeClr val="tx2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600" dirty="0"/>
              <a:t>Event Pipe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362200" y="3429000"/>
            <a:ext cx="685800" cy="533400"/>
          </a:xfrm>
          <a:prstGeom prst="right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ight Arrow 11"/>
          <p:cNvSpPr/>
          <p:nvPr/>
        </p:nvSpPr>
        <p:spPr>
          <a:xfrm rot="10800000">
            <a:off x="6096000" y="3886200"/>
            <a:ext cx="609600" cy="533400"/>
          </a:xfrm>
          <a:prstGeom prst="right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11275" name="Group 20"/>
          <p:cNvGrpSpPr>
            <a:grpSpLocks/>
          </p:cNvGrpSpPr>
          <p:nvPr/>
        </p:nvGrpSpPr>
        <p:grpSpPr bwMode="auto">
          <a:xfrm rot="2317416">
            <a:off x="3106738" y="3276600"/>
            <a:ext cx="762000" cy="812800"/>
            <a:chOff x="3085990" y="3533182"/>
            <a:chExt cx="762000" cy="812158"/>
          </a:xfrm>
        </p:grpSpPr>
        <p:sp>
          <p:nvSpPr>
            <p:cNvPr id="13" name="Donut 12"/>
            <p:cNvSpPr/>
            <p:nvPr/>
          </p:nvSpPr>
          <p:spPr>
            <a:xfrm rot="14790786">
              <a:off x="3099550" y="3597650"/>
              <a:ext cx="732846" cy="762000"/>
            </a:xfrm>
            <a:prstGeom prst="donut">
              <a:avLst>
                <a:gd name="adj" fmla="val 14011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 rot="14790786">
              <a:off x="3184163" y="3603149"/>
              <a:ext cx="314077" cy="17462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Isosceles Triangle 14"/>
            <p:cNvSpPr/>
            <p:nvPr/>
          </p:nvSpPr>
          <p:spPr>
            <a:xfrm rot="3087704">
              <a:off x="3131215" y="3626351"/>
              <a:ext cx="314077" cy="176213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3124200" y="2357438"/>
            <a:ext cx="28956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 smtClean="0">
                <a:solidFill>
                  <a:schemeClr val="bg1"/>
                </a:solidFill>
              </a:rPr>
              <a:t>Process Control</a:t>
            </a:r>
          </a:p>
        </p:txBody>
      </p:sp>
      <p:grpSp>
        <p:nvGrpSpPr>
          <p:cNvPr id="11277" name="Group 25"/>
          <p:cNvGrpSpPr>
            <a:grpSpLocks/>
          </p:cNvGrpSpPr>
          <p:nvPr/>
        </p:nvGrpSpPr>
        <p:grpSpPr bwMode="auto">
          <a:xfrm rot="2268830">
            <a:off x="5349875" y="2738438"/>
            <a:ext cx="762000" cy="812800"/>
            <a:chOff x="3085990" y="3533182"/>
            <a:chExt cx="762000" cy="812158"/>
          </a:xfrm>
        </p:grpSpPr>
        <p:sp>
          <p:nvSpPr>
            <p:cNvPr id="27" name="Donut 26"/>
            <p:cNvSpPr/>
            <p:nvPr/>
          </p:nvSpPr>
          <p:spPr>
            <a:xfrm rot="14790786">
              <a:off x="3098993" y="3597632"/>
              <a:ext cx="732846" cy="762000"/>
            </a:xfrm>
            <a:prstGeom prst="donut">
              <a:avLst>
                <a:gd name="adj" fmla="val 14011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 rot="14790786">
              <a:off x="3182958" y="3603061"/>
              <a:ext cx="314077" cy="17462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 rot="3087704">
              <a:off x="3130651" y="3626766"/>
              <a:ext cx="314077" cy="176213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30" name="Content Placeholder 2"/>
          <p:cNvSpPr txBox="1">
            <a:spLocks/>
          </p:cNvSpPr>
          <p:nvPr/>
        </p:nvSpPr>
        <p:spPr bwMode="auto">
          <a:xfrm>
            <a:off x="457200" y="5638800"/>
            <a:ext cx="8153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3200" dirty="0">
                <a:solidFill>
                  <a:srgbClr val="1C1C1C"/>
                </a:solidFill>
                <a:latin typeface="+mn-lt"/>
              </a:rPr>
              <a:t>Add multiple event handler threads!</a:t>
            </a:r>
          </a:p>
        </p:txBody>
      </p:sp>
      <p:sp>
        <p:nvSpPr>
          <p:cNvPr id="32" name="Rounded Rectangular Callout 31"/>
          <p:cNvSpPr/>
          <p:nvPr/>
        </p:nvSpPr>
        <p:spPr>
          <a:xfrm>
            <a:off x="6019800" y="1828800"/>
            <a:ext cx="1905000" cy="609600"/>
          </a:xfrm>
          <a:prstGeom prst="wedgeRoundRectCallout">
            <a:avLst>
              <a:gd name="adj1" fmla="val -54855"/>
              <a:gd name="adj2" fmla="val 114683"/>
              <a:gd name="adj3" fmla="val 16667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Rounded Rectangular Callout 30"/>
          <p:cNvSpPr/>
          <p:nvPr/>
        </p:nvSpPr>
        <p:spPr>
          <a:xfrm>
            <a:off x="6019800" y="1828800"/>
            <a:ext cx="1981200" cy="685800"/>
          </a:xfrm>
          <a:prstGeom prst="wedgeRoundRectCallout">
            <a:avLst>
              <a:gd name="adj1" fmla="val -48259"/>
              <a:gd name="adj2" fmla="val 259326"/>
              <a:gd name="adj3" fmla="val 16667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Event Generator Threads</a:t>
            </a:r>
          </a:p>
        </p:txBody>
      </p:sp>
      <p:sp>
        <p:nvSpPr>
          <p:cNvPr id="11" name="Right Arrow 10"/>
          <p:cNvSpPr/>
          <p:nvPr/>
        </p:nvSpPr>
        <p:spPr>
          <a:xfrm rot="10800000">
            <a:off x="6096000" y="2895600"/>
            <a:ext cx="609600" cy="533400"/>
          </a:xfrm>
          <a:prstGeom prst="right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3" name="Rounded Rectangular Callout 32"/>
          <p:cNvSpPr/>
          <p:nvPr/>
        </p:nvSpPr>
        <p:spPr>
          <a:xfrm>
            <a:off x="1125538" y="2362200"/>
            <a:ext cx="1981200" cy="685800"/>
          </a:xfrm>
          <a:prstGeom prst="wedgeRoundRectCallout">
            <a:avLst>
              <a:gd name="adj1" fmla="val 50642"/>
              <a:gd name="adj2" fmla="val 106945"/>
              <a:gd name="adj3" fmla="val 16667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Event Generator Threads</a:t>
            </a:r>
          </a:p>
        </p:txBody>
      </p:sp>
      <p:sp>
        <p:nvSpPr>
          <p:cNvPr id="36" name="Content Placeholder 2"/>
          <p:cNvSpPr txBox="1">
            <a:spLocks/>
          </p:cNvSpPr>
          <p:nvPr/>
        </p:nvSpPr>
        <p:spPr bwMode="auto">
          <a:xfrm>
            <a:off x="457200" y="914400"/>
            <a:ext cx="8153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3200" dirty="0">
                <a:solidFill>
                  <a:srgbClr val="1C1C1C"/>
                </a:solidFill>
                <a:latin typeface="+mn-lt"/>
              </a:rPr>
              <a:t>May be handling multiple events</a:t>
            </a:r>
          </a:p>
        </p:txBody>
      </p:sp>
      <p:grpSp>
        <p:nvGrpSpPr>
          <p:cNvPr id="11284" name="Group 33"/>
          <p:cNvGrpSpPr>
            <a:grpSpLocks/>
          </p:cNvGrpSpPr>
          <p:nvPr/>
        </p:nvGrpSpPr>
        <p:grpSpPr bwMode="auto">
          <a:xfrm>
            <a:off x="4224338" y="4491038"/>
            <a:ext cx="762000" cy="842962"/>
            <a:chOff x="4224890" y="4456746"/>
            <a:chExt cx="762000" cy="842601"/>
          </a:xfrm>
        </p:grpSpPr>
        <p:sp>
          <p:nvSpPr>
            <p:cNvPr id="35" name="Donut 34"/>
            <p:cNvSpPr/>
            <p:nvPr/>
          </p:nvSpPr>
          <p:spPr>
            <a:xfrm rot="17108202">
              <a:off x="4239334" y="4551792"/>
              <a:ext cx="733111" cy="762000"/>
            </a:xfrm>
            <a:prstGeom prst="donut">
              <a:avLst>
                <a:gd name="adj" fmla="val 14011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 rot="17108202">
              <a:off x="4530550" y="4541604"/>
              <a:ext cx="314190" cy="17621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" name="Isosceles Triangle 37"/>
            <p:cNvSpPr/>
            <p:nvPr/>
          </p:nvSpPr>
          <p:spPr>
            <a:xfrm rot="5405120">
              <a:off x="4474194" y="4526529"/>
              <a:ext cx="314190" cy="174625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39" name="Rounded Rectangular Callout 38"/>
          <p:cNvSpPr/>
          <p:nvPr/>
        </p:nvSpPr>
        <p:spPr>
          <a:xfrm>
            <a:off x="1066800" y="4495800"/>
            <a:ext cx="1981200" cy="685800"/>
          </a:xfrm>
          <a:prstGeom prst="wedgeRoundRectCallout">
            <a:avLst>
              <a:gd name="adj1" fmla="val 68224"/>
              <a:gd name="adj2" fmla="val 14881"/>
              <a:gd name="adj3" fmla="val 16667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Event Handler Threads</a:t>
            </a:r>
          </a:p>
        </p:txBody>
      </p:sp>
      <p:grpSp>
        <p:nvGrpSpPr>
          <p:cNvPr id="11286" name="Group 39"/>
          <p:cNvGrpSpPr>
            <a:grpSpLocks/>
          </p:cNvGrpSpPr>
          <p:nvPr/>
        </p:nvGrpSpPr>
        <p:grpSpPr bwMode="auto">
          <a:xfrm>
            <a:off x="3429000" y="4491038"/>
            <a:ext cx="762000" cy="842962"/>
            <a:chOff x="4224890" y="4456746"/>
            <a:chExt cx="762000" cy="842601"/>
          </a:xfrm>
        </p:grpSpPr>
        <p:sp>
          <p:nvSpPr>
            <p:cNvPr id="41" name="Donut 40"/>
            <p:cNvSpPr/>
            <p:nvPr/>
          </p:nvSpPr>
          <p:spPr>
            <a:xfrm rot="17108202">
              <a:off x="4239334" y="4551792"/>
              <a:ext cx="733111" cy="762000"/>
            </a:xfrm>
            <a:prstGeom prst="donut">
              <a:avLst>
                <a:gd name="adj" fmla="val 14011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 rot="17108202">
              <a:off x="4530551" y="4541603"/>
              <a:ext cx="314190" cy="176213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3" name="Isosceles Triangle 42"/>
            <p:cNvSpPr/>
            <p:nvPr/>
          </p:nvSpPr>
          <p:spPr>
            <a:xfrm rot="5405120">
              <a:off x="4474195" y="4526529"/>
              <a:ext cx="314190" cy="174625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11287" name="Group 43"/>
          <p:cNvGrpSpPr>
            <a:grpSpLocks/>
          </p:cNvGrpSpPr>
          <p:nvPr/>
        </p:nvGrpSpPr>
        <p:grpSpPr bwMode="auto">
          <a:xfrm>
            <a:off x="5029200" y="4495800"/>
            <a:ext cx="762000" cy="842963"/>
            <a:chOff x="4224890" y="4456746"/>
            <a:chExt cx="762000" cy="842601"/>
          </a:xfrm>
        </p:grpSpPr>
        <p:sp>
          <p:nvSpPr>
            <p:cNvPr id="45" name="Donut 44"/>
            <p:cNvSpPr/>
            <p:nvPr/>
          </p:nvSpPr>
          <p:spPr>
            <a:xfrm rot="17108202">
              <a:off x="4239334" y="4551792"/>
              <a:ext cx="733110" cy="762000"/>
            </a:xfrm>
            <a:prstGeom prst="donut">
              <a:avLst>
                <a:gd name="adj" fmla="val 14011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 rot="17108202">
              <a:off x="4530551" y="4541603"/>
              <a:ext cx="314190" cy="176213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7" name="Isosceles Triangle 46"/>
            <p:cNvSpPr/>
            <p:nvPr/>
          </p:nvSpPr>
          <p:spPr>
            <a:xfrm rot="5405120">
              <a:off x="4474195" y="4526529"/>
              <a:ext cx="314190" cy="174625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cxnSp>
        <p:nvCxnSpPr>
          <p:cNvPr id="48" name="Straight Arrow Connector 47"/>
          <p:cNvCxnSpPr>
            <a:endCxn id="41" idx="7"/>
          </p:cNvCxnSpPr>
          <p:nvPr/>
        </p:nvCxnSpPr>
        <p:spPr>
          <a:xfrm rot="5400000">
            <a:off x="3330575" y="4321176"/>
            <a:ext cx="612775" cy="381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23" idx="3"/>
            <a:endCxn id="45" idx="4"/>
          </p:cNvCxnSpPr>
          <p:nvPr/>
        </p:nvCxnSpPr>
        <p:spPr>
          <a:xfrm flipH="1">
            <a:off x="5778500" y="4484688"/>
            <a:ext cx="125413" cy="58578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27" idx="0"/>
          </p:cNvCxnSpPr>
          <p:nvPr/>
        </p:nvCxnSpPr>
        <p:spPr>
          <a:xfrm rot="10800000" flipV="1">
            <a:off x="4800600" y="3081338"/>
            <a:ext cx="538163" cy="1566862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27" idx="2"/>
            <a:endCxn id="45" idx="0"/>
          </p:cNvCxnSpPr>
          <p:nvPr/>
        </p:nvCxnSpPr>
        <p:spPr>
          <a:xfrm rot="5400000">
            <a:off x="4659313" y="3914775"/>
            <a:ext cx="1339850" cy="57467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292" name="Group 21"/>
          <p:cNvGrpSpPr>
            <a:grpSpLocks/>
          </p:cNvGrpSpPr>
          <p:nvPr/>
        </p:nvGrpSpPr>
        <p:grpSpPr bwMode="auto">
          <a:xfrm rot="2268830">
            <a:off x="5349875" y="3729038"/>
            <a:ext cx="762000" cy="812800"/>
            <a:chOff x="3085990" y="3533182"/>
            <a:chExt cx="762000" cy="812158"/>
          </a:xfrm>
        </p:grpSpPr>
        <p:sp>
          <p:nvSpPr>
            <p:cNvPr id="23" name="Donut 22"/>
            <p:cNvSpPr/>
            <p:nvPr/>
          </p:nvSpPr>
          <p:spPr>
            <a:xfrm rot="14790786">
              <a:off x="3098993" y="3597632"/>
              <a:ext cx="732846" cy="762000"/>
            </a:xfrm>
            <a:prstGeom prst="donut">
              <a:avLst>
                <a:gd name="adj" fmla="val 14011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4790786">
              <a:off x="3182958" y="3603061"/>
              <a:ext cx="314077" cy="17462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Isosceles Triangle 24"/>
            <p:cNvSpPr/>
            <p:nvPr/>
          </p:nvSpPr>
          <p:spPr>
            <a:xfrm rot="3087704">
              <a:off x="3130651" y="3626766"/>
              <a:ext cx="314077" cy="176213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Complexities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47ABDC6-C6B2-40D8-BC17-D6B86EEA660C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The Deconstruction of </a:t>
            </a:r>
            <a:r>
              <a:rPr lang="en-US" dirty="0" err="1" smtClean="0"/>
              <a:t>Dyninst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3124200" y="2286000"/>
            <a:ext cx="2895600" cy="297180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600" dirty="0"/>
          </a:p>
        </p:txBody>
      </p:sp>
      <p:sp>
        <p:nvSpPr>
          <p:cNvPr id="7" name="Rounded Rectangle 6"/>
          <p:cNvSpPr/>
          <p:nvPr/>
        </p:nvSpPr>
        <p:spPr>
          <a:xfrm>
            <a:off x="152400" y="3276600"/>
            <a:ext cx="2133600" cy="838200"/>
          </a:xfrm>
          <a:prstGeom prst="roundRect">
            <a:avLst/>
          </a:prstGeom>
          <a:solidFill>
            <a:schemeClr val="tx2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600" dirty="0"/>
              <a:t>User API Calls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781800" y="2590800"/>
            <a:ext cx="2133600" cy="838200"/>
          </a:xfrm>
          <a:prstGeom prst="roundRect">
            <a:avLst/>
          </a:prstGeom>
          <a:solidFill>
            <a:schemeClr val="tx2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600" dirty="0"/>
              <a:t>OS Debug Interface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781800" y="3886200"/>
            <a:ext cx="2133600" cy="838200"/>
          </a:xfrm>
          <a:prstGeom prst="roundRect">
            <a:avLst/>
          </a:prstGeom>
          <a:solidFill>
            <a:schemeClr val="tx2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600" dirty="0"/>
              <a:t>Event Pipe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362200" y="3429000"/>
            <a:ext cx="685800" cy="533400"/>
          </a:xfrm>
          <a:prstGeom prst="right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ight Arrow 11"/>
          <p:cNvSpPr/>
          <p:nvPr/>
        </p:nvSpPr>
        <p:spPr>
          <a:xfrm rot="10800000">
            <a:off x="6096000" y="3886200"/>
            <a:ext cx="609600" cy="533400"/>
          </a:xfrm>
          <a:prstGeom prst="right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12299" name="Group 20"/>
          <p:cNvGrpSpPr>
            <a:grpSpLocks/>
          </p:cNvGrpSpPr>
          <p:nvPr/>
        </p:nvGrpSpPr>
        <p:grpSpPr bwMode="auto">
          <a:xfrm rot="2317416">
            <a:off x="3106738" y="3276600"/>
            <a:ext cx="762000" cy="812800"/>
            <a:chOff x="3085990" y="3533182"/>
            <a:chExt cx="762000" cy="812158"/>
          </a:xfrm>
        </p:grpSpPr>
        <p:sp>
          <p:nvSpPr>
            <p:cNvPr id="13" name="Donut 12"/>
            <p:cNvSpPr/>
            <p:nvPr/>
          </p:nvSpPr>
          <p:spPr>
            <a:xfrm rot="14790786">
              <a:off x="3099550" y="3597650"/>
              <a:ext cx="732846" cy="762000"/>
            </a:xfrm>
            <a:prstGeom prst="donut">
              <a:avLst>
                <a:gd name="adj" fmla="val 14011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 rot="14790786">
              <a:off x="3184163" y="3603149"/>
              <a:ext cx="314077" cy="17462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Isosceles Triangle 14"/>
            <p:cNvSpPr/>
            <p:nvPr/>
          </p:nvSpPr>
          <p:spPr>
            <a:xfrm rot="3087704">
              <a:off x="3131215" y="3626351"/>
              <a:ext cx="314077" cy="176213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3124200" y="2357438"/>
            <a:ext cx="28956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 smtClean="0">
                <a:solidFill>
                  <a:schemeClr val="bg1"/>
                </a:solidFill>
              </a:rPr>
              <a:t>Process Control</a:t>
            </a:r>
          </a:p>
        </p:txBody>
      </p:sp>
      <p:grpSp>
        <p:nvGrpSpPr>
          <p:cNvPr id="12301" name="Group 25"/>
          <p:cNvGrpSpPr>
            <a:grpSpLocks/>
          </p:cNvGrpSpPr>
          <p:nvPr/>
        </p:nvGrpSpPr>
        <p:grpSpPr bwMode="auto">
          <a:xfrm rot="2268830">
            <a:off x="5349875" y="2738438"/>
            <a:ext cx="762000" cy="812800"/>
            <a:chOff x="3085990" y="3533182"/>
            <a:chExt cx="762000" cy="812158"/>
          </a:xfrm>
        </p:grpSpPr>
        <p:sp>
          <p:nvSpPr>
            <p:cNvPr id="27" name="Donut 26"/>
            <p:cNvSpPr/>
            <p:nvPr/>
          </p:nvSpPr>
          <p:spPr>
            <a:xfrm rot="14790786">
              <a:off x="3098993" y="3597632"/>
              <a:ext cx="732846" cy="762000"/>
            </a:xfrm>
            <a:prstGeom prst="donut">
              <a:avLst>
                <a:gd name="adj" fmla="val 14011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 rot="14790786">
              <a:off x="3182958" y="3603061"/>
              <a:ext cx="314077" cy="17462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 rot="3087704">
              <a:off x="3130651" y="3626766"/>
              <a:ext cx="314077" cy="176213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30" name="Content Placeholder 2"/>
          <p:cNvSpPr txBox="1">
            <a:spLocks/>
          </p:cNvSpPr>
          <p:nvPr/>
        </p:nvSpPr>
        <p:spPr bwMode="auto">
          <a:xfrm>
            <a:off x="457200" y="5638800"/>
            <a:ext cx="8153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3200" dirty="0">
                <a:solidFill>
                  <a:srgbClr val="1C1C1C"/>
                </a:solidFill>
                <a:latin typeface="+mn-lt"/>
              </a:rPr>
              <a:t>Add dedicated </a:t>
            </a:r>
            <a:r>
              <a:rPr lang="en-US" sz="3200" dirty="0" err="1">
                <a:solidFill>
                  <a:srgbClr val="1C1C1C"/>
                </a:solidFill>
                <a:latin typeface="+mn-lt"/>
              </a:rPr>
              <a:t>ptrace</a:t>
            </a:r>
            <a:r>
              <a:rPr lang="en-US" sz="3200" dirty="0">
                <a:solidFill>
                  <a:srgbClr val="1C1C1C"/>
                </a:solidFill>
                <a:latin typeface="+mn-lt"/>
              </a:rPr>
              <a:t> thread!</a:t>
            </a:r>
          </a:p>
        </p:txBody>
      </p:sp>
      <p:sp>
        <p:nvSpPr>
          <p:cNvPr id="32" name="Rounded Rectangular Callout 31"/>
          <p:cNvSpPr/>
          <p:nvPr/>
        </p:nvSpPr>
        <p:spPr>
          <a:xfrm>
            <a:off x="6019800" y="1828800"/>
            <a:ext cx="1905000" cy="609600"/>
          </a:xfrm>
          <a:prstGeom prst="wedgeRoundRectCallout">
            <a:avLst>
              <a:gd name="adj1" fmla="val -54855"/>
              <a:gd name="adj2" fmla="val 114683"/>
              <a:gd name="adj3" fmla="val 16667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Rounded Rectangular Callout 30"/>
          <p:cNvSpPr/>
          <p:nvPr/>
        </p:nvSpPr>
        <p:spPr>
          <a:xfrm>
            <a:off x="6019800" y="1828800"/>
            <a:ext cx="1981200" cy="685800"/>
          </a:xfrm>
          <a:prstGeom prst="wedgeRoundRectCallout">
            <a:avLst>
              <a:gd name="adj1" fmla="val -48259"/>
              <a:gd name="adj2" fmla="val 259326"/>
              <a:gd name="adj3" fmla="val 16667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Event Generator Threads</a:t>
            </a:r>
          </a:p>
        </p:txBody>
      </p:sp>
      <p:sp>
        <p:nvSpPr>
          <p:cNvPr id="11" name="Right Arrow 10"/>
          <p:cNvSpPr/>
          <p:nvPr/>
        </p:nvSpPr>
        <p:spPr>
          <a:xfrm rot="10800000">
            <a:off x="6096000" y="2895600"/>
            <a:ext cx="609600" cy="533400"/>
          </a:xfrm>
          <a:prstGeom prst="right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3" name="Rounded Rectangular Callout 32"/>
          <p:cNvSpPr/>
          <p:nvPr/>
        </p:nvSpPr>
        <p:spPr>
          <a:xfrm>
            <a:off x="1125538" y="2362200"/>
            <a:ext cx="1981200" cy="685800"/>
          </a:xfrm>
          <a:prstGeom prst="wedgeRoundRectCallout">
            <a:avLst>
              <a:gd name="adj1" fmla="val 50642"/>
              <a:gd name="adj2" fmla="val 106945"/>
              <a:gd name="adj3" fmla="val 16667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Event Generator Threads</a:t>
            </a:r>
          </a:p>
        </p:txBody>
      </p:sp>
      <p:sp>
        <p:nvSpPr>
          <p:cNvPr id="36" name="Content Placeholder 2"/>
          <p:cNvSpPr txBox="1">
            <a:spLocks/>
          </p:cNvSpPr>
          <p:nvPr/>
        </p:nvSpPr>
        <p:spPr bwMode="auto">
          <a:xfrm>
            <a:off x="457200" y="914400"/>
            <a:ext cx="8153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3200" dirty="0">
                <a:solidFill>
                  <a:srgbClr val="1C1C1C"/>
                </a:solidFill>
                <a:latin typeface="+mn-lt"/>
              </a:rPr>
              <a:t>Linux allows only one thread to call </a:t>
            </a:r>
            <a:r>
              <a:rPr lang="en-US" sz="3200" dirty="0" err="1">
                <a:solidFill>
                  <a:srgbClr val="1C1C1C"/>
                </a:solidFill>
                <a:latin typeface="+mn-lt"/>
              </a:rPr>
              <a:t>ptrace</a:t>
            </a:r>
            <a:endParaRPr lang="en-US" sz="3200" dirty="0">
              <a:solidFill>
                <a:srgbClr val="1C1C1C"/>
              </a:solidFill>
              <a:latin typeface="+mn-lt"/>
            </a:endParaRPr>
          </a:p>
        </p:txBody>
      </p:sp>
      <p:grpSp>
        <p:nvGrpSpPr>
          <p:cNvPr id="12308" name="Group 33"/>
          <p:cNvGrpSpPr>
            <a:grpSpLocks/>
          </p:cNvGrpSpPr>
          <p:nvPr/>
        </p:nvGrpSpPr>
        <p:grpSpPr bwMode="auto">
          <a:xfrm>
            <a:off x="4224338" y="4491038"/>
            <a:ext cx="762000" cy="842962"/>
            <a:chOff x="4224890" y="4456746"/>
            <a:chExt cx="762000" cy="842601"/>
          </a:xfrm>
        </p:grpSpPr>
        <p:sp>
          <p:nvSpPr>
            <p:cNvPr id="35" name="Donut 34"/>
            <p:cNvSpPr/>
            <p:nvPr/>
          </p:nvSpPr>
          <p:spPr>
            <a:xfrm rot="17108202">
              <a:off x="4239334" y="4551792"/>
              <a:ext cx="733111" cy="762000"/>
            </a:xfrm>
            <a:prstGeom prst="donut">
              <a:avLst>
                <a:gd name="adj" fmla="val 14011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 rot="17108202">
              <a:off x="4530550" y="4541604"/>
              <a:ext cx="314190" cy="17621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" name="Isosceles Triangle 37"/>
            <p:cNvSpPr/>
            <p:nvPr/>
          </p:nvSpPr>
          <p:spPr>
            <a:xfrm rot="5405120">
              <a:off x="4474194" y="4526529"/>
              <a:ext cx="314190" cy="174625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39" name="Rounded Rectangular Callout 38"/>
          <p:cNvSpPr/>
          <p:nvPr/>
        </p:nvSpPr>
        <p:spPr>
          <a:xfrm>
            <a:off x="1066800" y="4495800"/>
            <a:ext cx="1981200" cy="685800"/>
          </a:xfrm>
          <a:prstGeom prst="wedgeRoundRectCallout">
            <a:avLst>
              <a:gd name="adj1" fmla="val 68224"/>
              <a:gd name="adj2" fmla="val 14881"/>
              <a:gd name="adj3" fmla="val 16667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Event Handler Threads</a:t>
            </a:r>
          </a:p>
        </p:txBody>
      </p:sp>
      <p:grpSp>
        <p:nvGrpSpPr>
          <p:cNvPr id="12310" name="Group 39"/>
          <p:cNvGrpSpPr>
            <a:grpSpLocks/>
          </p:cNvGrpSpPr>
          <p:nvPr/>
        </p:nvGrpSpPr>
        <p:grpSpPr bwMode="auto">
          <a:xfrm>
            <a:off x="3429000" y="4491038"/>
            <a:ext cx="762000" cy="842962"/>
            <a:chOff x="4224890" y="4456746"/>
            <a:chExt cx="762000" cy="842601"/>
          </a:xfrm>
        </p:grpSpPr>
        <p:sp>
          <p:nvSpPr>
            <p:cNvPr id="41" name="Donut 40"/>
            <p:cNvSpPr/>
            <p:nvPr/>
          </p:nvSpPr>
          <p:spPr>
            <a:xfrm rot="17108202">
              <a:off x="4239334" y="4551792"/>
              <a:ext cx="733111" cy="762000"/>
            </a:xfrm>
            <a:prstGeom prst="donut">
              <a:avLst>
                <a:gd name="adj" fmla="val 14011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 rot="17108202">
              <a:off x="4530551" y="4541603"/>
              <a:ext cx="314190" cy="176213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3" name="Isosceles Triangle 42"/>
            <p:cNvSpPr/>
            <p:nvPr/>
          </p:nvSpPr>
          <p:spPr>
            <a:xfrm rot="5405120">
              <a:off x="4474195" y="4526529"/>
              <a:ext cx="314190" cy="174625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12311" name="Group 43"/>
          <p:cNvGrpSpPr>
            <a:grpSpLocks/>
          </p:cNvGrpSpPr>
          <p:nvPr/>
        </p:nvGrpSpPr>
        <p:grpSpPr bwMode="auto">
          <a:xfrm>
            <a:off x="5029200" y="4495800"/>
            <a:ext cx="762000" cy="842963"/>
            <a:chOff x="4224890" y="4456746"/>
            <a:chExt cx="762000" cy="842601"/>
          </a:xfrm>
        </p:grpSpPr>
        <p:sp>
          <p:nvSpPr>
            <p:cNvPr id="45" name="Donut 44"/>
            <p:cNvSpPr/>
            <p:nvPr/>
          </p:nvSpPr>
          <p:spPr>
            <a:xfrm rot="17108202">
              <a:off x="4239334" y="4551792"/>
              <a:ext cx="733110" cy="762000"/>
            </a:xfrm>
            <a:prstGeom prst="donut">
              <a:avLst>
                <a:gd name="adj" fmla="val 14011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 rot="17108202">
              <a:off x="4530551" y="4541603"/>
              <a:ext cx="314190" cy="176213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7" name="Isosceles Triangle 46"/>
            <p:cNvSpPr/>
            <p:nvPr/>
          </p:nvSpPr>
          <p:spPr>
            <a:xfrm rot="5405120">
              <a:off x="4474195" y="4526529"/>
              <a:ext cx="314190" cy="174625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51" name="Rounded Rectangular Callout 50"/>
          <p:cNvSpPr/>
          <p:nvPr/>
        </p:nvSpPr>
        <p:spPr>
          <a:xfrm>
            <a:off x="6096000" y="4800600"/>
            <a:ext cx="1981200" cy="685800"/>
          </a:xfrm>
          <a:prstGeom prst="wedgeRoundRectCallout">
            <a:avLst>
              <a:gd name="adj1" fmla="val -116391"/>
              <a:gd name="adj2" fmla="val -202578"/>
              <a:gd name="adj3" fmla="val 16667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>
                <a:solidFill>
                  <a:schemeClr val="tx1"/>
                </a:solidFill>
              </a:rPr>
              <a:t>Ptrace</a:t>
            </a:r>
            <a:r>
              <a:rPr lang="en-US" dirty="0">
                <a:solidFill>
                  <a:schemeClr val="tx1"/>
                </a:solidFill>
              </a:rPr>
              <a:t> Thread</a:t>
            </a:r>
          </a:p>
        </p:txBody>
      </p:sp>
      <p:grpSp>
        <p:nvGrpSpPr>
          <p:cNvPr id="12313" name="Group 55"/>
          <p:cNvGrpSpPr>
            <a:grpSpLocks/>
          </p:cNvGrpSpPr>
          <p:nvPr/>
        </p:nvGrpSpPr>
        <p:grpSpPr bwMode="auto">
          <a:xfrm>
            <a:off x="4114800" y="3048000"/>
            <a:ext cx="762000" cy="842963"/>
            <a:chOff x="4191000" y="3581400"/>
            <a:chExt cx="762000" cy="842601"/>
          </a:xfrm>
        </p:grpSpPr>
        <p:sp>
          <p:nvSpPr>
            <p:cNvPr id="48" name="Donut 47"/>
            <p:cNvSpPr/>
            <p:nvPr/>
          </p:nvSpPr>
          <p:spPr>
            <a:xfrm rot="17108202">
              <a:off x="4205444" y="3676446"/>
              <a:ext cx="733110" cy="762000"/>
            </a:xfrm>
            <a:prstGeom prst="donut">
              <a:avLst>
                <a:gd name="adj" fmla="val 14011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 rot="17108202">
              <a:off x="4496661" y="3666257"/>
              <a:ext cx="314190" cy="176213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0" name="Isosceles Triangle 49"/>
            <p:cNvSpPr/>
            <p:nvPr/>
          </p:nvSpPr>
          <p:spPr>
            <a:xfrm rot="5405120">
              <a:off x="4440305" y="3651183"/>
              <a:ext cx="314190" cy="174625"/>
            </a:xfrm>
            <a:prstGeom prst="triangle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cxnSp>
        <p:nvCxnSpPr>
          <p:cNvPr id="59" name="Straight Arrow Connector 58"/>
          <p:cNvCxnSpPr/>
          <p:nvPr/>
        </p:nvCxnSpPr>
        <p:spPr>
          <a:xfrm rot="5400000">
            <a:off x="3330575" y="4321176"/>
            <a:ext cx="612775" cy="381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>
            <a:off x="5778500" y="4484688"/>
            <a:ext cx="125413" cy="58578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rot="10800000" flipV="1">
            <a:off x="4800600" y="3081338"/>
            <a:ext cx="538163" cy="1566862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rot="5400000">
            <a:off x="4659313" y="3914775"/>
            <a:ext cx="1339850" cy="57467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318" name="Group 21"/>
          <p:cNvGrpSpPr>
            <a:grpSpLocks/>
          </p:cNvGrpSpPr>
          <p:nvPr/>
        </p:nvGrpSpPr>
        <p:grpSpPr bwMode="auto">
          <a:xfrm rot="2268830">
            <a:off x="5349875" y="3729038"/>
            <a:ext cx="762000" cy="812800"/>
            <a:chOff x="3085990" y="3533182"/>
            <a:chExt cx="762000" cy="812158"/>
          </a:xfrm>
        </p:grpSpPr>
        <p:sp>
          <p:nvSpPr>
            <p:cNvPr id="23" name="Donut 22"/>
            <p:cNvSpPr/>
            <p:nvPr/>
          </p:nvSpPr>
          <p:spPr>
            <a:xfrm rot="14790786">
              <a:off x="3098993" y="3597632"/>
              <a:ext cx="732846" cy="762000"/>
            </a:xfrm>
            <a:prstGeom prst="donut">
              <a:avLst>
                <a:gd name="adj" fmla="val 14011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4790786">
              <a:off x="3182958" y="3603061"/>
              <a:ext cx="314077" cy="17462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Isosceles Triangle 24"/>
            <p:cNvSpPr/>
            <p:nvPr/>
          </p:nvSpPr>
          <p:spPr>
            <a:xfrm rot="3087704">
              <a:off x="3130651" y="3626766"/>
              <a:ext cx="314077" cy="176213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cxnSp>
        <p:nvCxnSpPr>
          <p:cNvPr id="65" name="Straight Arrow Connector 64"/>
          <p:cNvCxnSpPr>
            <a:stCxn id="41" idx="5"/>
            <a:endCxn id="48" idx="1"/>
          </p:cNvCxnSpPr>
          <p:nvPr/>
        </p:nvCxnSpPr>
        <p:spPr>
          <a:xfrm flipV="1">
            <a:off x="4137025" y="3703638"/>
            <a:ext cx="31750" cy="1084262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35" idx="7"/>
            <a:endCxn id="48" idx="2"/>
          </p:cNvCxnSpPr>
          <p:nvPr/>
        </p:nvCxnSpPr>
        <p:spPr>
          <a:xfrm rot="10800000">
            <a:off x="4400550" y="3878263"/>
            <a:ext cx="12700" cy="76835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45" idx="7"/>
            <a:endCxn id="48" idx="4"/>
          </p:cNvCxnSpPr>
          <p:nvPr/>
        </p:nvCxnSpPr>
        <p:spPr>
          <a:xfrm rot="10800000">
            <a:off x="4864100" y="3622675"/>
            <a:ext cx="354013" cy="10287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Complexities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FFE2C1A-D2D8-4C97-8BAA-B6B59DBC1FA5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The Deconstruction of </a:t>
            </a:r>
            <a:r>
              <a:rPr lang="en-US" dirty="0" err="1" smtClean="0"/>
              <a:t>Dyninst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3124200" y="2286000"/>
            <a:ext cx="2895600" cy="297180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600" dirty="0"/>
          </a:p>
        </p:txBody>
      </p:sp>
      <p:sp>
        <p:nvSpPr>
          <p:cNvPr id="7" name="Rounded Rectangle 6"/>
          <p:cNvSpPr/>
          <p:nvPr/>
        </p:nvSpPr>
        <p:spPr>
          <a:xfrm>
            <a:off x="152400" y="3276600"/>
            <a:ext cx="2133600" cy="838200"/>
          </a:xfrm>
          <a:prstGeom prst="roundRect">
            <a:avLst/>
          </a:prstGeom>
          <a:solidFill>
            <a:schemeClr val="tx2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600" dirty="0"/>
              <a:t>User API Calls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781800" y="2590800"/>
            <a:ext cx="2133600" cy="838200"/>
          </a:xfrm>
          <a:prstGeom prst="roundRect">
            <a:avLst/>
          </a:prstGeom>
          <a:solidFill>
            <a:schemeClr val="tx2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600" dirty="0"/>
              <a:t>OS Debug Interface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781800" y="3886200"/>
            <a:ext cx="2133600" cy="838200"/>
          </a:xfrm>
          <a:prstGeom prst="roundRect">
            <a:avLst/>
          </a:prstGeom>
          <a:solidFill>
            <a:schemeClr val="tx2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600" dirty="0"/>
              <a:t>Event Pipe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362200" y="3429000"/>
            <a:ext cx="685800" cy="533400"/>
          </a:xfrm>
          <a:prstGeom prst="right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ight Arrow 11"/>
          <p:cNvSpPr/>
          <p:nvPr/>
        </p:nvSpPr>
        <p:spPr>
          <a:xfrm rot="10800000">
            <a:off x="6096000" y="3886200"/>
            <a:ext cx="609600" cy="533400"/>
          </a:xfrm>
          <a:prstGeom prst="right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13323" name="Group 20"/>
          <p:cNvGrpSpPr>
            <a:grpSpLocks/>
          </p:cNvGrpSpPr>
          <p:nvPr/>
        </p:nvGrpSpPr>
        <p:grpSpPr bwMode="auto">
          <a:xfrm rot="2317416">
            <a:off x="3106738" y="3276600"/>
            <a:ext cx="762000" cy="812800"/>
            <a:chOff x="3085990" y="3533182"/>
            <a:chExt cx="762000" cy="812158"/>
          </a:xfrm>
        </p:grpSpPr>
        <p:sp>
          <p:nvSpPr>
            <p:cNvPr id="13" name="Donut 12"/>
            <p:cNvSpPr/>
            <p:nvPr/>
          </p:nvSpPr>
          <p:spPr>
            <a:xfrm rot="14790786">
              <a:off x="3099550" y="3597650"/>
              <a:ext cx="732846" cy="762000"/>
            </a:xfrm>
            <a:prstGeom prst="donut">
              <a:avLst>
                <a:gd name="adj" fmla="val 14011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 rot="14790786">
              <a:off x="3184163" y="3603149"/>
              <a:ext cx="314077" cy="17462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Isosceles Triangle 14"/>
            <p:cNvSpPr/>
            <p:nvPr/>
          </p:nvSpPr>
          <p:spPr>
            <a:xfrm rot="3087704">
              <a:off x="3131215" y="3626351"/>
              <a:ext cx="314077" cy="176213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3124200" y="2357438"/>
            <a:ext cx="28956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 smtClean="0">
                <a:solidFill>
                  <a:schemeClr val="bg1"/>
                </a:solidFill>
              </a:rPr>
              <a:t>Process Control</a:t>
            </a:r>
          </a:p>
        </p:txBody>
      </p:sp>
      <p:grpSp>
        <p:nvGrpSpPr>
          <p:cNvPr id="13325" name="Group 25"/>
          <p:cNvGrpSpPr>
            <a:grpSpLocks/>
          </p:cNvGrpSpPr>
          <p:nvPr/>
        </p:nvGrpSpPr>
        <p:grpSpPr bwMode="auto">
          <a:xfrm rot="2268830">
            <a:off x="5349875" y="2738438"/>
            <a:ext cx="762000" cy="812800"/>
            <a:chOff x="3085990" y="3533182"/>
            <a:chExt cx="762000" cy="812158"/>
          </a:xfrm>
        </p:grpSpPr>
        <p:sp>
          <p:nvSpPr>
            <p:cNvPr id="27" name="Donut 26"/>
            <p:cNvSpPr/>
            <p:nvPr/>
          </p:nvSpPr>
          <p:spPr>
            <a:xfrm rot="14790786">
              <a:off x="3098993" y="3597632"/>
              <a:ext cx="732846" cy="762000"/>
            </a:xfrm>
            <a:prstGeom prst="donut">
              <a:avLst>
                <a:gd name="adj" fmla="val 14011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 rot="14790786">
              <a:off x="3182958" y="3603061"/>
              <a:ext cx="314077" cy="17462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 rot="3087704">
              <a:off x="3130651" y="3626766"/>
              <a:ext cx="314077" cy="176213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30" name="Content Placeholder 2"/>
          <p:cNvSpPr txBox="1">
            <a:spLocks/>
          </p:cNvSpPr>
          <p:nvPr/>
        </p:nvSpPr>
        <p:spPr bwMode="auto">
          <a:xfrm>
            <a:off x="457200" y="5638800"/>
            <a:ext cx="8153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3200" dirty="0">
                <a:solidFill>
                  <a:srgbClr val="1C1C1C"/>
                </a:solidFill>
                <a:latin typeface="+mn-lt"/>
              </a:rPr>
              <a:t>Send callbacks to user thread for delivery! </a:t>
            </a:r>
          </a:p>
        </p:txBody>
      </p:sp>
      <p:sp>
        <p:nvSpPr>
          <p:cNvPr id="32" name="Rounded Rectangular Callout 31"/>
          <p:cNvSpPr/>
          <p:nvPr/>
        </p:nvSpPr>
        <p:spPr>
          <a:xfrm>
            <a:off x="6019800" y="1828800"/>
            <a:ext cx="1905000" cy="609600"/>
          </a:xfrm>
          <a:prstGeom prst="wedgeRoundRectCallout">
            <a:avLst>
              <a:gd name="adj1" fmla="val -54855"/>
              <a:gd name="adj2" fmla="val 114683"/>
              <a:gd name="adj3" fmla="val 16667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Rounded Rectangular Callout 30"/>
          <p:cNvSpPr/>
          <p:nvPr/>
        </p:nvSpPr>
        <p:spPr>
          <a:xfrm>
            <a:off x="6019800" y="1828800"/>
            <a:ext cx="1981200" cy="685800"/>
          </a:xfrm>
          <a:prstGeom prst="wedgeRoundRectCallout">
            <a:avLst>
              <a:gd name="adj1" fmla="val -48259"/>
              <a:gd name="adj2" fmla="val 259326"/>
              <a:gd name="adj3" fmla="val 16667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Event Generator Threads</a:t>
            </a:r>
          </a:p>
        </p:txBody>
      </p:sp>
      <p:sp>
        <p:nvSpPr>
          <p:cNvPr id="11" name="Right Arrow 10"/>
          <p:cNvSpPr/>
          <p:nvPr/>
        </p:nvSpPr>
        <p:spPr>
          <a:xfrm rot="10800000">
            <a:off x="6096000" y="2895600"/>
            <a:ext cx="609600" cy="533400"/>
          </a:xfrm>
          <a:prstGeom prst="right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3" name="Rounded Rectangular Callout 32"/>
          <p:cNvSpPr/>
          <p:nvPr/>
        </p:nvSpPr>
        <p:spPr>
          <a:xfrm>
            <a:off x="1125538" y="2362200"/>
            <a:ext cx="1981200" cy="685800"/>
          </a:xfrm>
          <a:prstGeom prst="wedgeRoundRectCallout">
            <a:avLst>
              <a:gd name="adj1" fmla="val 50642"/>
              <a:gd name="adj2" fmla="val 106945"/>
              <a:gd name="adj3" fmla="val 16667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Event Generator Threads</a:t>
            </a:r>
          </a:p>
        </p:txBody>
      </p:sp>
      <p:sp>
        <p:nvSpPr>
          <p:cNvPr id="36" name="Content Placeholder 2"/>
          <p:cNvSpPr txBox="1">
            <a:spLocks/>
          </p:cNvSpPr>
          <p:nvPr/>
        </p:nvSpPr>
        <p:spPr bwMode="auto">
          <a:xfrm>
            <a:off x="457200" y="914400"/>
            <a:ext cx="8153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3200" dirty="0">
                <a:solidFill>
                  <a:srgbClr val="1C1C1C"/>
                </a:solidFill>
                <a:latin typeface="+mn-lt"/>
              </a:rPr>
              <a:t>Don’t want handlers delivering callbacks</a:t>
            </a:r>
          </a:p>
        </p:txBody>
      </p:sp>
      <p:grpSp>
        <p:nvGrpSpPr>
          <p:cNvPr id="13332" name="Group 33"/>
          <p:cNvGrpSpPr>
            <a:grpSpLocks/>
          </p:cNvGrpSpPr>
          <p:nvPr/>
        </p:nvGrpSpPr>
        <p:grpSpPr bwMode="auto">
          <a:xfrm>
            <a:off x="4224338" y="4491038"/>
            <a:ext cx="762000" cy="842962"/>
            <a:chOff x="4224890" y="4456746"/>
            <a:chExt cx="762000" cy="842601"/>
          </a:xfrm>
        </p:grpSpPr>
        <p:sp>
          <p:nvSpPr>
            <p:cNvPr id="35" name="Donut 34"/>
            <p:cNvSpPr/>
            <p:nvPr/>
          </p:nvSpPr>
          <p:spPr>
            <a:xfrm rot="17108202">
              <a:off x="4239334" y="4551792"/>
              <a:ext cx="733111" cy="762000"/>
            </a:xfrm>
            <a:prstGeom prst="donut">
              <a:avLst>
                <a:gd name="adj" fmla="val 14011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 rot="17108202">
              <a:off x="4530550" y="4541604"/>
              <a:ext cx="314190" cy="17621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" name="Isosceles Triangle 37"/>
            <p:cNvSpPr/>
            <p:nvPr/>
          </p:nvSpPr>
          <p:spPr>
            <a:xfrm rot="5405120">
              <a:off x="4474194" y="4526529"/>
              <a:ext cx="314190" cy="174625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39" name="Rounded Rectangular Callout 38"/>
          <p:cNvSpPr/>
          <p:nvPr/>
        </p:nvSpPr>
        <p:spPr>
          <a:xfrm>
            <a:off x="1066800" y="4495800"/>
            <a:ext cx="1981200" cy="685800"/>
          </a:xfrm>
          <a:prstGeom prst="wedgeRoundRectCallout">
            <a:avLst>
              <a:gd name="adj1" fmla="val 68224"/>
              <a:gd name="adj2" fmla="val 14881"/>
              <a:gd name="adj3" fmla="val 16667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Event Handler Threads</a:t>
            </a:r>
          </a:p>
        </p:txBody>
      </p:sp>
      <p:grpSp>
        <p:nvGrpSpPr>
          <p:cNvPr id="13334" name="Group 39"/>
          <p:cNvGrpSpPr>
            <a:grpSpLocks/>
          </p:cNvGrpSpPr>
          <p:nvPr/>
        </p:nvGrpSpPr>
        <p:grpSpPr bwMode="auto">
          <a:xfrm>
            <a:off x="3429000" y="4491038"/>
            <a:ext cx="762000" cy="842962"/>
            <a:chOff x="4224890" y="4456746"/>
            <a:chExt cx="762000" cy="842601"/>
          </a:xfrm>
        </p:grpSpPr>
        <p:sp>
          <p:nvSpPr>
            <p:cNvPr id="41" name="Donut 40"/>
            <p:cNvSpPr/>
            <p:nvPr/>
          </p:nvSpPr>
          <p:spPr>
            <a:xfrm rot="17108202">
              <a:off x="4239334" y="4551792"/>
              <a:ext cx="733111" cy="762000"/>
            </a:xfrm>
            <a:prstGeom prst="donut">
              <a:avLst>
                <a:gd name="adj" fmla="val 14011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 rot="17108202">
              <a:off x="4530551" y="4541603"/>
              <a:ext cx="314190" cy="176213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3" name="Isosceles Triangle 42"/>
            <p:cNvSpPr/>
            <p:nvPr/>
          </p:nvSpPr>
          <p:spPr>
            <a:xfrm rot="5405120">
              <a:off x="4474195" y="4526529"/>
              <a:ext cx="314190" cy="174625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13335" name="Group 43"/>
          <p:cNvGrpSpPr>
            <a:grpSpLocks/>
          </p:cNvGrpSpPr>
          <p:nvPr/>
        </p:nvGrpSpPr>
        <p:grpSpPr bwMode="auto">
          <a:xfrm>
            <a:off x="5029200" y="4495800"/>
            <a:ext cx="762000" cy="842963"/>
            <a:chOff x="4224890" y="4456746"/>
            <a:chExt cx="762000" cy="842601"/>
          </a:xfrm>
        </p:grpSpPr>
        <p:sp>
          <p:nvSpPr>
            <p:cNvPr id="45" name="Donut 44"/>
            <p:cNvSpPr/>
            <p:nvPr/>
          </p:nvSpPr>
          <p:spPr>
            <a:xfrm rot="17108202">
              <a:off x="4239334" y="4551792"/>
              <a:ext cx="733110" cy="762000"/>
            </a:xfrm>
            <a:prstGeom prst="donut">
              <a:avLst>
                <a:gd name="adj" fmla="val 14011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 rot="17108202">
              <a:off x="4530551" y="4541603"/>
              <a:ext cx="314190" cy="176213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7" name="Isosceles Triangle 46"/>
            <p:cNvSpPr/>
            <p:nvPr/>
          </p:nvSpPr>
          <p:spPr>
            <a:xfrm rot="5405120">
              <a:off x="4474195" y="4526529"/>
              <a:ext cx="314190" cy="174625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51" name="Rounded Rectangular Callout 50"/>
          <p:cNvSpPr/>
          <p:nvPr/>
        </p:nvSpPr>
        <p:spPr>
          <a:xfrm>
            <a:off x="6096000" y="4800600"/>
            <a:ext cx="1981200" cy="685800"/>
          </a:xfrm>
          <a:prstGeom prst="wedgeRoundRectCallout">
            <a:avLst>
              <a:gd name="adj1" fmla="val -116391"/>
              <a:gd name="adj2" fmla="val -202578"/>
              <a:gd name="adj3" fmla="val 16667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>
                <a:solidFill>
                  <a:schemeClr val="tx1"/>
                </a:solidFill>
              </a:rPr>
              <a:t>Ptrace</a:t>
            </a:r>
            <a:r>
              <a:rPr lang="en-US" dirty="0">
                <a:solidFill>
                  <a:schemeClr val="tx1"/>
                </a:solidFill>
              </a:rPr>
              <a:t> Thread</a:t>
            </a:r>
          </a:p>
        </p:txBody>
      </p:sp>
      <p:grpSp>
        <p:nvGrpSpPr>
          <p:cNvPr id="13337" name="Group 55"/>
          <p:cNvGrpSpPr>
            <a:grpSpLocks/>
          </p:cNvGrpSpPr>
          <p:nvPr/>
        </p:nvGrpSpPr>
        <p:grpSpPr bwMode="auto">
          <a:xfrm>
            <a:off x="4114800" y="3048000"/>
            <a:ext cx="762000" cy="842963"/>
            <a:chOff x="4191000" y="3581400"/>
            <a:chExt cx="762000" cy="842601"/>
          </a:xfrm>
        </p:grpSpPr>
        <p:sp>
          <p:nvSpPr>
            <p:cNvPr id="48" name="Donut 47"/>
            <p:cNvSpPr/>
            <p:nvPr/>
          </p:nvSpPr>
          <p:spPr>
            <a:xfrm rot="17108202">
              <a:off x="4205444" y="3676446"/>
              <a:ext cx="733110" cy="762000"/>
            </a:xfrm>
            <a:prstGeom prst="donut">
              <a:avLst>
                <a:gd name="adj" fmla="val 14011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 rot="17108202">
              <a:off x="4496661" y="3666257"/>
              <a:ext cx="314190" cy="176213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0" name="Isosceles Triangle 49"/>
            <p:cNvSpPr/>
            <p:nvPr/>
          </p:nvSpPr>
          <p:spPr>
            <a:xfrm rot="5405120">
              <a:off x="4440305" y="3651183"/>
              <a:ext cx="314190" cy="174625"/>
            </a:xfrm>
            <a:prstGeom prst="triangle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cxnSp>
        <p:nvCxnSpPr>
          <p:cNvPr id="59" name="Straight Arrow Connector 58"/>
          <p:cNvCxnSpPr/>
          <p:nvPr/>
        </p:nvCxnSpPr>
        <p:spPr>
          <a:xfrm rot="5400000">
            <a:off x="3330575" y="4321176"/>
            <a:ext cx="612775" cy="381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>
            <a:off x="5778500" y="4484688"/>
            <a:ext cx="125413" cy="58578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rot="10800000" flipV="1">
            <a:off x="4800600" y="3081338"/>
            <a:ext cx="538163" cy="1566862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rot="5400000">
            <a:off x="4659313" y="3914775"/>
            <a:ext cx="1339850" cy="57467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342" name="Group 21"/>
          <p:cNvGrpSpPr>
            <a:grpSpLocks/>
          </p:cNvGrpSpPr>
          <p:nvPr/>
        </p:nvGrpSpPr>
        <p:grpSpPr bwMode="auto">
          <a:xfrm rot="2268830">
            <a:off x="5349875" y="3729038"/>
            <a:ext cx="762000" cy="812800"/>
            <a:chOff x="3085990" y="3533182"/>
            <a:chExt cx="762000" cy="812158"/>
          </a:xfrm>
        </p:grpSpPr>
        <p:sp>
          <p:nvSpPr>
            <p:cNvPr id="23" name="Donut 22"/>
            <p:cNvSpPr/>
            <p:nvPr/>
          </p:nvSpPr>
          <p:spPr>
            <a:xfrm rot="14790786">
              <a:off x="3098993" y="3597632"/>
              <a:ext cx="732846" cy="762000"/>
            </a:xfrm>
            <a:prstGeom prst="donut">
              <a:avLst>
                <a:gd name="adj" fmla="val 14011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4790786">
              <a:off x="3182958" y="3603061"/>
              <a:ext cx="314077" cy="17462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Isosceles Triangle 24"/>
            <p:cNvSpPr/>
            <p:nvPr/>
          </p:nvSpPr>
          <p:spPr>
            <a:xfrm rot="3087704">
              <a:off x="3130651" y="3626766"/>
              <a:ext cx="314077" cy="176213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cxnSp>
        <p:nvCxnSpPr>
          <p:cNvPr id="65" name="Straight Arrow Connector 64"/>
          <p:cNvCxnSpPr>
            <a:stCxn id="41" idx="5"/>
            <a:endCxn id="48" idx="1"/>
          </p:cNvCxnSpPr>
          <p:nvPr/>
        </p:nvCxnSpPr>
        <p:spPr>
          <a:xfrm flipV="1">
            <a:off x="4137025" y="3703638"/>
            <a:ext cx="31750" cy="1084262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35" idx="7"/>
            <a:endCxn id="48" idx="2"/>
          </p:cNvCxnSpPr>
          <p:nvPr/>
        </p:nvCxnSpPr>
        <p:spPr>
          <a:xfrm rot="10800000">
            <a:off x="4400550" y="3878263"/>
            <a:ext cx="12700" cy="76835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45" idx="7"/>
            <a:endCxn id="48" idx="4"/>
          </p:cNvCxnSpPr>
          <p:nvPr/>
        </p:nvCxnSpPr>
        <p:spPr>
          <a:xfrm rot="10800000">
            <a:off x="4864100" y="3622675"/>
            <a:ext cx="354013" cy="10287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41" idx="0"/>
            <a:endCxn id="13" idx="2"/>
          </p:cNvCxnSpPr>
          <p:nvPr/>
        </p:nvCxnSpPr>
        <p:spPr>
          <a:xfrm rot="10800000">
            <a:off x="3367088" y="4067175"/>
            <a:ext cx="74612" cy="800100"/>
          </a:xfrm>
          <a:prstGeom prst="straightConnector1">
            <a:avLst/>
          </a:prstGeom>
          <a:ln w="127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35" idx="0"/>
            <a:endCxn id="13" idx="4"/>
          </p:cNvCxnSpPr>
          <p:nvPr/>
        </p:nvCxnSpPr>
        <p:spPr>
          <a:xfrm rot="10800000">
            <a:off x="3830638" y="3813175"/>
            <a:ext cx="407987" cy="1054100"/>
          </a:xfrm>
          <a:prstGeom prst="straightConnector1">
            <a:avLst/>
          </a:prstGeom>
          <a:ln w="127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45" idx="7"/>
            <a:endCxn id="13" idx="5"/>
          </p:cNvCxnSpPr>
          <p:nvPr/>
        </p:nvCxnSpPr>
        <p:spPr>
          <a:xfrm rot="10800000">
            <a:off x="3790950" y="3533775"/>
            <a:ext cx="1427163" cy="1117600"/>
          </a:xfrm>
          <a:prstGeom prst="straightConnector1">
            <a:avLst/>
          </a:prstGeom>
          <a:ln w="127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Complexities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FF4C86-D6DA-4471-BAD3-B3D63A4F1FED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The Deconstruction of </a:t>
            </a:r>
            <a:r>
              <a:rPr lang="en-US" dirty="0" err="1" smtClean="0"/>
              <a:t>Dyninst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3124200" y="2286000"/>
            <a:ext cx="2895600" cy="297180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600" dirty="0"/>
          </a:p>
        </p:txBody>
      </p:sp>
      <p:sp>
        <p:nvSpPr>
          <p:cNvPr id="7" name="Rounded Rectangle 6"/>
          <p:cNvSpPr/>
          <p:nvPr/>
        </p:nvSpPr>
        <p:spPr>
          <a:xfrm>
            <a:off x="152400" y="3276600"/>
            <a:ext cx="2133600" cy="838200"/>
          </a:xfrm>
          <a:prstGeom prst="roundRect">
            <a:avLst/>
          </a:prstGeom>
          <a:solidFill>
            <a:schemeClr val="tx2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600" dirty="0"/>
              <a:t>User API Calls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781800" y="2590800"/>
            <a:ext cx="2133600" cy="838200"/>
          </a:xfrm>
          <a:prstGeom prst="roundRect">
            <a:avLst/>
          </a:prstGeom>
          <a:solidFill>
            <a:schemeClr val="tx2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600" dirty="0"/>
              <a:t>OS Debug Interface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781800" y="3886200"/>
            <a:ext cx="2133600" cy="838200"/>
          </a:xfrm>
          <a:prstGeom prst="roundRect">
            <a:avLst/>
          </a:prstGeom>
          <a:solidFill>
            <a:schemeClr val="tx2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600" dirty="0"/>
              <a:t>Event Pipe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362200" y="3429000"/>
            <a:ext cx="685800" cy="533400"/>
          </a:xfrm>
          <a:prstGeom prst="right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ight Arrow 11"/>
          <p:cNvSpPr/>
          <p:nvPr/>
        </p:nvSpPr>
        <p:spPr>
          <a:xfrm rot="10800000">
            <a:off x="6096000" y="3886200"/>
            <a:ext cx="609600" cy="533400"/>
          </a:xfrm>
          <a:prstGeom prst="right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14347" name="Group 20"/>
          <p:cNvGrpSpPr>
            <a:grpSpLocks/>
          </p:cNvGrpSpPr>
          <p:nvPr/>
        </p:nvGrpSpPr>
        <p:grpSpPr bwMode="auto">
          <a:xfrm rot="2317416">
            <a:off x="3106738" y="3276600"/>
            <a:ext cx="762000" cy="812800"/>
            <a:chOff x="3085990" y="3533182"/>
            <a:chExt cx="762000" cy="812158"/>
          </a:xfrm>
        </p:grpSpPr>
        <p:sp>
          <p:nvSpPr>
            <p:cNvPr id="13" name="Donut 12"/>
            <p:cNvSpPr/>
            <p:nvPr/>
          </p:nvSpPr>
          <p:spPr>
            <a:xfrm rot="14790786">
              <a:off x="3099550" y="3597650"/>
              <a:ext cx="732846" cy="762000"/>
            </a:xfrm>
            <a:prstGeom prst="donut">
              <a:avLst>
                <a:gd name="adj" fmla="val 14011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 rot="14790786">
              <a:off x="3184163" y="3603149"/>
              <a:ext cx="314077" cy="17462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Isosceles Triangle 14"/>
            <p:cNvSpPr/>
            <p:nvPr/>
          </p:nvSpPr>
          <p:spPr>
            <a:xfrm rot="3087704">
              <a:off x="3131215" y="3626351"/>
              <a:ext cx="314077" cy="176213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3124200" y="2357438"/>
            <a:ext cx="28956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 smtClean="0">
                <a:solidFill>
                  <a:schemeClr val="bg1"/>
                </a:solidFill>
              </a:rPr>
              <a:t>Process Control</a:t>
            </a:r>
          </a:p>
        </p:txBody>
      </p:sp>
      <p:grpSp>
        <p:nvGrpSpPr>
          <p:cNvPr id="14349" name="Group 25"/>
          <p:cNvGrpSpPr>
            <a:grpSpLocks/>
          </p:cNvGrpSpPr>
          <p:nvPr/>
        </p:nvGrpSpPr>
        <p:grpSpPr bwMode="auto">
          <a:xfrm rot="2268830">
            <a:off x="5089525" y="2925763"/>
            <a:ext cx="762000" cy="812800"/>
            <a:chOff x="3085990" y="3533182"/>
            <a:chExt cx="762000" cy="812158"/>
          </a:xfrm>
        </p:grpSpPr>
        <p:sp>
          <p:nvSpPr>
            <p:cNvPr id="27" name="Donut 26"/>
            <p:cNvSpPr/>
            <p:nvPr/>
          </p:nvSpPr>
          <p:spPr>
            <a:xfrm rot="14790786">
              <a:off x="3098993" y="3597632"/>
              <a:ext cx="732846" cy="762000"/>
            </a:xfrm>
            <a:prstGeom prst="donut">
              <a:avLst>
                <a:gd name="adj" fmla="val 14011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 rot="14790786">
              <a:off x="3182958" y="3603061"/>
              <a:ext cx="314077" cy="17462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 rot="3087704">
              <a:off x="3130651" y="3626766"/>
              <a:ext cx="314077" cy="176213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30" name="Content Placeholder 2"/>
          <p:cNvSpPr txBox="1">
            <a:spLocks/>
          </p:cNvSpPr>
          <p:nvPr/>
        </p:nvSpPr>
        <p:spPr bwMode="auto">
          <a:xfrm>
            <a:off x="457200" y="5638800"/>
            <a:ext cx="8153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3200" dirty="0">
                <a:solidFill>
                  <a:srgbClr val="1C1C1C"/>
                </a:solidFill>
                <a:latin typeface="+mn-lt"/>
              </a:rPr>
              <a:t>Merge </a:t>
            </a:r>
            <a:r>
              <a:rPr lang="en-US" sz="3200" dirty="0" err="1">
                <a:solidFill>
                  <a:srgbClr val="1C1C1C"/>
                </a:solidFill>
                <a:latin typeface="+mn-lt"/>
              </a:rPr>
              <a:t>ptrace</a:t>
            </a:r>
            <a:r>
              <a:rPr lang="en-US" sz="3200" dirty="0">
                <a:solidFill>
                  <a:srgbClr val="1C1C1C"/>
                </a:solidFill>
                <a:latin typeface="+mn-lt"/>
              </a:rPr>
              <a:t> and OS generator threads!</a:t>
            </a:r>
          </a:p>
        </p:txBody>
      </p:sp>
      <p:sp>
        <p:nvSpPr>
          <p:cNvPr id="32" name="Rounded Rectangular Callout 31"/>
          <p:cNvSpPr/>
          <p:nvPr/>
        </p:nvSpPr>
        <p:spPr>
          <a:xfrm>
            <a:off x="6019800" y="1828800"/>
            <a:ext cx="1905000" cy="609600"/>
          </a:xfrm>
          <a:prstGeom prst="wedgeRoundRectCallout">
            <a:avLst>
              <a:gd name="adj1" fmla="val -63998"/>
              <a:gd name="adj2" fmla="val 162897"/>
              <a:gd name="adj3" fmla="val 16667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Rounded Rectangular Callout 30"/>
          <p:cNvSpPr/>
          <p:nvPr/>
        </p:nvSpPr>
        <p:spPr>
          <a:xfrm>
            <a:off x="6019800" y="1828800"/>
            <a:ext cx="1981200" cy="685800"/>
          </a:xfrm>
          <a:prstGeom prst="wedgeRoundRectCallout">
            <a:avLst>
              <a:gd name="adj1" fmla="val -48259"/>
              <a:gd name="adj2" fmla="val 259326"/>
              <a:gd name="adj3" fmla="val 16667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Event Generator Threads</a:t>
            </a:r>
          </a:p>
        </p:txBody>
      </p:sp>
      <p:sp>
        <p:nvSpPr>
          <p:cNvPr id="11" name="Right Arrow 10"/>
          <p:cNvSpPr/>
          <p:nvPr/>
        </p:nvSpPr>
        <p:spPr>
          <a:xfrm rot="10800000">
            <a:off x="6096000" y="2895600"/>
            <a:ext cx="609600" cy="533400"/>
          </a:xfrm>
          <a:prstGeom prst="right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3" name="Rounded Rectangular Callout 32"/>
          <p:cNvSpPr/>
          <p:nvPr/>
        </p:nvSpPr>
        <p:spPr>
          <a:xfrm>
            <a:off x="1125538" y="2362200"/>
            <a:ext cx="1981200" cy="685800"/>
          </a:xfrm>
          <a:prstGeom prst="wedgeRoundRectCallout">
            <a:avLst>
              <a:gd name="adj1" fmla="val 50642"/>
              <a:gd name="adj2" fmla="val 106945"/>
              <a:gd name="adj3" fmla="val 16667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Event Generator Threads</a:t>
            </a:r>
          </a:p>
        </p:txBody>
      </p:sp>
      <p:sp>
        <p:nvSpPr>
          <p:cNvPr id="36" name="Content Placeholder 2"/>
          <p:cNvSpPr txBox="1">
            <a:spLocks/>
          </p:cNvSpPr>
          <p:nvPr/>
        </p:nvSpPr>
        <p:spPr bwMode="auto">
          <a:xfrm>
            <a:off x="457200" y="914400"/>
            <a:ext cx="8458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3200" dirty="0">
                <a:solidFill>
                  <a:srgbClr val="1C1C1C"/>
                </a:solidFill>
                <a:latin typeface="+mn-lt"/>
              </a:rPr>
              <a:t>Linux 2.4 wants </a:t>
            </a:r>
            <a:r>
              <a:rPr lang="en-US" sz="3200" dirty="0" err="1">
                <a:solidFill>
                  <a:srgbClr val="1C1C1C"/>
                </a:solidFill>
                <a:latin typeface="+mn-lt"/>
              </a:rPr>
              <a:t>waitpid</a:t>
            </a:r>
            <a:r>
              <a:rPr lang="en-US" sz="3200" dirty="0">
                <a:solidFill>
                  <a:srgbClr val="1C1C1C"/>
                </a:solidFill>
                <a:latin typeface="+mn-lt"/>
              </a:rPr>
              <a:t> and </a:t>
            </a:r>
            <a:r>
              <a:rPr lang="en-US" sz="3200" dirty="0" err="1">
                <a:solidFill>
                  <a:srgbClr val="1C1C1C"/>
                </a:solidFill>
                <a:latin typeface="+mn-lt"/>
              </a:rPr>
              <a:t>ptrace</a:t>
            </a:r>
            <a:r>
              <a:rPr lang="en-US" sz="3200" dirty="0">
                <a:solidFill>
                  <a:srgbClr val="1C1C1C"/>
                </a:solidFill>
                <a:latin typeface="+mn-lt"/>
              </a:rPr>
              <a:t> on same thread</a:t>
            </a:r>
          </a:p>
        </p:txBody>
      </p:sp>
      <p:grpSp>
        <p:nvGrpSpPr>
          <p:cNvPr id="14356" name="Group 33"/>
          <p:cNvGrpSpPr>
            <a:grpSpLocks/>
          </p:cNvGrpSpPr>
          <p:nvPr/>
        </p:nvGrpSpPr>
        <p:grpSpPr bwMode="auto">
          <a:xfrm>
            <a:off x="4224338" y="4491038"/>
            <a:ext cx="762000" cy="842962"/>
            <a:chOff x="4224890" y="4456746"/>
            <a:chExt cx="762000" cy="842601"/>
          </a:xfrm>
        </p:grpSpPr>
        <p:sp>
          <p:nvSpPr>
            <p:cNvPr id="35" name="Donut 34"/>
            <p:cNvSpPr/>
            <p:nvPr/>
          </p:nvSpPr>
          <p:spPr>
            <a:xfrm rot="17108202">
              <a:off x="4239334" y="4551792"/>
              <a:ext cx="733111" cy="762000"/>
            </a:xfrm>
            <a:prstGeom prst="donut">
              <a:avLst>
                <a:gd name="adj" fmla="val 14011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 rot="17108202">
              <a:off x="4530550" y="4541604"/>
              <a:ext cx="314190" cy="17621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" name="Isosceles Triangle 37"/>
            <p:cNvSpPr/>
            <p:nvPr/>
          </p:nvSpPr>
          <p:spPr>
            <a:xfrm rot="5405120">
              <a:off x="4474194" y="4526529"/>
              <a:ext cx="314190" cy="174625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39" name="Rounded Rectangular Callout 38"/>
          <p:cNvSpPr/>
          <p:nvPr/>
        </p:nvSpPr>
        <p:spPr>
          <a:xfrm>
            <a:off x="1066800" y="4495800"/>
            <a:ext cx="1981200" cy="685800"/>
          </a:xfrm>
          <a:prstGeom prst="wedgeRoundRectCallout">
            <a:avLst>
              <a:gd name="adj1" fmla="val 68224"/>
              <a:gd name="adj2" fmla="val 14881"/>
              <a:gd name="adj3" fmla="val 16667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Event Handler Threads</a:t>
            </a:r>
          </a:p>
        </p:txBody>
      </p:sp>
      <p:grpSp>
        <p:nvGrpSpPr>
          <p:cNvPr id="14358" name="Group 39"/>
          <p:cNvGrpSpPr>
            <a:grpSpLocks/>
          </p:cNvGrpSpPr>
          <p:nvPr/>
        </p:nvGrpSpPr>
        <p:grpSpPr bwMode="auto">
          <a:xfrm>
            <a:off x="3429000" y="4491038"/>
            <a:ext cx="762000" cy="842962"/>
            <a:chOff x="4224890" y="4456746"/>
            <a:chExt cx="762000" cy="842601"/>
          </a:xfrm>
        </p:grpSpPr>
        <p:sp>
          <p:nvSpPr>
            <p:cNvPr id="41" name="Donut 40"/>
            <p:cNvSpPr/>
            <p:nvPr/>
          </p:nvSpPr>
          <p:spPr>
            <a:xfrm rot="17108202">
              <a:off x="4239334" y="4551792"/>
              <a:ext cx="733111" cy="762000"/>
            </a:xfrm>
            <a:prstGeom prst="donut">
              <a:avLst>
                <a:gd name="adj" fmla="val 14011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 rot="17108202">
              <a:off x="4530551" y="4541603"/>
              <a:ext cx="314190" cy="176213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3" name="Isosceles Triangle 42"/>
            <p:cNvSpPr/>
            <p:nvPr/>
          </p:nvSpPr>
          <p:spPr>
            <a:xfrm rot="5405120">
              <a:off x="4474195" y="4526529"/>
              <a:ext cx="314190" cy="174625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14359" name="Group 43"/>
          <p:cNvGrpSpPr>
            <a:grpSpLocks/>
          </p:cNvGrpSpPr>
          <p:nvPr/>
        </p:nvGrpSpPr>
        <p:grpSpPr bwMode="auto">
          <a:xfrm>
            <a:off x="5029200" y="4495800"/>
            <a:ext cx="762000" cy="842963"/>
            <a:chOff x="4224890" y="4456746"/>
            <a:chExt cx="762000" cy="842601"/>
          </a:xfrm>
        </p:grpSpPr>
        <p:sp>
          <p:nvSpPr>
            <p:cNvPr id="45" name="Donut 44"/>
            <p:cNvSpPr/>
            <p:nvPr/>
          </p:nvSpPr>
          <p:spPr>
            <a:xfrm rot="17108202">
              <a:off x="4239334" y="4551792"/>
              <a:ext cx="733110" cy="762000"/>
            </a:xfrm>
            <a:prstGeom prst="donut">
              <a:avLst>
                <a:gd name="adj" fmla="val 14011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 rot="17108202">
              <a:off x="4530551" y="4541603"/>
              <a:ext cx="314190" cy="176213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7" name="Isosceles Triangle 46"/>
            <p:cNvSpPr/>
            <p:nvPr/>
          </p:nvSpPr>
          <p:spPr>
            <a:xfrm rot="5405120">
              <a:off x="4474195" y="4526529"/>
              <a:ext cx="314190" cy="174625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51" name="Rounded Rectangular Callout 50"/>
          <p:cNvSpPr/>
          <p:nvPr/>
        </p:nvSpPr>
        <p:spPr>
          <a:xfrm>
            <a:off x="6096000" y="4800600"/>
            <a:ext cx="1981200" cy="685800"/>
          </a:xfrm>
          <a:prstGeom prst="wedgeRoundRectCallout">
            <a:avLst>
              <a:gd name="adj1" fmla="val -108149"/>
              <a:gd name="adj2" fmla="val -216864"/>
              <a:gd name="adj3" fmla="val 16667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>
                <a:solidFill>
                  <a:schemeClr val="tx1"/>
                </a:solidFill>
              </a:rPr>
              <a:t>Ptrace</a:t>
            </a:r>
            <a:r>
              <a:rPr lang="en-US" dirty="0">
                <a:solidFill>
                  <a:schemeClr val="tx1"/>
                </a:solidFill>
              </a:rPr>
              <a:t> Thread</a:t>
            </a:r>
          </a:p>
        </p:txBody>
      </p:sp>
      <p:grpSp>
        <p:nvGrpSpPr>
          <p:cNvPr id="14361" name="Group 55"/>
          <p:cNvGrpSpPr>
            <a:grpSpLocks/>
          </p:cNvGrpSpPr>
          <p:nvPr/>
        </p:nvGrpSpPr>
        <p:grpSpPr bwMode="auto">
          <a:xfrm>
            <a:off x="4572000" y="2819400"/>
            <a:ext cx="762000" cy="842963"/>
            <a:chOff x="4191000" y="3581400"/>
            <a:chExt cx="762000" cy="842601"/>
          </a:xfrm>
        </p:grpSpPr>
        <p:sp>
          <p:nvSpPr>
            <p:cNvPr id="48" name="Donut 47"/>
            <p:cNvSpPr/>
            <p:nvPr/>
          </p:nvSpPr>
          <p:spPr>
            <a:xfrm rot="17108202">
              <a:off x="4205444" y="3676446"/>
              <a:ext cx="733110" cy="762000"/>
            </a:xfrm>
            <a:prstGeom prst="donut">
              <a:avLst>
                <a:gd name="adj" fmla="val 14011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 rot="17108202">
              <a:off x="4496661" y="3666257"/>
              <a:ext cx="314190" cy="176213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0" name="Isosceles Triangle 49"/>
            <p:cNvSpPr/>
            <p:nvPr/>
          </p:nvSpPr>
          <p:spPr>
            <a:xfrm rot="5405120">
              <a:off x="4440305" y="3651183"/>
              <a:ext cx="314190" cy="174625"/>
            </a:xfrm>
            <a:prstGeom prst="triangle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cxnSp>
        <p:nvCxnSpPr>
          <p:cNvPr id="59" name="Straight Arrow Connector 58"/>
          <p:cNvCxnSpPr/>
          <p:nvPr/>
        </p:nvCxnSpPr>
        <p:spPr>
          <a:xfrm rot="5400000">
            <a:off x="3330575" y="4321176"/>
            <a:ext cx="612775" cy="381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>
            <a:off x="5778500" y="4484688"/>
            <a:ext cx="125413" cy="58578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27" idx="1"/>
            <a:endCxn id="37" idx="2"/>
          </p:cNvCxnSpPr>
          <p:nvPr/>
        </p:nvCxnSpPr>
        <p:spPr>
          <a:xfrm rot="10800000" flipV="1">
            <a:off x="4773613" y="3548063"/>
            <a:ext cx="347662" cy="113823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27" idx="2"/>
            <a:endCxn id="35" idx="4"/>
          </p:cNvCxnSpPr>
          <p:nvPr/>
        </p:nvCxnSpPr>
        <p:spPr>
          <a:xfrm rot="5400000">
            <a:off x="4489450" y="4202113"/>
            <a:ext cx="1349375" cy="3810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366" name="Group 21"/>
          <p:cNvGrpSpPr>
            <a:grpSpLocks/>
          </p:cNvGrpSpPr>
          <p:nvPr/>
        </p:nvGrpSpPr>
        <p:grpSpPr bwMode="auto">
          <a:xfrm rot="2268830">
            <a:off x="5349875" y="3729038"/>
            <a:ext cx="762000" cy="812800"/>
            <a:chOff x="3085990" y="3533182"/>
            <a:chExt cx="762000" cy="812158"/>
          </a:xfrm>
        </p:grpSpPr>
        <p:sp>
          <p:nvSpPr>
            <p:cNvPr id="23" name="Donut 22"/>
            <p:cNvSpPr/>
            <p:nvPr/>
          </p:nvSpPr>
          <p:spPr>
            <a:xfrm rot="14790786">
              <a:off x="3098993" y="3597632"/>
              <a:ext cx="732846" cy="762000"/>
            </a:xfrm>
            <a:prstGeom prst="donut">
              <a:avLst>
                <a:gd name="adj" fmla="val 14011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4790786">
              <a:off x="3182958" y="3603061"/>
              <a:ext cx="314077" cy="17462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Isosceles Triangle 24"/>
            <p:cNvSpPr/>
            <p:nvPr/>
          </p:nvSpPr>
          <p:spPr>
            <a:xfrm rot="3087704">
              <a:off x="3130651" y="3626766"/>
              <a:ext cx="314077" cy="176213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cxnSp>
        <p:nvCxnSpPr>
          <p:cNvPr id="65" name="Straight Arrow Connector 64"/>
          <p:cNvCxnSpPr>
            <a:stCxn id="41" idx="5"/>
            <a:endCxn id="48" idx="1"/>
          </p:cNvCxnSpPr>
          <p:nvPr/>
        </p:nvCxnSpPr>
        <p:spPr>
          <a:xfrm flipV="1">
            <a:off x="4137025" y="3475038"/>
            <a:ext cx="488950" cy="1312862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35" idx="7"/>
            <a:endCxn id="48" idx="2"/>
          </p:cNvCxnSpPr>
          <p:nvPr/>
        </p:nvCxnSpPr>
        <p:spPr>
          <a:xfrm rot="10800000" flipH="1">
            <a:off x="4413250" y="3649663"/>
            <a:ext cx="444500" cy="99695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45" idx="7"/>
            <a:endCxn id="48" idx="3"/>
          </p:cNvCxnSpPr>
          <p:nvPr/>
        </p:nvCxnSpPr>
        <p:spPr>
          <a:xfrm rot="10800000">
            <a:off x="5145088" y="3616325"/>
            <a:ext cx="73025" cy="103505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41" idx="0"/>
            <a:endCxn id="13" idx="2"/>
          </p:cNvCxnSpPr>
          <p:nvPr/>
        </p:nvCxnSpPr>
        <p:spPr>
          <a:xfrm rot="10800000">
            <a:off x="3367088" y="4067175"/>
            <a:ext cx="74612" cy="800100"/>
          </a:xfrm>
          <a:prstGeom prst="straightConnector1">
            <a:avLst/>
          </a:prstGeom>
          <a:ln w="127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35" idx="0"/>
            <a:endCxn id="13" idx="4"/>
          </p:cNvCxnSpPr>
          <p:nvPr/>
        </p:nvCxnSpPr>
        <p:spPr>
          <a:xfrm rot="10800000">
            <a:off x="3830638" y="3813175"/>
            <a:ext cx="407987" cy="1054100"/>
          </a:xfrm>
          <a:prstGeom prst="straightConnector1">
            <a:avLst/>
          </a:prstGeom>
          <a:ln w="127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45" idx="7"/>
            <a:endCxn id="13" idx="5"/>
          </p:cNvCxnSpPr>
          <p:nvPr/>
        </p:nvCxnSpPr>
        <p:spPr>
          <a:xfrm rot="10800000">
            <a:off x="3790950" y="3533775"/>
            <a:ext cx="1427163" cy="1117600"/>
          </a:xfrm>
          <a:prstGeom prst="straightConnector1">
            <a:avLst/>
          </a:prstGeom>
          <a:ln w="127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ounded Rectangular Callout 77"/>
          <p:cNvSpPr/>
          <p:nvPr/>
        </p:nvSpPr>
        <p:spPr>
          <a:xfrm>
            <a:off x="6248400" y="3352800"/>
            <a:ext cx="2057400" cy="609600"/>
          </a:xfrm>
          <a:prstGeom prst="wedgeRoundRectCallout">
            <a:avLst>
              <a:gd name="adj1" fmla="val -103151"/>
              <a:gd name="adj2" fmla="val -54960"/>
              <a:gd name="adj3" fmla="val 16667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Merged </a:t>
            </a:r>
            <a:r>
              <a:rPr lang="en-US" dirty="0" err="1">
                <a:solidFill>
                  <a:schemeClr val="tx1"/>
                </a:solidFill>
              </a:rPr>
              <a:t>Ptrace</a:t>
            </a:r>
            <a:r>
              <a:rPr lang="en-US" dirty="0">
                <a:solidFill>
                  <a:schemeClr val="tx1"/>
                </a:solidFill>
              </a:rPr>
              <a:t> &amp; Generator Thread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Complexities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7429E8-792A-49BF-8AD1-94BA942449C6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The Deconstruction of </a:t>
            </a:r>
            <a:r>
              <a:rPr lang="en-US" dirty="0" err="1" smtClean="0"/>
              <a:t>Dyninst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3124200" y="2286000"/>
            <a:ext cx="2895600" cy="297180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600" dirty="0"/>
          </a:p>
        </p:txBody>
      </p:sp>
      <p:sp>
        <p:nvSpPr>
          <p:cNvPr id="7" name="Rounded Rectangle 6"/>
          <p:cNvSpPr/>
          <p:nvPr/>
        </p:nvSpPr>
        <p:spPr>
          <a:xfrm>
            <a:off x="152400" y="3276600"/>
            <a:ext cx="2133600" cy="838200"/>
          </a:xfrm>
          <a:prstGeom prst="roundRect">
            <a:avLst/>
          </a:prstGeom>
          <a:solidFill>
            <a:schemeClr val="tx2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600" dirty="0"/>
              <a:t>User API Calls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781800" y="2590800"/>
            <a:ext cx="2133600" cy="838200"/>
          </a:xfrm>
          <a:prstGeom prst="roundRect">
            <a:avLst/>
          </a:prstGeom>
          <a:solidFill>
            <a:schemeClr val="tx2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600" dirty="0"/>
              <a:t>OS Debug Interface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781800" y="3886200"/>
            <a:ext cx="2133600" cy="838200"/>
          </a:xfrm>
          <a:prstGeom prst="roundRect">
            <a:avLst/>
          </a:prstGeom>
          <a:solidFill>
            <a:schemeClr val="tx2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600" dirty="0"/>
              <a:t>Event Pipe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362200" y="3429000"/>
            <a:ext cx="685800" cy="533400"/>
          </a:xfrm>
          <a:prstGeom prst="right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ight Arrow 11"/>
          <p:cNvSpPr/>
          <p:nvPr/>
        </p:nvSpPr>
        <p:spPr>
          <a:xfrm rot="10800000">
            <a:off x="6096000" y="3886200"/>
            <a:ext cx="609600" cy="533400"/>
          </a:xfrm>
          <a:prstGeom prst="right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15371" name="Group 20"/>
          <p:cNvGrpSpPr>
            <a:grpSpLocks/>
          </p:cNvGrpSpPr>
          <p:nvPr/>
        </p:nvGrpSpPr>
        <p:grpSpPr bwMode="auto">
          <a:xfrm rot="2317416">
            <a:off x="3106738" y="3276600"/>
            <a:ext cx="762000" cy="812800"/>
            <a:chOff x="3085990" y="3533182"/>
            <a:chExt cx="762000" cy="812158"/>
          </a:xfrm>
        </p:grpSpPr>
        <p:sp>
          <p:nvSpPr>
            <p:cNvPr id="13" name="Donut 12"/>
            <p:cNvSpPr/>
            <p:nvPr/>
          </p:nvSpPr>
          <p:spPr>
            <a:xfrm rot="14790786">
              <a:off x="3099550" y="3597650"/>
              <a:ext cx="732846" cy="762000"/>
            </a:xfrm>
            <a:prstGeom prst="donut">
              <a:avLst>
                <a:gd name="adj" fmla="val 14011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 rot="14790786">
              <a:off x="3184163" y="3603149"/>
              <a:ext cx="314077" cy="17462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Isosceles Triangle 14"/>
            <p:cNvSpPr/>
            <p:nvPr/>
          </p:nvSpPr>
          <p:spPr>
            <a:xfrm rot="3087704">
              <a:off x="3131215" y="3626351"/>
              <a:ext cx="314077" cy="176213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3124200" y="2357438"/>
            <a:ext cx="28956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 smtClean="0">
                <a:solidFill>
                  <a:schemeClr val="bg1"/>
                </a:solidFill>
              </a:rPr>
              <a:t>Process Control</a:t>
            </a:r>
          </a:p>
        </p:txBody>
      </p:sp>
      <p:grpSp>
        <p:nvGrpSpPr>
          <p:cNvPr id="15373" name="Group 25"/>
          <p:cNvGrpSpPr>
            <a:grpSpLocks/>
          </p:cNvGrpSpPr>
          <p:nvPr/>
        </p:nvGrpSpPr>
        <p:grpSpPr bwMode="auto">
          <a:xfrm rot="2268830">
            <a:off x="5089525" y="2925763"/>
            <a:ext cx="762000" cy="812800"/>
            <a:chOff x="3085990" y="3533182"/>
            <a:chExt cx="762000" cy="812158"/>
          </a:xfrm>
        </p:grpSpPr>
        <p:sp>
          <p:nvSpPr>
            <p:cNvPr id="27" name="Donut 26"/>
            <p:cNvSpPr/>
            <p:nvPr/>
          </p:nvSpPr>
          <p:spPr>
            <a:xfrm rot="14790786">
              <a:off x="3098993" y="3597632"/>
              <a:ext cx="732846" cy="762000"/>
            </a:xfrm>
            <a:prstGeom prst="donut">
              <a:avLst>
                <a:gd name="adj" fmla="val 14011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 rot="14790786">
              <a:off x="3182958" y="3603061"/>
              <a:ext cx="314077" cy="17462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 rot="3087704">
              <a:off x="3130651" y="3626766"/>
              <a:ext cx="314077" cy="176213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30" name="Content Placeholder 2"/>
          <p:cNvSpPr txBox="1">
            <a:spLocks/>
          </p:cNvSpPr>
          <p:nvPr/>
        </p:nvSpPr>
        <p:spPr bwMode="auto">
          <a:xfrm>
            <a:off x="457200" y="5638800"/>
            <a:ext cx="8153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3200" dirty="0">
                <a:solidFill>
                  <a:srgbClr val="1C1C1C"/>
                </a:solidFill>
                <a:latin typeface="+mn-lt"/>
              </a:rPr>
              <a:t>Send continue events to generator! </a:t>
            </a:r>
          </a:p>
        </p:txBody>
      </p:sp>
      <p:sp>
        <p:nvSpPr>
          <p:cNvPr id="32" name="Rounded Rectangular Callout 31"/>
          <p:cNvSpPr/>
          <p:nvPr/>
        </p:nvSpPr>
        <p:spPr>
          <a:xfrm>
            <a:off x="6019800" y="1828800"/>
            <a:ext cx="1905000" cy="609600"/>
          </a:xfrm>
          <a:prstGeom prst="wedgeRoundRectCallout">
            <a:avLst>
              <a:gd name="adj1" fmla="val -63998"/>
              <a:gd name="adj2" fmla="val 162897"/>
              <a:gd name="adj3" fmla="val 16667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Rounded Rectangular Callout 30"/>
          <p:cNvSpPr/>
          <p:nvPr/>
        </p:nvSpPr>
        <p:spPr>
          <a:xfrm>
            <a:off x="6019800" y="1828800"/>
            <a:ext cx="1981200" cy="685800"/>
          </a:xfrm>
          <a:prstGeom prst="wedgeRoundRectCallout">
            <a:avLst>
              <a:gd name="adj1" fmla="val -48259"/>
              <a:gd name="adj2" fmla="val 259326"/>
              <a:gd name="adj3" fmla="val 16667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Event Generator Threads</a:t>
            </a:r>
          </a:p>
        </p:txBody>
      </p:sp>
      <p:sp>
        <p:nvSpPr>
          <p:cNvPr id="11" name="Right Arrow 10"/>
          <p:cNvSpPr/>
          <p:nvPr/>
        </p:nvSpPr>
        <p:spPr>
          <a:xfrm rot="10800000">
            <a:off x="6096000" y="2895600"/>
            <a:ext cx="609600" cy="533400"/>
          </a:xfrm>
          <a:prstGeom prst="right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3" name="Rounded Rectangular Callout 32"/>
          <p:cNvSpPr/>
          <p:nvPr/>
        </p:nvSpPr>
        <p:spPr>
          <a:xfrm>
            <a:off x="1125538" y="2362200"/>
            <a:ext cx="1981200" cy="685800"/>
          </a:xfrm>
          <a:prstGeom prst="wedgeRoundRectCallout">
            <a:avLst>
              <a:gd name="adj1" fmla="val 50642"/>
              <a:gd name="adj2" fmla="val 106945"/>
              <a:gd name="adj3" fmla="val 16667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Event Generator Threads</a:t>
            </a:r>
          </a:p>
        </p:txBody>
      </p:sp>
      <p:sp>
        <p:nvSpPr>
          <p:cNvPr id="36" name="Content Placeholder 2"/>
          <p:cNvSpPr txBox="1">
            <a:spLocks/>
          </p:cNvSpPr>
          <p:nvPr/>
        </p:nvSpPr>
        <p:spPr bwMode="auto">
          <a:xfrm>
            <a:off x="457200" y="914400"/>
            <a:ext cx="8458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3200" dirty="0">
                <a:solidFill>
                  <a:srgbClr val="1C1C1C"/>
                </a:solidFill>
                <a:latin typeface="+mn-lt"/>
              </a:rPr>
              <a:t>Windows wants continue calls on generator thread</a:t>
            </a:r>
          </a:p>
        </p:txBody>
      </p:sp>
      <p:grpSp>
        <p:nvGrpSpPr>
          <p:cNvPr id="15380" name="Group 33"/>
          <p:cNvGrpSpPr>
            <a:grpSpLocks/>
          </p:cNvGrpSpPr>
          <p:nvPr/>
        </p:nvGrpSpPr>
        <p:grpSpPr bwMode="auto">
          <a:xfrm>
            <a:off x="4224338" y="4491038"/>
            <a:ext cx="762000" cy="842962"/>
            <a:chOff x="4224890" y="4456746"/>
            <a:chExt cx="762000" cy="842601"/>
          </a:xfrm>
        </p:grpSpPr>
        <p:sp>
          <p:nvSpPr>
            <p:cNvPr id="35" name="Donut 34"/>
            <p:cNvSpPr/>
            <p:nvPr/>
          </p:nvSpPr>
          <p:spPr>
            <a:xfrm rot="17108202">
              <a:off x="4239334" y="4551792"/>
              <a:ext cx="733111" cy="762000"/>
            </a:xfrm>
            <a:prstGeom prst="donut">
              <a:avLst>
                <a:gd name="adj" fmla="val 14011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 rot="17108202">
              <a:off x="4530550" y="4541604"/>
              <a:ext cx="314190" cy="17621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" name="Isosceles Triangle 37"/>
            <p:cNvSpPr/>
            <p:nvPr/>
          </p:nvSpPr>
          <p:spPr>
            <a:xfrm rot="5405120">
              <a:off x="4474194" y="4526529"/>
              <a:ext cx="314190" cy="174625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39" name="Rounded Rectangular Callout 38"/>
          <p:cNvSpPr/>
          <p:nvPr/>
        </p:nvSpPr>
        <p:spPr>
          <a:xfrm>
            <a:off x="1066800" y="4495800"/>
            <a:ext cx="1981200" cy="685800"/>
          </a:xfrm>
          <a:prstGeom prst="wedgeRoundRectCallout">
            <a:avLst>
              <a:gd name="adj1" fmla="val 68224"/>
              <a:gd name="adj2" fmla="val 14881"/>
              <a:gd name="adj3" fmla="val 16667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Event Handler Threads</a:t>
            </a:r>
          </a:p>
        </p:txBody>
      </p:sp>
      <p:grpSp>
        <p:nvGrpSpPr>
          <p:cNvPr id="15382" name="Group 39"/>
          <p:cNvGrpSpPr>
            <a:grpSpLocks/>
          </p:cNvGrpSpPr>
          <p:nvPr/>
        </p:nvGrpSpPr>
        <p:grpSpPr bwMode="auto">
          <a:xfrm>
            <a:off x="3429000" y="4491038"/>
            <a:ext cx="762000" cy="842962"/>
            <a:chOff x="4224890" y="4456746"/>
            <a:chExt cx="762000" cy="842601"/>
          </a:xfrm>
        </p:grpSpPr>
        <p:sp>
          <p:nvSpPr>
            <p:cNvPr id="41" name="Donut 40"/>
            <p:cNvSpPr/>
            <p:nvPr/>
          </p:nvSpPr>
          <p:spPr>
            <a:xfrm rot="17108202">
              <a:off x="4239334" y="4551792"/>
              <a:ext cx="733111" cy="762000"/>
            </a:xfrm>
            <a:prstGeom prst="donut">
              <a:avLst>
                <a:gd name="adj" fmla="val 14011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 rot="17108202">
              <a:off x="4530551" y="4541603"/>
              <a:ext cx="314190" cy="176213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3" name="Isosceles Triangle 42"/>
            <p:cNvSpPr/>
            <p:nvPr/>
          </p:nvSpPr>
          <p:spPr>
            <a:xfrm rot="5405120">
              <a:off x="4474195" y="4526529"/>
              <a:ext cx="314190" cy="174625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15383" name="Group 43"/>
          <p:cNvGrpSpPr>
            <a:grpSpLocks/>
          </p:cNvGrpSpPr>
          <p:nvPr/>
        </p:nvGrpSpPr>
        <p:grpSpPr bwMode="auto">
          <a:xfrm>
            <a:off x="5029200" y="4495800"/>
            <a:ext cx="762000" cy="842963"/>
            <a:chOff x="4224890" y="4456746"/>
            <a:chExt cx="762000" cy="842601"/>
          </a:xfrm>
        </p:grpSpPr>
        <p:sp>
          <p:nvSpPr>
            <p:cNvPr id="45" name="Donut 44"/>
            <p:cNvSpPr/>
            <p:nvPr/>
          </p:nvSpPr>
          <p:spPr>
            <a:xfrm rot="17108202">
              <a:off x="4239334" y="4551792"/>
              <a:ext cx="733110" cy="762000"/>
            </a:xfrm>
            <a:prstGeom prst="donut">
              <a:avLst>
                <a:gd name="adj" fmla="val 14011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 rot="17108202">
              <a:off x="4530551" y="4541603"/>
              <a:ext cx="314190" cy="176213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7" name="Isosceles Triangle 46"/>
            <p:cNvSpPr/>
            <p:nvPr/>
          </p:nvSpPr>
          <p:spPr>
            <a:xfrm rot="5405120">
              <a:off x="4474195" y="4526529"/>
              <a:ext cx="314190" cy="174625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51" name="Rounded Rectangular Callout 50"/>
          <p:cNvSpPr/>
          <p:nvPr/>
        </p:nvSpPr>
        <p:spPr>
          <a:xfrm>
            <a:off x="6096000" y="4800600"/>
            <a:ext cx="1981200" cy="685800"/>
          </a:xfrm>
          <a:prstGeom prst="wedgeRoundRectCallout">
            <a:avLst>
              <a:gd name="adj1" fmla="val -108149"/>
              <a:gd name="adj2" fmla="val -216864"/>
              <a:gd name="adj3" fmla="val 16667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>
                <a:solidFill>
                  <a:schemeClr val="tx1"/>
                </a:solidFill>
              </a:rPr>
              <a:t>Ptrace</a:t>
            </a:r>
            <a:r>
              <a:rPr lang="en-US" dirty="0">
                <a:solidFill>
                  <a:schemeClr val="tx1"/>
                </a:solidFill>
              </a:rPr>
              <a:t> Thread</a:t>
            </a:r>
          </a:p>
        </p:txBody>
      </p:sp>
      <p:grpSp>
        <p:nvGrpSpPr>
          <p:cNvPr id="15385" name="Group 55"/>
          <p:cNvGrpSpPr>
            <a:grpSpLocks/>
          </p:cNvGrpSpPr>
          <p:nvPr/>
        </p:nvGrpSpPr>
        <p:grpSpPr bwMode="auto">
          <a:xfrm>
            <a:off x="4572000" y="2819400"/>
            <a:ext cx="762000" cy="842963"/>
            <a:chOff x="4191000" y="3581400"/>
            <a:chExt cx="762000" cy="842601"/>
          </a:xfrm>
        </p:grpSpPr>
        <p:sp>
          <p:nvSpPr>
            <p:cNvPr id="48" name="Donut 47"/>
            <p:cNvSpPr/>
            <p:nvPr/>
          </p:nvSpPr>
          <p:spPr>
            <a:xfrm rot="17108202">
              <a:off x="4205444" y="3676446"/>
              <a:ext cx="733110" cy="762000"/>
            </a:xfrm>
            <a:prstGeom prst="donut">
              <a:avLst>
                <a:gd name="adj" fmla="val 14011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 rot="17108202">
              <a:off x="4496661" y="3666257"/>
              <a:ext cx="314190" cy="176213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0" name="Isosceles Triangle 49"/>
            <p:cNvSpPr/>
            <p:nvPr/>
          </p:nvSpPr>
          <p:spPr>
            <a:xfrm rot="5405120">
              <a:off x="4440305" y="3651183"/>
              <a:ext cx="314190" cy="174625"/>
            </a:xfrm>
            <a:prstGeom prst="triangle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cxnSp>
        <p:nvCxnSpPr>
          <p:cNvPr id="59" name="Straight Arrow Connector 58"/>
          <p:cNvCxnSpPr/>
          <p:nvPr/>
        </p:nvCxnSpPr>
        <p:spPr>
          <a:xfrm rot="5400000">
            <a:off x="3330575" y="4321176"/>
            <a:ext cx="612775" cy="381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>
            <a:off x="5778500" y="4484688"/>
            <a:ext cx="125413" cy="58578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endCxn id="37" idx="2"/>
          </p:cNvCxnSpPr>
          <p:nvPr/>
        </p:nvCxnSpPr>
        <p:spPr>
          <a:xfrm rot="5400000">
            <a:off x="4387057" y="4044156"/>
            <a:ext cx="1028700" cy="25558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27" idx="2"/>
            <a:endCxn id="35" idx="4"/>
          </p:cNvCxnSpPr>
          <p:nvPr/>
        </p:nvCxnSpPr>
        <p:spPr>
          <a:xfrm rot="5400000">
            <a:off x="4489450" y="4202113"/>
            <a:ext cx="1349375" cy="3810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41" idx="5"/>
            <a:endCxn id="48" idx="1"/>
          </p:cNvCxnSpPr>
          <p:nvPr/>
        </p:nvCxnSpPr>
        <p:spPr>
          <a:xfrm flipV="1">
            <a:off x="4137025" y="3475038"/>
            <a:ext cx="488950" cy="1312862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35" idx="7"/>
            <a:endCxn id="48" idx="2"/>
          </p:cNvCxnSpPr>
          <p:nvPr/>
        </p:nvCxnSpPr>
        <p:spPr>
          <a:xfrm rot="10800000" flipH="1">
            <a:off x="4413250" y="3649663"/>
            <a:ext cx="444500" cy="99695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45" idx="7"/>
            <a:endCxn id="48" idx="3"/>
          </p:cNvCxnSpPr>
          <p:nvPr/>
        </p:nvCxnSpPr>
        <p:spPr>
          <a:xfrm rot="10800000">
            <a:off x="5145088" y="3616325"/>
            <a:ext cx="73025" cy="103505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41" idx="0"/>
            <a:endCxn id="13" idx="2"/>
          </p:cNvCxnSpPr>
          <p:nvPr/>
        </p:nvCxnSpPr>
        <p:spPr>
          <a:xfrm rot="10800000">
            <a:off x="3367088" y="4067175"/>
            <a:ext cx="74612" cy="800100"/>
          </a:xfrm>
          <a:prstGeom prst="straightConnector1">
            <a:avLst/>
          </a:prstGeom>
          <a:ln w="127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35" idx="0"/>
            <a:endCxn id="13" idx="4"/>
          </p:cNvCxnSpPr>
          <p:nvPr/>
        </p:nvCxnSpPr>
        <p:spPr>
          <a:xfrm rot="10800000">
            <a:off x="3830638" y="3813175"/>
            <a:ext cx="407987" cy="1054100"/>
          </a:xfrm>
          <a:prstGeom prst="straightConnector1">
            <a:avLst/>
          </a:prstGeom>
          <a:ln w="127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45" idx="7"/>
            <a:endCxn id="13" idx="5"/>
          </p:cNvCxnSpPr>
          <p:nvPr/>
        </p:nvCxnSpPr>
        <p:spPr>
          <a:xfrm rot="10800000">
            <a:off x="3790950" y="3533775"/>
            <a:ext cx="1427163" cy="1117600"/>
          </a:xfrm>
          <a:prstGeom prst="straightConnector1">
            <a:avLst/>
          </a:prstGeom>
          <a:ln w="127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ounded Rectangular Callout 77"/>
          <p:cNvSpPr/>
          <p:nvPr/>
        </p:nvSpPr>
        <p:spPr>
          <a:xfrm>
            <a:off x="6248400" y="3352800"/>
            <a:ext cx="2057400" cy="609600"/>
          </a:xfrm>
          <a:prstGeom prst="wedgeRoundRectCallout">
            <a:avLst>
              <a:gd name="adj1" fmla="val -103151"/>
              <a:gd name="adj2" fmla="val -54960"/>
              <a:gd name="adj3" fmla="val 16667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Merged </a:t>
            </a:r>
            <a:r>
              <a:rPr lang="en-US" dirty="0" err="1">
                <a:solidFill>
                  <a:schemeClr val="tx1"/>
                </a:solidFill>
              </a:rPr>
              <a:t>Ptrace</a:t>
            </a:r>
            <a:r>
              <a:rPr lang="en-US" dirty="0">
                <a:solidFill>
                  <a:schemeClr val="tx1"/>
                </a:solidFill>
              </a:rPr>
              <a:t> &amp; Generator Thread</a:t>
            </a:r>
          </a:p>
        </p:txBody>
      </p:sp>
      <p:cxnSp>
        <p:nvCxnSpPr>
          <p:cNvPr id="64" name="Straight Arrow Connector 63"/>
          <p:cNvCxnSpPr>
            <a:stCxn id="41" idx="5"/>
          </p:cNvCxnSpPr>
          <p:nvPr/>
        </p:nvCxnSpPr>
        <p:spPr>
          <a:xfrm flipV="1">
            <a:off x="4137025" y="3657600"/>
            <a:ext cx="1120775" cy="1130300"/>
          </a:xfrm>
          <a:prstGeom prst="straightConnector1">
            <a:avLst/>
          </a:prstGeom>
          <a:ln w="1270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35" idx="5"/>
            <a:endCxn id="27" idx="2"/>
          </p:cNvCxnSpPr>
          <p:nvPr/>
        </p:nvCxnSpPr>
        <p:spPr>
          <a:xfrm flipV="1">
            <a:off x="4933950" y="3717925"/>
            <a:ext cx="420688" cy="1069975"/>
          </a:xfrm>
          <a:prstGeom prst="straightConnector1">
            <a:avLst/>
          </a:prstGeom>
          <a:ln w="1270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45" idx="7"/>
            <a:endCxn id="27" idx="3"/>
          </p:cNvCxnSpPr>
          <p:nvPr/>
        </p:nvCxnSpPr>
        <p:spPr>
          <a:xfrm rot="10800000" flipH="1">
            <a:off x="5218113" y="3681413"/>
            <a:ext cx="423862" cy="969962"/>
          </a:xfrm>
          <a:prstGeom prst="straightConnector1">
            <a:avLst/>
          </a:prstGeom>
          <a:ln w="1270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400" name="Group 21"/>
          <p:cNvGrpSpPr>
            <a:grpSpLocks/>
          </p:cNvGrpSpPr>
          <p:nvPr/>
        </p:nvGrpSpPr>
        <p:grpSpPr bwMode="auto">
          <a:xfrm rot="2268830">
            <a:off x="5349875" y="3729038"/>
            <a:ext cx="762000" cy="812800"/>
            <a:chOff x="3085990" y="3533182"/>
            <a:chExt cx="762000" cy="812158"/>
          </a:xfrm>
        </p:grpSpPr>
        <p:sp>
          <p:nvSpPr>
            <p:cNvPr id="23" name="Donut 22"/>
            <p:cNvSpPr/>
            <p:nvPr/>
          </p:nvSpPr>
          <p:spPr>
            <a:xfrm rot="14790786">
              <a:off x="3098993" y="3597632"/>
              <a:ext cx="732846" cy="762000"/>
            </a:xfrm>
            <a:prstGeom prst="donut">
              <a:avLst>
                <a:gd name="adj" fmla="val 14011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4790786">
              <a:off x="3182958" y="3603061"/>
              <a:ext cx="314077" cy="17462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Isosceles Triangle 24"/>
            <p:cNvSpPr/>
            <p:nvPr/>
          </p:nvSpPr>
          <p:spPr>
            <a:xfrm rot="3087704">
              <a:off x="3130651" y="3626766"/>
              <a:ext cx="314077" cy="176213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More Complexities</a:t>
            </a:r>
            <a:endParaRPr lang="en-US" dirty="0" smtClean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Linux versions kernel panic if children are forked by a non-</a:t>
            </a:r>
            <a:r>
              <a:rPr lang="en-US" dirty="0" err="1" smtClean="0"/>
              <a:t>ptracer</a:t>
            </a:r>
            <a:r>
              <a:rPr lang="en-US" dirty="0" smtClean="0"/>
              <a:t> thread.</a:t>
            </a:r>
          </a:p>
          <a:p>
            <a:endParaRPr lang="en-US" dirty="0" smtClean="0"/>
          </a:p>
          <a:p>
            <a:r>
              <a:rPr lang="en-US" dirty="0" smtClean="0"/>
              <a:t>Need to handle multiple target processes.</a:t>
            </a:r>
          </a:p>
          <a:p>
            <a:endParaRPr lang="en-US" dirty="0" smtClean="0"/>
          </a:p>
          <a:p>
            <a:r>
              <a:rPr lang="en-US" dirty="0" smtClean="0"/>
              <a:t>Need to handle multi-threaded target processes.</a:t>
            </a:r>
          </a:p>
          <a:p>
            <a:endParaRPr lang="en-US" dirty="0" smtClean="0"/>
          </a:p>
          <a:p>
            <a:r>
              <a:rPr lang="en-US" dirty="0" err="1" smtClean="0"/>
              <a:t>BlueGene</a:t>
            </a:r>
            <a:r>
              <a:rPr lang="en-US" dirty="0" smtClean="0"/>
              <a:t> has high-latency debug interface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4A82D9-2701-4905-9594-64C09520B85C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The Deconstruction of </a:t>
            </a:r>
            <a:r>
              <a:rPr lang="en-US" dirty="0" err="1" smtClean="0"/>
              <a:t>Dyninst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Interface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Hide complexity</a:t>
            </a:r>
          </a:p>
          <a:p>
            <a:pPr lvl="1"/>
            <a:r>
              <a:rPr lang="en-US" dirty="0" smtClean="0"/>
              <a:t>User sees only one thread</a:t>
            </a:r>
          </a:p>
          <a:p>
            <a:pPr lvl="1"/>
            <a:r>
              <a:rPr lang="en-US" dirty="0" smtClean="0"/>
              <a:t>High level abstractions</a:t>
            </a:r>
          </a:p>
          <a:p>
            <a:endParaRPr lang="en-US" dirty="0" smtClean="0"/>
          </a:p>
          <a:p>
            <a:r>
              <a:rPr lang="en-US" dirty="0" smtClean="0"/>
              <a:t>Consistent across platforms</a:t>
            </a:r>
          </a:p>
          <a:p>
            <a:endParaRPr lang="en-US" dirty="0" smtClean="0"/>
          </a:p>
          <a:p>
            <a:r>
              <a:rPr lang="en-US" dirty="0" smtClean="0"/>
              <a:t>Two primary interfaces:</a:t>
            </a:r>
          </a:p>
          <a:p>
            <a:pPr lvl="1"/>
            <a:r>
              <a:rPr lang="en-US" dirty="0" smtClean="0"/>
              <a:t>Query/Control target process.</a:t>
            </a:r>
          </a:p>
          <a:p>
            <a:pPr lvl="1"/>
            <a:r>
              <a:rPr lang="en-US" dirty="0" smtClean="0"/>
              <a:t>Receive and handle events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77646E-C0F8-4C01-8CEC-429C821F1CBC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The Deconstruction of </a:t>
            </a:r>
            <a:r>
              <a:rPr lang="en-US" dirty="0" err="1" smtClean="0"/>
              <a:t>Dyninst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Dyninst</a:t>
            </a:r>
            <a:r>
              <a:rPr lang="en-US" dirty="0" smtClean="0"/>
              <a:t> and the Components</a:t>
            </a:r>
          </a:p>
        </p:txBody>
      </p:sp>
      <p:grpSp>
        <p:nvGrpSpPr>
          <p:cNvPr id="62" name="Group 61"/>
          <p:cNvGrpSpPr/>
          <p:nvPr/>
        </p:nvGrpSpPr>
        <p:grpSpPr>
          <a:xfrm>
            <a:off x="441324" y="1905000"/>
            <a:ext cx="1006476" cy="1008063"/>
            <a:chOff x="288925" y="1295400"/>
            <a:chExt cx="1006476" cy="1008063"/>
          </a:xfrm>
        </p:grpSpPr>
        <p:sp>
          <p:nvSpPr>
            <p:cNvPr id="8" name="Oval 38"/>
            <p:cNvSpPr>
              <a:spLocks noChangeArrowheads="1"/>
            </p:cNvSpPr>
            <p:nvPr/>
          </p:nvSpPr>
          <p:spPr bwMode="auto">
            <a:xfrm>
              <a:off x="563563" y="1571625"/>
              <a:ext cx="182563" cy="182563"/>
            </a:xfrm>
            <a:prstGeom prst="ellipse">
              <a:avLst/>
            </a:prstGeom>
            <a:solidFill>
              <a:srgbClr val="00B050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Oval 39"/>
            <p:cNvSpPr>
              <a:spLocks noChangeArrowheads="1"/>
            </p:cNvSpPr>
            <p:nvPr/>
          </p:nvSpPr>
          <p:spPr bwMode="auto">
            <a:xfrm>
              <a:off x="838200" y="1846263"/>
              <a:ext cx="182563" cy="182563"/>
            </a:xfrm>
            <a:prstGeom prst="ellipse">
              <a:avLst/>
            </a:prstGeom>
            <a:solidFill>
              <a:srgbClr val="00B050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Oval 40"/>
            <p:cNvSpPr>
              <a:spLocks noChangeArrowheads="1"/>
            </p:cNvSpPr>
            <p:nvPr/>
          </p:nvSpPr>
          <p:spPr bwMode="auto">
            <a:xfrm>
              <a:off x="288925" y="1846263"/>
              <a:ext cx="182563" cy="182563"/>
            </a:xfrm>
            <a:prstGeom prst="ellipse">
              <a:avLst/>
            </a:prstGeom>
            <a:solidFill>
              <a:srgbClr val="00B050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Oval 41"/>
            <p:cNvSpPr>
              <a:spLocks noChangeArrowheads="1"/>
            </p:cNvSpPr>
            <p:nvPr/>
          </p:nvSpPr>
          <p:spPr bwMode="auto">
            <a:xfrm>
              <a:off x="563563" y="2120900"/>
              <a:ext cx="182563" cy="182563"/>
            </a:xfrm>
            <a:prstGeom prst="ellipse">
              <a:avLst/>
            </a:prstGeom>
            <a:solidFill>
              <a:srgbClr val="00B050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Oval 42"/>
            <p:cNvSpPr>
              <a:spLocks noChangeArrowheads="1"/>
            </p:cNvSpPr>
            <p:nvPr/>
          </p:nvSpPr>
          <p:spPr bwMode="auto">
            <a:xfrm>
              <a:off x="1112838" y="2120900"/>
              <a:ext cx="182563" cy="182563"/>
            </a:xfrm>
            <a:prstGeom prst="ellipse">
              <a:avLst/>
            </a:prstGeom>
            <a:solidFill>
              <a:srgbClr val="00B050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15" name="AutoShape 43"/>
            <p:cNvCxnSpPr>
              <a:cxnSpLocks noChangeShapeType="1"/>
              <a:stCxn id="8" idx="3"/>
              <a:endCxn id="11" idx="7"/>
            </p:cNvCxnSpPr>
            <p:nvPr/>
          </p:nvCxnSpPr>
          <p:spPr bwMode="auto">
            <a:xfrm flipH="1">
              <a:off x="444500" y="1727200"/>
              <a:ext cx="146050" cy="146050"/>
            </a:xfrm>
            <a:prstGeom prst="straightConnector1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round/>
              <a:headEnd/>
              <a:tailEnd/>
            </a:ln>
          </p:spPr>
        </p:cxnSp>
        <p:cxnSp>
          <p:nvCxnSpPr>
            <p:cNvPr id="16" name="AutoShape 44"/>
            <p:cNvCxnSpPr>
              <a:cxnSpLocks noChangeShapeType="1"/>
              <a:stCxn id="8" idx="5"/>
              <a:endCxn id="10" idx="1"/>
            </p:cNvCxnSpPr>
            <p:nvPr/>
          </p:nvCxnSpPr>
          <p:spPr bwMode="auto">
            <a:xfrm>
              <a:off x="719138" y="1727200"/>
              <a:ext cx="146050" cy="146050"/>
            </a:xfrm>
            <a:prstGeom prst="straightConnector1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round/>
              <a:headEnd/>
              <a:tailEnd/>
            </a:ln>
          </p:spPr>
        </p:cxnSp>
        <p:cxnSp>
          <p:nvCxnSpPr>
            <p:cNvPr id="17" name="AutoShape 45"/>
            <p:cNvCxnSpPr>
              <a:cxnSpLocks noChangeShapeType="1"/>
              <a:stCxn id="10" idx="3"/>
              <a:endCxn id="13" idx="7"/>
            </p:cNvCxnSpPr>
            <p:nvPr/>
          </p:nvCxnSpPr>
          <p:spPr bwMode="auto">
            <a:xfrm flipH="1">
              <a:off x="719138" y="2001838"/>
              <a:ext cx="146050" cy="146050"/>
            </a:xfrm>
            <a:prstGeom prst="straightConnector1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round/>
              <a:headEnd/>
              <a:tailEnd/>
            </a:ln>
          </p:spPr>
        </p:cxnSp>
        <p:cxnSp>
          <p:nvCxnSpPr>
            <p:cNvPr id="18" name="AutoShape 46"/>
            <p:cNvCxnSpPr>
              <a:cxnSpLocks noChangeShapeType="1"/>
              <a:stCxn id="10" idx="5"/>
              <a:endCxn id="14" idx="1"/>
            </p:cNvCxnSpPr>
            <p:nvPr/>
          </p:nvCxnSpPr>
          <p:spPr bwMode="auto">
            <a:xfrm>
              <a:off x="993775" y="2001838"/>
              <a:ext cx="146050" cy="146050"/>
            </a:xfrm>
            <a:prstGeom prst="straightConnector1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round/>
              <a:headEnd/>
              <a:tailEnd/>
            </a:ln>
          </p:spPr>
        </p:cxnSp>
        <p:sp>
          <p:nvSpPr>
            <p:cNvPr id="19" name="Rectangle 47"/>
            <p:cNvSpPr>
              <a:spLocks noChangeArrowheads="1"/>
            </p:cNvSpPr>
            <p:nvPr/>
          </p:nvSpPr>
          <p:spPr bwMode="auto">
            <a:xfrm>
              <a:off x="381000" y="1295400"/>
              <a:ext cx="547688" cy="27463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AST</a:t>
              </a:r>
            </a:p>
          </p:txBody>
        </p:sp>
      </p:grpSp>
      <p:sp>
        <p:nvSpPr>
          <p:cNvPr id="20" name="Oval 14"/>
          <p:cNvSpPr>
            <a:spLocks noChangeArrowheads="1"/>
          </p:cNvSpPr>
          <p:nvPr/>
        </p:nvSpPr>
        <p:spPr bwMode="auto">
          <a:xfrm>
            <a:off x="7467600" y="3733800"/>
            <a:ext cx="1473200" cy="862013"/>
          </a:xfrm>
          <a:prstGeom prst="ellipse">
            <a:avLst/>
          </a:prstGeom>
          <a:solidFill>
            <a:srgbClr val="00B050"/>
          </a:solidFill>
          <a:ln w="9525"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legacyFlat3" dir="b"/>
          </a:scene3d>
          <a:sp3d extrusionH="1254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sz="2200">
                <a:solidFill>
                  <a:schemeClr val="bg1"/>
                </a:solidFill>
              </a:rPr>
              <a:t>Binary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391400" y="3276600"/>
            <a:ext cx="1676400" cy="2209800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Process</a:t>
            </a:r>
          </a:p>
        </p:txBody>
      </p:sp>
      <p:grpSp>
        <p:nvGrpSpPr>
          <p:cNvPr id="68" name="Group 67"/>
          <p:cNvGrpSpPr/>
          <p:nvPr/>
        </p:nvGrpSpPr>
        <p:grpSpPr>
          <a:xfrm>
            <a:off x="1295400" y="2057400"/>
            <a:ext cx="6187338" cy="4572000"/>
            <a:chOff x="1295400" y="1600200"/>
            <a:chExt cx="6187338" cy="4572000"/>
          </a:xfrm>
        </p:grpSpPr>
        <p:sp>
          <p:nvSpPr>
            <p:cNvPr id="56" name="Left-Up Arrow 55"/>
            <p:cNvSpPr/>
            <p:nvPr/>
          </p:nvSpPr>
          <p:spPr bwMode="auto">
            <a:xfrm rot="8001702">
              <a:off x="1474094" y="3497904"/>
              <a:ext cx="481619" cy="487338"/>
            </a:xfrm>
            <a:prstGeom prst="leftUpArrow">
              <a:avLst/>
            </a:prstGeom>
            <a:gradFill flip="none" rotWithShape="1">
              <a:gsLst>
                <a:gs pos="37000">
                  <a:schemeClr val="bg1">
                    <a:lumMod val="75000"/>
                  </a:schemeClr>
                </a:gs>
                <a:gs pos="100000">
                  <a:srgbClr val="00B050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3" name="Right Arrow 62"/>
            <p:cNvSpPr/>
            <p:nvPr/>
          </p:nvSpPr>
          <p:spPr bwMode="auto">
            <a:xfrm>
              <a:off x="5257801" y="5334000"/>
              <a:ext cx="457200" cy="304800"/>
            </a:xfrm>
            <a:prstGeom prst="rightArrow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1" name="Down Arrow 60"/>
            <p:cNvSpPr/>
            <p:nvPr/>
          </p:nvSpPr>
          <p:spPr bwMode="auto">
            <a:xfrm rot="13948510">
              <a:off x="5107331" y="3684641"/>
              <a:ext cx="306387" cy="857200"/>
            </a:xfrm>
            <a:prstGeom prst="downArrow">
              <a:avLst/>
            </a:prstGeom>
            <a:gradFill flip="none" rotWithShape="1">
              <a:gsLst>
                <a:gs pos="25000">
                  <a:schemeClr val="accent2">
                    <a:lumMod val="60000"/>
                    <a:lumOff val="4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48" name="Right Arrow 47"/>
            <p:cNvSpPr/>
            <p:nvPr/>
          </p:nvSpPr>
          <p:spPr bwMode="auto">
            <a:xfrm>
              <a:off x="3048000" y="2971800"/>
              <a:ext cx="685800" cy="304800"/>
            </a:xfrm>
            <a:prstGeom prst="rightArrow">
              <a:avLst/>
            </a:prstGeom>
            <a:gradFill flip="none" rotWithShape="1">
              <a:gsLst>
                <a:gs pos="49000">
                  <a:schemeClr val="bg1">
                    <a:lumMod val="75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Rectangle 51"/>
            <p:cNvSpPr>
              <a:spLocks noChangeArrowheads="1"/>
            </p:cNvSpPr>
            <p:nvPr/>
          </p:nvSpPr>
          <p:spPr bwMode="auto">
            <a:xfrm>
              <a:off x="3708221" y="5181600"/>
              <a:ext cx="1549579" cy="72390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9525"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anchor="ctr">
              <a:flatTx/>
            </a:bodyPr>
            <a:lstStyle/>
            <a:p>
              <a:pPr algn="ctr"/>
              <a:r>
                <a:rPr lang="en-US" sz="2200" dirty="0" err="1"/>
                <a:t>Stackwalker</a:t>
              </a:r>
              <a:endParaRPr lang="en-US" sz="2200" dirty="0"/>
            </a:p>
            <a:p>
              <a:pPr algn="ctr"/>
              <a:r>
                <a:rPr lang="en-US" sz="2200" dirty="0"/>
                <a:t>API</a:t>
              </a:r>
            </a:p>
          </p:txBody>
        </p:sp>
        <p:sp>
          <p:nvSpPr>
            <p:cNvPr id="26" name="Rectangle 49"/>
            <p:cNvSpPr>
              <a:spLocks noChangeArrowheads="1"/>
            </p:cNvSpPr>
            <p:nvPr/>
          </p:nvSpPr>
          <p:spPr bwMode="auto">
            <a:xfrm>
              <a:off x="5638800" y="3132138"/>
              <a:ext cx="1295550" cy="90646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anchor="ctr">
              <a:flatTx/>
            </a:bodyPr>
            <a:lstStyle/>
            <a:p>
              <a:pPr algn="ctr"/>
              <a:r>
                <a:rPr lang="en-US" sz="2200" dirty="0"/>
                <a:t>Binary</a:t>
              </a:r>
            </a:p>
            <a:p>
              <a:pPr algn="ctr"/>
              <a:r>
                <a:rPr lang="en-US" sz="2200" dirty="0"/>
                <a:t>Patching</a:t>
              </a:r>
            </a:p>
          </p:txBody>
        </p:sp>
        <p:sp>
          <p:nvSpPr>
            <p:cNvPr id="35" name="Rectangle 25"/>
            <p:cNvSpPr>
              <a:spLocks noChangeArrowheads="1"/>
            </p:cNvSpPr>
            <p:nvPr/>
          </p:nvSpPr>
          <p:spPr bwMode="auto">
            <a:xfrm>
              <a:off x="1828800" y="2514600"/>
              <a:ext cx="1257300" cy="9906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57150" algn="ctr">
              <a:noFill/>
              <a:prstDash val="dash"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anchor="ctr">
              <a:flatTx/>
            </a:bodyPr>
            <a:lstStyle/>
            <a:p>
              <a:pPr algn="ctr">
                <a:defRPr/>
              </a:pPr>
              <a:r>
                <a:rPr lang="en-US" dirty="0" err="1"/>
                <a:t>SymtabAPI</a:t>
              </a:r>
              <a:endParaRPr lang="en-US" dirty="0"/>
            </a:p>
          </p:txBody>
        </p:sp>
        <p:sp>
          <p:nvSpPr>
            <p:cNvPr id="37" name="Rectangle 53"/>
            <p:cNvSpPr>
              <a:spLocks noChangeArrowheads="1"/>
            </p:cNvSpPr>
            <p:nvPr/>
          </p:nvSpPr>
          <p:spPr bwMode="auto">
            <a:xfrm>
              <a:off x="3733650" y="3886200"/>
              <a:ext cx="1295550" cy="9906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anchor="ctr">
              <a:flatTx/>
            </a:bodyPr>
            <a:lstStyle/>
            <a:p>
              <a:pPr algn="ctr"/>
              <a:r>
                <a:rPr lang="en-US" dirty="0" err="1"/>
                <a:t>DepGraph</a:t>
              </a:r>
              <a:endParaRPr lang="en-US" dirty="0"/>
            </a:p>
            <a:p>
              <a:pPr algn="ctr"/>
              <a:r>
                <a:rPr lang="en-US" dirty="0"/>
                <a:t>API</a:t>
              </a:r>
            </a:p>
          </p:txBody>
        </p:sp>
        <p:sp>
          <p:nvSpPr>
            <p:cNvPr id="47" name="AutoShape 3"/>
            <p:cNvSpPr>
              <a:spLocks noChangeArrowheads="1"/>
            </p:cNvSpPr>
            <p:nvPr/>
          </p:nvSpPr>
          <p:spPr bwMode="auto">
            <a:xfrm>
              <a:off x="1295400" y="1752600"/>
              <a:ext cx="4343400" cy="379412"/>
            </a:xfrm>
            <a:prstGeom prst="rightArrow">
              <a:avLst>
                <a:gd name="adj1" fmla="val 50000"/>
                <a:gd name="adj2" fmla="val 84109"/>
              </a:avLst>
            </a:prstGeom>
            <a:gradFill rotWithShape="1">
              <a:gsLst>
                <a:gs pos="0">
                  <a:srgbClr val="00B050"/>
                </a:gs>
                <a:gs pos="100000">
                  <a:schemeClr val="accent5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Down Arrow 49"/>
            <p:cNvSpPr/>
            <p:nvPr/>
          </p:nvSpPr>
          <p:spPr bwMode="auto">
            <a:xfrm>
              <a:off x="6096000" y="2438400"/>
              <a:ext cx="304800" cy="685800"/>
            </a:xfrm>
            <a:prstGeom prst="downArrow">
              <a:avLst/>
            </a:prstGeom>
            <a:gradFill flip="none" rotWithShape="1">
              <a:gsLst>
                <a:gs pos="0">
                  <a:schemeClr val="accent5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2" name="Down Arrow 51"/>
            <p:cNvSpPr/>
            <p:nvPr/>
          </p:nvSpPr>
          <p:spPr bwMode="auto">
            <a:xfrm rot="18434319">
              <a:off x="5132680" y="2897774"/>
              <a:ext cx="306387" cy="794779"/>
            </a:xfrm>
            <a:prstGeom prst="downArrow">
              <a:avLst/>
            </a:prstGeom>
            <a:gradFill flip="none" rotWithShape="1">
              <a:gsLst>
                <a:gs pos="25000">
                  <a:schemeClr val="accent2">
                    <a:lumMod val="60000"/>
                    <a:lumOff val="4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7" name="Right Arrow 56"/>
            <p:cNvSpPr/>
            <p:nvPr/>
          </p:nvSpPr>
          <p:spPr bwMode="auto">
            <a:xfrm rot="19002661">
              <a:off x="2902570" y="3532842"/>
              <a:ext cx="929371" cy="304800"/>
            </a:xfrm>
            <a:prstGeom prst="rightArrow">
              <a:avLst/>
            </a:prstGeom>
            <a:gradFill flip="none" rotWithShape="1">
              <a:gsLst>
                <a:gs pos="49000">
                  <a:schemeClr val="bg1">
                    <a:lumMod val="75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8" name="Right Arrow 57"/>
            <p:cNvSpPr/>
            <p:nvPr/>
          </p:nvSpPr>
          <p:spPr bwMode="auto">
            <a:xfrm>
              <a:off x="3053563" y="4267200"/>
              <a:ext cx="680237" cy="304800"/>
            </a:xfrm>
            <a:prstGeom prst="rightArrow">
              <a:avLst/>
            </a:prstGeom>
            <a:gradFill flip="none" rotWithShape="1">
              <a:gsLst>
                <a:gs pos="49000">
                  <a:schemeClr val="bg1">
                    <a:lumMod val="75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9" name="Right Arrow 58"/>
            <p:cNvSpPr/>
            <p:nvPr/>
          </p:nvSpPr>
          <p:spPr bwMode="auto">
            <a:xfrm rot="5400000">
              <a:off x="2230242" y="4821041"/>
              <a:ext cx="416317" cy="304800"/>
            </a:xfrm>
            <a:prstGeom prst="rightArrow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6" name="Rectangle 32"/>
            <p:cNvSpPr>
              <a:spLocks noChangeArrowheads="1"/>
            </p:cNvSpPr>
            <p:nvPr/>
          </p:nvSpPr>
          <p:spPr bwMode="auto">
            <a:xfrm>
              <a:off x="1828800" y="3886200"/>
              <a:ext cx="1257300" cy="9906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algn="ctr"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anchor="ctr">
              <a:flatTx/>
            </a:bodyPr>
            <a:lstStyle/>
            <a:p>
              <a:pPr algn="ctr">
                <a:defRPr/>
              </a:pPr>
              <a:r>
                <a:rPr lang="en-US" dirty="0"/>
                <a:t>Instruction</a:t>
              </a:r>
              <a:br>
                <a:rPr lang="en-US" dirty="0"/>
              </a:br>
              <a:r>
                <a:rPr lang="en-US" dirty="0"/>
                <a:t>API</a:t>
              </a:r>
            </a:p>
          </p:txBody>
        </p:sp>
        <p:sp>
          <p:nvSpPr>
            <p:cNvPr id="60" name="Right Arrow 59"/>
            <p:cNvSpPr/>
            <p:nvPr/>
          </p:nvSpPr>
          <p:spPr bwMode="auto">
            <a:xfrm rot="19202977">
              <a:off x="2873659" y="4849158"/>
              <a:ext cx="929371" cy="304800"/>
            </a:xfrm>
            <a:prstGeom prst="rightArrow">
              <a:avLst/>
            </a:prstGeom>
            <a:gradFill flip="none" rotWithShape="1">
              <a:gsLst>
                <a:gs pos="49000">
                  <a:schemeClr val="bg1">
                    <a:lumMod val="75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2" name="Rectangle 32"/>
            <p:cNvSpPr>
              <a:spLocks noChangeArrowheads="1"/>
            </p:cNvSpPr>
            <p:nvPr/>
          </p:nvSpPr>
          <p:spPr bwMode="auto">
            <a:xfrm>
              <a:off x="1828800" y="5181600"/>
              <a:ext cx="1257300" cy="9906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algn="ctr"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anchor="ctr">
              <a:flatTx/>
            </a:bodyPr>
            <a:lstStyle/>
            <a:p>
              <a:pPr algn="ctr">
                <a:defRPr/>
              </a:pPr>
              <a:r>
                <a:rPr lang="en-US" dirty="0" err="1" smtClean="0"/>
                <a:t>SymEval</a:t>
              </a:r>
              <a:endParaRPr lang="en-US" dirty="0"/>
            </a:p>
          </p:txBody>
        </p:sp>
        <p:sp>
          <p:nvSpPr>
            <p:cNvPr id="38" name="Rectangle 54"/>
            <p:cNvSpPr>
              <a:spLocks noChangeArrowheads="1"/>
            </p:cNvSpPr>
            <p:nvPr/>
          </p:nvSpPr>
          <p:spPr bwMode="auto">
            <a:xfrm>
              <a:off x="3733650" y="2590800"/>
              <a:ext cx="1295550" cy="9144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anchor="ctr">
              <a:flatTx/>
            </a:bodyPr>
            <a:lstStyle/>
            <a:p>
              <a:pPr algn="ctr"/>
              <a:r>
                <a:rPr lang="en-US" dirty="0" smtClean="0"/>
                <a:t>Parsing</a:t>
              </a:r>
              <a:endParaRPr lang="en-US" dirty="0"/>
            </a:p>
            <a:p>
              <a:pPr algn="ctr"/>
              <a:r>
                <a:rPr lang="en-US" dirty="0"/>
                <a:t>API</a:t>
              </a:r>
            </a:p>
          </p:txBody>
        </p:sp>
        <p:sp>
          <p:nvSpPr>
            <p:cNvPr id="24" name="Rectangle 48"/>
            <p:cNvSpPr>
              <a:spLocks noChangeArrowheads="1"/>
            </p:cNvSpPr>
            <p:nvPr/>
          </p:nvSpPr>
          <p:spPr bwMode="auto">
            <a:xfrm>
              <a:off x="5638800" y="1600200"/>
              <a:ext cx="1295550" cy="838200"/>
            </a:xfrm>
            <a:prstGeom prst="rect">
              <a:avLst/>
            </a:prstGeom>
            <a:solidFill>
              <a:schemeClr val="accent5"/>
            </a:solidFill>
            <a:ln w="9525"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anchor="ctr">
              <a:flatTx/>
            </a:bodyPr>
            <a:lstStyle/>
            <a:p>
              <a:pPr algn="ctr"/>
              <a:r>
                <a:rPr lang="en-US" sz="2200" dirty="0"/>
                <a:t>Code</a:t>
              </a:r>
            </a:p>
            <a:p>
              <a:pPr algn="ctr"/>
              <a:r>
                <a:rPr lang="en-US" sz="2200" dirty="0"/>
                <a:t>Gen</a:t>
              </a:r>
            </a:p>
          </p:txBody>
        </p:sp>
        <p:sp>
          <p:nvSpPr>
            <p:cNvPr id="64" name="Right Arrow 63"/>
            <p:cNvSpPr/>
            <p:nvPr/>
          </p:nvSpPr>
          <p:spPr bwMode="auto">
            <a:xfrm>
              <a:off x="6934200" y="3505200"/>
              <a:ext cx="533400" cy="304800"/>
            </a:xfrm>
            <a:prstGeom prst="rightArrow">
              <a:avLst/>
            </a:prstGeom>
            <a:gradFill flip="none" rotWithShape="1">
              <a:gsLst>
                <a:gs pos="0">
                  <a:schemeClr val="bg1">
                    <a:lumMod val="75000"/>
                  </a:schemeClr>
                </a:gs>
                <a:gs pos="100000">
                  <a:srgbClr val="00B050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5" name="Right Arrow 64"/>
            <p:cNvSpPr/>
            <p:nvPr/>
          </p:nvSpPr>
          <p:spPr bwMode="auto">
            <a:xfrm rot="19011991">
              <a:off x="6880872" y="5093237"/>
              <a:ext cx="601866" cy="304800"/>
            </a:xfrm>
            <a:prstGeom prst="rightArrow">
              <a:avLst/>
            </a:prstGeom>
            <a:gradFill flip="none" rotWithShape="1">
              <a:gsLst>
                <a:gs pos="0">
                  <a:schemeClr val="bg2">
                    <a:lumMod val="90000"/>
                  </a:schemeClr>
                </a:gs>
                <a:gs pos="100000">
                  <a:schemeClr val="tx1"/>
                </a:gs>
              </a:gsLst>
              <a:lin ang="0" scaled="0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9" name="Rectangle 19"/>
            <p:cNvSpPr>
              <a:spLocks noChangeArrowheads="1"/>
            </p:cNvSpPr>
            <p:nvPr/>
          </p:nvSpPr>
          <p:spPr bwMode="auto">
            <a:xfrm>
              <a:off x="5708499" y="4953000"/>
              <a:ext cx="1301901" cy="114300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9525"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anchor="ctr">
              <a:flatTx/>
            </a:bodyPr>
            <a:lstStyle/>
            <a:p>
              <a:pPr algn="ctr"/>
              <a:r>
                <a:rPr lang="en-US" sz="1900" dirty="0" err="1" smtClean="0"/>
                <a:t>ProcControl</a:t>
              </a:r>
              <a:r>
                <a:rPr lang="en-US" sz="1900" dirty="0"/>
                <a:t/>
              </a:r>
              <a:br>
                <a:rPr lang="en-US" sz="1900" dirty="0"/>
              </a:br>
              <a:r>
                <a:rPr lang="en-US" sz="1900" dirty="0" smtClean="0"/>
                <a:t>API</a:t>
              </a:r>
              <a:endParaRPr lang="en-US" sz="1900" dirty="0"/>
            </a:p>
          </p:txBody>
        </p:sp>
      </p:grpSp>
      <p:sp>
        <p:nvSpPr>
          <p:cNvPr id="41" name="Oval 14"/>
          <p:cNvSpPr>
            <a:spLocks noChangeArrowheads="1"/>
          </p:cNvSpPr>
          <p:nvPr/>
        </p:nvSpPr>
        <p:spPr bwMode="auto">
          <a:xfrm>
            <a:off x="50800" y="3810000"/>
            <a:ext cx="1473200" cy="862013"/>
          </a:xfrm>
          <a:prstGeom prst="ellipse">
            <a:avLst/>
          </a:prstGeom>
          <a:solidFill>
            <a:srgbClr val="00B050"/>
          </a:solidFill>
          <a:ln w="9525"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legacyFlat3" dir="b"/>
          </a:scene3d>
          <a:sp3d extrusionH="1254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</a:rPr>
              <a:t>Binary</a:t>
            </a:r>
          </a:p>
        </p:txBody>
      </p:sp>
      <p:grpSp>
        <p:nvGrpSpPr>
          <p:cNvPr id="84" name="Group 83"/>
          <p:cNvGrpSpPr/>
          <p:nvPr/>
        </p:nvGrpSpPr>
        <p:grpSpPr>
          <a:xfrm>
            <a:off x="457200" y="762000"/>
            <a:ext cx="8686800" cy="5867400"/>
            <a:chOff x="457200" y="762000"/>
            <a:chExt cx="8686800" cy="5867400"/>
          </a:xfrm>
        </p:grpSpPr>
        <p:sp>
          <p:nvSpPr>
            <p:cNvPr id="80" name="Rectangle 79"/>
            <p:cNvSpPr/>
            <p:nvPr/>
          </p:nvSpPr>
          <p:spPr>
            <a:xfrm>
              <a:off x="5628165" y="3569660"/>
              <a:ext cx="1304263" cy="917280"/>
            </a:xfrm>
            <a:prstGeom prst="rect">
              <a:avLst/>
            </a:prstGeom>
            <a:noFill/>
            <a:ln w="50800">
              <a:solidFill>
                <a:schemeClr val="accent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5621077" y="2042116"/>
              <a:ext cx="1321984" cy="849940"/>
            </a:xfrm>
            <a:prstGeom prst="rect">
              <a:avLst/>
            </a:prstGeom>
            <a:noFill/>
            <a:ln w="50800">
              <a:solidFill>
                <a:schemeClr val="accent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3" name="Group 82"/>
            <p:cNvGrpSpPr/>
            <p:nvPr/>
          </p:nvGrpSpPr>
          <p:grpSpPr>
            <a:xfrm>
              <a:off x="457200" y="762000"/>
              <a:ext cx="8686800" cy="5867400"/>
              <a:chOff x="457200" y="762000"/>
              <a:chExt cx="8686800" cy="5867400"/>
            </a:xfrm>
          </p:grpSpPr>
          <p:sp>
            <p:nvSpPr>
              <p:cNvPr id="49" name="Rectangle 48"/>
              <p:cNvSpPr/>
              <p:nvPr/>
            </p:nvSpPr>
            <p:spPr>
              <a:xfrm>
                <a:off x="457200" y="838200"/>
                <a:ext cx="990600" cy="381000"/>
              </a:xfrm>
              <a:prstGeom prst="rect">
                <a:avLst/>
              </a:prstGeom>
              <a:noFill/>
              <a:ln w="50800">
                <a:solidFill>
                  <a:srgbClr val="006600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1524000" y="788313"/>
                <a:ext cx="37338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b="1" dirty="0" smtClean="0"/>
                  <a:t>= Existing Component</a:t>
                </a:r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5105400" y="811887"/>
                <a:ext cx="1066800" cy="381000"/>
              </a:xfrm>
              <a:prstGeom prst="rect">
                <a:avLst/>
              </a:prstGeom>
              <a:noFill/>
              <a:ln w="50800">
                <a:solidFill>
                  <a:srgbClr val="C00000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6286500" y="762000"/>
                <a:ext cx="28575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b="1" dirty="0" smtClean="0"/>
                  <a:t>= New Component</a:t>
                </a:r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457200" y="1371600"/>
                <a:ext cx="990600" cy="381000"/>
              </a:xfrm>
              <a:prstGeom prst="rect">
                <a:avLst/>
              </a:prstGeom>
              <a:noFill/>
              <a:ln w="50800">
                <a:solidFill>
                  <a:schemeClr val="tx2">
                    <a:lumMod val="50000"/>
                  </a:schemeClr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TextBox 65"/>
              <p:cNvSpPr txBox="1"/>
              <p:nvPr/>
            </p:nvSpPr>
            <p:spPr>
              <a:xfrm>
                <a:off x="1524000" y="1321713"/>
                <a:ext cx="28575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b="1" dirty="0" smtClean="0"/>
                  <a:t>= Proposed</a:t>
                </a:r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1828800" y="2953512"/>
                <a:ext cx="1267968" cy="1005840"/>
              </a:xfrm>
              <a:prstGeom prst="rect">
                <a:avLst/>
              </a:prstGeom>
              <a:noFill/>
              <a:ln w="50800">
                <a:solidFill>
                  <a:srgbClr val="006600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1828800" y="4328160"/>
                <a:ext cx="1244009" cy="1005840"/>
              </a:xfrm>
              <a:prstGeom prst="rect">
                <a:avLst/>
              </a:prstGeom>
              <a:noFill/>
              <a:ln w="50800">
                <a:solidFill>
                  <a:srgbClr val="006600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3733800" y="4328160"/>
                <a:ext cx="1295400" cy="1005840"/>
              </a:xfrm>
              <a:prstGeom prst="rect">
                <a:avLst/>
              </a:prstGeom>
              <a:noFill/>
              <a:ln w="50800">
                <a:solidFill>
                  <a:srgbClr val="006600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1828800" y="5623560"/>
                <a:ext cx="1254641" cy="1005840"/>
              </a:xfrm>
              <a:prstGeom prst="rect">
                <a:avLst/>
              </a:prstGeom>
              <a:noFill/>
              <a:ln w="50800">
                <a:solidFill>
                  <a:srgbClr val="C00000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5688419" y="5394960"/>
                <a:ext cx="1321981" cy="1158240"/>
              </a:xfrm>
              <a:prstGeom prst="rect">
                <a:avLst/>
              </a:prstGeom>
              <a:noFill/>
              <a:ln w="50800">
                <a:solidFill>
                  <a:srgbClr val="C00000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3689498" y="5638800"/>
                <a:ext cx="1573618" cy="730102"/>
              </a:xfrm>
              <a:prstGeom prst="rect">
                <a:avLst/>
              </a:prstGeom>
              <a:noFill/>
              <a:ln w="50800">
                <a:solidFill>
                  <a:srgbClr val="006600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3721393" y="3045120"/>
                <a:ext cx="1318440" cy="920824"/>
              </a:xfrm>
              <a:prstGeom prst="rect">
                <a:avLst/>
              </a:prstGeom>
              <a:noFill/>
              <a:ln w="50800">
                <a:solidFill>
                  <a:srgbClr val="C00000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3" name="Group 72"/>
          <p:cNvGrpSpPr/>
          <p:nvPr/>
        </p:nvGrpSpPr>
        <p:grpSpPr>
          <a:xfrm>
            <a:off x="1219200" y="1981200"/>
            <a:ext cx="6248400" cy="4724400"/>
            <a:chOff x="1219200" y="1524000"/>
            <a:chExt cx="6248400" cy="4724400"/>
          </a:xfrm>
        </p:grpSpPr>
        <p:sp>
          <p:nvSpPr>
            <p:cNvPr id="69" name="Rectangle 68"/>
            <p:cNvSpPr/>
            <p:nvPr/>
          </p:nvSpPr>
          <p:spPr>
            <a:xfrm>
              <a:off x="1828800" y="1524000"/>
              <a:ext cx="5181600" cy="4724400"/>
            </a:xfrm>
            <a:prstGeom prst="rect">
              <a:avLst/>
            </a:prstGeom>
            <a:solidFill>
              <a:srgbClr val="3333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800" b="1" dirty="0" smtClean="0"/>
                <a:t>DyninstAPI</a:t>
              </a:r>
              <a:endParaRPr lang="en-US" sz="3800" b="1" dirty="0"/>
            </a:p>
          </p:txBody>
        </p:sp>
        <p:sp>
          <p:nvSpPr>
            <p:cNvPr id="70" name="Right Arrow 69"/>
            <p:cNvSpPr/>
            <p:nvPr/>
          </p:nvSpPr>
          <p:spPr>
            <a:xfrm>
              <a:off x="1447800" y="3581400"/>
              <a:ext cx="381000" cy="304800"/>
            </a:xfrm>
            <a:prstGeom prst="rightArrow">
              <a:avLst/>
            </a:prstGeom>
            <a:gradFill>
              <a:gsLst>
                <a:gs pos="0">
                  <a:srgbClr val="00B050"/>
                </a:gs>
                <a:gs pos="100000">
                  <a:schemeClr val="tx1"/>
                </a:gs>
              </a:gsLst>
              <a:lin ang="0" scaled="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ight Arrow 70"/>
            <p:cNvSpPr/>
            <p:nvPr/>
          </p:nvSpPr>
          <p:spPr>
            <a:xfrm>
              <a:off x="7010400" y="3581400"/>
              <a:ext cx="457200" cy="304800"/>
            </a:xfrm>
            <a:prstGeom prst="rightArrow">
              <a:avLst/>
            </a:prstGeom>
            <a:gradFill>
              <a:gsLst>
                <a:gs pos="0">
                  <a:srgbClr val="333333"/>
                </a:gs>
                <a:gs pos="100000">
                  <a:srgbClr val="00B050"/>
                </a:gs>
              </a:gsLst>
              <a:lin ang="0" scaled="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ight Arrow 71"/>
            <p:cNvSpPr/>
            <p:nvPr/>
          </p:nvSpPr>
          <p:spPr>
            <a:xfrm>
              <a:off x="1219200" y="1752600"/>
              <a:ext cx="609600" cy="320040"/>
            </a:xfrm>
            <a:prstGeom prst="rightArrow">
              <a:avLst/>
            </a:prstGeom>
            <a:gradFill>
              <a:gsLst>
                <a:gs pos="0">
                  <a:srgbClr val="00B050"/>
                </a:gs>
                <a:gs pos="100000">
                  <a:srgbClr val="333333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Process Class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534400" cy="4525963"/>
          </a:xfrm>
        </p:spPr>
        <p:txBody>
          <a:bodyPr/>
          <a:lstStyle/>
          <a:p>
            <a:r>
              <a:rPr lang="en-US" dirty="0" smtClean="0"/>
              <a:t>Handle to target process</a:t>
            </a:r>
          </a:p>
          <a:p>
            <a:pPr lvl="1"/>
            <a:r>
              <a:rPr lang="en-US" dirty="0" smtClean="0"/>
              <a:t>Create and attach to processes</a:t>
            </a:r>
          </a:p>
          <a:p>
            <a:pPr lvl="1"/>
            <a:r>
              <a:rPr lang="en-US" dirty="0" smtClean="0"/>
              <a:t>Access process memory</a:t>
            </a:r>
          </a:p>
          <a:p>
            <a:pPr lvl="1"/>
            <a:r>
              <a:rPr lang="en-US" dirty="0" smtClean="0"/>
              <a:t>Insert breakpoints</a:t>
            </a:r>
          </a:p>
          <a:p>
            <a:pPr lvl="1"/>
            <a:r>
              <a:rPr lang="en-US" dirty="0" smtClean="0"/>
              <a:t>Track library loads/unloads</a:t>
            </a:r>
          </a:p>
          <a:p>
            <a:pPr lvl="1"/>
            <a:r>
              <a:rPr lang="en-US" dirty="0" smtClean="0"/>
              <a:t>Track thread creation and destruction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Stop/Continue all threads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Detach from/terminate target process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10C42B-30F4-48EB-A14B-C9B3131F5F8A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The Deconstruction of </a:t>
            </a:r>
            <a:r>
              <a:rPr lang="en-US" dirty="0" err="1" smtClean="0"/>
              <a:t>Dyninst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Thread Class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534400" cy="4525963"/>
          </a:xfrm>
        </p:spPr>
        <p:txBody>
          <a:bodyPr/>
          <a:lstStyle/>
          <a:p>
            <a:r>
              <a:rPr lang="en-US" dirty="0" smtClean="0"/>
              <a:t>Handle to thread in target process</a:t>
            </a:r>
          </a:p>
          <a:p>
            <a:pPr lvl="1"/>
            <a:r>
              <a:rPr lang="en-US" dirty="0" smtClean="0"/>
              <a:t>Stop/Continue individual thread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Get/Set registers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Single step</a:t>
            </a:r>
          </a:p>
          <a:p>
            <a:pPr lvl="1"/>
            <a:endParaRPr lang="en-US" dirty="0" smtClean="0">
              <a:cs typeface="Courier New" pitchFamily="49" charset="0"/>
            </a:endParaRPr>
          </a:p>
          <a:p>
            <a:r>
              <a:rPr lang="en-US" dirty="0" smtClean="0">
                <a:cs typeface="Courier New" pitchFamily="49" charset="0"/>
              </a:rPr>
              <a:t>Thread represents OS level handle for threads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May also provide thread library information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10C42B-30F4-48EB-A14B-C9B3131F5F8A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The Deconstruction of </a:t>
            </a:r>
            <a:r>
              <a:rPr lang="en-US" dirty="0" err="1" smtClean="0"/>
              <a:t>Dyninst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Inferior RPCs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153400" cy="609600"/>
          </a:xfrm>
        </p:spPr>
        <p:txBody>
          <a:bodyPr/>
          <a:lstStyle/>
          <a:p>
            <a:r>
              <a:rPr lang="en-US" sz="2800" dirty="0" smtClean="0"/>
              <a:t>Insert and invoke code in target process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F9160D-819F-4A43-9AF1-D2447476051B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Deconstruction of Dyninst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295400" y="1752599"/>
            <a:ext cx="6553200" cy="120032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gdb</a:t>
            </a:r>
            <a:r>
              <a:rPr lang="en-US" sz="24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 call </a:t>
            </a:r>
            <a:r>
              <a:rPr lang="en-US" sz="24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getpid</a:t>
            </a:r>
            <a:r>
              <a:rPr lang="en-US" sz="24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()</a:t>
            </a:r>
          </a:p>
          <a:p>
            <a:r>
              <a:rPr lang="en-US" sz="24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$1 = 14218</a:t>
            </a:r>
          </a:p>
          <a:p>
            <a:r>
              <a:rPr lang="en-US" sz="24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gdb</a:t>
            </a:r>
            <a:r>
              <a:rPr lang="en-US" sz="24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</a:t>
            </a:r>
            <a:endParaRPr lang="en-US" sz="24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57200" y="3124199"/>
            <a:ext cx="8153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User provides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machine code to run.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lang="en-US" sz="2800" dirty="0" smtClean="0">
                <a:solidFill>
                  <a:srgbClr val="1C1C1C"/>
                </a:solidFill>
                <a:latin typeface="+mn-lt"/>
              </a:rPr>
              <a:t>ProcControlAPI allocates memory, saves registers, runs code, restores registers and memory.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Returns result of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iRPC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9447"/>
            <a:ext cx="8153400" cy="990600"/>
          </a:xfrm>
        </p:spPr>
        <p:txBody>
          <a:bodyPr/>
          <a:lstStyle/>
          <a:p>
            <a:r>
              <a:rPr lang="en-US" dirty="0" smtClean="0"/>
              <a:t>Can register callbacks for process events: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F9160D-819F-4A43-9AF1-D2447476051B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The Deconstruction of </a:t>
            </a:r>
            <a:r>
              <a:rPr lang="en-US" dirty="0" err="1" smtClean="0"/>
              <a:t>Dyninst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7200" y="1316646"/>
            <a:ext cx="3581400" cy="3200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800100" lvl="1" indent="-342900" eaLnBrk="0" hangingPunct="0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2800" dirty="0" smtClean="0">
                <a:solidFill>
                  <a:srgbClr val="404040"/>
                </a:solidFill>
              </a:rPr>
              <a:t>Fork</a:t>
            </a:r>
          </a:p>
          <a:p>
            <a:pPr marL="800100" lvl="1" indent="-342900" eaLnBrk="0" hangingPunct="0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2800" dirty="0" smtClean="0">
                <a:solidFill>
                  <a:srgbClr val="404040"/>
                </a:solidFill>
              </a:rPr>
              <a:t>Exec</a:t>
            </a:r>
          </a:p>
          <a:p>
            <a:pPr marL="800100" lvl="1" indent="-342900" eaLnBrk="0" hangingPunct="0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2800" dirty="0" smtClean="0">
                <a:solidFill>
                  <a:srgbClr val="404040"/>
                </a:solidFill>
              </a:rPr>
              <a:t>Thread Create</a:t>
            </a:r>
          </a:p>
          <a:p>
            <a:pPr marL="800100" lvl="1" indent="-342900" eaLnBrk="0" hangingPunct="0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2800" dirty="0" smtClean="0">
                <a:solidFill>
                  <a:srgbClr val="404040"/>
                </a:solidFill>
              </a:rPr>
              <a:t>Thread Destroy</a:t>
            </a:r>
          </a:p>
          <a:p>
            <a:pPr marL="800100" lvl="1" indent="-342900" eaLnBrk="0" hangingPunct="0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2800" dirty="0" smtClean="0">
                <a:solidFill>
                  <a:srgbClr val="404040"/>
                </a:solidFill>
              </a:rPr>
              <a:t>Library Load</a:t>
            </a:r>
          </a:p>
          <a:p>
            <a:pPr marL="800100" lvl="1" indent="-342900" eaLnBrk="0" hangingPunct="0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2800" dirty="0" smtClean="0">
                <a:solidFill>
                  <a:srgbClr val="404040"/>
                </a:solidFill>
              </a:rPr>
              <a:t>Library Unload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343400" y="1316646"/>
            <a:ext cx="3962400" cy="3200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800100" lvl="1" indent="-342900" eaLnBrk="0" hangingPunct="0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2800" dirty="0" smtClean="0">
                <a:solidFill>
                  <a:srgbClr val="404040"/>
                </a:solidFill>
              </a:rPr>
              <a:t>Breakpoint</a:t>
            </a:r>
          </a:p>
          <a:p>
            <a:pPr marL="800100" lvl="1" indent="-342900" eaLnBrk="0" hangingPunct="0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2800" dirty="0" smtClean="0">
                <a:solidFill>
                  <a:srgbClr val="404040"/>
                </a:solidFill>
              </a:rPr>
              <a:t>RPC Completion</a:t>
            </a:r>
          </a:p>
          <a:p>
            <a:pPr marL="800100" lvl="1" indent="-342900" eaLnBrk="0" hangingPunct="0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2800" dirty="0" smtClean="0">
                <a:solidFill>
                  <a:srgbClr val="404040"/>
                </a:solidFill>
              </a:rPr>
              <a:t>Exit</a:t>
            </a:r>
          </a:p>
          <a:p>
            <a:pPr marL="800100" lvl="1" indent="-342900" eaLnBrk="0" hangingPunct="0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2800" dirty="0" smtClean="0">
                <a:solidFill>
                  <a:srgbClr val="404040"/>
                </a:solidFill>
              </a:rPr>
              <a:t>Crash</a:t>
            </a:r>
          </a:p>
          <a:p>
            <a:pPr marL="800100" lvl="1" indent="-342900" eaLnBrk="0" hangingPunct="0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2800" dirty="0" smtClean="0">
                <a:solidFill>
                  <a:srgbClr val="404040"/>
                </a:solidFill>
              </a:rPr>
              <a:t>Single Step</a:t>
            </a:r>
          </a:p>
          <a:p>
            <a:pPr marL="800100" lvl="1" indent="-342900" eaLnBrk="0" hangingPunct="0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2800" dirty="0" smtClean="0">
                <a:solidFill>
                  <a:srgbClr val="404040"/>
                </a:solidFill>
              </a:rPr>
              <a:t>Signal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57200" y="49530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Some events can have pre/post times</a:t>
            </a:r>
          </a:p>
          <a:p>
            <a:pPr marL="800100" lvl="1" indent="-342900" eaLnBrk="0" hangingPunct="0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3200" noProof="0" dirty="0" smtClean="0">
                <a:solidFill>
                  <a:srgbClr val="404040"/>
                </a:solidFill>
                <a:latin typeface="+mn-lt"/>
              </a:rPr>
              <a:t>E.g., pre-exit and post-exit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Callbacks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534400" cy="4525963"/>
          </a:xfrm>
        </p:spPr>
        <p:txBody>
          <a:bodyPr/>
          <a:lstStyle/>
          <a:p>
            <a:r>
              <a:rPr lang="en-US" dirty="0" smtClean="0"/>
              <a:t>Events are delivered via callbacks</a:t>
            </a:r>
          </a:p>
          <a:p>
            <a:pPr lvl="1"/>
            <a:r>
              <a:rPr lang="en-US" dirty="0" smtClean="0"/>
              <a:t>User registers callbacks for interesting events </a:t>
            </a:r>
          </a:p>
          <a:p>
            <a:pPr lvl="1"/>
            <a:r>
              <a:rPr lang="en-US" dirty="0" smtClean="0"/>
              <a:t>Only certain ProcControlAPI functions will trigger callbacks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Restrictions on callback functions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Can not call anything that would recursively trigger more callbacks.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This prevents races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10C42B-30F4-48EB-A14B-C9B3131F5F8A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The Deconstruction of </a:t>
            </a:r>
            <a:r>
              <a:rPr lang="en-US" dirty="0" err="1" smtClean="0"/>
              <a:t>Dyninst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859872" y="1828800"/>
            <a:ext cx="2971800" cy="342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 smtClean="0"/>
              <a:t>Notification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686800" cy="1066799"/>
          </a:xfrm>
        </p:spPr>
        <p:txBody>
          <a:bodyPr/>
          <a:lstStyle/>
          <a:p>
            <a:r>
              <a:rPr lang="en-US" sz="3000" dirty="0" smtClean="0"/>
              <a:t>Want to deliver callback on user thread</a:t>
            </a:r>
          </a:p>
          <a:p>
            <a:pPr lvl="1"/>
            <a:r>
              <a:rPr lang="en-US" sz="2600" dirty="0" smtClean="0"/>
              <a:t>User thread may be busy or blocked</a:t>
            </a:r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F9160D-819F-4A43-9AF1-D2447476051B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Deconstruction of Dyninst</a:t>
            </a:r>
            <a:endParaRPr lang="en-US" dirty="0"/>
          </a:p>
        </p:txBody>
      </p:sp>
      <p:grpSp>
        <p:nvGrpSpPr>
          <p:cNvPr id="33" name="Group 32"/>
          <p:cNvGrpSpPr/>
          <p:nvPr/>
        </p:nvGrpSpPr>
        <p:grpSpPr>
          <a:xfrm>
            <a:off x="1219200" y="3821509"/>
            <a:ext cx="1426128" cy="1207691"/>
            <a:chOff x="936072" y="4278709"/>
            <a:chExt cx="1856188" cy="1607663"/>
          </a:xfrm>
        </p:grpSpPr>
        <p:sp>
          <p:nvSpPr>
            <p:cNvPr id="9" name="Donut 8"/>
            <p:cNvSpPr/>
            <p:nvPr/>
          </p:nvSpPr>
          <p:spPr bwMode="auto">
            <a:xfrm rot="1367027">
              <a:off x="936072" y="4278709"/>
              <a:ext cx="1563979" cy="1607663"/>
            </a:xfrm>
            <a:prstGeom prst="donut">
              <a:avLst>
                <a:gd name="adj" fmla="val 14011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 rot="1367027">
              <a:off x="2121983" y="4741544"/>
              <a:ext cx="670277" cy="62120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Isosceles Triangle 10"/>
            <p:cNvSpPr/>
            <p:nvPr/>
          </p:nvSpPr>
          <p:spPr bwMode="auto">
            <a:xfrm rot="9816055">
              <a:off x="1959193" y="4592185"/>
              <a:ext cx="670277" cy="371773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936072" y="19050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+mn-lt"/>
              </a:rPr>
              <a:t>User Code</a:t>
            </a:r>
            <a:endParaRPr lang="en-US" sz="2400" b="1" dirty="0">
              <a:latin typeface="+mn-l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334000" y="1828800"/>
            <a:ext cx="2971800" cy="2590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5410200" y="19050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+mn-lt"/>
              </a:rPr>
              <a:t>ProcControlAPI</a:t>
            </a:r>
            <a:endParaRPr lang="en-US" sz="2400" b="1" dirty="0">
              <a:latin typeface="+mn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257800" y="2362200"/>
            <a:ext cx="2209800" cy="4572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Fork Event</a:t>
            </a:r>
            <a:endParaRPr lang="en-US" dirty="0"/>
          </a:p>
        </p:txBody>
      </p:sp>
      <p:sp>
        <p:nvSpPr>
          <p:cNvPr id="32" name="Left Arrow 31"/>
          <p:cNvSpPr/>
          <p:nvPr/>
        </p:nvSpPr>
        <p:spPr>
          <a:xfrm>
            <a:off x="4648200" y="2362200"/>
            <a:ext cx="609600" cy="457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Multiply 35"/>
          <p:cNvSpPr/>
          <p:nvPr/>
        </p:nvSpPr>
        <p:spPr>
          <a:xfrm>
            <a:off x="4343400" y="2286000"/>
            <a:ext cx="381000" cy="609600"/>
          </a:xfrm>
          <a:prstGeom prst="mathMultiply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Content Placeholder 2"/>
          <p:cNvSpPr txBox="1">
            <a:spLocks/>
          </p:cNvSpPr>
          <p:nvPr/>
        </p:nvSpPr>
        <p:spPr bwMode="auto">
          <a:xfrm>
            <a:off x="457200" y="5410201"/>
            <a:ext cx="8686800" cy="685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en-US" sz="3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Notify</a:t>
            </a:r>
            <a:r>
              <a:rPr kumimoji="0" lang="en-US" sz="3000" b="0" i="0" u="none" strike="noStrike" kern="1200" cap="none" spc="0" normalizeH="0" noProof="0" dirty="0" smtClean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user that event is pending via Callback or FD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2478024" y="3505200"/>
            <a:ext cx="2855976" cy="1371600"/>
            <a:chOff x="2478024" y="3505200"/>
            <a:chExt cx="2855976" cy="1371600"/>
          </a:xfrm>
        </p:grpSpPr>
        <p:sp>
          <p:nvSpPr>
            <p:cNvPr id="39" name="Bent Arrow 38"/>
            <p:cNvSpPr/>
            <p:nvPr/>
          </p:nvSpPr>
          <p:spPr>
            <a:xfrm>
              <a:off x="3810000" y="3505200"/>
              <a:ext cx="1524000" cy="762000"/>
            </a:xfrm>
            <a:prstGeom prst="bentArrow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4" name="Bent Arrow 43"/>
            <p:cNvSpPr/>
            <p:nvPr/>
          </p:nvSpPr>
          <p:spPr>
            <a:xfrm rot="10800000">
              <a:off x="2478024" y="4114800"/>
              <a:ext cx="1524000" cy="762000"/>
            </a:xfrm>
            <a:prstGeom prst="bentArrow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 rot="5400000">
            <a:off x="2400300" y="4457700"/>
            <a:ext cx="4572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1357424" y="4186535"/>
            <a:ext cx="2202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read(...)</a:t>
            </a:r>
          </a:p>
        </p:txBody>
      </p:sp>
      <p:sp>
        <p:nvSpPr>
          <p:cNvPr id="49" name="Right Arrow 48"/>
          <p:cNvSpPr/>
          <p:nvPr/>
        </p:nvSpPr>
        <p:spPr>
          <a:xfrm rot="10800000">
            <a:off x="3352800" y="2438400"/>
            <a:ext cx="1905000" cy="381000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5334000" y="3516868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handleEvents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 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990600" y="2438400"/>
            <a:ext cx="2438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on_fork_callback</a:t>
            </a:r>
            <a:r>
              <a:rPr lang="en-US" dirty="0" smtClean="0"/>
              <a:t>() {</a:t>
            </a:r>
            <a:br>
              <a:rPr lang="en-US" dirty="0" smtClean="0"/>
            </a:br>
            <a:r>
              <a:rPr lang="en-US" dirty="0" smtClean="0"/>
              <a:t>    …</a:t>
            </a:r>
          </a:p>
          <a:p>
            <a:r>
              <a:rPr lang="en-US" dirty="0" smtClean="0"/>
              <a:t>}</a:t>
            </a:r>
          </a:p>
          <a:p>
            <a:endParaRPr lang="en-US" dirty="0" smtClean="0"/>
          </a:p>
          <a:p>
            <a:r>
              <a:rPr lang="en-US" dirty="0" smtClean="0"/>
              <a:t>{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}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6" grpId="0" animBg="1"/>
      <p:bldP spid="49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Internally threaded</a:t>
            </a:r>
          </a:p>
          <a:p>
            <a:pPr lvl="1"/>
            <a:r>
              <a:rPr lang="en-US" dirty="0" smtClean="0"/>
              <a:t>One thread to receive events (Generator)</a:t>
            </a:r>
          </a:p>
          <a:p>
            <a:pPr lvl="1"/>
            <a:r>
              <a:rPr lang="en-US" dirty="0" smtClean="0"/>
              <a:t>One thread to handle events (Handler)</a:t>
            </a:r>
          </a:p>
          <a:p>
            <a:pPr lvl="1"/>
            <a:r>
              <a:rPr lang="en-US" dirty="0" smtClean="0"/>
              <a:t>One thread to perform </a:t>
            </a:r>
            <a:r>
              <a:rPr lang="en-US" dirty="0" err="1" smtClean="0"/>
              <a:t>ptrace</a:t>
            </a:r>
            <a:r>
              <a:rPr lang="en-US" dirty="0" smtClean="0"/>
              <a:t> calls on Linux</a:t>
            </a:r>
          </a:p>
          <a:p>
            <a:pPr lvl="1"/>
            <a:r>
              <a:rPr lang="en-US" dirty="0" smtClean="0"/>
              <a:t>User </a:t>
            </a:r>
            <a:r>
              <a:rPr lang="en-US" smtClean="0"/>
              <a:t>thread to handle </a:t>
            </a:r>
            <a:r>
              <a:rPr lang="en-US" dirty="0" smtClean="0"/>
              <a:t>events, receive callbacks, or trigger operations.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Event handling is a state machine to avoid recursive events.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F9160D-819F-4A43-9AF1-D2447476051B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Deconstruction of Dyninst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Implementation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224A64-7B2B-463F-A466-F74A0DFB19DE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The Deconstruction of </a:t>
            </a:r>
            <a:r>
              <a:rPr lang="en-US" dirty="0" err="1" smtClean="0"/>
              <a:t>Dyninst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3124200" y="1091159"/>
            <a:ext cx="2895600" cy="297180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600" dirty="0"/>
          </a:p>
        </p:txBody>
      </p:sp>
      <p:sp>
        <p:nvSpPr>
          <p:cNvPr id="7" name="Rounded Rectangle 6"/>
          <p:cNvSpPr/>
          <p:nvPr/>
        </p:nvSpPr>
        <p:spPr>
          <a:xfrm>
            <a:off x="152400" y="2081759"/>
            <a:ext cx="2133600" cy="838200"/>
          </a:xfrm>
          <a:prstGeom prst="roundRect">
            <a:avLst/>
          </a:prstGeom>
          <a:solidFill>
            <a:schemeClr val="tx2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600" dirty="0"/>
              <a:t>User API Calls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781800" y="1395959"/>
            <a:ext cx="2133600" cy="838200"/>
          </a:xfrm>
          <a:prstGeom prst="roundRect">
            <a:avLst/>
          </a:prstGeom>
          <a:solidFill>
            <a:schemeClr val="tx2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600" dirty="0"/>
              <a:t>OS Debug Interface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362200" y="2234159"/>
            <a:ext cx="685800" cy="533400"/>
          </a:xfrm>
          <a:prstGeom prst="right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 rot="2317416">
            <a:off x="3106738" y="2081759"/>
            <a:ext cx="762000" cy="812800"/>
            <a:chOff x="3085990" y="3533182"/>
            <a:chExt cx="762000" cy="812158"/>
          </a:xfrm>
        </p:grpSpPr>
        <p:sp>
          <p:nvSpPr>
            <p:cNvPr id="13" name="Donut 12"/>
            <p:cNvSpPr/>
            <p:nvPr/>
          </p:nvSpPr>
          <p:spPr>
            <a:xfrm rot="14790786">
              <a:off x="3099550" y="3597650"/>
              <a:ext cx="732846" cy="762000"/>
            </a:xfrm>
            <a:prstGeom prst="donut">
              <a:avLst>
                <a:gd name="adj" fmla="val 14011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 rot="14790786">
              <a:off x="3184163" y="3603149"/>
              <a:ext cx="314077" cy="17462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Isosceles Triangle 14"/>
            <p:cNvSpPr/>
            <p:nvPr/>
          </p:nvSpPr>
          <p:spPr>
            <a:xfrm rot="3087704">
              <a:off x="3131215" y="3626351"/>
              <a:ext cx="314077" cy="176213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3124200" y="1162597"/>
            <a:ext cx="28956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solidFill>
                  <a:schemeClr val="bg1"/>
                </a:solidFill>
                <a:latin typeface="+mn-lt"/>
              </a:rPr>
              <a:t>ProcControlAPI</a:t>
            </a:r>
          </a:p>
        </p:txBody>
      </p:sp>
      <p:grpSp>
        <p:nvGrpSpPr>
          <p:cNvPr id="14" name="Group 25"/>
          <p:cNvGrpSpPr>
            <a:grpSpLocks/>
          </p:cNvGrpSpPr>
          <p:nvPr/>
        </p:nvGrpSpPr>
        <p:grpSpPr bwMode="auto">
          <a:xfrm rot="2268830">
            <a:off x="5349875" y="1543597"/>
            <a:ext cx="762000" cy="812800"/>
            <a:chOff x="3085990" y="3533182"/>
            <a:chExt cx="762000" cy="812158"/>
          </a:xfrm>
        </p:grpSpPr>
        <p:sp>
          <p:nvSpPr>
            <p:cNvPr id="27" name="Donut 26"/>
            <p:cNvSpPr/>
            <p:nvPr/>
          </p:nvSpPr>
          <p:spPr>
            <a:xfrm rot="14790786">
              <a:off x="3098993" y="3597632"/>
              <a:ext cx="732846" cy="762000"/>
            </a:xfrm>
            <a:prstGeom prst="donut">
              <a:avLst>
                <a:gd name="adj" fmla="val 14011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 rot="14790786">
              <a:off x="3182958" y="3603061"/>
              <a:ext cx="314077" cy="17462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 rot="3087704">
              <a:off x="3130651" y="3626766"/>
              <a:ext cx="314077" cy="176213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30" name="Content Placeholder 2"/>
          <p:cNvSpPr txBox="1">
            <a:spLocks/>
          </p:cNvSpPr>
          <p:nvPr/>
        </p:nvSpPr>
        <p:spPr bwMode="auto">
          <a:xfrm>
            <a:off x="228600" y="4191000"/>
            <a:ext cx="87630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3000" dirty="0" smtClean="0">
                <a:solidFill>
                  <a:srgbClr val="1C1C1C"/>
                </a:solidFill>
                <a:latin typeface="+mn-lt"/>
              </a:rPr>
              <a:t>Use state machine to keep one handler thread.</a:t>
            </a:r>
          </a:p>
          <a:p>
            <a:pPr marL="342900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3000" dirty="0" smtClean="0">
                <a:solidFill>
                  <a:srgbClr val="1C1C1C"/>
                </a:solidFill>
                <a:latin typeface="+mn-lt"/>
              </a:rPr>
              <a:t>No support for “problematic” OSs (Linux 2.4)</a:t>
            </a:r>
          </a:p>
          <a:p>
            <a:pPr marL="342900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3000" dirty="0" smtClean="0">
                <a:solidFill>
                  <a:srgbClr val="1C1C1C"/>
                </a:solidFill>
                <a:latin typeface="+mn-lt"/>
              </a:rPr>
              <a:t>May expand thread model for parallelism on </a:t>
            </a:r>
            <a:r>
              <a:rPr lang="en-US" sz="3000" dirty="0" err="1" smtClean="0">
                <a:solidFill>
                  <a:srgbClr val="1C1C1C"/>
                </a:solidFill>
                <a:latin typeface="+mn-lt"/>
              </a:rPr>
              <a:t>BlueGene</a:t>
            </a:r>
            <a:endParaRPr lang="en-US" sz="3000" dirty="0" smtClean="0">
              <a:solidFill>
                <a:srgbClr val="1C1C1C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endParaRPr lang="en-US" sz="3000" dirty="0" smtClean="0">
              <a:solidFill>
                <a:srgbClr val="1C1C1C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endParaRPr lang="en-US" sz="3000" dirty="0">
              <a:solidFill>
                <a:srgbClr val="1C1C1C"/>
              </a:solidFill>
              <a:latin typeface="+mn-lt"/>
            </a:endParaRPr>
          </a:p>
        </p:txBody>
      </p:sp>
      <p:sp>
        <p:nvSpPr>
          <p:cNvPr id="31" name="Rounded Rectangular Callout 30"/>
          <p:cNvSpPr/>
          <p:nvPr/>
        </p:nvSpPr>
        <p:spPr>
          <a:xfrm>
            <a:off x="6019800" y="633959"/>
            <a:ext cx="1981200" cy="685800"/>
          </a:xfrm>
          <a:prstGeom prst="wedgeRoundRectCallout">
            <a:avLst>
              <a:gd name="adj1" fmla="val -49869"/>
              <a:gd name="adj2" fmla="val 115140"/>
              <a:gd name="adj3" fmla="val 16667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Event Generator Threads</a:t>
            </a:r>
          </a:p>
        </p:txBody>
      </p:sp>
      <p:sp>
        <p:nvSpPr>
          <p:cNvPr id="11" name="Right Arrow 10"/>
          <p:cNvSpPr/>
          <p:nvPr/>
        </p:nvSpPr>
        <p:spPr>
          <a:xfrm rot="10800000">
            <a:off x="6096000" y="1700759"/>
            <a:ext cx="609600" cy="533400"/>
          </a:xfrm>
          <a:prstGeom prst="right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3" name="Rounded Rectangular Callout 32"/>
          <p:cNvSpPr/>
          <p:nvPr/>
        </p:nvSpPr>
        <p:spPr>
          <a:xfrm>
            <a:off x="1125538" y="1167359"/>
            <a:ext cx="1981200" cy="685800"/>
          </a:xfrm>
          <a:prstGeom prst="wedgeRoundRectCallout">
            <a:avLst>
              <a:gd name="adj1" fmla="val 50642"/>
              <a:gd name="adj2" fmla="val 106945"/>
              <a:gd name="adj3" fmla="val 16667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chemeClr val="tx1"/>
                </a:solidFill>
              </a:rPr>
              <a:t>User Thread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5" name="Donut 34"/>
          <p:cNvSpPr/>
          <p:nvPr/>
        </p:nvSpPr>
        <p:spPr>
          <a:xfrm rot="17108202">
            <a:off x="4238625" y="3356522"/>
            <a:ext cx="733425" cy="762000"/>
          </a:xfrm>
          <a:prstGeom prst="donut">
            <a:avLst>
              <a:gd name="adj" fmla="val 14011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 rot="17108202">
            <a:off x="4530725" y="3346997"/>
            <a:ext cx="314325" cy="1746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Isosceles Triangle 37"/>
          <p:cNvSpPr/>
          <p:nvPr/>
        </p:nvSpPr>
        <p:spPr>
          <a:xfrm rot="5405120">
            <a:off x="4474369" y="3330328"/>
            <a:ext cx="314325" cy="176213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Rounded Rectangular Callout 38"/>
          <p:cNvSpPr/>
          <p:nvPr/>
        </p:nvSpPr>
        <p:spPr>
          <a:xfrm>
            <a:off x="1981200" y="3300959"/>
            <a:ext cx="1981200" cy="685800"/>
          </a:xfrm>
          <a:prstGeom prst="wedgeRoundRectCallout">
            <a:avLst>
              <a:gd name="adj1" fmla="val 59433"/>
              <a:gd name="adj2" fmla="val 18056"/>
              <a:gd name="adj3" fmla="val 16667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Event Handler Thread</a:t>
            </a:r>
          </a:p>
        </p:txBody>
      </p:sp>
      <p:cxnSp>
        <p:nvCxnSpPr>
          <p:cNvPr id="45" name="Straight Arrow Connector 44"/>
          <p:cNvCxnSpPr>
            <a:endCxn id="35" idx="5"/>
          </p:cNvCxnSpPr>
          <p:nvPr/>
        </p:nvCxnSpPr>
        <p:spPr>
          <a:xfrm rot="10800000" flipV="1">
            <a:off x="4933950" y="2165897"/>
            <a:ext cx="447675" cy="139223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35" idx="7"/>
            <a:endCxn id="43" idx="2"/>
          </p:cNvCxnSpPr>
          <p:nvPr/>
        </p:nvCxnSpPr>
        <p:spPr>
          <a:xfrm rot="10800000">
            <a:off x="4400043" y="2963841"/>
            <a:ext cx="12945" cy="453024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ounded Rectangular Callout 50"/>
          <p:cNvSpPr/>
          <p:nvPr/>
        </p:nvSpPr>
        <p:spPr>
          <a:xfrm>
            <a:off x="5638800" y="2843759"/>
            <a:ext cx="1981200" cy="685800"/>
          </a:xfrm>
          <a:prstGeom prst="wedgeRoundRectCallout">
            <a:avLst>
              <a:gd name="adj1" fmla="val -91167"/>
              <a:gd name="adj2" fmla="val -86300"/>
              <a:gd name="adj3" fmla="val 16667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>
                <a:solidFill>
                  <a:schemeClr val="tx1"/>
                </a:solidFill>
              </a:rPr>
              <a:t>Ptrace</a:t>
            </a:r>
            <a:r>
              <a:rPr lang="en-US" dirty="0">
                <a:solidFill>
                  <a:schemeClr val="tx1"/>
                </a:solidFill>
              </a:rPr>
              <a:t> Thread</a:t>
            </a:r>
          </a:p>
        </p:txBody>
      </p:sp>
      <p:cxnSp>
        <p:nvCxnSpPr>
          <p:cNvPr id="52" name="Straight Arrow Connector 51"/>
          <p:cNvCxnSpPr>
            <a:endCxn id="13" idx="5"/>
          </p:cNvCxnSpPr>
          <p:nvPr/>
        </p:nvCxnSpPr>
        <p:spPr>
          <a:xfrm rot="10800000" flipV="1">
            <a:off x="3790110" y="1904999"/>
            <a:ext cx="1534367" cy="433363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 55"/>
          <p:cNvGrpSpPr>
            <a:grpSpLocks/>
          </p:cNvGrpSpPr>
          <p:nvPr/>
        </p:nvGrpSpPr>
        <p:grpSpPr bwMode="auto">
          <a:xfrm>
            <a:off x="4114800" y="2133600"/>
            <a:ext cx="762000" cy="842963"/>
            <a:chOff x="4191000" y="3581400"/>
            <a:chExt cx="762000" cy="842601"/>
          </a:xfrm>
        </p:grpSpPr>
        <p:sp>
          <p:nvSpPr>
            <p:cNvPr id="43" name="Donut 42"/>
            <p:cNvSpPr/>
            <p:nvPr/>
          </p:nvSpPr>
          <p:spPr>
            <a:xfrm rot="17108202">
              <a:off x="4205444" y="3676446"/>
              <a:ext cx="733110" cy="762000"/>
            </a:xfrm>
            <a:prstGeom prst="donut">
              <a:avLst>
                <a:gd name="adj" fmla="val 14011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 rot="17108202">
              <a:off x="4496661" y="3666257"/>
              <a:ext cx="314190" cy="176213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6" name="Isosceles Triangle 45"/>
            <p:cNvSpPr/>
            <p:nvPr/>
          </p:nvSpPr>
          <p:spPr>
            <a:xfrm rot="5405120">
              <a:off x="4440305" y="3651183"/>
              <a:ext cx="314190" cy="174625"/>
            </a:xfrm>
            <a:prstGeom prst="triangle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cxnSp>
        <p:nvCxnSpPr>
          <p:cNvPr id="55" name="Straight Arrow Connector 54"/>
          <p:cNvCxnSpPr>
            <a:stCxn id="35" idx="0"/>
            <a:endCxn id="13" idx="4"/>
          </p:cNvCxnSpPr>
          <p:nvPr/>
        </p:nvCxnSpPr>
        <p:spPr>
          <a:xfrm rot="10800000">
            <a:off x="3830120" y="2617810"/>
            <a:ext cx="407437" cy="1020225"/>
          </a:xfrm>
          <a:prstGeom prst="straightConnector1">
            <a:avLst/>
          </a:prstGeom>
          <a:ln w="127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Currently on Linux/x86, Linux/x86_64</a:t>
            </a:r>
          </a:p>
          <a:p>
            <a:r>
              <a:rPr lang="en-US" dirty="0" smtClean="0"/>
              <a:t>Next platforms are Linux/</a:t>
            </a:r>
            <a:r>
              <a:rPr lang="en-US" dirty="0" err="1" smtClean="0"/>
              <a:t>ppc</a:t>
            </a:r>
            <a:r>
              <a:rPr lang="en-US" dirty="0" smtClean="0"/>
              <a:t>, </a:t>
            </a:r>
            <a:r>
              <a:rPr lang="en-US" dirty="0" err="1" smtClean="0"/>
              <a:t>BlueGene</a:t>
            </a:r>
            <a:r>
              <a:rPr lang="en-US" dirty="0" smtClean="0"/>
              <a:t>, and FreeBSD.</a:t>
            </a:r>
          </a:p>
          <a:p>
            <a:r>
              <a:rPr lang="en-US" dirty="0" smtClean="0"/>
              <a:t>Windows, AIX, and Solaris support to follow.</a:t>
            </a:r>
          </a:p>
          <a:p>
            <a:endParaRPr lang="en-US" dirty="0" smtClean="0"/>
          </a:p>
          <a:p>
            <a:r>
              <a:rPr lang="en-US" dirty="0" smtClean="0"/>
              <a:t>Beta release available upon request.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F9160D-819F-4A43-9AF1-D2447476051B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Deconstruction of Dyninst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971800"/>
            <a:ext cx="8839200" cy="762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4400" dirty="0" smtClean="0">
                <a:solidFill>
                  <a:schemeClr val="bg1"/>
                </a:solidFill>
              </a:rPr>
              <a:t>Intermission</a:t>
            </a:r>
            <a:endParaRPr lang="en-US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Guiding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153400" cy="5181600"/>
          </a:xfrm>
        </p:spPr>
        <p:txBody>
          <a:bodyPr/>
          <a:lstStyle/>
          <a:p>
            <a:r>
              <a:rPr lang="en-US" sz="2800" dirty="0" smtClean="0"/>
              <a:t>Clean</a:t>
            </a:r>
            <a:r>
              <a:rPr lang="en-US" dirty="0" smtClean="0"/>
              <a:t> </a:t>
            </a:r>
            <a:r>
              <a:rPr lang="en-US" sz="2800" dirty="0" smtClean="0"/>
              <a:t>Abstractions</a:t>
            </a:r>
          </a:p>
          <a:p>
            <a:pPr lvl="1"/>
            <a:r>
              <a:rPr lang="en-US" sz="2400" dirty="0" smtClean="0"/>
              <a:t>Hide complexity</a:t>
            </a:r>
          </a:p>
          <a:p>
            <a:pPr lvl="1"/>
            <a:r>
              <a:rPr lang="en-US" sz="2400" dirty="0" smtClean="0"/>
              <a:t>Necessary for portability</a:t>
            </a:r>
            <a:endParaRPr lang="en-US" sz="2800" dirty="0" smtClean="0"/>
          </a:p>
          <a:p>
            <a:r>
              <a:rPr lang="en-US" sz="2800" dirty="0" smtClean="0"/>
              <a:t>Portability</a:t>
            </a:r>
          </a:p>
          <a:p>
            <a:pPr lvl="1"/>
            <a:r>
              <a:rPr lang="en-US" sz="2400" dirty="0" smtClean="0"/>
              <a:t>Same interface across multiple systems</a:t>
            </a:r>
          </a:p>
          <a:p>
            <a:pPr lvl="1"/>
            <a:r>
              <a:rPr lang="en-US" sz="2400" dirty="0" smtClean="0"/>
              <a:t>System differences not visible</a:t>
            </a:r>
          </a:p>
          <a:p>
            <a:r>
              <a:rPr lang="en-US" sz="2800" dirty="0" smtClean="0"/>
              <a:t>Sharing</a:t>
            </a:r>
          </a:p>
          <a:p>
            <a:pPr lvl="1"/>
            <a:r>
              <a:rPr lang="en-US" sz="2400" dirty="0" smtClean="0"/>
              <a:t>Quickly build new tools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F9160D-819F-4A43-9AF1-D2447476051B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The Deconstruction of </a:t>
            </a:r>
            <a:r>
              <a:rPr lang="en-US" dirty="0" err="1" smtClean="0"/>
              <a:t>Dyninst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Documents and Settings\nater\My Documents\My Dropbox\blackbox-angr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2241887"/>
            <a:ext cx="2298700" cy="2063750"/>
          </a:xfrm>
          <a:prstGeom prst="rect">
            <a:avLst/>
          </a:prstGeom>
          <a:noFill/>
          <a:effectLst>
            <a:outerShdw blurRad="88900" dist="508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26" name="Picture 2" descr="C:\Documents and Settings\nater\My Documents\My Dropbox\blackbox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2241887"/>
            <a:ext cx="2298700" cy="2063750"/>
          </a:xfrm>
          <a:prstGeom prst="rect">
            <a:avLst/>
          </a:prstGeom>
          <a:noFill/>
        </p:spPr>
      </p:pic>
      <p:sp>
        <p:nvSpPr>
          <p:cNvPr id="45" name="Right Arrow 44"/>
          <p:cNvSpPr/>
          <p:nvPr/>
        </p:nvSpPr>
        <p:spPr>
          <a:xfrm>
            <a:off x="5562600" y="3156287"/>
            <a:ext cx="749808" cy="637032"/>
          </a:xfrm>
          <a:prstGeom prst="rightArrow">
            <a:avLst>
              <a:gd name="adj1" fmla="val 67721"/>
              <a:gd name="adj2" fmla="val 48228"/>
            </a:avLst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parsing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F9160D-819F-4A43-9AF1-D2447476051B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Deconstruction of Dyninst</a:t>
            </a:r>
            <a:endParaRPr lang="en-US" dirty="0"/>
          </a:p>
        </p:txBody>
      </p:sp>
      <p:grpSp>
        <p:nvGrpSpPr>
          <p:cNvPr id="7" name="Group 43"/>
          <p:cNvGrpSpPr/>
          <p:nvPr/>
        </p:nvGrpSpPr>
        <p:grpSpPr>
          <a:xfrm>
            <a:off x="6751631" y="1537037"/>
            <a:ext cx="1600200" cy="3752850"/>
            <a:chOff x="5715000" y="1143000"/>
            <a:chExt cx="1600200" cy="3752850"/>
          </a:xfrm>
        </p:grpSpPr>
        <p:sp>
          <p:nvSpPr>
            <p:cNvPr id="6" name="Oval 5"/>
            <p:cNvSpPr/>
            <p:nvPr/>
          </p:nvSpPr>
          <p:spPr>
            <a:xfrm>
              <a:off x="6400800" y="1143000"/>
              <a:ext cx="228600" cy="2286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Oval 11"/>
            <p:cNvSpPr/>
            <p:nvPr/>
          </p:nvSpPr>
          <p:spPr>
            <a:xfrm>
              <a:off x="6000750" y="1628775"/>
              <a:ext cx="228600" cy="2286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6629400" y="1981200"/>
              <a:ext cx="228600" cy="2286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6248400" y="2362200"/>
              <a:ext cx="228600" cy="2286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6705600" y="3124200"/>
              <a:ext cx="228600" cy="2286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5715000" y="3200400"/>
              <a:ext cx="228600" cy="2286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6705600" y="3657600"/>
              <a:ext cx="228600" cy="2286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7086600" y="4114800"/>
              <a:ext cx="228600" cy="2286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6400800" y="4114800"/>
              <a:ext cx="228600" cy="2286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6477000" y="2133600"/>
              <a:ext cx="381000" cy="454025"/>
            </a:xfrm>
            <a:custGeom>
              <a:avLst/>
              <a:gdLst>
                <a:gd name="connsiteX0" fmla="*/ 400050 w 495300"/>
                <a:gd name="connsiteY0" fmla="*/ 0 h 454025"/>
                <a:gd name="connsiteX1" fmla="*/ 428625 w 495300"/>
                <a:gd name="connsiteY1" fmla="*/ 390525 h 454025"/>
                <a:gd name="connsiteX2" fmla="*/ 0 w 495300"/>
                <a:gd name="connsiteY2" fmla="*/ 381000 h 45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95300" h="454025">
                  <a:moveTo>
                    <a:pt x="400050" y="0"/>
                  </a:moveTo>
                  <a:cubicBezTo>
                    <a:pt x="447675" y="163512"/>
                    <a:pt x="495300" y="327025"/>
                    <a:pt x="428625" y="390525"/>
                  </a:cubicBezTo>
                  <a:cubicBezTo>
                    <a:pt x="361950" y="454025"/>
                    <a:pt x="180975" y="417512"/>
                    <a:pt x="0" y="381000"/>
                  </a:cubicBezTo>
                </a:path>
              </a:pathLst>
            </a:custGeom>
            <a:ln w="28575">
              <a:solidFill>
                <a:schemeClr val="accent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6080125" y="1295400"/>
              <a:ext cx="396875" cy="323850"/>
            </a:xfrm>
            <a:custGeom>
              <a:avLst/>
              <a:gdLst>
                <a:gd name="connsiteX0" fmla="*/ 396875 w 396875"/>
                <a:gd name="connsiteY0" fmla="*/ 0 h 323850"/>
                <a:gd name="connsiteX1" fmla="*/ 63500 w 396875"/>
                <a:gd name="connsiteY1" fmla="*/ 123825 h 323850"/>
                <a:gd name="connsiteX2" fmla="*/ 15875 w 396875"/>
                <a:gd name="connsiteY2" fmla="*/ 32385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96875" h="323850">
                  <a:moveTo>
                    <a:pt x="396875" y="0"/>
                  </a:moveTo>
                  <a:cubicBezTo>
                    <a:pt x="261937" y="34925"/>
                    <a:pt x="127000" y="69850"/>
                    <a:pt x="63500" y="123825"/>
                  </a:cubicBezTo>
                  <a:cubicBezTo>
                    <a:pt x="0" y="177800"/>
                    <a:pt x="7937" y="250825"/>
                    <a:pt x="15875" y="323850"/>
                  </a:cubicBezTo>
                </a:path>
              </a:pathLst>
            </a:custGeom>
            <a:ln w="28575">
              <a:solidFill>
                <a:schemeClr val="accent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6553200" y="1295400"/>
              <a:ext cx="347663" cy="714375"/>
            </a:xfrm>
            <a:custGeom>
              <a:avLst/>
              <a:gdLst>
                <a:gd name="connsiteX0" fmla="*/ 0 w 347663"/>
                <a:gd name="connsiteY0" fmla="*/ 0 h 714375"/>
                <a:gd name="connsiteX1" fmla="*/ 304800 w 347663"/>
                <a:gd name="connsiteY1" fmla="*/ 514350 h 714375"/>
                <a:gd name="connsiteX2" fmla="*/ 257175 w 347663"/>
                <a:gd name="connsiteY2" fmla="*/ 714375 h 71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7663" h="714375">
                  <a:moveTo>
                    <a:pt x="0" y="0"/>
                  </a:moveTo>
                  <a:cubicBezTo>
                    <a:pt x="130969" y="197644"/>
                    <a:pt x="261938" y="395288"/>
                    <a:pt x="304800" y="514350"/>
                  </a:cubicBezTo>
                  <a:cubicBezTo>
                    <a:pt x="347663" y="633413"/>
                    <a:pt x="302419" y="673894"/>
                    <a:pt x="257175" y="714375"/>
                  </a:cubicBezTo>
                </a:path>
              </a:pathLst>
            </a:custGeom>
            <a:ln w="28575">
              <a:solidFill>
                <a:schemeClr val="accent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/>
            <p:cNvSpPr/>
            <p:nvPr/>
          </p:nvSpPr>
          <p:spPr>
            <a:xfrm>
              <a:off x="6096000" y="1828800"/>
              <a:ext cx="161925" cy="533400"/>
            </a:xfrm>
            <a:custGeom>
              <a:avLst/>
              <a:gdLst>
                <a:gd name="connsiteX0" fmla="*/ 0 w 161925"/>
                <a:gd name="connsiteY0" fmla="*/ 0 h 533400"/>
                <a:gd name="connsiteX1" fmla="*/ 38100 w 161925"/>
                <a:gd name="connsiteY1" fmla="*/ 371475 h 533400"/>
                <a:gd name="connsiteX2" fmla="*/ 161925 w 161925"/>
                <a:gd name="connsiteY2" fmla="*/ 533400 h 53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1925" h="533400">
                  <a:moveTo>
                    <a:pt x="0" y="0"/>
                  </a:moveTo>
                  <a:cubicBezTo>
                    <a:pt x="5556" y="141287"/>
                    <a:pt x="11113" y="282575"/>
                    <a:pt x="38100" y="371475"/>
                  </a:cubicBezTo>
                  <a:cubicBezTo>
                    <a:pt x="65088" y="460375"/>
                    <a:pt x="113506" y="496887"/>
                    <a:pt x="161925" y="533400"/>
                  </a:cubicBezTo>
                </a:path>
              </a:pathLst>
            </a:custGeom>
            <a:ln w="28575">
              <a:solidFill>
                <a:schemeClr val="accent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6315075" y="2036763"/>
              <a:ext cx="304800" cy="344487"/>
            </a:xfrm>
            <a:custGeom>
              <a:avLst/>
              <a:gdLst>
                <a:gd name="connsiteX0" fmla="*/ 19050 w 304800"/>
                <a:gd name="connsiteY0" fmla="*/ 344487 h 344487"/>
                <a:gd name="connsiteX1" fmla="*/ 47625 w 304800"/>
                <a:gd name="connsiteY1" fmla="*/ 49212 h 344487"/>
                <a:gd name="connsiteX2" fmla="*/ 304800 w 304800"/>
                <a:gd name="connsiteY2" fmla="*/ 49212 h 3444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4800" h="344487">
                  <a:moveTo>
                    <a:pt x="19050" y="344487"/>
                  </a:moveTo>
                  <a:cubicBezTo>
                    <a:pt x="9525" y="221456"/>
                    <a:pt x="0" y="98425"/>
                    <a:pt x="47625" y="49212"/>
                  </a:cubicBezTo>
                  <a:cubicBezTo>
                    <a:pt x="95250" y="0"/>
                    <a:pt x="200025" y="24606"/>
                    <a:pt x="304800" y="49212"/>
                  </a:cubicBezTo>
                </a:path>
              </a:pathLst>
            </a:custGeom>
            <a:ln w="28575">
              <a:solidFill>
                <a:schemeClr val="accent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6248400" y="2590800"/>
              <a:ext cx="446087" cy="511175"/>
            </a:xfrm>
            <a:custGeom>
              <a:avLst/>
              <a:gdLst>
                <a:gd name="connsiteX0" fmla="*/ 55562 w 446087"/>
                <a:gd name="connsiteY0" fmla="*/ 0 h 511175"/>
                <a:gd name="connsiteX1" fmla="*/ 65087 w 446087"/>
                <a:gd name="connsiteY1" fmla="*/ 428625 h 511175"/>
                <a:gd name="connsiteX2" fmla="*/ 446087 w 446087"/>
                <a:gd name="connsiteY2" fmla="*/ 495300 h 511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46087" h="511175">
                  <a:moveTo>
                    <a:pt x="55562" y="0"/>
                  </a:moveTo>
                  <a:cubicBezTo>
                    <a:pt x="27781" y="173037"/>
                    <a:pt x="0" y="346075"/>
                    <a:pt x="65087" y="428625"/>
                  </a:cubicBezTo>
                  <a:cubicBezTo>
                    <a:pt x="130174" y="511175"/>
                    <a:pt x="288130" y="503237"/>
                    <a:pt x="446087" y="495300"/>
                  </a:cubicBezTo>
                </a:path>
              </a:pathLst>
            </a:custGeom>
            <a:ln w="28575">
              <a:solidFill>
                <a:schemeClr val="accent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6829425" y="3314700"/>
              <a:ext cx="31750" cy="342900"/>
            </a:xfrm>
            <a:custGeom>
              <a:avLst/>
              <a:gdLst>
                <a:gd name="connsiteX0" fmla="*/ 0 w 31750"/>
                <a:gd name="connsiteY0" fmla="*/ 0 h 342900"/>
                <a:gd name="connsiteX1" fmla="*/ 28575 w 31750"/>
                <a:gd name="connsiteY1" fmla="*/ 276225 h 342900"/>
                <a:gd name="connsiteX2" fmla="*/ 19050 w 31750"/>
                <a:gd name="connsiteY2" fmla="*/ 342900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1750" h="342900">
                  <a:moveTo>
                    <a:pt x="0" y="0"/>
                  </a:moveTo>
                  <a:cubicBezTo>
                    <a:pt x="12700" y="109537"/>
                    <a:pt x="25400" y="219075"/>
                    <a:pt x="28575" y="276225"/>
                  </a:cubicBezTo>
                  <a:cubicBezTo>
                    <a:pt x="31750" y="333375"/>
                    <a:pt x="25400" y="338137"/>
                    <a:pt x="19050" y="342900"/>
                  </a:cubicBezTo>
                </a:path>
              </a:pathLst>
            </a:custGeom>
            <a:ln w="28575">
              <a:solidFill>
                <a:schemeClr val="accent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6877050" y="3829050"/>
              <a:ext cx="276225" cy="266700"/>
            </a:xfrm>
            <a:custGeom>
              <a:avLst/>
              <a:gdLst>
                <a:gd name="connsiteX0" fmla="*/ 0 w 276225"/>
                <a:gd name="connsiteY0" fmla="*/ 0 h 266700"/>
                <a:gd name="connsiteX1" fmla="*/ 171450 w 276225"/>
                <a:gd name="connsiteY1" fmla="*/ 47625 h 266700"/>
                <a:gd name="connsiteX2" fmla="*/ 276225 w 276225"/>
                <a:gd name="connsiteY2" fmla="*/ 26670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76225" h="266700">
                  <a:moveTo>
                    <a:pt x="0" y="0"/>
                  </a:moveTo>
                  <a:cubicBezTo>
                    <a:pt x="62706" y="1587"/>
                    <a:pt x="125413" y="3175"/>
                    <a:pt x="171450" y="47625"/>
                  </a:cubicBezTo>
                  <a:cubicBezTo>
                    <a:pt x="217487" y="92075"/>
                    <a:pt x="246856" y="179387"/>
                    <a:pt x="276225" y="266700"/>
                  </a:cubicBezTo>
                </a:path>
              </a:pathLst>
            </a:custGeom>
            <a:ln w="28575">
              <a:solidFill>
                <a:schemeClr val="accent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 35"/>
            <p:cNvSpPr/>
            <p:nvPr/>
          </p:nvSpPr>
          <p:spPr>
            <a:xfrm>
              <a:off x="6562725" y="3848100"/>
              <a:ext cx="209550" cy="247650"/>
            </a:xfrm>
            <a:custGeom>
              <a:avLst/>
              <a:gdLst>
                <a:gd name="connsiteX0" fmla="*/ 209550 w 209550"/>
                <a:gd name="connsiteY0" fmla="*/ 0 h 247650"/>
                <a:gd name="connsiteX1" fmla="*/ 47625 w 209550"/>
                <a:gd name="connsiteY1" fmla="*/ 133350 h 247650"/>
                <a:gd name="connsiteX2" fmla="*/ 0 w 209550"/>
                <a:gd name="connsiteY2" fmla="*/ 247650 h 247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9550" h="247650">
                  <a:moveTo>
                    <a:pt x="209550" y="0"/>
                  </a:moveTo>
                  <a:cubicBezTo>
                    <a:pt x="146050" y="46037"/>
                    <a:pt x="82550" y="92075"/>
                    <a:pt x="47625" y="133350"/>
                  </a:cubicBezTo>
                  <a:cubicBezTo>
                    <a:pt x="12700" y="174625"/>
                    <a:pt x="6350" y="211137"/>
                    <a:pt x="0" y="247650"/>
                  </a:cubicBezTo>
                </a:path>
              </a:pathLst>
            </a:custGeom>
            <a:ln w="28575">
              <a:solidFill>
                <a:schemeClr val="accent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6810375" y="4667250"/>
              <a:ext cx="228600" cy="2286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 38"/>
            <p:cNvSpPr/>
            <p:nvPr/>
          </p:nvSpPr>
          <p:spPr>
            <a:xfrm>
              <a:off x="6505575" y="4324350"/>
              <a:ext cx="304800" cy="319088"/>
            </a:xfrm>
            <a:custGeom>
              <a:avLst/>
              <a:gdLst>
                <a:gd name="connsiteX0" fmla="*/ 0 w 304800"/>
                <a:gd name="connsiteY0" fmla="*/ 0 h 319088"/>
                <a:gd name="connsiteX1" fmla="*/ 152400 w 304800"/>
                <a:gd name="connsiteY1" fmla="*/ 266700 h 319088"/>
                <a:gd name="connsiteX2" fmla="*/ 304800 w 304800"/>
                <a:gd name="connsiteY2" fmla="*/ 314325 h 31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4800" h="319088">
                  <a:moveTo>
                    <a:pt x="0" y="0"/>
                  </a:moveTo>
                  <a:cubicBezTo>
                    <a:pt x="50800" y="107156"/>
                    <a:pt x="101600" y="214313"/>
                    <a:pt x="152400" y="266700"/>
                  </a:cubicBezTo>
                  <a:cubicBezTo>
                    <a:pt x="203200" y="319088"/>
                    <a:pt x="254000" y="316706"/>
                    <a:pt x="304800" y="314325"/>
                  </a:cubicBezTo>
                </a:path>
              </a:pathLst>
            </a:custGeom>
            <a:ln w="28575">
              <a:solidFill>
                <a:schemeClr val="accent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7000875" y="4305300"/>
              <a:ext cx="219075" cy="323850"/>
            </a:xfrm>
            <a:custGeom>
              <a:avLst/>
              <a:gdLst>
                <a:gd name="connsiteX0" fmla="*/ 219075 w 219075"/>
                <a:gd name="connsiteY0" fmla="*/ 0 h 323850"/>
                <a:gd name="connsiteX1" fmla="*/ 171450 w 219075"/>
                <a:gd name="connsiteY1" fmla="*/ 161925 h 323850"/>
                <a:gd name="connsiteX2" fmla="*/ 0 w 219075"/>
                <a:gd name="connsiteY2" fmla="*/ 32385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9075" h="323850">
                  <a:moveTo>
                    <a:pt x="219075" y="0"/>
                  </a:moveTo>
                  <a:cubicBezTo>
                    <a:pt x="213518" y="53975"/>
                    <a:pt x="207962" y="107950"/>
                    <a:pt x="171450" y="161925"/>
                  </a:cubicBezTo>
                  <a:cubicBezTo>
                    <a:pt x="134938" y="215900"/>
                    <a:pt x="67469" y="269875"/>
                    <a:pt x="0" y="323850"/>
                  </a:cubicBezTo>
                </a:path>
              </a:pathLst>
            </a:custGeom>
            <a:ln w="28575">
              <a:solidFill>
                <a:schemeClr val="accent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5934075" y="3305175"/>
              <a:ext cx="809625" cy="342900"/>
            </a:xfrm>
            <a:custGeom>
              <a:avLst/>
              <a:gdLst>
                <a:gd name="connsiteX0" fmla="*/ 0 w 809625"/>
                <a:gd name="connsiteY0" fmla="*/ 0 h 342900"/>
                <a:gd name="connsiteX1" fmla="*/ 466725 w 809625"/>
                <a:gd name="connsiteY1" fmla="*/ 57150 h 342900"/>
                <a:gd name="connsiteX2" fmla="*/ 809625 w 809625"/>
                <a:gd name="connsiteY2" fmla="*/ 342900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342900">
                  <a:moveTo>
                    <a:pt x="0" y="0"/>
                  </a:moveTo>
                  <a:cubicBezTo>
                    <a:pt x="165894" y="0"/>
                    <a:pt x="331788" y="0"/>
                    <a:pt x="466725" y="57150"/>
                  </a:cubicBezTo>
                  <a:cubicBezTo>
                    <a:pt x="601662" y="114300"/>
                    <a:pt x="705643" y="228600"/>
                    <a:pt x="809625" y="342900"/>
                  </a:cubicBezTo>
                </a:path>
              </a:pathLst>
            </a:custGeom>
            <a:ln w="28575">
              <a:solidFill>
                <a:schemeClr val="accent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45"/>
          <p:cNvGrpSpPr/>
          <p:nvPr/>
        </p:nvGrpSpPr>
        <p:grpSpPr>
          <a:xfrm>
            <a:off x="5814797" y="1219200"/>
            <a:ext cx="2847538" cy="3114829"/>
            <a:chOff x="5814797" y="1415713"/>
            <a:chExt cx="2847538" cy="3114829"/>
          </a:xfrm>
        </p:grpSpPr>
        <p:sp>
          <p:nvSpPr>
            <p:cNvPr id="49" name="Right Arrow 48"/>
            <p:cNvSpPr/>
            <p:nvPr/>
          </p:nvSpPr>
          <p:spPr>
            <a:xfrm rot="19882644">
              <a:off x="5814797" y="4178724"/>
              <a:ext cx="992911" cy="351818"/>
            </a:xfrm>
            <a:prstGeom prst="rightArrow">
              <a:avLst>
                <a:gd name="adj1" fmla="val 65808"/>
                <a:gd name="adj2" fmla="val 47449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_</a:t>
              </a:r>
              <a:r>
                <a:rPr lang="en-US" sz="1200" dirty="0" err="1" smtClean="0"/>
                <a:t>lock_foo</a:t>
              </a:r>
              <a:endParaRPr lang="en-US" sz="1200" dirty="0"/>
            </a:p>
          </p:txBody>
        </p:sp>
        <p:sp>
          <p:nvSpPr>
            <p:cNvPr id="50" name="Left Arrow 49"/>
            <p:cNvSpPr/>
            <p:nvPr/>
          </p:nvSpPr>
          <p:spPr>
            <a:xfrm rot="19728317">
              <a:off x="7667461" y="1415713"/>
              <a:ext cx="762000" cy="401926"/>
            </a:xfrm>
            <a:prstGeom prst="leftArrow">
              <a:avLst>
                <a:gd name="adj1" fmla="val 61111"/>
                <a:gd name="adj2" fmla="val 45833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main</a:t>
              </a:r>
              <a:endParaRPr lang="en-US" sz="1200" dirty="0"/>
            </a:p>
          </p:txBody>
        </p:sp>
        <p:sp>
          <p:nvSpPr>
            <p:cNvPr id="51" name="Left Arrow 50"/>
            <p:cNvSpPr/>
            <p:nvPr/>
          </p:nvSpPr>
          <p:spPr>
            <a:xfrm rot="19728317">
              <a:off x="8029143" y="3925874"/>
              <a:ext cx="633192" cy="401925"/>
            </a:xfrm>
            <a:prstGeom prst="leftArrow">
              <a:avLst>
                <a:gd name="adj1" fmla="val 61111"/>
                <a:gd name="adj2" fmla="val 45833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/>
                <a:t>foo</a:t>
              </a:r>
              <a:endParaRPr lang="en-US" sz="1200" dirty="0"/>
            </a:p>
          </p:txBody>
        </p:sp>
      </p:grpSp>
      <p:pic>
        <p:nvPicPr>
          <p:cNvPr id="53" name="Picture 52" descr="20070520-firefox_log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2938" y="2978220"/>
            <a:ext cx="914400" cy="863867"/>
          </a:xfrm>
          <a:prstGeom prst="rect">
            <a:avLst/>
          </a:prstGeom>
        </p:spPr>
      </p:pic>
      <p:pic>
        <p:nvPicPr>
          <p:cNvPr id="54" name="Picture 53" descr="Adobe-Acrobat-Logo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82938" y="4299287"/>
            <a:ext cx="858643" cy="838200"/>
          </a:xfrm>
          <a:prstGeom prst="rect">
            <a:avLst/>
          </a:prstGeom>
        </p:spPr>
      </p:pic>
      <p:pic>
        <p:nvPicPr>
          <p:cNvPr id="55" name="Picture 54" descr="wordlogo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82938" y="1556087"/>
            <a:ext cx="838200" cy="838200"/>
          </a:xfrm>
          <a:prstGeom prst="rect">
            <a:avLst/>
          </a:prstGeom>
        </p:spPr>
      </p:pic>
      <p:sp>
        <p:nvSpPr>
          <p:cNvPr id="58" name="Freeform 57"/>
          <p:cNvSpPr/>
          <p:nvPr/>
        </p:nvSpPr>
        <p:spPr>
          <a:xfrm rot="19715374">
            <a:off x="1540454" y="4073835"/>
            <a:ext cx="1592370" cy="420282"/>
          </a:xfrm>
          <a:custGeom>
            <a:avLst/>
            <a:gdLst>
              <a:gd name="connsiteX0" fmla="*/ 0 w 1595502"/>
              <a:gd name="connsiteY0" fmla="*/ 105071 h 420282"/>
              <a:gd name="connsiteX1" fmla="*/ 1385361 w 1595502"/>
              <a:gd name="connsiteY1" fmla="*/ 105071 h 420282"/>
              <a:gd name="connsiteX2" fmla="*/ 1385361 w 1595502"/>
              <a:gd name="connsiteY2" fmla="*/ 0 h 420282"/>
              <a:gd name="connsiteX3" fmla="*/ 1595502 w 1595502"/>
              <a:gd name="connsiteY3" fmla="*/ 210141 h 420282"/>
              <a:gd name="connsiteX4" fmla="*/ 1385361 w 1595502"/>
              <a:gd name="connsiteY4" fmla="*/ 420282 h 420282"/>
              <a:gd name="connsiteX5" fmla="*/ 1385361 w 1595502"/>
              <a:gd name="connsiteY5" fmla="*/ 315212 h 420282"/>
              <a:gd name="connsiteX6" fmla="*/ 0 w 1595502"/>
              <a:gd name="connsiteY6" fmla="*/ 315212 h 420282"/>
              <a:gd name="connsiteX7" fmla="*/ 0 w 1595502"/>
              <a:gd name="connsiteY7" fmla="*/ 105071 h 420282"/>
              <a:gd name="connsiteX0" fmla="*/ 8349 w 1595502"/>
              <a:gd name="connsiteY0" fmla="*/ 163308 h 420282"/>
              <a:gd name="connsiteX1" fmla="*/ 1385361 w 1595502"/>
              <a:gd name="connsiteY1" fmla="*/ 105071 h 420282"/>
              <a:gd name="connsiteX2" fmla="*/ 1385361 w 1595502"/>
              <a:gd name="connsiteY2" fmla="*/ 0 h 420282"/>
              <a:gd name="connsiteX3" fmla="*/ 1595502 w 1595502"/>
              <a:gd name="connsiteY3" fmla="*/ 210141 h 420282"/>
              <a:gd name="connsiteX4" fmla="*/ 1385361 w 1595502"/>
              <a:gd name="connsiteY4" fmla="*/ 420282 h 420282"/>
              <a:gd name="connsiteX5" fmla="*/ 1385361 w 1595502"/>
              <a:gd name="connsiteY5" fmla="*/ 315212 h 420282"/>
              <a:gd name="connsiteX6" fmla="*/ 0 w 1595502"/>
              <a:gd name="connsiteY6" fmla="*/ 315212 h 420282"/>
              <a:gd name="connsiteX7" fmla="*/ 8349 w 1595502"/>
              <a:gd name="connsiteY7" fmla="*/ 163308 h 420282"/>
              <a:gd name="connsiteX0" fmla="*/ 5217 w 1592370"/>
              <a:gd name="connsiteY0" fmla="*/ 163308 h 420282"/>
              <a:gd name="connsiteX1" fmla="*/ 1382229 w 1592370"/>
              <a:gd name="connsiteY1" fmla="*/ 105071 h 420282"/>
              <a:gd name="connsiteX2" fmla="*/ 1382229 w 1592370"/>
              <a:gd name="connsiteY2" fmla="*/ 0 h 420282"/>
              <a:gd name="connsiteX3" fmla="*/ 1592370 w 1592370"/>
              <a:gd name="connsiteY3" fmla="*/ 210141 h 420282"/>
              <a:gd name="connsiteX4" fmla="*/ 1382229 w 1592370"/>
              <a:gd name="connsiteY4" fmla="*/ 420282 h 420282"/>
              <a:gd name="connsiteX5" fmla="*/ 1382229 w 1592370"/>
              <a:gd name="connsiteY5" fmla="*/ 315212 h 420282"/>
              <a:gd name="connsiteX6" fmla="*/ 0 w 1592370"/>
              <a:gd name="connsiteY6" fmla="*/ 227841 h 420282"/>
              <a:gd name="connsiteX7" fmla="*/ 5217 w 1592370"/>
              <a:gd name="connsiteY7" fmla="*/ 163308 h 420282"/>
              <a:gd name="connsiteX0" fmla="*/ 5217 w 1592370"/>
              <a:gd name="connsiteY0" fmla="*/ 163308 h 420282"/>
              <a:gd name="connsiteX1" fmla="*/ 1382229 w 1592370"/>
              <a:gd name="connsiteY1" fmla="*/ 105071 h 420282"/>
              <a:gd name="connsiteX2" fmla="*/ 1382229 w 1592370"/>
              <a:gd name="connsiteY2" fmla="*/ 0 h 420282"/>
              <a:gd name="connsiteX3" fmla="*/ 1592370 w 1592370"/>
              <a:gd name="connsiteY3" fmla="*/ 210141 h 420282"/>
              <a:gd name="connsiteX4" fmla="*/ 1382229 w 1592370"/>
              <a:gd name="connsiteY4" fmla="*/ 420282 h 420282"/>
              <a:gd name="connsiteX5" fmla="*/ 1382229 w 1592370"/>
              <a:gd name="connsiteY5" fmla="*/ 315212 h 420282"/>
              <a:gd name="connsiteX6" fmla="*/ 0 w 1592370"/>
              <a:gd name="connsiteY6" fmla="*/ 227841 h 420282"/>
              <a:gd name="connsiteX7" fmla="*/ 5217 w 1592370"/>
              <a:gd name="connsiteY7" fmla="*/ 163308 h 420282"/>
              <a:gd name="connsiteX0" fmla="*/ 5217 w 1592370"/>
              <a:gd name="connsiteY0" fmla="*/ 163308 h 420282"/>
              <a:gd name="connsiteX1" fmla="*/ 1382229 w 1592370"/>
              <a:gd name="connsiteY1" fmla="*/ 105071 h 420282"/>
              <a:gd name="connsiteX2" fmla="*/ 1382229 w 1592370"/>
              <a:gd name="connsiteY2" fmla="*/ 0 h 420282"/>
              <a:gd name="connsiteX3" fmla="*/ 1592370 w 1592370"/>
              <a:gd name="connsiteY3" fmla="*/ 210141 h 420282"/>
              <a:gd name="connsiteX4" fmla="*/ 1382229 w 1592370"/>
              <a:gd name="connsiteY4" fmla="*/ 420282 h 420282"/>
              <a:gd name="connsiteX5" fmla="*/ 1382229 w 1592370"/>
              <a:gd name="connsiteY5" fmla="*/ 315212 h 420282"/>
              <a:gd name="connsiteX6" fmla="*/ 0 w 1592370"/>
              <a:gd name="connsiteY6" fmla="*/ 227841 h 420282"/>
              <a:gd name="connsiteX7" fmla="*/ 5217 w 1592370"/>
              <a:gd name="connsiteY7" fmla="*/ 163308 h 420282"/>
              <a:gd name="connsiteX0" fmla="*/ 5217 w 1592370"/>
              <a:gd name="connsiteY0" fmla="*/ 163308 h 420282"/>
              <a:gd name="connsiteX1" fmla="*/ 1382229 w 1592370"/>
              <a:gd name="connsiteY1" fmla="*/ 105071 h 420282"/>
              <a:gd name="connsiteX2" fmla="*/ 1382229 w 1592370"/>
              <a:gd name="connsiteY2" fmla="*/ 0 h 420282"/>
              <a:gd name="connsiteX3" fmla="*/ 1592370 w 1592370"/>
              <a:gd name="connsiteY3" fmla="*/ 210141 h 420282"/>
              <a:gd name="connsiteX4" fmla="*/ 1382229 w 1592370"/>
              <a:gd name="connsiteY4" fmla="*/ 420282 h 420282"/>
              <a:gd name="connsiteX5" fmla="*/ 1382229 w 1592370"/>
              <a:gd name="connsiteY5" fmla="*/ 315212 h 420282"/>
              <a:gd name="connsiteX6" fmla="*/ 0 w 1592370"/>
              <a:gd name="connsiteY6" fmla="*/ 227841 h 420282"/>
              <a:gd name="connsiteX7" fmla="*/ 5217 w 1592370"/>
              <a:gd name="connsiteY7" fmla="*/ 163308 h 420282"/>
              <a:gd name="connsiteX0" fmla="*/ 5217 w 1592370"/>
              <a:gd name="connsiteY0" fmla="*/ 163308 h 420282"/>
              <a:gd name="connsiteX1" fmla="*/ 1382229 w 1592370"/>
              <a:gd name="connsiteY1" fmla="*/ 105071 h 420282"/>
              <a:gd name="connsiteX2" fmla="*/ 1382229 w 1592370"/>
              <a:gd name="connsiteY2" fmla="*/ 0 h 420282"/>
              <a:gd name="connsiteX3" fmla="*/ 1592370 w 1592370"/>
              <a:gd name="connsiteY3" fmla="*/ 210141 h 420282"/>
              <a:gd name="connsiteX4" fmla="*/ 1382229 w 1592370"/>
              <a:gd name="connsiteY4" fmla="*/ 420282 h 420282"/>
              <a:gd name="connsiteX5" fmla="*/ 1382229 w 1592370"/>
              <a:gd name="connsiteY5" fmla="*/ 315212 h 420282"/>
              <a:gd name="connsiteX6" fmla="*/ 0 w 1592370"/>
              <a:gd name="connsiteY6" fmla="*/ 227841 h 420282"/>
              <a:gd name="connsiteX7" fmla="*/ 5217 w 1592370"/>
              <a:gd name="connsiteY7" fmla="*/ 163308 h 420282"/>
              <a:gd name="connsiteX0" fmla="*/ 2411 w 1592370"/>
              <a:gd name="connsiteY0" fmla="*/ 209027 h 420282"/>
              <a:gd name="connsiteX1" fmla="*/ 1382229 w 1592370"/>
              <a:gd name="connsiteY1" fmla="*/ 105071 h 420282"/>
              <a:gd name="connsiteX2" fmla="*/ 1382229 w 1592370"/>
              <a:gd name="connsiteY2" fmla="*/ 0 h 420282"/>
              <a:gd name="connsiteX3" fmla="*/ 1592370 w 1592370"/>
              <a:gd name="connsiteY3" fmla="*/ 210141 h 420282"/>
              <a:gd name="connsiteX4" fmla="*/ 1382229 w 1592370"/>
              <a:gd name="connsiteY4" fmla="*/ 420282 h 420282"/>
              <a:gd name="connsiteX5" fmla="*/ 1382229 w 1592370"/>
              <a:gd name="connsiteY5" fmla="*/ 315212 h 420282"/>
              <a:gd name="connsiteX6" fmla="*/ 0 w 1592370"/>
              <a:gd name="connsiteY6" fmla="*/ 227841 h 420282"/>
              <a:gd name="connsiteX7" fmla="*/ 2411 w 1592370"/>
              <a:gd name="connsiteY7" fmla="*/ 209027 h 420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92370" h="420282">
                <a:moveTo>
                  <a:pt x="2411" y="209027"/>
                </a:moveTo>
                <a:cubicBezTo>
                  <a:pt x="638890" y="264510"/>
                  <a:pt x="967036" y="162397"/>
                  <a:pt x="1382229" y="105071"/>
                </a:cubicBezTo>
                <a:lnTo>
                  <a:pt x="1382229" y="0"/>
                </a:lnTo>
                <a:lnTo>
                  <a:pt x="1592370" y="210141"/>
                </a:lnTo>
                <a:lnTo>
                  <a:pt x="1382229" y="420282"/>
                </a:lnTo>
                <a:lnTo>
                  <a:pt x="1382229" y="315212"/>
                </a:lnTo>
                <a:cubicBezTo>
                  <a:pt x="928716" y="301663"/>
                  <a:pt x="494625" y="311137"/>
                  <a:pt x="0" y="227841"/>
                </a:cubicBezTo>
                <a:lnTo>
                  <a:pt x="2411" y="209027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Freeform 58"/>
          <p:cNvSpPr/>
          <p:nvPr/>
        </p:nvSpPr>
        <p:spPr>
          <a:xfrm>
            <a:off x="1773538" y="3232487"/>
            <a:ext cx="1283208" cy="420282"/>
          </a:xfrm>
          <a:custGeom>
            <a:avLst/>
            <a:gdLst>
              <a:gd name="connsiteX0" fmla="*/ 0 w 1283208"/>
              <a:gd name="connsiteY0" fmla="*/ 105071 h 420282"/>
              <a:gd name="connsiteX1" fmla="*/ 1073067 w 1283208"/>
              <a:gd name="connsiteY1" fmla="*/ 105071 h 420282"/>
              <a:gd name="connsiteX2" fmla="*/ 1073067 w 1283208"/>
              <a:gd name="connsiteY2" fmla="*/ 0 h 420282"/>
              <a:gd name="connsiteX3" fmla="*/ 1283208 w 1283208"/>
              <a:gd name="connsiteY3" fmla="*/ 210141 h 420282"/>
              <a:gd name="connsiteX4" fmla="*/ 1073067 w 1283208"/>
              <a:gd name="connsiteY4" fmla="*/ 420282 h 420282"/>
              <a:gd name="connsiteX5" fmla="*/ 1073067 w 1283208"/>
              <a:gd name="connsiteY5" fmla="*/ 315212 h 420282"/>
              <a:gd name="connsiteX6" fmla="*/ 0 w 1283208"/>
              <a:gd name="connsiteY6" fmla="*/ 315212 h 420282"/>
              <a:gd name="connsiteX7" fmla="*/ 0 w 1283208"/>
              <a:gd name="connsiteY7" fmla="*/ 105071 h 420282"/>
              <a:gd name="connsiteX0" fmla="*/ 0 w 1283208"/>
              <a:gd name="connsiteY0" fmla="*/ 181271 h 420282"/>
              <a:gd name="connsiteX1" fmla="*/ 1073067 w 1283208"/>
              <a:gd name="connsiteY1" fmla="*/ 105071 h 420282"/>
              <a:gd name="connsiteX2" fmla="*/ 1073067 w 1283208"/>
              <a:gd name="connsiteY2" fmla="*/ 0 h 420282"/>
              <a:gd name="connsiteX3" fmla="*/ 1283208 w 1283208"/>
              <a:gd name="connsiteY3" fmla="*/ 210141 h 420282"/>
              <a:gd name="connsiteX4" fmla="*/ 1073067 w 1283208"/>
              <a:gd name="connsiteY4" fmla="*/ 420282 h 420282"/>
              <a:gd name="connsiteX5" fmla="*/ 1073067 w 1283208"/>
              <a:gd name="connsiteY5" fmla="*/ 315212 h 420282"/>
              <a:gd name="connsiteX6" fmla="*/ 0 w 1283208"/>
              <a:gd name="connsiteY6" fmla="*/ 315212 h 420282"/>
              <a:gd name="connsiteX7" fmla="*/ 0 w 1283208"/>
              <a:gd name="connsiteY7" fmla="*/ 181271 h 420282"/>
              <a:gd name="connsiteX0" fmla="*/ 0 w 1283208"/>
              <a:gd name="connsiteY0" fmla="*/ 181271 h 420282"/>
              <a:gd name="connsiteX1" fmla="*/ 1073067 w 1283208"/>
              <a:gd name="connsiteY1" fmla="*/ 105071 h 420282"/>
              <a:gd name="connsiteX2" fmla="*/ 1073067 w 1283208"/>
              <a:gd name="connsiteY2" fmla="*/ 0 h 420282"/>
              <a:gd name="connsiteX3" fmla="*/ 1283208 w 1283208"/>
              <a:gd name="connsiteY3" fmla="*/ 210141 h 420282"/>
              <a:gd name="connsiteX4" fmla="*/ 1073067 w 1283208"/>
              <a:gd name="connsiteY4" fmla="*/ 420282 h 420282"/>
              <a:gd name="connsiteX5" fmla="*/ 1073067 w 1283208"/>
              <a:gd name="connsiteY5" fmla="*/ 315212 h 420282"/>
              <a:gd name="connsiteX6" fmla="*/ 0 w 1283208"/>
              <a:gd name="connsiteY6" fmla="*/ 315212 h 420282"/>
              <a:gd name="connsiteX7" fmla="*/ 0 w 1283208"/>
              <a:gd name="connsiteY7" fmla="*/ 181271 h 420282"/>
              <a:gd name="connsiteX0" fmla="*/ 0 w 1283208"/>
              <a:gd name="connsiteY0" fmla="*/ 181271 h 420282"/>
              <a:gd name="connsiteX1" fmla="*/ 1073067 w 1283208"/>
              <a:gd name="connsiteY1" fmla="*/ 105071 h 420282"/>
              <a:gd name="connsiteX2" fmla="*/ 1073067 w 1283208"/>
              <a:gd name="connsiteY2" fmla="*/ 0 h 420282"/>
              <a:gd name="connsiteX3" fmla="*/ 1283208 w 1283208"/>
              <a:gd name="connsiteY3" fmla="*/ 210141 h 420282"/>
              <a:gd name="connsiteX4" fmla="*/ 1073067 w 1283208"/>
              <a:gd name="connsiteY4" fmla="*/ 420282 h 420282"/>
              <a:gd name="connsiteX5" fmla="*/ 1073067 w 1283208"/>
              <a:gd name="connsiteY5" fmla="*/ 315212 h 420282"/>
              <a:gd name="connsiteX6" fmla="*/ 0 w 1283208"/>
              <a:gd name="connsiteY6" fmla="*/ 239012 h 420282"/>
              <a:gd name="connsiteX7" fmla="*/ 0 w 1283208"/>
              <a:gd name="connsiteY7" fmla="*/ 181271 h 420282"/>
              <a:gd name="connsiteX0" fmla="*/ 0 w 1283208"/>
              <a:gd name="connsiteY0" fmla="*/ 219371 h 420282"/>
              <a:gd name="connsiteX1" fmla="*/ 1073067 w 1283208"/>
              <a:gd name="connsiteY1" fmla="*/ 105071 h 420282"/>
              <a:gd name="connsiteX2" fmla="*/ 1073067 w 1283208"/>
              <a:gd name="connsiteY2" fmla="*/ 0 h 420282"/>
              <a:gd name="connsiteX3" fmla="*/ 1283208 w 1283208"/>
              <a:gd name="connsiteY3" fmla="*/ 210141 h 420282"/>
              <a:gd name="connsiteX4" fmla="*/ 1073067 w 1283208"/>
              <a:gd name="connsiteY4" fmla="*/ 420282 h 420282"/>
              <a:gd name="connsiteX5" fmla="*/ 1073067 w 1283208"/>
              <a:gd name="connsiteY5" fmla="*/ 315212 h 420282"/>
              <a:gd name="connsiteX6" fmla="*/ 0 w 1283208"/>
              <a:gd name="connsiteY6" fmla="*/ 239012 h 420282"/>
              <a:gd name="connsiteX7" fmla="*/ 0 w 1283208"/>
              <a:gd name="connsiteY7" fmla="*/ 219371 h 420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83208" h="420282">
                <a:moveTo>
                  <a:pt x="0" y="219371"/>
                </a:moveTo>
                <a:lnTo>
                  <a:pt x="1073067" y="105071"/>
                </a:lnTo>
                <a:lnTo>
                  <a:pt x="1073067" y="0"/>
                </a:lnTo>
                <a:lnTo>
                  <a:pt x="1283208" y="210141"/>
                </a:lnTo>
                <a:lnTo>
                  <a:pt x="1073067" y="420282"/>
                </a:lnTo>
                <a:lnTo>
                  <a:pt x="1073067" y="315212"/>
                </a:lnTo>
                <a:lnTo>
                  <a:pt x="0" y="239012"/>
                </a:lnTo>
                <a:lnTo>
                  <a:pt x="0" y="219371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9"/>
          <p:cNvSpPr/>
          <p:nvPr/>
        </p:nvSpPr>
        <p:spPr>
          <a:xfrm rot="2130800">
            <a:off x="1595553" y="2373387"/>
            <a:ext cx="1718847" cy="420282"/>
          </a:xfrm>
          <a:custGeom>
            <a:avLst/>
            <a:gdLst>
              <a:gd name="connsiteX0" fmla="*/ 0 w 1656821"/>
              <a:gd name="connsiteY0" fmla="*/ 105071 h 420282"/>
              <a:gd name="connsiteX1" fmla="*/ 1446680 w 1656821"/>
              <a:gd name="connsiteY1" fmla="*/ 105071 h 420282"/>
              <a:gd name="connsiteX2" fmla="*/ 1446680 w 1656821"/>
              <a:gd name="connsiteY2" fmla="*/ 0 h 420282"/>
              <a:gd name="connsiteX3" fmla="*/ 1656821 w 1656821"/>
              <a:gd name="connsiteY3" fmla="*/ 210141 h 420282"/>
              <a:gd name="connsiteX4" fmla="*/ 1446680 w 1656821"/>
              <a:gd name="connsiteY4" fmla="*/ 420282 h 420282"/>
              <a:gd name="connsiteX5" fmla="*/ 1446680 w 1656821"/>
              <a:gd name="connsiteY5" fmla="*/ 315212 h 420282"/>
              <a:gd name="connsiteX6" fmla="*/ 0 w 1656821"/>
              <a:gd name="connsiteY6" fmla="*/ 315212 h 420282"/>
              <a:gd name="connsiteX7" fmla="*/ 0 w 1656821"/>
              <a:gd name="connsiteY7" fmla="*/ 105071 h 420282"/>
              <a:gd name="connsiteX0" fmla="*/ 7137 w 1656821"/>
              <a:gd name="connsiteY0" fmla="*/ 246251 h 420282"/>
              <a:gd name="connsiteX1" fmla="*/ 1446680 w 1656821"/>
              <a:gd name="connsiteY1" fmla="*/ 105071 h 420282"/>
              <a:gd name="connsiteX2" fmla="*/ 1446680 w 1656821"/>
              <a:gd name="connsiteY2" fmla="*/ 0 h 420282"/>
              <a:gd name="connsiteX3" fmla="*/ 1656821 w 1656821"/>
              <a:gd name="connsiteY3" fmla="*/ 210141 h 420282"/>
              <a:gd name="connsiteX4" fmla="*/ 1446680 w 1656821"/>
              <a:gd name="connsiteY4" fmla="*/ 420282 h 420282"/>
              <a:gd name="connsiteX5" fmla="*/ 1446680 w 1656821"/>
              <a:gd name="connsiteY5" fmla="*/ 315212 h 420282"/>
              <a:gd name="connsiteX6" fmla="*/ 0 w 1656821"/>
              <a:gd name="connsiteY6" fmla="*/ 315212 h 420282"/>
              <a:gd name="connsiteX7" fmla="*/ 7137 w 1656821"/>
              <a:gd name="connsiteY7" fmla="*/ 246251 h 420282"/>
              <a:gd name="connsiteX0" fmla="*/ 7137 w 1656821"/>
              <a:gd name="connsiteY0" fmla="*/ 246251 h 420282"/>
              <a:gd name="connsiteX1" fmla="*/ 1446680 w 1656821"/>
              <a:gd name="connsiteY1" fmla="*/ 105071 h 420282"/>
              <a:gd name="connsiteX2" fmla="*/ 1446680 w 1656821"/>
              <a:gd name="connsiteY2" fmla="*/ 0 h 420282"/>
              <a:gd name="connsiteX3" fmla="*/ 1656821 w 1656821"/>
              <a:gd name="connsiteY3" fmla="*/ 210141 h 420282"/>
              <a:gd name="connsiteX4" fmla="*/ 1446680 w 1656821"/>
              <a:gd name="connsiteY4" fmla="*/ 420282 h 420282"/>
              <a:gd name="connsiteX5" fmla="*/ 1446680 w 1656821"/>
              <a:gd name="connsiteY5" fmla="*/ 315212 h 420282"/>
              <a:gd name="connsiteX6" fmla="*/ 0 w 1656821"/>
              <a:gd name="connsiteY6" fmla="*/ 315212 h 420282"/>
              <a:gd name="connsiteX7" fmla="*/ 7137 w 1656821"/>
              <a:gd name="connsiteY7" fmla="*/ 246251 h 420282"/>
              <a:gd name="connsiteX0" fmla="*/ 7137 w 1656821"/>
              <a:gd name="connsiteY0" fmla="*/ 246251 h 420282"/>
              <a:gd name="connsiteX1" fmla="*/ 1446680 w 1656821"/>
              <a:gd name="connsiteY1" fmla="*/ 105071 h 420282"/>
              <a:gd name="connsiteX2" fmla="*/ 1446680 w 1656821"/>
              <a:gd name="connsiteY2" fmla="*/ 0 h 420282"/>
              <a:gd name="connsiteX3" fmla="*/ 1656821 w 1656821"/>
              <a:gd name="connsiteY3" fmla="*/ 210141 h 420282"/>
              <a:gd name="connsiteX4" fmla="*/ 1446680 w 1656821"/>
              <a:gd name="connsiteY4" fmla="*/ 420282 h 420282"/>
              <a:gd name="connsiteX5" fmla="*/ 1446680 w 1656821"/>
              <a:gd name="connsiteY5" fmla="*/ 315212 h 420282"/>
              <a:gd name="connsiteX6" fmla="*/ 0 w 1656821"/>
              <a:gd name="connsiteY6" fmla="*/ 315212 h 420282"/>
              <a:gd name="connsiteX7" fmla="*/ 7137 w 1656821"/>
              <a:gd name="connsiteY7" fmla="*/ 246251 h 420282"/>
              <a:gd name="connsiteX0" fmla="*/ 7137 w 1656821"/>
              <a:gd name="connsiteY0" fmla="*/ 246251 h 420282"/>
              <a:gd name="connsiteX1" fmla="*/ 1446680 w 1656821"/>
              <a:gd name="connsiteY1" fmla="*/ 105071 h 420282"/>
              <a:gd name="connsiteX2" fmla="*/ 1446680 w 1656821"/>
              <a:gd name="connsiteY2" fmla="*/ 0 h 420282"/>
              <a:gd name="connsiteX3" fmla="*/ 1656821 w 1656821"/>
              <a:gd name="connsiteY3" fmla="*/ 210141 h 420282"/>
              <a:gd name="connsiteX4" fmla="*/ 1446680 w 1656821"/>
              <a:gd name="connsiteY4" fmla="*/ 420282 h 420282"/>
              <a:gd name="connsiteX5" fmla="*/ 1446680 w 1656821"/>
              <a:gd name="connsiteY5" fmla="*/ 315212 h 420282"/>
              <a:gd name="connsiteX6" fmla="*/ 0 w 1656821"/>
              <a:gd name="connsiteY6" fmla="*/ 315212 h 420282"/>
              <a:gd name="connsiteX7" fmla="*/ 7137 w 1656821"/>
              <a:gd name="connsiteY7" fmla="*/ 246251 h 420282"/>
              <a:gd name="connsiteX0" fmla="*/ 7137 w 1656821"/>
              <a:gd name="connsiteY0" fmla="*/ 246251 h 420282"/>
              <a:gd name="connsiteX1" fmla="*/ 1446680 w 1656821"/>
              <a:gd name="connsiteY1" fmla="*/ 105071 h 420282"/>
              <a:gd name="connsiteX2" fmla="*/ 1446680 w 1656821"/>
              <a:gd name="connsiteY2" fmla="*/ 0 h 420282"/>
              <a:gd name="connsiteX3" fmla="*/ 1656821 w 1656821"/>
              <a:gd name="connsiteY3" fmla="*/ 210141 h 420282"/>
              <a:gd name="connsiteX4" fmla="*/ 1446680 w 1656821"/>
              <a:gd name="connsiteY4" fmla="*/ 420282 h 420282"/>
              <a:gd name="connsiteX5" fmla="*/ 1446680 w 1656821"/>
              <a:gd name="connsiteY5" fmla="*/ 315212 h 420282"/>
              <a:gd name="connsiteX6" fmla="*/ 0 w 1656821"/>
              <a:gd name="connsiteY6" fmla="*/ 315212 h 420282"/>
              <a:gd name="connsiteX7" fmla="*/ 7137 w 1656821"/>
              <a:gd name="connsiteY7" fmla="*/ 246251 h 420282"/>
              <a:gd name="connsiteX0" fmla="*/ 0 w 1669437"/>
              <a:gd name="connsiteY0" fmla="*/ 266727 h 420282"/>
              <a:gd name="connsiteX1" fmla="*/ 1459296 w 1669437"/>
              <a:gd name="connsiteY1" fmla="*/ 105071 h 420282"/>
              <a:gd name="connsiteX2" fmla="*/ 1459296 w 1669437"/>
              <a:gd name="connsiteY2" fmla="*/ 0 h 420282"/>
              <a:gd name="connsiteX3" fmla="*/ 1669437 w 1669437"/>
              <a:gd name="connsiteY3" fmla="*/ 210141 h 420282"/>
              <a:gd name="connsiteX4" fmla="*/ 1459296 w 1669437"/>
              <a:gd name="connsiteY4" fmla="*/ 420282 h 420282"/>
              <a:gd name="connsiteX5" fmla="*/ 1459296 w 1669437"/>
              <a:gd name="connsiteY5" fmla="*/ 315212 h 420282"/>
              <a:gd name="connsiteX6" fmla="*/ 12616 w 1669437"/>
              <a:gd name="connsiteY6" fmla="*/ 315212 h 420282"/>
              <a:gd name="connsiteX7" fmla="*/ 0 w 1669437"/>
              <a:gd name="connsiteY7" fmla="*/ 266727 h 420282"/>
              <a:gd name="connsiteX0" fmla="*/ 6051 w 1656821"/>
              <a:gd name="connsiteY0" fmla="*/ 293864 h 420282"/>
              <a:gd name="connsiteX1" fmla="*/ 1446680 w 1656821"/>
              <a:gd name="connsiteY1" fmla="*/ 105071 h 420282"/>
              <a:gd name="connsiteX2" fmla="*/ 1446680 w 1656821"/>
              <a:gd name="connsiteY2" fmla="*/ 0 h 420282"/>
              <a:gd name="connsiteX3" fmla="*/ 1656821 w 1656821"/>
              <a:gd name="connsiteY3" fmla="*/ 210141 h 420282"/>
              <a:gd name="connsiteX4" fmla="*/ 1446680 w 1656821"/>
              <a:gd name="connsiteY4" fmla="*/ 420282 h 420282"/>
              <a:gd name="connsiteX5" fmla="*/ 1446680 w 1656821"/>
              <a:gd name="connsiteY5" fmla="*/ 315212 h 420282"/>
              <a:gd name="connsiteX6" fmla="*/ 0 w 1656821"/>
              <a:gd name="connsiteY6" fmla="*/ 315212 h 420282"/>
              <a:gd name="connsiteX7" fmla="*/ 6051 w 1656821"/>
              <a:gd name="connsiteY7" fmla="*/ 293864 h 420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656821" h="420282">
                <a:moveTo>
                  <a:pt x="6051" y="293864"/>
                </a:moveTo>
                <a:cubicBezTo>
                  <a:pt x="468207" y="189219"/>
                  <a:pt x="953564" y="108942"/>
                  <a:pt x="1446680" y="105071"/>
                </a:cubicBezTo>
                <a:lnTo>
                  <a:pt x="1446680" y="0"/>
                </a:lnTo>
                <a:lnTo>
                  <a:pt x="1656821" y="210141"/>
                </a:lnTo>
                <a:lnTo>
                  <a:pt x="1446680" y="420282"/>
                </a:lnTo>
                <a:lnTo>
                  <a:pt x="1446680" y="315212"/>
                </a:lnTo>
                <a:cubicBezTo>
                  <a:pt x="920736" y="270350"/>
                  <a:pt x="483919" y="243794"/>
                  <a:pt x="0" y="315212"/>
                </a:cubicBezTo>
                <a:lnTo>
                  <a:pt x="6051" y="293864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55"/>
          <p:cNvGrpSpPr/>
          <p:nvPr/>
        </p:nvGrpSpPr>
        <p:grpSpPr>
          <a:xfrm>
            <a:off x="2057400" y="4893381"/>
            <a:ext cx="5209842" cy="1126419"/>
            <a:chOff x="2057400" y="4893381"/>
            <a:chExt cx="5209842" cy="1126419"/>
          </a:xfrm>
        </p:grpSpPr>
        <p:sp>
          <p:nvSpPr>
            <p:cNvPr id="47" name="TextBox 46"/>
            <p:cNvSpPr txBox="1"/>
            <p:nvPr/>
          </p:nvSpPr>
          <p:spPr>
            <a:xfrm>
              <a:off x="2057400" y="5435025"/>
              <a:ext cx="5029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dynamic instrumentation, debugger, static binary analysis tools, malware analysis, binary editor/rewriter, …</a:t>
              </a:r>
              <a:endPara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 rot="8772058">
              <a:off x="5827372" y="4893381"/>
              <a:ext cx="1439870" cy="293537"/>
            </a:xfrm>
            <a:custGeom>
              <a:avLst/>
              <a:gdLst>
                <a:gd name="connsiteX0" fmla="*/ 0 w 1439870"/>
                <a:gd name="connsiteY0" fmla="*/ 73384 h 293537"/>
                <a:gd name="connsiteX1" fmla="*/ 1293102 w 1439870"/>
                <a:gd name="connsiteY1" fmla="*/ 73384 h 293537"/>
                <a:gd name="connsiteX2" fmla="*/ 1293102 w 1439870"/>
                <a:gd name="connsiteY2" fmla="*/ 0 h 293537"/>
                <a:gd name="connsiteX3" fmla="*/ 1439870 w 1439870"/>
                <a:gd name="connsiteY3" fmla="*/ 146769 h 293537"/>
                <a:gd name="connsiteX4" fmla="*/ 1293102 w 1439870"/>
                <a:gd name="connsiteY4" fmla="*/ 293537 h 293537"/>
                <a:gd name="connsiteX5" fmla="*/ 1293102 w 1439870"/>
                <a:gd name="connsiteY5" fmla="*/ 220153 h 293537"/>
                <a:gd name="connsiteX6" fmla="*/ 0 w 1439870"/>
                <a:gd name="connsiteY6" fmla="*/ 220153 h 293537"/>
                <a:gd name="connsiteX7" fmla="*/ 0 w 1439870"/>
                <a:gd name="connsiteY7" fmla="*/ 73384 h 293537"/>
                <a:gd name="connsiteX0" fmla="*/ 0 w 1439870"/>
                <a:gd name="connsiteY0" fmla="*/ 73384 h 293537"/>
                <a:gd name="connsiteX1" fmla="*/ 1293102 w 1439870"/>
                <a:gd name="connsiteY1" fmla="*/ 73384 h 293537"/>
                <a:gd name="connsiteX2" fmla="*/ 1293102 w 1439870"/>
                <a:gd name="connsiteY2" fmla="*/ 0 h 293537"/>
                <a:gd name="connsiteX3" fmla="*/ 1439870 w 1439870"/>
                <a:gd name="connsiteY3" fmla="*/ 146769 h 293537"/>
                <a:gd name="connsiteX4" fmla="*/ 1293102 w 1439870"/>
                <a:gd name="connsiteY4" fmla="*/ 293537 h 293537"/>
                <a:gd name="connsiteX5" fmla="*/ 1293102 w 1439870"/>
                <a:gd name="connsiteY5" fmla="*/ 220153 h 293537"/>
                <a:gd name="connsiteX6" fmla="*/ 38197 w 1439870"/>
                <a:gd name="connsiteY6" fmla="*/ 78175 h 293537"/>
                <a:gd name="connsiteX7" fmla="*/ 0 w 1439870"/>
                <a:gd name="connsiteY7" fmla="*/ 73384 h 293537"/>
                <a:gd name="connsiteX0" fmla="*/ 0 w 1439870"/>
                <a:gd name="connsiteY0" fmla="*/ 73384 h 293537"/>
                <a:gd name="connsiteX1" fmla="*/ 1293102 w 1439870"/>
                <a:gd name="connsiteY1" fmla="*/ 73384 h 293537"/>
                <a:gd name="connsiteX2" fmla="*/ 1293102 w 1439870"/>
                <a:gd name="connsiteY2" fmla="*/ 0 h 293537"/>
                <a:gd name="connsiteX3" fmla="*/ 1439870 w 1439870"/>
                <a:gd name="connsiteY3" fmla="*/ 146769 h 293537"/>
                <a:gd name="connsiteX4" fmla="*/ 1293102 w 1439870"/>
                <a:gd name="connsiteY4" fmla="*/ 293537 h 293537"/>
                <a:gd name="connsiteX5" fmla="*/ 1293102 w 1439870"/>
                <a:gd name="connsiteY5" fmla="*/ 220153 h 293537"/>
                <a:gd name="connsiteX6" fmla="*/ 38197 w 1439870"/>
                <a:gd name="connsiteY6" fmla="*/ 78175 h 293537"/>
                <a:gd name="connsiteX7" fmla="*/ 0 w 1439870"/>
                <a:gd name="connsiteY7" fmla="*/ 73384 h 293537"/>
                <a:gd name="connsiteX0" fmla="*/ 0 w 1439870"/>
                <a:gd name="connsiteY0" fmla="*/ 73384 h 293537"/>
                <a:gd name="connsiteX1" fmla="*/ 1293102 w 1439870"/>
                <a:gd name="connsiteY1" fmla="*/ 73384 h 293537"/>
                <a:gd name="connsiteX2" fmla="*/ 1293102 w 1439870"/>
                <a:gd name="connsiteY2" fmla="*/ 0 h 293537"/>
                <a:gd name="connsiteX3" fmla="*/ 1439870 w 1439870"/>
                <a:gd name="connsiteY3" fmla="*/ 146769 h 293537"/>
                <a:gd name="connsiteX4" fmla="*/ 1293102 w 1439870"/>
                <a:gd name="connsiteY4" fmla="*/ 293537 h 293537"/>
                <a:gd name="connsiteX5" fmla="*/ 1293102 w 1439870"/>
                <a:gd name="connsiteY5" fmla="*/ 220153 h 293537"/>
                <a:gd name="connsiteX6" fmla="*/ 38197 w 1439870"/>
                <a:gd name="connsiteY6" fmla="*/ 78175 h 293537"/>
                <a:gd name="connsiteX7" fmla="*/ 0 w 1439870"/>
                <a:gd name="connsiteY7" fmla="*/ 73384 h 2935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439870" h="293537">
                  <a:moveTo>
                    <a:pt x="0" y="73384"/>
                  </a:moveTo>
                  <a:cubicBezTo>
                    <a:pt x="431034" y="73384"/>
                    <a:pt x="848233" y="55526"/>
                    <a:pt x="1293102" y="73384"/>
                  </a:cubicBezTo>
                  <a:lnTo>
                    <a:pt x="1293102" y="0"/>
                  </a:lnTo>
                  <a:lnTo>
                    <a:pt x="1439870" y="146769"/>
                  </a:lnTo>
                  <a:lnTo>
                    <a:pt x="1293102" y="293537"/>
                  </a:lnTo>
                  <a:lnTo>
                    <a:pt x="1293102" y="220153"/>
                  </a:lnTo>
                  <a:cubicBezTo>
                    <a:pt x="847784" y="140415"/>
                    <a:pt x="456499" y="125501"/>
                    <a:pt x="38197" y="78175"/>
                  </a:cubicBezTo>
                  <a:lnTo>
                    <a:pt x="0" y="73384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F9160D-819F-4A43-9AF1-D2447476051B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76200"/>
            <a:ext cx="8839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3600" dirty="0" smtClean="0">
                <a:solidFill>
                  <a:srgbClr val="7F7F7F"/>
                </a:solidFill>
              </a:rPr>
              <a:t>Familiar territory</a:t>
            </a:r>
            <a:endParaRPr lang="en-US" sz="3600" dirty="0">
              <a:solidFill>
                <a:srgbClr val="7F7F7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1" y="3410637"/>
            <a:ext cx="579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Benjamin Schwarz,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Saumya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Debray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and Gregory R. Andrews. </a:t>
            </a:r>
            <a:r>
              <a:rPr lang="en-US" i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Disassembly of executable code revisited.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2002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400" y="2683581"/>
            <a:ext cx="845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Cristina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Cifuentes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and K. John Gough. </a:t>
            </a:r>
            <a:r>
              <a:rPr lang="en-US" i="1" dirty="0" err="1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Decompilation</a:t>
            </a:r>
            <a:r>
              <a:rPr lang="en-US" i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 of binary programs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. 1995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2400" y="762000"/>
            <a:ext cx="883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Richard L. Sites, Anton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Chernoff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Matthew B. Kirk, Maurice P. Marks, and Scott G. Robinson. </a:t>
            </a:r>
            <a:r>
              <a:rPr lang="en-US" i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Binary translation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. 1993.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2400" y="3047109"/>
            <a:ext cx="8458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HenrikTheiling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. </a:t>
            </a:r>
            <a:r>
              <a:rPr lang="en-US" i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Extracting safe and precise control flow from binaries.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2000.</a:t>
            </a:r>
            <a:endParaRPr lang="en-US" dirty="0" err="1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" y="5418744"/>
            <a:ext cx="87141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Ramkumar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Chinchani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and Eric van den Berg. </a:t>
            </a:r>
            <a:r>
              <a:rPr lang="en-US" i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A fast static analysis approach to detect exploit code inside network flows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. 2005.</a:t>
            </a:r>
            <a:endParaRPr lang="en-US" dirty="0" err="1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2400" y="4051164"/>
            <a:ext cx="876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J.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Troger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and C.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Cifuentes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. </a:t>
            </a:r>
            <a:r>
              <a:rPr lang="en-US" i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Analysis of virtual method invocation for binary translation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. 2002.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2400" y="5055217"/>
            <a:ext cx="876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Laune C. Harris and Barton P. Miller. </a:t>
            </a:r>
            <a:r>
              <a:rPr lang="en-US" i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Practical analysis of stripped binary code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. 2005.</a:t>
            </a:r>
            <a:endParaRPr lang="en-US" dirty="0" err="1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2400" y="4414691"/>
            <a:ext cx="75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Christopher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Kruegel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William Robertson, Fredrik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Valeur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and Giovanni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Vigna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. </a:t>
            </a:r>
            <a:r>
              <a:rPr lang="en-US" i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Static disassembly of obfuscated binaries.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2004.</a:t>
            </a:r>
            <a:endParaRPr lang="en-US" dirty="0" err="1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2400" y="6059269"/>
            <a:ext cx="87954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Nathan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Rosenblum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Xiaojin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Zhu, Barton P. Miller, and Karen Hunt. </a:t>
            </a:r>
            <a:r>
              <a:rPr lang="en-US" i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Learning to analyze binary computer code.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2008.</a:t>
            </a:r>
            <a:endParaRPr lang="en-US" dirty="0" err="1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2400" y="1402527"/>
            <a:ext cx="883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Amitabh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Srivastava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and Alan Eustace.  </a:t>
            </a:r>
            <a:r>
              <a:rPr lang="en-US" i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ATOM: a system for building customized program analysis tools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. 1994.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2400" y="2043054"/>
            <a:ext cx="883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Barton Miller, Jeffrey Hollingsworth, and Mark Callaghan.  </a:t>
            </a:r>
            <a:r>
              <a:rPr lang="en-US" i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Dynamic Program Instrumentation for Scalable Performance Tools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. 1994.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We’ve been down this road…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F9160D-819F-4A43-9AF1-D2447476051B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The Deconstruction of </a:t>
            </a:r>
            <a:r>
              <a:rPr lang="en-US" dirty="0" err="1" smtClean="0"/>
              <a:t>Dyninst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1676400"/>
            <a:ext cx="2708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recursive traversal parsing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76600" y="1676400"/>
            <a:ext cx="23641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“gap” parsing heuristics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19800" y="1676400"/>
            <a:ext cx="2567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probabilistic code models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4800" y="2209800"/>
            <a:ext cx="2819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>
              <a:buSzPct val="80000"/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non-contiguous functions</a:t>
            </a:r>
          </a:p>
          <a:p>
            <a:pPr marL="225425" indent="-225425">
              <a:buSzPct val="80000"/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code sharing</a:t>
            </a:r>
          </a:p>
          <a:p>
            <a:pPr marL="225425" indent="-225425">
              <a:buSzPct val="80000"/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non-returning functions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124200" y="2200870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>
              <a:buSzPct val="80000"/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preamble scanning</a:t>
            </a:r>
          </a:p>
          <a:p>
            <a:pPr marL="225425" indent="-225425">
              <a:buSzPct val="80000"/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handles stripped binaries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867400" y="2209800"/>
            <a:ext cx="2819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>
              <a:buSzPct val="80000"/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learn to recognize function entry points</a:t>
            </a:r>
          </a:p>
          <a:p>
            <a:pPr marL="225425" indent="-225425">
              <a:buSzPct val="80000"/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very accurate gap parsing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24200" y="990600"/>
            <a:ext cx="28695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the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DYNINST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binary parser</a:t>
            </a:r>
          </a:p>
        </p:txBody>
      </p:sp>
      <p:pic>
        <p:nvPicPr>
          <p:cNvPr id="1026" name="Picture 2" descr="C:\Documents and Settings\nater\Desktop\pdweek presentation stuff\swiss-army-collecto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3352800"/>
            <a:ext cx="3429000" cy="242539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2" name="Picture 2" descr="C:\Documents and Settings\nater\Desktop\pdweek presentation stuff\tri-wing-screwdriver-open-nintend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3200400"/>
            <a:ext cx="2601913" cy="2601913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20459999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11" grpId="0"/>
      <p:bldP spid="11" grpId="1"/>
      <p:bldP spid="12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makes a parsing component?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31D26-9E58-4D9A-A1BD-18CCD933382B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Deconstruction of Dyninst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7086600" y="2133600"/>
            <a:ext cx="1066656" cy="2501563"/>
            <a:chOff x="5715000" y="1143000"/>
            <a:chExt cx="1600200" cy="3752850"/>
          </a:xfrm>
        </p:grpSpPr>
        <p:sp>
          <p:nvSpPr>
            <p:cNvPr id="6" name="Oval 5"/>
            <p:cNvSpPr/>
            <p:nvPr/>
          </p:nvSpPr>
          <p:spPr>
            <a:xfrm>
              <a:off x="6400800" y="1143000"/>
              <a:ext cx="228600" cy="2286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6000750" y="1628775"/>
              <a:ext cx="228600" cy="2286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6629400" y="1981200"/>
              <a:ext cx="228600" cy="2286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6248400" y="2362200"/>
              <a:ext cx="228600" cy="2286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6705600" y="3124200"/>
              <a:ext cx="228600" cy="2286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5715000" y="3200400"/>
              <a:ext cx="228600" cy="2286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6705600" y="3657600"/>
              <a:ext cx="228600" cy="2286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7086600" y="4114800"/>
              <a:ext cx="228600" cy="2286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6400800" y="4114800"/>
              <a:ext cx="228600" cy="2286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6477000" y="2133600"/>
              <a:ext cx="381000" cy="454025"/>
            </a:xfrm>
            <a:custGeom>
              <a:avLst/>
              <a:gdLst>
                <a:gd name="connsiteX0" fmla="*/ 400050 w 495300"/>
                <a:gd name="connsiteY0" fmla="*/ 0 h 454025"/>
                <a:gd name="connsiteX1" fmla="*/ 428625 w 495300"/>
                <a:gd name="connsiteY1" fmla="*/ 390525 h 454025"/>
                <a:gd name="connsiteX2" fmla="*/ 0 w 495300"/>
                <a:gd name="connsiteY2" fmla="*/ 381000 h 45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95300" h="454025">
                  <a:moveTo>
                    <a:pt x="400050" y="0"/>
                  </a:moveTo>
                  <a:cubicBezTo>
                    <a:pt x="447675" y="163512"/>
                    <a:pt x="495300" y="327025"/>
                    <a:pt x="428625" y="390525"/>
                  </a:cubicBezTo>
                  <a:cubicBezTo>
                    <a:pt x="361950" y="454025"/>
                    <a:pt x="180975" y="417512"/>
                    <a:pt x="0" y="381000"/>
                  </a:cubicBezTo>
                </a:path>
              </a:pathLst>
            </a:custGeom>
            <a:ln w="28575">
              <a:solidFill>
                <a:schemeClr val="accent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6080125" y="1295400"/>
              <a:ext cx="396875" cy="323850"/>
            </a:xfrm>
            <a:custGeom>
              <a:avLst/>
              <a:gdLst>
                <a:gd name="connsiteX0" fmla="*/ 396875 w 396875"/>
                <a:gd name="connsiteY0" fmla="*/ 0 h 323850"/>
                <a:gd name="connsiteX1" fmla="*/ 63500 w 396875"/>
                <a:gd name="connsiteY1" fmla="*/ 123825 h 323850"/>
                <a:gd name="connsiteX2" fmla="*/ 15875 w 396875"/>
                <a:gd name="connsiteY2" fmla="*/ 32385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96875" h="323850">
                  <a:moveTo>
                    <a:pt x="396875" y="0"/>
                  </a:moveTo>
                  <a:cubicBezTo>
                    <a:pt x="261937" y="34925"/>
                    <a:pt x="127000" y="69850"/>
                    <a:pt x="63500" y="123825"/>
                  </a:cubicBezTo>
                  <a:cubicBezTo>
                    <a:pt x="0" y="177800"/>
                    <a:pt x="7937" y="250825"/>
                    <a:pt x="15875" y="323850"/>
                  </a:cubicBezTo>
                </a:path>
              </a:pathLst>
            </a:custGeom>
            <a:ln w="28575">
              <a:solidFill>
                <a:schemeClr val="accent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6553200" y="1295400"/>
              <a:ext cx="347663" cy="714375"/>
            </a:xfrm>
            <a:custGeom>
              <a:avLst/>
              <a:gdLst>
                <a:gd name="connsiteX0" fmla="*/ 0 w 347663"/>
                <a:gd name="connsiteY0" fmla="*/ 0 h 714375"/>
                <a:gd name="connsiteX1" fmla="*/ 304800 w 347663"/>
                <a:gd name="connsiteY1" fmla="*/ 514350 h 714375"/>
                <a:gd name="connsiteX2" fmla="*/ 257175 w 347663"/>
                <a:gd name="connsiteY2" fmla="*/ 714375 h 71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7663" h="714375">
                  <a:moveTo>
                    <a:pt x="0" y="0"/>
                  </a:moveTo>
                  <a:cubicBezTo>
                    <a:pt x="130969" y="197644"/>
                    <a:pt x="261938" y="395288"/>
                    <a:pt x="304800" y="514350"/>
                  </a:cubicBezTo>
                  <a:cubicBezTo>
                    <a:pt x="347663" y="633413"/>
                    <a:pt x="302419" y="673894"/>
                    <a:pt x="257175" y="714375"/>
                  </a:cubicBezTo>
                </a:path>
              </a:pathLst>
            </a:custGeom>
            <a:ln w="28575">
              <a:solidFill>
                <a:schemeClr val="accent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6096000" y="1828800"/>
              <a:ext cx="161925" cy="533400"/>
            </a:xfrm>
            <a:custGeom>
              <a:avLst/>
              <a:gdLst>
                <a:gd name="connsiteX0" fmla="*/ 0 w 161925"/>
                <a:gd name="connsiteY0" fmla="*/ 0 h 533400"/>
                <a:gd name="connsiteX1" fmla="*/ 38100 w 161925"/>
                <a:gd name="connsiteY1" fmla="*/ 371475 h 533400"/>
                <a:gd name="connsiteX2" fmla="*/ 161925 w 161925"/>
                <a:gd name="connsiteY2" fmla="*/ 533400 h 53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1925" h="533400">
                  <a:moveTo>
                    <a:pt x="0" y="0"/>
                  </a:moveTo>
                  <a:cubicBezTo>
                    <a:pt x="5556" y="141287"/>
                    <a:pt x="11113" y="282575"/>
                    <a:pt x="38100" y="371475"/>
                  </a:cubicBezTo>
                  <a:cubicBezTo>
                    <a:pt x="65088" y="460375"/>
                    <a:pt x="113506" y="496887"/>
                    <a:pt x="161925" y="533400"/>
                  </a:cubicBezTo>
                </a:path>
              </a:pathLst>
            </a:custGeom>
            <a:ln w="28575">
              <a:solidFill>
                <a:schemeClr val="accent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6315075" y="2036763"/>
              <a:ext cx="304800" cy="344487"/>
            </a:xfrm>
            <a:custGeom>
              <a:avLst/>
              <a:gdLst>
                <a:gd name="connsiteX0" fmla="*/ 19050 w 304800"/>
                <a:gd name="connsiteY0" fmla="*/ 344487 h 344487"/>
                <a:gd name="connsiteX1" fmla="*/ 47625 w 304800"/>
                <a:gd name="connsiteY1" fmla="*/ 49212 h 344487"/>
                <a:gd name="connsiteX2" fmla="*/ 304800 w 304800"/>
                <a:gd name="connsiteY2" fmla="*/ 49212 h 3444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4800" h="344487">
                  <a:moveTo>
                    <a:pt x="19050" y="344487"/>
                  </a:moveTo>
                  <a:cubicBezTo>
                    <a:pt x="9525" y="221456"/>
                    <a:pt x="0" y="98425"/>
                    <a:pt x="47625" y="49212"/>
                  </a:cubicBezTo>
                  <a:cubicBezTo>
                    <a:pt x="95250" y="0"/>
                    <a:pt x="200025" y="24606"/>
                    <a:pt x="304800" y="49212"/>
                  </a:cubicBezTo>
                </a:path>
              </a:pathLst>
            </a:custGeom>
            <a:ln w="28575">
              <a:solidFill>
                <a:schemeClr val="accent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6248400" y="2590800"/>
              <a:ext cx="446087" cy="511175"/>
            </a:xfrm>
            <a:custGeom>
              <a:avLst/>
              <a:gdLst>
                <a:gd name="connsiteX0" fmla="*/ 55562 w 446087"/>
                <a:gd name="connsiteY0" fmla="*/ 0 h 511175"/>
                <a:gd name="connsiteX1" fmla="*/ 65087 w 446087"/>
                <a:gd name="connsiteY1" fmla="*/ 428625 h 511175"/>
                <a:gd name="connsiteX2" fmla="*/ 446087 w 446087"/>
                <a:gd name="connsiteY2" fmla="*/ 495300 h 511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46087" h="511175">
                  <a:moveTo>
                    <a:pt x="55562" y="0"/>
                  </a:moveTo>
                  <a:cubicBezTo>
                    <a:pt x="27781" y="173037"/>
                    <a:pt x="0" y="346075"/>
                    <a:pt x="65087" y="428625"/>
                  </a:cubicBezTo>
                  <a:cubicBezTo>
                    <a:pt x="130174" y="511175"/>
                    <a:pt x="288130" y="503237"/>
                    <a:pt x="446087" y="495300"/>
                  </a:cubicBezTo>
                </a:path>
              </a:pathLst>
            </a:custGeom>
            <a:ln w="28575">
              <a:solidFill>
                <a:schemeClr val="accent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6829425" y="3314700"/>
              <a:ext cx="31750" cy="342900"/>
            </a:xfrm>
            <a:custGeom>
              <a:avLst/>
              <a:gdLst>
                <a:gd name="connsiteX0" fmla="*/ 0 w 31750"/>
                <a:gd name="connsiteY0" fmla="*/ 0 h 342900"/>
                <a:gd name="connsiteX1" fmla="*/ 28575 w 31750"/>
                <a:gd name="connsiteY1" fmla="*/ 276225 h 342900"/>
                <a:gd name="connsiteX2" fmla="*/ 19050 w 31750"/>
                <a:gd name="connsiteY2" fmla="*/ 342900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1750" h="342900">
                  <a:moveTo>
                    <a:pt x="0" y="0"/>
                  </a:moveTo>
                  <a:cubicBezTo>
                    <a:pt x="12700" y="109537"/>
                    <a:pt x="25400" y="219075"/>
                    <a:pt x="28575" y="276225"/>
                  </a:cubicBezTo>
                  <a:cubicBezTo>
                    <a:pt x="31750" y="333375"/>
                    <a:pt x="25400" y="338137"/>
                    <a:pt x="19050" y="342900"/>
                  </a:cubicBezTo>
                </a:path>
              </a:pathLst>
            </a:custGeom>
            <a:ln w="28575">
              <a:solidFill>
                <a:schemeClr val="accent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6877050" y="3829050"/>
              <a:ext cx="276225" cy="266700"/>
            </a:xfrm>
            <a:custGeom>
              <a:avLst/>
              <a:gdLst>
                <a:gd name="connsiteX0" fmla="*/ 0 w 276225"/>
                <a:gd name="connsiteY0" fmla="*/ 0 h 266700"/>
                <a:gd name="connsiteX1" fmla="*/ 171450 w 276225"/>
                <a:gd name="connsiteY1" fmla="*/ 47625 h 266700"/>
                <a:gd name="connsiteX2" fmla="*/ 276225 w 276225"/>
                <a:gd name="connsiteY2" fmla="*/ 26670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76225" h="266700">
                  <a:moveTo>
                    <a:pt x="0" y="0"/>
                  </a:moveTo>
                  <a:cubicBezTo>
                    <a:pt x="62706" y="1587"/>
                    <a:pt x="125413" y="3175"/>
                    <a:pt x="171450" y="47625"/>
                  </a:cubicBezTo>
                  <a:cubicBezTo>
                    <a:pt x="217487" y="92075"/>
                    <a:pt x="246856" y="179387"/>
                    <a:pt x="276225" y="266700"/>
                  </a:cubicBezTo>
                </a:path>
              </a:pathLst>
            </a:custGeom>
            <a:ln w="28575">
              <a:solidFill>
                <a:schemeClr val="accent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6562725" y="3848100"/>
              <a:ext cx="209550" cy="247650"/>
            </a:xfrm>
            <a:custGeom>
              <a:avLst/>
              <a:gdLst>
                <a:gd name="connsiteX0" fmla="*/ 209550 w 209550"/>
                <a:gd name="connsiteY0" fmla="*/ 0 h 247650"/>
                <a:gd name="connsiteX1" fmla="*/ 47625 w 209550"/>
                <a:gd name="connsiteY1" fmla="*/ 133350 h 247650"/>
                <a:gd name="connsiteX2" fmla="*/ 0 w 209550"/>
                <a:gd name="connsiteY2" fmla="*/ 247650 h 247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9550" h="247650">
                  <a:moveTo>
                    <a:pt x="209550" y="0"/>
                  </a:moveTo>
                  <a:cubicBezTo>
                    <a:pt x="146050" y="46037"/>
                    <a:pt x="82550" y="92075"/>
                    <a:pt x="47625" y="133350"/>
                  </a:cubicBezTo>
                  <a:cubicBezTo>
                    <a:pt x="12700" y="174625"/>
                    <a:pt x="6350" y="211137"/>
                    <a:pt x="0" y="247650"/>
                  </a:cubicBezTo>
                </a:path>
              </a:pathLst>
            </a:custGeom>
            <a:ln w="28575">
              <a:solidFill>
                <a:schemeClr val="accent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6810375" y="4667250"/>
              <a:ext cx="228600" cy="2286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6505575" y="4324350"/>
              <a:ext cx="304800" cy="319088"/>
            </a:xfrm>
            <a:custGeom>
              <a:avLst/>
              <a:gdLst>
                <a:gd name="connsiteX0" fmla="*/ 0 w 304800"/>
                <a:gd name="connsiteY0" fmla="*/ 0 h 319088"/>
                <a:gd name="connsiteX1" fmla="*/ 152400 w 304800"/>
                <a:gd name="connsiteY1" fmla="*/ 266700 h 319088"/>
                <a:gd name="connsiteX2" fmla="*/ 304800 w 304800"/>
                <a:gd name="connsiteY2" fmla="*/ 314325 h 31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4800" h="319088">
                  <a:moveTo>
                    <a:pt x="0" y="0"/>
                  </a:moveTo>
                  <a:cubicBezTo>
                    <a:pt x="50800" y="107156"/>
                    <a:pt x="101600" y="214313"/>
                    <a:pt x="152400" y="266700"/>
                  </a:cubicBezTo>
                  <a:cubicBezTo>
                    <a:pt x="203200" y="319088"/>
                    <a:pt x="254000" y="316706"/>
                    <a:pt x="304800" y="314325"/>
                  </a:cubicBezTo>
                </a:path>
              </a:pathLst>
            </a:custGeom>
            <a:ln w="28575">
              <a:solidFill>
                <a:schemeClr val="accent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7000875" y="4305300"/>
              <a:ext cx="219075" cy="323850"/>
            </a:xfrm>
            <a:custGeom>
              <a:avLst/>
              <a:gdLst>
                <a:gd name="connsiteX0" fmla="*/ 219075 w 219075"/>
                <a:gd name="connsiteY0" fmla="*/ 0 h 323850"/>
                <a:gd name="connsiteX1" fmla="*/ 171450 w 219075"/>
                <a:gd name="connsiteY1" fmla="*/ 161925 h 323850"/>
                <a:gd name="connsiteX2" fmla="*/ 0 w 219075"/>
                <a:gd name="connsiteY2" fmla="*/ 32385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9075" h="323850">
                  <a:moveTo>
                    <a:pt x="219075" y="0"/>
                  </a:moveTo>
                  <a:cubicBezTo>
                    <a:pt x="213518" y="53975"/>
                    <a:pt x="207962" y="107950"/>
                    <a:pt x="171450" y="161925"/>
                  </a:cubicBezTo>
                  <a:cubicBezTo>
                    <a:pt x="134938" y="215900"/>
                    <a:pt x="67469" y="269875"/>
                    <a:pt x="0" y="323850"/>
                  </a:cubicBezTo>
                </a:path>
              </a:pathLst>
            </a:custGeom>
            <a:ln w="28575">
              <a:solidFill>
                <a:schemeClr val="accent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>
              <a:off x="5934075" y="3305175"/>
              <a:ext cx="809625" cy="342900"/>
            </a:xfrm>
            <a:custGeom>
              <a:avLst/>
              <a:gdLst>
                <a:gd name="connsiteX0" fmla="*/ 0 w 809625"/>
                <a:gd name="connsiteY0" fmla="*/ 0 h 342900"/>
                <a:gd name="connsiteX1" fmla="*/ 466725 w 809625"/>
                <a:gd name="connsiteY1" fmla="*/ 57150 h 342900"/>
                <a:gd name="connsiteX2" fmla="*/ 809625 w 809625"/>
                <a:gd name="connsiteY2" fmla="*/ 342900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342900">
                  <a:moveTo>
                    <a:pt x="0" y="0"/>
                  </a:moveTo>
                  <a:cubicBezTo>
                    <a:pt x="165894" y="0"/>
                    <a:pt x="331788" y="0"/>
                    <a:pt x="466725" y="57150"/>
                  </a:cubicBezTo>
                  <a:cubicBezTo>
                    <a:pt x="601662" y="114300"/>
                    <a:pt x="705643" y="228600"/>
                    <a:pt x="809625" y="342900"/>
                  </a:cubicBezTo>
                </a:path>
              </a:pathLst>
            </a:custGeom>
            <a:ln w="28575">
              <a:solidFill>
                <a:schemeClr val="accent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" name="Group 34"/>
          <p:cNvGrpSpPr/>
          <p:nvPr/>
        </p:nvGrpSpPr>
        <p:grpSpPr>
          <a:xfrm>
            <a:off x="533400" y="1066800"/>
            <a:ext cx="1350662" cy="1219200"/>
            <a:chOff x="533400" y="1447800"/>
            <a:chExt cx="1350662" cy="1219200"/>
          </a:xfrm>
        </p:grpSpPr>
        <p:pic>
          <p:nvPicPr>
            <p:cNvPr id="28" name="Picture 27" descr="20070520-firefox_logo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33400" y="2074757"/>
              <a:ext cx="626887" cy="592243"/>
            </a:xfrm>
            <a:prstGeom prst="rect">
              <a:avLst/>
            </a:prstGeom>
          </p:spPr>
        </p:pic>
        <p:pic>
          <p:nvPicPr>
            <p:cNvPr id="29" name="Picture 28" descr="Adobe-Acrobat-Logo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95400" y="2057400"/>
              <a:ext cx="588662" cy="574647"/>
            </a:xfrm>
            <a:prstGeom prst="rect">
              <a:avLst/>
            </a:prstGeom>
          </p:spPr>
        </p:pic>
        <p:pic>
          <p:nvPicPr>
            <p:cNvPr id="30" name="Picture 29" descr="wordlogo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14400" y="1447800"/>
              <a:ext cx="574647" cy="574647"/>
            </a:xfrm>
            <a:prstGeom prst="rect">
              <a:avLst/>
            </a:prstGeom>
          </p:spPr>
        </p:pic>
      </p:grpSp>
      <p:grpSp>
        <p:nvGrpSpPr>
          <p:cNvPr id="34" name="Group 32"/>
          <p:cNvGrpSpPr/>
          <p:nvPr/>
        </p:nvGrpSpPr>
        <p:grpSpPr>
          <a:xfrm rot="20552933">
            <a:off x="762173" y="2636222"/>
            <a:ext cx="990600" cy="1169552"/>
            <a:chOff x="3276600" y="2667000"/>
            <a:chExt cx="990600" cy="1169552"/>
          </a:xfrm>
        </p:grpSpPr>
        <p:sp>
          <p:nvSpPr>
            <p:cNvPr id="31" name="Rectangle 30"/>
            <p:cNvSpPr/>
            <p:nvPr/>
          </p:nvSpPr>
          <p:spPr>
            <a:xfrm>
              <a:off x="3276600" y="2667000"/>
              <a:ext cx="990600" cy="1143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276600" y="2667001"/>
              <a:ext cx="990600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>
                  <a:latin typeface="+mj-lt"/>
                </a:rPr>
                <a:t>011101011010101010101110101001010101110001001001011010110011010101010101010010011110</a:t>
              </a:r>
              <a:endParaRPr lang="en-US" sz="1000" dirty="0">
                <a:latin typeface="+mj-lt"/>
              </a:endParaRPr>
            </a:p>
          </p:txBody>
        </p:sp>
      </p:grpSp>
      <p:grpSp>
        <p:nvGrpSpPr>
          <p:cNvPr id="35" name="Group 45"/>
          <p:cNvGrpSpPr/>
          <p:nvPr/>
        </p:nvGrpSpPr>
        <p:grpSpPr>
          <a:xfrm>
            <a:off x="286218" y="4114800"/>
            <a:ext cx="2057400" cy="1741170"/>
            <a:chOff x="286218" y="4582812"/>
            <a:chExt cx="2057400" cy="1741170"/>
          </a:xfrm>
        </p:grpSpPr>
        <p:grpSp>
          <p:nvGrpSpPr>
            <p:cNvPr id="36" name="Group 43"/>
            <p:cNvGrpSpPr/>
            <p:nvPr/>
          </p:nvGrpSpPr>
          <p:grpSpPr>
            <a:xfrm rot="21008740">
              <a:off x="286218" y="4582812"/>
              <a:ext cx="2057400" cy="1741170"/>
              <a:chOff x="152400" y="4572000"/>
              <a:chExt cx="2057400" cy="1741170"/>
            </a:xfrm>
          </p:grpSpPr>
          <p:pic>
            <p:nvPicPr>
              <p:cNvPr id="2050" name="Picture 2" descr="C:\Documents and Settings\nater\My Documents\My Pictures\Microsoft Clip Organizer\j0435242.pn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676400" y="5257800"/>
                <a:ext cx="533400" cy="1055370"/>
              </a:xfrm>
              <a:prstGeom prst="rect">
                <a:avLst/>
              </a:prstGeom>
              <a:noFill/>
            </p:spPr>
          </p:pic>
          <p:pic>
            <p:nvPicPr>
              <p:cNvPr id="2051" name="Picture 3" descr="C:\Documents and Settings\nater\My Documents\My Pictures\Microsoft Clip Organizer\j0441338.png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152400" y="4572000"/>
                <a:ext cx="688819" cy="688819"/>
              </a:xfrm>
              <a:prstGeom prst="rect">
                <a:avLst/>
              </a:prstGeom>
              <a:noFill/>
            </p:spPr>
          </p:pic>
          <p:cxnSp>
            <p:nvCxnSpPr>
              <p:cNvPr id="40" name="Straight Connector 39"/>
              <p:cNvCxnSpPr/>
              <p:nvPr/>
            </p:nvCxnSpPr>
            <p:spPr>
              <a:xfrm rot="10800000">
                <a:off x="838200" y="5105400"/>
                <a:ext cx="838199" cy="457200"/>
              </a:xfrm>
              <a:prstGeom prst="line">
                <a:avLst/>
              </a:prstGeom>
              <a:ln w="19050">
                <a:solidFill>
                  <a:schemeClr val="tx1">
                    <a:lumMod val="95000"/>
                    <a:lumOff val="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" name="TextBox 37"/>
              <p:cNvSpPr txBox="1"/>
              <p:nvPr/>
            </p:nvSpPr>
            <p:spPr>
              <a:xfrm rot="1629166">
                <a:off x="921426" y="5237495"/>
                <a:ext cx="722249" cy="21544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27432" tIns="45720" rIns="27432" rtlCol="0">
                <a:spAutoFit/>
              </a:bodyPr>
              <a:lstStyle/>
              <a:p>
                <a:r>
                  <a:rPr lang="en-US" sz="800" dirty="0" smtClean="0">
                    <a:latin typeface="+mj-lt"/>
                  </a:rPr>
                  <a:t>0101110010110</a:t>
                </a:r>
                <a:endParaRPr lang="en-US" sz="800" dirty="0">
                  <a:latin typeface="+mj-lt"/>
                </a:endParaRPr>
              </a:p>
            </p:txBody>
          </p:sp>
        </p:grpSp>
        <p:sp>
          <p:nvSpPr>
            <p:cNvPr id="45" name="Oval 44"/>
            <p:cNvSpPr/>
            <p:nvPr/>
          </p:nvSpPr>
          <p:spPr>
            <a:xfrm>
              <a:off x="990600" y="4953000"/>
              <a:ext cx="838200" cy="838200"/>
            </a:xfrm>
            <a:prstGeom prst="ellipse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" name="Group 50"/>
          <p:cNvGrpSpPr/>
          <p:nvPr/>
        </p:nvGrpSpPr>
        <p:grpSpPr>
          <a:xfrm>
            <a:off x="4267200" y="2514600"/>
            <a:ext cx="1600200" cy="1371600"/>
            <a:chOff x="4114800" y="2590800"/>
            <a:chExt cx="1600200" cy="1371600"/>
          </a:xfrm>
        </p:grpSpPr>
        <p:sp>
          <p:nvSpPr>
            <p:cNvPr id="47" name="Rounded Rectangle 46"/>
            <p:cNvSpPr/>
            <p:nvPr/>
          </p:nvSpPr>
          <p:spPr>
            <a:xfrm>
              <a:off x="4114800" y="2590800"/>
              <a:ext cx="1600200" cy="1371600"/>
            </a:xfrm>
            <a:prstGeom prst="roundRect">
              <a:avLst>
                <a:gd name="adj" fmla="val 8201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4191000" y="2667000"/>
              <a:ext cx="12131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Parsing API</a:t>
              </a:r>
            </a:p>
          </p:txBody>
        </p:sp>
      </p:grpSp>
      <p:sp>
        <p:nvSpPr>
          <p:cNvPr id="59" name="Right Arrow 58"/>
          <p:cNvSpPr/>
          <p:nvPr/>
        </p:nvSpPr>
        <p:spPr>
          <a:xfrm>
            <a:off x="6096000" y="3048000"/>
            <a:ext cx="533400" cy="453173"/>
          </a:xfrm>
          <a:prstGeom prst="rightArrow">
            <a:avLst>
              <a:gd name="adj1" fmla="val 67721"/>
              <a:gd name="adj2" fmla="val 48228"/>
            </a:avLst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93"/>
          <p:cNvGrpSpPr/>
          <p:nvPr/>
        </p:nvGrpSpPr>
        <p:grpSpPr>
          <a:xfrm>
            <a:off x="6477000" y="1371600"/>
            <a:ext cx="2590800" cy="3352800"/>
            <a:chOff x="6477000" y="1752600"/>
            <a:chExt cx="2590800" cy="3352800"/>
          </a:xfrm>
        </p:grpSpPr>
        <p:grpSp>
          <p:nvGrpSpPr>
            <p:cNvPr id="41" name="Group 76"/>
            <p:cNvGrpSpPr/>
            <p:nvPr/>
          </p:nvGrpSpPr>
          <p:grpSpPr>
            <a:xfrm>
              <a:off x="6477000" y="1752600"/>
              <a:ext cx="1981200" cy="553998"/>
              <a:chOff x="3810000" y="5486400"/>
              <a:chExt cx="1981200" cy="553998"/>
            </a:xfrm>
          </p:grpSpPr>
          <p:sp>
            <p:nvSpPr>
              <p:cNvPr id="78" name="TextBox 77"/>
              <p:cNvSpPr txBox="1"/>
              <p:nvPr/>
            </p:nvSpPr>
            <p:spPr>
              <a:xfrm>
                <a:off x="3962400" y="5486400"/>
                <a:ext cx="1828800" cy="553998"/>
              </a:xfrm>
              <a:prstGeom prst="rect">
                <a:avLst/>
              </a:prstGeom>
              <a:noFill/>
              <a:ln w="190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txBody>
              <a:bodyPr wrap="square" lIns="246888" rtlCol="0">
                <a:spAutoFit/>
              </a:bodyPr>
              <a:lstStyle/>
              <a:p>
                <a:pPr algn="ctr">
                  <a:lnSpc>
                    <a:spcPts val="1800"/>
                  </a:lnSpc>
                </a:pPr>
                <a:r>
                  <a:rPr lang="en-US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j-lt"/>
                  </a:rPr>
                  <a:t>simple, intuitive representation</a:t>
                </a:r>
              </a:p>
            </p:txBody>
          </p:sp>
          <p:sp>
            <p:nvSpPr>
              <p:cNvPr id="79" name="Oval 78"/>
              <p:cNvSpPr/>
              <p:nvPr/>
            </p:nvSpPr>
            <p:spPr>
              <a:xfrm>
                <a:off x="3810000" y="5610999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2</a:t>
                </a:r>
                <a:endParaRPr lang="en-US" dirty="0"/>
              </a:p>
            </p:txBody>
          </p:sp>
        </p:grpSp>
        <p:grpSp>
          <p:nvGrpSpPr>
            <p:cNvPr id="42" name="Group 83"/>
            <p:cNvGrpSpPr/>
            <p:nvPr/>
          </p:nvGrpSpPr>
          <p:grpSpPr>
            <a:xfrm>
              <a:off x="7162800" y="2438400"/>
              <a:ext cx="1835703" cy="1143000"/>
              <a:chOff x="7162800" y="2438400"/>
              <a:chExt cx="1835703" cy="1143000"/>
            </a:xfrm>
          </p:grpSpPr>
          <p:sp>
            <p:nvSpPr>
              <p:cNvPr id="80" name="TextBox 79"/>
              <p:cNvSpPr txBox="1"/>
              <p:nvPr/>
            </p:nvSpPr>
            <p:spPr>
              <a:xfrm>
                <a:off x="8153400" y="2895600"/>
                <a:ext cx="84510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j-lt"/>
                  </a:rPr>
                  <a:t>functions</a:t>
                </a:r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7162800" y="2438400"/>
                <a:ext cx="838200" cy="1143000"/>
              </a:xfrm>
              <a:prstGeom prst="rect">
                <a:avLst/>
              </a:prstGeom>
              <a:noFill/>
              <a:ln>
                <a:solidFill>
                  <a:schemeClr val="accent5">
                    <a:lumMod val="75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3" name="Group 86"/>
            <p:cNvGrpSpPr/>
            <p:nvPr/>
          </p:nvGrpSpPr>
          <p:grpSpPr>
            <a:xfrm>
              <a:off x="8077200" y="4797623"/>
              <a:ext cx="990600" cy="307777"/>
              <a:chOff x="8077200" y="4797623"/>
              <a:chExt cx="990600" cy="307777"/>
            </a:xfrm>
          </p:grpSpPr>
          <p:sp>
            <p:nvSpPr>
              <p:cNvPr id="81" name="TextBox 80"/>
              <p:cNvSpPr txBox="1"/>
              <p:nvPr/>
            </p:nvSpPr>
            <p:spPr>
              <a:xfrm>
                <a:off x="8419866" y="4797623"/>
                <a:ext cx="64793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j-lt"/>
                  </a:rPr>
                  <a:t>blocks</a:t>
                </a:r>
              </a:p>
            </p:txBody>
          </p:sp>
          <p:cxnSp>
            <p:nvCxnSpPr>
              <p:cNvPr id="86" name="Straight Arrow Connector 85"/>
              <p:cNvCxnSpPr/>
              <p:nvPr/>
            </p:nvCxnSpPr>
            <p:spPr>
              <a:xfrm rot="10800000">
                <a:off x="8077200" y="4950717"/>
                <a:ext cx="304800" cy="1588"/>
              </a:xfrm>
              <a:prstGeom prst="straightConnector1">
                <a:avLst/>
              </a:prstGeom>
              <a:ln w="19050">
                <a:solidFill>
                  <a:schemeClr val="accent5">
                    <a:lumMod val="75000"/>
                  </a:schemeClr>
                </a:solidFill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4" name="Group 92"/>
            <p:cNvGrpSpPr/>
            <p:nvPr/>
          </p:nvGrpSpPr>
          <p:grpSpPr>
            <a:xfrm>
              <a:off x="6629400" y="4648200"/>
              <a:ext cx="914400" cy="307777"/>
              <a:chOff x="6629400" y="4876800"/>
              <a:chExt cx="914400" cy="307777"/>
            </a:xfrm>
          </p:grpSpPr>
          <p:sp>
            <p:nvSpPr>
              <p:cNvPr id="82" name="TextBox 81"/>
              <p:cNvSpPr txBox="1"/>
              <p:nvPr/>
            </p:nvSpPr>
            <p:spPr>
              <a:xfrm>
                <a:off x="6629400" y="4876800"/>
                <a:ext cx="59503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j-lt"/>
                  </a:rPr>
                  <a:t>edges</a:t>
                </a:r>
              </a:p>
            </p:txBody>
          </p:sp>
          <p:cxnSp>
            <p:nvCxnSpPr>
              <p:cNvPr id="88" name="Straight Arrow Connector 87"/>
              <p:cNvCxnSpPr/>
              <p:nvPr/>
            </p:nvCxnSpPr>
            <p:spPr>
              <a:xfrm flipV="1">
                <a:off x="7239000" y="5029200"/>
                <a:ext cx="304800" cy="2282"/>
              </a:xfrm>
              <a:prstGeom prst="straightConnector1">
                <a:avLst/>
              </a:prstGeom>
              <a:ln w="19050">
                <a:solidFill>
                  <a:schemeClr val="accent5">
                    <a:lumMod val="75000"/>
                  </a:schemeClr>
                </a:solidFill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6" name="Group 106"/>
          <p:cNvGrpSpPr/>
          <p:nvPr/>
        </p:nvGrpSpPr>
        <p:grpSpPr>
          <a:xfrm>
            <a:off x="3352800" y="4038600"/>
            <a:ext cx="3200400" cy="2004030"/>
            <a:chOff x="3352800" y="4419600"/>
            <a:chExt cx="3200400" cy="2004030"/>
          </a:xfrm>
        </p:grpSpPr>
        <p:grpSp>
          <p:nvGrpSpPr>
            <p:cNvPr id="48" name="Group 98"/>
            <p:cNvGrpSpPr/>
            <p:nvPr/>
          </p:nvGrpSpPr>
          <p:grpSpPr>
            <a:xfrm>
              <a:off x="4267200" y="4419600"/>
              <a:ext cx="1605786" cy="533400"/>
              <a:chOff x="4267200" y="4495800"/>
              <a:chExt cx="1605786" cy="533400"/>
            </a:xfrm>
          </p:grpSpPr>
          <p:sp>
            <p:nvSpPr>
              <p:cNvPr id="96" name="Rounded Rectangle 95"/>
              <p:cNvSpPr/>
              <p:nvPr/>
            </p:nvSpPr>
            <p:spPr>
              <a:xfrm>
                <a:off x="4267200" y="4495800"/>
                <a:ext cx="1600200" cy="533400"/>
              </a:xfrm>
              <a:prstGeom prst="roundRect">
                <a:avLst>
                  <a:gd name="adj" fmla="val 8201"/>
                </a:avLst>
              </a:prstGeom>
              <a:solidFill>
                <a:srgbClr val="B9C0C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TextBox 96"/>
              <p:cNvSpPr txBox="1"/>
              <p:nvPr/>
            </p:nvSpPr>
            <p:spPr>
              <a:xfrm>
                <a:off x="4343400" y="4572000"/>
                <a:ext cx="15295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</a:rPr>
                  <a:t>InstructionAPI</a:t>
                </a:r>
                <a:endParaRPr lang="en-US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endParaRPr>
              </a:p>
            </p:txBody>
          </p:sp>
        </p:grpSp>
        <p:grpSp>
          <p:nvGrpSpPr>
            <p:cNvPr id="49" name="Group 99"/>
            <p:cNvGrpSpPr/>
            <p:nvPr/>
          </p:nvGrpSpPr>
          <p:grpSpPr>
            <a:xfrm>
              <a:off x="4267200" y="5029200"/>
              <a:ext cx="1600200" cy="533400"/>
              <a:chOff x="4267200" y="4495800"/>
              <a:chExt cx="1600200" cy="533400"/>
            </a:xfrm>
          </p:grpSpPr>
          <p:sp>
            <p:nvSpPr>
              <p:cNvPr id="101" name="Rounded Rectangle 100"/>
              <p:cNvSpPr/>
              <p:nvPr/>
            </p:nvSpPr>
            <p:spPr>
              <a:xfrm>
                <a:off x="4267200" y="4495800"/>
                <a:ext cx="1600200" cy="533400"/>
              </a:xfrm>
              <a:prstGeom prst="roundRect">
                <a:avLst>
                  <a:gd name="adj" fmla="val 8201"/>
                </a:avLst>
              </a:prstGeom>
              <a:solidFill>
                <a:srgbClr val="B9C0C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TextBox 101"/>
              <p:cNvSpPr txBox="1"/>
              <p:nvPr/>
            </p:nvSpPr>
            <p:spPr>
              <a:xfrm>
                <a:off x="4343400" y="4572000"/>
                <a:ext cx="11881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</a:rPr>
                  <a:t>SymtabAPI</a:t>
                </a:r>
                <a:endParaRPr lang="en-US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endParaRPr>
              </a:p>
            </p:txBody>
          </p:sp>
        </p:grpSp>
        <p:grpSp>
          <p:nvGrpSpPr>
            <p:cNvPr id="51" name="Group 102"/>
            <p:cNvGrpSpPr/>
            <p:nvPr/>
          </p:nvGrpSpPr>
          <p:grpSpPr>
            <a:xfrm>
              <a:off x="3352800" y="5638800"/>
              <a:ext cx="3200400" cy="784830"/>
              <a:chOff x="3810000" y="5486400"/>
              <a:chExt cx="3200400" cy="784830"/>
            </a:xfrm>
          </p:grpSpPr>
          <p:sp>
            <p:nvSpPr>
              <p:cNvPr id="104" name="TextBox 103"/>
              <p:cNvSpPr txBox="1"/>
              <p:nvPr/>
            </p:nvSpPr>
            <p:spPr>
              <a:xfrm>
                <a:off x="3962400" y="5486400"/>
                <a:ext cx="3048000" cy="784830"/>
              </a:xfrm>
              <a:prstGeom prst="rect">
                <a:avLst/>
              </a:prstGeom>
              <a:noFill/>
              <a:ln w="190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txBody>
              <a:bodyPr wrap="square" lIns="246888" rtlCol="0">
                <a:spAutoFit/>
              </a:bodyPr>
              <a:lstStyle/>
              <a:p>
                <a:pPr algn="ctr">
                  <a:lnSpc>
                    <a:spcPts val="1800"/>
                  </a:lnSpc>
                </a:pPr>
                <a:r>
                  <a:rPr lang="en-US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j-lt"/>
                  </a:rPr>
                  <a:t>platform independence supported by previous </a:t>
                </a:r>
                <a:r>
                  <a:rPr lang="en-US" dirty="0" err="1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j-lt"/>
                  </a:rPr>
                  <a:t>Dyninst</a:t>
                </a:r>
                <a:r>
                  <a:rPr lang="en-US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j-lt"/>
                  </a:rPr>
                  <a:t> components</a:t>
                </a:r>
              </a:p>
            </p:txBody>
          </p:sp>
          <p:sp>
            <p:nvSpPr>
              <p:cNvPr id="105" name="Oval 104"/>
              <p:cNvSpPr/>
              <p:nvPr/>
            </p:nvSpPr>
            <p:spPr>
              <a:xfrm>
                <a:off x="3810000" y="5610999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3</a:t>
                </a:r>
                <a:endParaRPr lang="en-US" dirty="0"/>
              </a:p>
            </p:txBody>
          </p:sp>
        </p:grpSp>
      </p:grpSp>
      <p:grpSp>
        <p:nvGrpSpPr>
          <p:cNvPr id="52" name="Group 107"/>
          <p:cNvGrpSpPr/>
          <p:nvPr/>
        </p:nvGrpSpPr>
        <p:grpSpPr>
          <a:xfrm>
            <a:off x="2133600" y="2209800"/>
            <a:ext cx="1524000" cy="2057400"/>
            <a:chOff x="2133600" y="2590800"/>
            <a:chExt cx="1524000" cy="2057400"/>
          </a:xfrm>
        </p:grpSpPr>
        <p:cxnSp>
          <p:nvCxnSpPr>
            <p:cNvPr id="57" name="Straight Arrow Connector 56"/>
            <p:cNvCxnSpPr/>
            <p:nvPr/>
          </p:nvCxnSpPr>
          <p:spPr>
            <a:xfrm>
              <a:off x="2133600" y="3581400"/>
              <a:ext cx="1524000" cy="1588"/>
            </a:xfrm>
            <a:prstGeom prst="straightConnector1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/>
            <p:cNvCxnSpPr/>
            <p:nvPr/>
          </p:nvCxnSpPr>
          <p:spPr>
            <a:xfrm>
              <a:off x="2209800" y="2590800"/>
              <a:ext cx="1447800" cy="533400"/>
            </a:xfrm>
            <a:prstGeom prst="straightConnector1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Arrow Connector 97"/>
            <p:cNvCxnSpPr/>
            <p:nvPr/>
          </p:nvCxnSpPr>
          <p:spPr>
            <a:xfrm flipV="1">
              <a:off x="2209800" y="4114800"/>
              <a:ext cx="1447800" cy="533400"/>
            </a:xfrm>
            <a:prstGeom prst="straightConnector1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112"/>
          <p:cNvGrpSpPr/>
          <p:nvPr/>
        </p:nvGrpSpPr>
        <p:grpSpPr>
          <a:xfrm>
            <a:off x="2133600" y="1828800"/>
            <a:ext cx="2133600" cy="2438400"/>
            <a:chOff x="2133600" y="2209800"/>
            <a:chExt cx="2133600" cy="2438400"/>
          </a:xfrm>
        </p:grpSpPr>
        <p:grpSp>
          <p:nvGrpSpPr>
            <p:cNvPr id="54" name="Group 60"/>
            <p:cNvGrpSpPr/>
            <p:nvPr/>
          </p:nvGrpSpPr>
          <p:grpSpPr>
            <a:xfrm>
              <a:off x="3124201" y="2895600"/>
              <a:ext cx="851997" cy="1371600"/>
              <a:chOff x="4114800" y="2590800"/>
              <a:chExt cx="1626539" cy="1371600"/>
            </a:xfrm>
          </p:grpSpPr>
          <p:sp>
            <p:nvSpPr>
              <p:cNvPr id="62" name="Rounded Rectangle 61"/>
              <p:cNvSpPr/>
              <p:nvPr/>
            </p:nvSpPr>
            <p:spPr>
              <a:xfrm>
                <a:off x="4114800" y="2590800"/>
                <a:ext cx="1600200" cy="1371600"/>
              </a:xfrm>
              <a:prstGeom prst="roundRect">
                <a:avLst>
                  <a:gd name="adj" fmla="val 8201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4191001" y="2667000"/>
                <a:ext cx="1550338" cy="746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ts val="1700"/>
                  </a:lnSpc>
                </a:pPr>
                <a:r>
                  <a:rPr lang="en-US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j-lt"/>
                  </a:rPr>
                  <a:t>Binary</a:t>
                </a:r>
              </a:p>
              <a:p>
                <a:pPr>
                  <a:lnSpc>
                    <a:spcPts val="1700"/>
                  </a:lnSpc>
                </a:pPr>
                <a:r>
                  <a:rPr lang="en-US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j-lt"/>
                  </a:rPr>
                  <a:t>code</a:t>
                </a:r>
              </a:p>
              <a:p>
                <a:pPr>
                  <a:lnSpc>
                    <a:spcPts val="1700"/>
                  </a:lnSpc>
                </a:pPr>
                <a:r>
                  <a:rPr lang="en-US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j-lt"/>
                  </a:rPr>
                  <a:t>source</a:t>
                </a:r>
              </a:p>
            </p:txBody>
          </p:sp>
        </p:grpSp>
        <p:cxnSp>
          <p:nvCxnSpPr>
            <p:cNvPr id="70" name="Straight Arrow Connector 69"/>
            <p:cNvCxnSpPr/>
            <p:nvPr/>
          </p:nvCxnSpPr>
          <p:spPr>
            <a:xfrm>
              <a:off x="4018845" y="3592689"/>
              <a:ext cx="228600" cy="1588"/>
            </a:xfrm>
            <a:prstGeom prst="straightConnector1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5" name="Group 75"/>
            <p:cNvGrpSpPr/>
            <p:nvPr/>
          </p:nvGrpSpPr>
          <p:grpSpPr>
            <a:xfrm>
              <a:off x="2667000" y="2209800"/>
              <a:ext cx="1600200" cy="369332"/>
              <a:chOff x="3810000" y="5486400"/>
              <a:chExt cx="1600200" cy="369332"/>
            </a:xfrm>
          </p:grpSpPr>
          <p:sp>
            <p:nvSpPr>
              <p:cNvPr id="74" name="TextBox 73"/>
              <p:cNvSpPr txBox="1"/>
              <p:nvPr/>
            </p:nvSpPr>
            <p:spPr>
              <a:xfrm>
                <a:off x="3962400" y="5486400"/>
                <a:ext cx="1447800" cy="369332"/>
              </a:xfrm>
              <a:prstGeom prst="rect">
                <a:avLst/>
              </a:prstGeom>
              <a:noFill/>
              <a:ln w="190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txBody>
              <a:bodyPr wrap="square" lIns="246888" rtlCol="0">
                <a:spAutoFit/>
              </a:bodyPr>
              <a:lstStyle/>
              <a:p>
                <a:pPr algn="ctr"/>
                <a:r>
                  <a:rPr lang="en-US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j-lt"/>
                  </a:rPr>
                  <a:t>abstraction</a:t>
                </a:r>
              </a:p>
            </p:txBody>
          </p:sp>
          <p:sp>
            <p:nvSpPr>
              <p:cNvPr id="75" name="Oval 74"/>
              <p:cNvSpPr/>
              <p:nvPr/>
            </p:nvSpPr>
            <p:spPr>
              <a:xfrm>
                <a:off x="3810000" y="5518666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1</a:t>
                </a:r>
                <a:endParaRPr lang="en-US" dirty="0"/>
              </a:p>
            </p:txBody>
          </p:sp>
        </p:grpSp>
        <p:grpSp>
          <p:nvGrpSpPr>
            <p:cNvPr id="56" name="Group 108"/>
            <p:cNvGrpSpPr/>
            <p:nvPr/>
          </p:nvGrpSpPr>
          <p:grpSpPr>
            <a:xfrm>
              <a:off x="2133600" y="2590800"/>
              <a:ext cx="914400" cy="2057400"/>
              <a:chOff x="2133600" y="2590800"/>
              <a:chExt cx="1524000" cy="2057400"/>
            </a:xfrm>
          </p:grpSpPr>
          <p:cxnSp>
            <p:nvCxnSpPr>
              <p:cNvPr id="110" name="Straight Arrow Connector 109"/>
              <p:cNvCxnSpPr/>
              <p:nvPr/>
            </p:nvCxnSpPr>
            <p:spPr>
              <a:xfrm>
                <a:off x="2133600" y="3581400"/>
                <a:ext cx="1524000" cy="1588"/>
              </a:xfrm>
              <a:prstGeom prst="straightConnector1">
                <a:avLst/>
              </a:prstGeom>
              <a:ln w="25400">
                <a:solidFill>
                  <a:schemeClr val="tx1">
                    <a:lumMod val="85000"/>
                    <a:lumOff val="15000"/>
                  </a:schemeClr>
                </a:solidFill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Arrow Connector 110"/>
              <p:cNvCxnSpPr/>
              <p:nvPr/>
            </p:nvCxnSpPr>
            <p:spPr>
              <a:xfrm>
                <a:off x="2209800" y="2590800"/>
                <a:ext cx="1447800" cy="533400"/>
              </a:xfrm>
              <a:prstGeom prst="straightConnector1">
                <a:avLst/>
              </a:prstGeom>
              <a:ln w="25400">
                <a:solidFill>
                  <a:schemeClr val="tx1">
                    <a:lumMod val="85000"/>
                    <a:lumOff val="15000"/>
                  </a:schemeClr>
                </a:solidFill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Arrow Connector 111"/>
              <p:cNvCxnSpPr/>
              <p:nvPr/>
            </p:nvCxnSpPr>
            <p:spPr>
              <a:xfrm flipV="1">
                <a:off x="2209800" y="4114800"/>
                <a:ext cx="1447800" cy="533400"/>
              </a:xfrm>
              <a:prstGeom prst="straightConnector1">
                <a:avLst/>
              </a:prstGeom>
              <a:ln w="25400">
                <a:solidFill>
                  <a:schemeClr val="tx1">
                    <a:lumMod val="85000"/>
                    <a:lumOff val="15000"/>
                  </a:schemeClr>
                </a:solidFill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Flexible code sources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31D26-9E58-4D9A-A1BD-18CCD933382B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Deconstruction of Dyninst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57200" y="4646711"/>
            <a:ext cx="8077200" cy="5334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400800" y="5267979"/>
            <a:ext cx="2091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a binary code object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3400" y="1217711"/>
            <a:ext cx="3353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Parser code source requirements:</a:t>
            </a:r>
          </a:p>
        </p:txBody>
      </p:sp>
      <p:grpSp>
        <p:nvGrpSpPr>
          <p:cNvPr id="5" name="Group 48"/>
          <p:cNvGrpSpPr/>
          <p:nvPr/>
        </p:nvGrpSpPr>
        <p:grpSpPr>
          <a:xfrm>
            <a:off x="838200" y="1674911"/>
            <a:ext cx="7467600" cy="3505200"/>
            <a:chOff x="838200" y="1828800"/>
            <a:chExt cx="7467600" cy="3505200"/>
          </a:xfrm>
        </p:grpSpPr>
        <p:sp>
          <p:nvSpPr>
            <p:cNvPr id="9" name="TextBox 8"/>
            <p:cNvSpPr txBox="1"/>
            <p:nvPr/>
          </p:nvSpPr>
          <p:spPr>
            <a:xfrm>
              <a:off x="838200" y="1828800"/>
              <a:ext cx="14510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code location</a:t>
              </a:r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1363133" y="4800600"/>
              <a:ext cx="6942667" cy="533400"/>
              <a:chOff x="1363133" y="4800600"/>
              <a:chExt cx="6942667" cy="533400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1371600" y="4800600"/>
                <a:ext cx="4876800" cy="533400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6248400" y="4800600"/>
                <a:ext cx="2057400" cy="5334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1363133" y="4812268"/>
                <a:ext cx="63991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j-lt"/>
                  </a:rPr>
                  <a:t>code</a:t>
                </a: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6294281" y="4812268"/>
                <a:ext cx="57419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j-lt"/>
                  </a:rPr>
                  <a:t>data</a:t>
                </a:r>
              </a:p>
            </p:txBody>
          </p:sp>
        </p:grpSp>
        <p:cxnSp>
          <p:nvCxnSpPr>
            <p:cNvPr id="18" name="Straight Arrow Connector 17"/>
            <p:cNvCxnSpPr/>
            <p:nvPr/>
          </p:nvCxnSpPr>
          <p:spPr>
            <a:xfrm rot="5400000">
              <a:off x="419100" y="3467100"/>
              <a:ext cx="2209800" cy="1588"/>
            </a:xfrm>
            <a:prstGeom prst="straightConnector1">
              <a:avLst/>
            </a:prstGeom>
            <a:ln w="28575" cap="rnd">
              <a:solidFill>
                <a:schemeClr val="tx1">
                  <a:lumMod val="75000"/>
                  <a:lumOff val="25000"/>
                </a:scheme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49"/>
          <p:cNvGrpSpPr/>
          <p:nvPr/>
        </p:nvGrpSpPr>
        <p:grpSpPr>
          <a:xfrm>
            <a:off x="3060200" y="1674911"/>
            <a:ext cx="2112438" cy="3657600"/>
            <a:chOff x="3060200" y="1828800"/>
            <a:chExt cx="2112438" cy="3657600"/>
          </a:xfrm>
        </p:grpSpPr>
        <p:sp>
          <p:nvSpPr>
            <p:cNvPr id="10" name="TextBox 9"/>
            <p:cNvSpPr txBox="1"/>
            <p:nvPr/>
          </p:nvSpPr>
          <p:spPr>
            <a:xfrm>
              <a:off x="3060200" y="1828800"/>
              <a:ext cx="21124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access to code bytes</a:t>
              </a:r>
            </a:p>
          </p:txBody>
        </p:sp>
        <p:grpSp>
          <p:nvGrpSpPr>
            <p:cNvPr id="20" name="Group 29"/>
            <p:cNvGrpSpPr/>
            <p:nvPr/>
          </p:nvGrpSpPr>
          <p:grpSpPr>
            <a:xfrm>
              <a:off x="3186413" y="2286000"/>
              <a:ext cx="1918987" cy="3200400"/>
              <a:chOff x="3186413" y="2286000"/>
              <a:chExt cx="1918987" cy="3200400"/>
            </a:xfrm>
          </p:grpSpPr>
          <p:cxnSp>
            <p:nvCxnSpPr>
              <p:cNvPr id="19" name="Straight Arrow Connector 18"/>
              <p:cNvCxnSpPr/>
              <p:nvPr/>
            </p:nvCxnSpPr>
            <p:spPr>
              <a:xfrm rot="5400000">
                <a:off x="3841503" y="2970609"/>
                <a:ext cx="608806" cy="1588"/>
              </a:xfrm>
              <a:prstGeom prst="straightConnector1">
                <a:avLst/>
              </a:prstGeom>
              <a:ln w="28575" cap="rnd">
                <a:solidFill>
                  <a:schemeClr val="tx1">
                    <a:lumMod val="75000"/>
                    <a:lumOff val="25000"/>
                  </a:schemeClr>
                </a:solidFill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Rectangle 21"/>
              <p:cNvSpPr/>
              <p:nvPr/>
            </p:nvSpPr>
            <p:spPr>
              <a:xfrm>
                <a:off x="3917306" y="4648200"/>
                <a:ext cx="457200" cy="838200"/>
              </a:xfrm>
              <a:prstGeom prst="rect">
                <a:avLst/>
              </a:prstGeom>
              <a:noFill/>
              <a:ln w="28575">
                <a:solidFill>
                  <a:schemeClr val="tx1">
                    <a:lumMod val="75000"/>
                    <a:lumOff val="25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3354664" y="2286000"/>
                <a:ext cx="158248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j-lt"/>
                  </a:rPr>
                  <a:t>unsigned char * </a:t>
                </a:r>
                <a:r>
                  <a:rPr lang="en-US" sz="1400" dirty="0" err="1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j-lt"/>
                  </a:rPr>
                  <a:t>buf</a:t>
                </a:r>
                <a:endParaRPr lang="en-US" sz="14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endParaRP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3186413" y="3352800"/>
                <a:ext cx="191898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j-lt"/>
                  </a:rPr>
                  <a:t>41 56 49 89 </a:t>
                </a:r>
                <a:r>
                  <a:rPr lang="en-US" sz="1400" dirty="0" err="1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j-lt"/>
                  </a:rPr>
                  <a:t>fe</a:t>
                </a:r>
                <a:r>
                  <a:rPr lang="en-US" sz="1400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j-lt"/>
                  </a:rPr>
                  <a:t> 41 55 …</a:t>
                </a:r>
              </a:p>
            </p:txBody>
          </p:sp>
          <p:cxnSp>
            <p:nvCxnSpPr>
              <p:cNvPr id="27" name="Straight Arrow Connector 26"/>
              <p:cNvCxnSpPr/>
              <p:nvPr/>
            </p:nvCxnSpPr>
            <p:spPr>
              <a:xfrm rot="5400000">
                <a:off x="3764906" y="4114800"/>
                <a:ext cx="762000" cy="1588"/>
              </a:xfrm>
              <a:prstGeom prst="straightConnector1">
                <a:avLst/>
              </a:prstGeom>
              <a:ln w="28575" cap="rnd">
                <a:solidFill>
                  <a:schemeClr val="tx1">
                    <a:lumMod val="75000"/>
                    <a:lumOff val="25000"/>
                  </a:schemeClr>
                </a:solidFill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1" name="Group 47"/>
          <p:cNvGrpSpPr/>
          <p:nvPr/>
        </p:nvGrpSpPr>
        <p:grpSpPr>
          <a:xfrm>
            <a:off x="1147088" y="2627411"/>
            <a:ext cx="7114775" cy="3163789"/>
            <a:chOff x="1147088" y="2781300"/>
            <a:chExt cx="7114775" cy="3163789"/>
          </a:xfrm>
        </p:grpSpPr>
        <p:grpSp>
          <p:nvGrpSpPr>
            <p:cNvPr id="24" name="Group 39"/>
            <p:cNvGrpSpPr/>
            <p:nvPr/>
          </p:nvGrpSpPr>
          <p:grpSpPr>
            <a:xfrm>
              <a:off x="1147088" y="5410199"/>
              <a:ext cx="4156432" cy="534890"/>
              <a:chOff x="1147088" y="5410199"/>
              <a:chExt cx="4156432" cy="534890"/>
            </a:xfrm>
          </p:grpSpPr>
          <p:cxnSp>
            <p:nvCxnSpPr>
              <p:cNvPr id="31" name="Straight Arrow Connector 30"/>
              <p:cNvCxnSpPr/>
              <p:nvPr/>
            </p:nvCxnSpPr>
            <p:spPr>
              <a:xfrm rot="16200000" flipV="1">
                <a:off x="1258094" y="5523705"/>
                <a:ext cx="228600" cy="1588"/>
              </a:xfrm>
              <a:prstGeom prst="straightConnector1">
                <a:avLst/>
              </a:prstGeom>
              <a:ln w="28575" cap="rnd">
                <a:solidFill>
                  <a:schemeClr val="tx1">
                    <a:lumMod val="75000"/>
                    <a:lumOff val="25000"/>
                  </a:schemeClr>
                </a:solidFill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Arrow Connector 32"/>
              <p:cNvCxnSpPr/>
              <p:nvPr/>
            </p:nvCxnSpPr>
            <p:spPr>
              <a:xfrm rot="16200000" flipV="1">
                <a:off x="2248694" y="5523705"/>
                <a:ext cx="228600" cy="1588"/>
              </a:xfrm>
              <a:prstGeom prst="straightConnector1">
                <a:avLst/>
              </a:prstGeom>
              <a:ln w="28575" cap="rnd">
                <a:solidFill>
                  <a:schemeClr val="tx1">
                    <a:lumMod val="75000"/>
                    <a:lumOff val="25000"/>
                  </a:schemeClr>
                </a:solidFill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Arrow Connector 33"/>
              <p:cNvCxnSpPr/>
              <p:nvPr/>
            </p:nvCxnSpPr>
            <p:spPr>
              <a:xfrm rot="16200000" flipV="1">
                <a:off x="2858294" y="5523706"/>
                <a:ext cx="228600" cy="1588"/>
              </a:xfrm>
              <a:prstGeom prst="straightConnector1">
                <a:avLst/>
              </a:prstGeom>
              <a:ln w="28575" cap="rnd">
                <a:solidFill>
                  <a:schemeClr val="tx1">
                    <a:lumMod val="75000"/>
                    <a:lumOff val="25000"/>
                  </a:schemeClr>
                </a:solidFill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/>
              <p:cNvCxnSpPr/>
              <p:nvPr/>
            </p:nvCxnSpPr>
            <p:spPr>
              <a:xfrm rot="16200000" flipV="1">
                <a:off x="4991894" y="5523706"/>
                <a:ext cx="228600" cy="1588"/>
              </a:xfrm>
              <a:prstGeom prst="straightConnector1">
                <a:avLst/>
              </a:prstGeom>
              <a:ln w="28575" cap="rnd">
                <a:solidFill>
                  <a:schemeClr val="tx1">
                    <a:lumMod val="75000"/>
                    <a:lumOff val="25000"/>
                  </a:schemeClr>
                </a:solidFill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" name="TextBox 35"/>
              <p:cNvSpPr txBox="1"/>
              <p:nvPr/>
            </p:nvSpPr>
            <p:spPr>
              <a:xfrm>
                <a:off x="1147088" y="5637312"/>
                <a:ext cx="52931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>
                    <a:solidFill>
                      <a:schemeClr val="tx2">
                        <a:lumMod val="75000"/>
                      </a:schemeClr>
                    </a:solidFill>
                    <a:latin typeface="+mj-lt"/>
                  </a:rPr>
                  <a:t>main</a:t>
                </a: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2133600" y="5637312"/>
                <a:ext cx="42659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err="1" smtClean="0">
                    <a:solidFill>
                      <a:schemeClr val="tx2">
                        <a:lumMod val="75000"/>
                      </a:schemeClr>
                    </a:solidFill>
                    <a:latin typeface="+mj-lt"/>
                  </a:rPr>
                  <a:t>foo</a:t>
                </a:r>
                <a:endParaRPr lang="en-US" sz="1400" dirty="0" smtClean="0">
                  <a:solidFill>
                    <a:schemeClr val="tx2">
                      <a:lumMod val="75000"/>
                    </a:schemeClr>
                  </a:solidFill>
                  <a:latin typeface="+mj-lt"/>
                </a:endParaRPr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2743200" y="5637312"/>
                <a:ext cx="42191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>
                    <a:solidFill>
                      <a:schemeClr val="tx2">
                        <a:lumMod val="75000"/>
                      </a:schemeClr>
                    </a:solidFill>
                    <a:latin typeface="+mj-lt"/>
                  </a:rPr>
                  <a:t>bar</a:t>
                </a:r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4876800" y="5637312"/>
                <a:ext cx="42672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err="1" smtClean="0">
                    <a:solidFill>
                      <a:schemeClr val="tx2">
                        <a:lumMod val="75000"/>
                      </a:schemeClr>
                    </a:solidFill>
                    <a:latin typeface="+mj-lt"/>
                  </a:rPr>
                  <a:t>baz</a:t>
                </a:r>
                <a:endParaRPr lang="en-US" sz="1400" dirty="0" smtClean="0">
                  <a:solidFill>
                    <a:schemeClr val="tx2">
                      <a:lumMod val="75000"/>
                    </a:schemeClr>
                  </a:solidFill>
                  <a:latin typeface="+mj-lt"/>
                </a:endParaRPr>
              </a:p>
            </p:txBody>
          </p:sp>
        </p:grpSp>
        <p:sp>
          <p:nvSpPr>
            <p:cNvPr id="41" name="TextBox 40"/>
            <p:cNvSpPr txBox="1"/>
            <p:nvPr/>
          </p:nvSpPr>
          <p:spPr>
            <a:xfrm>
              <a:off x="5943600" y="2781300"/>
              <a:ext cx="23182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tx2">
                      <a:lumMod val="75000"/>
                    </a:schemeClr>
                  </a:solidFill>
                  <a:latin typeface="+mj-lt"/>
                </a:rPr>
                <a:t>function hints &amp; names</a:t>
              </a:r>
            </a:p>
          </p:txBody>
        </p:sp>
      </p:grpSp>
      <p:grpSp>
        <p:nvGrpSpPr>
          <p:cNvPr id="25" name="Group 50"/>
          <p:cNvGrpSpPr/>
          <p:nvPr/>
        </p:nvGrpSpPr>
        <p:grpSpPr>
          <a:xfrm>
            <a:off x="5943600" y="1674911"/>
            <a:ext cx="2137829" cy="902732"/>
            <a:chOff x="5943600" y="1828800"/>
            <a:chExt cx="2137829" cy="902732"/>
          </a:xfrm>
        </p:grpSpPr>
        <p:sp>
          <p:nvSpPr>
            <p:cNvPr id="11" name="TextBox 10"/>
            <p:cNvSpPr txBox="1"/>
            <p:nvPr/>
          </p:nvSpPr>
          <p:spPr>
            <a:xfrm>
              <a:off x="5943600" y="1828800"/>
              <a:ext cx="21378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a few (</a:t>
              </a:r>
              <a:r>
                <a:rPr lang="en-US" dirty="0" smtClean="0">
                  <a:solidFill>
                    <a:schemeClr val="tx2">
                      <a:lumMod val="75000"/>
                    </a:schemeClr>
                  </a:solidFill>
                  <a:latin typeface="+mj-lt"/>
                </a:rPr>
                <a:t>optional</a:t>
              </a:r>
              <a:r>
                <a:rPr lang="en-US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) facts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370800" y="2362200"/>
              <a:ext cx="1463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pointer width</a:t>
              </a:r>
            </a:p>
          </p:txBody>
        </p:sp>
      </p:grpSp>
      <p:grpSp>
        <p:nvGrpSpPr>
          <p:cNvPr id="28" name="Group 46"/>
          <p:cNvGrpSpPr/>
          <p:nvPr/>
        </p:nvGrpSpPr>
        <p:grpSpPr>
          <a:xfrm>
            <a:off x="609600" y="3046511"/>
            <a:ext cx="7319640" cy="2133600"/>
            <a:chOff x="609600" y="3200400"/>
            <a:chExt cx="7319640" cy="2133600"/>
          </a:xfrm>
        </p:grpSpPr>
        <p:sp>
          <p:nvSpPr>
            <p:cNvPr id="43" name="TextBox 42"/>
            <p:cNvSpPr txBox="1"/>
            <p:nvPr/>
          </p:nvSpPr>
          <p:spPr>
            <a:xfrm>
              <a:off x="6276223" y="3200400"/>
              <a:ext cx="16530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tx2">
                      <a:lumMod val="75000"/>
                    </a:schemeClr>
                  </a:solidFill>
                  <a:latin typeface="+mj-lt"/>
                </a:rPr>
                <a:t>external linkage</a:t>
              </a:r>
            </a:p>
          </p:txBody>
        </p:sp>
        <p:grpSp>
          <p:nvGrpSpPr>
            <p:cNvPr id="29" name="Group 45"/>
            <p:cNvGrpSpPr/>
            <p:nvPr/>
          </p:nvGrpSpPr>
          <p:grpSpPr>
            <a:xfrm>
              <a:off x="609600" y="4800600"/>
              <a:ext cx="762000" cy="533400"/>
              <a:chOff x="609600" y="4800600"/>
              <a:chExt cx="762000" cy="533400"/>
            </a:xfrm>
          </p:grpSpPr>
          <p:sp>
            <p:nvSpPr>
              <p:cNvPr id="44" name="Rectangle 43"/>
              <p:cNvSpPr/>
              <p:nvPr/>
            </p:nvSpPr>
            <p:spPr>
              <a:xfrm>
                <a:off x="609600" y="4800600"/>
                <a:ext cx="762000" cy="5334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629356" y="4834467"/>
                <a:ext cx="53187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j-lt"/>
                  </a:rPr>
                  <a:t>PLT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 source contract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31D26-9E58-4D9A-A1BD-18CCD933382B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Deconstruction of Dyninst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85800" y="1524000"/>
          <a:ext cx="4495800" cy="34290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219200"/>
                <a:gridCol w="3276600"/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bool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isValidAddress</a:t>
                      </a:r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bool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isExecutableAddress</a:t>
                      </a:r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 smtClean="0"/>
                        <a:t>void</a:t>
                      </a:r>
                      <a:r>
                        <a:rPr lang="en-US" baseline="0" dirty="0" smtClean="0"/>
                        <a:t> 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getPtrToInstruction</a:t>
                      </a:r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 smtClean="0"/>
                        <a:t>void 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getPtrToData</a:t>
                      </a:r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 smtClean="0"/>
                        <a:t>unsigned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getAddressWidth</a:t>
                      </a:r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bool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isCode</a:t>
                      </a:r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bool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isData</a:t>
                      </a:r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 smtClean="0"/>
                        <a:t>Address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codeOffset</a:t>
                      </a:r>
                      <a:endParaRPr lang="en-US" dirty="0" smtClean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 smtClean="0"/>
                        <a:t>Address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codeLength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715000" y="1524000"/>
            <a:ext cx="259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Nine mandatory methods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715000" y="2133600"/>
            <a:ext cx="3048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SymtabAPI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implementation in 232 lines </a:t>
            </a:r>
            <a:r>
              <a:rPr lang="en-US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(including optional hints, function names)</a:t>
            </a:r>
          </a:p>
        </p:txBody>
      </p:sp>
      <p:grpSp>
        <p:nvGrpSpPr>
          <p:cNvPr id="5" name="Group 16"/>
          <p:cNvGrpSpPr/>
          <p:nvPr/>
        </p:nvGrpSpPr>
        <p:grpSpPr>
          <a:xfrm>
            <a:off x="5181600" y="4953000"/>
            <a:ext cx="3657600" cy="1015663"/>
            <a:chOff x="5181600" y="4953000"/>
            <a:chExt cx="3657600" cy="1015663"/>
          </a:xfrm>
        </p:grpSpPr>
        <p:sp>
          <p:nvSpPr>
            <p:cNvPr id="11" name="TextBox 10"/>
            <p:cNvSpPr txBox="1"/>
            <p:nvPr/>
          </p:nvSpPr>
          <p:spPr>
            <a:xfrm>
              <a:off x="5791200" y="4953000"/>
              <a:ext cx="3048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i="1" dirty="0" smtClean="0">
                  <a:solidFill>
                    <a:schemeClr val="accent2"/>
                  </a:solidFill>
                  <a:latin typeface="+mj-lt"/>
                </a:rPr>
                <a:t>Any binary code object that can be memory mapped can be parsed</a:t>
              </a:r>
            </a:p>
          </p:txBody>
        </p:sp>
        <p:sp>
          <p:nvSpPr>
            <p:cNvPr id="16" name="Freeform 15"/>
            <p:cNvSpPr/>
            <p:nvPr/>
          </p:nvSpPr>
          <p:spPr>
            <a:xfrm>
              <a:off x="5181600" y="5181600"/>
              <a:ext cx="445477" cy="302846"/>
            </a:xfrm>
            <a:custGeom>
              <a:avLst/>
              <a:gdLst>
                <a:gd name="connsiteX0" fmla="*/ 445477 w 445477"/>
                <a:gd name="connsiteY0" fmla="*/ 269631 h 302846"/>
                <a:gd name="connsiteX1" fmla="*/ 175846 w 445477"/>
                <a:gd name="connsiteY1" fmla="*/ 257908 h 302846"/>
                <a:gd name="connsiteX2" fmla="*/ 0 w 445477"/>
                <a:gd name="connsiteY2" fmla="*/ 0 h 3028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45477" h="302846">
                  <a:moveTo>
                    <a:pt x="445477" y="269631"/>
                  </a:moveTo>
                  <a:cubicBezTo>
                    <a:pt x="347784" y="286238"/>
                    <a:pt x="250092" y="302846"/>
                    <a:pt x="175846" y="257908"/>
                  </a:cubicBezTo>
                  <a:cubicBezTo>
                    <a:pt x="101600" y="212970"/>
                    <a:pt x="52754" y="95738"/>
                    <a:pt x="0" y="0"/>
                  </a:cubicBezTo>
                </a:path>
              </a:pathLst>
            </a:custGeom>
            <a:ln w="57150" cap="rnd">
              <a:solidFill>
                <a:schemeClr val="accent2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control flow interface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31D26-9E58-4D9A-A1BD-18CCD933382B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Deconstruction of Dyninst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1447800"/>
            <a:ext cx="15840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Functions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3026" y="1447800"/>
            <a:ext cx="1130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Blocks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781800" y="1447800"/>
            <a:ext cx="10102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Edges</a:t>
            </a:r>
          </a:p>
        </p:txBody>
      </p:sp>
      <p:grpSp>
        <p:nvGrpSpPr>
          <p:cNvPr id="14" name="Group 61"/>
          <p:cNvGrpSpPr/>
          <p:nvPr/>
        </p:nvGrpSpPr>
        <p:grpSpPr>
          <a:xfrm>
            <a:off x="185712" y="2381250"/>
            <a:ext cx="3054511" cy="3048000"/>
            <a:chOff x="185712" y="2667000"/>
            <a:chExt cx="3054511" cy="3048000"/>
          </a:xfrm>
        </p:grpSpPr>
        <p:sp>
          <p:nvSpPr>
            <p:cNvPr id="8" name="Rectangle 7"/>
            <p:cNvSpPr/>
            <p:nvPr/>
          </p:nvSpPr>
          <p:spPr>
            <a:xfrm>
              <a:off x="1447800" y="2667000"/>
              <a:ext cx="609600" cy="3048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447800" y="3505200"/>
              <a:ext cx="609600" cy="1143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447800" y="4953000"/>
              <a:ext cx="609600" cy="228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447800" y="2895600"/>
              <a:ext cx="609600" cy="533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7" name="Group 31"/>
            <p:cNvGrpSpPr/>
            <p:nvPr/>
          </p:nvGrpSpPr>
          <p:grpSpPr>
            <a:xfrm>
              <a:off x="185712" y="2720622"/>
              <a:ext cx="3054511" cy="2308577"/>
              <a:chOff x="185712" y="2720622"/>
              <a:chExt cx="3054511" cy="2308577"/>
            </a:xfrm>
          </p:grpSpPr>
          <p:grpSp>
            <p:nvGrpSpPr>
              <p:cNvPr id="18" name="Group 13"/>
              <p:cNvGrpSpPr/>
              <p:nvPr/>
            </p:nvGrpSpPr>
            <p:grpSpPr>
              <a:xfrm>
                <a:off x="185712" y="2720622"/>
                <a:ext cx="1185888" cy="338554"/>
                <a:chOff x="109512" y="2720622"/>
                <a:chExt cx="1185888" cy="338554"/>
              </a:xfrm>
            </p:grpSpPr>
            <p:sp>
              <p:nvSpPr>
                <p:cNvPr id="12" name="TextBox 11"/>
                <p:cNvSpPr txBox="1"/>
                <p:nvPr/>
              </p:nvSpPr>
              <p:spPr>
                <a:xfrm>
                  <a:off x="109512" y="2720622"/>
                  <a:ext cx="1033488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600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j-lt"/>
                    </a:rPr>
                    <a:t>start </a:t>
                  </a:r>
                  <a:r>
                    <a:rPr lang="en-US" sz="1600" dirty="0" err="1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j-lt"/>
                    </a:rPr>
                    <a:t>addr</a:t>
                  </a:r>
                  <a:r>
                    <a:rPr lang="en-US" sz="1600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j-lt"/>
                    </a:rPr>
                    <a:t>.</a:t>
                  </a:r>
                </a:p>
              </p:txBody>
            </p:sp>
            <p:cxnSp>
              <p:nvCxnSpPr>
                <p:cNvPr id="13" name="Straight Arrow Connector 12"/>
                <p:cNvCxnSpPr/>
                <p:nvPr/>
              </p:nvCxnSpPr>
              <p:spPr>
                <a:xfrm>
                  <a:off x="1066800" y="2895600"/>
                  <a:ext cx="228600" cy="1588"/>
                </a:xfrm>
                <a:prstGeom prst="straightConnector1">
                  <a:avLst/>
                </a:prstGeom>
                <a:ln w="25400" cap="rnd">
                  <a:solidFill>
                    <a:schemeClr val="tx1">
                      <a:lumMod val="75000"/>
                      <a:lumOff val="25000"/>
                    </a:schemeClr>
                  </a:solidFill>
                  <a:tailEnd type="stealt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" name="Group 30"/>
              <p:cNvGrpSpPr/>
              <p:nvPr/>
            </p:nvGrpSpPr>
            <p:grpSpPr>
              <a:xfrm>
                <a:off x="2133600" y="3276601"/>
                <a:ext cx="1106623" cy="1752598"/>
                <a:chOff x="2133600" y="3276601"/>
                <a:chExt cx="1106623" cy="1752598"/>
              </a:xfrm>
            </p:grpSpPr>
            <p:sp>
              <p:nvSpPr>
                <p:cNvPr id="15" name="TextBox 14"/>
                <p:cNvSpPr txBox="1"/>
                <p:nvPr/>
              </p:nvSpPr>
              <p:spPr>
                <a:xfrm>
                  <a:off x="2438400" y="3962400"/>
                  <a:ext cx="801823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600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j-lt"/>
                    </a:rPr>
                    <a:t>extents</a:t>
                  </a:r>
                </a:p>
              </p:txBody>
            </p:sp>
            <p:cxnSp>
              <p:nvCxnSpPr>
                <p:cNvPr id="16" name="Straight Arrow Connector 15"/>
                <p:cNvCxnSpPr>
                  <a:stCxn id="15" idx="1"/>
                </p:cNvCxnSpPr>
                <p:nvPr/>
              </p:nvCxnSpPr>
              <p:spPr>
                <a:xfrm rot="10800000">
                  <a:off x="2133600" y="3276601"/>
                  <a:ext cx="304800" cy="855077"/>
                </a:xfrm>
                <a:prstGeom prst="straightConnector1">
                  <a:avLst/>
                </a:prstGeom>
                <a:ln w="25400" cap="rnd">
                  <a:solidFill>
                    <a:schemeClr val="tx1">
                      <a:lumMod val="75000"/>
                      <a:lumOff val="25000"/>
                    </a:schemeClr>
                  </a:solidFill>
                  <a:tailEnd type="stealt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Arrow Connector 18"/>
                <p:cNvCxnSpPr>
                  <a:stCxn id="15" idx="1"/>
                </p:cNvCxnSpPr>
                <p:nvPr/>
              </p:nvCxnSpPr>
              <p:spPr>
                <a:xfrm rot="10800000">
                  <a:off x="2133600" y="4114801"/>
                  <a:ext cx="304800" cy="16877"/>
                </a:xfrm>
                <a:prstGeom prst="straightConnector1">
                  <a:avLst/>
                </a:prstGeom>
                <a:ln w="25400" cap="rnd">
                  <a:solidFill>
                    <a:schemeClr val="tx1">
                      <a:lumMod val="75000"/>
                      <a:lumOff val="25000"/>
                    </a:schemeClr>
                  </a:solidFill>
                  <a:tailEnd type="stealt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Arrow Connector 24"/>
                <p:cNvCxnSpPr>
                  <a:stCxn id="15" idx="1"/>
                </p:cNvCxnSpPr>
                <p:nvPr/>
              </p:nvCxnSpPr>
              <p:spPr>
                <a:xfrm rot="10800000" flipV="1">
                  <a:off x="2133600" y="4131676"/>
                  <a:ext cx="304800" cy="897523"/>
                </a:xfrm>
                <a:prstGeom prst="straightConnector1">
                  <a:avLst/>
                </a:prstGeom>
                <a:ln w="25400" cap="rnd">
                  <a:solidFill>
                    <a:schemeClr val="tx1">
                      <a:lumMod val="75000"/>
                      <a:lumOff val="25000"/>
                    </a:schemeClr>
                  </a:solidFill>
                  <a:tailEnd type="stealt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21" name="Group 36"/>
          <p:cNvGrpSpPr/>
          <p:nvPr/>
        </p:nvGrpSpPr>
        <p:grpSpPr>
          <a:xfrm>
            <a:off x="2772357" y="1540133"/>
            <a:ext cx="1143000" cy="338554"/>
            <a:chOff x="2667000" y="1795463"/>
            <a:chExt cx="1143000" cy="338554"/>
          </a:xfrm>
        </p:grpSpPr>
        <p:cxnSp>
          <p:nvCxnSpPr>
            <p:cNvPr id="33" name="Straight Arrow Connector 32"/>
            <p:cNvCxnSpPr/>
            <p:nvPr/>
          </p:nvCxnSpPr>
          <p:spPr>
            <a:xfrm>
              <a:off x="2667000" y="1997283"/>
              <a:ext cx="1143000" cy="1588"/>
            </a:xfrm>
            <a:prstGeom prst="straightConnector1">
              <a:avLst/>
            </a:prstGeom>
            <a:ln w="25400" cap="rnd">
              <a:solidFill>
                <a:schemeClr val="accent2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2886099" y="1795463"/>
              <a:ext cx="666144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27432" rIns="27432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chemeClr val="accent2"/>
                  </a:solidFill>
                  <a:latin typeface="+mj-lt"/>
                </a:rPr>
                <a:t>contain</a:t>
              </a:r>
            </a:p>
          </p:txBody>
        </p:sp>
      </p:grpSp>
      <p:grpSp>
        <p:nvGrpSpPr>
          <p:cNvPr id="22" name="Group 38"/>
          <p:cNvGrpSpPr/>
          <p:nvPr/>
        </p:nvGrpSpPr>
        <p:grpSpPr>
          <a:xfrm>
            <a:off x="5441133" y="1540133"/>
            <a:ext cx="1143000" cy="338554"/>
            <a:chOff x="2667000" y="1795463"/>
            <a:chExt cx="1143000" cy="338554"/>
          </a:xfrm>
        </p:grpSpPr>
        <p:cxnSp>
          <p:nvCxnSpPr>
            <p:cNvPr id="40" name="Straight Arrow Connector 39"/>
            <p:cNvCxnSpPr/>
            <p:nvPr/>
          </p:nvCxnSpPr>
          <p:spPr>
            <a:xfrm>
              <a:off x="2667000" y="1997283"/>
              <a:ext cx="1143000" cy="1588"/>
            </a:xfrm>
            <a:prstGeom prst="straightConnector1">
              <a:avLst/>
            </a:prstGeom>
            <a:ln w="25400" cap="rnd">
              <a:solidFill>
                <a:schemeClr val="accent2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40"/>
            <p:cNvSpPr txBox="1"/>
            <p:nvPr/>
          </p:nvSpPr>
          <p:spPr>
            <a:xfrm>
              <a:off x="2839091" y="1795463"/>
              <a:ext cx="811633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27432" rIns="27432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chemeClr val="accent2"/>
                  </a:solidFill>
                  <a:latin typeface="+mj-lt"/>
                </a:rPr>
                <a:t>joined by</a:t>
              </a:r>
            </a:p>
          </p:txBody>
        </p:sp>
      </p:grpSp>
      <p:grpSp>
        <p:nvGrpSpPr>
          <p:cNvPr id="23" name="Group 60"/>
          <p:cNvGrpSpPr/>
          <p:nvPr/>
        </p:nvGrpSpPr>
        <p:grpSpPr>
          <a:xfrm>
            <a:off x="3048000" y="2305844"/>
            <a:ext cx="3014134" cy="2590006"/>
            <a:chOff x="3048000" y="2591594"/>
            <a:chExt cx="3014134" cy="2590006"/>
          </a:xfrm>
        </p:grpSpPr>
        <p:sp>
          <p:nvSpPr>
            <p:cNvPr id="42" name="Rectangle 41"/>
            <p:cNvSpPr/>
            <p:nvPr/>
          </p:nvSpPr>
          <p:spPr>
            <a:xfrm>
              <a:off x="4267200" y="3352800"/>
              <a:ext cx="609600" cy="1066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3048000" y="3200400"/>
              <a:ext cx="103348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start </a:t>
              </a:r>
              <a:r>
                <a:rPr lang="en-US" sz="16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addr</a:t>
              </a:r>
              <a:r>
                <a:rPr lang="en-US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.</a:t>
              </a:r>
            </a:p>
          </p:txBody>
        </p:sp>
        <p:cxnSp>
          <p:nvCxnSpPr>
            <p:cNvPr id="44" name="Straight Arrow Connector 43"/>
            <p:cNvCxnSpPr/>
            <p:nvPr/>
          </p:nvCxnSpPr>
          <p:spPr>
            <a:xfrm>
              <a:off x="4005288" y="3375378"/>
              <a:ext cx="228600" cy="1588"/>
            </a:xfrm>
            <a:prstGeom prst="straightConnector1">
              <a:avLst/>
            </a:prstGeom>
            <a:ln w="25400" cap="rnd">
              <a:solidFill>
                <a:schemeClr val="tx1">
                  <a:lumMod val="75000"/>
                  <a:lumOff val="25000"/>
                </a:scheme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47"/>
            <p:cNvGrpSpPr/>
            <p:nvPr/>
          </p:nvGrpSpPr>
          <p:grpSpPr>
            <a:xfrm>
              <a:off x="4919134" y="4191000"/>
              <a:ext cx="1143000" cy="338554"/>
              <a:chOff x="4876800" y="4191000"/>
              <a:chExt cx="1143000" cy="338554"/>
            </a:xfrm>
          </p:grpSpPr>
          <p:sp>
            <p:nvSpPr>
              <p:cNvPr id="46" name="TextBox 45"/>
              <p:cNvSpPr txBox="1"/>
              <p:nvPr/>
            </p:nvSpPr>
            <p:spPr>
              <a:xfrm>
                <a:off x="5072168" y="4191000"/>
                <a:ext cx="94763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rPr>
                  <a:t>end </a:t>
                </a:r>
                <a:r>
                  <a:rPr lang="en-US" sz="1600" dirty="0" err="1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rPr>
                  <a:t>addr</a:t>
                </a:r>
                <a:r>
                  <a:rPr lang="en-US" sz="16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rPr>
                  <a:t>.</a:t>
                </a:r>
              </a:p>
            </p:txBody>
          </p:sp>
          <p:cxnSp>
            <p:nvCxnSpPr>
              <p:cNvPr id="47" name="Straight Arrow Connector 46"/>
              <p:cNvCxnSpPr/>
              <p:nvPr/>
            </p:nvCxnSpPr>
            <p:spPr>
              <a:xfrm flipH="1">
                <a:off x="4876800" y="4343400"/>
                <a:ext cx="228600" cy="1588"/>
              </a:xfrm>
              <a:prstGeom prst="straightConnector1">
                <a:avLst/>
              </a:prstGeom>
              <a:ln w="25400" cap="rnd">
                <a:solidFill>
                  <a:schemeClr val="tx1">
                    <a:lumMod val="75000"/>
                    <a:lumOff val="25000"/>
                  </a:schemeClr>
                </a:solidFill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0" name="Straight Arrow Connector 49"/>
            <p:cNvCxnSpPr/>
            <p:nvPr/>
          </p:nvCxnSpPr>
          <p:spPr>
            <a:xfrm rot="5400000">
              <a:off x="4229100" y="2933700"/>
              <a:ext cx="685800" cy="1588"/>
            </a:xfrm>
            <a:prstGeom prst="straightConnector1">
              <a:avLst/>
            </a:prstGeom>
            <a:ln w="25400" cap="rnd">
              <a:solidFill>
                <a:schemeClr val="tx2">
                  <a:lumMod val="75000"/>
                </a:scheme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 rot="5400000">
              <a:off x="4533900" y="2857500"/>
              <a:ext cx="610394" cy="229394"/>
            </a:xfrm>
            <a:prstGeom prst="straightConnector1">
              <a:avLst/>
            </a:prstGeom>
            <a:ln w="25400" cap="rnd">
              <a:solidFill>
                <a:schemeClr val="tx2">
                  <a:lumMod val="75000"/>
                </a:scheme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5105400" y="2667000"/>
              <a:ext cx="85632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in edges</a:t>
              </a:r>
            </a:p>
          </p:txBody>
        </p:sp>
        <p:cxnSp>
          <p:nvCxnSpPr>
            <p:cNvPr id="57" name="Straight Arrow Connector 56"/>
            <p:cNvCxnSpPr/>
            <p:nvPr/>
          </p:nvCxnSpPr>
          <p:spPr>
            <a:xfrm rot="5400000">
              <a:off x="4229894" y="4837906"/>
              <a:ext cx="685800" cy="1588"/>
            </a:xfrm>
            <a:prstGeom prst="straightConnector1">
              <a:avLst/>
            </a:prstGeom>
            <a:ln w="25400" cap="rnd">
              <a:solidFill>
                <a:schemeClr val="tx2">
                  <a:lumMod val="75000"/>
                </a:scheme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/>
            <p:nvPr/>
          </p:nvCxnSpPr>
          <p:spPr>
            <a:xfrm>
              <a:off x="4572000" y="4495800"/>
              <a:ext cx="379412" cy="229394"/>
            </a:xfrm>
            <a:prstGeom prst="straightConnector1">
              <a:avLst/>
            </a:prstGeom>
            <a:ln w="25400" cap="rnd">
              <a:solidFill>
                <a:schemeClr val="tx2">
                  <a:lumMod val="75000"/>
                </a:scheme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3581400" y="4724400"/>
              <a:ext cx="99418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out edges</a:t>
              </a:r>
            </a:p>
          </p:txBody>
        </p:sp>
      </p:grpSp>
      <p:grpSp>
        <p:nvGrpSpPr>
          <p:cNvPr id="26" name="Group 70"/>
          <p:cNvGrpSpPr/>
          <p:nvPr/>
        </p:nvGrpSpPr>
        <p:grpSpPr>
          <a:xfrm>
            <a:off x="6400800" y="3109496"/>
            <a:ext cx="1828800" cy="643354"/>
            <a:chOff x="6400800" y="3395246"/>
            <a:chExt cx="1828800" cy="643354"/>
          </a:xfrm>
        </p:grpSpPr>
        <p:grpSp>
          <p:nvGrpSpPr>
            <p:cNvPr id="27" name="Group 68"/>
            <p:cNvGrpSpPr/>
            <p:nvPr/>
          </p:nvGrpSpPr>
          <p:grpSpPr>
            <a:xfrm>
              <a:off x="6400800" y="3581400"/>
              <a:ext cx="1828800" cy="457200"/>
              <a:chOff x="6629400" y="3505200"/>
              <a:chExt cx="1828800" cy="457200"/>
            </a:xfrm>
          </p:grpSpPr>
          <p:sp>
            <p:nvSpPr>
              <p:cNvPr id="63" name="Rectangle 62"/>
              <p:cNvSpPr/>
              <p:nvPr/>
            </p:nvSpPr>
            <p:spPr>
              <a:xfrm>
                <a:off x="6629400" y="3505200"/>
                <a:ext cx="609600" cy="4572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/>
                  <a:t>src</a:t>
                </a:r>
                <a:endParaRPr lang="en-US" dirty="0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7848600" y="3505200"/>
                <a:ext cx="609600" cy="4572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/>
                  <a:t>targ</a:t>
                </a:r>
                <a:endParaRPr lang="en-US" dirty="0"/>
              </a:p>
            </p:txBody>
          </p:sp>
          <p:cxnSp>
            <p:nvCxnSpPr>
              <p:cNvPr id="66" name="Straight Arrow Connector 65"/>
              <p:cNvCxnSpPr>
                <a:stCxn id="63" idx="3"/>
                <a:endCxn id="64" idx="1"/>
              </p:cNvCxnSpPr>
              <p:nvPr/>
            </p:nvCxnSpPr>
            <p:spPr>
              <a:xfrm>
                <a:off x="7239000" y="3733800"/>
                <a:ext cx="609600" cy="1588"/>
              </a:xfrm>
              <a:prstGeom prst="straightConnector1">
                <a:avLst/>
              </a:prstGeom>
              <a:ln w="25400" cap="rnd">
                <a:solidFill>
                  <a:schemeClr val="tx2">
                    <a:lumMod val="75000"/>
                  </a:schemeClr>
                </a:solidFill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0" name="TextBox 69"/>
            <p:cNvSpPr txBox="1"/>
            <p:nvPr/>
          </p:nvSpPr>
          <p:spPr>
            <a:xfrm>
              <a:off x="7010400" y="3395246"/>
              <a:ext cx="54373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type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Views of control flow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31D26-9E58-4D9A-A1BD-18CCD933382B}" type="slidenum">
              <a:rPr lang="en-US" smtClean="0"/>
              <a:pPr>
                <a:defRPr/>
              </a:pPr>
              <a:t>47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The Deconstruction of </a:t>
            </a:r>
            <a:r>
              <a:rPr lang="en-US" dirty="0" err="1" smtClean="0"/>
              <a:t>Dyninst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1981200"/>
            <a:ext cx="4419600" cy="28007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itchFamily="49" charset="0"/>
                <a:cs typeface="Courier New" pitchFamily="49" charset="0"/>
              </a:rPr>
              <a:t>while(!</a:t>
            </a:r>
            <a:r>
              <a:rPr 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itchFamily="49" charset="0"/>
                <a:cs typeface="Courier New" pitchFamily="49" charset="0"/>
              </a:rPr>
              <a:t>work.empty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itchFamily="49" charset="0"/>
                <a:cs typeface="Courier New" pitchFamily="49" charset="0"/>
              </a:rPr>
              <a:t>()) {</a:t>
            </a:r>
          </a:p>
          <a:p>
            <a:pPr>
              <a:tabLst>
                <a:tab pos="112713" algn="l"/>
              </a:tabLst>
            </a:pP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itchFamily="49" charset="0"/>
                <a:cs typeface="Courier New" pitchFamily="49" charset="0"/>
              </a:rPr>
              <a:t>  Block *b = work.pop();</a:t>
            </a:r>
          </a:p>
          <a:p>
            <a:pPr>
              <a:tabLst>
                <a:tab pos="112713" algn="l"/>
              </a:tabLst>
            </a:pPr>
            <a:endParaRPr lang="en-US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Lucida Console" pitchFamily="49" charset="0"/>
              <a:cs typeface="Courier New" pitchFamily="49" charset="0"/>
            </a:endParaRPr>
          </a:p>
          <a:p>
            <a:pPr>
              <a:tabLst>
                <a:tab pos="112713" algn="l"/>
              </a:tabLst>
            </a:pP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itchFamily="49" charset="0"/>
                <a:cs typeface="Courier New" pitchFamily="49" charset="0"/>
              </a:rPr>
              <a:t>  /* do something with b */</a:t>
            </a:r>
          </a:p>
          <a:p>
            <a:pPr>
              <a:tabLst>
                <a:tab pos="112713" algn="l"/>
              </a:tabLst>
            </a:pPr>
            <a:endParaRPr lang="en-US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Lucida Console" pitchFamily="49" charset="0"/>
              <a:cs typeface="Courier New" pitchFamily="49" charset="0"/>
            </a:endParaRPr>
          </a:p>
          <a:p>
            <a:pPr>
              <a:tabLst>
                <a:tab pos="112713" algn="l"/>
              </a:tabLst>
            </a:pPr>
            <a:endParaRPr lang="en-US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Lucida Console" pitchFamily="49" charset="0"/>
              <a:cs typeface="Courier New" pitchFamily="49" charset="0"/>
            </a:endParaRPr>
          </a:p>
          <a:p>
            <a:pPr>
              <a:tabLst>
                <a:tab pos="112713" algn="l"/>
              </a:tabLst>
            </a:pP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itchFamily="49" charset="0"/>
                <a:cs typeface="Courier New" pitchFamily="49" charset="0"/>
              </a:rPr>
              <a:t>  </a:t>
            </a:r>
            <a:r>
              <a:rPr 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itchFamily="49" charset="0"/>
                <a:cs typeface="Courier New" pitchFamily="49" charset="0"/>
              </a:rPr>
              <a:t>edgeiter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itchFamily="49" charset="0"/>
                <a:cs typeface="Courier New" pitchFamily="49" charset="0"/>
              </a:rPr>
              <a:t>eit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itchFamily="49" charset="0"/>
                <a:cs typeface="Courier New" pitchFamily="49" charset="0"/>
              </a:rPr>
              <a:t> = b-&gt;out().begin();</a:t>
            </a:r>
          </a:p>
          <a:p>
            <a:pPr>
              <a:tabLst>
                <a:tab pos="112713" algn="l"/>
              </a:tabLst>
            </a:pP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itchFamily="49" charset="0"/>
                <a:cs typeface="Courier New" pitchFamily="49" charset="0"/>
              </a:rPr>
              <a:t>  while(</a:t>
            </a:r>
            <a:r>
              <a:rPr 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itchFamily="49" charset="0"/>
                <a:cs typeface="Courier New" pitchFamily="49" charset="0"/>
              </a:rPr>
              <a:t>eit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itchFamily="49" charset="0"/>
                <a:cs typeface="Courier New" pitchFamily="49" charset="0"/>
              </a:rPr>
              <a:t> != b-&gt;out().end()) {</a:t>
            </a:r>
          </a:p>
          <a:p>
            <a:pPr>
              <a:tabLst>
                <a:tab pos="112713" algn="l"/>
              </a:tabLst>
            </a:pP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itchFamily="49" charset="0"/>
                <a:cs typeface="Courier New" pitchFamily="49" charset="0"/>
              </a:rPr>
              <a:t>    </a:t>
            </a:r>
            <a:r>
              <a:rPr 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itchFamily="49" charset="0"/>
                <a:cs typeface="Courier New" pitchFamily="49" charset="0"/>
              </a:rPr>
              <a:t>work.push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itchFamily="49" charset="0"/>
                <a:cs typeface="Courier New" pitchFamily="49" charset="0"/>
              </a:rPr>
              <a:t>(*</a:t>
            </a:r>
            <a:r>
              <a:rPr 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itchFamily="49" charset="0"/>
                <a:cs typeface="Courier New" pitchFamily="49" charset="0"/>
              </a:rPr>
              <a:t>eit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itchFamily="49" charset="0"/>
                <a:cs typeface="Courier New" pitchFamily="49" charset="0"/>
              </a:rPr>
              <a:t>++); </a:t>
            </a:r>
          </a:p>
          <a:p>
            <a:pPr>
              <a:tabLst>
                <a:tab pos="112713" algn="l"/>
              </a:tabLst>
            </a:pP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itchFamily="49" charset="0"/>
                <a:cs typeface="Courier New" pitchFamily="49" charset="0"/>
              </a:rPr>
              <a:t>	 }</a:t>
            </a:r>
          </a:p>
          <a:p>
            <a:pPr>
              <a:tabLst>
                <a:tab pos="112713" algn="l"/>
              </a:tabLst>
            </a:pP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447800"/>
            <a:ext cx="29459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Walking a control flow graph</a:t>
            </a:r>
          </a:p>
        </p:txBody>
      </p:sp>
      <p:sp>
        <p:nvSpPr>
          <p:cNvPr id="19" name="Freeform 18"/>
          <p:cNvSpPr/>
          <p:nvPr/>
        </p:nvSpPr>
        <p:spPr>
          <a:xfrm>
            <a:off x="8001020" y="2159089"/>
            <a:ext cx="253966" cy="302643"/>
          </a:xfrm>
          <a:custGeom>
            <a:avLst/>
            <a:gdLst>
              <a:gd name="connsiteX0" fmla="*/ 400050 w 495300"/>
              <a:gd name="connsiteY0" fmla="*/ 0 h 454025"/>
              <a:gd name="connsiteX1" fmla="*/ 428625 w 495300"/>
              <a:gd name="connsiteY1" fmla="*/ 390525 h 454025"/>
              <a:gd name="connsiteX2" fmla="*/ 0 w 495300"/>
              <a:gd name="connsiteY2" fmla="*/ 381000 h 454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95300" h="454025">
                <a:moveTo>
                  <a:pt x="400050" y="0"/>
                </a:moveTo>
                <a:cubicBezTo>
                  <a:pt x="447675" y="163512"/>
                  <a:pt x="495300" y="327025"/>
                  <a:pt x="428625" y="390525"/>
                </a:cubicBezTo>
                <a:cubicBezTo>
                  <a:pt x="361950" y="454025"/>
                  <a:pt x="180975" y="417512"/>
                  <a:pt x="0" y="381000"/>
                </a:cubicBezTo>
              </a:path>
            </a:pathLst>
          </a:custGeom>
          <a:ln w="28575">
            <a:solidFill>
              <a:schemeClr val="accent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7736473" y="1600364"/>
            <a:ext cx="264548" cy="215871"/>
          </a:xfrm>
          <a:custGeom>
            <a:avLst/>
            <a:gdLst>
              <a:gd name="connsiteX0" fmla="*/ 396875 w 396875"/>
              <a:gd name="connsiteY0" fmla="*/ 0 h 323850"/>
              <a:gd name="connsiteX1" fmla="*/ 63500 w 396875"/>
              <a:gd name="connsiteY1" fmla="*/ 123825 h 323850"/>
              <a:gd name="connsiteX2" fmla="*/ 15875 w 396875"/>
              <a:gd name="connsiteY2" fmla="*/ 323850 h 323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6875" h="323850">
                <a:moveTo>
                  <a:pt x="396875" y="0"/>
                </a:moveTo>
                <a:cubicBezTo>
                  <a:pt x="261937" y="34925"/>
                  <a:pt x="127000" y="69850"/>
                  <a:pt x="63500" y="123825"/>
                </a:cubicBezTo>
                <a:cubicBezTo>
                  <a:pt x="0" y="177800"/>
                  <a:pt x="7937" y="250825"/>
                  <a:pt x="15875" y="323850"/>
                </a:cubicBezTo>
              </a:path>
            </a:pathLst>
          </a:custGeom>
          <a:ln w="28575">
            <a:solidFill>
              <a:schemeClr val="accent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8051814" y="1600364"/>
            <a:ext cx="231744" cy="476186"/>
          </a:xfrm>
          <a:custGeom>
            <a:avLst/>
            <a:gdLst>
              <a:gd name="connsiteX0" fmla="*/ 0 w 347663"/>
              <a:gd name="connsiteY0" fmla="*/ 0 h 714375"/>
              <a:gd name="connsiteX1" fmla="*/ 304800 w 347663"/>
              <a:gd name="connsiteY1" fmla="*/ 514350 h 714375"/>
              <a:gd name="connsiteX2" fmla="*/ 257175 w 347663"/>
              <a:gd name="connsiteY2" fmla="*/ 714375 h 714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7663" h="714375">
                <a:moveTo>
                  <a:pt x="0" y="0"/>
                </a:moveTo>
                <a:cubicBezTo>
                  <a:pt x="130969" y="197644"/>
                  <a:pt x="261938" y="395288"/>
                  <a:pt x="304800" y="514350"/>
                </a:cubicBezTo>
                <a:cubicBezTo>
                  <a:pt x="347663" y="633413"/>
                  <a:pt x="302419" y="673894"/>
                  <a:pt x="257175" y="714375"/>
                </a:cubicBezTo>
              </a:path>
            </a:pathLst>
          </a:custGeom>
          <a:ln w="28575">
            <a:solidFill>
              <a:schemeClr val="accent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7747055" y="1955916"/>
            <a:ext cx="107935" cy="355552"/>
          </a:xfrm>
          <a:custGeom>
            <a:avLst/>
            <a:gdLst>
              <a:gd name="connsiteX0" fmla="*/ 0 w 161925"/>
              <a:gd name="connsiteY0" fmla="*/ 0 h 533400"/>
              <a:gd name="connsiteX1" fmla="*/ 38100 w 161925"/>
              <a:gd name="connsiteY1" fmla="*/ 371475 h 533400"/>
              <a:gd name="connsiteX2" fmla="*/ 161925 w 161925"/>
              <a:gd name="connsiteY2" fmla="*/ 533400 h 53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1925" h="533400">
                <a:moveTo>
                  <a:pt x="0" y="0"/>
                </a:moveTo>
                <a:cubicBezTo>
                  <a:pt x="5556" y="141287"/>
                  <a:pt x="11113" y="282575"/>
                  <a:pt x="38100" y="371475"/>
                </a:cubicBezTo>
                <a:cubicBezTo>
                  <a:pt x="65088" y="460375"/>
                  <a:pt x="113506" y="496887"/>
                  <a:pt x="161925" y="533400"/>
                </a:cubicBezTo>
              </a:path>
            </a:pathLst>
          </a:custGeom>
          <a:ln w="28575">
            <a:solidFill>
              <a:schemeClr val="accent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7893085" y="2094540"/>
            <a:ext cx="203173" cy="229627"/>
          </a:xfrm>
          <a:custGeom>
            <a:avLst/>
            <a:gdLst>
              <a:gd name="connsiteX0" fmla="*/ 19050 w 304800"/>
              <a:gd name="connsiteY0" fmla="*/ 344487 h 344487"/>
              <a:gd name="connsiteX1" fmla="*/ 47625 w 304800"/>
              <a:gd name="connsiteY1" fmla="*/ 49212 h 344487"/>
              <a:gd name="connsiteX2" fmla="*/ 304800 w 304800"/>
              <a:gd name="connsiteY2" fmla="*/ 49212 h 344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04800" h="344487">
                <a:moveTo>
                  <a:pt x="19050" y="344487"/>
                </a:moveTo>
                <a:cubicBezTo>
                  <a:pt x="9525" y="221456"/>
                  <a:pt x="0" y="98425"/>
                  <a:pt x="47625" y="49212"/>
                </a:cubicBezTo>
                <a:cubicBezTo>
                  <a:pt x="95250" y="0"/>
                  <a:pt x="200025" y="24606"/>
                  <a:pt x="304800" y="49212"/>
                </a:cubicBezTo>
              </a:path>
            </a:pathLst>
          </a:custGeom>
          <a:ln w="28575">
            <a:solidFill>
              <a:schemeClr val="accent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7848641" y="2463848"/>
            <a:ext cx="297351" cy="340737"/>
          </a:xfrm>
          <a:custGeom>
            <a:avLst/>
            <a:gdLst>
              <a:gd name="connsiteX0" fmla="*/ 55562 w 446087"/>
              <a:gd name="connsiteY0" fmla="*/ 0 h 511175"/>
              <a:gd name="connsiteX1" fmla="*/ 65087 w 446087"/>
              <a:gd name="connsiteY1" fmla="*/ 428625 h 511175"/>
              <a:gd name="connsiteX2" fmla="*/ 446087 w 446087"/>
              <a:gd name="connsiteY2" fmla="*/ 495300 h 511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6087" h="511175">
                <a:moveTo>
                  <a:pt x="55562" y="0"/>
                </a:moveTo>
                <a:cubicBezTo>
                  <a:pt x="27781" y="173037"/>
                  <a:pt x="0" y="346075"/>
                  <a:pt x="65087" y="428625"/>
                </a:cubicBezTo>
                <a:cubicBezTo>
                  <a:pt x="130174" y="511175"/>
                  <a:pt x="288130" y="503237"/>
                  <a:pt x="446087" y="495300"/>
                </a:cubicBezTo>
              </a:path>
            </a:pathLst>
          </a:custGeom>
          <a:ln w="28575">
            <a:solidFill>
              <a:schemeClr val="accent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8235939" y="2946383"/>
            <a:ext cx="21164" cy="228569"/>
          </a:xfrm>
          <a:custGeom>
            <a:avLst/>
            <a:gdLst>
              <a:gd name="connsiteX0" fmla="*/ 0 w 31750"/>
              <a:gd name="connsiteY0" fmla="*/ 0 h 342900"/>
              <a:gd name="connsiteX1" fmla="*/ 28575 w 31750"/>
              <a:gd name="connsiteY1" fmla="*/ 276225 h 342900"/>
              <a:gd name="connsiteX2" fmla="*/ 19050 w 31750"/>
              <a:gd name="connsiteY2" fmla="*/ 34290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750" h="342900">
                <a:moveTo>
                  <a:pt x="0" y="0"/>
                </a:moveTo>
                <a:cubicBezTo>
                  <a:pt x="12700" y="109537"/>
                  <a:pt x="25400" y="219075"/>
                  <a:pt x="28575" y="276225"/>
                </a:cubicBezTo>
                <a:cubicBezTo>
                  <a:pt x="31750" y="333375"/>
                  <a:pt x="25400" y="338137"/>
                  <a:pt x="19050" y="342900"/>
                </a:cubicBezTo>
              </a:path>
            </a:pathLst>
          </a:custGeom>
          <a:ln w="28575">
            <a:solidFill>
              <a:schemeClr val="accent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8267684" y="3289237"/>
            <a:ext cx="184125" cy="177776"/>
          </a:xfrm>
          <a:custGeom>
            <a:avLst/>
            <a:gdLst>
              <a:gd name="connsiteX0" fmla="*/ 0 w 276225"/>
              <a:gd name="connsiteY0" fmla="*/ 0 h 266700"/>
              <a:gd name="connsiteX1" fmla="*/ 171450 w 276225"/>
              <a:gd name="connsiteY1" fmla="*/ 47625 h 266700"/>
              <a:gd name="connsiteX2" fmla="*/ 276225 w 276225"/>
              <a:gd name="connsiteY2" fmla="*/ 266700 h 26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6225" h="266700">
                <a:moveTo>
                  <a:pt x="0" y="0"/>
                </a:moveTo>
                <a:cubicBezTo>
                  <a:pt x="62706" y="1587"/>
                  <a:pt x="125413" y="3175"/>
                  <a:pt x="171450" y="47625"/>
                </a:cubicBezTo>
                <a:cubicBezTo>
                  <a:pt x="217487" y="92075"/>
                  <a:pt x="246856" y="179387"/>
                  <a:pt x="276225" y="266700"/>
                </a:cubicBezTo>
              </a:path>
            </a:pathLst>
          </a:custGeom>
          <a:ln w="28575">
            <a:solidFill>
              <a:schemeClr val="accent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8058163" y="3301935"/>
            <a:ext cx="139681" cy="165078"/>
          </a:xfrm>
          <a:custGeom>
            <a:avLst/>
            <a:gdLst>
              <a:gd name="connsiteX0" fmla="*/ 209550 w 209550"/>
              <a:gd name="connsiteY0" fmla="*/ 0 h 247650"/>
              <a:gd name="connsiteX1" fmla="*/ 47625 w 209550"/>
              <a:gd name="connsiteY1" fmla="*/ 133350 h 247650"/>
              <a:gd name="connsiteX2" fmla="*/ 0 w 209550"/>
              <a:gd name="connsiteY2" fmla="*/ 247650 h 247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9550" h="247650">
                <a:moveTo>
                  <a:pt x="209550" y="0"/>
                </a:moveTo>
                <a:cubicBezTo>
                  <a:pt x="146050" y="46037"/>
                  <a:pt x="82550" y="92075"/>
                  <a:pt x="47625" y="133350"/>
                </a:cubicBezTo>
                <a:cubicBezTo>
                  <a:pt x="12700" y="174625"/>
                  <a:pt x="6350" y="211137"/>
                  <a:pt x="0" y="247650"/>
                </a:cubicBezTo>
              </a:path>
            </a:pathLst>
          </a:custGeom>
          <a:ln w="28575">
            <a:solidFill>
              <a:schemeClr val="accent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8020068" y="3648281"/>
            <a:ext cx="203173" cy="212697"/>
          </a:xfrm>
          <a:custGeom>
            <a:avLst/>
            <a:gdLst>
              <a:gd name="connsiteX0" fmla="*/ 0 w 304800"/>
              <a:gd name="connsiteY0" fmla="*/ 0 h 319088"/>
              <a:gd name="connsiteX1" fmla="*/ 152400 w 304800"/>
              <a:gd name="connsiteY1" fmla="*/ 266700 h 319088"/>
              <a:gd name="connsiteX2" fmla="*/ 304800 w 304800"/>
              <a:gd name="connsiteY2" fmla="*/ 314325 h 319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04800" h="319088">
                <a:moveTo>
                  <a:pt x="0" y="0"/>
                </a:moveTo>
                <a:cubicBezTo>
                  <a:pt x="50800" y="107156"/>
                  <a:pt x="101600" y="214313"/>
                  <a:pt x="152400" y="266700"/>
                </a:cubicBezTo>
                <a:cubicBezTo>
                  <a:pt x="203200" y="319088"/>
                  <a:pt x="254000" y="316706"/>
                  <a:pt x="304800" y="314325"/>
                </a:cubicBezTo>
              </a:path>
            </a:pathLst>
          </a:custGeom>
          <a:ln w="28575">
            <a:solidFill>
              <a:schemeClr val="accent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8350223" y="3606694"/>
            <a:ext cx="146030" cy="215871"/>
          </a:xfrm>
          <a:custGeom>
            <a:avLst/>
            <a:gdLst>
              <a:gd name="connsiteX0" fmla="*/ 219075 w 219075"/>
              <a:gd name="connsiteY0" fmla="*/ 0 h 323850"/>
              <a:gd name="connsiteX1" fmla="*/ 171450 w 219075"/>
              <a:gd name="connsiteY1" fmla="*/ 161925 h 323850"/>
              <a:gd name="connsiteX2" fmla="*/ 0 w 219075"/>
              <a:gd name="connsiteY2" fmla="*/ 323850 h 323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9075" h="323850">
                <a:moveTo>
                  <a:pt x="219075" y="0"/>
                </a:moveTo>
                <a:cubicBezTo>
                  <a:pt x="213518" y="53975"/>
                  <a:pt x="207962" y="107950"/>
                  <a:pt x="171450" y="161925"/>
                </a:cubicBezTo>
                <a:cubicBezTo>
                  <a:pt x="134938" y="215900"/>
                  <a:pt x="67469" y="269875"/>
                  <a:pt x="0" y="323850"/>
                </a:cubicBezTo>
              </a:path>
            </a:pathLst>
          </a:custGeom>
          <a:ln w="28575">
            <a:solidFill>
              <a:schemeClr val="accent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7639119" y="2940034"/>
            <a:ext cx="539677" cy="228569"/>
          </a:xfrm>
          <a:custGeom>
            <a:avLst/>
            <a:gdLst>
              <a:gd name="connsiteX0" fmla="*/ 0 w 809625"/>
              <a:gd name="connsiteY0" fmla="*/ 0 h 342900"/>
              <a:gd name="connsiteX1" fmla="*/ 466725 w 809625"/>
              <a:gd name="connsiteY1" fmla="*/ 57150 h 342900"/>
              <a:gd name="connsiteX2" fmla="*/ 809625 w 809625"/>
              <a:gd name="connsiteY2" fmla="*/ 34290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09625" h="342900">
                <a:moveTo>
                  <a:pt x="0" y="0"/>
                </a:moveTo>
                <a:cubicBezTo>
                  <a:pt x="165894" y="0"/>
                  <a:pt x="331788" y="0"/>
                  <a:pt x="466725" y="57150"/>
                </a:cubicBezTo>
                <a:cubicBezTo>
                  <a:pt x="601662" y="114300"/>
                  <a:pt x="705643" y="228600"/>
                  <a:pt x="809625" y="342900"/>
                </a:cubicBezTo>
              </a:path>
            </a:pathLst>
          </a:custGeom>
          <a:ln w="28575">
            <a:solidFill>
              <a:schemeClr val="accent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950227" y="1498778"/>
            <a:ext cx="152379" cy="152379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7683563" y="1822584"/>
            <a:ext cx="152379" cy="152379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8102607" y="2057503"/>
            <a:ext cx="152379" cy="152379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7848641" y="2311469"/>
            <a:ext cx="152379" cy="152379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8153400" y="2819400"/>
            <a:ext cx="152379" cy="152379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7493089" y="2870193"/>
            <a:ext cx="152379" cy="152379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8153400" y="3174952"/>
            <a:ext cx="152379" cy="152379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8407366" y="3479711"/>
            <a:ext cx="152379" cy="152379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7950227" y="3479711"/>
            <a:ext cx="152379" cy="152379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8223240" y="3847962"/>
            <a:ext cx="152379" cy="152379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35"/>
          <p:cNvGrpSpPr/>
          <p:nvPr/>
        </p:nvGrpSpPr>
        <p:grpSpPr>
          <a:xfrm>
            <a:off x="5943600" y="1222313"/>
            <a:ext cx="1787769" cy="716441"/>
            <a:chOff x="5943600" y="1222313"/>
            <a:chExt cx="1787769" cy="716441"/>
          </a:xfrm>
        </p:grpSpPr>
        <p:sp>
          <p:nvSpPr>
            <p:cNvPr id="8" name="TextBox 7"/>
            <p:cNvSpPr txBox="1"/>
            <p:nvPr/>
          </p:nvSpPr>
          <p:spPr>
            <a:xfrm rot="20952367">
              <a:off x="5943600" y="1600200"/>
              <a:ext cx="124425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starting here</a:t>
              </a:r>
            </a:p>
          </p:txBody>
        </p:sp>
        <p:sp>
          <p:nvSpPr>
            <p:cNvPr id="35" name="Freeform 34"/>
            <p:cNvSpPr/>
            <p:nvPr/>
          </p:nvSpPr>
          <p:spPr>
            <a:xfrm>
              <a:off x="6858000" y="1222313"/>
              <a:ext cx="873369" cy="301687"/>
            </a:xfrm>
            <a:custGeom>
              <a:avLst/>
              <a:gdLst>
                <a:gd name="connsiteX0" fmla="*/ 0 w 890954"/>
                <a:gd name="connsiteY0" fmla="*/ 427893 h 427893"/>
                <a:gd name="connsiteX1" fmla="*/ 293077 w 890954"/>
                <a:gd name="connsiteY1" fmla="*/ 41031 h 427893"/>
                <a:gd name="connsiteX2" fmla="*/ 890954 w 890954"/>
                <a:gd name="connsiteY2" fmla="*/ 181708 h 427893"/>
                <a:gd name="connsiteX0" fmla="*/ 0 w 890954"/>
                <a:gd name="connsiteY0" fmla="*/ 427893 h 427893"/>
                <a:gd name="connsiteX1" fmla="*/ 445477 w 890954"/>
                <a:gd name="connsiteY1" fmla="*/ 41031 h 427893"/>
                <a:gd name="connsiteX2" fmla="*/ 890954 w 890954"/>
                <a:gd name="connsiteY2" fmla="*/ 181708 h 427893"/>
                <a:gd name="connsiteX0" fmla="*/ 0 w 890954"/>
                <a:gd name="connsiteY0" fmla="*/ 404447 h 404447"/>
                <a:gd name="connsiteX1" fmla="*/ 445477 w 890954"/>
                <a:gd name="connsiteY1" fmla="*/ 17585 h 404447"/>
                <a:gd name="connsiteX2" fmla="*/ 890954 w 890954"/>
                <a:gd name="connsiteY2" fmla="*/ 158262 h 404447"/>
                <a:gd name="connsiteX0" fmla="*/ 0 w 890954"/>
                <a:gd name="connsiteY0" fmla="*/ 404447 h 404447"/>
                <a:gd name="connsiteX1" fmla="*/ 445477 w 890954"/>
                <a:gd name="connsiteY1" fmla="*/ 17585 h 404447"/>
                <a:gd name="connsiteX2" fmla="*/ 890954 w 890954"/>
                <a:gd name="connsiteY2" fmla="*/ 158262 h 404447"/>
                <a:gd name="connsiteX0" fmla="*/ 0 w 890954"/>
                <a:gd name="connsiteY0" fmla="*/ 404447 h 404447"/>
                <a:gd name="connsiteX1" fmla="*/ 445477 w 890954"/>
                <a:gd name="connsiteY1" fmla="*/ 17585 h 404447"/>
                <a:gd name="connsiteX2" fmla="*/ 890954 w 890954"/>
                <a:gd name="connsiteY2" fmla="*/ 158262 h 404447"/>
                <a:gd name="connsiteX0" fmla="*/ 0 w 890954"/>
                <a:gd name="connsiteY0" fmla="*/ 404447 h 404447"/>
                <a:gd name="connsiteX1" fmla="*/ 369277 w 890954"/>
                <a:gd name="connsiteY1" fmla="*/ 17585 h 404447"/>
                <a:gd name="connsiteX2" fmla="*/ 890954 w 890954"/>
                <a:gd name="connsiteY2" fmla="*/ 158262 h 404447"/>
                <a:gd name="connsiteX0" fmla="*/ 0 w 890954"/>
                <a:gd name="connsiteY0" fmla="*/ 456835 h 456835"/>
                <a:gd name="connsiteX1" fmla="*/ 369277 w 890954"/>
                <a:gd name="connsiteY1" fmla="*/ 69973 h 456835"/>
                <a:gd name="connsiteX2" fmla="*/ 890954 w 890954"/>
                <a:gd name="connsiteY2" fmla="*/ 210650 h 456835"/>
                <a:gd name="connsiteX0" fmla="*/ 0 w 890954"/>
                <a:gd name="connsiteY0" fmla="*/ 442547 h 442547"/>
                <a:gd name="connsiteX1" fmla="*/ 369277 w 890954"/>
                <a:gd name="connsiteY1" fmla="*/ 55685 h 442547"/>
                <a:gd name="connsiteX2" fmla="*/ 890954 w 890954"/>
                <a:gd name="connsiteY2" fmla="*/ 196362 h 442547"/>
                <a:gd name="connsiteX0" fmla="*/ 0 w 819458"/>
                <a:gd name="connsiteY0" fmla="*/ 427893 h 427893"/>
                <a:gd name="connsiteX1" fmla="*/ 369277 w 819458"/>
                <a:gd name="connsiteY1" fmla="*/ 41031 h 427893"/>
                <a:gd name="connsiteX2" fmla="*/ 819458 w 819458"/>
                <a:gd name="connsiteY2" fmla="*/ 181708 h 427893"/>
                <a:gd name="connsiteX0" fmla="*/ 0 w 819458"/>
                <a:gd name="connsiteY0" fmla="*/ 454087 h 454087"/>
                <a:gd name="connsiteX1" fmla="*/ 369277 w 819458"/>
                <a:gd name="connsiteY1" fmla="*/ 67225 h 454087"/>
                <a:gd name="connsiteX2" fmla="*/ 819458 w 819458"/>
                <a:gd name="connsiteY2" fmla="*/ 207902 h 4540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19458" h="454087">
                  <a:moveTo>
                    <a:pt x="0" y="454087"/>
                  </a:moveTo>
                  <a:cubicBezTo>
                    <a:pt x="72292" y="281171"/>
                    <a:pt x="158970" y="134450"/>
                    <a:pt x="369277" y="67225"/>
                  </a:cubicBezTo>
                  <a:cubicBezTo>
                    <a:pt x="579584" y="0"/>
                    <a:pt x="813840" y="195629"/>
                    <a:pt x="819458" y="207902"/>
                  </a:cubicBezTo>
                </a:path>
              </a:pathLst>
            </a:custGeom>
            <a:ln w="25400" cap="rnd">
              <a:solidFill>
                <a:schemeClr val="accent2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37"/>
          <p:cNvGrpSpPr/>
          <p:nvPr/>
        </p:nvGrpSpPr>
        <p:grpSpPr>
          <a:xfrm>
            <a:off x="5791200" y="2133600"/>
            <a:ext cx="2971800" cy="2993886"/>
            <a:chOff x="5791200" y="2133600"/>
            <a:chExt cx="2971800" cy="2993886"/>
          </a:xfrm>
        </p:grpSpPr>
        <p:sp>
          <p:nvSpPr>
            <p:cNvPr id="33" name="TextBox 32"/>
            <p:cNvSpPr txBox="1"/>
            <p:nvPr/>
          </p:nvSpPr>
          <p:spPr>
            <a:xfrm>
              <a:off x="5791200" y="4419600"/>
              <a:ext cx="29718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i="1" dirty="0" smtClean="0">
                  <a:solidFill>
                    <a:schemeClr val="tx2">
                      <a:lumMod val="75000"/>
                    </a:schemeClr>
                  </a:solidFill>
                  <a:latin typeface="+mj-lt"/>
                </a:rPr>
                <a:t>What if we only want </a:t>
              </a:r>
              <a:r>
                <a:rPr lang="en-US" sz="2000" i="1" dirty="0" err="1" smtClean="0">
                  <a:solidFill>
                    <a:schemeClr val="tx2">
                      <a:lumMod val="75000"/>
                    </a:schemeClr>
                  </a:solidFill>
                  <a:latin typeface="+mj-lt"/>
                </a:rPr>
                <a:t>intraprocedural</a:t>
              </a:r>
              <a:r>
                <a:rPr lang="en-US" sz="2000" i="1" dirty="0" smtClean="0">
                  <a:solidFill>
                    <a:schemeClr val="tx2">
                      <a:lumMod val="75000"/>
                    </a:schemeClr>
                  </a:solidFill>
                  <a:latin typeface="+mj-lt"/>
                </a:rPr>
                <a:t> edges?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7656011" y="2133600"/>
              <a:ext cx="673581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000" smtClean="0">
                  <a:solidFill>
                    <a:schemeClr val="accent2">
                      <a:lumMod val="75000"/>
                    </a:schemeClr>
                  </a:solidFill>
                  <a:latin typeface="+mj-lt"/>
                  <a:sym typeface="Wingdings"/>
                </a:rPr>
                <a:t></a:t>
              </a:r>
              <a:endParaRPr lang="en-US" sz="6000" dirty="0" smtClean="0">
                <a:solidFill>
                  <a:schemeClr val="accent2">
                    <a:lumMod val="75000"/>
                  </a:schemeClr>
                </a:solidFill>
                <a:latin typeface="+mj-lt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mph" presetSubtype="1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3" dur="indefinit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indefinit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"/>
                            </p:stCondLst>
                            <p:childTnLst>
                              <p:par>
                                <p:cTn id="16" presetID="1" presetClass="emph" presetSubtype="1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7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"/>
                            </p:stCondLst>
                            <p:childTnLst>
                              <p:par>
                                <p:cTn id="21" presetID="7" presetClass="emph" presetSubtype="1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2" dur="indefinit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3" dur="indefinit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900"/>
                            </p:stCondLst>
                            <p:childTnLst>
                              <p:par>
                                <p:cTn id="25" presetID="1" presetClass="emph" presetSubtype="1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6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7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200"/>
                            </p:stCondLst>
                            <p:childTnLst>
                              <p:par>
                                <p:cTn id="30" presetID="7" presetClass="emph" presetSubtype="1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1" dur="indefinit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2" dur="indefinit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1" presetClass="emph" presetSubtype="1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5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6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800"/>
                            </p:stCondLst>
                            <p:childTnLst>
                              <p:par>
                                <p:cTn id="39" presetID="7" presetClass="emph" presetSubtype="1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0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1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100"/>
                            </p:stCondLst>
                            <p:childTnLst>
                              <p:par>
                                <p:cTn id="43" presetID="7" presetClass="emph" presetSubtype="1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4" dur="indefinit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5" dur="indefinit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400"/>
                            </p:stCondLst>
                            <p:childTnLst>
                              <p:par>
                                <p:cTn id="47" presetID="1" presetClass="emph" presetSubtype="1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8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9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700"/>
                            </p:stCondLst>
                            <p:childTnLst>
                              <p:par>
                                <p:cTn id="52" presetID="7" presetClass="emph" presetSubtype="1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3" dur="indefinit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4" dur="indefinit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1" presetClass="emph" presetSubtype="1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7" dur="indefinite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8" dur="indefinite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indefinite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300"/>
                            </p:stCondLst>
                            <p:childTnLst>
                              <p:par>
                                <p:cTn id="61" presetID="7" presetClass="emph" presetSubtype="1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2" dur="indefinit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3" dur="indefinit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600"/>
                            </p:stCondLst>
                            <p:childTnLst>
                              <p:par>
                                <p:cTn id="65" presetID="1" presetClass="emph" presetSubtype="1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6" dur="indefinit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7" dur="indefinit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indefinit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900"/>
                            </p:stCondLst>
                            <p:childTnLst>
                              <p:par>
                                <p:cTn id="70" presetID="7" presetClass="emph" presetSubtype="1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1" dur="indefinit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2" dur="indefinit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4200"/>
                            </p:stCondLst>
                            <p:childTnLst>
                              <p:par>
                                <p:cTn id="74" presetID="1" presetClass="emph" presetSubtype="1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5" dur="indefinit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6" dur="indefinit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indefinit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4500"/>
                            </p:stCondLst>
                            <p:childTnLst>
                              <p:par>
                                <p:cTn id="79" presetID="7" presetClass="emph" presetSubtype="1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0" dur="indefinit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1" dur="indefinit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800"/>
                            </p:stCondLst>
                            <p:childTnLst>
                              <p:par>
                                <p:cTn id="83" presetID="1" presetClass="emph" presetSubtype="1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4" dur="indefinit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5" dur="indefinit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indefinit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100"/>
                            </p:stCondLst>
                            <p:childTnLst>
                              <p:par>
                                <p:cTn id="88" presetID="7" presetClass="emph" presetSubtype="1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9" dur="indefinit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0" dur="indefinit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400"/>
                            </p:stCondLst>
                            <p:childTnLst>
                              <p:par>
                                <p:cTn id="92" presetID="7" presetClass="emph" presetSubtype="1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3" dur="indefinit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4" dur="indefinit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Edge predicates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31D26-9E58-4D9A-A1BD-18CCD933382B}" type="slidenum">
              <a:rPr lang="en-US" smtClean="0"/>
              <a:pPr>
                <a:defRPr/>
              </a:pPr>
              <a:t>48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The Deconstruction of </a:t>
            </a:r>
            <a:r>
              <a:rPr lang="en-US" dirty="0" err="1" smtClean="0"/>
              <a:t>Dyninst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1981200"/>
            <a:ext cx="5029200" cy="28007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itchFamily="49" charset="0"/>
                <a:cs typeface="Courier New" pitchFamily="49" charset="0"/>
              </a:rPr>
              <a:t>while(!</a:t>
            </a:r>
            <a:r>
              <a:rPr 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itchFamily="49" charset="0"/>
                <a:cs typeface="Courier New" pitchFamily="49" charset="0"/>
              </a:rPr>
              <a:t>work.empty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itchFamily="49" charset="0"/>
                <a:cs typeface="Courier New" pitchFamily="49" charset="0"/>
              </a:rPr>
              <a:t>()) {</a:t>
            </a:r>
          </a:p>
          <a:p>
            <a:pPr>
              <a:tabLst>
                <a:tab pos="112713" algn="l"/>
              </a:tabLst>
            </a:pP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itchFamily="49" charset="0"/>
                <a:cs typeface="Courier New" pitchFamily="49" charset="0"/>
              </a:rPr>
              <a:t>  Block *b = work.pop();</a:t>
            </a:r>
          </a:p>
          <a:p>
            <a:pPr>
              <a:tabLst>
                <a:tab pos="112713" algn="l"/>
              </a:tabLst>
            </a:pPr>
            <a:endParaRPr lang="en-US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Lucida Console" pitchFamily="49" charset="0"/>
              <a:cs typeface="Courier New" pitchFamily="49" charset="0"/>
            </a:endParaRPr>
          </a:p>
          <a:p>
            <a:pPr>
              <a:tabLst>
                <a:tab pos="112713" algn="l"/>
              </a:tabLst>
            </a:pP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itchFamily="49" charset="0"/>
                <a:cs typeface="Courier New" pitchFamily="49" charset="0"/>
              </a:rPr>
              <a:t>  /* do something with b */</a:t>
            </a:r>
          </a:p>
          <a:p>
            <a:pPr>
              <a:tabLst>
                <a:tab pos="112713" algn="l"/>
              </a:tabLst>
            </a:pPr>
            <a:endParaRPr lang="en-US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Lucida Console" pitchFamily="49" charset="0"/>
              <a:cs typeface="Courier New" pitchFamily="49" charset="0"/>
            </a:endParaRPr>
          </a:p>
          <a:p>
            <a:pPr>
              <a:tabLst>
                <a:tab pos="112713" algn="l"/>
              </a:tabLst>
            </a:pP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itchFamily="49" charset="0"/>
                <a:cs typeface="Courier New" pitchFamily="49" charset="0"/>
              </a:rPr>
              <a:t>  </a:t>
            </a:r>
            <a:r>
              <a:rPr lang="en-US" sz="1600" dirty="0" err="1" smtClean="0">
                <a:solidFill>
                  <a:schemeClr val="tx2">
                    <a:lumMod val="75000"/>
                  </a:schemeClr>
                </a:solidFill>
                <a:latin typeface="Lucida Console" pitchFamily="49" charset="0"/>
                <a:cs typeface="Courier New" pitchFamily="49" charset="0"/>
              </a:rPr>
              <a:t>IntraProc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Lucida Console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75000"/>
                  </a:schemeClr>
                </a:solidFill>
                <a:latin typeface="Lucida Console" pitchFamily="49" charset="0"/>
                <a:cs typeface="Courier New" pitchFamily="49" charset="0"/>
              </a:rPr>
              <a:t>pred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Lucida Console" pitchFamily="49" charset="0"/>
                <a:cs typeface="Courier New" pitchFamily="49" charset="0"/>
              </a:rPr>
              <a:t>;</a:t>
            </a:r>
          </a:p>
          <a:p>
            <a:pPr>
              <a:tabLst>
                <a:tab pos="112713" algn="l"/>
              </a:tabLst>
            </a:pP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itchFamily="49" charset="0"/>
                <a:cs typeface="Courier New" pitchFamily="49" charset="0"/>
              </a:rPr>
              <a:t>  </a:t>
            </a:r>
            <a:r>
              <a:rPr 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itchFamily="49" charset="0"/>
                <a:cs typeface="Courier New" pitchFamily="49" charset="0"/>
              </a:rPr>
              <a:t>edgeiter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itchFamily="49" charset="0"/>
                <a:cs typeface="Courier New" pitchFamily="49" charset="0"/>
              </a:rPr>
              <a:t>eit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itchFamily="49" charset="0"/>
                <a:cs typeface="Courier New" pitchFamily="49" charset="0"/>
              </a:rPr>
              <a:t> = b-&gt;out().begin(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Lucida Console" pitchFamily="49" charset="0"/>
                <a:cs typeface="Courier New" pitchFamily="49" charset="0"/>
              </a:rPr>
              <a:t>&amp;</a:t>
            </a:r>
            <a:r>
              <a:rPr lang="en-US" sz="1600" dirty="0" err="1" smtClean="0">
                <a:solidFill>
                  <a:schemeClr val="tx2">
                    <a:lumMod val="75000"/>
                  </a:schemeClr>
                </a:solidFill>
                <a:latin typeface="Lucida Console" pitchFamily="49" charset="0"/>
                <a:cs typeface="Courier New" pitchFamily="49" charset="0"/>
              </a:rPr>
              <a:t>pred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itchFamily="49" charset="0"/>
                <a:cs typeface="Courier New" pitchFamily="49" charset="0"/>
              </a:rPr>
              <a:t>);</a:t>
            </a:r>
          </a:p>
          <a:p>
            <a:pPr>
              <a:tabLst>
                <a:tab pos="112713" algn="l"/>
              </a:tabLst>
            </a:pP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itchFamily="49" charset="0"/>
                <a:cs typeface="Courier New" pitchFamily="49" charset="0"/>
              </a:rPr>
              <a:t>  while(</a:t>
            </a:r>
            <a:r>
              <a:rPr 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itchFamily="49" charset="0"/>
                <a:cs typeface="Courier New" pitchFamily="49" charset="0"/>
              </a:rPr>
              <a:t>eit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itchFamily="49" charset="0"/>
                <a:cs typeface="Courier New" pitchFamily="49" charset="0"/>
              </a:rPr>
              <a:t> != b-&gt;out().end()) {</a:t>
            </a:r>
          </a:p>
          <a:p>
            <a:pPr>
              <a:tabLst>
                <a:tab pos="112713" algn="l"/>
              </a:tabLst>
            </a:pP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itchFamily="49" charset="0"/>
                <a:cs typeface="Courier New" pitchFamily="49" charset="0"/>
              </a:rPr>
              <a:t>    </a:t>
            </a:r>
            <a:r>
              <a:rPr 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itchFamily="49" charset="0"/>
                <a:cs typeface="Courier New" pitchFamily="49" charset="0"/>
              </a:rPr>
              <a:t>work.push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itchFamily="49" charset="0"/>
                <a:cs typeface="Courier New" pitchFamily="49" charset="0"/>
              </a:rPr>
              <a:t>(*</a:t>
            </a:r>
            <a:r>
              <a:rPr 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itchFamily="49" charset="0"/>
                <a:cs typeface="Courier New" pitchFamily="49" charset="0"/>
              </a:rPr>
              <a:t>eit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itchFamily="49" charset="0"/>
                <a:cs typeface="Courier New" pitchFamily="49" charset="0"/>
              </a:rPr>
              <a:t>++); </a:t>
            </a:r>
          </a:p>
          <a:p>
            <a:pPr>
              <a:tabLst>
                <a:tab pos="112713" algn="l"/>
              </a:tabLst>
            </a:pP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itchFamily="49" charset="0"/>
                <a:cs typeface="Courier New" pitchFamily="49" charset="0"/>
              </a:rPr>
              <a:t>	 }</a:t>
            </a:r>
          </a:p>
          <a:p>
            <a:pPr>
              <a:tabLst>
                <a:tab pos="112713" algn="l"/>
              </a:tabLst>
            </a:pP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447800"/>
            <a:ext cx="29459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Walking a control flow graph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715000" y="1371600"/>
            <a:ext cx="16930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Edge Predicates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715000" y="1905000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Tell </a:t>
            </a:r>
            <a:r>
              <a:rPr lang="en-US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iterator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whether Edge argument should be returned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715000" y="26670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Composable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(and, or)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715000" y="32004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Examples: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867400" y="3648670"/>
            <a:ext cx="2667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>
              <a:buSzPct val="60000"/>
              <a:buFont typeface="Wingdings" pitchFamily="2" charset="2"/>
              <a:buChar char="Ø"/>
            </a:pP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Intraprocedural</a:t>
            </a:r>
            <a:endParaRPr lang="en-US" dirty="0" smtClean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pPr marL="176213" indent="-176213">
              <a:buSzPct val="60000"/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Single function context</a:t>
            </a:r>
          </a:p>
          <a:p>
            <a:pPr marL="176213" indent="-176213">
              <a:buSzPct val="60000"/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Direct branches only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Extensible CFG objects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31D26-9E58-4D9A-A1BD-18CCD933382B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Deconstruction of Dyninst</a:t>
            </a:r>
            <a:endParaRPr lang="en-US" dirty="0"/>
          </a:p>
        </p:txBody>
      </p:sp>
      <p:pic>
        <p:nvPicPr>
          <p:cNvPr id="5" name="Picture 2" descr="C:\Documents and Settings\nater\Desktop\pdweek presentation stuff\swiss-army-collecto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457200"/>
            <a:ext cx="2590800" cy="183251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grpSp>
        <p:nvGrpSpPr>
          <p:cNvPr id="6" name="Group 17"/>
          <p:cNvGrpSpPr/>
          <p:nvPr/>
        </p:nvGrpSpPr>
        <p:grpSpPr>
          <a:xfrm>
            <a:off x="457200" y="3200400"/>
            <a:ext cx="2057400" cy="1905000"/>
            <a:chOff x="838200" y="1524000"/>
            <a:chExt cx="3048000" cy="2514600"/>
          </a:xfrm>
        </p:grpSpPr>
        <p:sp>
          <p:nvSpPr>
            <p:cNvPr id="16" name="Rounded Rectangle 15"/>
            <p:cNvSpPr/>
            <p:nvPr/>
          </p:nvSpPr>
          <p:spPr>
            <a:xfrm>
              <a:off x="838200" y="1524000"/>
              <a:ext cx="3048000" cy="2514600"/>
            </a:xfrm>
            <a:prstGeom prst="roundRect">
              <a:avLst>
                <a:gd name="adj" fmla="val 275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r"/>
              <a:r>
                <a:rPr lang="en-US" dirty="0" err="1" smtClean="0"/>
                <a:t>image_func</a:t>
              </a:r>
              <a:endParaRPr lang="en-US" dirty="0"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914400" y="1600200"/>
              <a:ext cx="1730022" cy="1231392"/>
            </a:xfrm>
            <a:prstGeom prst="roundRect">
              <a:avLst>
                <a:gd name="adj" fmla="val 7239"/>
              </a:avLst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r"/>
              <a:r>
                <a:rPr lang="en-US" dirty="0" smtClean="0"/>
                <a:t>Function</a:t>
              </a:r>
              <a:endParaRPr lang="en-US" dirty="0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381000" y="1981200"/>
            <a:ext cx="2021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Dyninst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image_func</a:t>
            </a:r>
            <a:endParaRPr lang="en-US" dirty="0" smtClean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1000" y="1143000"/>
            <a:ext cx="1893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ParseAPI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Function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09600" y="1447800"/>
            <a:ext cx="4828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Simple, only need to represent control flow graph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09600" y="2362200"/>
            <a:ext cx="56629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Complex, handles instrumentation,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liveness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relocation, etc.</a:t>
            </a:r>
          </a:p>
        </p:txBody>
      </p:sp>
      <p:grpSp>
        <p:nvGrpSpPr>
          <p:cNvPr id="7" name="Group 51"/>
          <p:cNvGrpSpPr/>
          <p:nvPr/>
        </p:nvGrpSpPr>
        <p:grpSpPr>
          <a:xfrm>
            <a:off x="3124200" y="3162300"/>
            <a:ext cx="2754395" cy="2860477"/>
            <a:chOff x="3124200" y="3162300"/>
            <a:chExt cx="2754395" cy="2860477"/>
          </a:xfrm>
        </p:grpSpPr>
        <p:sp>
          <p:nvSpPr>
            <p:cNvPr id="24" name="TextBox 23"/>
            <p:cNvSpPr txBox="1"/>
            <p:nvPr/>
          </p:nvSpPr>
          <p:spPr>
            <a:xfrm>
              <a:off x="3124200" y="3162300"/>
              <a:ext cx="2286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Special callback points during parsing</a:t>
              </a:r>
            </a:p>
          </p:txBody>
        </p:sp>
        <p:grpSp>
          <p:nvGrpSpPr>
            <p:cNvPr id="8" name="Group 40"/>
            <p:cNvGrpSpPr/>
            <p:nvPr/>
          </p:nvGrpSpPr>
          <p:grpSpPr>
            <a:xfrm>
              <a:off x="3124200" y="3886200"/>
              <a:ext cx="2754395" cy="2136577"/>
              <a:chOff x="2819400" y="3886200"/>
              <a:chExt cx="2754395" cy="2136577"/>
            </a:xfrm>
          </p:grpSpPr>
          <p:sp>
            <p:nvSpPr>
              <p:cNvPr id="26" name="TextBox 25"/>
              <p:cNvSpPr txBox="1"/>
              <p:nvPr/>
            </p:nvSpPr>
            <p:spPr>
              <a:xfrm>
                <a:off x="3084120" y="3886200"/>
                <a:ext cx="141051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i="1" dirty="0" smtClean="0">
                    <a:solidFill>
                      <a:schemeClr val="accent5">
                        <a:lumMod val="75000"/>
                      </a:schemeClr>
                    </a:solidFill>
                    <a:latin typeface="+mj-lt"/>
                  </a:rPr>
                  <a:t>parse parse </a:t>
                </a:r>
                <a:r>
                  <a:rPr lang="en-US" sz="1400" i="1" dirty="0" err="1" smtClean="0">
                    <a:solidFill>
                      <a:schemeClr val="accent5">
                        <a:lumMod val="75000"/>
                      </a:schemeClr>
                    </a:solidFill>
                    <a:latin typeface="+mj-lt"/>
                  </a:rPr>
                  <a:t>parse</a:t>
                </a:r>
                <a:endParaRPr lang="en-US" sz="1400" i="1" dirty="0" smtClean="0">
                  <a:solidFill>
                    <a:schemeClr val="accent5">
                      <a:lumMod val="75000"/>
                    </a:schemeClr>
                  </a:solidFill>
                  <a:latin typeface="+mj-lt"/>
                </a:endParaRPr>
              </a:p>
            </p:txBody>
          </p:sp>
          <p:cxnSp>
            <p:nvCxnSpPr>
              <p:cNvPr id="29" name="Straight Arrow Connector 28"/>
              <p:cNvCxnSpPr/>
              <p:nvPr/>
            </p:nvCxnSpPr>
            <p:spPr>
              <a:xfrm rot="5400000">
                <a:off x="3636977" y="4342606"/>
                <a:ext cx="304800" cy="1588"/>
              </a:xfrm>
              <a:prstGeom prst="straightConnector1">
                <a:avLst/>
              </a:prstGeom>
              <a:ln w="25400" cap="rnd">
                <a:solidFill>
                  <a:schemeClr val="accent5">
                    <a:lumMod val="75000"/>
                  </a:schemeClr>
                </a:solidFill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TextBox 29"/>
              <p:cNvSpPr txBox="1"/>
              <p:nvPr/>
            </p:nvSpPr>
            <p:spPr>
              <a:xfrm>
                <a:off x="2819400" y="4495800"/>
                <a:ext cx="232307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200" dirty="0" err="1" smtClean="0">
                    <a:solidFill>
                      <a:schemeClr val="accent5">
                        <a:lumMod val="75000"/>
                      </a:schemeClr>
                    </a:solidFill>
                    <a:latin typeface="Lucida Console" pitchFamily="49" charset="0"/>
                  </a:rPr>
                  <a:t>unresBranchNotify</a:t>
                </a:r>
                <a:r>
                  <a:rPr lang="en-US" sz="1200" dirty="0" smtClean="0">
                    <a:solidFill>
                      <a:schemeClr val="accent5">
                        <a:lumMod val="75000"/>
                      </a:schemeClr>
                    </a:solidFill>
                    <a:latin typeface="Lucida Console" pitchFamily="49" charset="0"/>
                  </a:rPr>
                  <a:t>(</a:t>
                </a:r>
                <a:r>
                  <a:rPr lang="en-US" sz="1200" dirty="0" err="1" smtClean="0">
                    <a:solidFill>
                      <a:schemeClr val="accent5">
                        <a:lumMod val="75000"/>
                      </a:schemeClr>
                    </a:solidFill>
                    <a:latin typeface="Lucida Console" pitchFamily="49" charset="0"/>
                  </a:rPr>
                  <a:t>insn</a:t>
                </a:r>
                <a:r>
                  <a:rPr lang="en-US" sz="1200" dirty="0" smtClean="0">
                    <a:solidFill>
                      <a:schemeClr val="accent5">
                        <a:lumMod val="75000"/>
                      </a:schemeClr>
                    </a:solidFill>
                    <a:latin typeface="Lucida Console" pitchFamily="49" charset="0"/>
                  </a:rPr>
                  <a:t>)</a:t>
                </a:r>
              </a:p>
            </p:txBody>
          </p:sp>
          <p:cxnSp>
            <p:nvCxnSpPr>
              <p:cNvPr id="31" name="Straight Arrow Connector 30"/>
              <p:cNvCxnSpPr/>
              <p:nvPr/>
            </p:nvCxnSpPr>
            <p:spPr>
              <a:xfrm>
                <a:off x="3886200" y="4800600"/>
                <a:ext cx="304800" cy="228600"/>
              </a:xfrm>
              <a:prstGeom prst="straightConnector1">
                <a:avLst/>
              </a:prstGeom>
              <a:ln w="25400" cap="rnd">
                <a:solidFill>
                  <a:schemeClr val="accent6">
                    <a:lumMod val="75000"/>
                  </a:schemeClr>
                </a:solidFill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TextBox 34"/>
              <p:cNvSpPr txBox="1"/>
              <p:nvPr/>
            </p:nvSpPr>
            <p:spPr>
              <a:xfrm>
                <a:off x="2971800" y="5105400"/>
                <a:ext cx="260199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200" dirty="0" smtClean="0">
                    <a:solidFill>
                      <a:schemeClr val="accent6">
                        <a:lumMod val="75000"/>
                      </a:schemeClr>
                    </a:solidFill>
                    <a:latin typeface="Lucida Console" pitchFamily="49" charset="0"/>
                  </a:rPr>
                  <a:t>[derived class does stuff]</a:t>
                </a:r>
              </a:p>
            </p:txBody>
          </p:sp>
          <p:cxnSp>
            <p:nvCxnSpPr>
              <p:cNvPr id="36" name="Straight Arrow Connector 35"/>
              <p:cNvCxnSpPr/>
              <p:nvPr/>
            </p:nvCxnSpPr>
            <p:spPr>
              <a:xfrm flipH="1">
                <a:off x="3886200" y="5410200"/>
                <a:ext cx="304800" cy="228600"/>
              </a:xfrm>
              <a:prstGeom prst="straightConnector1">
                <a:avLst/>
              </a:prstGeom>
              <a:ln w="25400" cap="rnd">
                <a:solidFill>
                  <a:schemeClr val="accent6">
                    <a:lumMod val="75000"/>
                  </a:schemeClr>
                </a:solidFill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" name="TextBox 37"/>
              <p:cNvSpPr txBox="1"/>
              <p:nvPr/>
            </p:nvSpPr>
            <p:spPr>
              <a:xfrm>
                <a:off x="3124200" y="5715000"/>
                <a:ext cx="141051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i="1" dirty="0" smtClean="0">
                    <a:solidFill>
                      <a:schemeClr val="accent5">
                        <a:lumMod val="75000"/>
                      </a:schemeClr>
                    </a:solidFill>
                    <a:latin typeface="+mj-lt"/>
                  </a:rPr>
                  <a:t>parse parse </a:t>
                </a:r>
                <a:r>
                  <a:rPr lang="en-US" sz="1400" i="1" dirty="0" err="1" smtClean="0">
                    <a:solidFill>
                      <a:schemeClr val="accent5">
                        <a:lumMod val="75000"/>
                      </a:schemeClr>
                    </a:solidFill>
                    <a:latin typeface="+mj-lt"/>
                  </a:rPr>
                  <a:t>parse</a:t>
                </a:r>
                <a:endParaRPr lang="en-US" sz="1400" i="1" dirty="0" smtClean="0">
                  <a:solidFill>
                    <a:schemeClr val="accent5">
                      <a:lumMod val="75000"/>
                    </a:schemeClr>
                  </a:solidFill>
                  <a:latin typeface="+mj-lt"/>
                </a:endParaRPr>
              </a:p>
            </p:txBody>
          </p:sp>
        </p:grpSp>
      </p:grpSp>
      <p:grpSp>
        <p:nvGrpSpPr>
          <p:cNvPr id="9" name="Group 50"/>
          <p:cNvGrpSpPr/>
          <p:nvPr/>
        </p:nvGrpSpPr>
        <p:grpSpPr>
          <a:xfrm>
            <a:off x="5867400" y="3162300"/>
            <a:ext cx="2833459" cy="2737757"/>
            <a:chOff x="5867400" y="3162300"/>
            <a:chExt cx="2833459" cy="2737757"/>
          </a:xfrm>
        </p:grpSpPr>
        <p:sp>
          <p:nvSpPr>
            <p:cNvPr id="25" name="TextBox 24"/>
            <p:cNvSpPr txBox="1"/>
            <p:nvPr/>
          </p:nvSpPr>
          <p:spPr>
            <a:xfrm>
              <a:off x="5867400" y="3162300"/>
              <a:ext cx="2286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Factory interface for CFG objects</a:t>
              </a:r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7772400" y="5181600"/>
              <a:ext cx="838200" cy="718457"/>
            </a:xfrm>
            <a:prstGeom prst="roundRect">
              <a:avLst>
                <a:gd name="adj" fmla="val 8201"/>
              </a:avLst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parser</a:t>
              </a:r>
              <a:endParaRPr lang="en-US" dirty="0"/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7086600" y="3962400"/>
              <a:ext cx="762000" cy="533400"/>
            </a:xfrm>
            <a:prstGeom prst="roundRect">
              <a:avLst>
                <a:gd name="adj" fmla="val 8201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custom factory</a:t>
              </a:r>
              <a:endParaRPr lang="en-US" sz="1400" dirty="0"/>
            </a:p>
          </p:txBody>
        </p:sp>
        <p:cxnSp>
          <p:nvCxnSpPr>
            <p:cNvPr id="47" name="Straight Arrow Connector 46"/>
            <p:cNvCxnSpPr/>
            <p:nvPr/>
          </p:nvCxnSpPr>
          <p:spPr>
            <a:xfrm rot="16200000" flipV="1">
              <a:off x="7505700" y="4686300"/>
              <a:ext cx="381000" cy="304800"/>
            </a:xfrm>
            <a:prstGeom prst="straightConnector1">
              <a:avLst/>
            </a:prstGeom>
            <a:ln w="25400" cap="rnd">
              <a:solidFill>
                <a:schemeClr val="tx1">
                  <a:lumMod val="75000"/>
                  <a:lumOff val="25000"/>
                </a:scheme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Freeform 47"/>
            <p:cNvSpPr/>
            <p:nvPr/>
          </p:nvSpPr>
          <p:spPr>
            <a:xfrm>
              <a:off x="7158096" y="4594578"/>
              <a:ext cx="507059" cy="936978"/>
            </a:xfrm>
            <a:custGeom>
              <a:avLst/>
              <a:gdLst>
                <a:gd name="connsiteX0" fmla="*/ 112889 w 451556"/>
                <a:gd name="connsiteY0" fmla="*/ 0 h 936978"/>
                <a:gd name="connsiteX1" fmla="*/ 0 w 451556"/>
                <a:gd name="connsiteY1" fmla="*/ 632178 h 936978"/>
                <a:gd name="connsiteX2" fmla="*/ 451556 w 451556"/>
                <a:gd name="connsiteY2" fmla="*/ 936978 h 936978"/>
                <a:gd name="connsiteX0" fmla="*/ 168392 w 507059"/>
                <a:gd name="connsiteY0" fmla="*/ 0 h 936978"/>
                <a:gd name="connsiteX1" fmla="*/ 55503 w 507059"/>
                <a:gd name="connsiteY1" fmla="*/ 632178 h 936978"/>
                <a:gd name="connsiteX2" fmla="*/ 507059 w 507059"/>
                <a:gd name="connsiteY2" fmla="*/ 936978 h 9369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07059" h="936978">
                  <a:moveTo>
                    <a:pt x="168392" y="0"/>
                  </a:moveTo>
                  <a:cubicBezTo>
                    <a:pt x="130762" y="210726"/>
                    <a:pt x="0" y="472252"/>
                    <a:pt x="55503" y="632178"/>
                  </a:cubicBezTo>
                  <a:cubicBezTo>
                    <a:pt x="111006" y="792104"/>
                    <a:pt x="356540" y="835378"/>
                    <a:pt x="507059" y="936978"/>
                  </a:cubicBezTo>
                </a:path>
              </a:pathLst>
            </a:custGeom>
            <a:ln w="25400" cap="rnd">
              <a:solidFill>
                <a:schemeClr val="tx1">
                  <a:lumMod val="75000"/>
                  <a:lumOff val="25000"/>
                </a:scheme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7772400" y="4648200"/>
              <a:ext cx="92845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err="1" smtClean="0">
                  <a:solidFill>
                    <a:schemeClr val="accent5">
                      <a:lumMod val="75000"/>
                    </a:schemeClr>
                  </a:solidFill>
                  <a:latin typeface="Lucida Console" pitchFamily="49" charset="0"/>
                </a:rPr>
                <a:t>mkfunc</a:t>
              </a:r>
              <a:r>
                <a:rPr lang="en-US" sz="1200" dirty="0" smtClean="0">
                  <a:solidFill>
                    <a:schemeClr val="accent5">
                      <a:lumMod val="75000"/>
                    </a:schemeClr>
                  </a:solidFill>
                  <a:latin typeface="Lucida Console" pitchFamily="49" charset="0"/>
                </a:rPr>
                <a:t>()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943600" y="4876800"/>
              <a:ext cx="120738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accent5">
                      <a:lumMod val="75000"/>
                    </a:schemeClr>
                  </a:solidFill>
                  <a:latin typeface="Lucida Console" pitchFamily="49" charset="0"/>
                </a:rPr>
                <a:t>(Function*)</a:t>
              </a:r>
            </a:p>
            <a:p>
              <a:pPr algn="ctr"/>
              <a:r>
                <a:rPr lang="en-US" sz="1200" dirty="0" err="1" smtClean="0">
                  <a:solidFill>
                    <a:schemeClr val="accent5">
                      <a:lumMod val="75000"/>
                    </a:schemeClr>
                  </a:solidFill>
                  <a:latin typeface="Lucida Console" pitchFamily="49" charset="0"/>
                </a:rPr>
                <a:t>image_func</a:t>
              </a:r>
              <a:endParaRPr lang="en-US" sz="1200" dirty="0" smtClean="0">
                <a:solidFill>
                  <a:schemeClr val="accent5">
                    <a:lumMod val="75000"/>
                  </a:schemeClr>
                </a:solidFill>
                <a:latin typeface="Lucida Console" pitchFamily="49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F9160D-819F-4A43-9AF1-D2447476051B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The Deconstruction of </a:t>
            </a:r>
            <a:r>
              <a:rPr lang="en-US" dirty="0" err="1" smtClean="0"/>
              <a:t>Dyninst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382000" cy="5181600"/>
          </a:xfrm>
        </p:spPr>
        <p:txBody>
          <a:bodyPr/>
          <a:lstStyle/>
          <a:p>
            <a:r>
              <a:rPr lang="en-US" dirty="0" smtClean="0"/>
              <a:t>Interface and Abstractions</a:t>
            </a:r>
          </a:p>
          <a:p>
            <a:pPr lvl="1"/>
            <a:r>
              <a:rPr lang="en-US" dirty="0" smtClean="0"/>
              <a:t>Finding the right level of detail</a:t>
            </a:r>
          </a:p>
          <a:p>
            <a:pPr lvl="1"/>
            <a:r>
              <a:rPr lang="en-US" dirty="0" smtClean="0"/>
              <a:t>Building general components</a:t>
            </a:r>
          </a:p>
          <a:p>
            <a:pPr lvl="1"/>
            <a:r>
              <a:rPr lang="en-US" dirty="0" smtClean="0"/>
              <a:t>Allowing inter-operability between components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Implementation</a:t>
            </a:r>
          </a:p>
          <a:p>
            <a:pPr lvl="1"/>
            <a:r>
              <a:rPr lang="en-US" dirty="0" smtClean="0"/>
              <a:t>Integrating back into DyninstAPI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Oval 40"/>
          <p:cNvSpPr/>
          <p:nvPr/>
        </p:nvSpPr>
        <p:spPr>
          <a:xfrm rot="19415094">
            <a:off x="3453398" y="4301337"/>
            <a:ext cx="1981200" cy="9906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in the box?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31D26-9E58-4D9A-A1BD-18CCD933382B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Deconstruction of Dyninst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86200" y="304800"/>
            <a:ext cx="2614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* box to be released soon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1099066"/>
            <a:ext cx="18593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Binary Parser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67977" y="914400"/>
            <a:ext cx="320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Control Flow Graph Representation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791200" y="914400"/>
            <a:ext cx="289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SymtabAPI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-based Code Source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28600" y="1778675"/>
            <a:ext cx="2590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recursive descent parsing</a:t>
            </a:r>
          </a:p>
          <a:p>
            <a:pPr marL="225425" indent="-225425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speculative gap parsing</a:t>
            </a:r>
          </a:p>
          <a:p>
            <a:pPr marL="225425" indent="-225425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cross platform: x86, x86-64, PPC, IA64, SPARC</a:t>
            </a:r>
          </a:p>
          <a:p>
            <a:pPr marL="225425" indent="-225425">
              <a:buFont typeface="Wingdings" pitchFamily="2" charset="2"/>
              <a:buChar char="Ø"/>
            </a:pP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95600" y="1790700"/>
            <a:ext cx="2971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graph interface</a:t>
            </a:r>
          </a:p>
          <a:p>
            <a:pPr marL="225425" indent="-225425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extensible objects for easy tool integration</a:t>
            </a:r>
          </a:p>
          <a:p>
            <a:pPr marL="225425" indent="-225425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exports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Dyninst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InstructionAPI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interface</a:t>
            </a:r>
          </a:p>
          <a:p>
            <a:pPr marL="225425" indent="-225425">
              <a:buFont typeface="Wingdings" pitchFamily="2" charset="2"/>
              <a:buChar char="Ø"/>
            </a:pP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19800" y="1828800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cross-platform</a:t>
            </a:r>
          </a:p>
          <a:p>
            <a:pPr marL="225425" indent="-225425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supports ELF, PE, XCOFF formats</a:t>
            </a:r>
          </a:p>
        </p:txBody>
      </p:sp>
      <p:pic>
        <p:nvPicPr>
          <p:cNvPr id="2050" name="Picture 2" descr="C:\Documents and Settings\nater\My Documents\My Dropbox\papi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9762" y="4148137"/>
            <a:ext cx="1646238" cy="1643062"/>
          </a:xfrm>
          <a:prstGeom prst="rect">
            <a:avLst/>
          </a:prstGeom>
          <a:noFill/>
        </p:spPr>
      </p:pic>
      <p:pic>
        <p:nvPicPr>
          <p:cNvPr id="2051" name="Picture 3" descr="C:\Documents and Settings\nater\My Documents\My Dropbox\symtabapi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4148137"/>
            <a:ext cx="1646237" cy="1643063"/>
          </a:xfrm>
          <a:prstGeom prst="rect">
            <a:avLst/>
          </a:prstGeom>
          <a:noFill/>
        </p:spPr>
      </p:pic>
      <p:grpSp>
        <p:nvGrpSpPr>
          <p:cNvPr id="6" name="Group 17"/>
          <p:cNvGrpSpPr/>
          <p:nvPr/>
        </p:nvGrpSpPr>
        <p:grpSpPr>
          <a:xfrm>
            <a:off x="3886200" y="3657600"/>
            <a:ext cx="1007232" cy="2362200"/>
            <a:chOff x="5715000" y="1143000"/>
            <a:chExt cx="1600200" cy="3752850"/>
          </a:xfrm>
        </p:grpSpPr>
        <p:sp>
          <p:nvSpPr>
            <p:cNvPr id="19" name="Oval 18"/>
            <p:cNvSpPr/>
            <p:nvPr/>
          </p:nvSpPr>
          <p:spPr>
            <a:xfrm>
              <a:off x="6400800" y="1143000"/>
              <a:ext cx="228600" cy="2286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Oval 19"/>
            <p:cNvSpPr/>
            <p:nvPr/>
          </p:nvSpPr>
          <p:spPr>
            <a:xfrm>
              <a:off x="6000750" y="1628775"/>
              <a:ext cx="228600" cy="2286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6629400" y="1981200"/>
              <a:ext cx="228600" cy="2286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6248400" y="2362200"/>
              <a:ext cx="228600" cy="2286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6705600" y="3124200"/>
              <a:ext cx="228600" cy="2286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5715000" y="3200400"/>
              <a:ext cx="228600" cy="2286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6705600" y="3657600"/>
              <a:ext cx="228600" cy="2286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7086600" y="4114800"/>
              <a:ext cx="228600" cy="2286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6400800" y="4114800"/>
              <a:ext cx="228600" cy="2286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6477000" y="2133600"/>
              <a:ext cx="381000" cy="454025"/>
            </a:xfrm>
            <a:custGeom>
              <a:avLst/>
              <a:gdLst>
                <a:gd name="connsiteX0" fmla="*/ 400050 w 495300"/>
                <a:gd name="connsiteY0" fmla="*/ 0 h 454025"/>
                <a:gd name="connsiteX1" fmla="*/ 428625 w 495300"/>
                <a:gd name="connsiteY1" fmla="*/ 390525 h 454025"/>
                <a:gd name="connsiteX2" fmla="*/ 0 w 495300"/>
                <a:gd name="connsiteY2" fmla="*/ 381000 h 45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95300" h="454025">
                  <a:moveTo>
                    <a:pt x="400050" y="0"/>
                  </a:moveTo>
                  <a:cubicBezTo>
                    <a:pt x="447675" y="163512"/>
                    <a:pt x="495300" y="327025"/>
                    <a:pt x="428625" y="390525"/>
                  </a:cubicBezTo>
                  <a:cubicBezTo>
                    <a:pt x="361950" y="454025"/>
                    <a:pt x="180975" y="417512"/>
                    <a:pt x="0" y="381000"/>
                  </a:cubicBezTo>
                </a:path>
              </a:pathLst>
            </a:custGeom>
            <a:ln w="28575">
              <a:solidFill>
                <a:schemeClr val="accent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/>
            <p:cNvSpPr/>
            <p:nvPr/>
          </p:nvSpPr>
          <p:spPr>
            <a:xfrm>
              <a:off x="6080125" y="1295400"/>
              <a:ext cx="396875" cy="323850"/>
            </a:xfrm>
            <a:custGeom>
              <a:avLst/>
              <a:gdLst>
                <a:gd name="connsiteX0" fmla="*/ 396875 w 396875"/>
                <a:gd name="connsiteY0" fmla="*/ 0 h 323850"/>
                <a:gd name="connsiteX1" fmla="*/ 63500 w 396875"/>
                <a:gd name="connsiteY1" fmla="*/ 123825 h 323850"/>
                <a:gd name="connsiteX2" fmla="*/ 15875 w 396875"/>
                <a:gd name="connsiteY2" fmla="*/ 32385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96875" h="323850">
                  <a:moveTo>
                    <a:pt x="396875" y="0"/>
                  </a:moveTo>
                  <a:cubicBezTo>
                    <a:pt x="261937" y="34925"/>
                    <a:pt x="127000" y="69850"/>
                    <a:pt x="63500" y="123825"/>
                  </a:cubicBezTo>
                  <a:cubicBezTo>
                    <a:pt x="0" y="177800"/>
                    <a:pt x="7937" y="250825"/>
                    <a:pt x="15875" y="323850"/>
                  </a:cubicBezTo>
                </a:path>
              </a:pathLst>
            </a:custGeom>
            <a:ln w="28575">
              <a:solidFill>
                <a:schemeClr val="accent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6553200" y="1295400"/>
              <a:ext cx="347663" cy="714375"/>
            </a:xfrm>
            <a:custGeom>
              <a:avLst/>
              <a:gdLst>
                <a:gd name="connsiteX0" fmla="*/ 0 w 347663"/>
                <a:gd name="connsiteY0" fmla="*/ 0 h 714375"/>
                <a:gd name="connsiteX1" fmla="*/ 304800 w 347663"/>
                <a:gd name="connsiteY1" fmla="*/ 514350 h 714375"/>
                <a:gd name="connsiteX2" fmla="*/ 257175 w 347663"/>
                <a:gd name="connsiteY2" fmla="*/ 714375 h 71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7663" h="714375">
                  <a:moveTo>
                    <a:pt x="0" y="0"/>
                  </a:moveTo>
                  <a:cubicBezTo>
                    <a:pt x="130969" y="197644"/>
                    <a:pt x="261938" y="395288"/>
                    <a:pt x="304800" y="514350"/>
                  </a:cubicBezTo>
                  <a:cubicBezTo>
                    <a:pt x="347663" y="633413"/>
                    <a:pt x="302419" y="673894"/>
                    <a:pt x="257175" y="714375"/>
                  </a:cubicBezTo>
                </a:path>
              </a:pathLst>
            </a:custGeom>
            <a:ln w="28575">
              <a:solidFill>
                <a:schemeClr val="accent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6096000" y="1828800"/>
              <a:ext cx="161925" cy="533400"/>
            </a:xfrm>
            <a:custGeom>
              <a:avLst/>
              <a:gdLst>
                <a:gd name="connsiteX0" fmla="*/ 0 w 161925"/>
                <a:gd name="connsiteY0" fmla="*/ 0 h 533400"/>
                <a:gd name="connsiteX1" fmla="*/ 38100 w 161925"/>
                <a:gd name="connsiteY1" fmla="*/ 371475 h 533400"/>
                <a:gd name="connsiteX2" fmla="*/ 161925 w 161925"/>
                <a:gd name="connsiteY2" fmla="*/ 533400 h 53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1925" h="533400">
                  <a:moveTo>
                    <a:pt x="0" y="0"/>
                  </a:moveTo>
                  <a:cubicBezTo>
                    <a:pt x="5556" y="141287"/>
                    <a:pt x="11113" y="282575"/>
                    <a:pt x="38100" y="371475"/>
                  </a:cubicBezTo>
                  <a:cubicBezTo>
                    <a:pt x="65088" y="460375"/>
                    <a:pt x="113506" y="496887"/>
                    <a:pt x="161925" y="533400"/>
                  </a:cubicBezTo>
                </a:path>
              </a:pathLst>
            </a:custGeom>
            <a:ln w="28575">
              <a:solidFill>
                <a:schemeClr val="accent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6315075" y="2036763"/>
              <a:ext cx="304800" cy="344487"/>
            </a:xfrm>
            <a:custGeom>
              <a:avLst/>
              <a:gdLst>
                <a:gd name="connsiteX0" fmla="*/ 19050 w 304800"/>
                <a:gd name="connsiteY0" fmla="*/ 344487 h 344487"/>
                <a:gd name="connsiteX1" fmla="*/ 47625 w 304800"/>
                <a:gd name="connsiteY1" fmla="*/ 49212 h 344487"/>
                <a:gd name="connsiteX2" fmla="*/ 304800 w 304800"/>
                <a:gd name="connsiteY2" fmla="*/ 49212 h 3444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4800" h="344487">
                  <a:moveTo>
                    <a:pt x="19050" y="344487"/>
                  </a:moveTo>
                  <a:cubicBezTo>
                    <a:pt x="9525" y="221456"/>
                    <a:pt x="0" y="98425"/>
                    <a:pt x="47625" y="49212"/>
                  </a:cubicBezTo>
                  <a:cubicBezTo>
                    <a:pt x="95250" y="0"/>
                    <a:pt x="200025" y="24606"/>
                    <a:pt x="304800" y="49212"/>
                  </a:cubicBezTo>
                </a:path>
              </a:pathLst>
            </a:custGeom>
            <a:ln w="28575">
              <a:solidFill>
                <a:schemeClr val="accent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6248400" y="2590800"/>
              <a:ext cx="446087" cy="511175"/>
            </a:xfrm>
            <a:custGeom>
              <a:avLst/>
              <a:gdLst>
                <a:gd name="connsiteX0" fmla="*/ 55562 w 446087"/>
                <a:gd name="connsiteY0" fmla="*/ 0 h 511175"/>
                <a:gd name="connsiteX1" fmla="*/ 65087 w 446087"/>
                <a:gd name="connsiteY1" fmla="*/ 428625 h 511175"/>
                <a:gd name="connsiteX2" fmla="*/ 446087 w 446087"/>
                <a:gd name="connsiteY2" fmla="*/ 495300 h 511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46087" h="511175">
                  <a:moveTo>
                    <a:pt x="55562" y="0"/>
                  </a:moveTo>
                  <a:cubicBezTo>
                    <a:pt x="27781" y="173037"/>
                    <a:pt x="0" y="346075"/>
                    <a:pt x="65087" y="428625"/>
                  </a:cubicBezTo>
                  <a:cubicBezTo>
                    <a:pt x="130174" y="511175"/>
                    <a:pt x="288130" y="503237"/>
                    <a:pt x="446087" y="495300"/>
                  </a:cubicBezTo>
                </a:path>
              </a:pathLst>
            </a:custGeom>
            <a:ln w="28575">
              <a:solidFill>
                <a:schemeClr val="accent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 33"/>
            <p:cNvSpPr/>
            <p:nvPr/>
          </p:nvSpPr>
          <p:spPr>
            <a:xfrm>
              <a:off x="6829425" y="3314700"/>
              <a:ext cx="31750" cy="342900"/>
            </a:xfrm>
            <a:custGeom>
              <a:avLst/>
              <a:gdLst>
                <a:gd name="connsiteX0" fmla="*/ 0 w 31750"/>
                <a:gd name="connsiteY0" fmla="*/ 0 h 342900"/>
                <a:gd name="connsiteX1" fmla="*/ 28575 w 31750"/>
                <a:gd name="connsiteY1" fmla="*/ 276225 h 342900"/>
                <a:gd name="connsiteX2" fmla="*/ 19050 w 31750"/>
                <a:gd name="connsiteY2" fmla="*/ 342900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1750" h="342900">
                  <a:moveTo>
                    <a:pt x="0" y="0"/>
                  </a:moveTo>
                  <a:cubicBezTo>
                    <a:pt x="12700" y="109537"/>
                    <a:pt x="25400" y="219075"/>
                    <a:pt x="28575" y="276225"/>
                  </a:cubicBezTo>
                  <a:cubicBezTo>
                    <a:pt x="31750" y="333375"/>
                    <a:pt x="25400" y="338137"/>
                    <a:pt x="19050" y="342900"/>
                  </a:cubicBezTo>
                </a:path>
              </a:pathLst>
            </a:custGeom>
            <a:ln w="28575">
              <a:solidFill>
                <a:schemeClr val="accent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6877050" y="3829050"/>
              <a:ext cx="276225" cy="266700"/>
            </a:xfrm>
            <a:custGeom>
              <a:avLst/>
              <a:gdLst>
                <a:gd name="connsiteX0" fmla="*/ 0 w 276225"/>
                <a:gd name="connsiteY0" fmla="*/ 0 h 266700"/>
                <a:gd name="connsiteX1" fmla="*/ 171450 w 276225"/>
                <a:gd name="connsiteY1" fmla="*/ 47625 h 266700"/>
                <a:gd name="connsiteX2" fmla="*/ 276225 w 276225"/>
                <a:gd name="connsiteY2" fmla="*/ 26670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76225" h="266700">
                  <a:moveTo>
                    <a:pt x="0" y="0"/>
                  </a:moveTo>
                  <a:cubicBezTo>
                    <a:pt x="62706" y="1587"/>
                    <a:pt x="125413" y="3175"/>
                    <a:pt x="171450" y="47625"/>
                  </a:cubicBezTo>
                  <a:cubicBezTo>
                    <a:pt x="217487" y="92075"/>
                    <a:pt x="246856" y="179387"/>
                    <a:pt x="276225" y="266700"/>
                  </a:cubicBezTo>
                </a:path>
              </a:pathLst>
            </a:custGeom>
            <a:ln w="28575">
              <a:solidFill>
                <a:schemeClr val="accent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 35"/>
            <p:cNvSpPr/>
            <p:nvPr/>
          </p:nvSpPr>
          <p:spPr>
            <a:xfrm>
              <a:off x="6562725" y="3848100"/>
              <a:ext cx="209550" cy="247650"/>
            </a:xfrm>
            <a:custGeom>
              <a:avLst/>
              <a:gdLst>
                <a:gd name="connsiteX0" fmla="*/ 209550 w 209550"/>
                <a:gd name="connsiteY0" fmla="*/ 0 h 247650"/>
                <a:gd name="connsiteX1" fmla="*/ 47625 w 209550"/>
                <a:gd name="connsiteY1" fmla="*/ 133350 h 247650"/>
                <a:gd name="connsiteX2" fmla="*/ 0 w 209550"/>
                <a:gd name="connsiteY2" fmla="*/ 247650 h 247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9550" h="247650">
                  <a:moveTo>
                    <a:pt x="209550" y="0"/>
                  </a:moveTo>
                  <a:cubicBezTo>
                    <a:pt x="146050" y="46037"/>
                    <a:pt x="82550" y="92075"/>
                    <a:pt x="47625" y="133350"/>
                  </a:cubicBezTo>
                  <a:cubicBezTo>
                    <a:pt x="12700" y="174625"/>
                    <a:pt x="6350" y="211137"/>
                    <a:pt x="0" y="247650"/>
                  </a:cubicBezTo>
                </a:path>
              </a:pathLst>
            </a:custGeom>
            <a:ln w="28575">
              <a:solidFill>
                <a:schemeClr val="accent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6810375" y="4667250"/>
              <a:ext cx="228600" cy="2286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 37"/>
            <p:cNvSpPr/>
            <p:nvPr/>
          </p:nvSpPr>
          <p:spPr>
            <a:xfrm>
              <a:off x="6505575" y="4324350"/>
              <a:ext cx="304800" cy="319088"/>
            </a:xfrm>
            <a:custGeom>
              <a:avLst/>
              <a:gdLst>
                <a:gd name="connsiteX0" fmla="*/ 0 w 304800"/>
                <a:gd name="connsiteY0" fmla="*/ 0 h 319088"/>
                <a:gd name="connsiteX1" fmla="*/ 152400 w 304800"/>
                <a:gd name="connsiteY1" fmla="*/ 266700 h 319088"/>
                <a:gd name="connsiteX2" fmla="*/ 304800 w 304800"/>
                <a:gd name="connsiteY2" fmla="*/ 314325 h 31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4800" h="319088">
                  <a:moveTo>
                    <a:pt x="0" y="0"/>
                  </a:moveTo>
                  <a:cubicBezTo>
                    <a:pt x="50800" y="107156"/>
                    <a:pt x="101600" y="214313"/>
                    <a:pt x="152400" y="266700"/>
                  </a:cubicBezTo>
                  <a:cubicBezTo>
                    <a:pt x="203200" y="319088"/>
                    <a:pt x="254000" y="316706"/>
                    <a:pt x="304800" y="314325"/>
                  </a:cubicBezTo>
                </a:path>
              </a:pathLst>
            </a:custGeom>
            <a:ln w="28575">
              <a:solidFill>
                <a:schemeClr val="accent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 38"/>
            <p:cNvSpPr/>
            <p:nvPr/>
          </p:nvSpPr>
          <p:spPr>
            <a:xfrm>
              <a:off x="7000875" y="4305300"/>
              <a:ext cx="219075" cy="323850"/>
            </a:xfrm>
            <a:custGeom>
              <a:avLst/>
              <a:gdLst>
                <a:gd name="connsiteX0" fmla="*/ 219075 w 219075"/>
                <a:gd name="connsiteY0" fmla="*/ 0 h 323850"/>
                <a:gd name="connsiteX1" fmla="*/ 171450 w 219075"/>
                <a:gd name="connsiteY1" fmla="*/ 161925 h 323850"/>
                <a:gd name="connsiteX2" fmla="*/ 0 w 219075"/>
                <a:gd name="connsiteY2" fmla="*/ 32385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9075" h="323850">
                  <a:moveTo>
                    <a:pt x="219075" y="0"/>
                  </a:moveTo>
                  <a:cubicBezTo>
                    <a:pt x="213518" y="53975"/>
                    <a:pt x="207962" y="107950"/>
                    <a:pt x="171450" y="161925"/>
                  </a:cubicBezTo>
                  <a:cubicBezTo>
                    <a:pt x="134938" y="215900"/>
                    <a:pt x="67469" y="269875"/>
                    <a:pt x="0" y="323850"/>
                  </a:cubicBezTo>
                </a:path>
              </a:pathLst>
            </a:custGeom>
            <a:ln w="28575">
              <a:solidFill>
                <a:schemeClr val="accent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5934075" y="3305175"/>
              <a:ext cx="809625" cy="342900"/>
            </a:xfrm>
            <a:custGeom>
              <a:avLst/>
              <a:gdLst>
                <a:gd name="connsiteX0" fmla="*/ 0 w 809625"/>
                <a:gd name="connsiteY0" fmla="*/ 0 h 342900"/>
                <a:gd name="connsiteX1" fmla="*/ 466725 w 809625"/>
                <a:gd name="connsiteY1" fmla="*/ 57150 h 342900"/>
                <a:gd name="connsiteX2" fmla="*/ 809625 w 809625"/>
                <a:gd name="connsiteY2" fmla="*/ 342900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342900">
                  <a:moveTo>
                    <a:pt x="0" y="0"/>
                  </a:moveTo>
                  <a:cubicBezTo>
                    <a:pt x="165894" y="0"/>
                    <a:pt x="331788" y="0"/>
                    <a:pt x="466725" y="57150"/>
                  </a:cubicBezTo>
                  <a:cubicBezTo>
                    <a:pt x="601662" y="114300"/>
                    <a:pt x="705643" y="228600"/>
                    <a:pt x="809625" y="342900"/>
                  </a:cubicBezTo>
                </a:path>
              </a:pathLst>
            </a:custGeom>
            <a:ln w="28575">
              <a:solidFill>
                <a:schemeClr val="accent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31D26-9E58-4D9A-A1BD-18CCD933382B}" type="slidenum">
              <a:rPr lang="en-US" smtClean="0"/>
              <a:pPr>
                <a:defRPr/>
              </a:pPr>
              <a:t>51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Deconstruction of Dyninst</a:t>
            </a:r>
            <a:endParaRPr lang="en-US" dirty="0"/>
          </a:p>
        </p:txBody>
      </p:sp>
      <p:pic>
        <p:nvPicPr>
          <p:cNvPr id="7" name="Picture 6" descr="champagne_toas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78013" y="2362200"/>
            <a:ext cx="1089787" cy="12192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52400" y="2787134"/>
            <a:ext cx="1225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conception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22597" y="2787134"/>
            <a:ext cx="1717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code refactoring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85109" y="2787134"/>
            <a:ext cx="1648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interface design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78499" y="2648635"/>
            <a:ext cx="22543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Dyninst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re-integration</a:t>
            </a:r>
          </a:p>
          <a:p>
            <a:pPr algn="ctr"/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(major test case)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1347606" y="2971006"/>
            <a:ext cx="304800" cy="1588"/>
          </a:xfrm>
          <a:prstGeom prst="straightConnector1">
            <a:avLst/>
          </a:prstGeom>
          <a:ln w="28575" cap="rnd">
            <a:solidFill>
              <a:schemeClr val="tx1">
                <a:lumMod val="75000"/>
                <a:lumOff val="25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3310118" y="2971006"/>
            <a:ext cx="304800" cy="1588"/>
          </a:xfrm>
          <a:prstGeom prst="straightConnector1">
            <a:avLst/>
          </a:prstGeom>
          <a:ln w="28575" cap="rnd">
            <a:solidFill>
              <a:schemeClr val="tx1">
                <a:lumMod val="75000"/>
                <a:lumOff val="25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5203508" y="2971006"/>
            <a:ext cx="304800" cy="1588"/>
          </a:xfrm>
          <a:prstGeom prst="straightConnector1">
            <a:avLst/>
          </a:prstGeom>
          <a:ln w="28575" cap="rnd">
            <a:solidFill>
              <a:schemeClr val="tx1">
                <a:lumMod val="75000"/>
                <a:lumOff val="25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7703025" y="2971006"/>
            <a:ext cx="304800" cy="1588"/>
          </a:xfrm>
          <a:prstGeom prst="straightConnector1">
            <a:avLst/>
          </a:prstGeom>
          <a:ln w="28575" cap="rnd">
            <a:solidFill>
              <a:schemeClr val="tx1">
                <a:lumMod val="75000"/>
                <a:lumOff val="25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24"/>
          <p:cNvGrpSpPr/>
          <p:nvPr/>
        </p:nvGrpSpPr>
        <p:grpSpPr>
          <a:xfrm>
            <a:off x="513305" y="2286000"/>
            <a:ext cx="4173973" cy="830997"/>
            <a:chOff x="513305" y="2667000"/>
            <a:chExt cx="4173973" cy="830997"/>
          </a:xfrm>
        </p:grpSpPr>
        <p:sp>
          <p:nvSpPr>
            <p:cNvPr id="21" name="TextBox 20"/>
            <p:cNvSpPr txBox="1"/>
            <p:nvPr/>
          </p:nvSpPr>
          <p:spPr>
            <a:xfrm>
              <a:off x="513305" y="2667000"/>
              <a:ext cx="66877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800" dirty="0" smtClean="0">
                  <a:solidFill>
                    <a:schemeClr val="tx2">
                      <a:lumMod val="75000"/>
                    </a:schemeClr>
                  </a:solidFill>
                  <a:latin typeface="+mj-lt"/>
                  <a:sym typeface="Wingdings"/>
                </a:rPr>
                <a:t></a:t>
              </a:r>
              <a:endParaRPr lang="en-US" sz="4800" dirty="0" smtClean="0">
                <a:solidFill>
                  <a:schemeClr val="tx2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189705" y="2667000"/>
              <a:ext cx="668773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800" dirty="0" smtClean="0">
                  <a:solidFill>
                    <a:schemeClr val="tx2">
                      <a:lumMod val="75000"/>
                    </a:schemeClr>
                  </a:solidFill>
                  <a:sym typeface="Wingdings"/>
                </a:rPr>
                <a:t></a:t>
              </a:r>
              <a:endParaRPr lang="en-US" sz="4800" dirty="0" smtClean="0">
                <a:solidFill>
                  <a:schemeClr val="tx2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018505" y="2667000"/>
              <a:ext cx="668773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800" dirty="0" smtClean="0">
                  <a:solidFill>
                    <a:schemeClr val="tx2">
                      <a:lumMod val="75000"/>
                    </a:schemeClr>
                  </a:solidFill>
                  <a:sym typeface="Wingdings"/>
                </a:rPr>
                <a:t></a:t>
              </a:r>
              <a:endParaRPr lang="en-US" sz="4800" dirty="0" smtClean="0">
                <a:solidFill>
                  <a:schemeClr val="tx2">
                    <a:lumMod val="75000"/>
                  </a:schemeClr>
                </a:solidFill>
                <a:latin typeface="+mj-lt"/>
              </a:endParaRPr>
            </a:p>
          </p:txBody>
        </p:sp>
      </p:grpSp>
      <p:grpSp>
        <p:nvGrpSpPr>
          <p:cNvPr id="6" name="Group 31"/>
          <p:cNvGrpSpPr/>
          <p:nvPr/>
        </p:nvGrpSpPr>
        <p:grpSpPr>
          <a:xfrm>
            <a:off x="5012267" y="2422407"/>
            <a:ext cx="677333" cy="1046104"/>
            <a:chOff x="5012267" y="2803407"/>
            <a:chExt cx="677333" cy="1046104"/>
          </a:xfrm>
        </p:grpSpPr>
        <p:sp>
          <p:nvSpPr>
            <p:cNvPr id="29" name="Freeform 28"/>
            <p:cNvSpPr/>
            <p:nvPr/>
          </p:nvSpPr>
          <p:spPr>
            <a:xfrm>
              <a:off x="5012267" y="2803407"/>
              <a:ext cx="643466" cy="425215"/>
            </a:xfrm>
            <a:custGeom>
              <a:avLst/>
              <a:gdLst>
                <a:gd name="connsiteX0" fmla="*/ 0 w 643466"/>
                <a:gd name="connsiteY0" fmla="*/ 425215 h 425215"/>
                <a:gd name="connsiteX1" fmla="*/ 372533 w 643466"/>
                <a:gd name="connsiteY1" fmla="*/ 30104 h 425215"/>
                <a:gd name="connsiteX2" fmla="*/ 643466 w 643466"/>
                <a:gd name="connsiteY2" fmla="*/ 244593 h 425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43466" h="425215">
                  <a:moveTo>
                    <a:pt x="0" y="425215"/>
                  </a:moveTo>
                  <a:cubicBezTo>
                    <a:pt x="132644" y="242711"/>
                    <a:pt x="265289" y="60208"/>
                    <a:pt x="372533" y="30104"/>
                  </a:cubicBezTo>
                  <a:cubicBezTo>
                    <a:pt x="479777" y="0"/>
                    <a:pt x="561621" y="122296"/>
                    <a:pt x="643466" y="244593"/>
                  </a:cubicBezTo>
                </a:path>
              </a:pathLst>
            </a:custGeom>
            <a:ln w="28575" cap="rnd">
              <a:solidFill>
                <a:schemeClr val="accent2">
                  <a:lumMod val="75000"/>
                </a:scheme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5034844" y="3488267"/>
              <a:ext cx="654756" cy="361244"/>
            </a:xfrm>
            <a:custGeom>
              <a:avLst/>
              <a:gdLst>
                <a:gd name="connsiteX0" fmla="*/ 654756 w 654756"/>
                <a:gd name="connsiteY0" fmla="*/ 0 h 361244"/>
                <a:gd name="connsiteX1" fmla="*/ 338667 w 654756"/>
                <a:gd name="connsiteY1" fmla="*/ 349955 h 361244"/>
                <a:gd name="connsiteX2" fmla="*/ 0 w 654756"/>
                <a:gd name="connsiteY2" fmla="*/ 67733 h 3612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54756" h="361244">
                  <a:moveTo>
                    <a:pt x="654756" y="0"/>
                  </a:moveTo>
                  <a:cubicBezTo>
                    <a:pt x="551274" y="169333"/>
                    <a:pt x="447793" y="338666"/>
                    <a:pt x="338667" y="349955"/>
                  </a:cubicBezTo>
                  <a:cubicBezTo>
                    <a:pt x="229541" y="361244"/>
                    <a:pt x="114770" y="214488"/>
                    <a:pt x="0" y="67733"/>
                  </a:cubicBezTo>
                </a:path>
              </a:pathLst>
            </a:custGeom>
            <a:ln w="28575" cap="rnd">
              <a:solidFill>
                <a:schemeClr val="accent2">
                  <a:lumMod val="75000"/>
                </a:scheme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34"/>
          <p:cNvGrpSpPr/>
          <p:nvPr/>
        </p:nvGrpSpPr>
        <p:grpSpPr>
          <a:xfrm>
            <a:off x="3124200" y="3276600"/>
            <a:ext cx="2438400" cy="2294930"/>
            <a:chOff x="3124200" y="3657600"/>
            <a:chExt cx="2438400" cy="2294930"/>
          </a:xfrm>
        </p:grpSpPr>
        <p:sp>
          <p:nvSpPr>
            <p:cNvPr id="13" name="TextBox 12"/>
            <p:cNvSpPr txBox="1"/>
            <p:nvPr/>
          </p:nvSpPr>
          <p:spPr>
            <a:xfrm>
              <a:off x="3124200" y="5029200"/>
              <a:ext cx="24384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other major test case: </a:t>
              </a:r>
              <a:r>
                <a:rPr lang="en-US" dirty="0" smtClean="0">
                  <a:solidFill>
                    <a:schemeClr val="tx2">
                      <a:lumMod val="75000"/>
                    </a:schemeClr>
                  </a:solidFill>
                  <a:latin typeface="+mj-lt"/>
                </a:rPr>
                <a:t>compiler provenance </a:t>
              </a:r>
              <a:r>
                <a:rPr lang="en-US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(come tomorrow!)</a:t>
              </a:r>
            </a:p>
          </p:txBody>
        </p:sp>
        <p:cxnSp>
          <p:nvCxnSpPr>
            <p:cNvPr id="33" name="Straight Arrow Connector 32"/>
            <p:cNvCxnSpPr/>
            <p:nvPr/>
          </p:nvCxnSpPr>
          <p:spPr>
            <a:xfrm rot="5400000">
              <a:off x="3734594" y="4266406"/>
              <a:ext cx="1219200" cy="1588"/>
            </a:xfrm>
            <a:prstGeom prst="straightConnector1">
              <a:avLst/>
            </a:prstGeom>
            <a:ln w="28575" cap="rnd">
              <a:solidFill>
                <a:schemeClr val="tx1">
                  <a:lumMod val="75000"/>
                  <a:lumOff val="25000"/>
                </a:scheme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971800"/>
            <a:ext cx="8839200" cy="762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4400" dirty="0" smtClean="0">
                <a:solidFill>
                  <a:schemeClr val="bg1"/>
                </a:solidFill>
              </a:rPr>
              <a:t>Intermission</a:t>
            </a:r>
            <a:endParaRPr lang="en-US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Analysis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31D26-9E58-4D9A-A1BD-18CCD933382B}" type="slidenum">
              <a:rPr lang="en-US" smtClean="0"/>
              <a:pPr>
                <a:defRPr/>
              </a:pPr>
              <a:t>53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Deconstruction of Dyninst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447800" y="2209800"/>
            <a:ext cx="2286000" cy="1066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Instruction</a:t>
            </a:r>
            <a:br>
              <a:rPr lang="en-US" dirty="0" smtClean="0"/>
            </a:br>
            <a:r>
              <a:rPr lang="en-US" dirty="0" smtClean="0"/>
              <a:t>Semantics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2286000" y="3429000"/>
            <a:ext cx="2286000" cy="1066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Alias</a:t>
            </a:r>
            <a:br>
              <a:rPr lang="en-US" dirty="0" smtClean="0"/>
            </a:br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5013260" y="2668712"/>
            <a:ext cx="2286000" cy="1066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DepGraphAPI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1600200" y="4800600"/>
            <a:ext cx="2286000" cy="1066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AST Simplification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19200" y="1905000"/>
            <a:ext cx="6400800" cy="4191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76600" y="1447800"/>
            <a:ext cx="2225289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+mn-lt"/>
              </a:rPr>
              <a:t>Components</a:t>
            </a:r>
            <a:endParaRPr lang="en-US" sz="2800" dirty="0">
              <a:latin typeface="+mn-lt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148316" y="1371600"/>
            <a:ext cx="3742661" cy="5039833"/>
          </a:xfrm>
          <a:prstGeom prst="ellipse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404548" y="991957"/>
            <a:ext cx="1297172" cy="3670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C00000"/>
                </a:solidFill>
              </a:rPr>
              <a:t>SymEval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 Semantics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31D26-9E58-4D9A-A1BD-18CCD933382B}" type="slidenum">
              <a:rPr lang="en-US" smtClean="0"/>
              <a:pPr>
                <a:defRPr/>
              </a:pPr>
              <a:t>54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Deconstruction of Dyninst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00200" y="2895600"/>
            <a:ext cx="5105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/>
              <a:t>Instruction Semantics</a:t>
            </a:r>
            <a:endParaRPr lang="en-US" sz="2600" dirty="0"/>
          </a:p>
        </p:txBody>
      </p:sp>
      <p:sp>
        <p:nvSpPr>
          <p:cNvPr id="6" name="Rectangle 5"/>
          <p:cNvSpPr/>
          <p:nvPr/>
        </p:nvSpPr>
        <p:spPr>
          <a:xfrm>
            <a:off x="1752600" y="3505200"/>
            <a:ext cx="2362200" cy="1143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InstructionAPI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4114800" y="3505200"/>
            <a:ext cx="2362200" cy="1143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ROSE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304800" y="1905000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add 4,%eax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Down Arrow 9"/>
          <p:cNvSpPr/>
          <p:nvPr/>
        </p:nvSpPr>
        <p:spPr>
          <a:xfrm rot="18855525">
            <a:off x="1092317" y="2268538"/>
            <a:ext cx="304800" cy="838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own Arrow 10"/>
          <p:cNvSpPr/>
          <p:nvPr/>
        </p:nvSpPr>
        <p:spPr>
          <a:xfrm rot="13548305">
            <a:off x="6908682" y="2192122"/>
            <a:ext cx="304800" cy="838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5" name="Group 54"/>
          <p:cNvGrpSpPr/>
          <p:nvPr/>
        </p:nvGrpSpPr>
        <p:grpSpPr>
          <a:xfrm>
            <a:off x="6845808" y="990600"/>
            <a:ext cx="1993392" cy="1371600"/>
            <a:chOff x="6464808" y="990600"/>
            <a:chExt cx="1993392" cy="1371600"/>
          </a:xfrm>
        </p:grpSpPr>
        <p:sp>
          <p:nvSpPr>
            <p:cNvPr id="14" name="Oval 13"/>
            <p:cNvSpPr/>
            <p:nvPr/>
          </p:nvSpPr>
          <p:spPr>
            <a:xfrm>
              <a:off x="6464808" y="1432560"/>
              <a:ext cx="685800" cy="381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 dirty="0">
                <a:solidFill>
                  <a:schemeClr val="tx1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477000" y="1371600"/>
              <a:ext cx="6858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smtClean="0">
                  <a:latin typeface="+mn-lt"/>
                </a:rPr>
                <a:t>eax</a:t>
              </a:r>
              <a:endParaRPr lang="en-US" sz="2200" dirty="0">
                <a:latin typeface="+mn-lt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7162800" y="990600"/>
              <a:ext cx="381000" cy="3810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6A7C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>
                  <a:solidFill>
                    <a:schemeClr val="tx1"/>
                  </a:solidFill>
                </a:rPr>
                <a:t>=</a:t>
              </a:r>
              <a:endParaRPr lang="en-US" sz="2200" dirty="0">
                <a:solidFill>
                  <a:schemeClr val="tx1"/>
                </a:solidFill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6900672" y="1981200"/>
              <a:ext cx="685800" cy="381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 dirty="0">
                <a:solidFill>
                  <a:schemeClr val="tx1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934200" y="1920240"/>
              <a:ext cx="6858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smtClean="0">
                  <a:latin typeface="+mn-lt"/>
                </a:rPr>
                <a:t>eax</a:t>
              </a:r>
              <a:endParaRPr lang="en-US" sz="2200" dirty="0">
                <a:latin typeface="+mn-lt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7620000" y="1432560"/>
              <a:ext cx="381000" cy="3810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6A7C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>
                  <a:solidFill>
                    <a:schemeClr val="tx1"/>
                  </a:solidFill>
                </a:rPr>
                <a:t>+</a:t>
              </a:r>
              <a:endParaRPr lang="en-US" sz="2200" dirty="0">
                <a:solidFill>
                  <a:schemeClr val="tx1"/>
                </a:solidFill>
              </a:endParaRPr>
            </a:p>
          </p:txBody>
        </p:sp>
        <p:cxnSp>
          <p:nvCxnSpPr>
            <p:cNvPr id="22" name="Straight Connector 21"/>
            <p:cNvCxnSpPr>
              <a:stCxn id="21" idx="1"/>
              <a:endCxn id="12" idx="5"/>
            </p:cNvCxnSpPr>
            <p:nvPr/>
          </p:nvCxnSpPr>
          <p:spPr>
            <a:xfrm rot="16200000" flipV="1">
              <a:off x="7495624" y="1308184"/>
              <a:ext cx="172552" cy="187792"/>
            </a:xfrm>
            <a:prstGeom prst="line">
              <a:avLst/>
            </a:prstGeom>
            <a:ln w="19050">
              <a:solidFill>
                <a:srgbClr val="6A7CB5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Oval 29"/>
            <p:cNvSpPr/>
            <p:nvPr/>
          </p:nvSpPr>
          <p:spPr>
            <a:xfrm>
              <a:off x="8077200" y="1981200"/>
              <a:ext cx="381000" cy="3810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6A7C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>
                  <a:solidFill>
                    <a:schemeClr val="tx1"/>
                  </a:solidFill>
                </a:rPr>
                <a:t>4</a:t>
              </a:r>
              <a:endParaRPr lang="en-US" sz="2200" dirty="0">
                <a:solidFill>
                  <a:schemeClr val="tx1"/>
                </a:solidFill>
              </a:endParaRPr>
            </a:p>
          </p:txBody>
        </p:sp>
        <p:cxnSp>
          <p:nvCxnSpPr>
            <p:cNvPr id="35" name="Straight Connector 34"/>
            <p:cNvCxnSpPr>
              <a:stCxn id="30" idx="1"/>
              <a:endCxn id="21" idx="5"/>
            </p:cNvCxnSpPr>
            <p:nvPr/>
          </p:nvCxnSpPr>
          <p:spPr>
            <a:xfrm rot="16200000" flipV="1">
              <a:off x="7899484" y="1803484"/>
              <a:ext cx="279232" cy="187792"/>
            </a:xfrm>
            <a:prstGeom prst="line">
              <a:avLst/>
            </a:prstGeom>
            <a:ln w="19050">
              <a:solidFill>
                <a:srgbClr val="6A7CB5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>
              <a:stCxn id="21" idx="3"/>
            </p:cNvCxnSpPr>
            <p:nvPr/>
          </p:nvCxnSpPr>
          <p:spPr>
            <a:xfrm rot="5400000">
              <a:off x="7439236" y="1807464"/>
              <a:ext cx="286260" cy="186860"/>
            </a:xfrm>
            <a:prstGeom prst="line">
              <a:avLst/>
            </a:prstGeom>
            <a:ln w="19050">
              <a:solidFill>
                <a:srgbClr val="6A7CB5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>
              <a:endCxn id="12" idx="3"/>
            </p:cNvCxnSpPr>
            <p:nvPr/>
          </p:nvCxnSpPr>
          <p:spPr>
            <a:xfrm flipV="1">
              <a:off x="7033260" y="1315804"/>
              <a:ext cx="185336" cy="171960"/>
            </a:xfrm>
            <a:prstGeom prst="line">
              <a:avLst/>
            </a:prstGeom>
            <a:ln w="19050">
              <a:solidFill>
                <a:srgbClr val="6A7CB5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Content Placeholder 2"/>
          <p:cNvSpPr txBox="1">
            <a:spLocks/>
          </p:cNvSpPr>
          <p:nvPr/>
        </p:nvSpPr>
        <p:spPr bwMode="auto">
          <a:xfrm>
            <a:off x="609600" y="4724400"/>
            <a:ext cx="8153400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Instructions into semantic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ASTs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lang="en-US" sz="3200" baseline="0" dirty="0" smtClean="0">
                <a:solidFill>
                  <a:srgbClr val="1C1C1C"/>
                </a:solidFill>
                <a:latin typeface="+mn-lt"/>
              </a:rPr>
              <a:t>Built</a:t>
            </a:r>
            <a:r>
              <a:rPr lang="en-US" sz="3200" dirty="0" smtClean="0">
                <a:solidFill>
                  <a:srgbClr val="1C1C1C"/>
                </a:solidFill>
                <a:latin typeface="+mn-lt"/>
              </a:rPr>
              <a:t> with ROSE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C1C1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Alias Analysis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31D26-9E58-4D9A-A1BD-18CCD933382B}" type="slidenum">
              <a:rPr lang="en-US" smtClean="0"/>
              <a:pPr>
                <a:defRPr/>
              </a:pPr>
              <a:t>55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Deconstruction of Dyninst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1143000"/>
            <a:ext cx="38862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push %</a:t>
            </a:r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ebp</a:t>
            </a:r>
            <a:endParaRPr lang="en-US" sz="22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 %</a:t>
            </a:r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esp,%ebp</a:t>
            </a:r>
            <a:endParaRPr lang="en-US" sz="22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sub $12,%esp</a:t>
            </a:r>
          </a:p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lea 4(%</a:t>
            </a:r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ebp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),%eax</a:t>
            </a:r>
          </a:p>
          <a:p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 $12,(%eax)</a:t>
            </a:r>
          </a:p>
          <a:p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 16(%</a:t>
            </a:r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esp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),(%ebx)</a:t>
            </a:r>
          </a:p>
          <a:p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 4(%</a:t>
            </a:r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ebp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),0x8084100</a:t>
            </a:r>
          </a:p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leave</a:t>
            </a:r>
          </a:p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ret</a:t>
            </a:r>
            <a:endParaRPr lang="en-US" sz="22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05400" y="1143000"/>
            <a:ext cx="36576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push %</a:t>
            </a:r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ebp</a:t>
            </a:r>
            <a:endParaRPr lang="en-US" sz="22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 %</a:t>
            </a:r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esp,%ebp</a:t>
            </a:r>
            <a:endParaRPr lang="en-US" sz="22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sub $12,%esp</a:t>
            </a:r>
          </a:p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lea 4(</a:t>
            </a:r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ebp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), %eax</a:t>
            </a:r>
          </a:p>
          <a:p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 $12,(%eax)</a:t>
            </a:r>
          </a:p>
          <a:p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 -8(%</a:t>
            </a:r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esp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), %</a:t>
            </a:r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ebp</a:t>
            </a:r>
            <a:endParaRPr lang="en-US" sz="22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 4(</a:t>
            </a:r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ebp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),0x8084100</a:t>
            </a:r>
          </a:p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leave</a:t>
            </a:r>
          </a:p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ret</a:t>
            </a:r>
            <a:endParaRPr lang="en-US" sz="22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5791200" y="2133600"/>
            <a:ext cx="13716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Local 1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6553200" y="2514600"/>
            <a:ext cx="13716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Local 1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5715000" y="3124200"/>
            <a:ext cx="13716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Local 1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5867400" y="2819400"/>
            <a:ext cx="13716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err="1" smtClean="0"/>
              <a:t>Param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7086600" y="3124200"/>
            <a:ext cx="1600200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Global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7391400" y="2819400"/>
            <a:ext cx="1371600" cy="4572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/>
              <a:t>Unknown</a:t>
            </a:r>
            <a:endParaRPr lang="en-US" dirty="0"/>
          </a:p>
        </p:txBody>
      </p:sp>
      <p:sp>
        <p:nvSpPr>
          <p:cNvPr id="13" name="Right Arrow 12"/>
          <p:cNvSpPr/>
          <p:nvPr/>
        </p:nvSpPr>
        <p:spPr>
          <a:xfrm>
            <a:off x="4038600" y="2209800"/>
            <a:ext cx="838200" cy="533400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609600" y="4541837"/>
            <a:ext cx="8153400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lang="en-US" sz="3200" dirty="0" smtClean="0">
                <a:solidFill>
                  <a:srgbClr val="1C1C1C"/>
                </a:solidFill>
                <a:latin typeface="+mn-lt"/>
              </a:rPr>
              <a:t>Identify stack and global variables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Plug</a:t>
            </a:r>
            <a:r>
              <a:rPr lang="en-US" sz="3200" dirty="0" smtClean="0">
                <a:solidFill>
                  <a:srgbClr val="1C1C1C"/>
                </a:solidFill>
                <a:latin typeface="+mn-lt"/>
              </a:rPr>
              <a:t>-in more sophisticated analysis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C1C1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AST Simplification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31D26-9E58-4D9A-A1BD-18CCD933382B}" type="slidenum">
              <a:rPr lang="en-US" smtClean="0"/>
              <a:pPr>
                <a:defRPr/>
              </a:pPr>
              <a:t>56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Deconstruction of Dyninst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2482096"/>
            <a:ext cx="27432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 $10,%ebx</a:t>
            </a:r>
          </a:p>
          <a:p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shl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 $2,%ebx</a:t>
            </a:r>
          </a:p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add $2,%ebx</a:t>
            </a:r>
          </a:p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add %</a:t>
            </a:r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ebx,%eax</a:t>
            </a:r>
            <a:endParaRPr lang="en-US" sz="22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 $5,(%eax)</a:t>
            </a:r>
          </a:p>
        </p:txBody>
      </p:sp>
      <p:sp>
        <p:nvSpPr>
          <p:cNvPr id="7" name="Oval 6"/>
          <p:cNvSpPr/>
          <p:nvPr/>
        </p:nvSpPr>
        <p:spPr>
          <a:xfrm>
            <a:off x="3721608" y="1889760"/>
            <a:ext cx="685800" cy="381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33800" y="1828800"/>
            <a:ext cx="685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+mn-lt"/>
              </a:rPr>
              <a:t>ebx</a:t>
            </a:r>
            <a:endParaRPr lang="en-US" sz="2200" dirty="0">
              <a:latin typeface="+mn-lt"/>
            </a:endParaRPr>
          </a:p>
        </p:txBody>
      </p:sp>
      <p:sp>
        <p:nvSpPr>
          <p:cNvPr id="9" name="Oval 8"/>
          <p:cNvSpPr/>
          <p:nvPr/>
        </p:nvSpPr>
        <p:spPr>
          <a:xfrm>
            <a:off x="4419600" y="1447800"/>
            <a:ext cx="381000" cy="381000"/>
          </a:xfrm>
          <a:prstGeom prst="ellipse">
            <a:avLst/>
          </a:prstGeom>
          <a:solidFill>
            <a:schemeClr val="bg1"/>
          </a:solidFill>
          <a:ln>
            <a:solidFill>
              <a:srgbClr val="6A7C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=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876800" y="1889760"/>
            <a:ext cx="381000" cy="381000"/>
          </a:xfrm>
          <a:prstGeom prst="ellipse">
            <a:avLst/>
          </a:prstGeom>
          <a:solidFill>
            <a:schemeClr val="bg1"/>
          </a:solidFill>
          <a:ln>
            <a:solidFill>
              <a:srgbClr val="6A7C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10</a:t>
            </a:r>
            <a:endParaRPr lang="en-US" sz="2200" dirty="0">
              <a:solidFill>
                <a:schemeClr val="tx1"/>
              </a:solidFill>
            </a:endParaRPr>
          </a:p>
        </p:txBody>
      </p:sp>
      <p:cxnSp>
        <p:nvCxnSpPr>
          <p:cNvPr id="13" name="Straight Connector 12"/>
          <p:cNvCxnSpPr>
            <a:stCxn id="12" idx="1"/>
            <a:endCxn id="9" idx="5"/>
          </p:cNvCxnSpPr>
          <p:nvPr/>
        </p:nvCxnSpPr>
        <p:spPr>
          <a:xfrm rot="16200000" flipV="1">
            <a:off x="4752424" y="1765384"/>
            <a:ext cx="172552" cy="187792"/>
          </a:xfrm>
          <a:prstGeom prst="line">
            <a:avLst/>
          </a:prstGeom>
          <a:ln w="19050">
            <a:solidFill>
              <a:srgbClr val="6A7CB5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9" idx="3"/>
          </p:cNvCxnSpPr>
          <p:nvPr/>
        </p:nvCxnSpPr>
        <p:spPr>
          <a:xfrm flipV="1">
            <a:off x="4290060" y="1773004"/>
            <a:ext cx="185336" cy="171960"/>
          </a:xfrm>
          <a:prstGeom prst="line">
            <a:avLst/>
          </a:prstGeom>
          <a:ln w="19050">
            <a:solidFill>
              <a:srgbClr val="6A7CB5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3721608" y="2209800"/>
            <a:ext cx="1993392" cy="1371600"/>
            <a:chOff x="6464808" y="990600"/>
            <a:chExt cx="1993392" cy="1371600"/>
          </a:xfrm>
        </p:grpSpPr>
        <p:sp>
          <p:nvSpPr>
            <p:cNvPr id="28" name="Oval 27"/>
            <p:cNvSpPr/>
            <p:nvPr/>
          </p:nvSpPr>
          <p:spPr>
            <a:xfrm>
              <a:off x="6464808" y="1432560"/>
              <a:ext cx="685800" cy="381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 dirty="0">
                <a:solidFill>
                  <a:schemeClr val="tx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477000" y="1371600"/>
              <a:ext cx="6858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smtClean="0">
                  <a:latin typeface="+mn-lt"/>
                </a:rPr>
                <a:t>ebx</a:t>
              </a:r>
              <a:endParaRPr lang="en-US" sz="2200" dirty="0">
                <a:latin typeface="+mn-lt"/>
              </a:endParaRPr>
            </a:p>
          </p:txBody>
        </p:sp>
        <p:sp>
          <p:nvSpPr>
            <p:cNvPr id="30" name="Oval 29"/>
            <p:cNvSpPr/>
            <p:nvPr/>
          </p:nvSpPr>
          <p:spPr>
            <a:xfrm>
              <a:off x="7162800" y="990600"/>
              <a:ext cx="381000" cy="3810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6A7C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>
                  <a:solidFill>
                    <a:schemeClr val="tx1"/>
                  </a:solidFill>
                </a:rPr>
                <a:t>=</a:t>
              </a:r>
              <a:endParaRPr lang="en-US" sz="2200" dirty="0">
                <a:solidFill>
                  <a:schemeClr val="tx1"/>
                </a:solidFill>
              </a:endParaRPr>
            </a:p>
          </p:txBody>
        </p:sp>
        <p:sp>
          <p:nvSpPr>
            <p:cNvPr id="31" name="Oval 30"/>
            <p:cNvSpPr/>
            <p:nvPr/>
          </p:nvSpPr>
          <p:spPr>
            <a:xfrm>
              <a:off x="6900672" y="1981200"/>
              <a:ext cx="685800" cy="381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 dirty="0">
                <a:solidFill>
                  <a:schemeClr val="tx1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934200" y="1920240"/>
              <a:ext cx="6858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smtClean="0">
                  <a:latin typeface="+mn-lt"/>
                </a:rPr>
                <a:t>ebx</a:t>
              </a:r>
              <a:endParaRPr lang="en-US" sz="2200" dirty="0">
                <a:latin typeface="+mn-lt"/>
              </a:endParaRPr>
            </a:p>
          </p:txBody>
        </p:sp>
        <p:sp>
          <p:nvSpPr>
            <p:cNvPr id="33" name="Oval 32"/>
            <p:cNvSpPr/>
            <p:nvPr/>
          </p:nvSpPr>
          <p:spPr>
            <a:xfrm>
              <a:off x="7620000" y="1432560"/>
              <a:ext cx="381000" cy="3810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6A7C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sz="2200" dirty="0" smtClean="0">
                  <a:solidFill>
                    <a:schemeClr val="tx1"/>
                  </a:solidFill>
                </a:rPr>
                <a:t>&lt;&lt;</a:t>
              </a:r>
              <a:endParaRPr lang="en-US" sz="2200" dirty="0">
                <a:solidFill>
                  <a:schemeClr val="tx1"/>
                </a:solidFill>
              </a:endParaRPr>
            </a:p>
          </p:txBody>
        </p:sp>
        <p:cxnSp>
          <p:nvCxnSpPr>
            <p:cNvPr id="34" name="Straight Connector 33"/>
            <p:cNvCxnSpPr>
              <a:stCxn id="33" idx="1"/>
              <a:endCxn id="30" idx="5"/>
            </p:cNvCxnSpPr>
            <p:nvPr/>
          </p:nvCxnSpPr>
          <p:spPr>
            <a:xfrm rot="16200000" flipV="1">
              <a:off x="7495624" y="1308184"/>
              <a:ext cx="172552" cy="187792"/>
            </a:xfrm>
            <a:prstGeom prst="line">
              <a:avLst/>
            </a:prstGeom>
            <a:ln w="19050">
              <a:solidFill>
                <a:srgbClr val="6A7CB5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Oval 34"/>
            <p:cNvSpPr/>
            <p:nvPr/>
          </p:nvSpPr>
          <p:spPr>
            <a:xfrm>
              <a:off x="8077200" y="1981200"/>
              <a:ext cx="381000" cy="3810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6A7C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>
                  <a:solidFill>
                    <a:schemeClr val="tx1"/>
                  </a:solidFill>
                </a:rPr>
                <a:t>2</a:t>
              </a:r>
              <a:endParaRPr lang="en-US" sz="2200" dirty="0">
                <a:solidFill>
                  <a:schemeClr val="tx1"/>
                </a:solidFill>
              </a:endParaRPr>
            </a:p>
          </p:txBody>
        </p:sp>
        <p:cxnSp>
          <p:nvCxnSpPr>
            <p:cNvPr id="36" name="Straight Connector 35"/>
            <p:cNvCxnSpPr>
              <a:stCxn id="35" idx="1"/>
              <a:endCxn id="33" idx="5"/>
            </p:cNvCxnSpPr>
            <p:nvPr/>
          </p:nvCxnSpPr>
          <p:spPr>
            <a:xfrm rot="16200000" flipV="1">
              <a:off x="7899484" y="1803484"/>
              <a:ext cx="279232" cy="187792"/>
            </a:xfrm>
            <a:prstGeom prst="line">
              <a:avLst/>
            </a:prstGeom>
            <a:ln w="19050">
              <a:solidFill>
                <a:srgbClr val="6A7CB5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>
              <a:stCxn id="33" idx="3"/>
            </p:cNvCxnSpPr>
            <p:nvPr/>
          </p:nvCxnSpPr>
          <p:spPr>
            <a:xfrm rot="5400000">
              <a:off x="7439236" y="1807464"/>
              <a:ext cx="286260" cy="186860"/>
            </a:xfrm>
            <a:prstGeom prst="line">
              <a:avLst/>
            </a:prstGeom>
            <a:ln w="19050">
              <a:solidFill>
                <a:srgbClr val="6A7CB5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endCxn id="30" idx="3"/>
            </p:cNvCxnSpPr>
            <p:nvPr/>
          </p:nvCxnSpPr>
          <p:spPr>
            <a:xfrm flipV="1">
              <a:off x="7033260" y="1315804"/>
              <a:ext cx="185336" cy="171960"/>
            </a:xfrm>
            <a:prstGeom prst="line">
              <a:avLst/>
            </a:prstGeom>
            <a:ln w="19050">
              <a:solidFill>
                <a:srgbClr val="6A7CB5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Box 38"/>
          <p:cNvSpPr txBox="1"/>
          <p:nvPr/>
        </p:nvSpPr>
        <p:spPr>
          <a:xfrm rot="5400000">
            <a:off x="4425434" y="54922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3" name="Oval 42"/>
          <p:cNvSpPr/>
          <p:nvPr/>
        </p:nvSpPr>
        <p:spPr>
          <a:xfrm>
            <a:off x="7936992" y="2209800"/>
            <a:ext cx="381000" cy="381000"/>
          </a:xfrm>
          <a:prstGeom prst="ellipse">
            <a:avLst/>
          </a:prstGeom>
          <a:solidFill>
            <a:schemeClr val="bg1"/>
          </a:solidFill>
          <a:ln>
            <a:solidFill>
              <a:srgbClr val="6A7C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=</a:t>
            </a:r>
            <a:endParaRPr lang="en-US" sz="2200" dirty="0">
              <a:solidFill>
                <a:schemeClr val="tx1"/>
              </a:solidFill>
            </a:endParaRPr>
          </a:p>
        </p:txBody>
      </p:sp>
      <p:cxnSp>
        <p:nvCxnSpPr>
          <p:cNvPr id="47" name="Straight Connector 46"/>
          <p:cNvCxnSpPr>
            <a:endCxn id="43" idx="5"/>
          </p:cNvCxnSpPr>
          <p:nvPr/>
        </p:nvCxnSpPr>
        <p:spPr>
          <a:xfrm rot="16200000" flipV="1">
            <a:off x="8262196" y="2535004"/>
            <a:ext cx="187792" cy="187792"/>
          </a:xfrm>
          <a:prstGeom prst="line">
            <a:avLst/>
          </a:prstGeom>
          <a:ln w="19050">
            <a:solidFill>
              <a:srgbClr val="6A7CB5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61" idx="7"/>
            <a:endCxn id="43" idx="3"/>
          </p:cNvCxnSpPr>
          <p:nvPr/>
        </p:nvCxnSpPr>
        <p:spPr>
          <a:xfrm rot="5400000" flipH="1" flipV="1">
            <a:off x="7817188" y="2547196"/>
            <a:ext cx="187792" cy="163408"/>
          </a:xfrm>
          <a:prstGeom prst="line">
            <a:avLst/>
          </a:prstGeom>
          <a:ln w="19050">
            <a:solidFill>
              <a:srgbClr val="6A7CB5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Oval 52"/>
          <p:cNvSpPr/>
          <p:nvPr/>
        </p:nvSpPr>
        <p:spPr>
          <a:xfrm>
            <a:off x="6781800" y="3810000"/>
            <a:ext cx="685800" cy="381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815328" y="3749040"/>
            <a:ext cx="685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+mn-lt"/>
              </a:rPr>
              <a:t>eax</a:t>
            </a:r>
            <a:endParaRPr lang="en-US" sz="2200" dirty="0">
              <a:latin typeface="+mn-lt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7501128" y="3261360"/>
            <a:ext cx="381000" cy="381000"/>
          </a:xfrm>
          <a:prstGeom prst="ellipse">
            <a:avLst/>
          </a:prstGeom>
          <a:solidFill>
            <a:schemeClr val="bg1"/>
          </a:solidFill>
          <a:ln>
            <a:solidFill>
              <a:srgbClr val="6A7C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+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56" name="Oval 55"/>
          <p:cNvSpPr/>
          <p:nvPr/>
        </p:nvSpPr>
        <p:spPr>
          <a:xfrm>
            <a:off x="7958328" y="3810000"/>
            <a:ext cx="381000" cy="381000"/>
          </a:xfrm>
          <a:prstGeom prst="ellipse">
            <a:avLst/>
          </a:prstGeom>
          <a:solidFill>
            <a:schemeClr val="bg1"/>
          </a:solidFill>
          <a:ln>
            <a:solidFill>
              <a:srgbClr val="6A7C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42</a:t>
            </a:r>
            <a:endParaRPr lang="en-US" sz="2200" dirty="0">
              <a:solidFill>
                <a:schemeClr val="tx1"/>
              </a:solidFill>
            </a:endParaRPr>
          </a:p>
        </p:txBody>
      </p:sp>
      <p:cxnSp>
        <p:nvCxnSpPr>
          <p:cNvPr id="57" name="Straight Connector 56"/>
          <p:cNvCxnSpPr>
            <a:stCxn id="56" idx="1"/>
            <a:endCxn id="55" idx="5"/>
          </p:cNvCxnSpPr>
          <p:nvPr/>
        </p:nvCxnSpPr>
        <p:spPr>
          <a:xfrm rot="16200000" flipV="1">
            <a:off x="7780612" y="3632284"/>
            <a:ext cx="279232" cy="187792"/>
          </a:xfrm>
          <a:prstGeom prst="line">
            <a:avLst/>
          </a:prstGeom>
          <a:ln w="19050">
            <a:solidFill>
              <a:srgbClr val="6A7CB5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55" idx="3"/>
          </p:cNvCxnSpPr>
          <p:nvPr/>
        </p:nvCxnSpPr>
        <p:spPr>
          <a:xfrm rot="5400000">
            <a:off x="7320364" y="3636264"/>
            <a:ext cx="286260" cy="186860"/>
          </a:xfrm>
          <a:prstGeom prst="line">
            <a:avLst/>
          </a:prstGeom>
          <a:ln w="19050">
            <a:solidFill>
              <a:srgbClr val="6A7CB5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Oval 60"/>
          <p:cNvSpPr/>
          <p:nvPr/>
        </p:nvSpPr>
        <p:spPr>
          <a:xfrm>
            <a:off x="7504176" y="2667000"/>
            <a:ext cx="381000" cy="381000"/>
          </a:xfrm>
          <a:prstGeom prst="ellipse">
            <a:avLst/>
          </a:prstGeom>
          <a:solidFill>
            <a:schemeClr val="bg1"/>
          </a:solidFill>
          <a:ln>
            <a:solidFill>
              <a:srgbClr val="6A7C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*</a:t>
            </a:r>
            <a:endParaRPr lang="en-US" sz="2200" dirty="0">
              <a:solidFill>
                <a:schemeClr val="tx1"/>
              </a:solidFill>
            </a:endParaRPr>
          </a:p>
        </p:txBody>
      </p:sp>
      <p:cxnSp>
        <p:nvCxnSpPr>
          <p:cNvPr id="63" name="Straight Connector 62"/>
          <p:cNvCxnSpPr>
            <a:stCxn id="61" idx="4"/>
            <a:endCxn id="55" idx="0"/>
          </p:cNvCxnSpPr>
          <p:nvPr/>
        </p:nvCxnSpPr>
        <p:spPr>
          <a:xfrm rot="5400000">
            <a:off x="7586472" y="3153156"/>
            <a:ext cx="213360" cy="3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Oval 65"/>
          <p:cNvSpPr/>
          <p:nvPr/>
        </p:nvSpPr>
        <p:spPr>
          <a:xfrm>
            <a:off x="8382000" y="2667000"/>
            <a:ext cx="381000" cy="381000"/>
          </a:xfrm>
          <a:prstGeom prst="ellipse">
            <a:avLst/>
          </a:prstGeom>
          <a:solidFill>
            <a:schemeClr val="bg1"/>
          </a:solidFill>
          <a:ln>
            <a:solidFill>
              <a:srgbClr val="6A7C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5</a:t>
            </a:r>
            <a:endParaRPr lang="en-US" sz="2200" dirty="0">
              <a:solidFill>
                <a:schemeClr val="tx1"/>
              </a:solidFill>
            </a:endParaRPr>
          </a:p>
        </p:txBody>
      </p:sp>
      <p:grpSp>
        <p:nvGrpSpPr>
          <p:cNvPr id="67" name="Group 66"/>
          <p:cNvGrpSpPr/>
          <p:nvPr/>
        </p:nvGrpSpPr>
        <p:grpSpPr>
          <a:xfrm>
            <a:off x="3721608" y="3733800"/>
            <a:ext cx="1993392" cy="1371600"/>
            <a:chOff x="6464808" y="990600"/>
            <a:chExt cx="1993392" cy="1371600"/>
          </a:xfrm>
        </p:grpSpPr>
        <p:sp>
          <p:nvSpPr>
            <p:cNvPr id="68" name="Oval 67"/>
            <p:cNvSpPr/>
            <p:nvPr/>
          </p:nvSpPr>
          <p:spPr>
            <a:xfrm>
              <a:off x="6464808" y="1432560"/>
              <a:ext cx="685800" cy="381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 dirty="0">
                <a:solidFill>
                  <a:schemeClr val="tx1"/>
                </a:solidFill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6477000" y="1371600"/>
              <a:ext cx="6858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smtClean="0">
                  <a:latin typeface="+mn-lt"/>
                </a:rPr>
                <a:t>ebx</a:t>
              </a:r>
              <a:endParaRPr lang="en-US" sz="2200" dirty="0">
                <a:latin typeface="+mn-lt"/>
              </a:endParaRPr>
            </a:p>
          </p:txBody>
        </p:sp>
        <p:sp>
          <p:nvSpPr>
            <p:cNvPr id="70" name="Oval 69"/>
            <p:cNvSpPr/>
            <p:nvPr/>
          </p:nvSpPr>
          <p:spPr>
            <a:xfrm>
              <a:off x="7162800" y="990600"/>
              <a:ext cx="381000" cy="3810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6A7C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>
                  <a:solidFill>
                    <a:schemeClr val="tx1"/>
                  </a:solidFill>
                </a:rPr>
                <a:t>=</a:t>
              </a:r>
              <a:endParaRPr lang="en-US" sz="2200" dirty="0">
                <a:solidFill>
                  <a:schemeClr val="tx1"/>
                </a:solidFill>
              </a:endParaRPr>
            </a:p>
          </p:txBody>
        </p:sp>
        <p:sp>
          <p:nvSpPr>
            <p:cNvPr id="71" name="Oval 70"/>
            <p:cNvSpPr/>
            <p:nvPr/>
          </p:nvSpPr>
          <p:spPr>
            <a:xfrm>
              <a:off x="6900672" y="1981200"/>
              <a:ext cx="685800" cy="381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 dirty="0">
                <a:solidFill>
                  <a:schemeClr val="tx1"/>
                </a:solidFill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6934200" y="1920240"/>
              <a:ext cx="6858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smtClean="0">
                  <a:latin typeface="+mn-lt"/>
                </a:rPr>
                <a:t>ebx</a:t>
              </a:r>
              <a:endParaRPr lang="en-US" sz="2200" dirty="0">
                <a:latin typeface="+mn-lt"/>
              </a:endParaRPr>
            </a:p>
          </p:txBody>
        </p:sp>
        <p:sp>
          <p:nvSpPr>
            <p:cNvPr id="73" name="Oval 72"/>
            <p:cNvSpPr/>
            <p:nvPr/>
          </p:nvSpPr>
          <p:spPr>
            <a:xfrm>
              <a:off x="7620000" y="1432560"/>
              <a:ext cx="381000" cy="3810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6A7C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sz="2200" dirty="0" smtClean="0">
                  <a:solidFill>
                    <a:schemeClr val="tx1"/>
                  </a:solidFill>
                </a:rPr>
                <a:t>+</a:t>
              </a:r>
              <a:endParaRPr lang="en-US" sz="2200" dirty="0">
                <a:solidFill>
                  <a:schemeClr val="tx1"/>
                </a:solidFill>
              </a:endParaRPr>
            </a:p>
          </p:txBody>
        </p:sp>
        <p:cxnSp>
          <p:nvCxnSpPr>
            <p:cNvPr id="74" name="Straight Connector 73"/>
            <p:cNvCxnSpPr>
              <a:stCxn id="73" idx="1"/>
              <a:endCxn id="70" idx="5"/>
            </p:cNvCxnSpPr>
            <p:nvPr/>
          </p:nvCxnSpPr>
          <p:spPr>
            <a:xfrm rot="16200000" flipV="1">
              <a:off x="7495624" y="1308184"/>
              <a:ext cx="172552" cy="187792"/>
            </a:xfrm>
            <a:prstGeom prst="line">
              <a:avLst/>
            </a:prstGeom>
            <a:ln w="19050">
              <a:solidFill>
                <a:srgbClr val="6A7CB5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Oval 74"/>
            <p:cNvSpPr/>
            <p:nvPr/>
          </p:nvSpPr>
          <p:spPr>
            <a:xfrm>
              <a:off x="8077200" y="1981200"/>
              <a:ext cx="381000" cy="3810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6A7C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>
                  <a:solidFill>
                    <a:schemeClr val="tx1"/>
                  </a:solidFill>
                </a:rPr>
                <a:t>2</a:t>
              </a:r>
              <a:endParaRPr lang="en-US" sz="2200" dirty="0">
                <a:solidFill>
                  <a:schemeClr val="tx1"/>
                </a:solidFill>
              </a:endParaRPr>
            </a:p>
          </p:txBody>
        </p:sp>
        <p:cxnSp>
          <p:nvCxnSpPr>
            <p:cNvPr id="76" name="Straight Connector 75"/>
            <p:cNvCxnSpPr>
              <a:stCxn id="75" idx="1"/>
              <a:endCxn id="73" idx="5"/>
            </p:cNvCxnSpPr>
            <p:nvPr/>
          </p:nvCxnSpPr>
          <p:spPr>
            <a:xfrm rot="16200000" flipV="1">
              <a:off x="7899484" y="1803484"/>
              <a:ext cx="279232" cy="187792"/>
            </a:xfrm>
            <a:prstGeom prst="line">
              <a:avLst/>
            </a:prstGeom>
            <a:ln w="19050">
              <a:solidFill>
                <a:srgbClr val="6A7CB5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>
              <a:stCxn id="73" idx="3"/>
            </p:cNvCxnSpPr>
            <p:nvPr/>
          </p:nvCxnSpPr>
          <p:spPr>
            <a:xfrm rot="5400000">
              <a:off x="7439236" y="1807464"/>
              <a:ext cx="286260" cy="186860"/>
            </a:xfrm>
            <a:prstGeom prst="line">
              <a:avLst/>
            </a:prstGeom>
            <a:ln w="19050">
              <a:solidFill>
                <a:srgbClr val="6A7CB5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>
              <a:endCxn id="70" idx="3"/>
            </p:cNvCxnSpPr>
            <p:nvPr/>
          </p:nvCxnSpPr>
          <p:spPr>
            <a:xfrm flipV="1">
              <a:off x="7033260" y="1315804"/>
              <a:ext cx="185336" cy="171960"/>
            </a:xfrm>
            <a:prstGeom prst="line">
              <a:avLst/>
            </a:prstGeom>
            <a:ln w="19050">
              <a:solidFill>
                <a:srgbClr val="6A7CB5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9" name="Right Arrow 78"/>
          <p:cNvSpPr/>
          <p:nvPr/>
        </p:nvSpPr>
        <p:spPr>
          <a:xfrm>
            <a:off x="2743200" y="3124200"/>
            <a:ext cx="685800" cy="457200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ight Arrow 79"/>
          <p:cNvSpPr/>
          <p:nvPr/>
        </p:nvSpPr>
        <p:spPr>
          <a:xfrm>
            <a:off x="5943600" y="3124200"/>
            <a:ext cx="685800" cy="457200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DepGraphAPI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31D26-9E58-4D9A-A1BD-18CCD933382B}" type="slidenum">
              <a:rPr lang="en-US" smtClean="0"/>
              <a:pPr>
                <a:defRPr/>
              </a:pPr>
              <a:t>57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Deconstruction of Dyninst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04800" y="1219200"/>
            <a:ext cx="8610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Build Control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Dependence Graphs (CDG)</a:t>
            </a:r>
          </a:p>
          <a:p>
            <a:pPr marL="800100" lvl="1" indent="-342900" eaLnBrk="0" hangingPunct="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“Why am I executed”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Build Data Dependence Graphs (DDG)</a:t>
            </a:r>
          </a:p>
          <a:p>
            <a:pPr marL="800100" lvl="1" indent="-342900" eaLnBrk="0" hangingPunct="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3200" baseline="0" dirty="0" smtClean="0">
                <a:solidFill>
                  <a:srgbClr val="1C1C1C"/>
                </a:solidFill>
                <a:latin typeface="+mn-lt"/>
              </a:rPr>
              <a:t>“Where do</a:t>
            </a:r>
            <a:r>
              <a:rPr lang="en-US" sz="3200" dirty="0" smtClean="0">
                <a:solidFill>
                  <a:srgbClr val="1C1C1C"/>
                </a:solidFill>
                <a:latin typeface="+mn-lt"/>
              </a:rPr>
              <a:t> my inputs come from?”</a:t>
            </a:r>
          </a:p>
          <a:p>
            <a:pPr marL="800100" lvl="1" indent="-342900" eaLnBrk="0" hangingPunct="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3200" dirty="0" smtClean="0">
                <a:solidFill>
                  <a:srgbClr val="1C1C1C"/>
                </a:solidFill>
                <a:latin typeface="+mn-lt"/>
              </a:rPr>
              <a:t>“Where do my outputs go?”</a:t>
            </a:r>
          </a:p>
          <a:p>
            <a:pPr marL="800100" lvl="1" indent="-342900" eaLnBrk="0" hangingPunct="0">
              <a:spcBef>
                <a:spcPct val="20000"/>
              </a:spcBef>
              <a:buFont typeface="Courier New" pitchFamily="49" charset="0"/>
              <a:buChar char="o"/>
              <a:defRPr/>
            </a:pPr>
            <a:endParaRPr lang="en-US" sz="3200" dirty="0" smtClean="0">
              <a:solidFill>
                <a:srgbClr val="1C1C1C"/>
              </a:solidFill>
              <a:latin typeface="+mn-lt"/>
            </a:endParaRPr>
          </a:p>
          <a:p>
            <a:pPr marL="342900" indent="-342900" eaLnBrk="0" hangingPunct="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3200" dirty="0" smtClean="0">
                <a:solidFill>
                  <a:srgbClr val="1C1C1C"/>
                </a:solidFill>
                <a:latin typeface="+mn-lt"/>
              </a:rPr>
              <a:t>Already beta released in </a:t>
            </a:r>
            <a:r>
              <a:rPr lang="en-US" sz="3200" dirty="0" err="1" smtClean="0">
                <a:solidFill>
                  <a:srgbClr val="1C1C1C"/>
                </a:solidFill>
                <a:latin typeface="+mn-lt"/>
              </a:rPr>
              <a:t>Dyninst</a:t>
            </a:r>
            <a:r>
              <a:rPr lang="en-US" sz="3200" dirty="0" smtClean="0">
                <a:solidFill>
                  <a:srgbClr val="1C1C1C"/>
                </a:solidFill>
                <a:latin typeface="+mn-lt"/>
              </a:rPr>
              <a:t> 6.0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DepGraphAPI</a:t>
            </a:r>
            <a:r>
              <a:rPr lang="en-US" dirty="0" smtClean="0"/>
              <a:t> - Slicing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31D26-9E58-4D9A-A1BD-18CCD933382B}" type="slidenum">
              <a:rPr lang="en-US" smtClean="0"/>
              <a:pPr>
                <a:defRPr/>
              </a:pPr>
              <a:t>58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Deconstruction of Dyninst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1219200"/>
            <a:ext cx="33528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sub $4,%esp</a:t>
            </a:r>
          </a:p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inc %</a:t>
            </a:r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edx</a:t>
            </a:r>
            <a:endParaRPr lang="en-US" sz="22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pop %ebx</a:t>
            </a:r>
          </a:p>
          <a:p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 0x1000,%ecx</a:t>
            </a:r>
          </a:p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lea 10(%ebx),%eax</a:t>
            </a:r>
          </a:p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add $2,%ecx</a:t>
            </a:r>
          </a:p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call %eax</a:t>
            </a:r>
          </a:p>
        </p:txBody>
      </p:sp>
      <p:sp>
        <p:nvSpPr>
          <p:cNvPr id="6" name="Right Arrow 5"/>
          <p:cNvSpPr/>
          <p:nvPr/>
        </p:nvSpPr>
        <p:spPr>
          <a:xfrm>
            <a:off x="3962400" y="1828800"/>
            <a:ext cx="685800" cy="457200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876800" y="1219200"/>
            <a:ext cx="33528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sub $4,%esp</a:t>
            </a:r>
          </a:p>
          <a:p>
            <a:endParaRPr lang="en-US" sz="22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pop %ebx  </a:t>
            </a:r>
            <a:r>
              <a:rPr lang="en-US" sz="2200" b="1" dirty="0" smtClean="0">
                <a:solidFill>
                  <a:srgbClr val="6A7CB5"/>
                </a:solidFill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2200" b="1" dirty="0" err="1" smtClean="0">
                <a:solidFill>
                  <a:srgbClr val="6A7CB5"/>
                </a:solidFill>
                <a:latin typeface="Courier New" pitchFamily="49" charset="0"/>
                <a:cs typeface="Courier New" pitchFamily="49" charset="0"/>
              </a:rPr>
              <a:t>esp</a:t>
            </a:r>
            <a:endParaRPr lang="en-US" sz="2200" b="1" dirty="0" smtClean="0">
              <a:solidFill>
                <a:srgbClr val="6A7CB5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US" sz="22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lea 10(%ebx),%eax</a:t>
            </a:r>
          </a:p>
          <a:p>
            <a:endParaRPr lang="en-US" sz="22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call %eax</a:t>
            </a:r>
          </a:p>
        </p:txBody>
      </p:sp>
      <p:sp>
        <p:nvSpPr>
          <p:cNvPr id="8" name="Oval 7"/>
          <p:cNvSpPr/>
          <p:nvPr/>
        </p:nvSpPr>
        <p:spPr>
          <a:xfrm>
            <a:off x="5742432" y="3230880"/>
            <a:ext cx="838200" cy="38100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096000" y="2563368"/>
            <a:ext cx="838200" cy="38100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086600" y="2563368"/>
            <a:ext cx="838200" cy="38100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577840" y="1905000"/>
            <a:ext cx="838200" cy="38100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583680" y="1905000"/>
            <a:ext cx="838200" cy="38100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096000" y="1219200"/>
            <a:ext cx="838200" cy="38100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>
            <a:stCxn id="8" idx="0"/>
            <a:endCxn id="10" idx="4"/>
          </p:cNvCxnSpPr>
          <p:nvPr/>
        </p:nvCxnSpPr>
        <p:spPr>
          <a:xfrm rot="5400000" flipH="1" flipV="1">
            <a:off x="6690360" y="2415540"/>
            <a:ext cx="286512" cy="1344168"/>
          </a:xfrm>
          <a:prstGeom prst="line">
            <a:avLst/>
          </a:prstGeom>
          <a:ln w="28575">
            <a:solidFill>
              <a:srgbClr val="6A7CB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9" idx="6"/>
            <a:endCxn id="10" idx="2"/>
          </p:cNvCxnSpPr>
          <p:nvPr/>
        </p:nvCxnSpPr>
        <p:spPr>
          <a:xfrm>
            <a:off x="6934200" y="2753868"/>
            <a:ext cx="152400" cy="0"/>
          </a:xfrm>
          <a:prstGeom prst="line">
            <a:avLst/>
          </a:prstGeom>
          <a:ln w="28575">
            <a:solidFill>
              <a:srgbClr val="6A7CB5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9" idx="0"/>
            <a:endCxn id="11" idx="4"/>
          </p:cNvCxnSpPr>
          <p:nvPr/>
        </p:nvCxnSpPr>
        <p:spPr>
          <a:xfrm rot="16200000" flipV="1">
            <a:off x="6117336" y="2165604"/>
            <a:ext cx="277368" cy="518160"/>
          </a:xfrm>
          <a:prstGeom prst="line">
            <a:avLst/>
          </a:prstGeom>
          <a:ln w="28575">
            <a:solidFill>
              <a:srgbClr val="6A7CB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1" idx="6"/>
            <a:endCxn id="12" idx="2"/>
          </p:cNvCxnSpPr>
          <p:nvPr/>
        </p:nvCxnSpPr>
        <p:spPr>
          <a:xfrm>
            <a:off x="6416040" y="2095500"/>
            <a:ext cx="167640" cy="0"/>
          </a:xfrm>
          <a:prstGeom prst="line">
            <a:avLst/>
          </a:prstGeom>
          <a:ln w="28575">
            <a:solidFill>
              <a:srgbClr val="6A7CB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0"/>
            <a:endCxn id="13" idx="4"/>
          </p:cNvCxnSpPr>
          <p:nvPr/>
        </p:nvCxnSpPr>
        <p:spPr>
          <a:xfrm rot="16200000" flipV="1">
            <a:off x="6606540" y="1508760"/>
            <a:ext cx="304800" cy="487680"/>
          </a:xfrm>
          <a:prstGeom prst="line">
            <a:avLst/>
          </a:prstGeom>
          <a:ln w="28575">
            <a:solidFill>
              <a:srgbClr val="6A7CB5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2"/>
          <p:cNvSpPr txBox="1">
            <a:spLocks/>
          </p:cNvSpPr>
          <p:nvPr/>
        </p:nvSpPr>
        <p:spPr bwMode="auto">
          <a:xfrm>
            <a:off x="152400" y="4114800"/>
            <a:ext cx="8763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Derive slices from CDG and DDG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lang="en-US" sz="3200" noProof="0" dirty="0" smtClean="0">
                <a:solidFill>
                  <a:srgbClr val="1C1C1C"/>
                </a:solidFill>
                <a:latin typeface="+mn-lt"/>
              </a:rPr>
              <a:t>New features to build slices on-the-fly.</a:t>
            </a:r>
          </a:p>
          <a:p>
            <a:pPr marL="800100" lvl="1" indent="-342900" eaLnBrk="0" hangingPunct="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kumimoji="0" lang="en-US" sz="3200" b="0" i="0" u="none" strike="noStrike" kern="1200" cap="none" spc="0" normalizeH="0" baseline="0" dirty="0" smtClean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Cheaper for small numbers of slices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1C1C1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Jump Tables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31D26-9E58-4D9A-A1BD-18CCD933382B}" type="slidenum">
              <a:rPr lang="en-US" smtClean="0"/>
              <a:pPr>
                <a:defRPr/>
              </a:pPr>
              <a:t>59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Deconstruction of Dyninst</a:t>
            </a: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152400" y="5029200"/>
            <a:ext cx="8686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3200" dirty="0" smtClean="0">
                <a:solidFill>
                  <a:srgbClr val="1C1C1C"/>
                </a:solidFill>
                <a:latin typeface="+mn-lt"/>
              </a:rPr>
              <a:t>Where can the jump go?  What is %</a:t>
            </a:r>
            <a:r>
              <a:rPr lang="en-US" sz="3200" dirty="0" err="1" smtClean="0">
                <a:solidFill>
                  <a:srgbClr val="1C1C1C"/>
                </a:solidFill>
                <a:latin typeface="+mn-lt"/>
              </a:rPr>
              <a:t>rax’s</a:t>
            </a:r>
            <a:r>
              <a:rPr lang="en-US" sz="3200" dirty="0" smtClean="0">
                <a:solidFill>
                  <a:srgbClr val="1C1C1C"/>
                </a:solidFill>
                <a:latin typeface="+mn-lt"/>
              </a:rPr>
              <a:t> final value?</a:t>
            </a:r>
            <a:endParaRPr lang="en-US" sz="3200" dirty="0">
              <a:solidFill>
                <a:srgbClr val="1C1C1C"/>
              </a:solidFill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lang="en-US" sz="3200" dirty="0" smtClean="0">
              <a:solidFill>
                <a:srgbClr val="1C1C1C"/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1828800"/>
            <a:ext cx="38862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...</a:t>
            </a:r>
          </a:p>
          <a:p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cmp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 $0xa,%eax</a:t>
            </a:r>
          </a:p>
          <a:p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ja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 0x804c900</a:t>
            </a:r>
          </a:p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inc %</a:t>
            </a:r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ecx</a:t>
            </a:r>
            <a:endParaRPr lang="en-US" sz="22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lea 0x1920(%rip),%</a:t>
            </a:r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rdx</a:t>
            </a:r>
            <a:endParaRPr lang="en-US" sz="22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 (%rdx,%rax,4),%</a:t>
            </a:r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rax</a:t>
            </a:r>
            <a:endParaRPr lang="en-US" sz="22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add %</a:t>
            </a:r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rdx,%rax</a:t>
            </a:r>
            <a:endParaRPr lang="en-US" sz="22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jmpq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 *%</a:t>
            </a:r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rax</a:t>
            </a:r>
            <a:endParaRPr lang="en-US" sz="2200" b="1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789581" cy="762000"/>
          </a:xfrm>
        </p:spPr>
        <p:txBody>
          <a:bodyPr/>
          <a:lstStyle/>
          <a:p>
            <a:r>
              <a:rPr lang="en-US" dirty="0" smtClean="0"/>
              <a:t>Challenges – The Right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399" y="838200"/>
            <a:ext cx="8821479" cy="5410200"/>
          </a:xfrm>
        </p:spPr>
        <p:txBody>
          <a:bodyPr/>
          <a:lstStyle/>
          <a:p>
            <a:r>
              <a:rPr lang="en-US" dirty="0" smtClean="0"/>
              <a:t>Ask “What will a user do with our tool?”</a:t>
            </a:r>
          </a:p>
          <a:p>
            <a:pPr lvl="1"/>
            <a:r>
              <a:rPr lang="en-US" dirty="0" smtClean="0"/>
              <a:t>e.g., “Why does someone need dynamic linking info from </a:t>
            </a:r>
            <a:r>
              <a:rPr lang="en-US" dirty="0" err="1" smtClean="0"/>
              <a:t>SymtabAPI</a:t>
            </a:r>
            <a:r>
              <a:rPr lang="en-US" dirty="0" smtClean="0"/>
              <a:t>?”</a:t>
            </a:r>
          </a:p>
          <a:p>
            <a:endParaRPr lang="en-US" dirty="0" smtClean="0"/>
          </a:p>
          <a:p>
            <a:r>
              <a:rPr lang="en-US" dirty="0" smtClean="0"/>
              <a:t>Get the right level of detail in interface</a:t>
            </a:r>
          </a:p>
          <a:p>
            <a:pPr lvl="1"/>
            <a:r>
              <a:rPr lang="en-US" dirty="0" smtClean="0"/>
              <a:t>Don’t want to provide “thin wrapper” libraries.</a:t>
            </a:r>
          </a:p>
          <a:p>
            <a:pPr lvl="2"/>
            <a:r>
              <a:rPr lang="en-US" dirty="0" smtClean="0"/>
              <a:t>e.g., </a:t>
            </a:r>
            <a:r>
              <a:rPr lang="en-US" dirty="0" err="1" smtClean="0"/>
              <a:t>SymtabAPI</a:t>
            </a:r>
            <a:r>
              <a:rPr lang="en-US" dirty="0" smtClean="0"/>
              <a:t> vs. </a:t>
            </a:r>
            <a:r>
              <a:rPr lang="en-US" dirty="0" err="1" smtClean="0"/>
              <a:t>libbfd</a:t>
            </a:r>
            <a:r>
              <a:rPr lang="en-US" dirty="0" smtClean="0"/>
              <a:t> or </a:t>
            </a:r>
            <a:r>
              <a:rPr lang="en-US" dirty="0" err="1" smtClean="0"/>
              <a:t>libelf</a:t>
            </a:r>
            <a:endParaRPr lang="en-US" dirty="0" smtClean="0"/>
          </a:p>
          <a:p>
            <a:pPr lvl="1"/>
            <a:r>
              <a:rPr lang="en-US" dirty="0" smtClean="0"/>
              <a:t>High level interface allows platform independence</a:t>
            </a:r>
          </a:p>
          <a:p>
            <a:pPr lvl="1"/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F9160D-819F-4A43-9AF1-D2447476051B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Deconstruction of Dyninst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Jump Tables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31D26-9E58-4D9A-A1BD-18CCD933382B}" type="slidenum">
              <a:rPr lang="en-US" smtClean="0"/>
              <a:pPr>
                <a:defRPr/>
              </a:pPr>
              <a:t>60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Deconstruction of Dyninst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1828800"/>
            <a:ext cx="38862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...</a:t>
            </a:r>
          </a:p>
          <a:p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cmp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 $0xa,%eax</a:t>
            </a:r>
          </a:p>
          <a:p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ja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 0x804c900</a:t>
            </a:r>
          </a:p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inc %</a:t>
            </a:r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ecx</a:t>
            </a:r>
            <a:endParaRPr lang="en-US" sz="22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lea 0x1920(%rip),%</a:t>
            </a:r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rdx</a:t>
            </a:r>
            <a:endParaRPr lang="en-US" sz="22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 (%rdx,%rax,4),%</a:t>
            </a:r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rax</a:t>
            </a:r>
            <a:endParaRPr lang="en-US" sz="22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add %</a:t>
            </a:r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rdx,%rax</a:t>
            </a:r>
            <a:endParaRPr lang="en-US" sz="22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jmpq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 *%</a:t>
            </a:r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rax</a:t>
            </a:r>
            <a:endParaRPr lang="en-US" sz="2200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152400" y="5105400"/>
            <a:ext cx="8686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lang="en-US" sz="3200" dirty="0" smtClean="0">
                <a:solidFill>
                  <a:srgbClr val="1C1C1C"/>
                </a:solidFill>
                <a:latin typeface="+mn-lt"/>
              </a:rPr>
              <a:t>Slice from jump for relevant instructions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C1C1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4191000" y="3108960"/>
            <a:ext cx="838200" cy="609600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029200" y="1828800"/>
            <a:ext cx="38862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2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cmp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 $0xa,%eax</a:t>
            </a:r>
          </a:p>
          <a:p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ja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 0x804c900</a:t>
            </a:r>
          </a:p>
          <a:p>
            <a:endParaRPr lang="en-US" sz="22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lea 0x1920(%rip),%</a:t>
            </a:r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rdx</a:t>
            </a:r>
            <a:endParaRPr lang="en-US" sz="22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 (%rdx,%rax,4),%</a:t>
            </a:r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rax</a:t>
            </a:r>
            <a:endParaRPr lang="en-US" sz="22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add %</a:t>
            </a:r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rdx,%rax</a:t>
            </a:r>
            <a:endParaRPr lang="en-US" sz="22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jmpq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 *%</a:t>
            </a:r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rax</a:t>
            </a:r>
            <a:endParaRPr lang="en-US" sz="2200" b="1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-0.00417 L -0.52083 -0.00417 " pathEditMode="relative" rAng="0" ptsTypes="AA">
                                      <p:cBhvr>
                                        <p:cTn id="1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 animBg="1"/>
      <p:bldP spid="11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Jump Tables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31D26-9E58-4D9A-A1BD-18CCD933382B}" type="slidenum">
              <a:rPr lang="en-US" smtClean="0"/>
              <a:pPr>
                <a:defRPr/>
              </a:pPr>
              <a:t>61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Deconstruction of Dyninst</a:t>
            </a: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152400" y="5105400"/>
            <a:ext cx="8686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</a:t>
            </a:r>
            <a:r>
              <a:rPr lang="en-US" sz="3200" dirty="0" smtClean="0">
                <a:solidFill>
                  <a:srgbClr val="1C1C1C"/>
                </a:solidFill>
                <a:latin typeface="+mn-lt"/>
              </a:rPr>
              <a:t>Run alias analysis to simplify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C1C1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4222899" y="3108960"/>
            <a:ext cx="838200" cy="609600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60499" y="1828800"/>
            <a:ext cx="38862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2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cmp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 $0xa,%eax</a:t>
            </a:r>
          </a:p>
          <a:p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ja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 0x804c900</a:t>
            </a:r>
          </a:p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lea 1920(%rip),%</a:t>
            </a:r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rdx</a:t>
            </a:r>
            <a:endParaRPr lang="en-US" sz="22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 (%rdx,%rax,4),%</a:t>
            </a:r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rax</a:t>
            </a:r>
            <a:endParaRPr lang="en-US" sz="22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add %</a:t>
            </a:r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rdx,%rax</a:t>
            </a:r>
            <a:endParaRPr lang="en-US" sz="22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jmpq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 *%</a:t>
            </a:r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rax</a:t>
            </a:r>
            <a:endParaRPr lang="en-US" sz="2200" b="1" dirty="0" smtClean="0"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5137299" y="1828800"/>
            <a:ext cx="3886200" cy="2462213"/>
            <a:chOff x="5105400" y="2362200"/>
            <a:chExt cx="3886200" cy="2462213"/>
          </a:xfrm>
        </p:grpSpPr>
        <p:sp>
          <p:nvSpPr>
            <p:cNvPr id="12" name="TextBox 11"/>
            <p:cNvSpPr txBox="1"/>
            <p:nvPr/>
          </p:nvSpPr>
          <p:spPr>
            <a:xfrm>
              <a:off x="5105400" y="2362200"/>
              <a:ext cx="3886200" cy="24622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2200" b="1" dirty="0" smtClean="0">
                <a:latin typeface="Courier New" pitchFamily="49" charset="0"/>
                <a:cs typeface="Courier New" pitchFamily="49" charset="0"/>
              </a:endParaRPr>
            </a:p>
            <a:p>
              <a:r>
                <a:rPr lang="en-US" sz="2200" b="1" dirty="0" err="1" smtClean="0">
                  <a:latin typeface="Courier New" pitchFamily="49" charset="0"/>
                  <a:cs typeface="Courier New" pitchFamily="49" charset="0"/>
                </a:rPr>
                <a:t>cmp</a:t>
              </a:r>
              <a:r>
                <a:rPr lang="en-US" sz="2200" b="1" dirty="0" smtClean="0">
                  <a:latin typeface="Courier New" pitchFamily="49" charset="0"/>
                  <a:cs typeface="Courier New" pitchFamily="49" charset="0"/>
                </a:rPr>
                <a:t> $0xa,%eax</a:t>
              </a:r>
            </a:p>
            <a:p>
              <a:r>
                <a:rPr lang="en-US" sz="2200" b="1" dirty="0" err="1" smtClean="0">
                  <a:latin typeface="Courier New" pitchFamily="49" charset="0"/>
                  <a:cs typeface="Courier New" pitchFamily="49" charset="0"/>
                </a:rPr>
                <a:t>ja</a:t>
              </a:r>
              <a:r>
                <a:rPr lang="en-US" sz="2200" b="1" dirty="0" smtClean="0">
                  <a:latin typeface="Courier New" pitchFamily="49" charset="0"/>
                  <a:cs typeface="Courier New" pitchFamily="49" charset="0"/>
                </a:rPr>
                <a:t> 0x804c900</a:t>
              </a:r>
            </a:p>
            <a:p>
              <a:r>
                <a:rPr lang="en-US" sz="2200" b="1" dirty="0" smtClean="0">
                  <a:latin typeface="Courier New" pitchFamily="49" charset="0"/>
                  <a:cs typeface="Courier New" pitchFamily="49" charset="0"/>
                </a:rPr>
                <a:t>lea 0x1920(%rip),%</a:t>
              </a:r>
              <a:r>
                <a:rPr lang="en-US" sz="2200" b="1" dirty="0" err="1" smtClean="0">
                  <a:latin typeface="Courier New" pitchFamily="49" charset="0"/>
                  <a:cs typeface="Courier New" pitchFamily="49" charset="0"/>
                </a:rPr>
                <a:t>rdx</a:t>
              </a:r>
              <a:endParaRPr lang="en-US" sz="2200" b="1" dirty="0" smtClean="0">
                <a:latin typeface="Courier New" pitchFamily="49" charset="0"/>
                <a:cs typeface="Courier New" pitchFamily="49" charset="0"/>
              </a:endParaRPr>
            </a:p>
            <a:p>
              <a:r>
                <a:rPr lang="en-US" sz="2200" b="1" dirty="0" err="1" smtClean="0">
                  <a:latin typeface="Courier New" pitchFamily="49" charset="0"/>
                  <a:cs typeface="Courier New" pitchFamily="49" charset="0"/>
                </a:rPr>
                <a:t>mov</a:t>
              </a:r>
              <a:r>
                <a:rPr lang="en-US" sz="2200" b="1" dirty="0" smtClean="0">
                  <a:latin typeface="Courier New" pitchFamily="49" charset="0"/>
                  <a:cs typeface="Courier New" pitchFamily="49" charset="0"/>
                </a:rPr>
                <a:t> (%rdx,%rax,4),%</a:t>
              </a:r>
              <a:r>
                <a:rPr lang="en-US" sz="2200" b="1" dirty="0" err="1" smtClean="0">
                  <a:latin typeface="Courier New" pitchFamily="49" charset="0"/>
                  <a:cs typeface="Courier New" pitchFamily="49" charset="0"/>
                </a:rPr>
                <a:t>rax</a:t>
              </a:r>
              <a:endParaRPr lang="en-US" sz="2200" b="1" dirty="0" smtClean="0">
                <a:latin typeface="Courier New" pitchFamily="49" charset="0"/>
                <a:cs typeface="Courier New" pitchFamily="49" charset="0"/>
              </a:endParaRPr>
            </a:p>
            <a:p>
              <a:r>
                <a:rPr lang="en-US" sz="2200" b="1" dirty="0" smtClean="0">
                  <a:latin typeface="Courier New" pitchFamily="49" charset="0"/>
                  <a:cs typeface="Courier New" pitchFamily="49" charset="0"/>
                </a:rPr>
                <a:t>add %</a:t>
              </a:r>
              <a:r>
                <a:rPr lang="en-US" sz="2200" b="1" dirty="0" err="1" smtClean="0">
                  <a:latin typeface="Courier New" pitchFamily="49" charset="0"/>
                  <a:cs typeface="Courier New" pitchFamily="49" charset="0"/>
                </a:rPr>
                <a:t>rdx,%rax</a:t>
              </a:r>
              <a:endParaRPr lang="en-US" sz="2200" b="1" dirty="0" smtClean="0">
                <a:latin typeface="Courier New" pitchFamily="49" charset="0"/>
                <a:cs typeface="Courier New" pitchFamily="49" charset="0"/>
              </a:endParaRPr>
            </a:p>
            <a:p>
              <a:r>
                <a:rPr lang="en-US" sz="2200" b="1" dirty="0" err="1" smtClean="0">
                  <a:latin typeface="Courier New" pitchFamily="49" charset="0"/>
                  <a:cs typeface="Courier New" pitchFamily="49" charset="0"/>
                </a:rPr>
                <a:t>jmpq</a:t>
              </a:r>
              <a:r>
                <a:rPr lang="en-US" sz="2200" b="1" dirty="0" smtClean="0">
                  <a:latin typeface="Courier New" pitchFamily="49" charset="0"/>
                  <a:cs typeface="Courier New" pitchFamily="49" charset="0"/>
                </a:rPr>
                <a:t> *%</a:t>
              </a:r>
              <a:r>
                <a:rPr lang="en-US" sz="2200" b="1" dirty="0" err="1" smtClean="0">
                  <a:latin typeface="Courier New" pitchFamily="49" charset="0"/>
                  <a:cs typeface="Courier New" pitchFamily="49" charset="0"/>
                </a:rPr>
                <a:t>rax</a:t>
              </a:r>
              <a:endParaRPr lang="en-US" sz="2200" b="1" dirty="0" smtClean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5715000" y="3007256"/>
              <a:ext cx="1600200" cy="457200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Code</a:t>
              </a:r>
              <a:endParaRPr lang="en-US" dirty="0"/>
            </a:p>
          </p:txBody>
        </p:sp>
        <p:sp>
          <p:nvSpPr>
            <p:cNvPr id="14" name="Oval 13"/>
            <p:cNvSpPr/>
            <p:nvPr/>
          </p:nvSpPr>
          <p:spPr>
            <a:xfrm>
              <a:off x="5715000" y="3388256"/>
              <a:ext cx="2209800" cy="457200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dirty="0" smtClean="0"/>
                <a:t>Data@804e100</a:t>
              </a:r>
              <a:endParaRPr lang="en-US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6 0.00069 L -0.52916 0.00069 " pathEditMode="relative" rAng="0" ptsTypes="AA">
                                      <p:cBhvr>
                                        <p:cTn id="1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Jump Tables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31D26-9E58-4D9A-A1BD-18CCD933382B}" type="slidenum">
              <a:rPr lang="en-US" smtClean="0"/>
              <a:pPr>
                <a:defRPr/>
              </a:pPr>
              <a:t>62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Deconstruction of Dyninst</a:t>
            </a: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152400" y="5105400"/>
            <a:ext cx="8686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 </a:t>
            </a:r>
            <a:r>
              <a:rPr lang="en-US" sz="3200" dirty="0" smtClean="0">
                <a:solidFill>
                  <a:srgbClr val="1C1C1C"/>
                </a:solidFill>
                <a:latin typeface="+mn-lt"/>
              </a:rPr>
              <a:t>Use Instruction semantics to convert to ASTs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C1C1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4191000" y="2819400"/>
            <a:ext cx="838200" cy="609600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1" name="Group 110"/>
          <p:cNvGrpSpPr/>
          <p:nvPr/>
        </p:nvGrpSpPr>
        <p:grpSpPr>
          <a:xfrm>
            <a:off x="281765" y="1828800"/>
            <a:ext cx="3886200" cy="2462213"/>
            <a:chOff x="228600" y="1981200"/>
            <a:chExt cx="3886200" cy="2462213"/>
          </a:xfrm>
        </p:grpSpPr>
        <p:sp>
          <p:nvSpPr>
            <p:cNvPr id="12" name="TextBox 11"/>
            <p:cNvSpPr txBox="1"/>
            <p:nvPr/>
          </p:nvSpPr>
          <p:spPr>
            <a:xfrm>
              <a:off x="228600" y="1981200"/>
              <a:ext cx="3886200" cy="24622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2200" b="1" dirty="0" smtClean="0">
                <a:latin typeface="Courier New" pitchFamily="49" charset="0"/>
                <a:cs typeface="Courier New" pitchFamily="49" charset="0"/>
              </a:endParaRPr>
            </a:p>
            <a:p>
              <a:r>
                <a:rPr lang="en-US" sz="2200" b="1" dirty="0" err="1" smtClean="0">
                  <a:latin typeface="Courier New" pitchFamily="49" charset="0"/>
                  <a:cs typeface="Courier New" pitchFamily="49" charset="0"/>
                </a:rPr>
                <a:t>cmp</a:t>
              </a:r>
              <a:r>
                <a:rPr lang="en-US" sz="2200" b="1" dirty="0" smtClean="0">
                  <a:latin typeface="Courier New" pitchFamily="49" charset="0"/>
                  <a:cs typeface="Courier New" pitchFamily="49" charset="0"/>
                </a:rPr>
                <a:t> $0xa,%eax</a:t>
              </a:r>
            </a:p>
            <a:p>
              <a:r>
                <a:rPr lang="en-US" sz="2200" b="1" dirty="0" err="1" smtClean="0">
                  <a:latin typeface="Courier New" pitchFamily="49" charset="0"/>
                  <a:cs typeface="Courier New" pitchFamily="49" charset="0"/>
                </a:rPr>
                <a:t>ja</a:t>
              </a:r>
              <a:r>
                <a:rPr lang="en-US" sz="2200" b="1" dirty="0" smtClean="0">
                  <a:latin typeface="Courier New" pitchFamily="49" charset="0"/>
                  <a:cs typeface="Courier New" pitchFamily="49" charset="0"/>
                </a:rPr>
                <a:t> 0x804c900</a:t>
              </a:r>
            </a:p>
            <a:p>
              <a:r>
                <a:rPr lang="en-US" sz="2200" b="1" dirty="0" smtClean="0">
                  <a:latin typeface="Courier New" pitchFamily="49" charset="0"/>
                  <a:cs typeface="Courier New" pitchFamily="49" charset="0"/>
                </a:rPr>
                <a:t>lea 0x1920(%rip),%</a:t>
              </a:r>
              <a:r>
                <a:rPr lang="en-US" sz="2200" b="1" dirty="0" err="1" smtClean="0">
                  <a:latin typeface="Courier New" pitchFamily="49" charset="0"/>
                  <a:cs typeface="Courier New" pitchFamily="49" charset="0"/>
                </a:rPr>
                <a:t>rdx</a:t>
              </a:r>
              <a:endParaRPr lang="en-US" sz="2200" b="1" dirty="0" smtClean="0">
                <a:latin typeface="Courier New" pitchFamily="49" charset="0"/>
                <a:cs typeface="Courier New" pitchFamily="49" charset="0"/>
              </a:endParaRPr>
            </a:p>
            <a:p>
              <a:r>
                <a:rPr lang="en-US" sz="2200" b="1" dirty="0" err="1" smtClean="0">
                  <a:latin typeface="Courier New" pitchFamily="49" charset="0"/>
                  <a:cs typeface="Courier New" pitchFamily="49" charset="0"/>
                </a:rPr>
                <a:t>mov</a:t>
              </a:r>
              <a:r>
                <a:rPr lang="en-US" sz="2200" b="1" dirty="0" smtClean="0">
                  <a:latin typeface="Courier New" pitchFamily="49" charset="0"/>
                  <a:cs typeface="Courier New" pitchFamily="49" charset="0"/>
                </a:rPr>
                <a:t> (%rdx,%rax,4),%</a:t>
              </a:r>
              <a:r>
                <a:rPr lang="en-US" sz="2200" b="1" dirty="0" err="1" smtClean="0">
                  <a:latin typeface="Courier New" pitchFamily="49" charset="0"/>
                  <a:cs typeface="Courier New" pitchFamily="49" charset="0"/>
                </a:rPr>
                <a:t>rax</a:t>
              </a:r>
              <a:endParaRPr lang="en-US" sz="2200" b="1" dirty="0" smtClean="0">
                <a:latin typeface="Courier New" pitchFamily="49" charset="0"/>
                <a:cs typeface="Courier New" pitchFamily="49" charset="0"/>
              </a:endParaRPr>
            </a:p>
            <a:p>
              <a:r>
                <a:rPr lang="en-US" sz="2200" b="1" dirty="0" smtClean="0">
                  <a:latin typeface="Courier New" pitchFamily="49" charset="0"/>
                  <a:cs typeface="Courier New" pitchFamily="49" charset="0"/>
                </a:rPr>
                <a:t>add %</a:t>
              </a:r>
              <a:r>
                <a:rPr lang="en-US" sz="2200" b="1" dirty="0" err="1" smtClean="0">
                  <a:latin typeface="Courier New" pitchFamily="49" charset="0"/>
                  <a:cs typeface="Courier New" pitchFamily="49" charset="0"/>
                </a:rPr>
                <a:t>rdx,%rax</a:t>
              </a:r>
              <a:endParaRPr lang="en-US" sz="2200" b="1" dirty="0" smtClean="0">
                <a:latin typeface="Courier New" pitchFamily="49" charset="0"/>
                <a:cs typeface="Courier New" pitchFamily="49" charset="0"/>
              </a:endParaRPr>
            </a:p>
            <a:p>
              <a:r>
                <a:rPr lang="en-US" sz="2200" b="1" dirty="0" err="1" smtClean="0">
                  <a:latin typeface="Courier New" pitchFamily="49" charset="0"/>
                  <a:cs typeface="Courier New" pitchFamily="49" charset="0"/>
                </a:rPr>
                <a:t>jmpq</a:t>
              </a:r>
              <a:r>
                <a:rPr lang="en-US" sz="2200" b="1" dirty="0" smtClean="0">
                  <a:latin typeface="Courier New" pitchFamily="49" charset="0"/>
                  <a:cs typeface="Courier New" pitchFamily="49" charset="0"/>
                </a:rPr>
                <a:t> *%</a:t>
              </a:r>
              <a:r>
                <a:rPr lang="en-US" sz="2200" b="1" dirty="0" err="1" smtClean="0">
                  <a:latin typeface="Courier New" pitchFamily="49" charset="0"/>
                  <a:cs typeface="Courier New" pitchFamily="49" charset="0"/>
                </a:rPr>
                <a:t>rax</a:t>
              </a:r>
              <a:endParaRPr lang="en-US" sz="2200" b="1" dirty="0" smtClean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838200" y="2626256"/>
              <a:ext cx="1600200" cy="457200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Code</a:t>
              </a:r>
              <a:endParaRPr lang="en-US" dirty="0"/>
            </a:p>
          </p:txBody>
        </p:sp>
        <p:sp>
          <p:nvSpPr>
            <p:cNvPr id="14" name="Oval 13"/>
            <p:cNvSpPr/>
            <p:nvPr/>
          </p:nvSpPr>
          <p:spPr>
            <a:xfrm>
              <a:off x="838200" y="3007256"/>
              <a:ext cx="2209800" cy="457200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dirty="0" smtClean="0"/>
                <a:t>Data@804e100</a:t>
              </a:r>
              <a:endParaRPr lang="en-US" dirty="0"/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5105400" y="1371600"/>
            <a:ext cx="3865796" cy="3276600"/>
            <a:chOff x="5105400" y="1371600"/>
            <a:chExt cx="3865796" cy="3276600"/>
          </a:xfrm>
        </p:grpSpPr>
        <p:grpSp>
          <p:nvGrpSpPr>
            <p:cNvPr id="76" name="Group 75"/>
            <p:cNvGrpSpPr/>
            <p:nvPr/>
          </p:nvGrpSpPr>
          <p:grpSpPr>
            <a:xfrm>
              <a:off x="6553200" y="1371600"/>
              <a:ext cx="2417996" cy="1661160"/>
              <a:chOff x="6324600" y="1828800"/>
              <a:chExt cx="2417996" cy="1661160"/>
            </a:xfrm>
          </p:grpSpPr>
          <p:sp>
            <p:nvSpPr>
              <p:cNvPr id="34" name="Oval 33"/>
              <p:cNvSpPr/>
              <p:nvPr/>
            </p:nvSpPr>
            <p:spPr>
              <a:xfrm>
                <a:off x="6324600" y="2209800"/>
                <a:ext cx="685800" cy="38100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6382512" y="2148840"/>
                <a:ext cx="6858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 err="1" smtClean="0">
                    <a:latin typeface="+mn-lt"/>
                  </a:rPr>
                  <a:t>rax</a:t>
                </a:r>
                <a:endParaRPr lang="en-US" sz="2200" dirty="0">
                  <a:latin typeface="+mn-lt"/>
                </a:endParaRPr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7022592" y="1828800"/>
                <a:ext cx="381000" cy="381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6A7CB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200" dirty="0" smtClean="0">
                    <a:solidFill>
                      <a:schemeClr val="tx1"/>
                    </a:solidFill>
                  </a:rPr>
                  <a:t>=</a:t>
                </a:r>
                <a:endParaRPr lang="en-US" sz="2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6760464" y="2667000"/>
                <a:ext cx="685800" cy="38100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6793992" y="2606040"/>
                <a:ext cx="6858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 err="1" smtClean="0">
                    <a:latin typeface="+mn-lt"/>
                  </a:rPr>
                  <a:t>rdx</a:t>
                </a:r>
                <a:endParaRPr lang="en-US" sz="2200" dirty="0">
                  <a:latin typeface="+mn-lt"/>
                </a:endParaRPr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7479792" y="2270760"/>
                <a:ext cx="381000" cy="381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6A7CB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US" sz="2200" dirty="0" smtClean="0">
                    <a:solidFill>
                      <a:schemeClr val="tx1"/>
                    </a:solidFill>
                  </a:rPr>
                  <a:t>+</a:t>
                </a:r>
                <a:endParaRPr lang="en-US" sz="22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0" name="Straight Connector 39"/>
              <p:cNvCxnSpPr>
                <a:stCxn id="39" idx="1"/>
                <a:endCxn id="36" idx="5"/>
              </p:cNvCxnSpPr>
              <p:nvPr/>
            </p:nvCxnSpPr>
            <p:spPr>
              <a:xfrm rot="16200000" flipV="1">
                <a:off x="7355416" y="2146384"/>
                <a:ext cx="172552" cy="187792"/>
              </a:xfrm>
              <a:prstGeom prst="line">
                <a:avLst/>
              </a:prstGeom>
              <a:ln w="19050">
                <a:solidFill>
                  <a:srgbClr val="6A7CB5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1" name="Oval 40"/>
              <p:cNvSpPr/>
              <p:nvPr/>
            </p:nvSpPr>
            <p:spPr>
              <a:xfrm>
                <a:off x="7936992" y="2667000"/>
                <a:ext cx="381000" cy="381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6A7CB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200" dirty="0" smtClean="0">
                    <a:solidFill>
                      <a:schemeClr val="tx1"/>
                    </a:solidFill>
                  </a:rPr>
                  <a:t>x</a:t>
                </a:r>
                <a:endParaRPr lang="en-US" sz="22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2" name="Straight Connector 41"/>
              <p:cNvCxnSpPr>
                <a:stCxn id="41" idx="1"/>
                <a:endCxn id="39" idx="5"/>
              </p:cNvCxnSpPr>
              <p:nvPr/>
            </p:nvCxnSpPr>
            <p:spPr>
              <a:xfrm rot="16200000" flipV="1">
                <a:off x="7835476" y="2565484"/>
                <a:ext cx="126832" cy="187792"/>
              </a:xfrm>
              <a:prstGeom prst="line">
                <a:avLst/>
              </a:prstGeom>
              <a:ln w="19050">
                <a:solidFill>
                  <a:srgbClr val="6A7CB5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>
                <a:stCxn id="39" idx="3"/>
              </p:cNvCxnSpPr>
              <p:nvPr/>
            </p:nvCxnSpPr>
            <p:spPr>
              <a:xfrm rot="5400000">
                <a:off x="7389876" y="2597488"/>
                <a:ext cx="147236" cy="144188"/>
              </a:xfrm>
              <a:prstGeom prst="line">
                <a:avLst/>
              </a:prstGeom>
              <a:ln w="19050">
                <a:solidFill>
                  <a:srgbClr val="6A7CB5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>
                <a:endCxn id="36" idx="3"/>
              </p:cNvCxnSpPr>
              <p:nvPr/>
            </p:nvCxnSpPr>
            <p:spPr>
              <a:xfrm rot="5400000" flipH="1" flipV="1">
                <a:off x="6932676" y="2155528"/>
                <a:ext cx="147236" cy="144188"/>
              </a:xfrm>
              <a:prstGeom prst="line">
                <a:avLst/>
              </a:prstGeom>
              <a:ln w="19050">
                <a:solidFill>
                  <a:srgbClr val="6A7CB5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0" name="Oval 59"/>
              <p:cNvSpPr/>
              <p:nvPr/>
            </p:nvSpPr>
            <p:spPr>
              <a:xfrm>
                <a:off x="7239000" y="3108960"/>
                <a:ext cx="685800" cy="38100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7272528" y="3048000"/>
                <a:ext cx="6858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 err="1" smtClean="0">
                    <a:latin typeface="+mn-lt"/>
                  </a:rPr>
                  <a:t>rax</a:t>
                </a:r>
                <a:endParaRPr lang="en-US" sz="2200" dirty="0">
                  <a:latin typeface="+mn-lt"/>
                </a:endParaRPr>
              </a:p>
            </p:txBody>
          </p:sp>
          <p:cxnSp>
            <p:nvCxnSpPr>
              <p:cNvPr id="62" name="Straight Connector 61"/>
              <p:cNvCxnSpPr>
                <a:stCxn id="41" idx="3"/>
              </p:cNvCxnSpPr>
              <p:nvPr/>
            </p:nvCxnSpPr>
            <p:spPr>
              <a:xfrm rot="5400000">
                <a:off x="7816596" y="3024208"/>
                <a:ext cx="208196" cy="144188"/>
              </a:xfrm>
              <a:prstGeom prst="line">
                <a:avLst/>
              </a:prstGeom>
              <a:ln w="19050">
                <a:solidFill>
                  <a:srgbClr val="6A7CB5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6" name="Oval 65"/>
              <p:cNvSpPr/>
              <p:nvPr/>
            </p:nvSpPr>
            <p:spPr>
              <a:xfrm>
                <a:off x="8361596" y="3108960"/>
                <a:ext cx="381000" cy="381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6A7CB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US" sz="2200" dirty="0" smtClean="0">
                    <a:solidFill>
                      <a:schemeClr val="tx1"/>
                    </a:solidFill>
                  </a:rPr>
                  <a:t>4</a:t>
                </a:r>
                <a:endParaRPr lang="en-US" sz="22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67" name="Straight Connector 66"/>
              <p:cNvCxnSpPr>
                <a:stCxn id="66" idx="1"/>
                <a:endCxn id="41" idx="5"/>
              </p:cNvCxnSpPr>
              <p:nvPr/>
            </p:nvCxnSpPr>
            <p:spPr>
              <a:xfrm rot="16200000" flipV="1">
                <a:off x="8253518" y="3000882"/>
                <a:ext cx="172552" cy="155196"/>
              </a:xfrm>
              <a:prstGeom prst="line">
                <a:avLst/>
              </a:prstGeom>
              <a:ln w="19050">
                <a:solidFill>
                  <a:srgbClr val="6A7CB5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/>
            <p:cNvGrpSpPr/>
            <p:nvPr/>
          </p:nvGrpSpPr>
          <p:grpSpPr>
            <a:xfrm>
              <a:off x="5105400" y="2286000"/>
              <a:ext cx="2209800" cy="1219200"/>
              <a:chOff x="6248400" y="3429000"/>
              <a:chExt cx="2209800" cy="1219200"/>
            </a:xfrm>
          </p:grpSpPr>
          <p:sp>
            <p:nvSpPr>
              <p:cNvPr id="78" name="Oval 77"/>
              <p:cNvSpPr/>
              <p:nvPr/>
            </p:nvSpPr>
            <p:spPr>
              <a:xfrm>
                <a:off x="6248400" y="3810000"/>
                <a:ext cx="685800" cy="38100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6306312" y="3749040"/>
                <a:ext cx="6858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 err="1" smtClean="0">
                    <a:latin typeface="+mn-lt"/>
                  </a:rPr>
                  <a:t>rax</a:t>
                </a:r>
                <a:endParaRPr lang="en-US" sz="2200" dirty="0">
                  <a:latin typeface="+mn-lt"/>
                </a:endParaRPr>
              </a:p>
            </p:txBody>
          </p:sp>
          <p:sp>
            <p:nvSpPr>
              <p:cNvPr id="80" name="Oval 79"/>
              <p:cNvSpPr/>
              <p:nvPr/>
            </p:nvSpPr>
            <p:spPr>
              <a:xfrm>
                <a:off x="6946392" y="3429000"/>
                <a:ext cx="381000" cy="381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6A7CB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200" dirty="0" smtClean="0">
                    <a:solidFill>
                      <a:schemeClr val="tx1"/>
                    </a:solidFill>
                  </a:rPr>
                  <a:t>=</a:t>
                </a:r>
                <a:endParaRPr lang="en-US" sz="2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1" name="Oval 80"/>
              <p:cNvSpPr/>
              <p:nvPr/>
            </p:nvSpPr>
            <p:spPr>
              <a:xfrm>
                <a:off x="6684264" y="4267200"/>
                <a:ext cx="685800" cy="38100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6717792" y="4206240"/>
                <a:ext cx="6858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 err="1" smtClean="0">
                    <a:latin typeface="+mn-lt"/>
                  </a:rPr>
                  <a:t>rdx</a:t>
                </a:r>
                <a:endParaRPr lang="en-US" sz="2200" dirty="0">
                  <a:latin typeface="+mn-lt"/>
                </a:endParaRPr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403592" y="3870960"/>
                <a:ext cx="381000" cy="381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6A7CB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US" sz="2200" dirty="0" smtClean="0">
                    <a:solidFill>
                      <a:schemeClr val="tx1"/>
                    </a:solidFill>
                  </a:rPr>
                  <a:t>+</a:t>
                </a:r>
                <a:endParaRPr lang="en-US" sz="22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84" name="Straight Connector 83"/>
              <p:cNvCxnSpPr>
                <a:stCxn id="83" idx="1"/>
                <a:endCxn id="80" idx="5"/>
              </p:cNvCxnSpPr>
              <p:nvPr/>
            </p:nvCxnSpPr>
            <p:spPr>
              <a:xfrm rot="16200000" flipV="1">
                <a:off x="7279216" y="3746584"/>
                <a:ext cx="172552" cy="187792"/>
              </a:xfrm>
              <a:prstGeom prst="line">
                <a:avLst/>
              </a:prstGeom>
              <a:ln w="19050">
                <a:solidFill>
                  <a:srgbClr val="6A7CB5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>
                <a:endCxn id="83" idx="5"/>
              </p:cNvCxnSpPr>
              <p:nvPr/>
            </p:nvCxnSpPr>
            <p:spPr>
              <a:xfrm rot="16200000" flipV="1">
                <a:off x="7759276" y="4165684"/>
                <a:ext cx="126832" cy="187792"/>
              </a:xfrm>
              <a:prstGeom prst="line">
                <a:avLst/>
              </a:prstGeom>
              <a:ln w="19050">
                <a:solidFill>
                  <a:srgbClr val="6A7CB5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>
                <a:stCxn id="83" idx="3"/>
              </p:cNvCxnSpPr>
              <p:nvPr/>
            </p:nvCxnSpPr>
            <p:spPr>
              <a:xfrm rot="5400000">
                <a:off x="7313676" y="4197688"/>
                <a:ext cx="147236" cy="144188"/>
              </a:xfrm>
              <a:prstGeom prst="line">
                <a:avLst/>
              </a:prstGeom>
              <a:ln w="19050">
                <a:solidFill>
                  <a:srgbClr val="6A7CB5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>
                <a:endCxn id="80" idx="3"/>
              </p:cNvCxnSpPr>
              <p:nvPr/>
            </p:nvCxnSpPr>
            <p:spPr>
              <a:xfrm rot="5400000" flipH="1" flipV="1">
                <a:off x="6856476" y="3755728"/>
                <a:ext cx="147236" cy="144188"/>
              </a:xfrm>
              <a:prstGeom prst="line">
                <a:avLst/>
              </a:prstGeom>
              <a:ln w="19050">
                <a:solidFill>
                  <a:srgbClr val="6A7CB5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9" name="Oval 88"/>
              <p:cNvSpPr/>
              <p:nvPr/>
            </p:nvSpPr>
            <p:spPr>
              <a:xfrm>
                <a:off x="7738872" y="4251960"/>
                <a:ext cx="685800" cy="38100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7772400" y="4191000"/>
                <a:ext cx="6858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 err="1" smtClean="0">
                    <a:latin typeface="+mn-lt"/>
                  </a:rPr>
                  <a:t>rax</a:t>
                </a:r>
                <a:endParaRPr lang="en-US" sz="2200" dirty="0">
                  <a:latin typeface="+mn-lt"/>
                </a:endParaRPr>
              </a:p>
            </p:txBody>
          </p:sp>
        </p:grpSp>
        <p:grpSp>
          <p:nvGrpSpPr>
            <p:cNvPr id="109" name="Group 108"/>
            <p:cNvGrpSpPr/>
            <p:nvPr/>
          </p:nvGrpSpPr>
          <p:grpSpPr>
            <a:xfrm>
              <a:off x="6028012" y="3733800"/>
              <a:ext cx="2887388" cy="914400"/>
              <a:chOff x="4275412" y="1981200"/>
              <a:chExt cx="2887388" cy="914400"/>
            </a:xfrm>
          </p:grpSpPr>
          <p:sp>
            <p:nvSpPr>
              <p:cNvPr id="96" name="Oval 95"/>
              <p:cNvSpPr/>
              <p:nvPr/>
            </p:nvSpPr>
            <p:spPr>
              <a:xfrm>
                <a:off x="4275412" y="2362200"/>
                <a:ext cx="685800" cy="38100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7" name="TextBox 96"/>
              <p:cNvSpPr txBox="1"/>
              <p:nvPr/>
            </p:nvSpPr>
            <p:spPr>
              <a:xfrm>
                <a:off x="4333324" y="2301240"/>
                <a:ext cx="6858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 err="1" smtClean="0">
                    <a:latin typeface="+mn-lt"/>
                  </a:rPr>
                  <a:t>rdx</a:t>
                </a:r>
                <a:endParaRPr lang="en-US" sz="2200" dirty="0">
                  <a:latin typeface="+mn-lt"/>
                </a:endParaRPr>
              </a:p>
            </p:txBody>
          </p:sp>
          <p:sp>
            <p:nvSpPr>
              <p:cNvPr id="98" name="Oval 97"/>
              <p:cNvSpPr/>
              <p:nvPr/>
            </p:nvSpPr>
            <p:spPr>
              <a:xfrm>
                <a:off x="4973404" y="1981200"/>
                <a:ext cx="381000" cy="381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6A7CB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200" dirty="0" smtClean="0">
                    <a:solidFill>
                      <a:schemeClr val="tx1"/>
                    </a:solidFill>
                  </a:rPr>
                  <a:t>=</a:t>
                </a:r>
                <a:endParaRPr lang="en-US" sz="22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02" name="Straight Connector 101"/>
              <p:cNvCxnSpPr>
                <a:endCxn id="98" idx="5"/>
              </p:cNvCxnSpPr>
              <p:nvPr/>
            </p:nvCxnSpPr>
            <p:spPr>
              <a:xfrm rot="16200000" flipV="1">
                <a:off x="5306228" y="2298784"/>
                <a:ext cx="172552" cy="187792"/>
              </a:xfrm>
              <a:prstGeom prst="line">
                <a:avLst/>
              </a:prstGeom>
              <a:ln w="19050">
                <a:solidFill>
                  <a:srgbClr val="6A7CB5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>
                <a:endCxn id="98" idx="3"/>
              </p:cNvCxnSpPr>
              <p:nvPr/>
            </p:nvCxnSpPr>
            <p:spPr>
              <a:xfrm rot="5400000" flipH="1" flipV="1">
                <a:off x="4883488" y="2307928"/>
                <a:ext cx="147236" cy="144188"/>
              </a:xfrm>
              <a:prstGeom prst="line">
                <a:avLst/>
              </a:prstGeom>
              <a:ln w="19050">
                <a:solidFill>
                  <a:srgbClr val="6A7CB5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8" name="Oval 107"/>
              <p:cNvSpPr/>
              <p:nvPr/>
            </p:nvSpPr>
            <p:spPr>
              <a:xfrm>
                <a:off x="4953000" y="2438400"/>
                <a:ext cx="2209800" cy="457200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US" dirty="0" smtClean="0"/>
                  <a:t>Data@804e100</a:t>
                </a:r>
                <a:endParaRPr lang="en-US" dirty="0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-0.53334 -3.33333E-6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Jump Tables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31D26-9E58-4D9A-A1BD-18CCD933382B}" type="slidenum">
              <a:rPr lang="en-US" smtClean="0"/>
              <a:pPr>
                <a:defRPr/>
              </a:pPr>
              <a:t>63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Deconstruction of Dyninst</a:t>
            </a: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152400" y="4876800"/>
            <a:ext cx="868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3200" dirty="0" smtClean="0">
                <a:solidFill>
                  <a:srgbClr val="1C1C1C"/>
                </a:solidFill>
                <a:latin typeface="+mn-lt"/>
              </a:rPr>
              <a:t>4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lang="en-US" sz="3200" dirty="0" smtClean="0">
                <a:solidFill>
                  <a:srgbClr val="1C1C1C"/>
                </a:solidFill>
                <a:latin typeface="+mn-lt"/>
              </a:rPr>
              <a:t>Use AST Simplification to get single AST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C1C1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4267200" y="2819400"/>
            <a:ext cx="838200" cy="609600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9" name="Group 108"/>
          <p:cNvGrpSpPr/>
          <p:nvPr/>
        </p:nvGrpSpPr>
        <p:grpSpPr>
          <a:xfrm>
            <a:off x="216198" y="1371600"/>
            <a:ext cx="3865796" cy="3276600"/>
            <a:chOff x="152400" y="1447800"/>
            <a:chExt cx="3865796" cy="3276600"/>
          </a:xfrm>
        </p:grpSpPr>
        <p:grpSp>
          <p:nvGrpSpPr>
            <p:cNvPr id="9" name="Group 75"/>
            <p:cNvGrpSpPr/>
            <p:nvPr/>
          </p:nvGrpSpPr>
          <p:grpSpPr>
            <a:xfrm>
              <a:off x="1600200" y="1447800"/>
              <a:ext cx="2417996" cy="1661160"/>
              <a:chOff x="6324600" y="1828800"/>
              <a:chExt cx="2417996" cy="1661160"/>
            </a:xfrm>
          </p:grpSpPr>
          <p:sp>
            <p:nvSpPr>
              <p:cNvPr id="34" name="Oval 33"/>
              <p:cNvSpPr/>
              <p:nvPr/>
            </p:nvSpPr>
            <p:spPr>
              <a:xfrm>
                <a:off x="6324600" y="2209800"/>
                <a:ext cx="685800" cy="38100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6382512" y="2148840"/>
                <a:ext cx="6858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 err="1" smtClean="0">
                    <a:latin typeface="+mn-lt"/>
                  </a:rPr>
                  <a:t>rax</a:t>
                </a:r>
                <a:endParaRPr lang="en-US" sz="2200" dirty="0">
                  <a:latin typeface="+mn-lt"/>
                </a:endParaRPr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7022592" y="1828800"/>
                <a:ext cx="381000" cy="381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6A7CB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200" dirty="0" smtClean="0">
                    <a:solidFill>
                      <a:schemeClr val="tx1"/>
                    </a:solidFill>
                  </a:rPr>
                  <a:t>=</a:t>
                </a:r>
                <a:endParaRPr lang="en-US" sz="2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6760464" y="2667000"/>
                <a:ext cx="685800" cy="38100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6793992" y="2606040"/>
                <a:ext cx="6858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 err="1" smtClean="0">
                    <a:latin typeface="+mn-lt"/>
                  </a:rPr>
                  <a:t>rdx</a:t>
                </a:r>
                <a:endParaRPr lang="en-US" sz="2200" dirty="0">
                  <a:latin typeface="+mn-lt"/>
                </a:endParaRPr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7479792" y="2270760"/>
                <a:ext cx="381000" cy="381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6A7CB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US" sz="2200" dirty="0" smtClean="0">
                    <a:solidFill>
                      <a:schemeClr val="tx1"/>
                    </a:solidFill>
                  </a:rPr>
                  <a:t>+</a:t>
                </a:r>
                <a:endParaRPr lang="en-US" sz="22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0" name="Straight Connector 39"/>
              <p:cNvCxnSpPr>
                <a:stCxn id="39" idx="1"/>
                <a:endCxn id="36" idx="5"/>
              </p:cNvCxnSpPr>
              <p:nvPr/>
            </p:nvCxnSpPr>
            <p:spPr>
              <a:xfrm rot="16200000" flipV="1">
                <a:off x="7355416" y="2146384"/>
                <a:ext cx="172552" cy="187792"/>
              </a:xfrm>
              <a:prstGeom prst="line">
                <a:avLst/>
              </a:prstGeom>
              <a:ln w="19050">
                <a:solidFill>
                  <a:srgbClr val="6A7CB5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1" name="Oval 40"/>
              <p:cNvSpPr/>
              <p:nvPr/>
            </p:nvSpPr>
            <p:spPr>
              <a:xfrm>
                <a:off x="7936992" y="2667000"/>
                <a:ext cx="381000" cy="381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6A7CB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200" dirty="0" smtClean="0">
                    <a:solidFill>
                      <a:schemeClr val="tx1"/>
                    </a:solidFill>
                  </a:rPr>
                  <a:t>x</a:t>
                </a:r>
                <a:endParaRPr lang="en-US" sz="22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2" name="Straight Connector 41"/>
              <p:cNvCxnSpPr>
                <a:stCxn id="41" idx="1"/>
                <a:endCxn id="39" idx="5"/>
              </p:cNvCxnSpPr>
              <p:nvPr/>
            </p:nvCxnSpPr>
            <p:spPr>
              <a:xfrm rot="16200000" flipV="1">
                <a:off x="7835476" y="2565484"/>
                <a:ext cx="126832" cy="187792"/>
              </a:xfrm>
              <a:prstGeom prst="line">
                <a:avLst/>
              </a:prstGeom>
              <a:ln w="19050">
                <a:solidFill>
                  <a:srgbClr val="6A7CB5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>
                <a:stCxn id="39" idx="3"/>
              </p:cNvCxnSpPr>
              <p:nvPr/>
            </p:nvCxnSpPr>
            <p:spPr>
              <a:xfrm rot="5400000">
                <a:off x="7389876" y="2597488"/>
                <a:ext cx="147236" cy="144188"/>
              </a:xfrm>
              <a:prstGeom prst="line">
                <a:avLst/>
              </a:prstGeom>
              <a:ln w="19050">
                <a:solidFill>
                  <a:srgbClr val="6A7CB5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>
                <a:endCxn id="36" idx="3"/>
              </p:cNvCxnSpPr>
              <p:nvPr/>
            </p:nvCxnSpPr>
            <p:spPr>
              <a:xfrm rot="5400000" flipH="1" flipV="1">
                <a:off x="6932676" y="2155528"/>
                <a:ext cx="147236" cy="144188"/>
              </a:xfrm>
              <a:prstGeom prst="line">
                <a:avLst/>
              </a:prstGeom>
              <a:ln w="19050">
                <a:solidFill>
                  <a:srgbClr val="6A7CB5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0" name="Oval 59"/>
              <p:cNvSpPr/>
              <p:nvPr/>
            </p:nvSpPr>
            <p:spPr>
              <a:xfrm>
                <a:off x="7239000" y="3108960"/>
                <a:ext cx="685800" cy="38100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7272528" y="3048000"/>
                <a:ext cx="6858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 err="1" smtClean="0">
                    <a:latin typeface="+mn-lt"/>
                  </a:rPr>
                  <a:t>rax</a:t>
                </a:r>
                <a:endParaRPr lang="en-US" sz="2200" dirty="0">
                  <a:latin typeface="+mn-lt"/>
                </a:endParaRPr>
              </a:p>
            </p:txBody>
          </p:sp>
          <p:cxnSp>
            <p:nvCxnSpPr>
              <p:cNvPr id="62" name="Straight Connector 61"/>
              <p:cNvCxnSpPr>
                <a:stCxn id="41" idx="3"/>
              </p:cNvCxnSpPr>
              <p:nvPr/>
            </p:nvCxnSpPr>
            <p:spPr>
              <a:xfrm rot="5400000">
                <a:off x="7816596" y="3024208"/>
                <a:ext cx="208196" cy="144188"/>
              </a:xfrm>
              <a:prstGeom prst="line">
                <a:avLst/>
              </a:prstGeom>
              <a:ln w="19050">
                <a:solidFill>
                  <a:srgbClr val="6A7CB5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6" name="Oval 65"/>
              <p:cNvSpPr/>
              <p:nvPr/>
            </p:nvSpPr>
            <p:spPr>
              <a:xfrm>
                <a:off x="8361596" y="3108960"/>
                <a:ext cx="381000" cy="381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6A7CB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US" sz="2200" dirty="0" smtClean="0">
                    <a:solidFill>
                      <a:schemeClr val="tx1"/>
                    </a:solidFill>
                  </a:rPr>
                  <a:t>4</a:t>
                </a:r>
                <a:endParaRPr lang="en-US" sz="22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67" name="Straight Connector 66"/>
              <p:cNvCxnSpPr>
                <a:stCxn id="66" idx="1"/>
                <a:endCxn id="41" idx="5"/>
              </p:cNvCxnSpPr>
              <p:nvPr/>
            </p:nvCxnSpPr>
            <p:spPr>
              <a:xfrm rot="16200000" flipV="1">
                <a:off x="8253518" y="3000882"/>
                <a:ext cx="172552" cy="155196"/>
              </a:xfrm>
              <a:prstGeom prst="line">
                <a:avLst/>
              </a:prstGeom>
              <a:ln w="19050">
                <a:solidFill>
                  <a:srgbClr val="6A7CB5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" name="Group 93"/>
            <p:cNvGrpSpPr/>
            <p:nvPr/>
          </p:nvGrpSpPr>
          <p:grpSpPr>
            <a:xfrm>
              <a:off x="152400" y="2362200"/>
              <a:ext cx="2209800" cy="1219200"/>
              <a:chOff x="6248400" y="3429000"/>
              <a:chExt cx="2209800" cy="1219200"/>
            </a:xfrm>
          </p:grpSpPr>
          <p:sp>
            <p:nvSpPr>
              <p:cNvPr id="78" name="Oval 77"/>
              <p:cNvSpPr/>
              <p:nvPr/>
            </p:nvSpPr>
            <p:spPr>
              <a:xfrm>
                <a:off x="6248400" y="3810000"/>
                <a:ext cx="685800" cy="38100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6306312" y="3749040"/>
                <a:ext cx="6858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 err="1" smtClean="0">
                    <a:latin typeface="+mn-lt"/>
                  </a:rPr>
                  <a:t>rax</a:t>
                </a:r>
                <a:endParaRPr lang="en-US" sz="2200" dirty="0">
                  <a:latin typeface="+mn-lt"/>
                </a:endParaRPr>
              </a:p>
            </p:txBody>
          </p:sp>
          <p:sp>
            <p:nvSpPr>
              <p:cNvPr id="80" name="Oval 79"/>
              <p:cNvSpPr/>
              <p:nvPr/>
            </p:nvSpPr>
            <p:spPr>
              <a:xfrm>
                <a:off x="6946392" y="3429000"/>
                <a:ext cx="381000" cy="381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6A7CB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200" dirty="0" smtClean="0">
                    <a:solidFill>
                      <a:schemeClr val="tx1"/>
                    </a:solidFill>
                  </a:rPr>
                  <a:t>=</a:t>
                </a:r>
                <a:endParaRPr lang="en-US" sz="2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1" name="Oval 80"/>
              <p:cNvSpPr/>
              <p:nvPr/>
            </p:nvSpPr>
            <p:spPr>
              <a:xfrm>
                <a:off x="6684264" y="4267200"/>
                <a:ext cx="685800" cy="38100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6717792" y="4206240"/>
                <a:ext cx="6858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 err="1" smtClean="0">
                    <a:latin typeface="+mn-lt"/>
                  </a:rPr>
                  <a:t>rdx</a:t>
                </a:r>
                <a:endParaRPr lang="en-US" sz="2200" dirty="0">
                  <a:latin typeface="+mn-lt"/>
                </a:endParaRPr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403592" y="3870960"/>
                <a:ext cx="381000" cy="381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6A7CB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US" sz="2200" dirty="0" smtClean="0">
                    <a:solidFill>
                      <a:schemeClr val="tx1"/>
                    </a:solidFill>
                  </a:rPr>
                  <a:t>+</a:t>
                </a:r>
                <a:endParaRPr lang="en-US" sz="22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84" name="Straight Connector 83"/>
              <p:cNvCxnSpPr>
                <a:stCxn id="83" idx="1"/>
                <a:endCxn id="80" idx="5"/>
              </p:cNvCxnSpPr>
              <p:nvPr/>
            </p:nvCxnSpPr>
            <p:spPr>
              <a:xfrm rot="16200000" flipV="1">
                <a:off x="7279216" y="3746584"/>
                <a:ext cx="172552" cy="187792"/>
              </a:xfrm>
              <a:prstGeom prst="line">
                <a:avLst/>
              </a:prstGeom>
              <a:ln w="19050">
                <a:solidFill>
                  <a:srgbClr val="6A7CB5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>
                <a:endCxn id="83" idx="5"/>
              </p:cNvCxnSpPr>
              <p:nvPr/>
            </p:nvCxnSpPr>
            <p:spPr>
              <a:xfrm rot="16200000" flipV="1">
                <a:off x="7759276" y="4165684"/>
                <a:ext cx="126832" cy="187792"/>
              </a:xfrm>
              <a:prstGeom prst="line">
                <a:avLst/>
              </a:prstGeom>
              <a:ln w="19050">
                <a:solidFill>
                  <a:srgbClr val="6A7CB5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>
                <a:stCxn id="83" idx="3"/>
              </p:cNvCxnSpPr>
              <p:nvPr/>
            </p:nvCxnSpPr>
            <p:spPr>
              <a:xfrm rot="5400000">
                <a:off x="7313676" y="4197688"/>
                <a:ext cx="147236" cy="144188"/>
              </a:xfrm>
              <a:prstGeom prst="line">
                <a:avLst/>
              </a:prstGeom>
              <a:ln w="19050">
                <a:solidFill>
                  <a:srgbClr val="6A7CB5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>
                <a:endCxn id="80" idx="3"/>
              </p:cNvCxnSpPr>
              <p:nvPr/>
            </p:nvCxnSpPr>
            <p:spPr>
              <a:xfrm rot="5400000" flipH="1" flipV="1">
                <a:off x="6856476" y="3755728"/>
                <a:ext cx="147236" cy="144188"/>
              </a:xfrm>
              <a:prstGeom prst="line">
                <a:avLst/>
              </a:prstGeom>
              <a:ln w="19050">
                <a:solidFill>
                  <a:srgbClr val="6A7CB5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9" name="Oval 88"/>
              <p:cNvSpPr/>
              <p:nvPr/>
            </p:nvSpPr>
            <p:spPr>
              <a:xfrm>
                <a:off x="7738872" y="4251960"/>
                <a:ext cx="685800" cy="38100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7772400" y="4191000"/>
                <a:ext cx="6858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 err="1" smtClean="0">
                    <a:latin typeface="+mn-lt"/>
                  </a:rPr>
                  <a:t>rax</a:t>
                </a:r>
                <a:endParaRPr lang="en-US" sz="2200" dirty="0">
                  <a:latin typeface="+mn-lt"/>
                </a:endParaRPr>
              </a:p>
            </p:txBody>
          </p:sp>
        </p:grpSp>
        <p:sp>
          <p:nvSpPr>
            <p:cNvPr id="96" name="Oval 95"/>
            <p:cNvSpPr/>
            <p:nvPr/>
          </p:nvSpPr>
          <p:spPr>
            <a:xfrm>
              <a:off x="1075012" y="4191000"/>
              <a:ext cx="685800" cy="381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 dirty="0">
                <a:solidFill>
                  <a:schemeClr val="tx1"/>
                </a:solidFill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1132924" y="4130040"/>
              <a:ext cx="6858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err="1" smtClean="0">
                  <a:latin typeface="+mn-lt"/>
                </a:rPr>
                <a:t>rdx</a:t>
              </a:r>
              <a:endParaRPr lang="en-US" sz="2200" dirty="0">
                <a:latin typeface="+mn-lt"/>
              </a:endParaRPr>
            </a:p>
          </p:txBody>
        </p:sp>
        <p:sp>
          <p:nvSpPr>
            <p:cNvPr id="98" name="Oval 97"/>
            <p:cNvSpPr/>
            <p:nvPr/>
          </p:nvSpPr>
          <p:spPr>
            <a:xfrm>
              <a:off x="1773004" y="3810000"/>
              <a:ext cx="381000" cy="3810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6A7C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>
                  <a:solidFill>
                    <a:schemeClr val="tx1"/>
                  </a:solidFill>
                </a:rPr>
                <a:t>=</a:t>
              </a:r>
              <a:endParaRPr lang="en-US" sz="2200" dirty="0">
                <a:solidFill>
                  <a:schemeClr val="tx1"/>
                </a:solidFill>
              </a:endParaRPr>
            </a:p>
          </p:txBody>
        </p:sp>
        <p:cxnSp>
          <p:nvCxnSpPr>
            <p:cNvPr id="102" name="Straight Connector 101"/>
            <p:cNvCxnSpPr>
              <a:endCxn id="98" idx="5"/>
            </p:cNvCxnSpPr>
            <p:nvPr/>
          </p:nvCxnSpPr>
          <p:spPr>
            <a:xfrm rot="16200000" flipV="1">
              <a:off x="2105828" y="4127584"/>
              <a:ext cx="172552" cy="187792"/>
            </a:xfrm>
            <a:prstGeom prst="line">
              <a:avLst/>
            </a:prstGeom>
            <a:ln w="19050">
              <a:solidFill>
                <a:srgbClr val="6A7CB5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>
              <a:endCxn id="98" idx="3"/>
            </p:cNvCxnSpPr>
            <p:nvPr/>
          </p:nvCxnSpPr>
          <p:spPr>
            <a:xfrm rot="5400000" flipH="1" flipV="1">
              <a:off x="1683088" y="4136728"/>
              <a:ext cx="147236" cy="144188"/>
            </a:xfrm>
            <a:prstGeom prst="line">
              <a:avLst/>
            </a:prstGeom>
            <a:ln w="19050">
              <a:solidFill>
                <a:srgbClr val="6A7CB5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Oval 107"/>
            <p:cNvSpPr/>
            <p:nvPr/>
          </p:nvSpPr>
          <p:spPr>
            <a:xfrm>
              <a:off x="1752600" y="4267200"/>
              <a:ext cx="2209800" cy="457200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dirty="0" smtClean="0"/>
                <a:t>Data@804e100</a:t>
              </a:r>
              <a:endParaRPr lang="en-US" dirty="0"/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5257800" y="1447800"/>
            <a:ext cx="3733800" cy="2727960"/>
            <a:chOff x="4800600" y="1996440"/>
            <a:chExt cx="3733800" cy="2727960"/>
          </a:xfrm>
        </p:grpSpPr>
        <p:sp>
          <p:nvSpPr>
            <p:cNvPr id="51" name="Oval 50"/>
            <p:cNvSpPr/>
            <p:nvPr/>
          </p:nvSpPr>
          <p:spPr>
            <a:xfrm>
              <a:off x="5638800" y="2377440"/>
              <a:ext cx="685800" cy="381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 dirty="0">
                <a:solidFill>
                  <a:schemeClr val="tx1"/>
                </a:solidFill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696712" y="2316480"/>
              <a:ext cx="6858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smtClean="0">
                  <a:latin typeface="+mn-lt"/>
                </a:rPr>
                <a:t>rip</a:t>
              </a:r>
              <a:endParaRPr lang="en-US" sz="2200" dirty="0">
                <a:latin typeface="+mn-lt"/>
              </a:endParaRPr>
            </a:p>
          </p:txBody>
        </p:sp>
        <p:sp>
          <p:nvSpPr>
            <p:cNvPr id="53" name="Oval 52"/>
            <p:cNvSpPr/>
            <p:nvPr/>
          </p:nvSpPr>
          <p:spPr>
            <a:xfrm>
              <a:off x="6336792" y="1996440"/>
              <a:ext cx="381000" cy="3810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6A7C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>
                  <a:solidFill>
                    <a:schemeClr val="tx1"/>
                  </a:solidFill>
                </a:rPr>
                <a:t>=</a:t>
              </a:r>
              <a:endParaRPr lang="en-US" sz="2200" dirty="0">
                <a:solidFill>
                  <a:schemeClr val="tx1"/>
                </a:solidFill>
              </a:endParaRPr>
            </a:p>
          </p:txBody>
        </p:sp>
        <p:sp>
          <p:nvSpPr>
            <p:cNvPr id="56" name="Oval 55"/>
            <p:cNvSpPr/>
            <p:nvPr/>
          </p:nvSpPr>
          <p:spPr>
            <a:xfrm>
              <a:off x="6793992" y="2438400"/>
              <a:ext cx="381000" cy="3810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6A7C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sz="2200" dirty="0" smtClean="0">
                  <a:solidFill>
                    <a:schemeClr val="tx1"/>
                  </a:solidFill>
                </a:rPr>
                <a:t>+</a:t>
              </a:r>
              <a:endParaRPr lang="en-US" sz="2200" dirty="0">
                <a:solidFill>
                  <a:schemeClr val="tx1"/>
                </a:solidFill>
              </a:endParaRPr>
            </a:p>
          </p:txBody>
        </p:sp>
        <p:cxnSp>
          <p:nvCxnSpPr>
            <p:cNvPr id="57" name="Straight Connector 56"/>
            <p:cNvCxnSpPr>
              <a:stCxn id="56" idx="1"/>
              <a:endCxn id="53" idx="5"/>
            </p:cNvCxnSpPr>
            <p:nvPr/>
          </p:nvCxnSpPr>
          <p:spPr>
            <a:xfrm rot="16200000" flipV="1">
              <a:off x="6669616" y="2314024"/>
              <a:ext cx="172552" cy="187792"/>
            </a:xfrm>
            <a:prstGeom prst="line">
              <a:avLst/>
            </a:prstGeom>
            <a:ln w="19050">
              <a:solidFill>
                <a:srgbClr val="6A7CB5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Oval 57"/>
            <p:cNvSpPr/>
            <p:nvPr/>
          </p:nvSpPr>
          <p:spPr>
            <a:xfrm>
              <a:off x="7283788" y="3459480"/>
              <a:ext cx="381000" cy="3810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6A7C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>
                  <a:solidFill>
                    <a:schemeClr val="tx1"/>
                  </a:solidFill>
                </a:rPr>
                <a:t>+</a:t>
              </a:r>
              <a:endParaRPr lang="en-US" sz="2200" dirty="0">
                <a:solidFill>
                  <a:schemeClr val="tx1"/>
                </a:solidFill>
              </a:endParaRPr>
            </a:p>
          </p:txBody>
        </p:sp>
        <p:cxnSp>
          <p:nvCxnSpPr>
            <p:cNvPr id="59" name="Straight Connector 58"/>
            <p:cNvCxnSpPr>
              <a:stCxn id="58" idx="0"/>
              <a:endCxn id="72" idx="4"/>
            </p:cNvCxnSpPr>
            <p:nvPr/>
          </p:nvCxnSpPr>
          <p:spPr>
            <a:xfrm rot="16200000" flipV="1">
              <a:off x="7346272" y="3331464"/>
              <a:ext cx="243840" cy="12192"/>
            </a:xfrm>
            <a:prstGeom prst="line">
              <a:avLst/>
            </a:prstGeom>
            <a:ln w="19050">
              <a:solidFill>
                <a:srgbClr val="6A7CB5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6704076" y="2759964"/>
              <a:ext cx="147236" cy="144188"/>
            </a:xfrm>
            <a:prstGeom prst="line">
              <a:avLst/>
            </a:prstGeom>
            <a:ln w="19050">
              <a:solidFill>
                <a:srgbClr val="6A7CB5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>
              <a:endCxn id="53" idx="3"/>
            </p:cNvCxnSpPr>
            <p:nvPr/>
          </p:nvCxnSpPr>
          <p:spPr>
            <a:xfrm rot="5400000" flipH="1" flipV="1">
              <a:off x="6246876" y="2323168"/>
              <a:ext cx="147236" cy="144188"/>
            </a:xfrm>
            <a:prstGeom prst="line">
              <a:avLst/>
            </a:prstGeom>
            <a:ln w="19050">
              <a:solidFill>
                <a:srgbClr val="6A7CB5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>
              <a:stCxn id="58" idx="3"/>
            </p:cNvCxnSpPr>
            <p:nvPr/>
          </p:nvCxnSpPr>
          <p:spPr>
            <a:xfrm rot="5400000">
              <a:off x="7163392" y="3816688"/>
              <a:ext cx="208196" cy="144188"/>
            </a:xfrm>
            <a:prstGeom prst="line">
              <a:avLst/>
            </a:prstGeom>
            <a:ln w="19050">
              <a:solidFill>
                <a:srgbClr val="6A7CB5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>
              <a:stCxn id="76" idx="1"/>
              <a:endCxn id="58" idx="5"/>
            </p:cNvCxnSpPr>
            <p:nvPr/>
          </p:nvCxnSpPr>
          <p:spPr>
            <a:xfrm rot="16200000" flipV="1">
              <a:off x="7610516" y="3783160"/>
              <a:ext cx="172552" cy="175600"/>
            </a:xfrm>
            <a:prstGeom prst="line">
              <a:avLst/>
            </a:prstGeom>
            <a:ln w="19050">
              <a:solidFill>
                <a:srgbClr val="6A7CB5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Oval 71"/>
            <p:cNvSpPr/>
            <p:nvPr/>
          </p:nvSpPr>
          <p:spPr>
            <a:xfrm>
              <a:off x="7271596" y="2834640"/>
              <a:ext cx="381000" cy="3810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6A7C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>
                  <a:solidFill>
                    <a:schemeClr val="tx1"/>
                  </a:solidFill>
                </a:rPr>
                <a:t>*</a:t>
              </a:r>
              <a:endParaRPr lang="en-US" sz="2200" dirty="0">
                <a:solidFill>
                  <a:schemeClr val="tx1"/>
                </a:solidFill>
              </a:endParaRPr>
            </a:p>
          </p:txBody>
        </p:sp>
        <p:sp>
          <p:nvSpPr>
            <p:cNvPr id="76" name="Oval 75"/>
            <p:cNvSpPr/>
            <p:nvPr/>
          </p:nvSpPr>
          <p:spPr>
            <a:xfrm>
              <a:off x="7728796" y="3901440"/>
              <a:ext cx="381000" cy="3810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6A7C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>
                  <a:solidFill>
                    <a:schemeClr val="tx1"/>
                  </a:solidFill>
                </a:rPr>
                <a:t>x</a:t>
              </a:r>
              <a:endParaRPr lang="en-US" sz="2200" dirty="0">
                <a:solidFill>
                  <a:schemeClr val="tx1"/>
                </a:solidFill>
              </a:endParaRPr>
            </a:p>
          </p:txBody>
        </p:sp>
        <p:sp>
          <p:nvSpPr>
            <p:cNvPr id="85" name="Oval 84"/>
            <p:cNvSpPr/>
            <p:nvPr/>
          </p:nvSpPr>
          <p:spPr>
            <a:xfrm>
              <a:off x="7030804" y="4343400"/>
              <a:ext cx="685800" cy="381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 dirty="0">
                <a:solidFill>
                  <a:schemeClr val="tx1"/>
                </a:solidFill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7064332" y="4282440"/>
              <a:ext cx="6858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err="1" smtClean="0">
                  <a:latin typeface="+mn-lt"/>
                </a:rPr>
                <a:t>rax</a:t>
              </a:r>
              <a:endParaRPr lang="en-US" sz="2200" dirty="0">
                <a:latin typeface="+mn-lt"/>
              </a:endParaRPr>
            </a:p>
          </p:txBody>
        </p:sp>
        <p:cxnSp>
          <p:nvCxnSpPr>
            <p:cNvPr id="92" name="Straight Connector 91"/>
            <p:cNvCxnSpPr>
              <a:stCxn id="76" idx="3"/>
            </p:cNvCxnSpPr>
            <p:nvPr/>
          </p:nvCxnSpPr>
          <p:spPr>
            <a:xfrm rot="5400000">
              <a:off x="7608400" y="4258648"/>
              <a:ext cx="208196" cy="144188"/>
            </a:xfrm>
            <a:prstGeom prst="line">
              <a:avLst/>
            </a:prstGeom>
            <a:ln w="19050">
              <a:solidFill>
                <a:srgbClr val="6A7CB5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Oval 92"/>
            <p:cNvSpPr/>
            <p:nvPr/>
          </p:nvSpPr>
          <p:spPr>
            <a:xfrm>
              <a:off x="8153400" y="4343400"/>
              <a:ext cx="381000" cy="3810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6A7C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sz="2200" dirty="0" smtClean="0">
                  <a:solidFill>
                    <a:schemeClr val="tx1"/>
                  </a:solidFill>
                </a:rPr>
                <a:t>4</a:t>
              </a:r>
              <a:endParaRPr lang="en-US" sz="2200" dirty="0">
                <a:solidFill>
                  <a:schemeClr val="tx1"/>
                </a:solidFill>
              </a:endParaRPr>
            </a:p>
          </p:txBody>
        </p:sp>
        <p:cxnSp>
          <p:nvCxnSpPr>
            <p:cNvPr id="94" name="Straight Connector 93"/>
            <p:cNvCxnSpPr>
              <a:stCxn id="93" idx="1"/>
              <a:endCxn id="76" idx="5"/>
            </p:cNvCxnSpPr>
            <p:nvPr/>
          </p:nvCxnSpPr>
          <p:spPr>
            <a:xfrm rot="16200000" flipV="1">
              <a:off x="8045322" y="4235322"/>
              <a:ext cx="172552" cy="155196"/>
            </a:xfrm>
            <a:prstGeom prst="line">
              <a:avLst/>
            </a:prstGeom>
            <a:ln w="19050">
              <a:solidFill>
                <a:srgbClr val="6A7CB5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>
              <a:endCxn id="56" idx="5"/>
            </p:cNvCxnSpPr>
            <p:nvPr/>
          </p:nvCxnSpPr>
          <p:spPr>
            <a:xfrm rot="10800000">
              <a:off x="7119196" y="2763604"/>
              <a:ext cx="196004" cy="147236"/>
            </a:xfrm>
            <a:prstGeom prst="line">
              <a:avLst/>
            </a:prstGeom>
            <a:ln w="19050">
              <a:solidFill>
                <a:srgbClr val="6A7CB5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Oval 102"/>
            <p:cNvSpPr/>
            <p:nvPr/>
          </p:nvSpPr>
          <p:spPr>
            <a:xfrm>
              <a:off x="5214196" y="3825240"/>
              <a:ext cx="2209800" cy="457200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dirty="0" smtClean="0"/>
                <a:t>Data@804e100</a:t>
              </a:r>
              <a:endParaRPr lang="en-US" dirty="0"/>
            </a:p>
          </p:txBody>
        </p:sp>
        <p:sp>
          <p:nvSpPr>
            <p:cNvPr id="104" name="Oval 103"/>
            <p:cNvSpPr/>
            <p:nvPr/>
          </p:nvSpPr>
          <p:spPr>
            <a:xfrm>
              <a:off x="4800600" y="2819400"/>
              <a:ext cx="2209800" cy="457200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dirty="0" smtClean="0"/>
                <a:t>Data@804e100</a:t>
              </a:r>
              <a:endParaRPr lang="en-US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037E-6 L -0.29584 0.00116 " pathEditMode="relative" rAng="0" ptsTypes="AA">
                                      <p:cBhvr>
                                        <p:cTn id="11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Jump Tables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31D26-9E58-4D9A-A1BD-18CCD933382B}" type="slidenum">
              <a:rPr lang="en-US" smtClean="0"/>
              <a:pPr>
                <a:defRPr/>
              </a:pPr>
              <a:t>64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Deconstruction of Dyninst</a:t>
            </a:r>
            <a:endParaRPr lang="en-US" dirty="0"/>
          </a:p>
        </p:txBody>
      </p:sp>
      <p:grpSp>
        <p:nvGrpSpPr>
          <p:cNvPr id="9" name="Group 105"/>
          <p:cNvGrpSpPr/>
          <p:nvPr/>
        </p:nvGrpSpPr>
        <p:grpSpPr>
          <a:xfrm>
            <a:off x="2514600" y="1447800"/>
            <a:ext cx="3733800" cy="2727960"/>
            <a:chOff x="4800600" y="1996440"/>
            <a:chExt cx="3733800" cy="2727960"/>
          </a:xfrm>
        </p:grpSpPr>
        <p:sp>
          <p:nvSpPr>
            <p:cNvPr id="51" name="Oval 50"/>
            <p:cNvSpPr/>
            <p:nvPr/>
          </p:nvSpPr>
          <p:spPr>
            <a:xfrm>
              <a:off x="5638800" y="2377440"/>
              <a:ext cx="685800" cy="381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 dirty="0">
                <a:solidFill>
                  <a:schemeClr val="tx1"/>
                </a:solidFill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696712" y="2316480"/>
              <a:ext cx="6858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smtClean="0">
                  <a:latin typeface="+mn-lt"/>
                </a:rPr>
                <a:t>rip</a:t>
              </a:r>
              <a:endParaRPr lang="en-US" sz="2200" dirty="0">
                <a:latin typeface="+mn-lt"/>
              </a:endParaRPr>
            </a:p>
          </p:txBody>
        </p:sp>
        <p:sp>
          <p:nvSpPr>
            <p:cNvPr id="53" name="Oval 52"/>
            <p:cNvSpPr/>
            <p:nvPr/>
          </p:nvSpPr>
          <p:spPr>
            <a:xfrm>
              <a:off x="6336792" y="1996440"/>
              <a:ext cx="381000" cy="3810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6A7C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>
                  <a:solidFill>
                    <a:schemeClr val="tx1"/>
                  </a:solidFill>
                </a:rPr>
                <a:t>=</a:t>
              </a:r>
              <a:endParaRPr lang="en-US" sz="2200" dirty="0">
                <a:solidFill>
                  <a:schemeClr val="tx1"/>
                </a:solidFill>
              </a:endParaRPr>
            </a:p>
          </p:txBody>
        </p:sp>
        <p:sp>
          <p:nvSpPr>
            <p:cNvPr id="56" name="Oval 55"/>
            <p:cNvSpPr/>
            <p:nvPr/>
          </p:nvSpPr>
          <p:spPr>
            <a:xfrm>
              <a:off x="6793992" y="2438400"/>
              <a:ext cx="381000" cy="3810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6A7C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sz="2200" dirty="0" smtClean="0">
                  <a:solidFill>
                    <a:schemeClr val="tx1"/>
                  </a:solidFill>
                </a:rPr>
                <a:t>+</a:t>
              </a:r>
              <a:endParaRPr lang="en-US" sz="2200" dirty="0">
                <a:solidFill>
                  <a:schemeClr val="tx1"/>
                </a:solidFill>
              </a:endParaRPr>
            </a:p>
          </p:txBody>
        </p:sp>
        <p:cxnSp>
          <p:nvCxnSpPr>
            <p:cNvPr id="57" name="Straight Connector 56"/>
            <p:cNvCxnSpPr>
              <a:stCxn id="56" idx="1"/>
              <a:endCxn id="53" idx="5"/>
            </p:cNvCxnSpPr>
            <p:nvPr/>
          </p:nvCxnSpPr>
          <p:spPr>
            <a:xfrm rot="16200000" flipV="1">
              <a:off x="6669616" y="2314024"/>
              <a:ext cx="172552" cy="187792"/>
            </a:xfrm>
            <a:prstGeom prst="line">
              <a:avLst/>
            </a:prstGeom>
            <a:ln w="19050">
              <a:solidFill>
                <a:srgbClr val="6A7CB5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Oval 57"/>
            <p:cNvSpPr/>
            <p:nvPr/>
          </p:nvSpPr>
          <p:spPr>
            <a:xfrm>
              <a:off x="7283788" y="3459480"/>
              <a:ext cx="381000" cy="3810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6A7C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>
                  <a:solidFill>
                    <a:schemeClr val="tx1"/>
                  </a:solidFill>
                </a:rPr>
                <a:t>+</a:t>
              </a:r>
              <a:endParaRPr lang="en-US" sz="2200" dirty="0">
                <a:solidFill>
                  <a:schemeClr val="tx1"/>
                </a:solidFill>
              </a:endParaRPr>
            </a:p>
          </p:txBody>
        </p:sp>
        <p:cxnSp>
          <p:nvCxnSpPr>
            <p:cNvPr id="59" name="Straight Connector 58"/>
            <p:cNvCxnSpPr>
              <a:stCxn id="58" idx="0"/>
              <a:endCxn id="72" idx="4"/>
            </p:cNvCxnSpPr>
            <p:nvPr/>
          </p:nvCxnSpPr>
          <p:spPr>
            <a:xfrm rot="16200000" flipV="1">
              <a:off x="7346272" y="3331464"/>
              <a:ext cx="243840" cy="12192"/>
            </a:xfrm>
            <a:prstGeom prst="line">
              <a:avLst/>
            </a:prstGeom>
            <a:ln w="19050">
              <a:solidFill>
                <a:srgbClr val="6A7CB5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6704076" y="2759964"/>
              <a:ext cx="147236" cy="144188"/>
            </a:xfrm>
            <a:prstGeom prst="line">
              <a:avLst/>
            </a:prstGeom>
            <a:ln w="19050">
              <a:solidFill>
                <a:srgbClr val="6A7CB5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>
              <a:endCxn id="53" idx="3"/>
            </p:cNvCxnSpPr>
            <p:nvPr/>
          </p:nvCxnSpPr>
          <p:spPr>
            <a:xfrm rot="5400000" flipH="1" flipV="1">
              <a:off x="6246876" y="2323168"/>
              <a:ext cx="147236" cy="144188"/>
            </a:xfrm>
            <a:prstGeom prst="line">
              <a:avLst/>
            </a:prstGeom>
            <a:ln w="19050">
              <a:solidFill>
                <a:srgbClr val="6A7CB5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>
              <a:stCxn id="58" idx="3"/>
            </p:cNvCxnSpPr>
            <p:nvPr/>
          </p:nvCxnSpPr>
          <p:spPr>
            <a:xfrm rot="5400000">
              <a:off x="7163392" y="3816688"/>
              <a:ext cx="208196" cy="144188"/>
            </a:xfrm>
            <a:prstGeom prst="line">
              <a:avLst/>
            </a:prstGeom>
            <a:ln w="19050">
              <a:solidFill>
                <a:srgbClr val="6A7CB5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>
              <a:stCxn id="76" idx="1"/>
              <a:endCxn id="58" idx="5"/>
            </p:cNvCxnSpPr>
            <p:nvPr/>
          </p:nvCxnSpPr>
          <p:spPr>
            <a:xfrm rot="16200000" flipV="1">
              <a:off x="7610516" y="3783160"/>
              <a:ext cx="172552" cy="175600"/>
            </a:xfrm>
            <a:prstGeom prst="line">
              <a:avLst/>
            </a:prstGeom>
            <a:ln w="19050">
              <a:solidFill>
                <a:srgbClr val="6A7CB5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Oval 71"/>
            <p:cNvSpPr/>
            <p:nvPr/>
          </p:nvSpPr>
          <p:spPr>
            <a:xfrm>
              <a:off x="7271596" y="2834640"/>
              <a:ext cx="381000" cy="3810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6A7C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>
                  <a:solidFill>
                    <a:schemeClr val="tx1"/>
                  </a:solidFill>
                </a:rPr>
                <a:t>*</a:t>
              </a:r>
              <a:endParaRPr lang="en-US" sz="2200" dirty="0">
                <a:solidFill>
                  <a:schemeClr val="tx1"/>
                </a:solidFill>
              </a:endParaRPr>
            </a:p>
          </p:txBody>
        </p:sp>
        <p:sp>
          <p:nvSpPr>
            <p:cNvPr id="76" name="Oval 75"/>
            <p:cNvSpPr/>
            <p:nvPr/>
          </p:nvSpPr>
          <p:spPr>
            <a:xfrm>
              <a:off x="7728796" y="3901440"/>
              <a:ext cx="381000" cy="3810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6A7C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>
                  <a:solidFill>
                    <a:schemeClr val="tx1"/>
                  </a:solidFill>
                </a:rPr>
                <a:t>x</a:t>
              </a:r>
              <a:endParaRPr lang="en-US" sz="2200" dirty="0">
                <a:solidFill>
                  <a:schemeClr val="tx1"/>
                </a:solidFill>
              </a:endParaRPr>
            </a:p>
          </p:txBody>
        </p:sp>
        <p:sp>
          <p:nvSpPr>
            <p:cNvPr id="85" name="Oval 84"/>
            <p:cNvSpPr/>
            <p:nvPr/>
          </p:nvSpPr>
          <p:spPr>
            <a:xfrm>
              <a:off x="7030804" y="4343400"/>
              <a:ext cx="685800" cy="381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 dirty="0">
                <a:solidFill>
                  <a:schemeClr val="tx1"/>
                </a:solidFill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7064332" y="4282440"/>
              <a:ext cx="6858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err="1" smtClean="0">
                  <a:latin typeface="+mn-lt"/>
                </a:rPr>
                <a:t>rax</a:t>
              </a:r>
              <a:endParaRPr lang="en-US" sz="2200" dirty="0">
                <a:latin typeface="+mn-lt"/>
              </a:endParaRPr>
            </a:p>
          </p:txBody>
        </p:sp>
        <p:cxnSp>
          <p:nvCxnSpPr>
            <p:cNvPr id="92" name="Straight Connector 91"/>
            <p:cNvCxnSpPr>
              <a:stCxn id="76" idx="3"/>
            </p:cNvCxnSpPr>
            <p:nvPr/>
          </p:nvCxnSpPr>
          <p:spPr>
            <a:xfrm rot="5400000">
              <a:off x="7608400" y="4258648"/>
              <a:ext cx="208196" cy="144188"/>
            </a:xfrm>
            <a:prstGeom prst="line">
              <a:avLst/>
            </a:prstGeom>
            <a:ln w="19050">
              <a:solidFill>
                <a:srgbClr val="6A7CB5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Oval 92"/>
            <p:cNvSpPr/>
            <p:nvPr/>
          </p:nvSpPr>
          <p:spPr>
            <a:xfrm>
              <a:off x="8153400" y="4343400"/>
              <a:ext cx="381000" cy="3810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6A7C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sz="2200" dirty="0" smtClean="0">
                  <a:solidFill>
                    <a:schemeClr val="tx1"/>
                  </a:solidFill>
                </a:rPr>
                <a:t>4</a:t>
              </a:r>
              <a:endParaRPr lang="en-US" sz="2200" dirty="0">
                <a:solidFill>
                  <a:schemeClr val="tx1"/>
                </a:solidFill>
              </a:endParaRPr>
            </a:p>
          </p:txBody>
        </p:sp>
        <p:cxnSp>
          <p:nvCxnSpPr>
            <p:cNvPr id="94" name="Straight Connector 93"/>
            <p:cNvCxnSpPr>
              <a:stCxn id="93" idx="1"/>
              <a:endCxn id="76" idx="5"/>
            </p:cNvCxnSpPr>
            <p:nvPr/>
          </p:nvCxnSpPr>
          <p:spPr>
            <a:xfrm rot="16200000" flipV="1">
              <a:off x="8045322" y="4235322"/>
              <a:ext cx="172552" cy="155196"/>
            </a:xfrm>
            <a:prstGeom prst="line">
              <a:avLst/>
            </a:prstGeom>
            <a:ln w="19050">
              <a:solidFill>
                <a:srgbClr val="6A7CB5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>
              <a:endCxn id="56" idx="5"/>
            </p:cNvCxnSpPr>
            <p:nvPr/>
          </p:nvCxnSpPr>
          <p:spPr>
            <a:xfrm rot="10800000">
              <a:off x="7119196" y="2763604"/>
              <a:ext cx="196004" cy="147236"/>
            </a:xfrm>
            <a:prstGeom prst="line">
              <a:avLst/>
            </a:prstGeom>
            <a:ln w="19050">
              <a:solidFill>
                <a:srgbClr val="6A7CB5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Oval 102"/>
            <p:cNvSpPr/>
            <p:nvPr/>
          </p:nvSpPr>
          <p:spPr>
            <a:xfrm>
              <a:off x="5214196" y="3825240"/>
              <a:ext cx="2209800" cy="457200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dirty="0" smtClean="0"/>
                <a:t>Data@804e100</a:t>
              </a:r>
              <a:endParaRPr lang="en-US" dirty="0"/>
            </a:p>
          </p:txBody>
        </p:sp>
        <p:sp>
          <p:nvSpPr>
            <p:cNvPr id="104" name="Oval 103"/>
            <p:cNvSpPr/>
            <p:nvPr/>
          </p:nvSpPr>
          <p:spPr>
            <a:xfrm>
              <a:off x="4800600" y="2819400"/>
              <a:ext cx="2209800" cy="457200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dirty="0" smtClean="0"/>
                <a:t>Data@804e100</a:t>
              </a:r>
              <a:endParaRPr lang="en-US" dirty="0"/>
            </a:p>
          </p:txBody>
        </p:sp>
      </p:grpSp>
      <p:sp>
        <p:nvSpPr>
          <p:cNvPr id="68" name="Rounded Rectangular Callout 67"/>
          <p:cNvSpPr/>
          <p:nvPr/>
        </p:nvSpPr>
        <p:spPr>
          <a:xfrm>
            <a:off x="3581400" y="4343400"/>
            <a:ext cx="1981200" cy="685800"/>
          </a:xfrm>
          <a:prstGeom prst="wedgeRoundRectCallout">
            <a:avLst>
              <a:gd name="adj1" fmla="val 21094"/>
              <a:gd name="adj2" fmla="val -7371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Single Unknown Input</a:t>
            </a:r>
            <a:endParaRPr lang="en-US" dirty="0"/>
          </a:p>
        </p:txBody>
      </p:sp>
      <p:sp>
        <p:nvSpPr>
          <p:cNvPr id="70" name="Rounded Rectangular Callout 69"/>
          <p:cNvSpPr/>
          <p:nvPr/>
        </p:nvSpPr>
        <p:spPr>
          <a:xfrm>
            <a:off x="685800" y="2971800"/>
            <a:ext cx="1981200" cy="685800"/>
          </a:xfrm>
          <a:prstGeom prst="wedgeRoundRectCallout">
            <a:avLst>
              <a:gd name="adj1" fmla="val 63491"/>
              <a:gd name="adj2" fmla="val 2396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Reference to RO data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 of Analysis Components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31D26-9E58-4D9A-A1BD-18CCD933382B}" type="slidenum">
              <a:rPr lang="en-US" smtClean="0"/>
              <a:pPr>
                <a:defRPr/>
              </a:pPr>
              <a:t>65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Deconstruction of Dyninst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762000" y="838200"/>
            <a:ext cx="81534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lang="en-US" sz="3200" noProof="0" dirty="0" smtClean="0">
                <a:solidFill>
                  <a:srgbClr val="1C1C1C"/>
                </a:solidFill>
                <a:latin typeface="+mn-lt"/>
              </a:rPr>
              <a:t>Work in progress</a:t>
            </a:r>
          </a:p>
          <a:p>
            <a:pPr marL="800100" lvl="1" indent="-342900" eaLnBrk="0" hangingPunct="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3200" noProof="0" dirty="0" smtClean="0">
                <a:solidFill>
                  <a:srgbClr val="404040"/>
                </a:solidFill>
                <a:latin typeface="+mn-lt"/>
              </a:rPr>
              <a:t>Build public interfaces</a:t>
            </a:r>
          </a:p>
          <a:p>
            <a:pPr marL="800100" lvl="1" indent="-342900" eaLnBrk="0" hangingPunct="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kumimoji="0" lang="en-US" sz="3200" b="0" i="0" u="none" strike="noStrike" kern="1200" cap="none" spc="0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Finish</a:t>
            </a:r>
            <a:r>
              <a:rPr kumimoji="0" lang="en-US" sz="3200" b="0" i="0" u="none" strike="noStrike" kern="1200" cap="none" spc="0" normalizeH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implementations</a:t>
            </a:r>
          </a:p>
          <a:p>
            <a:pPr marL="342900" indent="-342900" eaLnBrk="0" hangingPunct="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3200" dirty="0" smtClean="0">
                <a:solidFill>
                  <a:srgbClr val="1C1C1C"/>
                </a:solidFill>
                <a:latin typeface="+mn-lt"/>
              </a:rPr>
              <a:t>Currently being used for</a:t>
            </a:r>
          </a:p>
          <a:p>
            <a:pPr marL="800100" lvl="1" indent="-342900" eaLnBrk="0" hangingPunct="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kumimoji="0" lang="en-US" sz="3200" b="0" i="0" u="none" strike="noStrike" kern="1200" cap="none" spc="0" normalizeH="0" dirty="0" err="1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Concolic</a:t>
            </a:r>
            <a:r>
              <a:rPr kumimoji="0" lang="en-US" sz="3200" b="0" i="0" u="none" strike="noStrike" kern="1200" cap="none" spc="0" normalizeH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execution</a:t>
            </a:r>
          </a:p>
          <a:p>
            <a:pPr marL="800100" lvl="1" indent="-342900" eaLnBrk="0" hangingPunct="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3200" dirty="0" smtClean="0">
                <a:solidFill>
                  <a:srgbClr val="404040"/>
                </a:solidFill>
                <a:latin typeface="+mn-lt"/>
              </a:rPr>
              <a:t>Safe code relocation</a:t>
            </a:r>
          </a:p>
          <a:p>
            <a:pPr marL="800100" lvl="1" indent="-342900" eaLnBrk="0" hangingPunct="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kumimoji="0" lang="en-US" sz="3200" b="0" i="0" u="none" strike="noStrike" kern="1200" cap="none" spc="0" normalizeH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Jump tables</a:t>
            </a:r>
          </a:p>
          <a:p>
            <a:pPr marL="800100" lvl="1" indent="-342900" eaLnBrk="0" hangingPunct="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3200" dirty="0" smtClean="0">
                <a:solidFill>
                  <a:srgbClr val="404040"/>
                </a:solidFill>
                <a:latin typeface="+mn-lt"/>
              </a:rPr>
              <a:t>Fingerprinting</a:t>
            </a:r>
          </a:p>
          <a:p>
            <a:pPr marL="342900" indent="-342900" eaLnBrk="0" hangingPunct="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kumimoji="0" lang="en-US" sz="3200" b="0" i="0" u="none" strike="noStrike" kern="1200" cap="none" spc="0" normalizeH="0" dirty="0" err="1" smtClean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DepGraphAPI</a:t>
            </a:r>
            <a:r>
              <a:rPr kumimoji="0" lang="en-US" sz="3200" b="0" i="0" u="none" strike="noStrike" kern="1200" cap="none" spc="0" normalizeH="0" dirty="0" smtClean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beta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31D26-9E58-4D9A-A1BD-18CCD933382B}" type="slidenum">
              <a:rPr lang="en-US" smtClean="0"/>
              <a:pPr>
                <a:defRPr/>
              </a:pPr>
              <a:t>66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Deconstruction of Dyninst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762000" y="1219200"/>
            <a:ext cx="81534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lang="en-US" sz="3200" noProof="0" dirty="0" smtClean="0">
                <a:solidFill>
                  <a:srgbClr val="1C1C1C"/>
                </a:solidFill>
                <a:latin typeface="+mn-lt"/>
              </a:rPr>
              <a:t>ProcControlAPI &amp; ParsingAPI</a:t>
            </a:r>
          </a:p>
          <a:p>
            <a:pPr marL="800100" lvl="1" indent="-342900" eaLnBrk="0" hangingPunct="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kumimoji="0" lang="en-US" sz="3200" b="0" i="0" u="none" strike="noStrike" kern="1200" cap="none" spc="0" normalizeH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New components</a:t>
            </a:r>
          </a:p>
          <a:p>
            <a:pPr marL="800100" lvl="1" indent="-342900" eaLnBrk="0" hangingPunct="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3200" dirty="0" smtClean="0">
                <a:solidFill>
                  <a:srgbClr val="404040"/>
                </a:solidFill>
                <a:latin typeface="+mn-lt"/>
              </a:rPr>
              <a:t>Available for friendly beta</a:t>
            </a:r>
          </a:p>
          <a:p>
            <a:pPr marL="342900" indent="-342900" eaLnBrk="0" hangingPunct="0">
              <a:spcBef>
                <a:spcPct val="20000"/>
              </a:spcBef>
              <a:buFont typeface="Courier New" pitchFamily="49" charset="0"/>
              <a:buChar char="o"/>
              <a:defRPr/>
            </a:pPr>
            <a:endParaRPr lang="en-US" sz="3200" dirty="0" smtClean="0">
              <a:solidFill>
                <a:srgbClr val="1C1C1C"/>
              </a:solidFill>
              <a:latin typeface="+mn-lt"/>
            </a:endParaRPr>
          </a:p>
          <a:p>
            <a:pPr marL="342900" indent="-342900" eaLnBrk="0" hangingPunct="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kumimoji="0" lang="en-US" sz="3200" b="0" i="0" u="none" strike="noStrike" kern="1200" cap="none" spc="0" normalizeH="0" dirty="0" smtClean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Binary Analysis</a:t>
            </a:r>
          </a:p>
          <a:p>
            <a:pPr marL="800100" lvl="1" indent="-342900" eaLnBrk="0" hangingPunct="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3200" dirty="0" smtClean="0">
                <a:solidFill>
                  <a:srgbClr val="1C1C1C"/>
                </a:solidFill>
                <a:latin typeface="+mn-lt"/>
              </a:rPr>
              <a:t>Set of components for binary analysis</a:t>
            </a:r>
          </a:p>
          <a:p>
            <a:pPr marL="800100" lvl="1" indent="-342900" eaLnBrk="0" hangingPunct="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kumimoji="0" lang="en-US" sz="3200" b="0" i="0" u="none" strike="noStrike" kern="1200" cap="none" spc="0" normalizeH="0" dirty="0" smtClean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Still under development.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7400"/>
            <a:ext cx="8229600" cy="1143000"/>
          </a:xfrm>
          <a:ln>
            <a:noFill/>
          </a:ln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Questions?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31D26-9E58-4D9A-A1BD-18CCD933382B}" type="slidenum">
              <a:rPr lang="en-US" smtClean="0"/>
              <a:pPr>
                <a:defRPr/>
              </a:pPr>
              <a:t>67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Deconstruction of Dyninst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– General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Did we ask the right questions?</a:t>
            </a:r>
          </a:p>
          <a:p>
            <a:pPr lvl="1"/>
            <a:r>
              <a:rPr lang="en-US" dirty="0" smtClean="0"/>
              <a:t>DyninstAPI:</a:t>
            </a:r>
          </a:p>
          <a:p>
            <a:pPr lvl="2"/>
            <a:r>
              <a:rPr lang="en-US" dirty="0" smtClean="0"/>
              <a:t>Operates third-party</a:t>
            </a:r>
          </a:p>
          <a:p>
            <a:pPr lvl="2"/>
            <a:r>
              <a:rPr lang="en-US" dirty="0" smtClean="0"/>
              <a:t>Focuses on instrumentation</a:t>
            </a:r>
          </a:p>
          <a:p>
            <a:pPr lvl="2"/>
            <a:r>
              <a:rPr lang="en-US" dirty="0" smtClean="0"/>
              <a:t>Used in HPC and security</a:t>
            </a:r>
          </a:p>
          <a:p>
            <a:pPr lvl="1"/>
            <a:r>
              <a:rPr lang="en-US" dirty="0" smtClean="0"/>
              <a:t>Embedded systems, software testing, …?</a:t>
            </a:r>
          </a:p>
          <a:p>
            <a:endParaRPr lang="en-US" dirty="0" smtClean="0"/>
          </a:p>
          <a:p>
            <a:r>
              <a:rPr lang="en-US" dirty="0" smtClean="0"/>
              <a:t>Hard to anticipate users’ needs</a:t>
            </a:r>
          </a:p>
          <a:p>
            <a:pPr lvl="1"/>
            <a:r>
              <a:rPr lang="en-US" dirty="0" smtClean="0"/>
              <a:t>E.g., </a:t>
            </a:r>
            <a:r>
              <a:rPr lang="en-US" dirty="0" err="1" smtClean="0"/>
              <a:t>StackwalkerAPI</a:t>
            </a:r>
            <a:r>
              <a:rPr lang="en-US" dirty="0" smtClean="0"/>
              <a:t> written in C++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F9160D-819F-4A43-9AF1-D2447476051B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Deconstruction of Dyninst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– Interoperable components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000" dirty="0" smtClean="0"/>
              <a:t>Easy to combine components we built:</a:t>
            </a:r>
          </a:p>
          <a:p>
            <a:pPr lvl="1"/>
            <a:r>
              <a:rPr lang="en-US" sz="2600" dirty="0" err="1" smtClean="0"/>
              <a:t>StackwalkerAPI</a:t>
            </a:r>
            <a:r>
              <a:rPr lang="en-US" sz="2600" dirty="0" smtClean="0"/>
              <a:t> depends on </a:t>
            </a:r>
            <a:r>
              <a:rPr lang="en-US" sz="2600" dirty="0" err="1" smtClean="0"/>
              <a:t>SymtabAPI</a:t>
            </a:r>
            <a:endParaRPr lang="en-US" sz="2600" dirty="0" smtClean="0"/>
          </a:p>
          <a:p>
            <a:pPr lvl="1"/>
            <a:r>
              <a:rPr lang="en-US" sz="2600" dirty="0" smtClean="0"/>
              <a:t>ParsingAPI depends on </a:t>
            </a:r>
            <a:r>
              <a:rPr lang="en-US" sz="2600" dirty="0" err="1" smtClean="0"/>
              <a:t>InstructionAPI</a:t>
            </a:r>
            <a:endParaRPr lang="en-US" sz="2600" dirty="0" smtClean="0"/>
          </a:p>
          <a:p>
            <a:pPr lvl="1"/>
            <a:endParaRPr lang="en-US" sz="2400" dirty="0" smtClean="0"/>
          </a:p>
          <a:p>
            <a:r>
              <a:rPr lang="en-US" sz="3000" dirty="0" smtClean="0"/>
              <a:t>Harder to combine components between groups:</a:t>
            </a:r>
          </a:p>
          <a:p>
            <a:pPr lvl="1"/>
            <a:r>
              <a:rPr lang="en-US" sz="2600" dirty="0" smtClean="0"/>
              <a:t>Abstraction mismatch between </a:t>
            </a:r>
            <a:r>
              <a:rPr lang="en-US" sz="2600" dirty="0" err="1" smtClean="0"/>
              <a:t>MRNet</a:t>
            </a:r>
            <a:r>
              <a:rPr lang="en-US" sz="2600" dirty="0" smtClean="0"/>
              <a:t> and </a:t>
            </a:r>
            <a:r>
              <a:rPr lang="en-US" sz="2600" dirty="0" err="1" smtClean="0"/>
              <a:t>LaunchMON</a:t>
            </a:r>
            <a:endParaRPr lang="en-US" sz="2600" dirty="0" smtClean="0"/>
          </a:p>
          <a:p>
            <a:pPr lvl="1"/>
            <a:endParaRPr lang="en-US" sz="2400" dirty="0" smtClean="0"/>
          </a:p>
          <a:p>
            <a:r>
              <a:rPr lang="en-US" sz="3000" dirty="0" smtClean="0"/>
              <a:t>How strong should dependencies between components be?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F9160D-819F-4A43-9AF1-D2447476051B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Deconstruction of Dyninst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200400" y="2133599"/>
            <a:ext cx="297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Actual: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153400" cy="1143000"/>
          </a:xfrm>
        </p:spPr>
        <p:txBody>
          <a:bodyPr/>
          <a:lstStyle/>
          <a:p>
            <a:r>
              <a:rPr lang="en-US" dirty="0" smtClean="0"/>
              <a:t>Re-integration can temporarily leave two implementations.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F9160D-819F-4A43-9AF1-D2447476051B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The Deconstruction of </a:t>
            </a:r>
            <a:r>
              <a:rPr lang="en-US" dirty="0" err="1" smtClean="0"/>
              <a:t>Dyninst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85800" y="2666999"/>
            <a:ext cx="80772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/>
              <a:t>DyninstAPI</a:t>
            </a:r>
            <a:endParaRPr lang="en-US" sz="2600" dirty="0"/>
          </a:p>
        </p:txBody>
      </p:sp>
      <p:sp>
        <p:nvSpPr>
          <p:cNvPr id="7" name="TextBox 6"/>
          <p:cNvSpPr txBox="1"/>
          <p:nvPr/>
        </p:nvSpPr>
        <p:spPr>
          <a:xfrm>
            <a:off x="3200400" y="2133599"/>
            <a:ext cx="297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Ideal: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447800" y="3428999"/>
            <a:ext cx="1676400" cy="762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InstructionAPI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3124200" y="3428999"/>
            <a:ext cx="5029200" cy="762000"/>
            <a:chOff x="3124200" y="4114800"/>
            <a:chExt cx="5029200" cy="762000"/>
          </a:xfrm>
        </p:grpSpPr>
        <p:sp>
          <p:nvSpPr>
            <p:cNvPr id="9" name="Rectangle 8"/>
            <p:cNvSpPr/>
            <p:nvPr/>
          </p:nvSpPr>
          <p:spPr>
            <a:xfrm>
              <a:off x="3124200" y="4114800"/>
              <a:ext cx="1676400" cy="762000"/>
            </a:xfrm>
            <a:prstGeom prst="rect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SymtabAPI</a:t>
              </a:r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800600" y="4114800"/>
              <a:ext cx="1676400" cy="762000"/>
            </a:xfrm>
            <a:prstGeom prst="rect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ProcControl</a:t>
              </a:r>
              <a:endParaRPr lang="en-US" dirty="0" smtClean="0"/>
            </a:p>
            <a:p>
              <a:pPr algn="ctr"/>
              <a:r>
                <a:rPr lang="en-US" dirty="0" smtClean="0"/>
                <a:t>API</a:t>
              </a:r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477000" y="4114800"/>
              <a:ext cx="1676400" cy="762000"/>
            </a:xfrm>
            <a:prstGeom prst="rect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Control Flow API</a:t>
              </a:r>
              <a:endParaRPr lang="en-US" dirty="0"/>
            </a:p>
          </p:txBody>
        </p:sp>
      </p:grpSp>
      <p:sp>
        <p:nvSpPr>
          <p:cNvPr id="13" name="Rectangle 12"/>
          <p:cNvSpPr/>
          <p:nvPr/>
        </p:nvSpPr>
        <p:spPr>
          <a:xfrm>
            <a:off x="2362200" y="3428999"/>
            <a:ext cx="14478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IA-64/</a:t>
            </a:r>
            <a:r>
              <a:rPr lang="en-US" dirty="0" err="1" smtClean="0"/>
              <a:t>Sparc</a:t>
            </a:r>
            <a:endParaRPr lang="en-US" dirty="0" smtClean="0"/>
          </a:p>
          <a:p>
            <a:pPr algn="ctr"/>
            <a:r>
              <a:rPr lang="en-US" dirty="0" smtClean="0"/>
              <a:t>Instruction Parsing </a:t>
            </a:r>
            <a:endParaRPr lang="en-US" dirty="0"/>
          </a:p>
        </p:txBody>
      </p:sp>
      <p:sp>
        <p:nvSpPr>
          <p:cNvPr id="15" name="Content Placeholder 2"/>
          <p:cNvSpPr txBox="1">
            <a:spLocks/>
          </p:cNvSpPr>
          <p:nvPr/>
        </p:nvSpPr>
        <p:spPr bwMode="auto">
          <a:xfrm>
            <a:off x="457200" y="4724399"/>
            <a:ext cx="8153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Extra maintenance costs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C1C1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– Put it back together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2371649" y="3296093"/>
            <a:ext cx="1431807" cy="1707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0.05833 4.44444E-6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44444E-6 L -0.08333 4.44444E-6 " pathEditMode="relative" rAng="0" ptsTypes="AA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8" grpId="0" animBg="1"/>
      <p:bldP spid="13" grpId="0" animBg="1"/>
      <p:bldP spid="17" grpId="0" animBg="1"/>
    </p:bldLst>
  </p:timing>
</p:sld>
</file>

<file path=ppt/theme/theme1.xml><?xml version="1.0" encoding="utf-8"?>
<a:theme xmlns:a="http://schemas.openxmlformats.org/drawingml/2006/main" name="pdweek-template">
  <a:themeElements>
    <a:clrScheme name="Custom 1">
      <a:dk1>
        <a:sysClr val="windowText" lastClr="000000"/>
      </a:dk1>
      <a:lt1>
        <a:sysClr val="window" lastClr="FFFFFF"/>
      </a:lt1>
      <a:dk2>
        <a:srgbClr val="92AAF6"/>
      </a:dk2>
      <a:lt2>
        <a:srgbClr val="FEFAC9"/>
      </a:lt2>
      <a:accent1>
        <a:srgbClr val="92AAF6"/>
      </a:accent1>
      <a:accent2>
        <a:srgbClr val="FA8282"/>
      </a:accent2>
      <a:accent3>
        <a:srgbClr val="F3A447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blank page">
  <a:themeElements>
    <a:clrScheme name="Custom 1">
      <a:dk1>
        <a:sysClr val="windowText" lastClr="000000"/>
      </a:dk1>
      <a:lt1>
        <a:sysClr val="window" lastClr="FFFFFF"/>
      </a:lt1>
      <a:dk2>
        <a:srgbClr val="92AAF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4343</TotalTime>
  <Words>2981</Words>
  <Application>Microsoft Office PowerPoint</Application>
  <PresentationFormat>On-screen Show (4:3)</PresentationFormat>
  <Paragraphs>919</Paragraphs>
  <Slides>67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67</vt:i4>
      </vt:variant>
    </vt:vector>
  </HeadingPairs>
  <TitlesOfParts>
    <vt:vector size="69" baseType="lpstr">
      <vt:lpstr>pdweek-template</vt:lpstr>
      <vt:lpstr>1_blank page</vt:lpstr>
      <vt:lpstr>The Deconstruction of Dyninst</vt:lpstr>
      <vt:lpstr>This Talk</vt:lpstr>
      <vt:lpstr>Dyninst and the Components</vt:lpstr>
      <vt:lpstr>Guiding Principles</vt:lpstr>
      <vt:lpstr>Challenges</vt:lpstr>
      <vt:lpstr>Challenges – The Right Abstractions</vt:lpstr>
      <vt:lpstr>Challenges – General Components</vt:lpstr>
      <vt:lpstr>Challenges – Interoperable components </vt:lpstr>
      <vt:lpstr>Challenges – Put it back together</vt:lpstr>
      <vt:lpstr>Examples of What We Did Right</vt:lpstr>
      <vt:lpstr>SymtabAPI Function Abstraction</vt:lpstr>
      <vt:lpstr>InstructionAPI Level of Detail</vt:lpstr>
      <vt:lpstr>StackwalkerAPI’s Flexibility</vt:lpstr>
      <vt:lpstr>Achievements</vt:lpstr>
      <vt:lpstr>Achievements</vt:lpstr>
      <vt:lpstr>ProcControlAPI</vt:lpstr>
      <vt:lpstr>Example Operations</vt:lpstr>
      <vt:lpstr>ProcControlAPI Use Cases </vt:lpstr>
      <vt:lpstr>ProcControlAPI Goals</vt:lpstr>
      <vt:lpstr>Complexities</vt:lpstr>
      <vt:lpstr>Complexities</vt:lpstr>
      <vt:lpstr>Complexities</vt:lpstr>
      <vt:lpstr>Complexities</vt:lpstr>
      <vt:lpstr>Complexities</vt:lpstr>
      <vt:lpstr>Complexities</vt:lpstr>
      <vt:lpstr>Complexities</vt:lpstr>
      <vt:lpstr>Complexities</vt:lpstr>
      <vt:lpstr>More Complexities</vt:lpstr>
      <vt:lpstr>Interface</vt:lpstr>
      <vt:lpstr>Process Class</vt:lpstr>
      <vt:lpstr>Thread Class</vt:lpstr>
      <vt:lpstr>Inferior RPCs</vt:lpstr>
      <vt:lpstr>Events</vt:lpstr>
      <vt:lpstr>Callbacks</vt:lpstr>
      <vt:lpstr>Notification</vt:lpstr>
      <vt:lpstr>Implementation</vt:lpstr>
      <vt:lpstr>Implementation</vt:lpstr>
      <vt:lpstr>Current Status</vt:lpstr>
      <vt:lpstr>Intermission</vt:lpstr>
      <vt:lpstr>Binary parsing</vt:lpstr>
      <vt:lpstr>Familiar territory</vt:lpstr>
      <vt:lpstr>We’ve been down this road…</vt:lpstr>
      <vt:lpstr>What makes a parsing component?</vt:lpstr>
      <vt:lpstr>Flexible code sources</vt:lpstr>
      <vt:lpstr>Code source contract</vt:lpstr>
      <vt:lpstr>Simple control flow interface</vt:lpstr>
      <vt:lpstr>Views of control flow</vt:lpstr>
      <vt:lpstr>Edge predicates</vt:lpstr>
      <vt:lpstr>Extensible CFG objects</vt:lpstr>
      <vt:lpstr>What’s in the box?</vt:lpstr>
      <vt:lpstr>Status</vt:lpstr>
      <vt:lpstr>Intermission</vt:lpstr>
      <vt:lpstr>Binary Analysis</vt:lpstr>
      <vt:lpstr>Instruction Semantics</vt:lpstr>
      <vt:lpstr>Alias Analysis</vt:lpstr>
      <vt:lpstr>AST Simplification</vt:lpstr>
      <vt:lpstr>DepGraphAPI</vt:lpstr>
      <vt:lpstr>DepGraphAPI - Slicing</vt:lpstr>
      <vt:lpstr>Example: Jump Tables</vt:lpstr>
      <vt:lpstr>Example: Jump Tables</vt:lpstr>
      <vt:lpstr>Example: Jump Tables</vt:lpstr>
      <vt:lpstr>Example: Jump Tables</vt:lpstr>
      <vt:lpstr>Example: Jump Tables</vt:lpstr>
      <vt:lpstr>Example: Jump Tables</vt:lpstr>
      <vt:lpstr>Status of Analysis Components</vt:lpstr>
      <vt:lpstr>Conclusions</vt:lpstr>
      <vt:lpstr>Questions?</vt:lpstr>
    </vt:vector>
  </TitlesOfParts>
  <Company>The University of Wisconsin Computer Sciences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nater</dc:creator>
  <cp:lastModifiedBy>legendre</cp:lastModifiedBy>
  <cp:revision>438</cp:revision>
  <dcterms:created xsi:type="dcterms:W3CDTF">2010-03-23T14:50:26Z</dcterms:created>
  <dcterms:modified xsi:type="dcterms:W3CDTF">2010-04-11T20:52:44Z</dcterms:modified>
</cp:coreProperties>
</file>