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9"/>
  </p:notesMasterIdLst>
  <p:handoutMasterIdLst>
    <p:handoutMasterId r:id="rId30"/>
  </p:handoutMasterIdLst>
  <p:sldIdLst>
    <p:sldId id="256" r:id="rId2"/>
    <p:sldId id="302" r:id="rId3"/>
    <p:sldId id="305" r:id="rId4"/>
    <p:sldId id="258" r:id="rId5"/>
    <p:sldId id="298" r:id="rId6"/>
    <p:sldId id="266" r:id="rId7"/>
    <p:sldId id="264" r:id="rId8"/>
    <p:sldId id="267" r:id="rId9"/>
    <p:sldId id="291" r:id="rId10"/>
    <p:sldId id="270" r:id="rId11"/>
    <p:sldId id="271" r:id="rId12"/>
    <p:sldId id="276" r:id="rId13"/>
    <p:sldId id="265" r:id="rId14"/>
    <p:sldId id="286" r:id="rId15"/>
    <p:sldId id="287" r:id="rId16"/>
    <p:sldId id="288" r:id="rId17"/>
    <p:sldId id="275" r:id="rId18"/>
    <p:sldId id="292" r:id="rId19"/>
    <p:sldId id="293" r:id="rId20"/>
    <p:sldId id="278" r:id="rId21"/>
    <p:sldId id="289" r:id="rId22"/>
    <p:sldId id="290" r:id="rId23"/>
    <p:sldId id="280" r:id="rId24"/>
    <p:sldId id="282" r:id="rId25"/>
    <p:sldId id="283" r:id="rId26"/>
    <p:sldId id="294" r:id="rId27"/>
    <p:sldId id="299" r:id="rId2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23B"/>
    <a:srgbClr val="005426"/>
    <a:srgbClr val="4D4D4D"/>
    <a:srgbClr val="1C1C1C"/>
    <a:srgbClr val="333333"/>
    <a:srgbClr val="5F5F5F"/>
    <a:srgbClr val="89898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81661" autoAdjust="0"/>
  </p:normalViewPr>
  <p:slideViewPr>
    <p:cSldViewPr>
      <p:cViewPr>
        <p:scale>
          <a:sx n="75" d="100"/>
          <a:sy n="75" d="100"/>
        </p:scale>
        <p:origin x="-48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294" y="-9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EEE25A-7972-478E-9957-39F979B15EF7}" type="datetimeFigureOut">
              <a:rPr lang="en-US" smtClean="0"/>
              <a:pPr/>
              <a:t>4/11/2010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CA8E70-1CF8-4ED3-B3CF-59E7D1320B7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1C220E7-408D-416D-AB64-C51E9C18D2DC}" type="datetimeFigureOut">
              <a:rPr lang="en-US"/>
              <a:pPr>
                <a:defRPr/>
              </a:pPr>
              <a:t>4/11/2010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2546D3C-CE31-47A9-AA01-2FDFC92312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[%</a:t>
            </a:r>
            <a:r>
              <a:rPr lang="en-US" dirty="0" err="1" smtClean="0"/>
              <a:t>esp</a:t>
            </a:r>
            <a:r>
              <a:rPr lang="en-US" dirty="0" smtClean="0"/>
              <a:t>]</a:t>
            </a:r>
            <a:r>
              <a:rPr lang="en-US" baseline="0" dirty="0" smtClean="0"/>
              <a:t> = </a:t>
            </a:r>
            <a:r>
              <a:rPr lang="en-US" baseline="0" dirty="0" err="1" smtClean="0"/>
              <a:t>ret_addr</a:t>
            </a:r>
            <a:r>
              <a:rPr lang="en-US" baseline="0" dirty="0" smtClean="0"/>
              <a:t> + delta</a:t>
            </a:r>
          </a:p>
          <a:p>
            <a:r>
              <a:rPr lang="en-US" baseline="0" dirty="0" smtClean="0"/>
              <a:t>pc = </a:t>
            </a:r>
            <a:r>
              <a:rPr lang="en-US" baseline="0" dirty="0" err="1" smtClean="0"/>
              <a:t>ret_addr</a:t>
            </a:r>
            <a:r>
              <a:rPr lang="en-US" baseline="0" dirty="0" smtClean="0"/>
              <a:t> + delta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546D3C-CE31-47A9-AA01-2FDFC92312F8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[%</a:t>
            </a:r>
            <a:r>
              <a:rPr lang="en-US" dirty="0" err="1" smtClean="0"/>
              <a:t>esp</a:t>
            </a:r>
            <a:r>
              <a:rPr lang="en-US" dirty="0" smtClean="0"/>
              <a:t>] = </a:t>
            </a:r>
            <a:r>
              <a:rPr lang="en-US" dirty="0" err="1" smtClean="0"/>
              <a:t>ret_addr</a:t>
            </a:r>
            <a:r>
              <a:rPr lang="en-US" baseline="0" dirty="0" smtClean="0"/>
              <a:t> + delta</a:t>
            </a:r>
          </a:p>
          <a:p>
            <a:r>
              <a:rPr lang="en-US" baseline="0" dirty="0" smtClean="0"/>
              <a:t>%</a:t>
            </a:r>
            <a:r>
              <a:rPr lang="en-US" baseline="0" dirty="0" err="1" smtClean="0"/>
              <a:t>esi</a:t>
            </a:r>
            <a:r>
              <a:rPr lang="en-US" baseline="0" dirty="0" smtClean="0"/>
              <a:t> = </a:t>
            </a:r>
            <a:r>
              <a:rPr lang="en-US" baseline="0" dirty="0" err="1" smtClean="0"/>
              <a:t>ret_addr</a:t>
            </a:r>
            <a:r>
              <a:rPr lang="en-US" baseline="0" dirty="0" smtClean="0"/>
              <a:t> + delta</a:t>
            </a:r>
          </a:p>
          <a:p>
            <a:r>
              <a:rPr lang="en-US" dirty="0" smtClean="0"/>
              <a:t>%</a:t>
            </a:r>
            <a:r>
              <a:rPr lang="en-US" dirty="0" err="1" smtClean="0"/>
              <a:t>eax</a:t>
            </a:r>
            <a:r>
              <a:rPr lang="en-US" baseline="0" dirty="0" smtClean="0"/>
              <a:t> = </a:t>
            </a:r>
            <a:r>
              <a:rPr lang="en-US" baseline="0" dirty="0" err="1" smtClean="0"/>
              <a:t>deref</a:t>
            </a:r>
            <a:r>
              <a:rPr lang="en-US" baseline="0" dirty="0" smtClean="0"/>
              <a:t>((</a:t>
            </a:r>
            <a:r>
              <a:rPr lang="en-US" baseline="0" dirty="0" err="1" smtClean="0"/>
              <a:t>ret_addr</a:t>
            </a:r>
            <a:r>
              <a:rPr lang="en-US" baseline="0" dirty="0" smtClean="0"/>
              <a:t> + delta) + %</a:t>
            </a:r>
            <a:r>
              <a:rPr lang="en-US" baseline="0" dirty="0" err="1" smtClean="0"/>
              <a:t>ebx</a:t>
            </a:r>
            <a:r>
              <a:rPr lang="en-US" baseline="0" dirty="0" smtClean="0"/>
              <a:t>*4)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546D3C-CE31-47A9-AA01-2FDFC92312F8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3124200" y="3657600"/>
            <a:ext cx="2895600" cy="457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Paradyn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Project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19400" y="4572000"/>
            <a:ext cx="3429000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imes New Roman" pitchFamily="18" charset="0"/>
              </a:rPr>
              <a:t>Paradyn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imes New Roman" pitchFamily="18" charset="0"/>
              </a:rPr>
              <a:t> /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imes New Roman" pitchFamily="18" charset="0"/>
              </a:rPr>
              <a:t>Dyninst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imes New Roman" pitchFamily="18" charset="0"/>
              </a:rPr>
              <a:t> Week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imes New Roman" pitchFamily="18" charset="0"/>
              </a:rPr>
              <a:t>Madison, Wisconsin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imes New Roman" pitchFamily="18" charset="0"/>
              </a:rPr>
              <a:t>April 12-14,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imes New Roman" pitchFamily="18" charset="0"/>
              </a:rPr>
              <a:t>2010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73175"/>
            <a:ext cx="7772400" cy="1470025"/>
          </a:xfrm>
        </p:spPr>
        <p:txBody>
          <a:bodyPr/>
          <a:lstStyle>
            <a:lvl1pPr algn="ctr"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24200"/>
            <a:ext cx="6400800" cy="60960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sp>
        <p:nvSpPr>
          <p:cNvPr id="6" name="Subtitle 2"/>
          <p:cNvSpPr txBox="1">
            <a:spLocks/>
          </p:cNvSpPr>
          <p:nvPr userDrawn="1"/>
        </p:nvSpPr>
        <p:spPr>
          <a:xfrm>
            <a:off x="3124200" y="3657600"/>
            <a:ext cx="2895600" cy="457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Paradyn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Project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763000" cy="5181600"/>
          </a:xfrm>
        </p:spPr>
        <p:txBody>
          <a:bodyPr/>
          <a:lstStyle>
            <a:lvl1pPr>
              <a:buFont typeface="Arial" pitchFamily="34" charset="0"/>
              <a:buChar char="•"/>
              <a:defRPr>
                <a:solidFill>
                  <a:srgbClr val="1C1C1C"/>
                </a:solidFill>
              </a:defRPr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0F13A-0508-4AE4-B09C-9A7C8BB463F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09800" y="6477000"/>
            <a:ext cx="4724400" cy="365125"/>
          </a:xfrm>
        </p:spPr>
        <p:txBody>
          <a:bodyPr/>
          <a:lstStyle>
            <a:lvl1pPr>
              <a:defRPr sz="1400" dirty="0" smtClean="0">
                <a:solidFill>
                  <a:srgbClr val="5F5F5F"/>
                </a:solidFill>
              </a:defRPr>
            </a:lvl1pPr>
          </a:lstStyle>
          <a:p>
            <a:pPr>
              <a:defRPr/>
            </a:pPr>
            <a:r>
              <a:rPr lang="en-US" smtClean="0"/>
              <a:t>Safe and Efficient Instrumentation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990600"/>
            <a:ext cx="42672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990600"/>
            <a:ext cx="44196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13A27-F431-4259-9A11-52254A6BD0B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09800" y="6400800"/>
            <a:ext cx="4724400" cy="365125"/>
          </a:xfrm>
        </p:spPr>
        <p:txBody>
          <a:bodyPr/>
          <a:lstStyle>
            <a:lvl1pPr>
              <a:defRPr sz="1400" dirty="0" smtClean="0">
                <a:solidFill>
                  <a:srgbClr val="5F5F5F"/>
                </a:solidFill>
              </a:defRPr>
            </a:lvl1pPr>
          </a:lstStyle>
          <a:p>
            <a:pPr>
              <a:defRPr/>
            </a:pPr>
            <a:r>
              <a:rPr lang="en-US" smtClean="0"/>
              <a:t>Safe and Efficient Instrumentation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990600"/>
            <a:ext cx="42672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rgbClr val="4D4D4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400" y="1600200"/>
            <a:ext cx="4267200" cy="4572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971550"/>
            <a:ext cx="42703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rgbClr val="4D4D4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1611312"/>
            <a:ext cx="4270375" cy="45608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840F9-9505-4ADC-B057-29D80A66F96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09800" y="6400800"/>
            <a:ext cx="4724400" cy="365125"/>
          </a:xfrm>
        </p:spPr>
        <p:txBody>
          <a:bodyPr/>
          <a:lstStyle>
            <a:lvl1pPr>
              <a:defRPr sz="1400" dirty="0" smtClean="0">
                <a:solidFill>
                  <a:srgbClr val="5F5F5F"/>
                </a:solidFill>
              </a:defRPr>
            </a:lvl1pPr>
          </a:lstStyle>
          <a:p>
            <a:pPr>
              <a:defRPr/>
            </a:pPr>
            <a:r>
              <a:rPr lang="en-US" smtClean="0"/>
              <a:t>Safe and Efficient Instrumentation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EE7806-D0F1-442A-AFEB-3D78CA50CA8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09800" y="6400800"/>
            <a:ext cx="4724400" cy="365125"/>
          </a:xfrm>
        </p:spPr>
        <p:txBody>
          <a:bodyPr/>
          <a:lstStyle>
            <a:lvl1pPr>
              <a:defRPr sz="1400" dirty="0" smtClean="0">
                <a:solidFill>
                  <a:srgbClr val="5F5F5F"/>
                </a:solidFill>
              </a:defRPr>
            </a:lvl1pPr>
          </a:lstStyle>
          <a:p>
            <a:pPr>
              <a:defRPr/>
            </a:pPr>
            <a:r>
              <a:rPr lang="en-US" smtClean="0"/>
              <a:t>Safe and Efficient Instrumentation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94B76-E8E9-4D8A-89CA-D597B97EC0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09800" y="6400800"/>
            <a:ext cx="4724400" cy="365125"/>
          </a:xfrm>
        </p:spPr>
        <p:txBody>
          <a:bodyPr/>
          <a:lstStyle>
            <a:lvl1pPr>
              <a:defRPr sz="1400" dirty="0" smtClean="0">
                <a:solidFill>
                  <a:srgbClr val="5F5F5F"/>
                </a:solidFill>
              </a:defRPr>
            </a:lvl1pPr>
          </a:lstStyle>
          <a:p>
            <a:pPr>
              <a:defRPr/>
            </a:pPr>
            <a:r>
              <a:rPr lang="en-US" smtClean="0"/>
              <a:t>Safe and Efficient Instrumentation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9FA12-B7A0-4FD4-8CDD-44DBE81266A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09800" y="6400800"/>
            <a:ext cx="4724400" cy="365125"/>
          </a:xfrm>
        </p:spPr>
        <p:txBody>
          <a:bodyPr/>
          <a:lstStyle>
            <a:lvl1pPr>
              <a:defRPr sz="1400" dirty="0" smtClean="0">
                <a:solidFill>
                  <a:srgbClr val="5F5F5F"/>
                </a:solidFill>
              </a:defRPr>
            </a:lvl1pPr>
          </a:lstStyle>
          <a:p>
            <a:pPr>
              <a:defRPr/>
            </a:pPr>
            <a:r>
              <a:rPr lang="en-US" smtClean="0"/>
              <a:t>Safe and Efficient Instrumentation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2400" y="76200"/>
            <a:ext cx="8839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2400" y="990600"/>
            <a:ext cx="8839200" cy="513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6535270"/>
            <a:ext cx="121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89850DC-0EDB-4208-8D08-749C06754A3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09800" y="6553200"/>
            <a:ext cx="4724400" cy="304800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dirty="0" smtClean="0">
                <a:solidFill>
                  <a:srgbClr val="5F5F5F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Safe and Efficient Instrumentation</a:t>
            </a:r>
            <a:endParaRPr lang="en-US" dirty="0"/>
          </a:p>
        </p:txBody>
      </p:sp>
      <p:pic>
        <p:nvPicPr>
          <p:cNvPr id="1030" name="Picture 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6200" y="6232525"/>
            <a:ext cx="755650" cy="5492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219200" y="6343650"/>
            <a:ext cx="6553200" cy="285750"/>
            <a:chOff x="0" y="0"/>
            <a:chExt cx="6896" cy="344"/>
          </a:xfrm>
        </p:grpSpPr>
        <p:sp>
          <p:nvSpPr>
            <p:cNvPr id="16" name="AutoShape 3"/>
            <p:cNvSpPr>
              <a:spLocks/>
            </p:cNvSpPr>
            <p:nvPr/>
          </p:nvSpPr>
          <p:spPr bwMode="auto">
            <a:xfrm>
              <a:off x="0" y="138"/>
              <a:ext cx="6896" cy="71"/>
            </a:xfrm>
            <a:prstGeom prst="roundRect">
              <a:avLst>
                <a:gd name="adj" fmla="val 33329"/>
              </a:avLst>
            </a:prstGeom>
            <a:gradFill rotWithShape="0">
              <a:gsLst>
                <a:gs pos="0">
                  <a:srgbClr val="FF0000"/>
                </a:gs>
                <a:gs pos="100000">
                  <a:srgbClr val="000000"/>
                </a:gs>
              </a:gsLst>
              <a:lin ang="0" scaled="1"/>
            </a:gradFill>
            <a:ln w="12700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7" name="Rectangle 4"/>
            <p:cNvSpPr>
              <a:spLocks/>
            </p:cNvSpPr>
            <p:nvPr/>
          </p:nvSpPr>
          <p:spPr bwMode="auto">
            <a:xfrm>
              <a:off x="3420" y="0"/>
              <a:ext cx="55" cy="34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pic>
        <p:nvPicPr>
          <p:cNvPr id="1032" name="Picture 9" descr="dyninst-big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154988" y="6232525"/>
            <a:ext cx="912812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kern="1200">
          <a:solidFill>
            <a:srgbClr val="7F7F7F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7F7F7F"/>
          </a:solidFill>
          <a:latin typeface="Gill Sans MT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7F7F7F"/>
          </a:solidFill>
          <a:latin typeface="Gill Sans MT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7F7F7F"/>
          </a:solidFill>
          <a:latin typeface="Gill Sans MT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7F7F7F"/>
          </a:solidFill>
          <a:latin typeface="Gill Sans M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7F7F7F"/>
          </a:solidFill>
          <a:latin typeface="Gill Sans M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7F7F7F"/>
          </a:solidFill>
          <a:latin typeface="Gill Sans M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7F7F7F"/>
          </a:solidFill>
          <a:latin typeface="Gill Sans M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7F7F7F"/>
          </a:solidFill>
          <a:latin typeface="Gill Sans MT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Courier New" pitchFamily="49" charset="0"/>
        <a:buChar char="o"/>
        <a:defRPr sz="3200"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Courier New" pitchFamily="49" charset="0"/>
        <a:buChar char="o"/>
        <a:defRPr sz="28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Courier New" pitchFamily="49" charset="0"/>
        <a:buChar char="o"/>
        <a:defRPr sz="2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Courier New" pitchFamily="49" charset="0"/>
        <a:buChar char="o"/>
        <a:defRPr sz="20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Courier New" pitchFamily="49" charset="0"/>
        <a:buChar char="o"/>
        <a:defRPr sz="20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1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Safe and Efficient Instrumentation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Andrew </a:t>
            </a:r>
            <a:r>
              <a:rPr lang="en-US" dirty="0" err="1" smtClean="0"/>
              <a:t>Bernat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Sensitivity Examples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90F13A-0508-4AE4-B09C-9A7C8BB463F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Safe and Efficient Instrumentation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5943600" y="2133600"/>
            <a:ext cx="2895600" cy="36576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2700000" scaled="0"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743200" y="2133600"/>
            <a:ext cx="2743200" cy="36576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2700000" scaled="0"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200" y="2133600"/>
            <a:ext cx="1752600" cy="36576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2700000" scaled="0"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457200" y="2133601"/>
            <a:ext cx="1676400" cy="312419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400" dirty="0">
                <a:latin typeface="Consolas" pitchFamily="49" charset="0"/>
              </a:rPr>
              <a:t>m</a:t>
            </a:r>
            <a:r>
              <a:rPr lang="en-US" sz="1400" dirty="0" smtClean="0">
                <a:latin typeface="Consolas" pitchFamily="49" charset="0"/>
              </a:rPr>
              <a:t>ain:</a:t>
            </a:r>
          </a:p>
          <a:p>
            <a:r>
              <a:rPr lang="en-US" sz="1400" dirty="0" smtClean="0">
                <a:latin typeface="Consolas" pitchFamily="49" charset="0"/>
              </a:rPr>
              <a:t> push %</a:t>
            </a:r>
            <a:r>
              <a:rPr lang="en-US" sz="1400" dirty="0" err="1" smtClean="0">
                <a:latin typeface="Consolas" pitchFamily="49" charset="0"/>
              </a:rPr>
              <a:t>ebp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%</a:t>
            </a:r>
            <a:r>
              <a:rPr lang="en-US" sz="1400" dirty="0" err="1" smtClean="0">
                <a:latin typeface="Consolas" pitchFamily="49" charset="0"/>
              </a:rPr>
              <a:t>esp</a:t>
            </a:r>
            <a:r>
              <a:rPr lang="en-US" sz="1400" dirty="0" smtClean="0">
                <a:latin typeface="Consolas" pitchFamily="49" charset="0"/>
              </a:rPr>
              <a:t>, %</a:t>
            </a:r>
            <a:r>
              <a:rPr lang="en-US" sz="1400" dirty="0" err="1" smtClean="0">
                <a:latin typeface="Consolas" pitchFamily="49" charset="0"/>
              </a:rPr>
              <a:t>ebp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 smtClean="0">
                <a:latin typeface="Consolas" pitchFamily="49" charset="0"/>
              </a:rPr>
              <a:t> …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call worker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…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leave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ret</a:t>
            </a:r>
          </a:p>
          <a:p>
            <a:endParaRPr lang="en-US" sz="1400" dirty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w</a:t>
            </a:r>
            <a:r>
              <a:rPr lang="en-US" sz="1400" dirty="0" smtClean="0">
                <a:latin typeface="Consolas" pitchFamily="49" charset="0"/>
              </a:rPr>
              <a:t>orker:</a:t>
            </a:r>
          </a:p>
          <a:p>
            <a:r>
              <a:rPr lang="en-US" sz="1400" dirty="0" smtClean="0">
                <a:latin typeface="Consolas" pitchFamily="49" charset="0"/>
              </a:rPr>
              <a:t> push %</a:t>
            </a:r>
            <a:r>
              <a:rPr lang="en-US" sz="1400" dirty="0" err="1" smtClean="0">
                <a:latin typeface="Consolas" pitchFamily="49" charset="0"/>
              </a:rPr>
              <a:t>ebp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%</a:t>
            </a:r>
            <a:r>
              <a:rPr lang="en-US" sz="1400" dirty="0" err="1" smtClean="0">
                <a:latin typeface="Consolas" pitchFamily="49" charset="0"/>
              </a:rPr>
              <a:t>esp</a:t>
            </a:r>
            <a:r>
              <a:rPr lang="en-US" sz="1400" dirty="0" smtClean="0">
                <a:latin typeface="Consolas" pitchFamily="49" charset="0"/>
              </a:rPr>
              <a:t>, %</a:t>
            </a:r>
            <a:r>
              <a:rPr lang="en-US" sz="1400" dirty="0" err="1" smtClean="0">
                <a:latin typeface="Consolas" pitchFamily="49" charset="0"/>
              </a:rPr>
              <a:t>ebp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…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ret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743200" y="2133600"/>
            <a:ext cx="2743200" cy="289310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400" dirty="0" err="1" smtClean="0">
                <a:latin typeface="Consolas" pitchFamily="49" charset="0"/>
              </a:rPr>
              <a:t>jumptable</a:t>
            </a:r>
            <a:r>
              <a:rPr lang="en-US" sz="1400" dirty="0" smtClean="0">
                <a:latin typeface="Consolas" pitchFamily="49" charset="0"/>
              </a:rPr>
              <a:t>:</a:t>
            </a:r>
          </a:p>
          <a:p>
            <a:r>
              <a:rPr lang="en-US" sz="1400" dirty="0" smtClean="0">
                <a:latin typeface="Consolas" pitchFamily="49" charset="0"/>
              </a:rPr>
              <a:t> push %</a:t>
            </a:r>
            <a:r>
              <a:rPr lang="en-US" sz="1400" dirty="0" err="1" smtClean="0">
                <a:latin typeface="Consolas" pitchFamily="49" charset="0"/>
              </a:rPr>
              <a:t>ebp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%</a:t>
            </a:r>
            <a:r>
              <a:rPr lang="en-US" sz="1400" dirty="0" err="1" smtClean="0">
                <a:latin typeface="Consolas" pitchFamily="49" charset="0"/>
              </a:rPr>
              <a:t>esp</a:t>
            </a:r>
            <a:r>
              <a:rPr lang="en-US" sz="1400" dirty="0" smtClean="0">
                <a:latin typeface="Consolas" pitchFamily="49" charset="0"/>
              </a:rPr>
              <a:t>, %</a:t>
            </a:r>
            <a:r>
              <a:rPr lang="en-US" sz="1400" dirty="0" err="1" smtClean="0">
                <a:latin typeface="Consolas" pitchFamily="49" charset="0"/>
              </a:rPr>
              <a:t>ebp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 smtClean="0">
                <a:latin typeface="Consolas" pitchFamily="49" charset="0"/>
              </a:rPr>
              <a:t> call </a:t>
            </a:r>
            <a:r>
              <a:rPr lang="en-US" sz="1400" dirty="0" err="1" smtClean="0">
                <a:latin typeface="Consolas" pitchFamily="49" charset="0"/>
              </a:rPr>
              <a:t>get_pc_thunk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add $(offset), %</a:t>
            </a:r>
            <a:r>
              <a:rPr lang="en-US" sz="1400" dirty="0" err="1" smtClean="0">
                <a:latin typeface="Consolas" pitchFamily="49" charset="0"/>
              </a:rPr>
              <a:t>ebx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(%</a:t>
            </a:r>
            <a:r>
              <a:rPr lang="en-US" sz="1400" dirty="0" err="1" smtClean="0">
                <a:latin typeface="Consolas" pitchFamily="49" charset="0"/>
              </a:rPr>
              <a:t>ebx</a:t>
            </a:r>
            <a:r>
              <a:rPr lang="en-US" sz="1400" dirty="0" smtClean="0">
                <a:latin typeface="Consolas" pitchFamily="49" charset="0"/>
              </a:rPr>
              <a:t>, %</a:t>
            </a:r>
            <a:r>
              <a:rPr lang="en-US" sz="1400" dirty="0" err="1" smtClean="0">
                <a:latin typeface="Consolas" pitchFamily="49" charset="0"/>
              </a:rPr>
              <a:t>eax</a:t>
            </a:r>
            <a:r>
              <a:rPr lang="en-US" sz="1400" dirty="0" smtClean="0">
                <a:latin typeface="Consolas" pitchFamily="49" charset="0"/>
              </a:rPr>
              <a:t>, 4), %</a:t>
            </a:r>
            <a:r>
              <a:rPr lang="en-US" sz="1400" dirty="0" err="1" smtClean="0">
                <a:latin typeface="Consolas" pitchFamily="49" charset="0"/>
              </a:rPr>
              <a:t>ecx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jmp</a:t>
            </a:r>
            <a:r>
              <a:rPr lang="en-US" sz="1400" dirty="0" smtClean="0">
                <a:latin typeface="Consolas" pitchFamily="49" charset="0"/>
              </a:rPr>
              <a:t> *%</a:t>
            </a:r>
            <a:r>
              <a:rPr lang="en-US" sz="1400" dirty="0" err="1" smtClean="0">
                <a:latin typeface="Consolas" pitchFamily="49" charset="0"/>
              </a:rPr>
              <a:t>ecx</a:t>
            </a:r>
            <a:endParaRPr lang="en-US" sz="1400" dirty="0" smtClean="0">
              <a:latin typeface="Consolas" pitchFamily="49" charset="0"/>
            </a:endParaRPr>
          </a:p>
          <a:p>
            <a:endParaRPr lang="en-US" sz="1400" dirty="0">
              <a:latin typeface="Consolas" pitchFamily="49" charset="0"/>
            </a:endParaRPr>
          </a:p>
          <a:p>
            <a:endParaRPr lang="en-US" sz="1400" dirty="0" smtClean="0">
              <a:latin typeface="Consolas" pitchFamily="49" charset="0"/>
            </a:endParaRPr>
          </a:p>
          <a:p>
            <a:endParaRPr lang="en-US" sz="1400" dirty="0">
              <a:latin typeface="Consolas" pitchFamily="49" charset="0"/>
            </a:endParaRPr>
          </a:p>
          <a:p>
            <a:r>
              <a:rPr lang="en-US" sz="1400" dirty="0" err="1">
                <a:latin typeface="Consolas" pitchFamily="49" charset="0"/>
              </a:rPr>
              <a:t>g</a:t>
            </a:r>
            <a:r>
              <a:rPr lang="en-US" sz="1400" dirty="0" err="1" smtClean="0">
                <a:latin typeface="Consolas" pitchFamily="49" charset="0"/>
              </a:rPr>
              <a:t>et_pc_thunk</a:t>
            </a:r>
            <a:r>
              <a:rPr lang="en-US" sz="1400" dirty="0" smtClean="0">
                <a:latin typeface="Consolas" pitchFamily="49" charset="0"/>
              </a:rPr>
              <a:t>: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(%</a:t>
            </a:r>
            <a:r>
              <a:rPr lang="en-US" sz="1400" dirty="0" err="1" smtClean="0">
                <a:latin typeface="Consolas" pitchFamily="49" charset="0"/>
              </a:rPr>
              <a:t>esp</a:t>
            </a:r>
            <a:r>
              <a:rPr lang="en-US" sz="1400" dirty="0" smtClean="0">
                <a:latin typeface="Consolas" pitchFamily="49" charset="0"/>
              </a:rPr>
              <a:t>), %</a:t>
            </a:r>
            <a:r>
              <a:rPr lang="en-US" sz="1400" dirty="0" err="1" smtClean="0">
                <a:latin typeface="Consolas" pitchFamily="49" charset="0"/>
              </a:rPr>
              <a:t>ebx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ret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1000" y="17526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Call/Return Pair:</a:t>
            </a:r>
            <a:endParaRPr lang="en-US" dirty="0">
              <a:latin typeface="+mn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667000" y="17526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+mn-lt"/>
              </a:rPr>
              <a:t>Jumptable</a:t>
            </a:r>
            <a:r>
              <a:rPr lang="en-US" dirty="0" smtClean="0">
                <a:latin typeface="+mn-lt"/>
              </a:rPr>
              <a:t>:</a:t>
            </a:r>
            <a:endParaRPr lang="en-US" dirty="0">
              <a:latin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43600" y="2133600"/>
            <a:ext cx="2971800" cy="353943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400" dirty="0" smtClean="0">
                <a:latin typeface="Consolas" pitchFamily="49" charset="0"/>
              </a:rPr>
              <a:t>protect:</a:t>
            </a:r>
          </a:p>
          <a:p>
            <a:r>
              <a:rPr lang="en-US" sz="1400" dirty="0" smtClean="0">
                <a:latin typeface="Consolas" pitchFamily="49" charset="0"/>
              </a:rPr>
              <a:t> call </a:t>
            </a:r>
            <a:r>
              <a:rPr lang="en-US" sz="1400" dirty="0" smtClean="0">
                <a:latin typeface="Consolas" pitchFamily="49" charset="0"/>
              </a:rPr>
              <a:t>initialize</a:t>
            </a:r>
          </a:p>
          <a:p>
            <a:r>
              <a:rPr lang="en-US" sz="1400" dirty="0" smtClean="0">
                <a:latin typeface="Consolas" pitchFamily="49" charset="0"/>
              </a:rPr>
              <a:t> &lt;data buffer&gt;</a:t>
            </a:r>
          </a:p>
          <a:p>
            <a:r>
              <a:rPr lang="en-US" sz="1400" dirty="0" smtClean="0">
                <a:latin typeface="Consolas" pitchFamily="49" charset="0"/>
              </a:rPr>
              <a:t>…</a:t>
            </a:r>
            <a:endParaRPr lang="en-US" sz="1400" dirty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i</a:t>
            </a:r>
            <a:r>
              <a:rPr lang="en-US" sz="1400" dirty="0" smtClean="0">
                <a:latin typeface="Consolas" pitchFamily="49" charset="0"/>
              </a:rPr>
              <a:t>nitialize: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pop %</a:t>
            </a:r>
            <a:r>
              <a:rPr lang="en-US" sz="1400" dirty="0" err="1" smtClean="0">
                <a:latin typeface="Consolas" pitchFamily="49" charset="0"/>
              </a:rPr>
              <a:t>esi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 smtClean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$(</a:t>
            </a:r>
            <a:r>
              <a:rPr lang="en-US" sz="1400" dirty="0" err="1" smtClean="0">
                <a:latin typeface="Consolas" pitchFamily="49" charset="0"/>
              </a:rPr>
              <a:t>unpack_base</a:t>
            </a:r>
            <a:r>
              <a:rPr lang="en-US" sz="1400" dirty="0" smtClean="0">
                <a:latin typeface="Consolas" pitchFamily="49" charset="0"/>
              </a:rPr>
              <a:t>), %</a:t>
            </a:r>
            <a:r>
              <a:rPr lang="en-US" sz="1400" dirty="0" err="1" smtClean="0">
                <a:latin typeface="Consolas" pitchFamily="49" charset="0"/>
              </a:rPr>
              <a:t>edi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 smtClean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$0x0, %</a:t>
            </a:r>
            <a:r>
              <a:rPr lang="en-US" sz="1400" dirty="0" err="1" smtClean="0">
                <a:latin typeface="Consolas" pitchFamily="49" charset="0"/>
              </a:rPr>
              <a:t>ebx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 err="1">
                <a:latin typeface="Consolas" pitchFamily="49" charset="0"/>
              </a:rPr>
              <a:t>l</a:t>
            </a:r>
            <a:r>
              <a:rPr lang="en-US" sz="1400" dirty="0" err="1" smtClean="0">
                <a:latin typeface="Consolas" pitchFamily="49" charset="0"/>
              </a:rPr>
              <a:t>oop_top</a:t>
            </a:r>
            <a:r>
              <a:rPr lang="en-US" sz="1400" dirty="0" smtClean="0">
                <a:latin typeface="Consolas" pitchFamily="49" charset="0"/>
              </a:rPr>
              <a:t>:</a:t>
            </a:r>
          </a:p>
          <a:p>
            <a:r>
              <a:rPr lang="en-US" sz="1400" dirty="0" smtClean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(%</a:t>
            </a:r>
            <a:r>
              <a:rPr lang="en-US" sz="1400" dirty="0" err="1" smtClean="0">
                <a:latin typeface="Consolas" pitchFamily="49" charset="0"/>
              </a:rPr>
              <a:t>esi</a:t>
            </a:r>
            <a:r>
              <a:rPr lang="en-US" sz="1400" dirty="0" smtClean="0">
                <a:latin typeface="Consolas" pitchFamily="49" charset="0"/>
              </a:rPr>
              <a:t>, %</a:t>
            </a:r>
            <a:r>
              <a:rPr lang="en-US" sz="1400" dirty="0" err="1" smtClean="0">
                <a:latin typeface="Consolas" pitchFamily="49" charset="0"/>
              </a:rPr>
              <a:t>ebx</a:t>
            </a:r>
            <a:r>
              <a:rPr lang="en-US" sz="1400" dirty="0" smtClean="0">
                <a:latin typeface="Consolas" pitchFamily="49" charset="0"/>
              </a:rPr>
              <a:t>, 4), %</a:t>
            </a:r>
            <a:r>
              <a:rPr lang="en-US" sz="1400" dirty="0" err="1" smtClean="0">
                <a:latin typeface="Consolas" pitchFamily="49" charset="0"/>
              </a:rPr>
              <a:t>eax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call unpack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%</a:t>
            </a:r>
            <a:r>
              <a:rPr lang="en-US" sz="1400" dirty="0" err="1" smtClean="0">
                <a:latin typeface="Consolas" pitchFamily="49" charset="0"/>
              </a:rPr>
              <a:t>eax</a:t>
            </a:r>
            <a:r>
              <a:rPr lang="en-US" sz="1400" dirty="0" smtClean="0">
                <a:latin typeface="Consolas" pitchFamily="49" charset="0"/>
              </a:rPr>
              <a:t>, (%</a:t>
            </a:r>
            <a:r>
              <a:rPr lang="en-US" sz="1400" dirty="0" err="1" smtClean="0">
                <a:latin typeface="Consolas" pitchFamily="49" charset="0"/>
              </a:rPr>
              <a:t>edi</a:t>
            </a:r>
            <a:r>
              <a:rPr lang="en-US" sz="1400" dirty="0" smtClean="0">
                <a:latin typeface="Consolas" pitchFamily="49" charset="0"/>
              </a:rPr>
              <a:t>, %</a:t>
            </a:r>
            <a:r>
              <a:rPr lang="en-US" sz="1400" dirty="0" err="1" smtClean="0">
                <a:latin typeface="Consolas" pitchFamily="49" charset="0"/>
              </a:rPr>
              <a:t>ebx</a:t>
            </a:r>
            <a:r>
              <a:rPr lang="en-US" sz="1400" dirty="0" smtClean="0">
                <a:latin typeface="Consolas" pitchFamily="49" charset="0"/>
              </a:rPr>
              <a:t>, 4)</a:t>
            </a:r>
            <a:br>
              <a:rPr lang="en-US" sz="1400" dirty="0" smtClean="0">
                <a:latin typeface="Consolas" pitchFamily="49" charset="0"/>
              </a:rPr>
            </a:br>
            <a:r>
              <a:rPr lang="en-US" sz="1400" dirty="0" smtClean="0">
                <a:latin typeface="Consolas" pitchFamily="49" charset="0"/>
              </a:rPr>
              <a:t> inc %</a:t>
            </a:r>
            <a:r>
              <a:rPr lang="en-US" sz="1400" dirty="0" err="1" smtClean="0">
                <a:latin typeface="Consolas" pitchFamily="49" charset="0"/>
              </a:rPr>
              <a:t>ebx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cmp</a:t>
            </a:r>
            <a:r>
              <a:rPr lang="en-US" sz="1400" dirty="0" smtClean="0">
                <a:latin typeface="Consolas" pitchFamily="49" charset="0"/>
              </a:rPr>
              <a:t> %</a:t>
            </a:r>
            <a:r>
              <a:rPr lang="en-US" sz="1400" dirty="0" err="1" smtClean="0">
                <a:latin typeface="Consolas" pitchFamily="49" charset="0"/>
              </a:rPr>
              <a:t>ebx</a:t>
            </a:r>
            <a:r>
              <a:rPr lang="en-US" sz="1400" dirty="0" smtClean="0">
                <a:latin typeface="Consolas" pitchFamily="49" charset="0"/>
              </a:rPr>
              <a:t>, $0x42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jnz</a:t>
            </a:r>
            <a:r>
              <a:rPr lang="en-US" sz="1400" dirty="0" smtClean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loop_top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jmp</a:t>
            </a:r>
            <a:r>
              <a:rPr lang="en-US" sz="1400" dirty="0" smtClean="0">
                <a:latin typeface="Consolas" pitchFamily="49" charset="0"/>
              </a:rPr>
              <a:t> $(</a:t>
            </a:r>
            <a:r>
              <a:rPr lang="en-US" sz="1400" dirty="0" err="1" smtClean="0">
                <a:latin typeface="Consolas" pitchFamily="49" charset="0"/>
              </a:rPr>
              <a:t>unpacked_base</a:t>
            </a:r>
            <a:r>
              <a:rPr lang="en-US" sz="1400" dirty="0" smtClean="0">
                <a:latin typeface="Consolas" pitchFamily="49" charset="0"/>
              </a:rPr>
              <a:t>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867400" y="14478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Self-Unpacking Code</a:t>
            </a:r>
          </a:p>
          <a:p>
            <a:r>
              <a:rPr lang="en-US" dirty="0" smtClean="0">
                <a:latin typeface="+mn-lt"/>
              </a:rPr>
              <a:t>(Simplified):</a:t>
            </a:r>
            <a:endParaRPr lang="en-US" dirty="0">
              <a:latin typeface="+mn-lt"/>
            </a:endParaRPr>
          </a:p>
        </p:txBody>
      </p:sp>
      <p:sp>
        <p:nvSpPr>
          <p:cNvPr id="24" name="Right Arrow 23"/>
          <p:cNvSpPr/>
          <p:nvPr/>
        </p:nvSpPr>
        <p:spPr>
          <a:xfrm>
            <a:off x="152400" y="3048000"/>
            <a:ext cx="304800" cy="228600"/>
          </a:xfrm>
          <a:prstGeom prst="rightArrow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5400000" scaled="0"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Arrow 26"/>
          <p:cNvSpPr/>
          <p:nvPr/>
        </p:nvSpPr>
        <p:spPr>
          <a:xfrm>
            <a:off x="2438400" y="2819400"/>
            <a:ext cx="304800" cy="228600"/>
          </a:xfrm>
          <a:prstGeom prst="rightArrow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5400000" scaled="0"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5638800" y="2362200"/>
            <a:ext cx="304800" cy="228600"/>
          </a:xfrm>
          <a:prstGeom prst="rightArrow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5400000" scaled="0"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/>
          <p:cNvSpPr/>
          <p:nvPr/>
        </p:nvSpPr>
        <p:spPr>
          <a:xfrm>
            <a:off x="5638800" y="4343400"/>
            <a:ext cx="304800" cy="228600"/>
          </a:xfrm>
          <a:prstGeom prst="rightArrow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5400000" scaled="0"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7" grpId="0" animBg="1"/>
      <p:bldP spid="29" grpId="0" animBg="1"/>
      <p:bldP spid="3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Sensitivity Is Not Enough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839200" cy="5181600"/>
          </a:xfrm>
        </p:spPr>
        <p:txBody>
          <a:bodyPr/>
          <a:lstStyle/>
          <a:p>
            <a:r>
              <a:rPr lang="en-US" dirty="0" smtClean="0"/>
              <a:t>An instruction is </a:t>
            </a:r>
            <a:r>
              <a:rPr lang="en-US" i="1" dirty="0" smtClean="0"/>
              <a:t>externally</a:t>
            </a:r>
            <a:r>
              <a:rPr lang="en-US" dirty="0" smtClean="0"/>
              <a:t> sensitive if it causes a visible change in behavior</a:t>
            </a:r>
          </a:p>
          <a:p>
            <a:pPr lvl="1"/>
            <a:r>
              <a:rPr lang="en-US" dirty="0" smtClean="0"/>
              <a:t>Approximation: or changes control flow</a:t>
            </a:r>
          </a:p>
          <a:p>
            <a:endParaRPr lang="en-US" dirty="0" smtClean="0"/>
          </a:p>
          <a:p>
            <a:r>
              <a:rPr lang="en-US" dirty="0" smtClean="0"/>
              <a:t>This requires:</a:t>
            </a:r>
          </a:p>
          <a:p>
            <a:pPr lvl="1"/>
            <a:r>
              <a:rPr lang="en-US" dirty="0" smtClean="0"/>
              <a:t>The sensitive instruction must produce different values</a:t>
            </a:r>
            <a:endParaRPr lang="en-US" i="1" dirty="0" smtClean="0"/>
          </a:p>
          <a:p>
            <a:pPr lvl="1"/>
            <a:r>
              <a:rPr lang="en-US" dirty="0" smtClean="0"/>
              <a:t>These differences must reach an instruction that affects output (or control flow)</a:t>
            </a:r>
          </a:p>
          <a:p>
            <a:pPr lvl="1"/>
            <a:r>
              <a:rPr lang="en-US" dirty="0" smtClean="0"/>
              <a:t>… and change its behavior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90F13A-0508-4AE4-B09C-9A7C8BB463F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Safe and Efficient Instrumentation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Modification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90F13A-0508-4AE4-B09C-9A7C8BB463F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Safe and Efficient Instrumentation</a:t>
            </a:r>
            <a:endParaRPr lang="en-US" dirty="0"/>
          </a:p>
        </p:txBody>
      </p:sp>
      <p:sp>
        <p:nvSpPr>
          <p:cNvPr id="9" name="Right Arrow 8"/>
          <p:cNvSpPr/>
          <p:nvPr/>
        </p:nvSpPr>
        <p:spPr>
          <a:xfrm>
            <a:off x="2809014" y="3048000"/>
            <a:ext cx="619986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3581400" y="1524000"/>
            <a:ext cx="2057400" cy="1143000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100000">
                <a:schemeClr val="accent5">
                  <a:lumMod val="50000"/>
                </a:schemeClr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Analysis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3581400" y="4267200"/>
            <a:ext cx="2057400" cy="1219200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100000">
                <a:schemeClr val="accent5">
                  <a:lumMod val="50000"/>
                </a:schemeClr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Compensation</a:t>
            </a:r>
            <a:endParaRPr lang="en-US" dirty="0"/>
          </a:p>
        </p:txBody>
      </p:sp>
      <p:grpSp>
        <p:nvGrpSpPr>
          <p:cNvPr id="34" name="Group 33"/>
          <p:cNvGrpSpPr/>
          <p:nvPr/>
        </p:nvGrpSpPr>
        <p:grpSpPr>
          <a:xfrm rot="5400000" flipH="1">
            <a:off x="3886200" y="2743200"/>
            <a:ext cx="1447800" cy="1447800"/>
            <a:chOff x="3657600" y="2743200"/>
            <a:chExt cx="1828800" cy="1447800"/>
          </a:xfrm>
        </p:grpSpPr>
        <p:sp>
          <p:nvSpPr>
            <p:cNvPr id="12" name="Curved Up Arrow 11"/>
            <p:cNvSpPr/>
            <p:nvPr/>
          </p:nvSpPr>
          <p:spPr>
            <a:xfrm>
              <a:off x="3733800" y="3505200"/>
              <a:ext cx="1752600" cy="685800"/>
            </a:xfrm>
            <a:prstGeom prst="curvedUpArrow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Curved Down Arrow 12"/>
            <p:cNvSpPr/>
            <p:nvPr/>
          </p:nvSpPr>
          <p:spPr>
            <a:xfrm flipH="1">
              <a:off x="3657600" y="2743200"/>
              <a:ext cx="1752600" cy="685800"/>
            </a:xfrm>
            <a:prstGeom prst="curvedDownArrow">
              <a:avLst>
                <a:gd name="adj1" fmla="val 25000"/>
                <a:gd name="adj2" fmla="val 50000"/>
                <a:gd name="adj3" fmla="val 27222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5" name="Rounded Rectangle 14"/>
          <p:cNvSpPr/>
          <p:nvPr/>
        </p:nvSpPr>
        <p:spPr>
          <a:xfrm>
            <a:off x="152400" y="2438400"/>
            <a:ext cx="2438400" cy="1905000"/>
          </a:xfrm>
          <a:prstGeom prst="roundRect">
            <a:avLst>
              <a:gd name="adj" fmla="val 7092"/>
            </a:avLst>
          </a:prstGeom>
          <a:gradFill>
            <a:gsLst>
              <a:gs pos="0">
                <a:schemeClr val="tx2">
                  <a:lumMod val="75000"/>
                </a:schemeClr>
              </a:gs>
              <a:gs pos="74000">
                <a:schemeClr val="accent6">
                  <a:lumMod val="50000"/>
                </a:schemeClr>
              </a:gs>
            </a:gsLst>
            <a:lin ang="540000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52400" y="25908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+mn-lt"/>
              </a:rPr>
              <a:t>Code</a:t>
            </a:r>
            <a:endParaRPr lang="en-US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2400" y="1905000"/>
            <a:ext cx="24359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n-lt"/>
              </a:rPr>
              <a:t>Original Binary</a:t>
            </a:r>
            <a:endParaRPr lang="en-US" sz="2400" dirty="0">
              <a:latin typeface="+mn-lt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6553200" y="2057400"/>
            <a:ext cx="2438400" cy="3886200"/>
          </a:xfrm>
          <a:prstGeom prst="roundRect">
            <a:avLst>
              <a:gd name="adj" fmla="val 7092"/>
            </a:avLst>
          </a:prstGeom>
          <a:gradFill>
            <a:gsLst>
              <a:gs pos="0">
                <a:schemeClr val="tx2">
                  <a:lumMod val="75000"/>
                </a:schemeClr>
              </a:gs>
              <a:gs pos="49000">
                <a:schemeClr val="accent6">
                  <a:lumMod val="50000"/>
                </a:schemeClr>
              </a:gs>
              <a:gs pos="50000">
                <a:srgbClr val="00823B"/>
              </a:gs>
              <a:gs pos="100000">
                <a:srgbClr val="005426"/>
              </a:gs>
            </a:gsLst>
            <a:lin ang="540000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en-US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6555678" y="1595735"/>
            <a:ext cx="24359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n-lt"/>
              </a:rPr>
              <a:t>Modified Binary</a:t>
            </a:r>
            <a:endParaRPr lang="en-US" sz="2400" dirty="0">
              <a:latin typeface="+mn-lt"/>
            </a:endParaRPr>
          </a:p>
        </p:txBody>
      </p:sp>
      <p:sp>
        <p:nvSpPr>
          <p:cNvPr id="31" name="Right Arrow 30"/>
          <p:cNvSpPr/>
          <p:nvPr/>
        </p:nvSpPr>
        <p:spPr>
          <a:xfrm>
            <a:off x="5780814" y="3048000"/>
            <a:ext cx="619986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6553200" y="22098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+mn-lt"/>
              </a:rPr>
              <a:t>Original Code</a:t>
            </a:r>
            <a:endParaRPr lang="en-US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553200" y="41148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+mn-lt"/>
              </a:rPr>
              <a:t>Relocated Code</a:t>
            </a:r>
            <a:endParaRPr lang="en-US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553200" y="2743200"/>
            <a:ext cx="2438400" cy="76200"/>
          </a:xfrm>
          <a:prstGeom prst="rect">
            <a:avLst/>
          </a:prstGeom>
          <a:gradFill>
            <a:gsLst>
              <a:gs pos="0">
                <a:srgbClr val="00823B"/>
              </a:gs>
              <a:gs pos="100000">
                <a:srgbClr val="005426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553200" y="3048000"/>
            <a:ext cx="2438400" cy="76200"/>
          </a:xfrm>
          <a:prstGeom prst="rect">
            <a:avLst/>
          </a:prstGeom>
          <a:gradFill>
            <a:gsLst>
              <a:gs pos="0">
                <a:srgbClr val="00823B"/>
              </a:gs>
              <a:gs pos="100000">
                <a:srgbClr val="005426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6553200" y="3505200"/>
            <a:ext cx="2438400" cy="76200"/>
          </a:xfrm>
          <a:prstGeom prst="rect">
            <a:avLst/>
          </a:prstGeom>
          <a:gradFill>
            <a:gsLst>
              <a:gs pos="0">
                <a:srgbClr val="00823B"/>
              </a:gs>
              <a:gs pos="100000">
                <a:srgbClr val="005426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6553200" y="2590800"/>
            <a:ext cx="2438400" cy="76200"/>
          </a:xfrm>
          <a:prstGeom prst="rect">
            <a:avLst/>
          </a:prstGeom>
          <a:gradFill>
            <a:gsLst>
              <a:gs pos="0">
                <a:srgbClr val="00823B"/>
              </a:gs>
              <a:gs pos="100000">
                <a:srgbClr val="005426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 Phase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Identify sensitive instructions</a:t>
            </a:r>
          </a:p>
          <a:p>
            <a:pPr lvl="1"/>
            <a:r>
              <a:rPr lang="en-US" dirty="0" err="1" smtClean="0"/>
              <a:t>InstructionAPI</a:t>
            </a:r>
            <a:r>
              <a:rPr lang="en-US" dirty="0" smtClean="0"/>
              <a:t>: used and defined sets</a:t>
            </a:r>
          </a:p>
          <a:p>
            <a:r>
              <a:rPr lang="en-US" dirty="0" smtClean="0"/>
              <a:t>Determine affected instructions</a:t>
            </a:r>
          </a:p>
          <a:p>
            <a:pPr lvl="1"/>
            <a:r>
              <a:rPr lang="en-US" dirty="0" err="1" smtClean="0"/>
              <a:t>DepGraphAPI</a:t>
            </a:r>
            <a:r>
              <a:rPr lang="en-US" dirty="0" smtClean="0"/>
              <a:t>: forward slice</a:t>
            </a:r>
          </a:p>
          <a:p>
            <a:r>
              <a:rPr lang="en-US" dirty="0" smtClean="0"/>
              <a:t>Analyze effects of modification</a:t>
            </a:r>
          </a:p>
          <a:p>
            <a:pPr lvl="1"/>
            <a:r>
              <a:rPr lang="en-US" dirty="0" err="1" smtClean="0"/>
              <a:t>SymEval</a:t>
            </a:r>
            <a:r>
              <a:rPr lang="en-US" dirty="0" smtClean="0"/>
              <a:t>: symbolic expansion of the slice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90F13A-0508-4AE4-B09C-9A7C8BB463F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Safe and Efficient Instrumentation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 Example: Call/Return Pair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90F13A-0508-4AE4-B09C-9A7C8BB463F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Safe and Efficient Instrumentation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62000" y="1981200"/>
            <a:ext cx="1752600" cy="32004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2700000" scaled="0"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58952" y="1984248"/>
            <a:ext cx="1676400" cy="312419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400" dirty="0">
                <a:latin typeface="Consolas" pitchFamily="49" charset="0"/>
              </a:rPr>
              <a:t>m</a:t>
            </a:r>
            <a:r>
              <a:rPr lang="en-US" sz="1400" dirty="0" smtClean="0">
                <a:latin typeface="Consolas" pitchFamily="49" charset="0"/>
              </a:rPr>
              <a:t>ain:</a:t>
            </a:r>
          </a:p>
          <a:p>
            <a:r>
              <a:rPr lang="en-US" sz="1400" dirty="0" smtClean="0">
                <a:latin typeface="Consolas" pitchFamily="49" charset="0"/>
              </a:rPr>
              <a:t> push %</a:t>
            </a:r>
            <a:r>
              <a:rPr lang="en-US" sz="1400" dirty="0" err="1" smtClean="0">
                <a:latin typeface="Consolas" pitchFamily="49" charset="0"/>
              </a:rPr>
              <a:t>ebp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%</a:t>
            </a:r>
            <a:r>
              <a:rPr lang="en-US" sz="1400" dirty="0" err="1" smtClean="0">
                <a:latin typeface="Consolas" pitchFamily="49" charset="0"/>
              </a:rPr>
              <a:t>esp</a:t>
            </a:r>
            <a:r>
              <a:rPr lang="en-US" sz="1400" dirty="0" smtClean="0">
                <a:latin typeface="Consolas" pitchFamily="49" charset="0"/>
              </a:rPr>
              <a:t>, %</a:t>
            </a:r>
            <a:r>
              <a:rPr lang="en-US" sz="1400" dirty="0" err="1" smtClean="0">
                <a:latin typeface="Consolas" pitchFamily="49" charset="0"/>
              </a:rPr>
              <a:t>ebp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 smtClean="0">
                <a:latin typeface="Consolas" pitchFamily="49" charset="0"/>
              </a:rPr>
              <a:t> …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call worker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…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leave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ret</a:t>
            </a:r>
          </a:p>
          <a:p>
            <a:endParaRPr lang="en-US" sz="1400" dirty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w</a:t>
            </a:r>
            <a:r>
              <a:rPr lang="en-US" sz="1400" dirty="0" smtClean="0">
                <a:latin typeface="Consolas" pitchFamily="49" charset="0"/>
              </a:rPr>
              <a:t>orker:</a:t>
            </a:r>
          </a:p>
          <a:p>
            <a:r>
              <a:rPr lang="en-US" sz="1400" dirty="0" smtClean="0">
                <a:latin typeface="Consolas" pitchFamily="49" charset="0"/>
              </a:rPr>
              <a:t> push %</a:t>
            </a:r>
            <a:r>
              <a:rPr lang="en-US" sz="1400" dirty="0" err="1" smtClean="0">
                <a:latin typeface="Consolas" pitchFamily="49" charset="0"/>
              </a:rPr>
              <a:t>ebp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%</a:t>
            </a:r>
            <a:r>
              <a:rPr lang="en-US" sz="1400" dirty="0" err="1" smtClean="0">
                <a:latin typeface="Consolas" pitchFamily="49" charset="0"/>
              </a:rPr>
              <a:t>esp</a:t>
            </a:r>
            <a:r>
              <a:rPr lang="en-US" sz="1400" dirty="0" smtClean="0">
                <a:latin typeface="Consolas" pitchFamily="49" charset="0"/>
              </a:rPr>
              <a:t>, %</a:t>
            </a:r>
            <a:r>
              <a:rPr lang="en-US" sz="1400" dirty="0" err="1" smtClean="0">
                <a:latin typeface="Consolas" pitchFamily="49" charset="0"/>
              </a:rPr>
              <a:t>ebp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…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ret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2000" y="1611868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Call/Return Pair:</a:t>
            </a:r>
            <a:endParaRPr lang="en-US" dirty="0">
              <a:latin typeface="+mn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343400" y="152400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Sensitivity:</a:t>
            </a:r>
          </a:p>
          <a:p>
            <a:r>
              <a:rPr lang="en-US" dirty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 call (moved, uses PC)</a:t>
            </a:r>
          </a:p>
        </p:txBody>
      </p:sp>
      <p:sp>
        <p:nvSpPr>
          <p:cNvPr id="29" name="Right Arrow 28"/>
          <p:cNvSpPr/>
          <p:nvPr/>
        </p:nvSpPr>
        <p:spPr>
          <a:xfrm>
            <a:off x="457200" y="2895600"/>
            <a:ext cx="304800" cy="228600"/>
          </a:xfrm>
          <a:prstGeom prst="rightArrow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5400000" scaled="0"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4343400" y="2962870"/>
            <a:ext cx="312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Slice:</a:t>
            </a:r>
          </a:p>
          <a:p>
            <a:r>
              <a:rPr lang="en-US" dirty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 call</a:t>
            </a:r>
          </a:p>
          <a:p>
            <a:r>
              <a:rPr lang="en-US" dirty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 ret</a:t>
            </a:r>
            <a:endParaRPr lang="en-US" dirty="0">
              <a:latin typeface="+mn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343400" y="4486870"/>
            <a:ext cx="381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Symbolic Expansion:</a:t>
            </a:r>
          </a:p>
          <a:p>
            <a:r>
              <a:rPr lang="en-US" dirty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 call:</a:t>
            </a:r>
            <a:endParaRPr lang="en-US" dirty="0" smtClean="0">
              <a:latin typeface="Symbol" pitchFamily="18" charset="2"/>
            </a:endParaRPr>
          </a:p>
          <a:p>
            <a:r>
              <a:rPr lang="en-US" dirty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 ret:</a:t>
            </a:r>
            <a:endParaRPr lang="en-US" dirty="0">
              <a:latin typeface="Symbol" pitchFamily="18" charset="2"/>
            </a:endParaRPr>
          </a:p>
        </p:txBody>
      </p:sp>
      <p:pic>
        <p:nvPicPr>
          <p:cNvPr id="4096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4851400"/>
            <a:ext cx="2096834" cy="221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69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1" y="5143500"/>
            <a:ext cx="1795825" cy="201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Oval 20"/>
          <p:cNvSpPr/>
          <p:nvPr/>
        </p:nvSpPr>
        <p:spPr>
          <a:xfrm>
            <a:off x="6896100" y="4724400"/>
            <a:ext cx="304800" cy="762000"/>
          </a:xfrm>
          <a:prstGeom prst="ellipse">
            <a:avLst/>
          </a:prstGeom>
          <a:noFill/>
          <a:ln w="38100">
            <a:gradFill>
              <a:gsLst>
                <a:gs pos="0">
                  <a:srgbClr val="92D050"/>
                </a:gs>
                <a:gs pos="100000">
                  <a:srgbClr val="00B050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A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A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 Example: </a:t>
            </a:r>
            <a:r>
              <a:rPr lang="en-US" dirty="0" err="1" smtClean="0"/>
              <a:t>Jumptable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6858000" y="6535270"/>
            <a:ext cx="1219200" cy="365125"/>
          </a:xfrm>
        </p:spPr>
        <p:txBody>
          <a:bodyPr/>
          <a:lstStyle/>
          <a:p>
            <a:pPr>
              <a:defRPr/>
            </a:pPr>
            <a:fld id="{9190F13A-0508-4AE4-B09C-9A7C8BB463F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Safe and Efficient Instrumentation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4343400" y="1524000"/>
            <a:ext cx="312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Sensitivity:</a:t>
            </a:r>
          </a:p>
          <a:p>
            <a:r>
              <a:rPr lang="en-US" dirty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 call (moved, uses PC)</a:t>
            </a:r>
          </a:p>
          <a:p>
            <a:r>
              <a:rPr lang="en-US" dirty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 </a:t>
            </a:r>
          </a:p>
          <a:p>
            <a:endParaRPr lang="en-US" dirty="0">
              <a:latin typeface="+mn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343400" y="2961109"/>
            <a:ext cx="312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Slice:</a:t>
            </a:r>
          </a:p>
          <a:p>
            <a:r>
              <a:rPr lang="en-US" dirty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 call</a:t>
            </a:r>
          </a:p>
          <a:p>
            <a:r>
              <a:rPr lang="en-US" dirty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mov</a:t>
            </a:r>
            <a:r>
              <a:rPr lang="en-US" dirty="0" smtClean="0">
                <a:latin typeface="+mn-lt"/>
              </a:rPr>
              <a:t> (%</a:t>
            </a:r>
            <a:r>
              <a:rPr lang="en-US" dirty="0" err="1" smtClean="0">
                <a:latin typeface="+mn-lt"/>
              </a:rPr>
              <a:t>esp</a:t>
            </a:r>
            <a:r>
              <a:rPr lang="en-US" dirty="0" smtClean="0">
                <a:latin typeface="+mn-lt"/>
              </a:rPr>
              <a:t>), %</a:t>
            </a:r>
            <a:r>
              <a:rPr lang="en-US" dirty="0" err="1" smtClean="0">
                <a:latin typeface="+mn-lt"/>
              </a:rPr>
              <a:t>ebx</a:t>
            </a:r>
            <a:r>
              <a:rPr lang="en-US" dirty="0" smtClean="0">
                <a:latin typeface="+mn-lt"/>
              </a:rPr>
              <a:t>  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343400" y="4486870"/>
            <a:ext cx="3810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Symbolic Expansion:</a:t>
            </a:r>
          </a:p>
          <a:p>
            <a:r>
              <a:rPr lang="en-US" dirty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 call:</a:t>
            </a:r>
          </a:p>
          <a:p>
            <a:r>
              <a:rPr lang="en-US" dirty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mov</a:t>
            </a:r>
            <a:r>
              <a:rPr lang="en-US" dirty="0" smtClean="0">
                <a:latin typeface="+mn-lt"/>
              </a:rPr>
              <a:t>: </a:t>
            </a:r>
          </a:p>
          <a:p>
            <a:r>
              <a:rPr lang="en-US" dirty="0" smtClean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 add:</a:t>
            </a:r>
          </a:p>
          <a:p>
            <a:r>
              <a:rPr lang="en-US" dirty="0" smtClean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mov</a:t>
            </a:r>
            <a:r>
              <a:rPr lang="en-US" dirty="0" smtClean="0">
                <a:latin typeface="+mn-lt"/>
              </a:rPr>
              <a:t>:</a:t>
            </a:r>
            <a:endParaRPr lang="en-US" dirty="0" smtClean="0">
              <a:latin typeface="Symbol" pitchFamily="18" charset="2"/>
            </a:endParaRPr>
          </a:p>
          <a:p>
            <a:r>
              <a:rPr lang="en-US" dirty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jmp</a:t>
            </a:r>
            <a:r>
              <a:rPr lang="en-US" dirty="0" smtClean="0">
                <a:latin typeface="+mn-lt"/>
              </a:rPr>
              <a:t>:</a:t>
            </a:r>
            <a:endParaRPr lang="en-US" dirty="0">
              <a:latin typeface="Symbol" pitchFamily="18" charset="2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62000" y="1981200"/>
            <a:ext cx="2743200" cy="32004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2700000" scaled="0"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62000" y="1981200"/>
            <a:ext cx="2743200" cy="289310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400" dirty="0" err="1" smtClean="0">
                <a:latin typeface="Consolas" pitchFamily="49" charset="0"/>
              </a:rPr>
              <a:t>jumptable</a:t>
            </a:r>
            <a:r>
              <a:rPr lang="en-US" sz="1400" dirty="0" smtClean="0">
                <a:latin typeface="Consolas" pitchFamily="49" charset="0"/>
              </a:rPr>
              <a:t>:</a:t>
            </a:r>
          </a:p>
          <a:p>
            <a:r>
              <a:rPr lang="en-US" sz="1400" dirty="0" smtClean="0">
                <a:latin typeface="Consolas" pitchFamily="49" charset="0"/>
              </a:rPr>
              <a:t> push %</a:t>
            </a:r>
            <a:r>
              <a:rPr lang="en-US" sz="1400" dirty="0" err="1" smtClean="0">
                <a:latin typeface="Consolas" pitchFamily="49" charset="0"/>
              </a:rPr>
              <a:t>ebp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%</a:t>
            </a:r>
            <a:r>
              <a:rPr lang="en-US" sz="1400" dirty="0" err="1" smtClean="0">
                <a:latin typeface="Consolas" pitchFamily="49" charset="0"/>
              </a:rPr>
              <a:t>esp</a:t>
            </a:r>
            <a:r>
              <a:rPr lang="en-US" sz="1400" dirty="0" smtClean="0">
                <a:latin typeface="Consolas" pitchFamily="49" charset="0"/>
              </a:rPr>
              <a:t>, %</a:t>
            </a:r>
            <a:r>
              <a:rPr lang="en-US" sz="1400" dirty="0" err="1" smtClean="0">
                <a:latin typeface="Consolas" pitchFamily="49" charset="0"/>
              </a:rPr>
              <a:t>ebp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 smtClean="0">
                <a:latin typeface="Consolas" pitchFamily="49" charset="0"/>
              </a:rPr>
              <a:t> call </a:t>
            </a:r>
            <a:r>
              <a:rPr lang="en-US" sz="1400" dirty="0" err="1" smtClean="0">
                <a:latin typeface="Consolas" pitchFamily="49" charset="0"/>
              </a:rPr>
              <a:t>get_pc_thunk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add $(offset), %</a:t>
            </a:r>
            <a:r>
              <a:rPr lang="en-US" sz="1400" dirty="0" err="1" smtClean="0">
                <a:latin typeface="Consolas" pitchFamily="49" charset="0"/>
              </a:rPr>
              <a:t>ebx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(%</a:t>
            </a:r>
            <a:r>
              <a:rPr lang="en-US" sz="1400" dirty="0" err="1" smtClean="0">
                <a:latin typeface="Consolas" pitchFamily="49" charset="0"/>
              </a:rPr>
              <a:t>ebx</a:t>
            </a:r>
            <a:r>
              <a:rPr lang="en-US" sz="1400" dirty="0" smtClean="0">
                <a:latin typeface="Consolas" pitchFamily="49" charset="0"/>
              </a:rPr>
              <a:t>, %</a:t>
            </a:r>
            <a:r>
              <a:rPr lang="en-US" sz="1400" dirty="0" err="1" smtClean="0">
                <a:latin typeface="Consolas" pitchFamily="49" charset="0"/>
              </a:rPr>
              <a:t>eax</a:t>
            </a:r>
            <a:r>
              <a:rPr lang="en-US" sz="1400" dirty="0" smtClean="0">
                <a:latin typeface="Consolas" pitchFamily="49" charset="0"/>
              </a:rPr>
              <a:t>, 4), %</a:t>
            </a:r>
            <a:r>
              <a:rPr lang="en-US" sz="1400" dirty="0" err="1" smtClean="0">
                <a:latin typeface="Consolas" pitchFamily="49" charset="0"/>
              </a:rPr>
              <a:t>ecx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jmp</a:t>
            </a:r>
            <a:r>
              <a:rPr lang="en-US" sz="1400" dirty="0" smtClean="0">
                <a:latin typeface="Consolas" pitchFamily="49" charset="0"/>
              </a:rPr>
              <a:t> *%</a:t>
            </a:r>
            <a:r>
              <a:rPr lang="en-US" sz="1400" dirty="0" err="1" smtClean="0">
                <a:latin typeface="Consolas" pitchFamily="49" charset="0"/>
              </a:rPr>
              <a:t>ecx</a:t>
            </a:r>
            <a:endParaRPr lang="en-US" sz="1400" dirty="0" smtClean="0">
              <a:latin typeface="Consolas" pitchFamily="49" charset="0"/>
            </a:endParaRPr>
          </a:p>
          <a:p>
            <a:endParaRPr lang="en-US" sz="1400" dirty="0">
              <a:latin typeface="Consolas" pitchFamily="49" charset="0"/>
            </a:endParaRPr>
          </a:p>
          <a:p>
            <a:endParaRPr lang="en-US" sz="1400" dirty="0" smtClean="0">
              <a:latin typeface="Consolas" pitchFamily="49" charset="0"/>
            </a:endParaRPr>
          </a:p>
          <a:p>
            <a:endParaRPr lang="en-US" sz="1400" dirty="0">
              <a:latin typeface="Consolas" pitchFamily="49" charset="0"/>
            </a:endParaRPr>
          </a:p>
          <a:p>
            <a:r>
              <a:rPr lang="en-US" sz="1400" dirty="0" err="1">
                <a:latin typeface="Consolas" pitchFamily="49" charset="0"/>
              </a:rPr>
              <a:t>g</a:t>
            </a:r>
            <a:r>
              <a:rPr lang="en-US" sz="1400" dirty="0" err="1" smtClean="0">
                <a:latin typeface="Consolas" pitchFamily="49" charset="0"/>
              </a:rPr>
              <a:t>et_pc_thunk</a:t>
            </a:r>
            <a:r>
              <a:rPr lang="en-US" sz="1400" dirty="0" smtClean="0">
                <a:latin typeface="Consolas" pitchFamily="49" charset="0"/>
              </a:rPr>
              <a:t>: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(%</a:t>
            </a:r>
            <a:r>
              <a:rPr lang="en-US" sz="1400" dirty="0" err="1" smtClean="0">
                <a:latin typeface="Consolas" pitchFamily="49" charset="0"/>
              </a:rPr>
              <a:t>esp</a:t>
            </a:r>
            <a:r>
              <a:rPr lang="en-US" sz="1400" dirty="0" smtClean="0">
                <a:latin typeface="Consolas" pitchFamily="49" charset="0"/>
              </a:rPr>
              <a:t>), %</a:t>
            </a:r>
            <a:r>
              <a:rPr lang="en-US" sz="1400" dirty="0" err="1" smtClean="0">
                <a:latin typeface="Consolas" pitchFamily="49" charset="0"/>
              </a:rPr>
              <a:t>ebx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ret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16002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+mn-lt"/>
              </a:rPr>
              <a:t>Jumptable</a:t>
            </a:r>
            <a:r>
              <a:rPr lang="en-US" dirty="0" smtClean="0">
                <a:latin typeface="+mn-lt"/>
              </a:rPr>
              <a:t>:</a:t>
            </a:r>
            <a:endParaRPr lang="en-US" dirty="0">
              <a:latin typeface="+mn-lt"/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457200" y="2667000"/>
            <a:ext cx="304800" cy="228600"/>
          </a:xfrm>
          <a:prstGeom prst="rightArrow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5400000" scaled="0"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4343400" y="3276600"/>
            <a:ext cx="27821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n-lt"/>
              </a:rPr>
              <a:t>  add </a:t>
            </a:r>
            <a:r>
              <a:rPr lang="en-US" dirty="0" smtClean="0">
                <a:latin typeface="+mn-lt"/>
              </a:rPr>
              <a:t>$(offset), </a:t>
            </a:r>
            <a:r>
              <a:rPr lang="en-US" dirty="0">
                <a:latin typeface="+mn-lt"/>
              </a:rPr>
              <a:t>%</a:t>
            </a:r>
            <a:r>
              <a:rPr lang="en-US" dirty="0" err="1">
                <a:latin typeface="+mn-lt"/>
              </a:rPr>
              <a:t>ebx</a:t>
            </a:r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  </a:t>
            </a:r>
            <a:r>
              <a:rPr lang="en-US" dirty="0" err="1">
                <a:latin typeface="+mn-lt"/>
              </a:rPr>
              <a:t>mov</a:t>
            </a:r>
            <a:r>
              <a:rPr lang="en-US" dirty="0">
                <a:latin typeface="+mn-lt"/>
              </a:rPr>
              <a:t> (%</a:t>
            </a:r>
            <a:r>
              <a:rPr lang="en-US" dirty="0" err="1">
                <a:latin typeface="+mn-lt"/>
              </a:rPr>
              <a:t>ebx</a:t>
            </a:r>
            <a:r>
              <a:rPr lang="en-US" dirty="0">
                <a:latin typeface="+mn-lt"/>
              </a:rPr>
              <a:t>, %</a:t>
            </a:r>
            <a:r>
              <a:rPr lang="en-US" dirty="0" err="1">
                <a:latin typeface="+mn-lt"/>
              </a:rPr>
              <a:t>eax</a:t>
            </a:r>
            <a:r>
              <a:rPr lang="en-US" dirty="0">
                <a:latin typeface="+mn-lt"/>
              </a:rPr>
              <a:t>, 4), %</a:t>
            </a:r>
            <a:r>
              <a:rPr lang="en-US" dirty="0" err="1">
                <a:latin typeface="+mn-lt"/>
              </a:rPr>
              <a:t>ecx</a:t>
            </a:r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  </a:t>
            </a:r>
            <a:r>
              <a:rPr lang="en-US" dirty="0" err="1">
                <a:latin typeface="+mn-lt"/>
              </a:rPr>
              <a:t>jmp</a:t>
            </a:r>
            <a:r>
              <a:rPr lang="en-US" dirty="0">
                <a:latin typeface="+mn-lt"/>
              </a:rPr>
              <a:t> *%</a:t>
            </a:r>
            <a:r>
              <a:rPr lang="en-US" dirty="0" err="1">
                <a:latin typeface="+mn-lt"/>
              </a:rPr>
              <a:t>ecx</a:t>
            </a:r>
            <a:endParaRPr lang="en-US" dirty="0">
              <a:latin typeface="+mn-lt"/>
            </a:endParaRPr>
          </a:p>
          <a:p>
            <a:endParaRPr lang="en-US" dirty="0"/>
          </a:p>
        </p:txBody>
      </p:sp>
      <p:pic>
        <p:nvPicPr>
          <p:cNvPr id="19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54600" y="4858829"/>
            <a:ext cx="2096834" cy="221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5143500"/>
            <a:ext cx="2042129" cy="192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20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5399" y="5698744"/>
            <a:ext cx="3946982" cy="219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22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39436" y="5422900"/>
            <a:ext cx="2798064" cy="21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26" name="Picture 1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67588" y="5981700"/>
            <a:ext cx="397011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" name="Oval 28"/>
          <p:cNvSpPr/>
          <p:nvPr/>
        </p:nvSpPr>
        <p:spPr>
          <a:xfrm>
            <a:off x="6858000" y="4724400"/>
            <a:ext cx="457200" cy="1676400"/>
          </a:xfrm>
          <a:prstGeom prst="ellipse">
            <a:avLst/>
          </a:prstGeom>
          <a:noFill/>
          <a:ln w="38100">
            <a:gradFill>
              <a:gsLst>
                <a:gs pos="0">
                  <a:schemeClr val="accent2">
                    <a:lumMod val="75000"/>
                  </a:schemeClr>
                </a:gs>
                <a:gs pos="100000">
                  <a:schemeClr val="accent2">
                    <a:lumMod val="5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A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3" dur="500" fill="hold"/>
                                        <p:tgtEl>
                                          <p:spTgt spid="1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A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07778 " pathEditMode="relative" ptsTypes="AA">
                                      <p:cBhvr>
                                        <p:cTn id="27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07778 " pathEditMode="relative" ptsTypes="AA">
                                      <p:cBhvr>
                                        <p:cTn id="29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07778 " pathEditMode="relative" ptsTypes="AA">
                                      <p:cBhvr>
                                        <p:cTn id="31" dur="10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7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A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3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A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9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A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uiExpand="1" build="allAtOnce"/>
      <p:bldP spid="18" grpId="0" animBg="1"/>
      <p:bldP spid="2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 Example: Unpacking Code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90F13A-0508-4AE4-B09C-9A7C8BB463F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Safe and Efficient Instrumentation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4343400" y="152400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Sensitivity:</a:t>
            </a:r>
          </a:p>
          <a:p>
            <a:r>
              <a:rPr lang="en-US" dirty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 call (moved, uses PC)</a:t>
            </a:r>
          </a:p>
        </p:txBody>
      </p:sp>
      <p:sp>
        <p:nvSpPr>
          <p:cNvPr id="29" name="Right Arrow 28"/>
          <p:cNvSpPr/>
          <p:nvPr/>
        </p:nvSpPr>
        <p:spPr>
          <a:xfrm>
            <a:off x="381000" y="2286000"/>
            <a:ext cx="304800" cy="228600"/>
          </a:xfrm>
          <a:prstGeom prst="rightArrow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5400000" scaled="0"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4343400" y="2429435"/>
            <a:ext cx="3124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Slice:</a:t>
            </a:r>
          </a:p>
          <a:p>
            <a:r>
              <a:rPr lang="en-US" dirty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 call initialize</a:t>
            </a:r>
          </a:p>
          <a:p>
            <a:r>
              <a:rPr lang="en-US" dirty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 pop %</a:t>
            </a:r>
            <a:r>
              <a:rPr lang="en-US" dirty="0" err="1" smtClean="0">
                <a:latin typeface="+mn-lt"/>
              </a:rPr>
              <a:t>esi</a:t>
            </a:r>
            <a:endParaRPr lang="en-US" dirty="0" smtClean="0">
              <a:latin typeface="+mn-lt"/>
            </a:endParaRPr>
          </a:p>
          <a:p>
            <a:r>
              <a:rPr lang="en-US" dirty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mov</a:t>
            </a:r>
            <a:r>
              <a:rPr lang="en-US" dirty="0" smtClean="0">
                <a:latin typeface="+mn-lt"/>
              </a:rPr>
              <a:t> (%</a:t>
            </a:r>
            <a:r>
              <a:rPr lang="en-US" dirty="0" err="1" smtClean="0">
                <a:latin typeface="+mn-lt"/>
              </a:rPr>
              <a:t>esi</a:t>
            </a:r>
            <a:r>
              <a:rPr lang="en-US" dirty="0" smtClean="0">
                <a:latin typeface="+mn-lt"/>
              </a:rPr>
              <a:t>, %</a:t>
            </a:r>
            <a:r>
              <a:rPr lang="en-US" dirty="0" err="1" smtClean="0">
                <a:latin typeface="+mn-lt"/>
              </a:rPr>
              <a:t>ebx</a:t>
            </a:r>
            <a:r>
              <a:rPr lang="en-US" dirty="0" smtClean="0">
                <a:latin typeface="+mn-lt"/>
              </a:rPr>
              <a:t>, 4), %</a:t>
            </a:r>
            <a:r>
              <a:rPr lang="en-US" dirty="0" err="1" smtClean="0">
                <a:latin typeface="+mn-lt"/>
              </a:rPr>
              <a:t>eax</a:t>
            </a:r>
            <a:endParaRPr lang="en-US" dirty="0" smtClean="0">
              <a:latin typeface="+mn-lt"/>
            </a:endParaRPr>
          </a:p>
          <a:p>
            <a:r>
              <a:rPr lang="en-US" dirty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 call unpack</a:t>
            </a:r>
          </a:p>
          <a:p>
            <a:r>
              <a:rPr lang="en-US" dirty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 …</a:t>
            </a:r>
          </a:p>
          <a:p>
            <a:r>
              <a:rPr lang="en-US" dirty="0">
                <a:latin typeface="+mn-lt"/>
              </a:rPr>
              <a:t> 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343400" y="4486870"/>
            <a:ext cx="381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Symbolic Expansion:</a:t>
            </a:r>
          </a:p>
          <a:p>
            <a:r>
              <a:rPr lang="en-US" dirty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 call:</a:t>
            </a:r>
          </a:p>
          <a:p>
            <a:r>
              <a:rPr lang="en-US" dirty="0" smtClean="0">
                <a:latin typeface="+mn-lt"/>
              </a:rPr>
              <a:t>  pop:</a:t>
            </a:r>
            <a:endParaRPr lang="en-US" dirty="0" smtClean="0">
              <a:latin typeface="Symbol" pitchFamily="18" charset="2"/>
            </a:endParaRPr>
          </a:p>
          <a:p>
            <a:r>
              <a:rPr lang="en-US" dirty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mov</a:t>
            </a:r>
            <a:r>
              <a:rPr lang="en-US" dirty="0" smtClean="0">
                <a:latin typeface="+mn-lt"/>
              </a:rPr>
              <a:t>:</a:t>
            </a:r>
            <a:endParaRPr lang="en-US" dirty="0">
              <a:latin typeface="Symbol" pitchFamily="18" charset="2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62000" y="1981200"/>
            <a:ext cx="2895600" cy="35814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2700000" scaled="0"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762000" y="1984248"/>
            <a:ext cx="2971800" cy="353943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400" dirty="0" smtClean="0">
                <a:latin typeface="Consolas" pitchFamily="49" charset="0"/>
              </a:rPr>
              <a:t>protect:</a:t>
            </a:r>
          </a:p>
          <a:p>
            <a:r>
              <a:rPr lang="en-US" sz="1400" dirty="0" smtClean="0">
                <a:latin typeface="Consolas" pitchFamily="49" charset="0"/>
              </a:rPr>
              <a:t> call </a:t>
            </a:r>
            <a:r>
              <a:rPr lang="en-US" sz="1400" dirty="0" smtClean="0">
                <a:latin typeface="Consolas" pitchFamily="49" charset="0"/>
              </a:rPr>
              <a:t>initialize</a:t>
            </a:r>
          </a:p>
          <a:p>
            <a:r>
              <a:rPr lang="en-US" sz="1400" dirty="0" smtClean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&lt;data buffer&gt;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 smtClean="0">
                <a:latin typeface="Consolas" pitchFamily="49" charset="0"/>
              </a:rPr>
              <a:t>…</a:t>
            </a:r>
          </a:p>
          <a:p>
            <a:r>
              <a:rPr lang="en-US" sz="1400" dirty="0" smtClean="0">
                <a:latin typeface="Consolas" pitchFamily="49" charset="0"/>
              </a:rPr>
              <a:t>initialize: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pop %</a:t>
            </a:r>
            <a:r>
              <a:rPr lang="en-US" sz="1400" dirty="0" err="1" smtClean="0">
                <a:latin typeface="Consolas" pitchFamily="49" charset="0"/>
              </a:rPr>
              <a:t>esi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 smtClean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$(</a:t>
            </a:r>
            <a:r>
              <a:rPr lang="en-US" sz="1400" dirty="0" err="1" smtClean="0">
                <a:latin typeface="Consolas" pitchFamily="49" charset="0"/>
              </a:rPr>
              <a:t>unpack_base</a:t>
            </a:r>
            <a:r>
              <a:rPr lang="en-US" sz="1400" dirty="0" smtClean="0">
                <a:latin typeface="Consolas" pitchFamily="49" charset="0"/>
              </a:rPr>
              <a:t>), %</a:t>
            </a:r>
            <a:r>
              <a:rPr lang="en-US" sz="1400" dirty="0" err="1" smtClean="0">
                <a:latin typeface="Consolas" pitchFamily="49" charset="0"/>
              </a:rPr>
              <a:t>edi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 smtClean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$0x0, %</a:t>
            </a:r>
            <a:r>
              <a:rPr lang="en-US" sz="1400" dirty="0" err="1" smtClean="0">
                <a:latin typeface="Consolas" pitchFamily="49" charset="0"/>
              </a:rPr>
              <a:t>ebx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 err="1">
                <a:latin typeface="Consolas" pitchFamily="49" charset="0"/>
              </a:rPr>
              <a:t>l</a:t>
            </a:r>
            <a:r>
              <a:rPr lang="en-US" sz="1400" dirty="0" err="1" smtClean="0">
                <a:latin typeface="Consolas" pitchFamily="49" charset="0"/>
              </a:rPr>
              <a:t>oop_top</a:t>
            </a:r>
            <a:r>
              <a:rPr lang="en-US" sz="1400" dirty="0" smtClean="0">
                <a:latin typeface="Consolas" pitchFamily="49" charset="0"/>
              </a:rPr>
              <a:t>:</a:t>
            </a:r>
          </a:p>
          <a:p>
            <a:r>
              <a:rPr lang="en-US" sz="1400" dirty="0" smtClean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(%</a:t>
            </a:r>
            <a:r>
              <a:rPr lang="en-US" sz="1400" dirty="0" err="1" smtClean="0">
                <a:latin typeface="Consolas" pitchFamily="49" charset="0"/>
              </a:rPr>
              <a:t>esi</a:t>
            </a:r>
            <a:r>
              <a:rPr lang="en-US" sz="1400" dirty="0" smtClean="0">
                <a:latin typeface="Consolas" pitchFamily="49" charset="0"/>
              </a:rPr>
              <a:t>, %</a:t>
            </a:r>
            <a:r>
              <a:rPr lang="en-US" sz="1400" dirty="0" err="1" smtClean="0">
                <a:latin typeface="Consolas" pitchFamily="49" charset="0"/>
              </a:rPr>
              <a:t>ebx</a:t>
            </a:r>
            <a:r>
              <a:rPr lang="en-US" sz="1400" dirty="0" smtClean="0">
                <a:latin typeface="Consolas" pitchFamily="49" charset="0"/>
              </a:rPr>
              <a:t>, 4), %</a:t>
            </a:r>
            <a:r>
              <a:rPr lang="en-US" sz="1400" dirty="0" err="1" smtClean="0">
                <a:latin typeface="Consolas" pitchFamily="49" charset="0"/>
              </a:rPr>
              <a:t>eax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call unpack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%</a:t>
            </a:r>
            <a:r>
              <a:rPr lang="en-US" sz="1400" dirty="0" err="1" smtClean="0">
                <a:latin typeface="Consolas" pitchFamily="49" charset="0"/>
              </a:rPr>
              <a:t>eax</a:t>
            </a:r>
            <a:r>
              <a:rPr lang="en-US" sz="1400" dirty="0" smtClean="0">
                <a:latin typeface="Consolas" pitchFamily="49" charset="0"/>
              </a:rPr>
              <a:t>, (%</a:t>
            </a:r>
            <a:r>
              <a:rPr lang="en-US" sz="1400" dirty="0" err="1" smtClean="0">
                <a:latin typeface="Consolas" pitchFamily="49" charset="0"/>
              </a:rPr>
              <a:t>edi</a:t>
            </a:r>
            <a:r>
              <a:rPr lang="en-US" sz="1400" dirty="0" smtClean="0">
                <a:latin typeface="Consolas" pitchFamily="49" charset="0"/>
              </a:rPr>
              <a:t>, %</a:t>
            </a:r>
            <a:r>
              <a:rPr lang="en-US" sz="1400" dirty="0" err="1" smtClean="0">
                <a:latin typeface="Consolas" pitchFamily="49" charset="0"/>
              </a:rPr>
              <a:t>ebx</a:t>
            </a:r>
            <a:r>
              <a:rPr lang="en-US" sz="1400" dirty="0" smtClean="0">
                <a:latin typeface="Consolas" pitchFamily="49" charset="0"/>
              </a:rPr>
              <a:t>, 4)</a:t>
            </a:r>
            <a:br>
              <a:rPr lang="en-US" sz="1400" dirty="0" smtClean="0">
                <a:latin typeface="Consolas" pitchFamily="49" charset="0"/>
              </a:rPr>
            </a:br>
            <a:r>
              <a:rPr lang="en-US" sz="1400" dirty="0" smtClean="0">
                <a:latin typeface="Consolas" pitchFamily="49" charset="0"/>
              </a:rPr>
              <a:t> inc %</a:t>
            </a:r>
            <a:r>
              <a:rPr lang="en-US" sz="1400" dirty="0" err="1" smtClean="0">
                <a:latin typeface="Consolas" pitchFamily="49" charset="0"/>
              </a:rPr>
              <a:t>ebx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cmp</a:t>
            </a:r>
            <a:r>
              <a:rPr lang="en-US" sz="1400" dirty="0" smtClean="0">
                <a:latin typeface="Consolas" pitchFamily="49" charset="0"/>
              </a:rPr>
              <a:t> %</a:t>
            </a:r>
            <a:r>
              <a:rPr lang="en-US" sz="1400" dirty="0" err="1" smtClean="0">
                <a:latin typeface="Consolas" pitchFamily="49" charset="0"/>
              </a:rPr>
              <a:t>ebx</a:t>
            </a:r>
            <a:r>
              <a:rPr lang="en-US" sz="1400" dirty="0" smtClean="0">
                <a:latin typeface="Consolas" pitchFamily="49" charset="0"/>
              </a:rPr>
              <a:t>, $0x42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jnz</a:t>
            </a:r>
            <a:r>
              <a:rPr lang="en-US" sz="1400" dirty="0" smtClean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loop_top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jmp</a:t>
            </a:r>
            <a:r>
              <a:rPr lang="en-US" sz="1400" dirty="0" smtClean="0">
                <a:latin typeface="Consolas" pitchFamily="49" charset="0"/>
              </a:rPr>
              <a:t> $(</a:t>
            </a:r>
            <a:r>
              <a:rPr lang="en-US" sz="1400" dirty="0" err="1" smtClean="0">
                <a:latin typeface="Consolas" pitchFamily="49" charset="0"/>
              </a:rPr>
              <a:t>unpacked_base</a:t>
            </a:r>
            <a:r>
              <a:rPr lang="en-US" sz="1400" dirty="0" smtClean="0">
                <a:latin typeface="Consolas" pitchFamily="49" charset="0"/>
              </a:rPr>
              <a:t>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5800" y="13716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Self-Unpacking Code</a:t>
            </a:r>
          </a:p>
          <a:p>
            <a:r>
              <a:rPr lang="en-US" dirty="0" smtClean="0">
                <a:latin typeface="+mn-lt"/>
              </a:rPr>
              <a:t>(Simplified)</a:t>
            </a:r>
            <a:endParaRPr lang="en-US" dirty="0">
              <a:latin typeface="+mn-lt"/>
            </a:endParaRPr>
          </a:p>
        </p:txBody>
      </p:sp>
      <p:graphicFrame>
        <p:nvGraphicFramePr>
          <p:cNvPr id="15" name="Object 14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39939" name="Acrobat Document" r:id="rId4" imgW="0" imgH="0" progId="AcroExch.Document.7">
              <p:embed/>
            </p:oleObj>
          </a:graphicData>
        </a:graphic>
      </p:graphicFrame>
      <p:graphicFrame>
        <p:nvGraphicFramePr>
          <p:cNvPr id="21" name="Object 20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39941" name="Acrobat Document" r:id="rId5" imgW="0" imgH="0" progId="AcroExch.Document.7">
              <p:embed/>
            </p:oleObj>
          </a:graphicData>
        </a:graphic>
      </p:graphicFrame>
      <p:graphicFrame>
        <p:nvGraphicFramePr>
          <p:cNvPr id="22" name="Object 2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39943" name="Acrobat Document" r:id="rId6" imgW="0" imgH="0" progId="AcroExch.Document.7">
              <p:embed/>
            </p:oleObj>
          </a:graphicData>
        </a:graphic>
      </p:graphicFrame>
      <p:graphicFrame>
        <p:nvGraphicFramePr>
          <p:cNvPr id="23" name="Object 22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39947" name="Acrobat Document" r:id="rId7" imgW="0" imgH="0" progId="AcroExch.Document.7">
              <p:embed/>
            </p:oleObj>
          </a:graphicData>
        </a:graphic>
      </p:graphicFrame>
      <p:pic>
        <p:nvPicPr>
          <p:cNvPr id="30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54600" y="4858829"/>
            <a:ext cx="2096834" cy="221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56" name="Picture 2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30800" y="5156200"/>
            <a:ext cx="2024529" cy="192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58" name="Picture 2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105400" y="5410200"/>
            <a:ext cx="3157585" cy="219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6" name="Oval 35"/>
          <p:cNvSpPr/>
          <p:nvPr/>
        </p:nvSpPr>
        <p:spPr>
          <a:xfrm>
            <a:off x="6858000" y="4724400"/>
            <a:ext cx="457200" cy="1066800"/>
          </a:xfrm>
          <a:prstGeom prst="ellipse">
            <a:avLst/>
          </a:prstGeom>
          <a:noFill/>
          <a:ln w="38100">
            <a:gradFill>
              <a:gsLst>
                <a:gs pos="0">
                  <a:schemeClr val="accent2">
                    <a:lumMod val="75000"/>
                  </a:schemeClr>
                </a:gs>
                <a:gs pos="100000">
                  <a:schemeClr val="accent2">
                    <a:lumMod val="5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A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A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A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2" dur="500" fill="hold"/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A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8" dur="500" fill="hold"/>
                                        <p:tgtEl>
                                          <p:spTgt spid="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A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39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39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Compensation Phase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Generates the relocated code</a:t>
            </a:r>
          </a:p>
          <a:p>
            <a:endParaRPr lang="en-US" dirty="0" smtClean="0"/>
          </a:p>
          <a:p>
            <a:r>
              <a:rPr lang="en-US" dirty="0" smtClean="0"/>
              <a:t>Current </a:t>
            </a:r>
            <a:r>
              <a:rPr lang="en-US" dirty="0" err="1" smtClean="0"/>
              <a:t>instrumenter</a:t>
            </a:r>
            <a:r>
              <a:rPr lang="en-US" dirty="0" smtClean="0"/>
              <a:t> approach:</a:t>
            </a:r>
          </a:p>
          <a:p>
            <a:pPr lvl="1"/>
            <a:r>
              <a:rPr lang="en-US" dirty="0" smtClean="0"/>
              <a:t>Treat each instruction individually</a:t>
            </a:r>
          </a:p>
          <a:p>
            <a:pPr lvl="1"/>
            <a:r>
              <a:rPr lang="en-US" dirty="0" smtClean="0"/>
              <a:t>May miss optimization opportunities</a:t>
            </a:r>
          </a:p>
          <a:p>
            <a:endParaRPr lang="en-US" dirty="0" smtClean="0"/>
          </a:p>
          <a:p>
            <a:r>
              <a:rPr lang="en-US" dirty="0" smtClean="0"/>
              <a:t>New approach: group transformation</a:t>
            </a:r>
          </a:p>
          <a:p>
            <a:pPr lvl="1"/>
            <a:r>
              <a:rPr lang="en-US" dirty="0" smtClean="0"/>
              <a:t>Derived from </a:t>
            </a:r>
            <a:r>
              <a:rPr lang="en-US" dirty="0" err="1" smtClean="0"/>
              <a:t>Dyninst</a:t>
            </a:r>
            <a:r>
              <a:rPr lang="en-US" dirty="0" smtClean="0"/>
              <a:t> heuristics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90F13A-0508-4AE4-B09C-9A7C8BB463F4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Safe and Efficient Instrumentation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 Transformation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Emulate each externally sensitive instruction</a:t>
            </a:r>
            <a:endParaRPr lang="en-US" i="1" dirty="0" smtClean="0"/>
          </a:p>
          <a:p>
            <a:pPr lvl="1"/>
            <a:r>
              <a:rPr lang="en-US" dirty="0" smtClean="0"/>
              <a:t>Replace some instructions (e.g., calls) with sequences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Some sequences impose high overhead</a:t>
            </a:r>
          </a:p>
          <a:p>
            <a:pPr lvl="1"/>
            <a:r>
              <a:rPr lang="en-US" dirty="0" smtClean="0"/>
              <a:t>E.g., </a:t>
            </a:r>
            <a:r>
              <a:rPr lang="en-US" dirty="0" smtClean="0"/>
              <a:t>run-time </a:t>
            </a:r>
            <a:r>
              <a:rPr lang="en-US" dirty="0" smtClean="0"/>
              <a:t>compensation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90F13A-0508-4AE4-B09C-9A7C8BB463F4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Safe and Efficient Instrumentation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5715000" y="5181600"/>
            <a:ext cx="2819400" cy="838200"/>
            <a:chOff x="6172200" y="4648200"/>
            <a:chExt cx="1752600" cy="990600"/>
          </a:xfrm>
        </p:grpSpPr>
        <p:sp>
          <p:nvSpPr>
            <p:cNvPr id="7" name="Rectangle 6"/>
            <p:cNvSpPr/>
            <p:nvPr/>
          </p:nvSpPr>
          <p:spPr>
            <a:xfrm>
              <a:off x="6172200" y="4648200"/>
              <a:ext cx="1752600" cy="990600"/>
            </a:xfrm>
            <a:prstGeom prst="rect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0"/>
            </a:gra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172200" y="4648201"/>
              <a:ext cx="1676400" cy="872967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r>
                <a:rPr lang="en-US" sz="1400" dirty="0" smtClean="0">
                  <a:latin typeface="Consolas" pitchFamily="49" charset="0"/>
                </a:rPr>
                <a:t>pop %</a:t>
              </a:r>
              <a:r>
                <a:rPr lang="en-US" sz="1400" dirty="0" err="1" smtClean="0">
                  <a:latin typeface="Consolas" pitchFamily="49" charset="0"/>
                </a:rPr>
                <a:t>eax</a:t>
              </a:r>
              <a:endParaRPr lang="en-US" sz="1400" dirty="0" smtClean="0">
                <a:latin typeface="Consolas" pitchFamily="49" charset="0"/>
              </a:endParaRPr>
            </a:p>
            <a:p>
              <a:r>
                <a:rPr lang="en-US" sz="1400" dirty="0" smtClean="0">
                  <a:latin typeface="Consolas" pitchFamily="49" charset="0"/>
                </a:rPr>
                <a:t>call </a:t>
              </a:r>
              <a:r>
                <a:rPr lang="en-US" sz="1400" dirty="0" err="1" smtClean="0">
                  <a:latin typeface="Consolas" pitchFamily="49" charset="0"/>
                </a:rPr>
                <a:t>compensate_ret_addr</a:t>
              </a:r>
              <a:endParaRPr lang="en-US" sz="1400" dirty="0" smtClean="0">
                <a:latin typeface="Consolas" pitchFamily="49" charset="0"/>
              </a:endParaRPr>
            </a:p>
            <a:p>
              <a:r>
                <a:rPr lang="en-US" sz="1400" dirty="0" err="1" smtClean="0">
                  <a:latin typeface="Consolas" pitchFamily="49" charset="0"/>
                </a:rPr>
                <a:t>jmp</a:t>
              </a:r>
              <a:r>
                <a:rPr lang="en-US" sz="1400" dirty="0" smtClean="0">
                  <a:latin typeface="Consolas" pitchFamily="49" charset="0"/>
                </a:rPr>
                <a:t> %</a:t>
              </a:r>
              <a:r>
                <a:rPr lang="en-US" sz="1400" dirty="0" err="1" smtClean="0">
                  <a:latin typeface="Consolas" pitchFamily="49" charset="0"/>
                </a:rPr>
                <a:t>eax</a:t>
              </a:r>
              <a:endParaRPr lang="en-US" sz="1400" dirty="0" smtClean="0">
                <a:latin typeface="Consolas" pitchFamily="49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219200" y="5407222"/>
            <a:ext cx="1752600" cy="307778"/>
            <a:chOff x="5486400" y="2587822"/>
            <a:chExt cx="1752600" cy="307778"/>
          </a:xfrm>
        </p:grpSpPr>
        <p:sp>
          <p:nvSpPr>
            <p:cNvPr id="10" name="Rectangle 9"/>
            <p:cNvSpPr/>
            <p:nvPr/>
          </p:nvSpPr>
          <p:spPr>
            <a:xfrm>
              <a:off x="5486400" y="2587822"/>
              <a:ext cx="1752600" cy="304801"/>
            </a:xfrm>
            <a:prstGeom prst="rect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0"/>
            </a:gra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486400" y="2587823"/>
              <a:ext cx="1676400" cy="307777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r>
                <a:rPr lang="en-US" sz="1400" dirty="0" smtClean="0">
                  <a:latin typeface="Consolas" pitchFamily="49" charset="0"/>
                </a:rPr>
                <a:t>ret</a:t>
              </a:r>
            </a:p>
          </p:txBody>
        </p:sp>
      </p:grpSp>
      <p:sp>
        <p:nvSpPr>
          <p:cNvPr id="12" name="Right Arrow 11"/>
          <p:cNvSpPr/>
          <p:nvPr/>
        </p:nvSpPr>
        <p:spPr>
          <a:xfrm>
            <a:off x="3886200" y="4724400"/>
            <a:ext cx="1066800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219200" y="4495800"/>
            <a:ext cx="1752600" cy="307778"/>
            <a:chOff x="5486400" y="2587822"/>
            <a:chExt cx="1752600" cy="307778"/>
          </a:xfrm>
        </p:grpSpPr>
        <p:sp>
          <p:nvSpPr>
            <p:cNvPr id="14" name="Rectangle 13"/>
            <p:cNvSpPr/>
            <p:nvPr/>
          </p:nvSpPr>
          <p:spPr>
            <a:xfrm>
              <a:off x="5486400" y="2587822"/>
              <a:ext cx="1752600" cy="304801"/>
            </a:xfrm>
            <a:prstGeom prst="rect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0"/>
            </a:gra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486400" y="2587823"/>
              <a:ext cx="1676400" cy="307777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r>
                <a:rPr lang="en-US" sz="1400" dirty="0" smtClean="0">
                  <a:latin typeface="Consolas" pitchFamily="49" charset="0"/>
                </a:rPr>
                <a:t>call </a:t>
              </a:r>
              <a:r>
                <a:rPr lang="en-US" sz="1400" dirty="0" err="1" smtClean="0">
                  <a:latin typeface="Consolas" pitchFamily="49" charset="0"/>
                </a:rPr>
                <a:t>printf</a:t>
              </a:r>
              <a:endParaRPr lang="en-US" sz="1400" dirty="0" smtClean="0">
                <a:latin typeface="Consolas" pitchFamily="49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715000" y="4419600"/>
            <a:ext cx="2819400" cy="533400"/>
            <a:chOff x="6172200" y="4648200"/>
            <a:chExt cx="1752600" cy="990600"/>
          </a:xfrm>
        </p:grpSpPr>
        <p:sp>
          <p:nvSpPr>
            <p:cNvPr id="17" name="Rectangle 16"/>
            <p:cNvSpPr/>
            <p:nvPr/>
          </p:nvSpPr>
          <p:spPr>
            <a:xfrm>
              <a:off x="6172200" y="4648200"/>
              <a:ext cx="1752600" cy="990600"/>
            </a:xfrm>
            <a:prstGeom prst="rect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0"/>
            </a:gra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172200" y="4648201"/>
              <a:ext cx="1676400" cy="618351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r>
                <a:rPr lang="en-US" sz="1400" dirty="0" smtClean="0">
                  <a:latin typeface="Consolas" pitchFamily="49" charset="0"/>
                </a:rPr>
                <a:t>push $(</a:t>
              </a:r>
              <a:r>
                <a:rPr lang="en-US" sz="1400" dirty="0" err="1" smtClean="0">
                  <a:latin typeface="Consolas" pitchFamily="49" charset="0"/>
                </a:rPr>
                <a:t>orig_ret_addr</a:t>
              </a:r>
              <a:r>
                <a:rPr lang="en-US" sz="1400" dirty="0" smtClean="0">
                  <a:latin typeface="Consolas" pitchFamily="49" charset="0"/>
                </a:rPr>
                <a:t>)</a:t>
              </a:r>
            </a:p>
            <a:p>
              <a:r>
                <a:rPr lang="en-US" sz="1400" dirty="0" err="1" smtClean="0">
                  <a:latin typeface="Consolas" pitchFamily="49" charset="0"/>
                </a:rPr>
                <a:t>jmp</a:t>
              </a:r>
              <a:r>
                <a:rPr lang="en-US" sz="1400" dirty="0" smtClean="0">
                  <a:latin typeface="Consolas" pitchFamily="49" charset="0"/>
                </a:rPr>
                <a:t> </a:t>
              </a:r>
              <a:r>
                <a:rPr lang="en-US" sz="1400" dirty="0" err="1" smtClean="0">
                  <a:latin typeface="Consolas" pitchFamily="49" charset="0"/>
                </a:rPr>
                <a:t>printf</a:t>
              </a:r>
              <a:endParaRPr lang="en-US" sz="1400" dirty="0" smtClean="0">
                <a:latin typeface="Consolas" pitchFamily="49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 Transformation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Emulate the behavior of a group of instructions</a:t>
            </a:r>
          </a:p>
          <a:p>
            <a:pPr lvl="1"/>
            <a:r>
              <a:rPr lang="en-US" dirty="0" smtClean="0"/>
              <a:t>Motivating example: </a:t>
            </a:r>
            <a:r>
              <a:rPr lang="en-US" dirty="0" smtClean="0"/>
              <a:t>compiler </a:t>
            </a:r>
            <a:r>
              <a:rPr lang="en-US" dirty="0" err="1" smtClean="0"/>
              <a:t>thunk</a:t>
            </a:r>
            <a:r>
              <a:rPr lang="en-US" dirty="0" smtClean="0"/>
              <a:t> functions</a:t>
            </a:r>
            <a:endParaRPr lang="en-US" dirty="0" smtClean="0"/>
          </a:p>
          <a:p>
            <a:r>
              <a:rPr lang="en-US" dirty="0" smtClean="0"/>
              <a:t>Open questions:</a:t>
            </a:r>
          </a:p>
          <a:p>
            <a:pPr lvl="1"/>
            <a:r>
              <a:rPr lang="en-US" dirty="0" smtClean="0"/>
              <a:t>Which instructions are included in the group?</a:t>
            </a:r>
          </a:p>
          <a:p>
            <a:pPr lvl="1"/>
            <a:r>
              <a:rPr lang="en-US" dirty="0" smtClean="0"/>
              <a:t>How is the replacement sequence determined?</a:t>
            </a:r>
          </a:p>
          <a:p>
            <a:r>
              <a:rPr lang="en-US" dirty="0" smtClean="0"/>
              <a:t>Current status: hand-crafted templates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90F13A-0508-4AE4-B09C-9A7C8BB463F4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Safe and Efficient Instrumentation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1219200" y="5407225"/>
            <a:ext cx="1981200" cy="536375"/>
            <a:chOff x="5486400" y="2587822"/>
            <a:chExt cx="1752600" cy="304801"/>
          </a:xfrm>
        </p:grpSpPr>
        <p:sp>
          <p:nvSpPr>
            <p:cNvPr id="10" name="Rectangle 9"/>
            <p:cNvSpPr/>
            <p:nvPr/>
          </p:nvSpPr>
          <p:spPr>
            <a:xfrm>
              <a:off x="5486400" y="2587822"/>
              <a:ext cx="1752600" cy="304801"/>
            </a:xfrm>
            <a:prstGeom prst="rect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0"/>
            </a:gra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486400" y="2587822"/>
              <a:ext cx="1676400" cy="297326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r>
                <a:rPr lang="en-US" sz="1400" dirty="0" err="1" smtClean="0">
                  <a:latin typeface="Consolas" pitchFamily="49" charset="0"/>
                </a:rPr>
                <a:t>m</a:t>
              </a:r>
              <a:r>
                <a:rPr lang="en-US" sz="1400" dirty="0" err="1" smtClean="0">
                  <a:latin typeface="Consolas" pitchFamily="49" charset="0"/>
                </a:rPr>
                <a:t>ov</a:t>
              </a:r>
              <a:r>
                <a:rPr lang="en-US" sz="1400" dirty="0" smtClean="0">
                  <a:latin typeface="Consolas" pitchFamily="49" charset="0"/>
                </a:rPr>
                <a:t> (%</a:t>
              </a:r>
              <a:r>
                <a:rPr lang="en-US" sz="1400" dirty="0" err="1" smtClean="0">
                  <a:latin typeface="Consolas" pitchFamily="49" charset="0"/>
                </a:rPr>
                <a:t>esp</a:t>
              </a:r>
              <a:r>
                <a:rPr lang="en-US" sz="1400" dirty="0" smtClean="0">
                  <a:latin typeface="Consolas" pitchFamily="49" charset="0"/>
                </a:rPr>
                <a:t>), %</a:t>
              </a:r>
              <a:r>
                <a:rPr lang="en-US" sz="1400" dirty="0" err="1" smtClean="0">
                  <a:latin typeface="Consolas" pitchFamily="49" charset="0"/>
                </a:rPr>
                <a:t>ebx</a:t>
              </a:r>
              <a:endParaRPr lang="en-US" sz="1400" dirty="0" smtClean="0">
                <a:latin typeface="Consolas" pitchFamily="49" charset="0"/>
              </a:endParaRPr>
            </a:p>
            <a:p>
              <a:r>
                <a:rPr lang="en-US" sz="1400" dirty="0" smtClean="0">
                  <a:latin typeface="Consolas" pitchFamily="49" charset="0"/>
                </a:rPr>
                <a:t>ret</a:t>
              </a:r>
              <a:endParaRPr lang="en-US" sz="1400" dirty="0" smtClean="0">
                <a:latin typeface="Consolas" pitchFamily="49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219200" y="4495800"/>
            <a:ext cx="1981200" cy="304800"/>
            <a:chOff x="5486400" y="2587822"/>
            <a:chExt cx="1752600" cy="307778"/>
          </a:xfrm>
        </p:grpSpPr>
        <p:sp>
          <p:nvSpPr>
            <p:cNvPr id="13" name="Rectangle 12"/>
            <p:cNvSpPr/>
            <p:nvPr/>
          </p:nvSpPr>
          <p:spPr>
            <a:xfrm>
              <a:off x="5486400" y="2587822"/>
              <a:ext cx="1752600" cy="304801"/>
            </a:xfrm>
            <a:prstGeom prst="rect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0"/>
            </a:gra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486400" y="2587823"/>
              <a:ext cx="1676400" cy="307777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r>
                <a:rPr lang="en-US" sz="1400" dirty="0" smtClean="0">
                  <a:latin typeface="Consolas" pitchFamily="49" charset="0"/>
                </a:rPr>
                <a:t>call </a:t>
              </a:r>
              <a:r>
                <a:rPr lang="en-US" sz="1400" dirty="0" err="1" smtClean="0">
                  <a:latin typeface="Consolas" pitchFamily="49" charset="0"/>
                </a:rPr>
                <a:t>ebx_thunk</a:t>
              </a:r>
              <a:endParaRPr lang="en-US" sz="1400" dirty="0" smtClean="0">
                <a:latin typeface="Consolas" pitchFamily="49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715000" y="4876800"/>
            <a:ext cx="2362200" cy="381000"/>
            <a:chOff x="6172200" y="4648200"/>
            <a:chExt cx="1752600" cy="990600"/>
          </a:xfrm>
        </p:grpSpPr>
        <p:sp>
          <p:nvSpPr>
            <p:cNvPr id="16" name="Rectangle 15"/>
            <p:cNvSpPr/>
            <p:nvPr/>
          </p:nvSpPr>
          <p:spPr>
            <a:xfrm>
              <a:off x="6172200" y="4648200"/>
              <a:ext cx="1752600" cy="990600"/>
            </a:xfrm>
            <a:prstGeom prst="rect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0"/>
            </a:gra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172200" y="4648202"/>
              <a:ext cx="1676400" cy="571586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r>
                <a:rPr lang="en-US" sz="1400" dirty="0" err="1" smtClean="0">
                  <a:latin typeface="Consolas" pitchFamily="49" charset="0"/>
                </a:rPr>
                <a:t>m</a:t>
              </a:r>
              <a:r>
                <a:rPr lang="en-US" sz="1400" dirty="0" err="1" smtClean="0">
                  <a:latin typeface="Consolas" pitchFamily="49" charset="0"/>
                </a:rPr>
                <a:t>ov</a:t>
              </a:r>
              <a:r>
                <a:rPr lang="en-US" sz="1400" dirty="0" smtClean="0">
                  <a:latin typeface="Consolas" pitchFamily="49" charset="0"/>
                </a:rPr>
                <a:t> $(</a:t>
              </a:r>
              <a:r>
                <a:rPr lang="en-US" sz="1400" dirty="0" err="1" smtClean="0">
                  <a:latin typeface="Consolas" pitchFamily="49" charset="0"/>
                </a:rPr>
                <a:t>ret_addr</a:t>
              </a:r>
              <a:r>
                <a:rPr lang="en-US" sz="1400" dirty="0" smtClean="0">
                  <a:latin typeface="Consolas" pitchFamily="49" charset="0"/>
                </a:rPr>
                <a:t>), %</a:t>
              </a:r>
              <a:r>
                <a:rPr lang="en-US" sz="1400" dirty="0" err="1" smtClean="0">
                  <a:latin typeface="Consolas" pitchFamily="49" charset="0"/>
                </a:rPr>
                <a:t>ebx</a:t>
              </a:r>
              <a:endParaRPr lang="en-US" sz="1400" dirty="0" smtClean="0">
                <a:latin typeface="Consolas" pitchFamily="49" charset="0"/>
              </a:endParaRPr>
            </a:p>
          </p:txBody>
        </p:sp>
      </p:grpSp>
      <p:sp>
        <p:nvSpPr>
          <p:cNvPr id="18" name="Right Arrow 17"/>
          <p:cNvSpPr/>
          <p:nvPr/>
        </p:nvSpPr>
        <p:spPr>
          <a:xfrm>
            <a:off x="3886200" y="4724400"/>
            <a:ext cx="1066800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Instrumentation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90F13A-0508-4AE4-B09C-9A7C8BB463F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Safe and Efficient Instrumentation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2209800" y="204216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1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763000" cy="5181600"/>
          </a:xfrm>
        </p:spPr>
        <p:txBody>
          <a:bodyPr/>
          <a:lstStyle/>
          <a:p>
            <a:r>
              <a:rPr lang="en-US" dirty="0" smtClean="0"/>
              <a:t>Instrumentation modifies the original code</a:t>
            </a:r>
          </a:p>
          <a:p>
            <a:pPr lvl="1"/>
            <a:r>
              <a:rPr lang="en-US" dirty="0" smtClean="0"/>
              <a:t>Moves original code</a:t>
            </a:r>
          </a:p>
          <a:p>
            <a:pPr lvl="1"/>
            <a:r>
              <a:rPr lang="en-US" dirty="0" smtClean="0"/>
              <a:t>Allocates new memory</a:t>
            </a:r>
          </a:p>
          <a:p>
            <a:pPr lvl="1"/>
            <a:r>
              <a:rPr lang="en-US" dirty="0" smtClean="0"/>
              <a:t>Overwrites original code</a:t>
            </a:r>
          </a:p>
          <a:p>
            <a:r>
              <a:rPr lang="en-US" dirty="0" smtClean="0"/>
              <a:t>This affects the behavior of:</a:t>
            </a:r>
          </a:p>
          <a:p>
            <a:pPr lvl="1"/>
            <a:r>
              <a:rPr lang="en-US" dirty="0" smtClean="0"/>
              <a:t>Moved code</a:t>
            </a:r>
          </a:p>
          <a:p>
            <a:pPr lvl="1"/>
            <a:r>
              <a:rPr lang="en-US" dirty="0" smtClean="0"/>
              <a:t>Code that references moved code</a:t>
            </a:r>
          </a:p>
          <a:p>
            <a:pPr lvl="1"/>
            <a:r>
              <a:rPr lang="en-US" dirty="0" smtClean="0"/>
              <a:t>Code that references changed memory</a:t>
            </a:r>
          </a:p>
          <a:p>
            <a:r>
              <a:rPr lang="en-US" dirty="0" smtClean="0"/>
              <a:t>And can cause incorrect execution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Transformation: Call/Return Pair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90F13A-0508-4AE4-B09C-9A7C8BB463F4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Safe and Efficient Instrumentation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600200" y="1905000"/>
            <a:ext cx="1752600" cy="32004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2700000" scaled="0"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00200" y="1905001"/>
            <a:ext cx="1676400" cy="312419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400" dirty="0">
                <a:latin typeface="Consolas" pitchFamily="49" charset="0"/>
              </a:rPr>
              <a:t>m</a:t>
            </a:r>
            <a:r>
              <a:rPr lang="en-US" sz="1400" dirty="0" smtClean="0">
                <a:latin typeface="Consolas" pitchFamily="49" charset="0"/>
              </a:rPr>
              <a:t>ain:</a:t>
            </a:r>
          </a:p>
          <a:p>
            <a:r>
              <a:rPr lang="en-US" sz="1400" dirty="0" smtClean="0">
                <a:latin typeface="Consolas" pitchFamily="49" charset="0"/>
              </a:rPr>
              <a:t> push %</a:t>
            </a:r>
            <a:r>
              <a:rPr lang="en-US" sz="1400" dirty="0" err="1" smtClean="0">
                <a:latin typeface="Consolas" pitchFamily="49" charset="0"/>
              </a:rPr>
              <a:t>ebp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%</a:t>
            </a:r>
            <a:r>
              <a:rPr lang="en-US" sz="1400" dirty="0" err="1" smtClean="0">
                <a:latin typeface="Consolas" pitchFamily="49" charset="0"/>
              </a:rPr>
              <a:t>esp</a:t>
            </a:r>
            <a:r>
              <a:rPr lang="en-US" sz="1400" dirty="0" smtClean="0">
                <a:latin typeface="Consolas" pitchFamily="49" charset="0"/>
              </a:rPr>
              <a:t>, %</a:t>
            </a:r>
            <a:r>
              <a:rPr lang="en-US" sz="1400" dirty="0" err="1" smtClean="0">
                <a:latin typeface="Consolas" pitchFamily="49" charset="0"/>
              </a:rPr>
              <a:t>ebp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 smtClean="0">
                <a:latin typeface="Consolas" pitchFamily="49" charset="0"/>
              </a:rPr>
              <a:t> …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call worker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…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leave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ret</a:t>
            </a:r>
          </a:p>
          <a:p>
            <a:endParaRPr lang="en-US" sz="1400" dirty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w</a:t>
            </a:r>
            <a:r>
              <a:rPr lang="en-US" sz="1400" dirty="0" smtClean="0">
                <a:latin typeface="Consolas" pitchFamily="49" charset="0"/>
              </a:rPr>
              <a:t>orker:</a:t>
            </a:r>
          </a:p>
          <a:p>
            <a:r>
              <a:rPr lang="en-US" sz="1400" dirty="0" smtClean="0">
                <a:latin typeface="Consolas" pitchFamily="49" charset="0"/>
              </a:rPr>
              <a:t> push %</a:t>
            </a:r>
            <a:r>
              <a:rPr lang="en-US" sz="1400" dirty="0" err="1" smtClean="0">
                <a:latin typeface="Consolas" pitchFamily="49" charset="0"/>
              </a:rPr>
              <a:t>ebp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%</a:t>
            </a:r>
            <a:r>
              <a:rPr lang="en-US" sz="1400" dirty="0" err="1" smtClean="0">
                <a:latin typeface="Consolas" pitchFamily="49" charset="0"/>
              </a:rPr>
              <a:t>esp</a:t>
            </a:r>
            <a:r>
              <a:rPr lang="en-US" sz="1400" dirty="0" smtClean="0">
                <a:latin typeface="Consolas" pitchFamily="49" charset="0"/>
              </a:rPr>
              <a:t>, %</a:t>
            </a:r>
            <a:r>
              <a:rPr lang="en-US" sz="1400" dirty="0" err="1" smtClean="0">
                <a:latin typeface="Consolas" pitchFamily="49" charset="0"/>
              </a:rPr>
              <a:t>ebp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…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ret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24000" y="15240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Original Code</a:t>
            </a:r>
            <a:endParaRPr lang="en-US" dirty="0"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486400" y="1905000"/>
            <a:ext cx="1752600" cy="32004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2700000" scaled="0"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486400" y="1905001"/>
            <a:ext cx="1676400" cy="312419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400" dirty="0">
                <a:latin typeface="Consolas" pitchFamily="49" charset="0"/>
              </a:rPr>
              <a:t>m</a:t>
            </a:r>
            <a:r>
              <a:rPr lang="en-US" sz="1400" dirty="0" smtClean="0">
                <a:latin typeface="Consolas" pitchFamily="49" charset="0"/>
              </a:rPr>
              <a:t>ain:</a:t>
            </a:r>
          </a:p>
          <a:p>
            <a:r>
              <a:rPr lang="en-US" sz="1400" dirty="0" smtClean="0">
                <a:latin typeface="Consolas" pitchFamily="49" charset="0"/>
              </a:rPr>
              <a:t> push %</a:t>
            </a:r>
            <a:r>
              <a:rPr lang="en-US" sz="1400" dirty="0" err="1" smtClean="0">
                <a:latin typeface="Consolas" pitchFamily="49" charset="0"/>
              </a:rPr>
              <a:t>ebp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%</a:t>
            </a:r>
            <a:r>
              <a:rPr lang="en-US" sz="1400" dirty="0" err="1" smtClean="0">
                <a:latin typeface="Consolas" pitchFamily="49" charset="0"/>
              </a:rPr>
              <a:t>esp</a:t>
            </a:r>
            <a:r>
              <a:rPr lang="en-US" sz="1400" dirty="0" smtClean="0">
                <a:latin typeface="Consolas" pitchFamily="49" charset="0"/>
              </a:rPr>
              <a:t>, %</a:t>
            </a:r>
            <a:r>
              <a:rPr lang="en-US" sz="1400" dirty="0" err="1" smtClean="0">
                <a:latin typeface="Consolas" pitchFamily="49" charset="0"/>
              </a:rPr>
              <a:t>ebp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 smtClean="0">
                <a:latin typeface="Consolas" pitchFamily="49" charset="0"/>
              </a:rPr>
              <a:t> …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call worker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…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leave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ret</a:t>
            </a:r>
          </a:p>
          <a:p>
            <a:endParaRPr lang="en-US" sz="1400" dirty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w</a:t>
            </a:r>
            <a:r>
              <a:rPr lang="en-US" sz="1400" dirty="0" smtClean="0">
                <a:latin typeface="Consolas" pitchFamily="49" charset="0"/>
              </a:rPr>
              <a:t>orker:</a:t>
            </a:r>
          </a:p>
          <a:p>
            <a:r>
              <a:rPr lang="en-US" sz="1400" dirty="0" smtClean="0">
                <a:latin typeface="Consolas" pitchFamily="49" charset="0"/>
              </a:rPr>
              <a:t> push %</a:t>
            </a:r>
            <a:r>
              <a:rPr lang="en-US" sz="1400" dirty="0" err="1" smtClean="0">
                <a:latin typeface="Consolas" pitchFamily="49" charset="0"/>
              </a:rPr>
              <a:t>ebp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%</a:t>
            </a:r>
            <a:r>
              <a:rPr lang="en-US" sz="1400" dirty="0" err="1" smtClean="0">
                <a:latin typeface="Consolas" pitchFamily="49" charset="0"/>
              </a:rPr>
              <a:t>esp</a:t>
            </a:r>
            <a:r>
              <a:rPr lang="en-US" sz="1400" dirty="0" smtClean="0">
                <a:latin typeface="Consolas" pitchFamily="49" charset="0"/>
              </a:rPr>
              <a:t>, %</a:t>
            </a:r>
            <a:r>
              <a:rPr lang="en-US" sz="1400" dirty="0" err="1" smtClean="0">
                <a:latin typeface="Consolas" pitchFamily="49" charset="0"/>
              </a:rPr>
              <a:t>ebp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…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ret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10200" y="15240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Relocated Code</a:t>
            </a:r>
            <a:endParaRPr lang="en-US" dirty="0">
              <a:latin typeface="+mn-lt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4191000" y="2819400"/>
            <a:ext cx="619986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Transformation: </a:t>
            </a:r>
            <a:r>
              <a:rPr lang="en-US" dirty="0" err="1" smtClean="0"/>
              <a:t>Jumptable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90F13A-0508-4AE4-B09C-9A7C8BB463F4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Safe and Efficient Instrumentation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38200" y="15240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Original Code</a:t>
            </a:r>
            <a:endParaRPr lang="en-US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34000" y="15240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Relocated Code</a:t>
            </a:r>
            <a:endParaRPr lang="en-US" dirty="0">
              <a:latin typeface="+mn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38200" y="1905000"/>
            <a:ext cx="2743200" cy="32004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2700000" scaled="0"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38200" y="1905000"/>
            <a:ext cx="2743200" cy="289310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400" dirty="0" err="1" smtClean="0">
                <a:latin typeface="Consolas" pitchFamily="49" charset="0"/>
              </a:rPr>
              <a:t>jumptable</a:t>
            </a:r>
            <a:r>
              <a:rPr lang="en-US" sz="1400" dirty="0" smtClean="0">
                <a:latin typeface="Consolas" pitchFamily="49" charset="0"/>
              </a:rPr>
              <a:t>:</a:t>
            </a:r>
          </a:p>
          <a:p>
            <a:r>
              <a:rPr lang="en-US" sz="1400" dirty="0" smtClean="0">
                <a:latin typeface="Consolas" pitchFamily="49" charset="0"/>
              </a:rPr>
              <a:t> push %</a:t>
            </a:r>
            <a:r>
              <a:rPr lang="en-US" sz="1400" dirty="0" err="1" smtClean="0">
                <a:latin typeface="Consolas" pitchFamily="49" charset="0"/>
              </a:rPr>
              <a:t>ebp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%</a:t>
            </a:r>
            <a:r>
              <a:rPr lang="en-US" sz="1400" dirty="0" err="1" smtClean="0">
                <a:latin typeface="Consolas" pitchFamily="49" charset="0"/>
              </a:rPr>
              <a:t>esp</a:t>
            </a:r>
            <a:r>
              <a:rPr lang="en-US" sz="1400" dirty="0" smtClean="0">
                <a:latin typeface="Consolas" pitchFamily="49" charset="0"/>
              </a:rPr>
              <a:t>, %</a:t>
            </a:r>
            <a:r>
              <a:rPr lang="en-US" sz="1400" dirty="0" err="1" smtClean="0">
                <a:latin typeface="Consolas" pitchFamily="49" charset="0"/>
              </a:rPr>
              <a:t>ebp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 smtClean="0">
                <a:latin typeface="Consolas" pitchFamily="49" charset="0"/>
              </a:rPr>
              <a:t> call </a:t>
            </a:r>
            <a:r>
              <a:rPr lang="en-US" sz="1400" dirty="0" err="1" smtClean="0">
                <a:latin typeface="Consolas" pitchFamily="49" charset="0"/>
              </a:rPr>
              <a:t>get_pc_thunk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add $(offset), %</a:t>
            </a:r>
            <a:r>
              <a:rPr lang="en-US" sz="1400" dirty="0" err="1" smtClean="0">
                <a:latin typeface="Consolas" pitchFamily="49" charset="0"/>
              </a:rPr>
              <a:t>ebx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(%</a:t>
            </a:r>
            <a:r>
              <a:rPr lang="en-US" sz="1400" dirty="0" err="1" smtClean="0">
                <a:latin typeface="Consolas" pitchFamily="49" charset="0"/>
              </a:rPr>
              <a:t>ebx</a:t>
            </a:r>
            <a:r>
              <a:rPr lang="en-US" sz="1400" dirty="0" smtClean="0">
                <a:latin typeface="Consolas" pitchFamily="49" charset="0"/>
              </a:rPr>
              <a:t>, %</a:t>
            </a:r>
            <a:r>
              <a:rPr lang="en-US" sz="1400" dirty="0" err="1" smtClean="0">
                <a:latin typeface="Consolas" pitchFamily="49" charset="0"/>
              </a:rPr>
              <a:t>eax</a:t>
            </a:r>
            <a:r>
              <a:rPr lang="en-US" sz="1400" dirty="0" smtClean="0">
                <a:latin typeface="Consolas" pitchFamily="49" charset="0"/>
              </a:rPr>
              <a:t>, 4), %</a:t>
            </a:r>
            <a:r>
              <a:rPr lang="en-US" sz="1400" dirty="0" err="1" smtClean="0">
                <a:latin typeface="Consolas" pitchFamily="49" charset="0"/>
              </a:rPr>
              <a:t>ecx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jmp</a:t>
            </a:r>
            <a:r>
              <a:rPr lang="en-US" sz="1400" dirty="0" smtClean="0">
                <a:latin typeface="Consolas" pitchFamily="49" charset="0"/>
              </a:rPr>
              <a:t> *%</a:t>
            </a:r>
            <a:r>
              <a:rPr lang="en-US" sz="1400" dirty="0" err="1" smtClean="0">
                <a:latin typeface="Consolas" pitchFamily="49" charset="0"/>
              </a:rPr>
              <a:t>ecx</a:t>
            </a:r>
            <a:endParaRPr lang="en-US" sz="1400" dirty="0" smtClean="0">
              <a:latin typeface="Consolas" pitchFamily="49" charset="0"/>
            </a:endParaRPr>
          </a:p>
          <a:p>
            <a:endParaRPr lang="en-US" sz="1400" dirty="0">
              <a:latin typeface="Consolas" pitchFamily="49" charset="0"/>
            </a:endParaRPr>
          </a:p>
          <a:p>
            <a:endParaRPr lang="en-US" sz="1400" dirty="0" smtClean="0">
              <a:latin typeface="Consolas" pitchFamily="49" charset="0"/>
            </a:endParaRPr>
          </a:p>
          <a:p>
            <a:endParaRPr lang="en-US" sz="1400" dirty="0">
              <a:latin typeface="Consolas" pitchFamily="49" charset="0"/>
            </a:endParaRPr>
          </a:p>
          <a:p>
            <a:r>
              <a:rPr lang="en-US" sz="1400" dirty="0" err="1">
                <a:latin typeface="Consolas" pitchFamily="49" charset="0"/>
              </a:rPr>
              <a:t>g</a:t>
            </a:r>
            <a:r>
              <a:rPr lang="en-US" sz="1400" dirty="0" err="1" smtClean="0">
                <a:latin typeface="Consolas" pitchFamily="49" charset="0"/>
              </a:rPr>
              <a:t>et_pc_thunk</a:t>
            </a:r>
            <a:r>
              <a:rPr lang="en-US" sz="1400" dirty="0" smtClean="0">
                <a:latin typeface="Consolas" pitchFamily="49" charset="0"/>
              </a:rPr>
              <a:t>: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(%</a:t>
            </a:r>
            <a:r>
              <a:rPr lang="en-US" sz="1400" dirty="0" err="1" smtClean="0">
                <a:latin typeface="Consolas" pitchFamily="49" charset="0"/>
              </a:rPr>
              <a:t>esp</a:t>
            </a:r>
            <a:r>
              <a:rPr lang="en-US" sz="1400" dirty="0" smtClean="0">
                <a:latin typeface="Consolas" pitchFamily="49" charset="0"/>
              </a:rPr>
              <a:t>), %</a:t>
            </a:r>
            <a:r>
              <a:rPr lang="en-US" sz="1400" dirty="0" err="1" smtClean="0">
                <a:latin typeface="Consolas" pitchFamily="49" charset="0"/>
              </a:rPr>
              <a:t>ebx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ret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410200" y="1905000"/>
            <a:ext cx="2895600" cy="32004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2700000" scaled="0"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410200" y="1905000"/>
            <a:ext cx="2971800" cy="181588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400" dirty="0" err="1" smtClean="0">
                <a:latin typeface="Consolas" pitchFamily="49" charset="0"/>
              </a:rPr>
              <a:t>jumptable</a:t>
            </a:r>
            <a:r>
              <a:rPr lang="en-US" sz="1400" dirty="0" smtClean="0">
                <a:latin typeface="Consolas" pitchFamily="49" charset="0"/>
              </a:rPr>
              <a:t>:</a:t>
            </a:r>
          </a:p>
          <a:p>
            <a:r>
              <a:rPr lang="en-US" sz="1400" dirty="0" smtClean="0">
                <a:latin typeface="Consolas" pitchFamily="49" charset="0"/>
              </a:rPr>
              <a:t> push %</a:t>
            </a:r>
            <a:r>
              <a:rPr lang="en-US" sz="1400" dirty="0" err="1" smtClean="0">
                <a:latin typeface="Consolas" pitchFamily="49" charset="0"/>
              </a:rPr>
              <a:t>ebp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%</a:t>
            </a:r>
            <a:r>
              <a:rPr lang="en-US" sz="1400" dirty="0" err="1" smtClean="0">
                <a:latin typeface="Consolas" pitchFamily="49" charset="0"/>
              </a:rPr>
              <a:t>esp</a:t>
            </a:r>
            <a:r>
              <a:rPr lang="en-US" sz="1400" dirty="0" smtClean="0">
                <a:latin typeface="Consolas" pitchFamily="49" charset="0"/>
              </a:rPr>
              <a:t>, %</a:t>
            </a:r>
            <a:r>
              <a:rPr lang="en-US" sz="1400" dirty="0" err="1" smtClean="0">
                <a:latin typeface="Consolas" pitchFamily="49" charset="0"/>
              </a:rPr>
              <a:t>ebp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 smtClean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$(</a:t>
            </a:r>
            <a:r>
              <a:rPr lang="en-US" sz="1400" dirty="0" err="1" smtClean="0">
                <a:latin typeface="Consolas" pitchFamily="49" charset="0"/>
              </a:rPr>
              <a:t>ret_addr</a:t>
            </a:r>
            <a:r>
              <a:rPr lang="en-US" sz="1400" dirty="0" smtClean="0">
                <a:latin typeface="Consolas" pitchFamily="49" charset="0"/>
              </a:rPr>
              <a:t>), %</a:t>
            </a:r>
            <a:r>
              <a:rPr lang="en-US" sz="1400" dirty="0" err="1" smtClean="0">
                <a:latin typeface="Consolas" pitchFamily="49" charset="0"/>
              </a:rPr>
              <a:t>ebx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add $(offset), %</a:t>
            </a:r>
            <a:r>
              <a:rPr lang="en-US" sz="1400" dirty="0" err="1" smtClean="0">
                <a:latin typeface="Consolas" pitchFamily="49" charset="0"/>
              </a:rPr>
              <a:t>ebx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(%</a:t>
            </a:r>
            <a:r>
              <a:rPr lang="en-US" sz="1400" dirty="0" err="1" smtClean="0">
                <a:latin typeface="Consolas" pitchFamily="49" charset="0"/>
              </a:rPr>
              <a:t>ebx</a:t>
            </a:r>
            <a:r>
              <a:rPr lang="en-US" sz="1400" dirty="0" smtClean="0">
                <a:latin typeface="Consolas" pitchFamily="49" charset="0"/>
              </a:rPr>
              <a:t>, %</a:t>
            </a:r>
            <a:r>
              <a:rPr lang="en-US" sz="1400" dirty="0" err="1" smtClean="0">
                <a:latin typeface="Consolas" pitchFamily="49" charset="0"/>
              </a:rPr>
              <a:t>eax</a:t>
            </a:r>
            <a:r>
              <a:rPr lang="en-US" sz="1400" dirty="0" smtClean="0">
                <a:latin typeface="Consolas" pitchFamily="49" charset="0"/>
              </a:rPr>
              <a:t>, 4), %</a:t>
            </a:r>
            <a:r>
              <a:rPr lang="en-US" sz="1400" dirty="0" err="1" smtClean="0">
                <a:latin typeface="Consolas" pitchFamily="49" charset="0"/>
              </a:rPr>
              <a:t>ecx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jmp</a:t>
            </a:r>
            <a:r>
              <a:rPr lang="en-US" sz="1400" dirty="0" smtClean="0">
                <a:latin typeface="Consolas" pitchFamily="49" charset="0"/>
              </a:rPr>
              <a:t> *%</a:t>
            </a:r>
            <a:r>
              <a:rPr lang="en-US" sz="1400" dirty="0" err="1" smtClean="0">
                <a:latin typeface="Consolas" pitchFamily="49" charset="0"/>
              </a:rPr>
              <a:t>ecx</a:t>
            </a:r>
            <a:endParaRPr lang="en-US" sz="1400" dirty="0" smtClean="0">
              <a:latin typeface="Consolas" pitchFamily="49" charset="0"/>
            </a:endParaRPr>
          </a:p>
          <a:p>
            <a:endParaRPr lang="en-US" sz="1400" dirty="0">
              <a:latin typeface="Consolas" pitchFamily="49" charset="0"/>
            </a:endParaRPr>
          </a:p>
        </p:txBody>
      </p:sp>
      <p:sp>
        <p:nvSpPr>
          <p:cNvPr id="20" name="Right Arrow 19"/>
          <p:cNvSpPr/>
          <p:nvPr/>
        </p:nvSpPr>
        <p:spPr>
          <a:xfrm>
            <a:off x="4191000" y="2819400"/>
            <a:ext cx="619986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A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A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" dur="500" fill="hold"/>
                                        <p:tgtEl>
                                          <p:spTgt spid="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A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4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Transformation: Unpacking Code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90F13A-0508-4AE4-B09C-9A7C8BB463F4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Safe and Efficient Instrumentation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257800" y="15240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Relocated Code</a:t>
            </a:r>
            <a:endParaRPr lang="en-US" dirty="0">
              <a:latin typeface="+mn-lt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4191000" y="2819400"/>
            <a:ext cx="619986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62000" y="1905000"/>
            <a:ext cx="2895600" cy="35814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2700000" scaled="0"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762000" y="1905000"/>
            <a:ext cx="2971800" cy="353943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400" dirty="0" smtClean="0">
                <a:latin typeface="Consolas" pitchFamily="49" charset="0"/>
              </a:rPr>
              <a:t>protect:</a:t>
            </a:r>
          </a:p>
          <a:p>
            <a:r>
              <a:rPr lang="en-US" sz="1400" dirty="0" smtClean="0">
                <a:latin typeface="Consolas" pitchFamily="49" charset="0"/>
              </a:rPr>
              <a:t> call </a:t>
            </a:r>
            <a:r>
              <a:rPr lang="en-US" sz="1400" dirty="0" smtClean="0">
                <a:latin typeface="Consolas" pitchFamily="49" charset="0"/>
              </a:rPr>
              <a:t>initialize</a:t>
            </a:r>
          </a:p>
          <a:p>
            <a:r>
              <a:rPr lang="en-US" sz="1400" dirty="0" smtClean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&lt;data buffer&gt;</a:t>
            </a:r>
          </a:p>
          <a:p>
            <a:r>
              <a:rPr lang="en-US" sz="1400" dirty="0" smtClean="0">
                <a:latin typeface="Consolas" pitchFamily="49" charset="0"/>
              </a:rPr>
              <a:t>…</a:t>
            </a:r>
            <a:endParaRPr lang="en-US" sz="1400" dirty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i</a:t>
            </a:r>
            <a:r>
              <a:rPr lang="en-US" sz="1400" dirty="0" smtClean="0">
                <a:latin typeface="Consolas" pitchFamily="49" charset="0"/>
              </a:rPr>
              <a:t>nitialize: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pop %</a:t>
            </a:r>
            <a:r>
              <a:rPr lang="en-US" sz="1400" dirty="0" err="1" smtClean="0">
                <a:latin typeface="Consolas" pitchFamily="49" charset="0"/>
              </a:rPr>
              <a:t>esi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 smtClean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$(</a:t>
            </a:r>
            <a:r>
              <a:rPr lang="en-US" sz="1400" dirty="0" err="1" smtClean="0">
                <a:latin typeface="Consolas" pitchFamily="49" charset="0"/>
              </a:rPr>
              <a:t>unpack_base</a:t>
            </a:r>
            <a:r>
              <a:rPr lang="en-US" sz="1400" dirty="0" smtClean="0">
                <a:latin typeface="Consolas" pitchFamily="49" charset="0"/>
              </a:rPr>
              <a:t>), %</a:t>
            </a:r>
            <a:r>
              <a:rPr lang="en-US" sz="1400" dirty="0" err="1" smtClean="0">
                <a:latin typeface="Consolas" pitchFamily="49" charset="0"/>
              </a:rPr>
              <a:t>edi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 smtClean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$0x0, %</a:t>
            </a:r>
            <a:r>
              <a:rPr lang="en-US" sz="1400" dirty="0" err="1" smtClean="0">
                <a:latin typeface="Consolas" pitchFamily="49" charset="0"/>
              </a:rPr>
              <a:t>ebx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 err="1">
                <a:latin typeface="Consolas" pitchFamily="49" charset="0"/>
              </a:rPr>
              <a:t>l</a:t>
            </a:r>
            <a:r>
              <a:rPr lang="en-US" sz="1400" dirty="0" err="1" smtClean="0">
                <a:latin typeface="Consolas" pitchFamily="49" charset="0"/>
              </a:rPr>
              <a:t>oop_top</a:t>
            </a:r>
            <a:r>
              <a:rPr lang="en-US" sz="1400" dirty="0" smtClean="0">
                <a:latin typeface="Consolas" pitchFamily="49" charset="0"/>
              </a:rPr>
              <a:t>:</a:t>
            </a:r>
          </a:p>
          <a:p>
            <a:r>
              <a:rPr lang="en-US" sz="1400" dirty="0" smtClean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(%</a:t>
            </a:r>
            <a:r>
              <a:rPr lang="en-US" sz="1400" dirty="0" err="1" smtClean="0">
                <a:latin typeface="Consolas" pitchFamily="49" charset="0"/>
              </a:rPr>
              <a:t>esi</a:t>
            </a:r>
            <a:r>
              <a:rPr lang="en-US" sz="1400" dirty="0" smtClean="0">
                <a:latin typeface="Consolas" pitchFamily="49" charset="0"/>
              </a:rPr>
              <a:t>, %</a:t>
            </a:r>
            <a:r>
              <a:rPr lang="en-US" sz="1400" dirty="0" err="1" smtClean="0">
                <a:latin typeface="Consolas" pitchFamily="49" charset="0"/>
              </a:rPr>
              <a:t>ebx</a:t>
            </a:r>
            <a:r>
              <a:rPr lang="en-US" sz="1400" dirty="0" smtClean="0">
                <a:latin typeface="Consolas" pitchFamily="49" charset="0"/>
              </a:rPr>
              <a:t>, 4), %</a:t>
            </a:r>
            <a:r>
              <a:rPr lang="en-US" sz="1400" dirty="0" err="1" smtClean="0">
                <a:latin typeface="Consolas" pitchFamily="49" charset="0"/>
              </a:rPr>
              <a:t>eax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call unpack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%</a:t>
            </a:r>
            <a:r>
              <a:rPr lang="en-US" sz="1400" dirty="0" err="1" smtClean="0">
                <a:latin typeface="Consolas" pitchFamily="49" charset="0"/>
              </a:rPr>
              <a:t>eax</a:t>
            </a:r>
            <a:r>
              <a:rPr lang="en-US" sz="1400" dirty="0" smtClean="0">
                <a:latin typeface="Consolas" pitchFamily="49" charset="0"/>
              </a:rPr>
              <a:t>, (%</a:t>
            </a:r>
            <a:r>
              <a:rPr lang="en-US" sz="1400" dirty="0" err="1" smtClean="0">
                <a:latin typeface="Consolas" pitchFamily="49" charset="0"/>
              </a:rPr>
              <a:t>edi</a:t>
            </a:r>
            <a:r>
              <a:rPr lang="en-US" sz="1400" dirty="0" smtClean="0">
                <a:latin typeface="Consolas" pitchFamily="49" charset="0"/>
              </a:rPr>
              <a:t>, %</a:t>
            </a:r>
            <a:r>
              <a:rPr lang="en-US" sz="1400" dirty="0" err="1" smtClean="0">
                <a:latin typeface="Consolas" pitchFamily="49" charset="0"/>
              </a:rPr>
              <a:t>ebx</a:t>
            </a:r>
            <a:r>
              <a:rPr lang="en-US" sz="1400" dirty="0" smtClean="0">
                <a:latin typeface="Consolas" pitchFamily="49" charset="0"/>
              </a:rPr>
              <a:t>, 4)</a:t>
            </a:r>
            <a:br>
              <a:rPr lang="en-US" sz="1400" dirty="0" smtClean="0">
                <a:latin typeface="Consolas" pitchFamily="49" charset="0"/>
              </a:rPr>
            </a:br>
            <a:r>
              <a:rPr lang="en-US" sz="1400" dirty="0" smtClean="0">
                <a:latin typeface="Consolas" pitchFamily="49" charset="0"/>
              </a:rPr>
              <a:t> inc %</a:t>
            </a:r>
            <a:r>
              <a:rPr lang="en-US" sz="1400" dirty="0" err="1" smtClean="0">
                <a:latin typeface="Consolas" pitchFamily="49" charset="0"/>
              </a:rPr>
              <a:t>ebx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cmp</a:t>
            </a:r>
            <a:r>
              <a:rPr lang="en-US" sz="1400" dirty="0" smtClean="0">
                <a:latin typeface="Consolas" pitchFamily="49" charset="0"/>
              </a:rPr>
              <a:t> %</a:t>
            </a:r>
            <a:r>
              <a:rPr lang="en-US" sz="1400" dirty="0" err="1" smtClean="0">
                <a:latin typeface="Consolas" pitchFamily="49" charset="0"/>
              </a:rPr>
              <a:t>ebx</a:t>
            </a:r>
            <a:r>
              <a:rPr lang="en-US" sz="1400" dirty="0" smtClean="0">
                <a:latin typeface="Consolas" pitchFamily="49" charset="0"/>
              </a:rPr>
              <a:t>, $0x42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jnz</a:t>
            </a:r>
            <a:r>
              <a:rPr lang="en-US" sz="1400" dirty="0" smtClean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loop_top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jmp</a:t>
            </a:r>
            <a:r>
              <a:rPr lang="en-US" sz="1400" dirty="0" smtClean="0">
                <a:latin typeface="Consolas" pitchFamily="49" charset="0"/>
              </a:rPr>
              <a:t> $(</a:t>
            </a:r>
            <a:r>
              <a:rPr lang="en-US" sz="1400" dirty="0" err="1" smtClean="0">
                <a:latin typeface="Consolas" pitchFamily="49" charset="0"/>
              </a:rPr>
              <a:t>unpacked_base</a:t>
            </a:r>
            <a:r>
              <a:rPr lang="en-US" sz="1400" dirty="0" smtClean="0">
                <a:latin typeface="Consolas" pitchFamily="49" charset="0"/>
              </a:rPr>
              <a:t>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5800" y="15240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Original Code</a:t>
            </a:r>
            <a:endParaRPr lang="en-US" dirty="0">
              <a:latin typeface="+mn-l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334000" y="1905000"/>
            <a:ext cx="2895600" cy="35814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2700000" scaled="0"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5334000" y="1905000"/>
            <a:ext cx="2971800" cy="353943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400" dirty="0" smtClean="0">
                <a:latin typeface="Consolas" pitchFamily="49" charset="0"/>
              </a:rPr>
              <a:t>protect:</a:t>
            </a:r>
          </a:p>
          <a:p>
            <a:r>
              <a:rPr lang="en-US" sz="1400" dirty="0" smtClean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jmp</a:t>
            </a:r>
            <a:r>
              <a:rPr lang="en-US" sz="1400" dirty="0" smtClean="0">
                <a:latin typeface="Consolas" pitchFamily="49" charset="0"/>
              </a:rPr>
              <a:t> initialize</a:t>
            </a:r>
          </a:p>
          <a:p>
            <a:r>
              <a:rPr lang="en-US" sz="1400" dirty="0" smtClean="0">
                <a:latin typeface="Consolas" pitchFamily="49" charset="0"/>
              </a:rPr>
              <a:t> &lt;data buffer&gt;</a:t>
            </a:r>
          </a:p>
          <a:p>
            <a:r>
              <a:rPr lang="en-US" sz="1400" dirty="0" smtClean="0">
                <a:latin typeface="Consolas" pitchFamily="49" charset="0"/>
              </a:rPr>
              <a:t>…</a:t>
            </a:r>
            <a:endParaRPr lang="en-US" sz="1400" dirty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i</a:t>
            </a:r>
            <a:r>
              <a:rPr lang="en-US" sz="1400" dirty="0" smtClean="0">
                <a:latin typeface="Consolas" pitchFamily="49" charset="0"/>
              </a:rPr>
              <a:t>nitialize: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$(</a:t>
            </a:r>
            <a:r>
              <a:rPr lang="en-US" sz="1400" dirty="0" err="1" smtClean="0">
                <a:latin typeface="Consolas" pitchFamily="49" charset="0"/>
              </a:rPr>
              <a:t>ret_addr</a:t>
            </a:r>
            <a:r>
              <a:rPr lang="en-US" sz="1400" dirty="0" smtClean="0">
                <a:latin typeface="Consolas" pitchFamily="49" charset="0"/>
              </a:rPr>
              <a:t>), %</a:t>
            </a:r>
            <a:r>
              <a:rPr lang="en-US" sz="1400" dirty="0" err="1" smtClean="0">
                <a:latin typeface="Consolas" pitchFamily="49" charset="0"/>
              </a:rPr>
              <a:t>esi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 smtClean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$(</a:t>
            </a:r>
            <a:r>
              <a:rPr lang="en-US" sz="1400" dirty="0" err="1" smtClean="0">
                <a:latin typeface="Consolas" pitchFamily="49" charset="0"/>
              </a:rPr>
              <a:t>unpack_base</a:t>
            </a:r>
            <a:r>
              <a:rPr lang="en-US" sz="1400" dirty="0" smtClean="0">
                <a:latin typeface="Consolas" pitchFamily="49" charset="0"/>
              </a:rPr>
              <a:t>), %</a:t>
            </a:r>
            <a:r>
              <a:rPr lang="en-US" sz="1400" dirty="0" err="1" smtClean="0">
                <a:latin typeface="Consolas" pitchFamily="49" charset="0"/>
              </a:rPr>
              <a:t>edi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 smtClean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$0x0, %</a:t>
            </a:r>
            <a:r>
              <a:rPr lang="en-US" sz="1400" dirty="0" err="1" smtClean="0">
                <a:latin typeface="Consolas" pitchFamily="49" charset="0"/>
              </a:rPr>
              <a:t>ebx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 err="1">
                <a:latin typeface="Consolas" pitchFamily="49" charset="0"/>
              </a:rPr>
              <a:t>l</a:t>
            </a:r>
            <a:r>
              <a:rPr lang="en-US" sz="1400" dirty="0" err="1" smtClean="0">
                <a:latin typeface="Consolas" pitchFamily="49" charset="0"/>
              </a:rPr>
              <a:t>oop_top</a:t>
            </a:r>
            <a:r>
              <a:rPr lang="en-US" sz="1400" dirty="0" smtClean="0">
                <a:latin typeface="Consolas" pitchFamily="49" charset="0"/>
              </a:rPr>
              <a:t>:</a:t>
            </a:r>
          </a:p>
          <a:p>
            <a:r>
              <a:rPr lang="en-US" sz="1400" dirty="0" smtClean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(%</a:t>
            </a:r>
            <a:r>
              <a:rPr lang="en-US" sz="1400" dirty="0" err="1" smtClean="0">
                <a:latin typeface="Consolas" pitchFamily="49" charset="0"/>
              </a:rPr>
              <a:t>esi</a:t>
            </a:r>
            <a:r>
              <a:rPr lang="en-US" sz="1400" dirty="0" smtClean="0">
                <a:latin typeface="Consolas" pitchFamily="49" charset="0"/>
              </a:rPr>
              <a:t>, %</a:t>
            </a:r>
            <a:r>
              <a:rPr lang="en-US" sz="1400" dirty="0" err="1" smtClean="0">
                <a:latin typeface="Consolas" pitchFamily="49" charset="0"/>
              </a:rPr>
              <a:t>ebx</a:t>
            </a:r>
            <a:r>
              <a:rPr lang="en-US" sz="1400" dirty="0" smtClean="0">
                <a:latin typeface="Consolas" pitchFamily="49" charset="0"/>
              </a:rPr>
              <a:t>, 4), %</a:t>
            </a:r>
            <a:r>
              <a:rPr lang="en-US" sz="1400" dirty="0" err="1" smtClean="0">
                <a:latin typeface="Consolas" pitchFamily="49" charset="0"/>
              </a:rPr>
              <a:t>eax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smtClean="0">
                <a:latin typeface="Consolas" pitchFamily="49" charset="0"/>
              </a:rPr>
              <a:t>call unpack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%</a:t>
            </a:r>
            <a:r>
              <a:rPr lang="en-US" sz="1400" dirty="0" err="1" smtClean="0">
                <a:latin typeface="Consolas" pitchFamily="49" charset="0"/>
              </a:rPr>
              <a:t>eax</a:t>
            </a:r>
            <a:r>
              <a:rPr lang="en-US" sz="1400" dirty="0" smtClean="0">
                <a:latin typeface="Consolas" pitchFamily="49" charset="0"/>
              </a:rPr>
              <a:t>, (%</a:t>
            </a:r>
            <a:r>
              <a:rPr lang="en-US" sz="1400" dirty="0" err="1" smtClean="0">
                <a:latin typeface="Consolas" pitchFamily="49" charset="0"/>
              </a:rPr>
              <a:t>edi</a:t>
            </a:r>
            <a:r>
              <a:rPr lang="en-US" sz="1400" dirty="0" smtClean="0">
                <a:latin typeface="Consolas" pitchFamily="49" charset="0"/>
              </a:rPr>
              <a:t>, %</a:t>
            </a:r>
            <a:r>
              <a:rPr lang="en-US" sz="1400" dirty="0" err="1" smtClean="0">
                <a:latin typeface="Consolas" pitchFamily="49" charset="0"/>
              </a:rPr>
              <a:t>ebx</a:t>
            </a:r>
            <a:r>
              <a:rPr lang="en-US" sz="1400" dirty="0" smtClean="0">
                <a:latin typeface="Consolas" pitchFamily="49" charset="0"/>
              </a:rPr>
              <a:t>, 4)</a:t>
            </a:r>
            <a:br>
              <a:rPr lang="en-US" sz="1400" dirty="0" smtClean="0">
                <a:latin typeface="Consolas" pitchFamily="49" charset="0"/>
              </a:rPr>
            </a:br>
            <a:r>
              <a:rPr lang="en-US" sz="1400" dirty="0" smtClean="0">
                <a:latin typeface="Consolas" pitchFamily="49" charset="0"/>
              </a:rPr>
              <a:t> inc %</a:t>
            </a:r>
            <a:r>
              <a:rPr lang="en-US" sz="1400" dirty="0" err="1" smtClean="0">
                <a:latin typeface="Consolas" pitchFamily="49" charset="0"/>
              </a:rPr>
              <a:t>ebx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cmp</a:t>
            </a:r>
            <a:r>
              <a:rPr lang="en-US" sz="1400" dirty="0" smtClean="0">
                <a:latin typeface="Consolas" pitchFamily="49" charset="0"/>
              </a:rPr>
              <a:t> %</a:t>
            </a:r>
            <a:r>
              <a:rPr lang="en-US" sz="1400" dirty="0" err="1" smtClean="0">
                <a:latin typeface="Consolas" pitchFamily="49" charset="0"/>
              </a:rPr>
              <a:t>ebx</a:t>
            </a:r>
            <a:r>
              <a:rPr lang="en-US" sz="1400" dirty="0" smtClean="0">
                <a:latin typeface="Consolas" pitchFamily="49" charset="0"/>
              </a:rPr>
              <a:t>, $0x42</a:t>
            </a: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jnz</a:t>
            </a:r>
            <a:r>
              <a:rPr lang="en-US" sz="1400" dirty="0" smtClean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loop_top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jmp</a:t>
            </a:r>
            <a:r>
              <a:rPr lang="en-US" sz="1400" dirty="0" smtClean="0">
                <a:latin typeface="Consolas" pitchFamily="49" charset="0"/>
              </a:rPr>
              <a:t> $(</a:t>
            </a:r>
            <a:r>
              <a:rPr lang="en-US" sz="1400" dirty="0" err="1" smtClean="0">
                <a:latin typeface="Consolas" pitchFamily="49" charset="0"/>
              </a:rPr>
              <a:t>unpacked_base</a:t>
            </a:r>
            <a:r>
              <a:rPr lang="en-US" sz="1400" dirty="0" smtClean="0">
                <a:latin typeface="Consolas" pitchFamily="49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A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" dur="5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152400" y="1524000"/>
          <a:ext cx="8763000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095500"/>
                <a:gridCol w="2190750"/>
                <a:gridCol w="219075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Type of Binary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% PC</a:t>
                      </a:r>
                      <a:r>
                        <a:rPr lang="en-US" baseline="0" dirty="0" smtClean="0"/>
                        <a:t> Sensitive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% Externally Sensitive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% </a:t>
                      </a:r>
                      <a:r>
                        <a:rPr lang="en-US" dirty="0" err="1" smtClean="0"/>
                        <a:t>Unanalyzable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Executable</a:t>
                      </a:r>
                      <a:r>
                        <a:rPr lang="en-US" baseline="0" dirty="0" smtClean="0"/>
                        <a:t> (</a:t>
                      </a:r>
                      <a:r>
                        <a:rPr lang="en-US" baseline="0" dirty="0" err="1" smtClean="0"/>
                        <a:t>a.out</a:t>
                      </a:r>
                      <a:r>
                        <a:rPr lang="en-US" baseline="0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9.0%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0.01%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0.59%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Library</a:t>
                      </a:r>
                      <a:r>
                        <a:rPr lang="en-US" baseline="0" dirty="0" smtClean="0"/>
                        <a:t> (.so)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7.9%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0.55%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0.72%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90F13A-0508-4AE4-B09C-9A7C8BB463F4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Safe and Efficient Instrumentation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6200" y="106680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</a:rPr>
              <a:t>Percentage of PC-Sensitive Instructions (32-bit, GCC, static analysis)</a:t>
            </a:r>
            <a:endParaRPr lang="en-US" sz="2400" dirty="0"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200" y="358140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</a:rPr>
              <a:t>Instrumentation Overhead (go, 32-bit, 12.3s base </a:t>
            </a:r>
            <a:r>
              <a:rPr lang="en-US" sz="2400" smtClean="0">
                <a:latin typeface="+mj-lt"/>
              </a:rPr>
              <a:t>time</a:t>
            </a:r>
            <a:r>
              <a:rPr lang="en-US" sz="2400" smtClean="0">
                <a:latin typeface="+mj-lt"/>
              </a:rPr>
              <a:t>)</a:t>
            </a:r>
          </a:p>
          <a:p>
            <a:endParaRPr lang="en-US" sz="2400" dirty="0" smtClean="0">
              <a:latin typeface="+mj-lt"/>
            </a:endParaRPr>
          </a:p>
          <a:p>
            <a:r>
              <a:rPr lang="en-US" sz="2400" dirty="0" smtClean="0">
                <a:latin typeface="+mj-lt"/>
              </a:rPr>
              <a:t>	Current </a:t>
            </a:r>
            <a:r>
              <a:rPr lang="en-US" sz="2400" dirty="0" err="1" smtClean="0">
                <a:latin typeface="+mj-lt"/>
              </a:rPr>
              <a:t>Dyninst</a:t>
            </a:r>
            <a:r>
              <a:rPr lang="en-US" sz="2400" dirty="0" smtClean="0">
                <a:latin typeface="+mj-lt"/>
              </a:rPr>
              <a:t>: 	</a:t>
            </a:r>
            <a:r>
              <a:rPr lang="en-US" sz="2400" smtClean="0">
                <a:latin typeface="+mj-lt"/>
              </a:rPr>
              <a:t>	23.4s </a:t>
            </a:r>
            <a:r>
              <a:rPr lang="en-US" sz="2400" dirty="0" smtClean="0">
                <a:latin typeface="+mj-lt"/>
              </a:rPr>
              <a:t>(90.2%)</a:t>
            </a:r>
          </a:p>
          <a:p>
            <a:r>
              <a:rPr lang="en-US" sz="2400" dirty="0" smtClean="0">
                <a:latin typeface="+mj-lt"/>
              </a:rPr>
              <a:t>	</a:t>
            </a:r>
            <a:r>
              <a:rPr lang="en-US" sz="2400" dirty="0" smtClean="0">
                <a:latin typeface="+mj-lt"/>
              </a:rPr>
              <a:t>Safe and Efficient Algorithm: 	16.3s (32.5%)</a:t>
            </a:r>
            <a:endParaRPr lang="en-US" sz="2400" dirty="0">
              <a:latin typeface="+mj-lt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152400" y="990600"/>
            <a:ext cx="8763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Memory sensitivity and compensation</a:t>
            </a:r>
          </a:p>
          <a:p>
            <a:pPr lvl="1"/>
            <a:r>
              <a:rPr lang="en-US" dirty="0" smtClean="0"/>
              <a:t>Improved pointer analysis</a:t>
            </a:r>
          </a:p>
          <a:p>
            <a:pPr lvl="1"/>
            <a:r>
              <a:rPr lang="en-US" dirty="0" smtClean="0"/>
              <a:t>Useful user intervention?</a:t>
            </a:r>
          </a:p>
          <a:p>
            <a:r>
              <a:rPr lang="en-US" dirty="0" smtClean="0"/>
              <a:t>Investigate group transformations</a:t>
            </a:r>
          </a:p>
          <a:p>
            <a:r>
              <a:rPr lang="en-US" dirty="0" smtClean="0"/>
              <a:t>Widen range of input binaries</a:t>
            </a:r>
          </a:p>
          <a:p>
            <a:r>
              <a:rPr lang="en-US" dirty="0" smtClean="0"/>
              <a:t>Expand supported platforms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90F13A-0508-4AE4-B09C-9A7C8BB463F4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Safe and Efficient Instrumentation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90F13A-0508-4AE4-B09C-9A7C8BB463F4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Safe and Efficient Instrumentation</a:t>
            </a:r>
            <a:endParaRPr lang="en-US" dirty="0"/>
          </a:p>
        </p:txBody>
      </p:sp>
      <p:pic>
        <p:nvPicPr>
          <p:cNvPr id="6" name="Picture 4" descr="math0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1" y="1371600"/>
            <a:ext cx="3962400" cy="4506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ASProtect</a:t>
            </a:r>
            <a:r>
              <a:rPr lang="en-US" dirty="0" smtClean="0"/>
              <a:t> code loop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90F13A-0508-4AE4-B09C-9A7C8BB463F4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Safe and Efficient Instrumentation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914400"/>
            <a:ext cx="8229600" cy="5478423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US" sz="1400" dirty="0" smtClean="0">
                <a:latin typeface="Consolas" pitchFamily="49" charset="0"/>
              </a:rPr>
              <a:t>8049756: call 8049761</a:t>
            </a:r>
          </a:p>
          <a:p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 smtClean="0">
                <a:latin typeface="Consolas" pitchFamily="49" charset="0"/>
              </a:rPr>
              <a:t>8049761: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EDX, ECX</a:t>
            </a:r>
          </a:p>
          <a:p>
            <a:r>
              <a:rPr lang="en-US" sz="1400" dirty="0" smtClean="0">
                <a:latin typeface="Consolas" pitchFamily="49" charset="0"/>
              </a:rPr>
              <a:t>8049763: pop EDI</a:t>
            </a:r>
          </a:p>
          <a:p>
            <a:r>
              <a:rPr lang="en-US" sz="1400" dirty="0" smtClean="0">
                <a:latin typeface="Consolas" pitchFamily="49" charset="0"/>
              </a:rPr>
              <a:t>8049764: push EAX</a:t>
            </a:r>
          </a:p>
          <a:p>
            <a:r>
              <a:rPr lang="en-US" sz="1400" dirty="0" smtClean="0">
                <a:latin typeface="Consolas" pitchFamily="49" charset="0"/>
              </a:rPr>
              <a:t>8049765: pop ESI</a:t>
            </a:r>
          </a:p>
          <a:p>
            <a:r>
              <a:rPr lang="en-US" sz="1400" dirty="0" smtClean="0">
                <a:latin typeface="Consolas" pitchFamily="49" charset="0"/>
              </a:rPr>
              <a:t>8049766: add EDI, 2183</a:t>
            </a:r>
          </a:p>
          <a:p>
            <a:r>
              <a:rPr lang="en-US" sz="1400" dirty="0" smtClean="0">
                <a:latin typeface="Consolas" pitchFamily="49" charset="0"/>
              </a:rPr>
              <a:t>804976c: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ESI, EDI</a:t>
            </a:r>
          </a:p>
          <a:p>
            <a:r>
              <a:rPr lang="en-US" sz="1400" dirty="0" smtClean="0">
                <a:latin typeface="Consolas" pitchFamily="49" charset="0"/>
              </a:rPr>
              <a:t>804976e: push 0</a:t>
            </a:r>
          </a:p>
          <a:p>
            <a:r>
              <a:rPr lang="en-US" sz="1400" dirty="0" smtClean="0">
                <a:latin typeface="Consolas" pitchFamily="49" charset="0"/>
              </a:rPr>
              <a:t>8049773: </a:t>
            </a:r>
            <a:r>
              <a:rPr lang="en-US" sz="1400" dirty="0" err="1" smtClean="0">
                <a:latin typeface="Consolas" pitchFamily="49" charset="0"/>
              </a:rPr>
              <a:t>jz</a:t>
            </a:r>
            <a:r>
              <a:rPr lang="en-US" sz="1400" dirty="0" smtClean="0">
                <a:latin typeface="Consolas" pitchFamily="49" charset="0"/>
              </a:rPr>
              <a:t> 804977c</a:t>
            </a:r>
          </a:p>
          <a:p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 smtClean="0">
                <a:latin typeface="Consolas" pitchFamily="49" charset="0"/>
              </a:rPr>
              <a:t>8049779: </a:t>
            </a:r>
            <a:r>
              <a:rPr lang="en-US" sz="1400" dirty="0" err="1" smtClean="0">
                <a:latin typeface="Consolas" pitchFamily="49" charset="0"/>
              </a:rPr>
              <a:t>adc</a:t>
            </a:r>
            <a:r>
              <a:rPr lang="en-US" sz="1400" dirty="0" smtClean="0">
                <a:latin typeface="Consolas" pitchFamily="49" charset="0"/>
              </a:rPr>
              <a:t> DH, 229</a:t>
            </a:r>
          </a:p>
          <a:p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 smtClean="0">
                <a:latin typeface="Consolas" pitchFamily="49" charset="0"/>
              </a:rPr>
              <a:t>804977c: pop EBX</a:t>
            </a:r>
          </a:p>
          <a:p>
            <a:r>
              <a:rPr lang="en-US" sz="1400" dirty="0" smtClean="0">
                <a:latin typeface="Consolas" pitchFamily="49" charset="0"/>
              </a:rPr>
              <a:t>804977d: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EAX, 2015212641</a:t>
            </a:r>
          </a:p>
          <a:p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 smtClean="0">
                <a:latin typeface="Consolas" pitchFamily="49" charset="0"/>
              </a:rPr>
              <a:t>8049782: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ECX, EBX(EDI)</a:t>
            </a:r>
          </a:p>
          <a:p>
            <a:r>
              <a:rPr lang="en-US" sz="1400" dirty="0" smtClean="0">
                <a:latin typeface="Consolas" pitchFamily="49" charset="0"/>
              </a:rPr>
              <a:t>8049785: </a:t>
            </a:r>
            <a:r>
              <a:rPr lang="en-US" sz="1400" dirty="0" err="1" smtClean="0">
                <a:latin typeface="Consolas" pitchFamily="49" charset="0"/>
              </a:rPr>
              <a:t>jmp</a:t>
            </a:r>
            <a:r>
              <a:rPr lang="en-US" sz="1400" dirty="0" smtClean="0">
                <a:latin typeface="Consolas" pitchFamily="49" charset="0"/>
              </a:rPr>
              <a:t> 804979c</a:t>
            </a:r>
          </a:p>
          <a:p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 smtClean="0">
                <a:latin typeface="Consolas" pitchFamily="49" charset="0"/>
              </a:rPr>
              <a:t>804979c: add ECX, 1586986316</a:t>
            </a:r>
          </a:p>
          <a:p>
            <a:r>
              <a:rPr lang="en-US" sz="1400" dirty="0" smtClean="0">
                <a:latin typeface="Consolas" pitchFamily="49" charset="0"/>
              </a:rPr>
              <a:t>80497a2: </a:t>
            </a:r>
            <a:r>
              <a:rPr lang="en-US" sz="1400" dirty="0" err="1" smtClean="0">
                <a:latin typeface="Consolas" pitchFamily="49" charset="0"/>
              </a:rPr>
              <a:t>xor</a:t>
            </a:r>
            <a:r>
              <a:rPr lang="en-US" sz="1400" dirty="0" smtClean="0">
                <a:latin typeface="Consolas" pitchFamily="49" charset="0"/>
              </a:rPr>
              <a:t> ESI, 314333756</a:t>
            </a:r>
          </a:p>
          <a:p>
            <a:r>
              <a:rPr lang="en-US" sz="1400" dirty="0" smtClean="0">
                <a:latin typeface="Consolas" pitchFamily="49" charset="0"/>
              </a:rPr>
              <a:t>80497a8: </a:t>
            </a:r>
            <a:r>
              <a:rPr lang="en-US" sz="1400" dirty="0" err="1" smtClean="0">
                <a:latin typeface="Consolas" pitchFamily="49" charset="0"/>
              </a:rPr>
              <a:t>xor</a:t>
            </a:r>
            <a:r>
              <a:rPr lang="en-US" sz="1400" dirty="0" smtClean="0">
                <a:latin typeface="Consolas" pitchFamily="49" charset="0"/>
              </a:rPr>
              <a:t> ECX, 594915733</a:t>
            </a:r>
          </a:p>
          <a:p>
            <a:r>
              <a:rPr lang="en-US" sz="1400" dirty="0" smtClean="0">
                <a:latin typeface="Consolas" pitchFamily="49" charset="0"/>
              </a:rPr>
              <a:t>80497ae: </a:t>
            </a:r>
            <a:r>
              <a:rPr lang="en-US" sz="1400" dirty="0" err="1" smtClean="0">
                <a:latin typeface="Consolas" pitchFamily="49" charset="0"/>
              </a:rPr>
              <a:t>jmp</a:t>
            </a:r>
            <a:r>
              <a:rPr lang="en-US" sz="1400" dirty="0" smtClean="0">
                <a:latin typeface="Consolas" pitchFamily="49" charset="0"/>
              </a:rPr>
              <a:t> 80497c3</a:t>
            </a:r>
          </a:p>
          <a:p>
            <a:endParaRPr lang="en-US" sz="1400" dirty="0" smtClean="0">
              <a:latin typeface="Consolas" pitchFamily="49" charset="0"/>
            </a:endParaRPr>
          </a:p>
          <a:p>
            <a:endParaRPr lang="en-US" sz="1400" dirty="0" smtClean="0">
              <a:latin typeface="Consolas" pitchFamily="49" charset="0"/>
            </a:endParaRPr>
          </a:p>
          <a:p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 smtClean="0">
                <a:latin typeface="Consolas" pitchFamily="49" charset="0"/>
              </a:rPr>
              <a:t>80497c3: sub ECX, 594948778</a:t>
            </a:r>
          </a:p>
          <a:p>
            <a:r>
              <a:rPr lang="en-US" sz="1400" dirty="0" smtClean="0">
                <a:latin typeface="Consolas" pitchFamily="49" charset="0"/>
              </a:rPr>
              <a:t>80497c9: sub ESI, 64260</a:t>
            </a:r>
          </a:p>
          <a:p>
            <a:r>
              <a:rPr lang="en-US" sz="1400" dirty="0" smtClean="0">
                <a:latin typeface="Consolas" pitchFamily="49" charset="0"/>
              </a:rPr>
              <a:t>80497ce: push ECX, ESP</a:t>
            </a:r>
          </a:p>
          <a:p>
            <a:r>
              <a:rPr lang="en-US" sz="1400" dirty="0" smtClean="0">
                <a:latin typeface="Consolas" pitchFamily="49" charset="0"/>
              </a:rPr>
              <a:t>80497cf: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EAX, 884377321</a:t>
            </a:r>
          </a:p>
          <a:p>
            <a:r>
              <a:rPr lang="it-IT" sz="1400" dirty="0" smtClean="0">
                <a:latin typeface="Consolas" pitchFamily="49" charset="0"/>
              </a:rPr>
              <a:t>80497d4: pop EBX(EDI)</a:t>
            </a:r>
          </a:p>
          <a:p>
            <a:r>
              <a:rPr lang="en-US" sz="1400" dirty="0" smtClean="0">
                <a:latin typeface="Consolas" pitchFamily="49" charset="0"/>
              </a:rPr>
              <a:t>80497d7: </a:t>
            </a:r>
            <a:r>
              <a:rPr lang="en-US" sz="1400" dirty="0" err="1" smtClean="0">
                <a:latin typeface="Consolas" pitchFamily="49" charset="0"/>
              </a:rPr>
              <a:t>jmp</a:t>
            </a:r>
            <a:r>
              <a:rPr lang="en-US" sz="1400" dirty="0" smtClean="0">
                <a:latin typeface="Consolas" pitchFamily="49" charset="0"/>
              </a:rPr>
              <a:t> 80497ed</a:t>
            </a:r>
          </a:p>
          <a:p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 smtClean="0">
                <a:latin typeface="Consolas" pitchFamily="49" charset="0"/>
              </a:rPr>
              <a:t>80497ed: </a:t>
            </a:r>
            <a:r>
              <a:rPr lang="en-US" sz="1400" dirty="0" err="1" smtClean="0">
                <a:latin typeface="Consolas" pitchFamily="49" charset="0"/>
              </a:rPr>
              <a:t>adc</a:t>
            </a:r>
            <a:r>
              <a:rPr lang="en-US" sz="1400" dirty="0" smtClean="0">
                <a:latin typeface="Consolas" pitchFamily="49" charset="0"/>
              </a:rPr>
              <a:t> AL, 100</a:t>
            </a:r>
          </a:p>
          <a:p>
            <a:r>
              <a:rPr lang="en-US" sz="1400" dirty="0" smtClean="0">
                <a:latin typeface="Consolas" pitchFamily="49" charset="0"/>
              </a:rPr>
              <a:t>80497f0: sub EBX, 1595026050</a:t>
            </a:r>
          </a:p>
          <a:p>
            <a:r>
              <a:rPr lang="en-US" sz="1400" dirty="0" smtClean="0">
                <a:latin typeface="Consolas" pitchFamily="49" charset="0"/>
              </a:rPr>
              <a:t>80497f6: </a:t>
            </a:r>
            <a:r>
              <a:rPr lang="en-US" sz="1400" dirty="0" err="1" smtClean="0">
                <a:latin typeface="Consolas" pitchFamily="49" charset="0"/>
              </a:rPr>
              <a:t>xor</a:t>
            </a:r>
            <a:r>
              <a:rPr lang="en-US" sz="1400" dirty="0" smtClean="0">
                <a:latin typeface="Consolas" pitchFamily="49" charset="0"/>
              </a:rPr>
              <a:t> EAX, 34778</a:t>
            </a:r>
          </a:p>
          <a:p>
            <a:r>
              <a:rPr lang="en-US" sz="1400" dirty="0" smtClean="0">
                <a:latin typeface="Consolas" pitchFamily="49" charset="0"/>
              </a:rPr>
              <a:t>80497fb: add EBX, 1595026046</a:t>
            </a:r>
          </a:p>
          <a:p>
            <a:r>
              <a:rPr lang="en-US" sz="1400" dirty="0" smtClean="0">
                <a:latin typeface="Consolas" pitchFamily="49" charset="0"/>
              </a:rPr>
              <a:t>8049801: call 804980c</a:t>
            </a:r>
          </a:p>
          <a:p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 smtClean="0">
                <a:latin typeface="Consolas" pitchFamily="49" charset="0"/>
              </a:rPr>
              <a:t>804980c: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AX, 2783</a:t>
            </a:r>
          </a:p>
          <a:p>
            <a:r>
              <a:rPr lang="en-US" sz="1400" dirty="0" smtClean="0">
                <a:latin typeface="Consolas" pitchFamily="49" charset="0"/>
              </a:rPr>
              <a:t>8049810: pop ESI</a:t>
            </a:r>
          </a:p>
          <a:p>
            <a:r>
              <a:rPr lang="en-US" sz="1400" dirty="0" smtClean="0">
                <a:latin typeface="Consolas" pitchFamily="49" charset="0"/>
              </a:rPr>
              <a:t>8049811: </a:t>
            </a:r>
            <a:r>
              <a:rPr lang="en-US" sz="1400" dirty="0" err="1" smtClean="0">
                <a:latin typeface="Consolas" pitchFamily="49" charset="0"/>
              </a:rPr>
              <a:t>cmp</a:t>
            </a:r>
            <a:r>
              <a:rPr lang="en-US" sz="1400" dirty="0" smtClean="0">
                <a:latin typeface="Consolas" pitchFamily="49" charset="0"/>
              </a:rPr>
              <a:t> EBX, 4294965344</a:t>
            </a:r>
          </a:p>
          <a:p>
            <a:r>
              <a:rPr lang="en-US" sz="1400" dirty="0" smtClean="0">
                <a:latin typeface="Consolas" pitchFamily="49" charset="0"/>
              </a:rPr>
              <a:t>8049817: </a:t>
            </a:r>
            <a:r>
              <a:rPr lang="en-US" sz="1400" dirty="0" err="1" smtClean="0">
                <a:latin typeface="Consolas" pitchFamily="49" charset="0"/>
              </a:rPr>
              <a:t>jnz</a:t>
            </a:r>
            <a:r>
              <a:rPr lang="en-US" sz="1400" dirty="0" smtClean="0">
                <a:latin typeface="Consolas" pitchFamily="49" charset="0"/>
              </a:rPr>
              <a:t> 8049834</a:t>
            </a:r>
          </a:p>
          <a:p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 smtClean="0">
                <a:latin typeface="Consolas" pitchFamily="49" charset="0"/>
              </a:rPr>
              <a:t>804981d: or ESI, 839181910</a:t>
            </a:r>
          </a:p>
          <a:p>
            <a:r>
              <a:rPr lang="en-US" sz="1400" dirty="0" smtClean="0">
                <a:latin typeface="Consolas" pitchFamily="49" charset="0"/>
              </a:rPr>
              <a:t>8049823: </a:t>
            </a:r>
            <a:r>
              <a:rPr lang="en-US" sz="1400" dirty="0" err="1" smtClean="0">
                <a:latin typeface="Consolas" pitchFamily="49" charset="0"/>
              </a:rPr>
              <a:t>jmp</a:t>
            </a:r>
            <a:r>
              <a:rPr lang="en-US" sz="1400" dirty="0" smtClean="0">
                <a:latin typeface="Consolas" pitchFamily="49" charset="0"/>
              </a:rPr>
              <a:t> 8049847</a:t>
            </a:r>
          </a:p>
          <a:p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 smtClean="0">
                <a:latin typeface="Consolas" pitchFamily="49" charset="0"/>
              </a:rPr>
              <a:t>8049834: </a:t>
            </a:r>
            <a:r>
              <a:rPr lang="en-US" sz="1400" dirty="0" err="1" smtClean="0">
                <a:latin typeface="Consolas" pitchFamily="49" charset="0"/>
              </a:rPr>
              <a:t>mov</a:t>
            </a:r>
            <a:r>
              <a:rPr lang="en-US" sz="1400" dirty="0" smtClean="0">
                <a:latin typeface="Consolas" pitchFamily="49" charset="0"/>
              </a:rPr>
              <a:t> ESI, 1287570375</a:t>
            </a:r>
          </a:p>
          <a:p>
            <a:r>
              <a:rPr lang="en-US" sz="1400" dirty="0" smtClean="0">
                <a:latin typeface="Consolas" pitchFamily="49" charset="0"/>
              </a:rPr>
              <a:t>8049839: </a:t>
            </a:r>
            <a:r>
              <a:rPr lang="en-US" sz="1400" dirty="0" err="1" smtClean="0">
                <a:latin typeface="Consolas" pitchFamily="49" charset="0"/>
              </a:rPr>
              <a:t>jmp</a:t>
            </a:r>
            <a:r>
              <a:rPr lang="en-US" sz="1400" dirty="0" smtClean="0">
                <a:latin typeface="Consolas" pitchFamily="49" charset="0"/>
              </a:rPr>
              <a:t> 8049782</a:t>
            </a:r>
          </a:p>
          <a:p>
            <a:endParaRPr lang="en-US" sz="1400" dirty="0">
              <a:latin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Emulation Examples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90F13A-0508-4AE4-B09C-9A7C8BB463F4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Safe and Efficient Instrumentation</a:t>
            </a:r>
            <a:endParaRPr lang="en-US" dirty="0"/>
          </a:p>
        </p:txBody>
      </p:sp>
      <p:grpSp>
        <p:nvGrpSpPr>
          <p:cNvPr id="31" name="Group 30"/>
          <p:cNvGrpSpPr/>
          <p:nvPr/>
        </p:nvGrpSpPr>
        <p:grpSpPr>
          <a:xfrm>
            <a:off x="1219200" y="1219200"/>
            <a:ext cx="2743200" cy="307778"/>
            <a:chOff x="838200" y="2057400"/>
            <a:chExt cx="1752600" cy="307778"/>
          </a:xfrm>
        </p:grpSpPr>
        <p:sp>
          <p:nvSpPr>
            <p:cNvPr id="6" name="Rectangle 5"/>
            <p:cNvSpPr/>
            <p:nvPr/>
          </p:nvSpPr>
          <p:spPr>
            <a:xfrm>
              <a:off x="838200" y="2057400"/>
              <a:ext cx="1752600" cy="304800"/>
            </a:xfrm>
            <a:prstGeom prst="rect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0"/>
            </a:gra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38200" y="2057401"/>
              <a:ext cx="1676400" cy="307777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r>
                <a:rPr lang="en-US" sz="1400" dirty="0" smtClean="0">
                  <a:latin typeface="Consolas" pitchFamily="49" charset="0"/>
                </a:rPr>
                <a:t>add %</a:t>
              </a:r>
              <a:r>
                <a:rPr lang="en-US" sz="1400" dirty="0" err="1" smtClean="0">
                  <a:latin typeface="Consolas" pitchFamily="49" charset="0"/>
                </a:rPr>
                <a:t>eax</a:t>
              </a:r>
              <a:r>
                <a:rPr lang="en-US" sz="1400" dirty="0" smtClean="0">
                  <a:latin typeface="Consolas" pitchFamily="49" charset="0"/>
                </a:rPr>
                <a:t>, %</a:t>
              </a:r>
              <a:r>
                <a:rPr lang="en-US" sz="1400" dirty="0" err="1" smtClean="0">
                  <a:latin typeface="Consolas" pitchFamily="49" charset="0"/>
                </a:rPr>
                <a:t>ebx</a:t>
              </a:r>
              <a:endParaRPr lang="en-US" sz="1400" dirty="0" smtClean="0">
                <a:latin typeface="Consolas" pitchFamily="49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219200" y="2133600"/>
            <a:ext cx="2743200" cy="307778"/>
            <a:chOff x="1981200" y="3047999"/>
            <a:chExt cx="1752600" cy="307778"/>
          </a:xfrm>
        </p:grpSpPr>
        <p:sp>
          <p:nvSpPr>
            <p:cNvPr id="9" name="Rectangle 8"/>
            <p:cNvSpPr/>
            <p:nvPr/>
          </p:nvSpPr>
          <p:spPr>
            <a:xfrm>
              <a:off x="1981200" y="3047999"/>
              <a:ext cx="1752600" cy="304801"/>
            </a:xfrm>
            <a:prstGeom prst="rect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0"/>
            </a:gra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981200" y="3048000"/>
              <a:ext cx="1676400" cy="307777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r>
                <a:rPr lang="en-US" sz="1400" dirty="0" err="1" smtClean="0">
                  <a:latin typeface="Consolas" pitchFamily="49" charset="0"/>
                </a:rPr>
                <a:t>jnz</a:t>
              </a:r>
              <a:r>
                <a:rPr lang="en-US" sz="1400" dirty="0" smtClean="0">
                  <a:latin typeface="Consolas" pitchFamily="49" charset="0"/>
                </a:rPr>
                <a:t> 0xf3e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1219200" y="3200400"/>
            <a:ext cx="2743200" cy="307778"/>
            <a:chOff x="4572000" y="1904999"/>
            <a:chExt cx="1752600" cy="307778"/>
          </a:xfrm>
        </p:grpSpPr>
        <p:sp>
          <p:nvSpPr>
            <p:cNvPr id="11" name="Rectangle 10"/>
            <p:cNvSpPr/>
            <p:nvPr/>
          </p:nvSpPr>
          <p:spPr>
            <a:xfrm>
              <a:off x="4572000" y="1904999"/>
              <a:ext cx="1752600" cy="304801"/>
            </a:xfrm>
            <a:prstGeom prst="rect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0"/>
            </a:gra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572000" y="1905000"/>
              <a:ext cx="1676400" cy="307777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r>
                <a:rPr lang="en-US" sz="1400" dirty="0" smtClean="0">
                  <a:latin typeface="Consolas" pitchFamily="49" charset="0"/>
                </a:rPr>
                <a:t>call </a:t>
              </a:r>
              <a:r>
                <a:rPr lang="en-US" sz="1400" dirty="0" err="1" smtClean="0">
                  <a:latin typeface="Consolas" pitchFamily="49" charset="0"/>
                </a:rPr>
                <a:t>fprintf</a:t>
              </a:r>
              <a:endParaRPr lang="en-US" sz="1400" dirty="0" smtClean="0">
                <a:latin typeface="Consolas" pitchFamily="49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1219200" y="5486400"/>
            <a:ext cx="2743200" cy="307778"/>
            <a:chOff x="5791200" y="3352799"/>
            <a:chExt cx="2743200" cy="307778"/>
          </a:xfrm>
        </p:grpSpPr>
        <p:sp>
          <p:nvSpPr>
            <p:cNvPr id="14" name="Rectangle 13"/>
            <p:cNvSpPr/>
            <p:nvPr/>
          </p:nvSpPr>
          <p:spPr>
            <a:xfrm>
              <a:off x="5791200" y="3352799"/>
              <a:ext cx="2743200" cy="304801"/>
            </a:xfrm>
            <a:prstGeom prst="rect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0"/>
            </a:gra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791200" y="3352800"/>
              <a:ext cx="2743200" cy="307777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r>
                <a:rPr lang="en-US" sz="1400" dirty="0" smtClean="0">
                  <a:latin typeface="Consolas" pitchFamily="49" charset="0"/>
                </a:rPr>
                <a:t> </a:t>
              </a:r>
              <a:r>
                <a:rPr lang="en-US" sz="1400" dirty="0" err="1" smtClean="0">
                  <a:latin typeface="Consolas" pitchFamily="49" charset="0"/>
                </a:rPr>
                <a:t>mov</a:t>
              </a:r>
              <a:r>
                <a:rPr lang="en-US" sz="1400" dirty="0" smtClean="0">
                  <a:latin typeface="Consolas" pitchFamily="49" charset="0"/>
                </a:rPr>
                <a:t> (%</a:t>
              </a:r>
              <a:r>
                <a:rPr lang="en-US" sz="1400" dirty="0" err="1" smtClean="0">
                  <a:latin typeface="Consolas" pitchFamily="49" charset="0"/>
                </a:rPr>
                <a:t>esi</a:t>
              </a:r>
              <a:r>
                <a:rPr lang="en-US" sz="1400" dirty="0" smtClean="0">
                  <a:latin typeface="Consolas" pitchFamily="49" charset="0"/>
                </a:rPr>
                <a:t>, %</a:t>
              </a:r>
              <a:r>
                <a:rPr lang="en-US" sz="1400" dirty="0" err="1" smtClean="0">
                  <a:latin typeface="Consolas" pitchFamily="49" charset="0"/>
                </a:rPr>
                <a:t>ebx</a:t>
              </a:r>
              <a:r>
                <a:rPr lang="en-US" sz="1400" dirty="0" smtClean="0">
                  <a:latin typeface="Consolas" pitchFamily="49" charset="0"/>
                </a:rPr>
                <a:t>, 4), %</a:t>
              </a:r>
              <a:r>
                <a:rPr lang="en-US" sz="1400" dirty="0" err="1" smtClean="0">
                  <a:latin typeface="Consolas" pitchFamily="49" charset="0"/>
                </a:rPr>
                <a:t>eax</a:t>
              </a:r>
              <a:endParaRPr lang="en-US" sz="1400" dirty="0" smtClean="0">
                <a:latin typeface="Consolas" pitchFamily="49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257800" y="2133600"/>
            <a:ext cx="2743200" cy="307778"/>
            <a:chOff x="2057400" y="5562600"/>
            <a:chExt cx="1752600" cy="307778"/>
          </a:xfrm>
        </p:grpSpPr>
        <p:sp>
          <p:nvSpPr>
            <p:cNvPr id="18" name="Rectangle 17"/>
            <p:cNvSpPr/>
            <p:nvPr/>
          </p:nvSpPr>
          <p:spPr>
            <a:xfrm>
              <a:off x="2057400" y="5562600"/>
              <a:ext cx="1752600" cy="304801"/>
            </a:xfrm>
            <a:prstGeom prst="rect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0"/>
            </a:gra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057400" y="5562601"/>
              <a:ext cx="1676400" cy="307777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r>
                <a:rPr lang="en-US" sz="1400" dirty="0" err="1" smtClean="0">
                  <a:latin typeface="Consolas" pitchFamily="49" charset="0"/>
                </a:rPr>
                <a:t>jnz</a:t>
              </a:r>
              <a:r>
                <a:rPr lang="en-US" sz="1400" dirty="0" smtClean="0">
                  <a:latin typeface="Consolas" pitchFamily="49" charset="0"/>
                </a:rPr>
                <a:t> 0xe498d3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257800" y="1219200"/>
            <a:ext cx="2743200" cy="307778"/>
            <a:chOff x="838200" y="4648199"/>
            <a:chExt cx="1752600" cy="307778"/>
          </a:xfrm>
        </p:grpSpPr>
        <p:sp>
          <p:nvSpPr>
            <p:cNvPr id="20" name="Rectangle 19"/>
            <p:cNvSpPr/>
            <p:nvPr/>
          </p:nvSpPr>
          <p:spPr>
            <a:xfrm>
              <a:off x="838200" y="4648199"/>
              <a:ext cx="1752600" cy="304800"/>
            </a:xfrm>
            <a:prstGeom prst="rect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0"/>
            </a:gra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38200" y="4648200"/>
              <a:ext cx="1676400" cy="307777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r>
                <a:rPr lang="en-US" sz="1400" dirty="0" smtClean="0">
                  <a:latin typeface="Consolas" pitchFamily="49" charset="0"/>
                </a:rPr>
                <a:t>add %</a:t>
              </a:r>
              <a:r>
                <a:rPr lang="en-US" sz="1400" dirty="0" err="1" smtClean="0">
                  <a:latin typeface="Consolas" pitchFamily="49" charset="0"/>
                </a:rPr>
                <a:t>eax</a:t>
              </a:r>
              <a:r>
                <a:rPr lang="en-US" sz="1400" dirty="0" smtClean="0">
                  <a:latin typeface="Consolas" pitchFamily="49" charset="0"/>
                </a:rPr>
                <a:t>, %</a:t>
              </a:r>
              <a:r>
                <a:rPr lang="en-US" sz="1400" dirty="0" err="1" smtClean="0">
                  <a:latin typeface="Consolas" pitchFamily="49" charset="0"/>
                </a:rPr>
                <a:t>ebx</a:t>
              </a:r>
              <a:endParaRPr lang="en-US" sz="1400" dirty="0" smtClean="0">
                <a:latin typeface="Consolas" pitchFamily="49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257800" y="3124199"/>
            <a:ext cx="2743200" cy="533401"/>
            <a:chOff x="4572000" y="4724399"/>
            <a:chExt cx="1752600" cy="533401"/>
          </a:xfrm>
        </p:grpSpPr>
        <p:sp>
          <p:nvSpPr>
            <p:cNvPr id="22" name="Rectangle 21"/>
            <p:cNvSpPr/>
            <p:nvPr/>
          </p:nvSpPr>
          <p:spPr>
            <a:xfrm>
              <a:off x="4572000" y="4724400"/>
              <a:ext cx="1752600" cy="533400"/>
            </a:xfrm>
            <a:prstGeom prst="rect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0"/>
            </a:gra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572000" y="4724399"/>
              <a:ext cx="1676400" cy="523220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r>
                <a:rPr lang="en-US" sz="1400" dirty="0" smtClean="0">
                  <a:latin typeface="Consolas" pitchFamily="49" charset="0"/>
                </a:rPr>
                <a:t>push $804391</a:t>
              </a:r>
            </a:p>
            <a:p>
              <a:r>
                <a:rPr lang="en-US" sz="1400" dirty="0" err="1" smtClean="0">
                  <a:latin typeface="Consolas" pitchFamily="49" charset="0"/>
                </a:rPr>
                <a:t>jmp</a:t>
              </a:r>
              <a:r>
                <a:rPr lang="en-US" sz="1400" dirty="0" smtClean="0">
                  <a:latin typeface="Consolas" pitchFamily="49" charset="0"/>
                </a:rPr>
                <a:t> </a:t>
              </a:r>
              <a:r>
                <a:rPr lang="en-US" sz="1400" dirty="0" err="1" smtClean="0">
                  <a:latin typeface="Consolas" pitchFamily="49" charset="0"/>
                </a:rPr>
                <a:t>fprintf</a:t>
              </a:r>
              <a:endParaRPr lang="en-US" sz="1400" dirty="0" smtClean="0">
                <a:latin typeface="Consolas" pitchFamily="49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5257800" y="5334000"/>
            <a:ext cx="2743200" cy="762000"/>
            <a:chOff x="6019800" y="5334000"/>
            <a:chExt cx="2743200" cy="762000"/>
          </a:xfrm>
        </p:grpSpPr>
        <p:sp>
          <p:nvSpPr>
            <p:cNvPr id="24" name="Rectangle 23"/>
            <p:cNvSpPr/>
            <p:nvPr/>
          </p:nvSpPr>
          <p:spPr>
            <a:xfrm>
              <a:off x="6019800" y="5334000"/>
              <a:ext cx="2743200" cy="762000"/>
            </a:xfrm>
            <a:prstGeom prst="rect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0"/>
            </a:gra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019800" y="5334001"/>
              <a:ext cx="2743200" cy="738664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r>
                <a:rPr lang="en-US" sz="1400" dirty="0" smtClean="0">
                  <a:latin typeface="Consolas" pitchFamily="49" charset="0"/>
                </a:rPr>
                <a:t>lea (%</a:t>
              </a:r>
              <a:r>
                <a:rPr lang="en-US" sz="1400" dirty="0" err="1" smtClean="0">
                  <a:latin typeface="Consolas" pitchFamily="49" charset="0"/>
                </a:rPr>
                <a:t>esi</a:t>
              </a:r>
              <a:r>
                <a:rPr lang="en-US" sz="1400" dirty="0" smtClean="0">
                  <a:latin typeface="Consolas" pitchFamily="49" charset="0"/>
                </a:rPr>
                <a:t>, %</a:t>
              </a:r>
              <a:r>
                <a:rPr lang="en-US" sz="1400" dirty="0" err="1" smtClean="0">
                  <a:latin typeface="Consolas" pitchFamily="49" charset="0"/>
                </a:rPr>
                <a:t>ebx</a:t>
              </a:r>
              <a:r>
                <a:rPr lang="en-US" sz="1400" dirty="0" smtClean="0">
                  <a:latin typeface="Consolas" pitchFamily="49" charset="0"/>
                </a:rPr>
                <a:t>, 4), %</a:t>
              </a:r>
              <a:r>
                <a:rPr lang="en-US" sz="1400" dirty="0" err="1" smtClean="0">
                  <a:latin typeface="Consolas" pitchFamily="49" charset="0"/>
                </a:rPr>
                <a:t>eax</a:t>
              </a:r>
              <a:endParaRPr lang="en-US" sz="1400" dirty="0" smtClean="0">
                <a:latin typeface="Consolas" pitchFamily="49" charset="0"/>
              </a:endParaRPr>
            </a:p>
            <a:p>
              <a:r>
                <a:rPr lang="en-US" sz="1400" dirty="0" smtClean="0">
                  <a:latin typeface="Consolas" pitchFamily="49" charset="0"/>
                </a:rPr>
                <a:t>call </a:t>
              </a:r>
              <a:r>
                <a:rPr lang="en-US" sz="1400" dirty="0" err="1" smtClean="0">
                  <a:latin typeface="Consolas" pitchFamily="49" charset="0"/>
                </a:rPr>
                <a:t>mem_addr_translate</a:t>
              </a:r>
              <a:endParaRPr lang="en-US" sz="1400" dirty="0" smtClean="0">
                <a:latin typeface="Consolas" pitchFamily="49" charset="0"/>
              </a:endParaRPr>
            </a:p>
            <a:p>
              <a:r>
                <a:rPr lang="en-US" sz="1400" dirty="0" err="1" smtClean="0">
                  <a:latin typeface="Consolas" pitchFamily="49" charset="0"/>
                </a:rPr>
                <a:t>mov</a:t>
              </a:r>
              <a:r>
                <a:rPr lang="en-US" sz="1400" dirty="0" smtClean="0">
                  <a:latin typeface="Consolas" pitchFamily="49" charset="0"/>
                </a:rPr>
                <a:t> (%</a:t>
              </a:r>
              <a:r>
                <a:rPr lang="en-US" sz="1400" dirty="0" err="1" smtClean="0">
                  <a:latin typeface="Consolas" pitchFamily="49" charset="0"/>
                </a:rPr>
                <a:t>eax</a:t>
              </a:r>
              <a:r>
                <a:rPr lang="en-US" sz="1400" dirty="0" smtClean="0">
                  <a:latin typeface="Consolas" pitchFamily="49" charset="0"/>
                </a:rPr>
                <a:t>), %</a:t>
              </a:r>
              <a:r>
                <a:rPr lang="en-US" sz="1400" dirty="0" err="1" smtClean="0">
                  <a:latin typeface="Consolas" pitchFamily="49" charset="0"/>
                </a:rPr>
                <a:t>eax</a:t>
              </a:r>
              <a:endParaRPr lang="en-US" sz="1400" dirty="0" smtClean="0">
                <a:latin typeface="Consolas" pitchFamily="49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219200" y="4419600"/>
            <a:ext cx="2743200" cy="307778"/>
            <a:chOff x="5486400" y="2587822"/>
            <a:chExt cx="1752600" cy="307778"/>
          </a:xfrm>
        </p:grpSpPr>
        <p:sp>
          <p:nvSpPr>
            <p:cNvPr id="26" name="Rectangle 25"/>
            <p:cNvSpPr/>
            <p:nvPr/>
          </p:nvSpPr>
          <p:spPr>
            <a:xfrm>
              <a:off x="5486400" y="2587822"/>
              <a:ext cx="1752600" cy="304801"/>
            </a:xfrm>
            <a:prstGeom prst="rect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0"/>
            </a:gra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486400" y="2587823"/>
              <a:ext cx="1676400" cy="307777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r>
                <a:rPr lang="en-US" sz="1400" dirty="0" smtClean="0">
                  <a:latin typeface="Consolas" pitchFamily="49" charset="0"/>
                </a:rPr>
                <a:t>ret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5257800" y="4191001"/>
            <a:ext cx="2743200" cy="838200"/>
            <a:chOff x="6172199" y="4648202"/>
            <a:chExt cx="1752600" cy="990600"/>
          </a:xfrm>
        </p:grpSpPr>
        <p:sp>
          <p:nvSpPr>
            <p:cNvPr id="36" name="Rectangle 35"/>
            <p:cNvSpPr/>
            <p:nvPr/>
          </p:nvSpPr>
          <p:spPr>
            <a:xfrm>
              <a:off x="6172199" y="4648202"/>
              <a:ext cx="1752600" cy="990600"/>
            </a:xfrm>
            <a:prstGeom prst="rect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0"/>
            </a:gra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172200" y="4648202"/>
              <a:ext cx="1676400" cy="954107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r>
                <a:rPr lang="en-US" sz="1400" dirty="0" smtClean="0">
                  <a:latin typeface="Consolas" pitchFamily="49" charset="0"/>
                </a:rPr>
                <a:t>pop %</a:t>
              </a:r>
              <a:r>
                <a:rPr lang="en-US" sz="1400" dirty="0" err="1" smtClean="0">
                  <a:latin typeface="Consolas" pitchFamily="49" charset="0"/>
                </a:rPr>
                <a:t>eax</a:t>
              </a:r>
              <a:endParaRPr lang="en-US" sz="1400" dirty="0" smtClean="0">
                <a:latin typeface="Consolas" pitchFamily="49" charset="0"/>
              </a:endParaRPr>
            </a:p>
            <a:p>
              <a:r>
                <a:rPr lang="en-US" sz="1400" dirty="0" smtClean="0">
                  <a:latin typeface="Consolas" pitchFamily="49" charset="0"/>
                </a:rPr>
                <a:t>call </a:t>
              </a:r>
              <a:r>
                <a:rPr lang="en-US" sz="1400" dirty="0" err="1" smtClean="0">
                  <a:latin typeface="Consolas" pitchFamily="49" charset="0"/>
                </a:rPr>
                <a:t>addr_translate</a:t>
              </a:r>
              <a:endParaRPr lang="en-US" sz="1400" dirty="0" smtClean="0">
                <a:latin typeface="Consolas" pitchFamily="49" charset="0"/>
              </a:endParaRPr>
            </a:p>
            <a:p>
              <a:r>
                <a:rPr lang="en-US" sz="1400" dirty="0" err="1" smtClean="0">
                  <a:latin typeface="Consolas" pitchFamily="49" charset="0"/>
                </a:rPr>
                <a:t>jmp</a:t>
              </a:r>
              <a:r>
                <a:rPr lang="en-US" sz="1400" dirty="0" smtClean="0">
                  <a:latin typeface="Consolas" pitchFamily="49" charset="0"/>
                </a:rPr>
                <a:t> %</a:t>
              </a:r>
              <a:r>
                <a:rPr lang="en-US" sz="1400" dirty="0" err="1" smtClean="0">
                  <a:latin typeface="Consolas" pitchFamily="49" charset="0"/>
                </a:rPr>
                <a:t>eax</a:t>
              </a:r>
              <a:endParaRPr lang="en-US" sz="1400" dirty="0" smtClean="0">
                <a:latin typeface="Consolas" pitchFamily="49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Sensitivity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991600" cy="3352800"/>
          </a:xfrm>
        </p:spPr>
        <p:txBody>
          <a:bodyPr/>
          <a:lstStyle/>
          <a:p>
            <a:r>
              <a:rPr lang="en-US" dirty="0" smtClean="0"/>
              <a:t>A program is </a:t>
            </a:r>
            <a:r>
              <a:rPr lang="en-US" i="1" dirty="0" smtClean="0"/>
              <a:t>sensitive </a:t>
            </a:r>
            <a:r>
              <a:rPr lang="en-US" dirty="0" smtClean="0"/>
              <a:t>to a particular modification if that modification changes the program’s behavior</a:t>
            </a:r>
          </a:p>
          <a:p>
            <a:r>
              <a:rPr lang="en-US" dirty="0" smtClean="0"/>
              <a:t>Current binary </a:t>
            </a:r>
            <a:r>
              <a:rPr lang="en-US" dirty="0" err="1" smtClean="0"/>
              <a:t>instrumenters</a:t>
            </a:r>
            <a:r>
              <a:rPr lang="en-US" dirty="0" smtClean="0"/>
              <a:t> rely on fixed sensitivity models</a:t>
            </a:r>
          </a:p>
          <a:p>
            <a:pPr lvl="1"/>
            <a:r>
              <a:rPr lang="en-US" dirty="0" smtClean="0"/>
              <a:t>And may fail to preserve behavior</a:t>
            </a:r>
          </a:p>
          <a:p>
            <a:r>
              <a:rPr lang="en-US" dirty="0" smtClean="0"/>
              <a:t>Compensating for sensitivity imposes overhead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90F13A-0508-4AE4-B09C-9A7C8BB463F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Safe and Efficient Instrumentation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410200" y="4419600"/>
            <a:ext cx="2590800" cy="5334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2700000" scaled="0"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410200" y="4419601"/>
            <a:ext cx="2667000" cy="5232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400" dirty="0" smtClean="0">
                <a:latin typeface="Consolas" pitchFamily="49" charset="0"/>
              </a:rPr>
              <a:t>push </a:t>
            </a:r>
            <a:r>
              <a:rPr lang="en-US" sz="1400" dirty="0" smtClean="0">
                <a:latin typeface="Consolas" pitchFamily="49" charset="0"/>
              </a:rPr>
              <a:t>$(</a:t>
            </a:r>
            <a:r>
              <a:rPr lang="en-US" sz="1400" dirty="0" err="1" smtClean="0">
                <a:latin typeface="Consolas" pitchFamily="49" charset="0"/>
              </a:rPr>
              <a:t>ret_addr</a:t>
            </a:r>
            <a:r>
              <a:rPr lang="en-US" sz="1400" dirty="0" smtClean="0">
                <a:latin typeface="Consolas" pitchFamily="49" charset="0"/>
              </a:rPr>
              <a:t>)</a:t>
            </a:r>
          </a:p>
          <a:p>
            <a:r>
              <a:rPr lang="en-US" sz="1400" dirty="0" err="1" smtClean="0">
                <a:latin typeface="Consolas" pitchFamily="49" charset="0"/>
              </a:rPr>
              <a:t>jmp</a:t>
            </a:r>
            <a:r>
              <a:rPr lang="en-US" sz="1400" dirty="0" smtClean="0">
                <a:latin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</a:rPr>
              <a:t>printf</a:t>
            </a:r>
            <a:endParaRPr lang="en-US" sz="1400" dirty="0" smtClean="0">
              <a:latin typeface="Consolas" pitchFamily="49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219200" y="4572000"/>
            <a:ext cx="2590800" cy="304800"/>
            <a:chOff x="5486400" y="2587822"/>
            <a:chExt cx="1752600" cy="307778"/>
          </a:xfrm>
        </p:grpSpPr>
        <p:sp>
          <p:nvSpPr>
            <p:cNvPr id="10" name="Rectangle 9"/>
            <p:cNvSpPr/>
            <p:nvPr/>
          </p:nvSpPr>
          <p:spPr>
            <a:xfrm>
              <a:off x="5486400" y="2587822"/>
              <a:ext cx="1752600" cy="304801"/>
            </a:xfrm>
            <a:prstGeom prst="rect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0"/>
            </a:gra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486400" y="2587823"/>
              <a:ext cx="1676400" cy="307777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r>
                <a:rPr lang="en-US" sz="1400" dirty="0" smtClean="0">
                  <a:latin typeface="Consolas" pitchFamily="49" charset="0"/>
                </a:rPr>
                <a:t>call </a:t>
              </a:r>
              <a:r>
                <a:rPr lang="en-US" sz="1400" dirty="0" err="1" smtClean="0">
                  <a:latin typeface="Consolas" pitchFamily="49" charset="0"/>
                </a:rPr>
                <a:t>printf</a:t>
              </a:r>
              <a:endParaRPr lang="en-US" sz="1400" dirty="0" smtClean="0">
                <a:latin typeface="Consolas" pitchFamily="49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219200" y="5559622"/>
            <a:ext cx="2590800" cy="307778"/>
            <a:chOff x="5410200" y="5334000"/>
            <a:chExt cx="2438400" cy="307778"/>
          </a:xfrm>
        </p:grpSpPr>
        <p:sp>
          <p:nvSpPr>
            <p:cNvPr id="18" name="Rectangle 17"/>
            <p:cNvSpPr/>
            <p:nvPr/>
          </p:nvSpPr>
          <p:spPr>
            <a:xfrm>
              <a:off x="5410200" y="5334000"/>
              <a:ext cx="2438400" cy="304800"/>
            </a:xfrm>
            <a:prstGeom prst="rect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0"/>
            </a:gra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410200" y="5334001"/>
              <a:ext cx="2332383" cy="307777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r>
                <a:rPr lang="en-US" sz="1400" dirty="0" smtClean="0">
                  <a:latin typeface="Consolas" pitchFamily="49" charset="0"/>
                </a:rPr>
                <a:t>ret</a:t>
              </a:r>
            </a:p>
          </p:txBody>
        </p:sp>
      </p:grpSp>
      <p:sp>
        <p:nvSpPr>
          <p:cNvPr id="22" name="Rectangle 21"/>
          <p:cNvSpPr/>
          <p:nvPr/>
        </p:nvSpPr>
        <p:spPr>
          <a:xfrm>
            <a:off x="5410200" y="5334000"/>
            <a:ext cx="2590800" cy="762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2700000" scaled="0"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5410200" y="5334001"/>
            <a:ext cx="2819400" cy="73866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400" dirty="0" smtClean="0">
                <a:latin typeface="Consolas" pitchFamily="49" charset="0"/>
              </a:rPr>
              <a:t>pop %</a:t>
            </a:r>
            <a:r>
              <a:rPr lang="en-US" sz="1400" dirty="0" err="1" smtClean="0">
                <a:latin typeface="Consolas" pitchFamily="49" charset="0"/>
              </a:rPr>
              <a:t>eax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 smtClean="0">
                <a:latin typeface="Consolas" pitchFamily="49" charset="0"/>
              </a:rPr>
              <a:t>call </a:t>
            </a:r>
            <a:r>
              <a:rPr lang="en-US" sz="1400" dirty="0" err="1" smtClean="0">
                <a:latin typeface="Consolas" pitchFamily="49" charset="0"/>
              </a:rPr>
              <a:t>compensate_ret_addr</a:t>
            </a:r>
            <a:endParaRPr lang="en-US" sz="1400" dirty="0" smtClean="0">
              <a:latin typeface="Consolas" pitchFamily="49" charset="0"/>
            </a:endParaRPr>
          </a:p>
          <a:p>
            <a:r>
              <a:rPr lang="en-US" sz="1400" dirty="0" err="1" smtClean="0">
                <a:latin typeface="Consolas" pitchFamily="49" charset="0"/>
              </a:rPr>
              <a:t>jmp</a:t>
            </a:r>
            <a:r>
              <a:rPr lang="en-US" sz="1400" dirty="0" smtClean="0">
                <a:latin typeface="Consolas" pitchFamily="49" charset="0"/>
              </a:rPr>
              <a:t> %</a:t>
            </a:r>
            <a:r>
              <a:rPr lang="en-US" sz="1400" dirty="0" err="1" smtClean="0">
                <a:latin typeface="Consolas" pitchFamily="49" charset="0"/>
              </a:rPr>
              <a:t>eax</a:t>
            </a:r>
            <a:endParaRPr lang="en-US" sz="1400" dirty="0" smtClean="0">
              <a:latin typeface="Consolas" pitchFamily="49" charset="0"/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4114800" y="4419600"/>
            <a:ext cx="106680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4114800" y="5410200"/>
            <a:ext cx="106680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22" grpId="0" animBg="1"/>
      <p:bldP spid="23" grpId="0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Line Callout 1 17"/>
          <p:cNvSpPr/>
          <p:nvPr/>
        </p:nvSpPr>
        <p:spPr>
          <a:xfrm>
            <a:off x="6934200" y="1371600"/>
            <a:ext cx="1905000" cy="533400"/>
          </a:xfrm>
          <a:prstGeom prst="borderCallout1">
            <a:avLst>
              <a:gd name="adj1" fmla="val 99107"/>
              <a:gd name="adj2" fmla="val -2333"/>
              <a:gd name="adj3" fmla="val 681723"/>
              <a:gd name="adj4" fmla="val -69127"/>
            </a:avLst>
          </a:prstGeom>
          <a:gradFill>
            <a:gsLst>
              <a:gs pos="0">
                <a:srgbClr val="00823B"/>
              </a:gs>
              <a:gs pos="100000">
                <a:srgbClr val="005426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Safe and Efficient</a:t>
            </a:r>
          </a:p>
          <a:p>
            <a:pPr algn="ctr"/>
            <a:r>
              <a:rPr lang="en-US" dirty="0" smtClean="0"/>
              <a:t>Approach</a:t>
            </a:r>
            <a:endParaRPr lang="en-US" dirty="0"/>
          </a:p>
        </p:txBody>
      </p:sp>
      <p:sp>
        <p:nvSpPr>
          <p:cNvPr id="17" name="Line Callout 1 16"/>
          <p:cNvSpPr/>
          <p:nvPr/>
        </p:nvSpPr>
        <p:spPr>
          <a:xfrm>
            <a:off x="6934200" y="1371600"/>
            <a:ext cx="1905000" cy="533400"/>
          </a:xfrm>
          <a:prstGeom prst="borderCallout1">
            <a:avLst>
              <a:gd name="adj1" fmla="val 99107"/>
              <a:gd name="adj2" fmla="val -2333"/>
              <a:gd name="adj3" fmla="val 402732"/>
              <a:gd name="adj4" fmla="val -197598"/>
            </a:avLst>
          </a:prstGeom>
          <a:gradFill>
            <a:gsLst>
              <a:gs pos="0">
                <a:srgbClr val="00823B"/>
              </a:gs>
              <a:gs pos="100000">
                <a:srgbClr val="005426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Safe and Efficient</a:t>
            </a:r>
          </a:p>
          <a:p>
            <a:pPr algn="ctr"/>
            <a:r>
              <a:rPr lang="en-US" dirty="0" smtClean="0"/>
              <a:t>Approach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Efficiency </a:t>
            </a:r>
            <a:r>
              <a:rPr lang="en-US" dirty="0" err="1" smtClean="0"/>
              <a:t>vs</a:t>
            </a:r>
            <a:r>
              <a:rPr lang="en-US" dirty="0" smtClean="0"/>
              <a:t> Sensitivity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5270"/>
            <a:ext cx="1219200" cy="365125"/>
          </a:xfrm>
        </p:spPr>
        <p:txBody>
          <a:bodyPr/>
          <a:lstStyle/>
          <a:p>
            <a:pPr>
              <a:defRPr/>
            </a:pPr>
            <a:fld id="{9190F13A-0508-4AE4-B09C-9A7C8BB463F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477000"/>
            <a:ext cx="47244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Safe and Efficient Instrumentation</a:t>
            </a:r>
            <a:endParaRPr lang="en-US" dirty="0"/>
          </a:p>
        </p:txBody>
      </p:sp>
      <p:sp>
        <p:nvSpPr>
          <p:cNvPr id="11" name="Arc 10"/>
          <p:cNvSpPr/>
          <p:nvPr/>
        </p:nvSpPr>
        <p:spPr>
          <a:xfrm rot="10800000">
            <a:off x="2209800" y="-2285999"/>
            <a:ext cx="10591800" cy="7696200"/>
          </a:xfrm>
          <a:prstGeom prst="arc">
            <a:avLst>
              <a:gd name="adj1" fmla="val 16275505"/>
              <a:gd name="adj2" fmla="val 21566754"/>
            </a:avLst>
          </a:prstGeom>
          <a:ln w="38100">
            <a:gradFill>
              <a:gsLst>
                <a:gs pos="0">
                  <a:schemeClr val="tx2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429000" y="54102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+mj-lt"/>
              </a:rPr>
              <a:t>Sensitivity</a:t>
            </a:r>
          </a:p>
        </p:txBody>
      </p:sp>
      <p:sp>
        <p:nvSpPr>
          <p:cNvPr id="21" name="Oval 20"/>
          <p:cNvSpPr/>
          <p:nvPr/>
        </p:nvSpPr>
        <p:spPr>
          <a:xfrm>
            <a:off x="2114550" y="1676400"/>
            <a:ext cx="228600" cy="228600"/>
          </a:xfrm>
          <a:prstGeom prst="ellipse">
            <a:avLst/>
          </a:prstGeom>
          <a:gradFill flip="none" rotWithShape="1">
            <a:gsLst>
              <a:gs pos="0">
                <a:srgbClr val="92D050"/>
              </a:gs>
              <a:gs pos="100000">
                <a:srgbClr val="00B050"/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Line Callout 1 21"/>
          <p:cNvSpPr/>
          <p:nvPr/>
        </p:nvSpPr>
        <p:spPr>
          <a:xfrm>
            <a:off x="6858000" y="5715000"/>
            <a:ext cx="2057400" cy="381000"/>
          </a:xfrm>
          <a:prstGeom prst="borderCallout1">
            <a:avLst>
              <a:gd name="adj1" fmla="val -10475"/>
              <a:gd name="adj2" fmla="val -1098"/>
              <a:gd name="adj3" fmla="val -125318"/>
              <a:gd name="adj4" fmla="val -60474"/>
            </a:avLst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Malware</a:t>
            </a:r>
          </a:p>
        </p:txBody>
      </p:sp>
      <p:sp>
        <p:nvSpPr>
          <p:cNvPr id="23" name="Line Callout 1 22"/>
          <p:cNvSpPr/>
          <p:nvPr/>
        </p:nvSpPr>
        <p:spPr>
          <a:xfrm>
            <a:off x="1447800" y="5105400"/>
            <a:ext cx="2057400" cy="381000"/>
          </a:xfrm>
          <a:prstGeom prst="borderCallout1">
            <a:avLst>
              <a:gd name="adj1" fmla="val -7501"/>
              <a:gd name="adj2" fmla="val 66812"/>
              <a:gd name="adj3" fmla="val -362090"/>
              <a:gd name="adj4" fmla="val 76444"/>
            </a:avLst>
          </a:pr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Optimized Code</a:t>
            </a:r>
          </a:p>
        </p:txBody>
      </p:sp>
      <p:sp>
        <p:nvSpPr>
          <p:cNvPr id="24" name="Line Callout 1 23"/>
          <p:cNvSpPr/>
          <p:nvPr/>
        </p:nvSpPr>
        <p:spPr>
          <a:xfrm>
            <a:off x="609600" y="4191000"/>
            <a:ext cx="2057400" cy="381000"/>
          </a:xfrm>
          <a:prstGeom prst="borderCallout1">
            <a:avLst>
              <a:gd name="adj1" fmla="val -596827"/>
              <a:gd name="adj2" fmla="val 76428"/>
              <a:gd name="adj3" fmla="val -1650"/>
              <a:gd name="adj4" fmla="val 65068"/>
            </a:avLst>
          </a:pr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Conventional Code</a:t>
            </a:r>
          </a:p>
        </p:txBody>
      </p:sp>
      <p:sp>
        <p:nvSpPr>
          <p:cNvPr id="25" name="TextBox 24"/>
          <p:cNvSpPr txBox="1"/>
          <p:nvPr/>
        </p:nvSpPr>
        <p:spPr>
          <a:xfrm rot="5400000">
            <a:off x="103257" y="2831812"/>
            <a:ext cx="274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+mj-lt"/>
              </a:rPr>
              <a:t>Efficiency</a:t>
            </a:r>
            <a:endParaRPr lang="en-US" sz="3200" dirty="0">
              <a:latin typeface="+mj-lt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2115670" y="1676400"/>
            <a:ext cx="228600" cy="228600"/>
          </a:xfrm>
          <a:prstGeom prst="ellipse">
            <a:avLst/>
          </a:prstGeom>
          <a:gradFill flip="none" rotWithShape="1">
            <a:gsLst>
              <a:gs pos="0">
                <a:srgbClr val="92D050"/>
              </a:gs>
              <a:gs pos="100000">
                <a:srgbClr val="00B050"/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2940425" y="3532095"/>
            <a:ext cx="228600" cy="228600"/>
          </a:xfrm>
          <a:prstGeom prst="ellipse">
            <a:avLst/>
          </a:prstGeom>
          <a:gradFill flip="none" rotWithShape="1">
            <a:gsLst>
              <a:gs pos="0">
                <a:srgbClr val="92D050"/>
              </a:gs>
              <a:gs pos="100000">
                <a:srgbClr val="00B050"/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Line Callout 1 31"/>
          <p:cNvSpPr/>
          <p:nvPr/>
        </p:nvSpPr>
        <p:spPr>
          <a:xfrm>
            <a:off x="6858000" y="4191000"/>
            <a:ext cx="1905000" cy="533400"/>
          </a:xfrm>
          <a:prstGeom prst="borderCallout1">
            <a:avLst>
              <a:gd name="adj1" fmla="val 87343"/>
              <a:gd name="adj2" fmla="val -3744"/>
              <a:gd name="adj3" fmla="val 150000"/>
              <a:gd name="adj4" fmla="val -85833"/>
            </a:avLst>
          </a:prstGeom>
          <a:gradFill>
            <a:gsLst>
              <a:gs pos="0">
                <a:srgbClr val="00823B"/>
              </a:gs>
              <a:gs pos="100000">
                <a:srgbClr val="005426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Pin, </a:t>
            </a:r>
            <a:r>
              <a:rPr lang="en-US" dirty="0" err="1" smtClean="0"/>
              <a:t>Valgrind</a:t>
            </a:r>
            <a:r>
              <a:rPr lang="en-US" dirty="0" smtClean="0"/>
              <a:t>, …</a:t>
            </a:r>
            <a:endParaRPr lang="en-US" dirty="0"/>
          </a:p>
        </p:txBody>
      </p:sp>
      <p:sp>
        <p:nvSpPr>
          <p:cNvPr id="33" name="Line Callout 1 32"/>
          <p:cNvSpPr/>
          <p:nvPr/>
        </p:nvSpPr>
        <p:spPr>
          <a:xfrm>
            <a:off x="4191000" y="3124200"/>
            <a:ext cx="1905000" cy="533400"/>
          </a:xfrm>
          <a:prstGeom prst="borderCallout1">
            <a:avLst>
              <a:gd name="adj1" fmla="val 102468"/>
              <a:gd name="adj2" fmla="val 4255"/>
              <a:gd name="adj3" fmla="val 120715"/>
              <a:gd name="adj4" fmla="val -54109"/>
            </a:avLst>
          </a:prstGeom>
          <a:gradFill>
            <a:gsLst>
              <a:gs pos="0">
                <a:srgbClr val="00823B"/>
              </a:gs>
              <a:gs pos="100000">
                <a:srgbClr val="005426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Dyninst</a:t>
            </a:r>
            <a:endParaRPr lang="en-US" dirty="0"/>
          </a:p>
        </p:txBody>
      </p:sp>
      <p:sp>
        <p:nvSpPr>
          <p:cNvPr id="16" name="Line Callout 1 15"/>
          <p:cNvSpPr/>
          <p:nvPr/>
        </p:nvSpPr>
        <p:spPr>
          <a:xfrm>
            <a:off x="6934200" y="1371600"/>
            <a:ext cx="1905000" cy="533400"/>
          </a:xfrm>
          <a:prstGeom prst="borderCallout1">
            <a:avLst>
              <a:gd name="adj1" fmla="val 99107"/>
              <a:gd name="adj2" fmla="val -2333"/>
              <a:gd name="adj3" fmla="val 85085"/>
              <a:gd name="adj4" fmla="val -239950"/>
            </a:avLst>
          </a:prstGeom>
          <a:gradFill>
            <a:gsLst>
              <a:gs pos="0">
                <a:srgbClr val="00823B"/>
              </a:gs>
              <a:gs pos="100000">
                <a:srgbClr val="005426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Safe and Efficient</a:t>
            </a:r>
          </a:p>
          <a:p>
            <a:pPr algn="ctr"/>
            <a:r>
              <a:rPr lang="en-US" dirty="0" smtClean="0"/>
              <a:t>Approach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086 0.01111 0.00173 0.02222 0.00295 0.03287 C 0.00416 0.04352 0.00555 0.05486 0.00694 0.06412 C 0.00833 0.07338 0.00954 0.07986 0.0118 0.08889 C 0.01406 0.09792 0.01788 0.10857 0.02066 0.11783 C 0.02343 0.12709 0.02552 0.13658 0.02847 0.14514 C 0.03142 0.15371 0.03454 0.15949 0.03836 0.16875 C 0.04218 0.17801 0.04739 0.19329 0.05104 0.20139 C 0.05468 0.20949 0.05538 0.2088 0.05989 0.21713 C 0.06441 0.22547 0.07343 0.2419 0.07847 0.25116 C 0.0835 0.26042 0.08767 0.26806 0.09027 0.27199 " pathEditMode="relative" ptsTypes="aaaaaaaaaaA">
                                      <p:cBhvr>
                                        <p:cTn id="1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538 0.00695 0.01093 0.01412 0.01666 0.02223 C 0.02239 0.03033 0.0276 0.04005 0.0342 0.04838 C 0.04079 0.05672 0.0467 0.06274 0.0559 0.072 C 0.0651 0.08125 0.07951 0.09607 0.08923 0.10463 C 0.09895 0.1132 0.10503 0.11575 0.11371 0.12292 C 0.12239 0.1301 0.1309 0.13982 0.14114 0.14769 C 0.15138 0.15556 0.16267 0.1625 0.17534 0.16991 C 0.18802 0.17732 0.20416 0.18542 0.21753 0.19213 C 0.2309 0.19885 0.24635 0.20625 0.2559 0.21065 C 0.26545 0.21505 0.26996 0.21667 0.27447 0.21829 " pathEditMode="relative" ptsTypes="aaaaaaaaaaA">
                                      <p:cBhvr>
                                        <p:cTn id="2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 animBg="1"/>
      <p:bldP spid="21" grpId="0" animBg="1"/>
      <p:bldP spid="22" grpId="0" animBg="1"/>
      <p:bldP spid="23" grpId="0" animBg="1"/>
      <p:bldP spid="24" grpId="0" animBg="1"/>
      <p:bldP spid="28" grpId="0" animBg="1"/>
      <p:bldP spid="28" grpId="1" animBg="1"/>
      <p:bldP spid="29" grpId="0" animBg="1"/>
      <p:bldP spid="29" grpId="1" animBg="1"/>
      <p:bldP spid="32" grpId="0" animBg="1"/>
      <p:bldP spid="33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we do this?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Formalization of </a:t>
            </a:r>
            <a:r>
              <a:rPr lang="en-US" dirty="0" smtClean="0"/>
              <a:t>code relocation</a:t>
            </a:r>
          </a:p>
          <a:p>
            <a:pPr lvl="1"/>
            <a:r>
              <a:rPr lang="en-US" dirty="0" smtClean="0"/>
              <a:t>Visible behavior</a:t>
            </a:r>
          </a:p>
          <a:p>
            <a:pPr lvl="1"/>
            <a:r>
              <a:rPr lang="en-US" dirty="0" smtClean="0"/>
              <a:t>Instruction sensitivity</a:t>
            </a:r>
          </a:p>
          <a:p>
            <a:pPr lvl="1"/>
            <a:r>
              <a:rPr lang="en-US" dirty="0" smtClean="0"/>
              <a:t>External sensitivity</a:t>
            </a:r>
          </a:p>
          <a:p>
            <a:r>
              <a:rPr lang="en-US" dirty="0" smtClean="0"/>
              <a:t>Implementation in </a:t>
            </a:r>
            <a:r>
              <a:rPr lang="en-US" dirty="0" err="1" smtClean="0"/>
              <a:t>Dyninst</a:t>
            </a:r>
            <a:endParaRPr lang="en-US" dirty="0" smtClean="0"/>
          </a:p>
          <a:p>
            <a:pPr lvl="1"/>
            <a:r>
              <a:rPr lang="en-US" dirty="0" smtClean="0"/>
              <a:t>Analysis phase</a:t>
            </a:r>
          </a:p>
          <a:p>
            <a:pPr lvl="1"/>
            <a:r>
              <a:rPr lang="en-US" dirty="0" smtClean="0"/>
              <a:t>Transformation phase</a:t>
            </a:r>
          </a:p>
          <a:p>
            <a:r>
              <a:rPr lang="en-US" dirty="0" smtClean="0"/>
              <a:t>Analysis and </a:t>
            </a:r>
            <a:r>
              <a:rPr lang="en-US" dirty="0" smtClean="0"/>
              <a:t>performance </a:t>
            </a:r>
            <a:r>
              <a:rPr lang="en-US" dirty="0" smtClean="0"/>
              <a:t>r</a:t>
            </a:r>
            <a:r>
              <a:rPr lang="en-US" dirty="0" smtClean="0"/>
              <a:t>esults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90F13A-0508-4AE4-B09C-9A7C8BB463F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Safe and Efficient Instrumentation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525963"/>
          </a:xfrm>
        </p:spPr>
        <p:txBody>
          <a:bodyPr/>
          <a:lstStyle/>
          <a:p>
            <a:r>
              <a:rPr lang="en-US" dirty="0" smtClean="0"/>
              <a:t>What program behavior do we wish to preserve?</a:t>
            </a:r>
          </a:p>
          <a:p>
            <a:endParaRPr lang="en-US" dirty="0" smtClean="0"/>
          </a:p>
          <a:p>
            <a:r>
              <a:rPr lang="en-US" dirty="0" smtClean="0"/>
              <a:t>How does modification affect instructions?</a:t>
            </a:r>
          </a:p>
          <a:p>
            <a:endParaRPr lang="en-US" dirty="0" smtClean="0"/>
          </a:p>
          <a:p>
            <a:r>
              <a:rPr lang="en-US" dirty="0" smtClean="0"/>
              <a:t>How do instructions change program behavior?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90F13A-0508-4AE4-B09C-9A7C8BB463F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Safe and Efficient Instrumentation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Preserve </a:t>
            </a:r>
            <a:r>
              <a:rPr lang="en-US" i="1" dirty="0" smtClean="0"/>
              <a:t>visible</a:t>
            </a:r>
            <a:r>
              <a:rPr lang="en-US" dirty="0" smtClean="0"/>
              <a:t> behavior</a:t>
            </a:r>
          </a:p>
          <a:p>
            <a:pPr lvl="1"/>
            <a:r>
              <a:rPr lang="en-US" dirty="0" smtClean="0"/>
              <a:t>Relationship of input to output</a:t>
            </a:r>
          </a:p>
          <a:p>
            <a:endParaRPr lang="en-US" dirty="0" smtClean="0"/>
          </a:p>
          <a:p>
            <a:r>
              <a:rPr lang="en-US" dirty="0" smtClean="0"/>
              <a:t>Identify </a:t>
            </a:r>
            <a:r>
              <a:rPr lang="en-US" i="1" dirty="0" smtClean="0"/>
              <a:t>sensitive</a:t>
            </a:r>
            <a:r>
              <a:rPr lang="en-US" dirty="0" smtClean="0"/>
              <a:t> instructions</a:t>
            </a:r>
          </a:p>
          <a:p>
            <a:pPr lvl="1"/>
            <a:r>
              <a:rPr lang="en-US" dirty="0" smtClean="0"/>
              <a:t>Those whose behavior is changed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O</a:t>
            </a:r>
            <a:r>
              <a:rPr lang="en-US" dirty="0" smtClean="0"/>
              <a:t>nly compensate for </a:t>
            </a:r>
            <a:r>
              <a:rPr lang="en-US" i="1" dirty="0" smtClean="0"/>
              <a:t>externally sensitive</a:t>
            </a:r>
            <a:r>
              <a:rPr lang="en-US" dirty="0" smtClean="0"/>
              <a:t> instructions</a:t>
            </a:r>
          </a:p>
          <a:p>
            <a:pPr lvl="1"/>
            <a:r>
              <a:rPr lang="en-US" dirty="0" smtClean="0"/>
              <a:t>Those whose sensitivity affects visible behavior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90F13A-0508-4AE4-B09C-9A7C8BB463F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Safe and Efficient Instrumentation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363186" y="2133600"/>
            <a:ext cx="2438400" cy="1905000"/>
          </a:xfrm>
          <a:prstGeom prst="roundRect">
            <a:avLst>
              <a:gd name="adj" fmla="val 7092"/>
            </a:avLst>
          </a:prstGeom>
          <a:gradFill>
            <a:gsLst>
              <a:gs pos="0">
                <a:schemeClr val="tx2">
                  <a:lumMod val="75000"/>
                </a:schemeClr>
              </a:gs>
              <a:gs pos="74000">
                <a:schemeClr val="accent6">
                  <a:lumMod val="50000"/>
                </a:schemeClr>
              </a:gs>
            </a:gsLst>
            <a:lin ang="540000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400" b="1" dirty="0" smtClean="0"/>
              <a:t>Original Binary</a:t>
            </a:r>
            <a:endParaRPr lang="en-US" sz="2400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3352800" y="2133600"/>
            <a:ext cx="2438400" cy="3048000"/>
          </a:xfrm>
          <a:prstGeom prst="roundRect">
            <a:avLst>
              <a:gd name="adj" fmla="val 7092"/>
            </a:avLst>
          </a:pr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400" b="1" dirty="0" smtClean="0"/>
              <a:t>Instrumented Binary</a:t>
            </a:r>
            <a:endParaRPr lang="en-US" sz="24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Visible Behavior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763000" cy="1066800"/>
          </a:xfrm>
        </p:spPr>
        <p:txBody>
          <a:bodyPr/>
          <a:lstStyle/>
          <a:p>
            <a:r>
              <a:rPr lang="en-US" dirty="0" smtClean="0"/>
              <a:t>Intuition: we can change anything that does not affect the output of the </a:t>
            </a:r>
            <a:r>
              <a:rPr lang="en-US" dirty="0" smtClean="0"/>
              <a:t>program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90F13A-0508-4AE4-B09C-9A7C8BB463F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Safe and Efficient Instrumentation</a:t>
            </a:r>
            <a:endParaRPr lang="en-US" dirty="0"/>
          </a:p>
        </p:txBody>
      </p:sp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5569315"/>
            <a:ext cx="7391400" cy="679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1600200" y="2438400"/>
            <a:ext cx="7296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latin typeface="+mj-lt"/>
              </a:rPr>
              <a:t>X</a:t>
            </a:r>
            <a:endParaRPr lang="en-US" sz="6000" dirty="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41863" y="2438400"/>
            <a:ext cx="64953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latin typeface="+mj-lt"/>
              </a:rPr>
              <a:t>Y</a:t>
            </a:r>
            <a:endParaRPr lang="en-US" sz="6000" dirty="0">
              <a:latin typeface="+mj-lt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2514600" y="2590800"/>
            <a:ext cx="619986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6085614" y="2590800"/>
            <a:ext cx="619986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352800" y="3429000"/>
            <a:ext cx="2438400" cy="15240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04800" y="2438400"/>
            <a:ext cx="204088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latin typeface="+mj-lt"/>
              </a:rPr>
              <a:t>X + A</a:t>
            </a:r>
            <a:endParaRPr lang="en-US" sz="6000" dirty="0"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41863" y="2438400"/>
            <a:ext cx="19575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latin typeface="+mj-lt"/>
              </a:rPr>
              <a:t>Y + B</a:t>
            </a:r>
            <a:endParaRPr lang="en-US" sz="6000" dirty="0">
              <a:latin typeface="+mj-lt"/>
            </a:endParaRPr>
          </a:p>
        </p:txBody>
      </p:sp>
      <p:sp>
        <p:nvSpPr>
          <p:cNvPr id="18" name="Line Callout 1 17"/>
          <p:cNvSpPr/>
          <p:nvPr/>
        </p:nvSpPr>
        <p:spPr>
          <a:xfrm>
            <a:off x="838200" y="4114800"/>
            <a:ext cx="1752600" cy="685800"/>
          </a:xfrm>
          <a:prstGeom prst="borderCallout1">
            <a:avLst>
              <a:gd name="adj1" fmla="val 172"/>
              <a:gd name="adj2" fmla="val 57976"/>
              <a:gd name="adj3" fmla="val -126574"/>
              <a:gd name="adj4" fmla="val 65240"/>
            </a:avLst>
          </a:prstGeom>
          <a:gradFill>
            <a:gsLst>
              <a:gs pos="0">
                <a:schemeClr val="accent5">
                  <a:lumMod val="75000"/>
                </a:schemeClr>
              </a:gs>
              <a:gs pos="100000">
                <a:schemeClr val="accent5">
                  <a:lumMod val="5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Instrumentation</a:t>
            </a:r>
          </a:p>
          <a:p>
            <a:pPr algn="ctr"/>
            <a:r>
              <a:rPr lang="en-US" dirty="0" smtClean="0"/>
              <a:t>Input</a:t>
            </a:r>
          </a:p>
        </p:txBody>
      </p:sp>
      <p:sp>
        <p:nvSpPr>
          <p:cNvPr id="19" name="Line Callout 1 18"/>
          <p:cNvSpPr/>
          <p:nvPr/>
        </p:nvSpPr>
        <p:spPr>
          <a:xfrm>
            <a:off x="6629400" y="4114800"/>
            <a:ext cx="1752600" cy="685800"/>
          </a:xfrm>
          <a:prstGeom prst="borderCallout1">
            <a:avLst>
              <a:gd name="adj1" fmla="val 172"/>
              <a:gd name="adj2" fmla="val 57976"/>
              <a:gd name="adj3" fmla="val -125267"/>
              <a:gd name="adj4" fmla="val 94908"/>
            </a:avLst>
          </a:prstGeom>
          <a:gradFill>
            <a:gsLst>
              <a:gs pos="0">
                <a:schemeClr val="accent5">
                  <a:lumMod val="75000"/>
                </a:schemeClr>
              </a:gs>
              <a:gs pos="100000">
                <a:schemeClr val="accent5">
                  <a:lumMod val="5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Instrumentation</a:t>
            </a:r>
          </a:p>
          <a:p>
            <a:pPr algn="ctr"/>
            <a:r>
              <a:rPr lang="en-US" dirty="0" smtClean="0"/>
              <a:t>Output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352800" y="4572000"/>
            <a:ext cx="2438400" cy="15240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352800" y="4267200"/>
            <a:ext cx="2438400" cy="15240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3352800" y="3048000"/>
            <a:ext cx="2438400" cy="15240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3" grpId="0" animBg="1"/>
      <p:bldP spid="9" grpId="0"/>
      <p:bldP spid="9" grpId="1"/>
      <p:bldP spid="10" grpId="0"/>
      <p:bldP spid="10" grpId="1"/>
      <p:bldP spid="11" grpId="0" animBg="1"/>
      <p:bldP spid="12" grpId="0" animBg="1"/>
      <p:bldP spid="14" grpId="0" animBg="1"/>
      <p:bldP spid="16" grpId="0"/>
      <p:bldP spid="17" grpId="0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Sensitivity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does instrumentation change?</a:t>
            </a:r>
          </a:p>
          <a:p>
            <a:pPr lvl="1"/>
            <a:r>
              <a:rPr lang="en-US" dirty="0" smtClean="0"/>
              <a:t>Addresses </a:t>
            </a:r>
            <a:r>
              <a:rPr lang="en-US" dirty="0" smtClean="0"/>
              <a:t>of instructions</a:t>
            </a:r>
          </a:p>
          <a:p>
            <a:pPr lvl="1"/>
            <a:r>
              <a:rPr lang="en-US" dirty="0" smtClean="0"/>
              <a:t>Contents </a:t>
            </a:r>
            <a:r>
              <a:rPr lang="en-US" dirty="0" smtClean="0"/>
              <a:t>of memory</a:t>
            </a:r>
          </a:p>
          <a:p>
            <a:pPr lvl="1"/>
            <a:r>
              <a:rPr lang="en-US" dirty="0" smtClean="0"/>
              <a:t>Shape of the address space</a:t>
            </a:r>
          </a:p>
          <a:p>
            <a:r>
              <a:rPr lang="en-US" dirty="0" smtClean="0"/>
              <a:t>Directly affected instructions:</a:t>
            </a:r>
            <a:endParaRPr lang="en-US" dirty="0" smtClean="0"/>
          </a:p>
          <a:p>
            <a:pPr lvl="1"/>
            <a:r>
              <a:rPr lang="en-US" dirty="0" smtClean="0"/>
              <a:t>Access the PC (and are moved)</a:t>
            </a:r>
          </a:p>
          <a:p>
            <a:pPr lvl="1"/>
            <a:r>
              <a:rPr lang="en-US" dirty="0" smtClean="0"/>
              <a:t>Read modified memory</a:t>
            </a:r>
          </a:p>
          <a:p>
            <a:pPr lvl="1"/>
            <a:r>
              <a:rPr lang="en-US" dirty="0" smtClean="0"/>
              <a:t>Test allocated memory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90F13A-0508-4AE4-B09C-9A7C8BB463F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Safe and Efficient Instrumentation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dweek-template">
  <a:themeElements>
    <a:clrScheme name="Custom 1">
      <a:dk1>
        <a:sysClr val="windowText" lastClr="000000"/>
      </a:dk1>
      <a:lt1>
        <a:sysClr val="window" lastClr="FFFFFF"/>
      </a:lt1>
      <a:dk2>
        <a:srgbClr val="92AAF6"/>
      </a:dk2>
      <a:lt2>
        <a:srgbClr val="FEFAC9"/>
      </a:lt2>
      <a:accent1>
        <a:srgbClr val="92AAF6"/>
      </a:accent1>
      <a:accent2>
        <a:srgbClr val="FA8282"/>
      </a:accent2>
      <a:accent3>
        <a:srgbClr val="F3A447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6713</TotalTime>
  <Words>1803</Words>
  <Application>Microsoft Office PowerPoint</Application>
  <PresentationFormat>On-screen Show (4:3)</PresentationFormat>
  <Paragraphs>509</Paragraphs>
  <Slides>27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pdweek-template</vt:lpstr>
      <vt:lpstr>Acrobat Document</vt:lpstr>
      <vt:lpstr>Safe and Efficient Instrumentation</vt:lpstr>
      <vt:lpstr>Binary Instrumentation</vt:lpstr>
      <vt:lpstr>Sensitivity Models</vt:lpstr>
      <vt:lpstr>Efficiency vs Sensitivity</vt:lpstr>
      <vt:lpstr>How do we do this?</vt:lpstr>
      <vt:lpstr>Three Questions</vt:lpstr>
      <vt:lpstr>Approach</vt:lpstr>
      <vt:lpstr>Visible Behavior</vt:lpstr>
      <vt:lpstr>Sensitivity</vt:lpstr>
      <vt:lpstr>Sensitivity Examples</vt:lpstr>
      <vt:lpstr>Sensitivity Is Not Enough</vt:lpstr>
      <vt:lpstr>Program Modification</vt:lpstr>
      <vt:lpstr>Analysis Phase</vt:lpstr>
      <vt:lpstr>Analysis Example: Call/Return Pair</vt:lpstr>
      <vt:lpstr>Analysis Example: Jumptable</vt:lpstr>
      <vt:lpstr>Analysis Example: Unpacking Code</vt:lpstr>
      <vt:lpstr>Compensation Phase</vt:lpstr>
      <vt:lpstr>Instruction Transformation</vt:lpstr>
      <vt:lpstr>Group Transformation</vt:lpstr>
      <vt:lpstr>Transformation: Call/Return Pair</vt:lpstr>
      <vt:lpstr>Transformation: Jumptable</vt:lpstr>
      <vt:lpstr>Transformation: Unpacking Code</vt:lpstr>
      <vt:lpstr>Results</vt:lpstr>
      <vt:lpstr>Future Work</vt:lpstr>
      <vt:lpstr>Questions?</vt:lpstr>
      <vt:lpstr>ASProtect code loop</vt:lpstr>
      <vt:lpstr>Emulation Examples</vt:lpstr>
    </vt:vector>
  </TitlesOfParts>
  <Company>The University of Wisconsin Computer Sciences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nater</dc:creator>
  <cp:lastModifiedBy>admin</cp:lastModifiedBy>
  <cp:revision>280</cp:revision>
  <dcterms:created xsi:type="dcterms:W3CDTF">2010-03-23T14:50:26Z</dcterms:created>
  <dcterms:modified xsi:type="dcterms:W3CDTF">2010-04-11T20:00:05Z</dcterms:modified>
</cp:coreProperties>
</file>