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40"/>
  </p:notesMasterIdLst>
  <p:handoutMasterIdLst>
    <p:handoutMasterId r:id="rId41"/>
  </p:handoutMasterIdLst>
  <p:sldIdLst>
    <p:sldId id="258" r:id="rId2"/>
    <p:sldId id="274" r:id="rId3"/>
    <p:sldId id="330" r:id="rId4"/>
    <p:sldId id="291" r:id="rId5"/>
    <p:sldId id="315" r:id="rId6"/>
    <p:sldId id="314" r:id="rId7"/>
    <p:sldId id="292" r:id="rId8"/>
    <p:sldId id="293" r:id="rId9"/>
    <p:sldId id="294" r:id="rId10"/>
    <p:sldId id="295" r:id="rId11"/>
    <p:sldId id="331" r:id="rId12"/>
    <p:sldId id="296" r:id="rId13"/>
    <p:sldId id="305" r:id="rId14"/>
    <p:sldId id="303" r:id="rId15"/>
    <p:sldId id="306" r:id="rId16"/>
    <p:sldId id="312" r:id="rId17"/>
    <p:sldId id="310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7" r:id="rId30"/>
    <p:sldId id="328" r:id="rId31"/>
    <p:sldId id="329" r:id="rId32"/>
    <p:sldId id="313" r:id="rId33"/>
    <p:sldId id="297" r:id="rId34"/>
    <p:sldId id="300" r:id="rId35"/>
    <p:sldId id="301" r:id="rId36"/>
    <p:sldId id="304" r:id="rId37"/>
    <p:sldId id="298" r:id="rId38"/>
    <p:sldId id="299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5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294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8C632FBB-85B9-4041-ACA8-223927D9D70B}" type="datetimeFigureOut">
              <a:rPr lang="en-US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F8BC9E99-A5AC-40A6-8D41-830F2D5C99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68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pitchFamily="68" charset="-128"/>
                <a:cs typeface="+mn-cs"/>
              </a:defRPr>
            </a:lvl1pPr>
          </a:lstStyle>
          <a:p>
            <a:pPr>
              <a:defRPr/>
            </a:pPr>
            <a:fld id="{4B5DB4CE-1FAA-4DF9-85C9-5FC93B989685}" type="datetimeFigureOut">
              <a:rPr lang="en-US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68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pitchFamily="68" charset="-128"/>
                <a:cs typeface="+mn-cs"/>
              </a:defRPr>
            </a:lvl1pPr>
          </a:lstStyle>
          <a:p>
            <a:pPr>
              <a:defRPr/>
            </a:pPr>
            <a:fld id="{A4681FA9-3234-45C1-AC52-F95CEA47AA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EE050D7-4522-4A04-97DD-D86D6DC9668A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fld id="{2A2AF6CB-2D3B-41AB-B93F-4B4D660CA456}" type="slidenum">
              <a:rPr lang="en-GB" smtClean="0">
                <a:latin typeface="Arial" pitchFamily="34" charset="0"/>
                <a:ea typeface="ＭＳ Ｐゴシック" pitchFamily="34" charset="-128"/>
              </a:rPr>
              <a:pPr>
                <a:buFont typeface="Wingdings" pitchFamily="2" charset="2"/>
                <a:buNone/>
              </a:pPr>
              <a:t>10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7891" name="Text Box 2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2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112" charset="0"/>
              <a:ea typeface="ＭＳ Ｐゴシック" pitchFamily="-112" charset="-128"/>
            </a:endParaRPr>
          </a:p>
        </p:txBody>
      </p:sp>
      <p:sp>
        <p:nvSpPr>
          <p:cNvPr id="202756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066D8D-3235-9844-BF48-6B1504338EA4}" type="slidenum">
              <a:rPr lang="en-GB"/>
              <a:pPr/>
              <a:t>11</a:t>
            </a:fld>
            <a:endParaRPr lang="en-GB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fld id="{7F07DBCF-6EF7-4C9A-ABC8-ECB8CC308CC6}" type="slidenum">
              <a:rPr lang="en-GB" smtClean="0">
                <a:latin typeface="Arial" pitchFamily="34" charset="0"/>
                <a:ea typeface="ＭＳ Ｐゴシック" pitchFamily="34" charset="-128"/>
              </a:rPr>
              <a:pPr>
                <a:buFont typeface="Wingdings" pitchFamily="2" charset="2"/>
                <a:buNone/>
              </a:pPr>
              <a:t>12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8915" name="Text Box 2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4002778-95A1-46E8-86E4-6411DE7AB3F2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13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EFA942-5E2B-4EBB-9FF1-5746D2CAE97B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14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E916E2-FFC6-4958-AB17-D483C9B8DC5C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15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D44A47-6A80-4BDA-8F39-E01A56352BAD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16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6254FB-5038-480F-9453-7D66B710F2BF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17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5059" name="Text Box 2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BB4D85-5CE9-4DDA-9EF7-2960438A8238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18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16935C-3E0C-4488-A5AE-EC2790E32437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19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FC762B-844E-40EB-BB02-7BF02A8BD78A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201CB28-6A97-426F-BF6E-9C873303A94D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21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0D6BB28-C260-4C4A-8EA4-B15F800ACDDF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22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C0F6EC-01AC-45A6-95D5-72CB87A9D808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23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90C663-A1E7-4A62-BE02-0421BE8B7A4B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25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B525C-19BA-47C1-AE00-8E54830FAAC6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26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595748-C21A-46A2-B403-DF2EC86A950B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27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6988A7-137A-489B-B1D1-0945C68AFA59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30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7D1436-5F71-47C2-9B96-F4FC7E4CAA11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31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0B7296C-92BE-4734-89AE-A4C15A2BA1CA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32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48179E-19A6-4581-9383-35B9F84C8DA2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33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1987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229C1393-5389-4E83-BCC7-1DEBD6816B13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33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41988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DED9A379-CA9D-493B-AA87-AAF74A169ABC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33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41989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F44D7AE7-FDA2-4274-AED2-E2D58309253C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33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41990" name="Text Box 1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59" tIns="45030" rIns="90059" bIns="45030" anchor="ctr"/>
          <a:lstStyle/>
          <a:p>
            <a:pPr defTabSz="450850"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4199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FC762B-844E-40EB-BB02-7BF02A8BD78A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3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7E1937-76FD-4B3A-88DF-8AC64C632D5E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34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8131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24FAD51E-E03D-4B62-A395-A03ADA257E9F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34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48132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4A93A1CD-D616-434E-9E55-3CBCC9EA8D62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34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48133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C1527893-29CF-4D16-AC8E-604F39C1C242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34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48134" name="Text Box 1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59" tIns="45030" rIns="90059" bIns="45030" anchor="ctr"/>
          <a:lstStyle/>
          <a:p>
            <a:pPr defTabSz="450850"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4813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A65A4C8-DF8F-4D32-854C-C21099AABE20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35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9155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B2EAF394-E0CB-444F-B128-8E1D218556FE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35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49156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28C42167-97E8-429F-B5E1-3B5A35556570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35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49157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DDD0C037-1DD0-47DF-9E29-88F767E1CE5A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35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49158" name="Text Box 1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59" tIns="45030" rIns="90059" bIns="45030" anchor="ctr"/>
          <a:lstStyle/>
          <a:p>
            <a:pPr defTabSz="450850"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4915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148EA8-D99D-46D1-AAF2-8CC66E93A812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36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0179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0B8BA8F5-9DFF-4447-BC17-E2CFDB39AA0F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36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50180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E8CBE762-5F5C-49AF-A5B3-9F72A9740495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36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50181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8C919732-07B1-4101-8468-AF000FB7AAAA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36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50182" name="Text Box 1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59" tIns="45030" rIns="90059" bIns="45030" anchor="ctr"/>
          <a:lstStyle/>
          <a:p>
            <a:pPr defTabSz="450850"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5018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B3E1C1-C91A-4517-8B32-85378CA95911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37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1203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15F65BD1-F95C-4288-8532-8832C5FDDE68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37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51204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A0B0403D-019A-448C-BC22-36867414F077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37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51205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AB85E3A3-31C9-4DB7-AC5E-07631345D342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37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51206" name="Text Box 1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59" tIns="45030" rIns="90059" bIns="45030" anchor="ctr"/>
          <a:lstStyle/>
          <a:p>
            <a:pPr defTabSz="450850"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5120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79454D-2E49-4327-B35E-7AD582198091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38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2227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8489A292-4636-4DCC-A1FB-F1369D844F44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38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52228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47D4CA63-38EB-4AB8-B6FD-F5CB7054DD11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38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52229" name="Rectangle 6"/>
          <p:cNvSpPr txBox="1">
            <a:spLocks noGrp="1" noChangeArrowheads="1"/>
          </p:cNvSpPr>
          <p:nvPr/>
        </p:nvSpPr>
        <p:spPr bwMode="auto">
          <a:xfrm>
            <a:off x="3884613" y="868680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92" tIns="0" rIns="18792" bIns="0" anchor="b"/>
          <a:lstStyle/>
          <a:p>
            <a:pPr algn="r" defTabSz="450850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2788" algn="l"/>
                <a:tab pos="1425575" algn="l"/>
                <a:tab pos="2138363" algn="l"/>
                <a:tab pos="2851150" algn="l"/>
              </a:tabLst>
            </a:pPr>
            <a:fld id="{1764E876-0794-4CF0-BBCF-DB6522C58E81}" type="slidenum">
              <a:rPr lang="en-GB" sz="1000" i="1">
                <a:solidFill>
                  <a:srgbClr val="000000"/>
                </a:solidFill>
                <a:latin typeface="Nimbus Roman No9 L"/>
              </a:rPr>
              <a:pPr algn="r" defTabSz="450850" hangingPunct="0"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12788" algn="l"/>
                  <a:tab pos="1425575" algn="l"/>
                  <a:tab pos="2138363" algn="l"/>
                  <a:tab pos="2851150" algn="l"/>
                </a:tabLst>
              </a:pPr>
              <a:t>38</a:t>
            </a:fld>
            <a:endParaRPr lang="en-GB" sz="1000" i="1" dirty="0">
              <a:solidFill>
                <a:srgbClr val="000000"/>
              </a:solidFill>
              <a:latin typeface="Nimbus Roman No9 L"/>
            </a:endParaRPr>
          </a:p>
        </p:txBody>
      </p:sp>
      <p:sp>
        <p:nvSpPr>
          <p:cNvPr id="52230" name="Text Box 1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59" tIns="45030" rIns="90059" bIns="45030" anchor="ctr"/>
          <a:lstStyle/>
          <a:p>
            <a:pPr defTabSz="450850"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5223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0E5267-0AF0-4DF9-ACF5-EE04FB90C90F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4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</p:spPr>
        <p:txBody>
          <a:bodyPr wrap="none" lIns="90059" tIns="45030" rIns="90059" bIns="45030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0E5267-0AF0-4DF9-ACF5-EE04FB90C90F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5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</p:spPr>
        <p:txBody>
          <a:bodyPr wrap="none" lIns="90059" tIns="45030" rIns="90059" bIns="45030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42EBE7-5AED-4314-8E38-935F70B40C21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6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</p:spPr>
        <p:txBody>
          <a:bodyPr wrap="none" lIns="90059" tIns="45030" rIns="90059" bIns="45030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8CBB6E-26B6-4F76-BABC-7AC57D08448B}" type="slidenum">
              <a:rPr lang="en-GB" smtClean="0">
                <a:latin typeface="Arial" pitchFamily="34" charset="0"/>
                <a:ea typeface="ＭＳ Ｐゴシック" pitchFamily="34" charset="-128"/>
              </a:rPr>
              <a:pPr/>
              <a:t>7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 dirty="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</p:spPr>
        <p:txBody>
          <a:bodyPr wrap="none" lIns="90059" tIns="45030" rIns="90059" bIns="45030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fld id="{03B54AED-8D2F-4F68-A4C4-1DB7ACC7056B}" type="slidenum">
              <a:rPr lang="en-GB" smtClean="0">
                <a:latin typeface="Arial" pitchFamily="34" charset="0"/>
                <a:ea typeface="ＭＳ Ｐゴシック" pitchFamily="34" charset="-128"/>
              </a:rPr>
              <a:pPr>
                <a:buFont typeface="Wingdings" pitchFamily="2" charset="2"/>
                <a:buNone/>
              </a:pPr>
              <a:t>8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5843" name="Text Box 2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fld id="{E2CE6D2A-A901-4734-B850-774DD7EA59CD}" type="slidenum">
              <a:rPr lang="en-GB" smtClean="0">
                <a:latin typeface="Arial" pitchFamily="34" charset="0"/>
                <a:ea typeface="ＭＳ Ｐゴシック" pitchFamily="34" charset="-128"/>
              </a:rPr>
              <a:pPr>
                <a:buFont typeface="Wingdings" pitchFamily="2" charset="2"/>
                <a:buNone/>
              </a:pPr>
              <a:t>9</a:t>
            </a:fld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6867" name="Text Box 2"/>
          <p:cNvSpPr txBox="1">
            <a:spLocks noChangeArrowheads="1"/>
          </p:cNvSpPr>
          <p:nvPr/>
        </p:nvSpPr>
        <p:spPr bwMode="auto">
          <a:xfrm>
            <a:off x="1111250" y="690563"/>
            <a:ext cx="4633913" cy="3417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911225" y="4341813"/>
            <a:ext cx="5030788" cy="41179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9625" y="3357563"/>
            <a:ext cx="214313" cy="214312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5" name="Rectangle 4"/>
          <p:cNvSpPr/>
          <p:nvPr/>
        </p:nvSpPr>
        <p:spPr>
          <a:xfrm>
            <a:off x="7286625" y="2786063"/>
            <a:ext cx="214313" cy="2143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6" name="Rectangle 5"/>
          <p:cNvSpPr/>
          <p:nvPr/>
        </p:nvSpPr>
        <p:spPr>
          <a:xfrm>
            <a:off x="7286625" y="3357563"/>
            <a:ext cx="214313" cy="214312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7572375" y="2786063"/>
            <a:ext cx="214313" cy="2143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7572375" y="3357563"/>
            <a:ext cx="214313" cy="214312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1" name="Rectangle 10"/>
          <p:cNvSpPr/>
          <p:nvPr/>
        </p:nvSpPr>
        <p:spPr>
          <a:xfrm>
            <a:off x="7858125" y="2786063"/>
            <a:ext cx="214313" cy="2143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2" name="Rectangle 11"/>
          <p:cNvSpPr/>
          <p:nvPr/>
        </p:nvSpPr>
        <p:spPr>
          <a:xfrm>
            <a:off x="7858125" y="3357563"/>
            <a:ext cx="214313" cy="214312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3" name="Rectangle 12"/>
          <p:cNvSpPr/>
          <p:nvPr/>
        </p:nvSpPr>
        <p:spPr>
          <a:xfrm>
            <a:off x="8429625" y="2786063"/>
            <a:ext cx="214313" cy="2143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4" name="Rectangle 13"/>
          <p:cNvSpPr/>
          <p:nvPr/>
        </p:nvSpPr>
        <p:spPr>
          <a:xfrm>
            <a:off x="8143875" y="3357563"/>
            <a:ext cx="214313" cy="214312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5" name="Rectangle 14"/>
          <p:cNvSpPr/>
          <p:nvPr/>
        </p:nvSpPr>
        <p:spPr>
          <a:xfrm>
            <a:off x="8143875" y="2786063"/>
            <a:ext cx="214313" cy="2143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6" name="Rectangle 15"/>
          <p:cNvSpPr/>
          <p:nvPr/>
        </p:nvSpPr>
        <p:spPr>
          <a:xfrm>
            <a:off x="7572375" y="3071813"/>
            <a:ext cx="214313" cy="214312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7" name="Rectangle 16"/>
          <p:cNvSpPr/>
          <p:nvPr/>
        </p:nvSpPr>
        <p:spPr>
          <a:xfrm>
            <a:off x="7858125" y="3071813"/>
            <a:ext cx="214313" cy="214312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8429625" y="3071813"/>
            <a:ext cx="214313" cy="214312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8143875" y="3071813"/>
            <a:ext cx="214313" cy="214312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286625" y="3071813"/>
            <a:ext cx="214313" cy="214312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/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2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C71FE2-DBFC-4CF3-AE0E-5CAF616B6E3E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2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2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FD2E3C-4C7C-4007-9692-BE719917BC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2202B-BF30-47A4-9342-9B1FBF01E249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8D33F-4F3F-4453-A8BA-1D69F73480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4F404-DCE9-4372-A02A-19CA9D184CD5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37361-9684-4EB1-82A4-647DF57A2F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336CB-A572-4AAB-A2EF-B5C2E9F99BDB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666F5-932B-457C-B684-92C19845C2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14375" y="5276850"/>
            <a:ext cx="750093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bIns="0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/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351759-FC19-4DAC-8829-D555633E7FE4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2800B0-E6A7-4A6C-A8E9-3E8E645767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20FD8E6-D627-4D58-B367-24B43C759EB0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5D3287-F713-4EC3-82DD-D30EBBDA09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D16D1F-1AF1-41C6-944E-03A523CB34ED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AC34B9-CA76-40C6-B0F8-53A26EF143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E00C6-57CE-4864-9BB5-8606E766EABE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6203B-2E72-46C8-AEC5-FA325F3A7F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53335A-26DE-4750-92E9-53B183E6DFDA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1BC06D-41AA-451F-873E-42A4EBB56D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71F58-0F06-4F74-8F3E-3BB16A890319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DA50-7D9D-44D3-B2AA-BB5DAD0BFB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altLang="ja-JP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E7674-E707-45AB-882F-300C9FF83CC7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00D69-55BF-4530-84ED-94292AC531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214313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571625"/>
            <a:ext cx="7772400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38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  <a:ea typeface="ＭＳ Ｐゴシック"/>
                <a:cs typeface="ＭＳ Ｐゴシック"/>
              </a:defRPr>
            </a:lvl1pPr>
            <a:extLst/>
          </a:lstStyle>
          <a:p>
            <a:pPr>
              <a:defRPr/>
            </a:pPr>
            <a:fld id="{A1521ED7-EC9B-43AD-B465-D6DDFFFB25F9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38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  <a:ea typeface="ＭＳ Ｐゴシック"/>
                <a:cs typeface="ＭＳ Ｐゴシック"/>
              </a:defRPr>
            </a:lvl1pPr>
            <a:extLst/>
          </a:lstStyle>
          <a:p>
            <a:pPr>
              <a:defRPr/>
            </a:pPr>
            <a:r>
              <a:rPr lang="en-US" dirty="0"/>
              <a:t>Paradyn Week 2010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38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  <a:ea typeface="ＭＳ Ｐゴシック"/>
                <a:cs typeface="ＭＳ Ｐゴシック"/>
              </a:defRPr>
            </a:lvl1pPr>
            <a:extLst/>
          </a:lstStyle>
          <a:p>
            <a:pPr>
              <a:defRPr/>
            </a:pPr>
            <a:fld id="{F76AAC18-8849-4E28-8948-2BA107DF6B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268" y="3429794"/>
            <a:ext cx="6858000" cy="1587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4056" y="3428206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18" y="3428206"/>
            <a:ext cx="6858000" cy="1587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919" y="3428206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19" r:id="rId2"/>
    <p:sldLayoutId id="2147483926" r:id="rId3"/>
    <p:sldLayoutId id="2147483927" r:id="rId4"/>
    <p:sldLayoutId id="2147483928" r:id="rId5"/>
    <p:sldLayoutId id="2147483920" r:id="rId6"/>
    <p:sldLayoutId id="2147483929" r:id="rId7"/>
    <p:sldLayoutId id="2147483921" r:id="rId8"/>
    <p:sldLayoutId id="2147483922" r:id="rId9"/>
    <p:sldLayoutId id="2147483923" r:id="rId10"/>
    <p:sldLayoutId id="2147483924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b="1" kern="120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Consolas" pitchFamily="49" charset="0"/>
        </a:defRPr>
      </a:lvl9pPr>
      <a:extLst/>
    </p:titleStyle>
    <p:bodyStyle>
      <a:lvl1pPr marL="411163" indent="-342900" algn="l" rtl="0" eaLnBrk="0" fontAlgn="base" hangingPunct="0">
        <a:spcBef>
          <a:spcPts val="700"/>
        </a:spcBef>
        <a:spcAft>
          <a:spcPct val="0"/>
        </a:spcAft>
        <a:buClr>
          <a:srgbClr val="92406E"/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0" fontAlgn="base" hangingPunct="0">
        <a:spcBef>
          <a:spcPct val="20000"/>
        </a:spcBef>
        <a:spcAft>
          <a:spcPct val="0"/>
        </a:spcAft>
        <a:buClr>
          <a:srgbClr val="D59FBD"/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3BFD3"/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0" fontAlgn="base" hangingPunct="0">
        <a:spcBef>
          <a:spcPct val="20000"/>
        </a:spcBef>
        <a:spcAft>
          <a:spcPct val="0"/>
        </a:spcAft>
        <a:buClr>
          <a:srgbClr val="F1DFE9"/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0" fontAlgn="base" hangingPunct="0">
        <a:spcBef>
          <a:spcPct val="20000"/>
        </a:spcBef>
        <a:spcAft>
          <a:spcPct val="0"/>
        </a:spcAft>
        <a:buClr>
          <a:srgbClr val="92406E"/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speedshop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jeg@krellinst.org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pm@krellinst.org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568A49F-3391-4142-8A49-D10928766C0E}" type="datetime1">
              <a:rPr lang="en-US" smtClean="0">
                <a:latin typeface="Tw Cen MT" pitchFamily="34" charset="0"/>
              </a:rPr>
              <a:pPr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Tw Cen MT" pitchFamily="34" charset="0"/>
                <a:ea typeface="ＭＳ Ｐゴシック" pitchFamily="34" charset="-128"/>
              </a:rPr>
              <a:t>Paradyn Week 2010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4CEEE7C-4D65-4E13-8AF6-7F99BB4AE263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409575" y="544513"/>
            <a:ext cx="8470900" cy="551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500" b="1" i="1" dirty="0">
              <a:latin typeface="Tw Cen MT" pitchFamily="34" charset="0"/>
              <a:ea typeface="ＭＳ Ｐゴシック"/>
              <a:cs typeface="ＭＳ Ｐゴシック"/>
            </a:endParaRPr>
          </a:p>
          <a:p>
            <a:pPr algn="ctr" fontAlgn="auto">
              <a:spcAft>
                <a:spcPts val="0"/>
              </a:spcAft>
              <a:defRPr/>
            </a:pPr>
            <a:endParaRPr lang="en-US" sz="4000" b="1" i="1" dirty="0" smtClean="0">
              <a:latin typeface="Tw Cen MT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4000" b="1" i="1" dirty="0" smtClean="0">
                <a:latin typeface="Tw Cen MT" pitchFamily="34" charset="0"/>
              </a:rPr>
              <a:t>From </a:t>
            </a:r>
            <a:r>
              <a:rPr lang="en-US" sz="4000" b="1" i="1" dirty="0">
                <a:latin typeface="Tw Cen MT" pitchFamily="34" charset="0"/>
              </a:rPr>
              <a:t>Open|SpeedShop to a Component Based Tool </a:t>
            </a:r>
            <a:r>
              <a:rPr lang="en-US" sz="4000" b="1" i="1" dirty="0" smtClean="0">
                <a:latin typeface="Tw Cen MT" pitchFamily="34" charset="0"/>
              </a:rPr>
              <a:t>Framework</a:t>
            </a:r>
            <a:endParaRPr lang="en-US" sz="3600" b="1" i="1" dirty="0">
              <a:solidFill>
                <a:schemeClr val="tx2">
                  <a:lumMod val="50000"/>
                </a:schemeClr>
              </a:solidFill>
              <a:latin typeface="Tw Cen MT" pitchFamily="34" charset="0"/>
              <a:ea typeface="ＭＳ Ｐゴシック"/>
              <a:cs typeface="ＭＳ Ｐゴシック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3600" b="1" i="1" dirty="0">
              <a:solidFill>
                <a:schemeClr val="tx2">
                  <a:lumMod val="50000"/>
                </a:schemeClr>
              </a:solidFill>
              <a:latin typeface="Tw Cen MT" pitchFamily="34" charset="0"/>
              <a:ea typeface="ＭＳ Ｐゴシック"/>
              <a:cs typeface="ＭＳ Ｐゴシック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1" i="1" dirty="0">
                <a:latin typeface="Tw Cen MT" pitchFamily="34" charset="0"/>
                <a:ea typeface="ＭＳ Ｐゴシック"/>
                <a:cs typeface="ＭＳ Ｐゴシック"/>
              </a:rPr>
              <a:t>Jim </a:t>
            </a:r>
            <a:r>
              <a:rPr lang="en-US" sz="3200" b="1" i="1" dirty="0" smtClean="0">
                <a:latin typeface="Tw Cen MT" pitchFamily="34" charset="0"/>
                <a:ea typeface="ＭＳ Ｐゴシック"/>
                <a:cs typeface="ＭＳ Ｐゴシック"/>
              </a:rPr>
              <a:t>Galarowicz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1" i="1" dirty="0" smtClean="0">
                <a:latin typeface="Tw Cen MT" pitchFamily="34" charset="0"/>
                <a:ea typeface="ＭＳ Ｐゴシック"/>
                <a:cs typeface="ＭＳ Ｐゴシック"/>
              </a:rPr>
              <a:t>Don Maghrak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1" i="1" dirty="0" smtClean="0">
                <a:latin typeface="Tw Cen MT" pitchFamily="34" charset="0"/>
                <a:ea typeface="ＭＳ Ｐゴシック"/>
                <a:cs typeface="ＭＳ Ｐゴシック"/>
              </a:rPr>
              <a:t>The Krell </a:t>
            </a:r>
            <a:r>
              <a:rPr lang="en-US" sz="3200" b="1" i="1" dirty="0">
                <a:latin typeface="Tw Cen MT" pitchFamily="34" charset="0"/>
                <a:ea typeface="ＭＳ Ｐゴシック"/>
                <a:cs typeface="ＭＳ Ｐゴシック"/>
              </a:rPr>
              <a:t>Institute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269875" y="1122363"/>
            <a:ext cx="8604250" cy="2755113"/>
          </a:xfrm>
        </p:spPr>
        <p:txBody>
          <a:bodyPr>
            <a:spAutoFit/>
          </a:bodyPr>
          <a:lstStyle/>
          <a:p>
            <a:pPr lvl="1" eaLnBrk="1" hangingPunct="1">
              <a:buFont typeface="Wingdings" pitchFamily="2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400" dirty="0" smtClean="0"/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</a:rPr>
              <a:t>Floating Point Exception Tracing (</a:t>
            </a:r>
            <a:r>
              <a:rPr lang="en-GB" sz="2800" i="1" dirty="0" smtClean="0">
                <a:solidFill>
                  <a:srgbClr val="FFFF00"/>
                </a:solidFill>
                <a:latin typeface="Tw Cen MT" pitchFamily="34" charset="0"/>
              </a:rPr>
              <a:t>fpe</a:t>
            </a:r>
            <a:r>
              <a:rPr lang="en-GB" sz="2800" i="1" dirty="0" smtClean="0">
                <a:latin typeface="Tw Cen MT" pitchFamily="34" charset="0"/>
              </a:rPr>
              <a:t>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Triggered by any FPE caused by the code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Helps pinpoint numerical problem areas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Mapped back to source where FPE occurred</a:t>
            </a:r>
          </a:p>
          <a:p>
            <a:pPr lvl="1" eaLnBrk="1" hangingPunct="1"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400" i="1" dirty="0" smtClean="0">
              <a:latin typeface="Tw Cen MT" pitchFamily="34" charset="0"/>
            </a:endParaRPr>
          </a:p>
        </p:txBody>
      </p:sp>
      <p:sp>
        <p:nvSpPr>
          <p:cNvPr id="14340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14341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Tracing Experiments (2)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237410-7562-4B13-AAA6-3259DF644974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415925" y="1676400"/>
            <a:ext cx="2209800" cy="4572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hangingPunct="0">
              <a:buClr>
                <a:srgbClr val="FFFFFF"/>
              </a:buClr>
              <a:buSzPct val="100000"/>
              <a:buFont typeface="Times New Roman" pitchFamily="-112" charset="0"/>
              <a:buNone/>
            </a:pPr>
            <a:r>
              <a:rPr lang="en-US" b="1" dirty="0">
                <a:solidFill>
                  <a:schemeClr val="bg1"/>
                </a:solidFill>
                <a:ea typeface="ＭＳ Ｐゴシック" pitchFamily="-112" charset="-128"/>
                <a:cs typeface="ＭＳ Ｐゴシック" pitchFamily="-112" charset="-128"/>
              </a:rPr>
              <a:t>MPI Application</a:t>
            </a:r>
          </a:p>
        </p:txBody>
      </p:sp>
      <p:sp>
        <p:nvSpPr>
          <p:cNvPr id="46085" name="Oval 4"/>
          <p:cNvSpPr>
            <a:spLocks noChangeArrowheads="1"/>
          </p:cNvSpPr>
          <p:nvPr/>
        </p:nvSpPr>
        <p:spPr bwMode="auto">
          <a:xfrm>
            <a:off x="568325" y="2057400"/>
            <a:ext cx="304800" cy="304800"/>
          </a:xfrm>
          <a:prstGeom prst="ellipse">
            <a:avLst/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sp>
        <p:nvSpPr>
          <p:cNvPr id="46086" name="Oval 5"/>
          <p:cNvSpPr>
            <a:spLocks noChangeArrowheads="1"/>
          </p:cNvSpPr>
          <p:nvPr/>
        </p:nvSpPr>
        <p:spPr bwMode="auto">
          <a:xfrm>
            <a:off x="1101725" y="2057400"/>
            <a:ext cx="304800" cy="304800"/>
          </a:xfrm>
          <a:prstGeom prst="ellipse">
            <a:avLst/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sp>
        <p:nvSpPr>
          <p:cNvPr id="46087" name="Oval 6"/>
          <p:cNvSpPr>
            <a:spLocks noChangeArrowheads="1"/>
          </p:cNvSpPr>
          <p:nvPr/>
        </p:nvSpPr>
        <p:spPr bwMode="auto">
          <a:xfrm>
            <a:off x="1635125" y="2057400"/>
            <a:ext cx="304800" cy="304800"/>
          </a:xfrm>
          <a:prstGeom prst="ellipse">
            <a:avLst/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sp>
        <p:nvSpPr>
          <p:cNvPr id="46088" name="Oval 7"/>
          <p:cNvSpPr>
            <a:spLocks noChangeArrowheads="1"/>
          </p:cNvSpPr>
          <p:nvPr/>
        </p:nvSpPr>
        <p:spPr bwMode="auto">
          <a:xfrm>
            <a:off x="2168525" y="2057400"/>
            <a:ext cx="304800" cy="304800"/>
          </a:xfrm>
          <a:prstGeom prst="ellipse">
            <a:avLst/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492125" y="2743200"/>
            <a:ext cx="457200" cy="533400"/>
          </a:xfrm>
          <a:prstGeom prst="can">
            <a:avLst>
              <a:gd name="adj" fmla="val 291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sp>
        <p:nvSpPr>
          <p:cNvPr id="46090" name="AutoShape 9"/>
          <p:cNvSpPr>
            <a:spLocks noChangeArrowheads="1"/>
          </p:cNvSpPr>
          <p:nvPr/>
        </p:nvSpPr>
        <p:spPr bwMode="auto">
          <a:xfrm>
            <a:off x="1025525" y="2743200"/>
            <a:ext cx="457200" cy="533400"/>
          </a:xfrm>
          <a:prstGeom prst="can">
            <a:avLst>
              <a:gd name="adj" fmla="val 291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sp>
        <p:nvSpPr>
          <p:cNvPr id="46091" name="AutoShape 10"/>
          <p:cNvSpPr>
            <a:spLocks noChangeArrowheads="1"/>
          </p:cNvSpPr>
          <p:nvPr/>
        </p:nvSpPr>
        <p:spPr bwMode="auto">
          <a:xfrm>
            <a:off x="1558925" y="2743200"/>
            <a:ext cx="457200" cy="533400"/>
          </a:xfrm>
          <a:prstGeom prst="can">
            <a:avLst>
              <a:gd name="adj" fmla="val 291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sp>
        <p:nvSpPr>
          <p:cNvPr id="46092" name="AutoShape 11"/>
          <p:cNvSpPr>
            <a:spLocks noChangeArrowheads="1"/>
          </p:cNvSpPr>
          <p:nvPr/>
        </p:nvSpPr>
        <p:spPr bwMode="auto">
          <a:xfrm>
            <a:off x="2092325" y="2743200"/>
            <a:ext cx="457200" cy="533400"/>
          </a:xfrm>
          <a:prstGeom prst="can">
            <a:avLst>
              <a:gd name="adj" fmla="val 291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cxnSp>
        <p:nvCxnSpPr>
          <p:cNvPr id="46093" name="AutoShape 12"/>
          <p:cNvCxnSpPr>
            <a:cxnSpLocks noChangeShapeType="1"/>
            <a:stCxn id="46085" idx="4"/>
            <a:endCxn id="46089" idx="1"/>
          </p:cNvCxnSpPr>
          <p:nvPr/>
        </p:nvCxnSpPr>
        <p:spPr bwMode="auto">
          <a:xfrm>
            <a:off x="720725" y="2362200"/>
            <a:ext cx="0" cy="381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46094" name="AutoShape 13"/>
          <p:cNvCxnSpPr>
            <a:cxnSpLocks noChangeShapeType="1"/>
            <a:stCxn id="46086" idx="4"/>
            <a:endCxn id="46090" idx="1"/>
          </p:cNvCxnSpPr>
          <p:nvPr/>
        </p:nvCxnSpPr>
        <p:spPr bwMode="auto">
          <a:xfrm>
            <a:off x="1254125" y="2362200"/>
            <a:ext cx="0" cy="381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46095" name="AutoShape 14"/>
          <p:cNvCxnSpPr>
            <a:cxnSpLocks noChangeShapeType="1"/>
            <a:stCxn id="46087" idx="4"/>
            <a:endCxn id="46091" idx="1"/>
          </p:cNvCxnSpPr>
          <p:nvPr/>
        </p:nvCxnSpPr>
        <p:spPr bwMode="auto">
          <a:xfrm>
            <a:off x="1787525" y="2362200"/>
            <a:ext cx="0" cy="381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46096" name="AutoShape 15"/>
          <p:cNvCxnSpPr>
            <a:cxnSpLocks noChangeShapeType="1"/>
            <a:stCxn id="46088" idx="4"/>
            <a:endCxn id="46092" idx="1"/>
          </p:cNvCxnSpPr>
          <p:nvPr/>
        </p:nvCxnSpPr>
        <p:spPr bwMode="auto">
          <a:xfrm>
            <a:off x="2320925" y="2362200"/>
            <a:ext cx="0" cy="381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6097" name="AutoShape 16"/>
          <p:cNvSpPr>
            <a:spLocks noChangeArrowheads="1"/>
          </p:cNvSpPr>
          <p:nvPr/>
        </p:nvSpPr>
        <p:spPr bwMode="auto">
          <a:xfrm>
            <a:off x="873125" y="3886200"/>
            <a:ext cx="762000" cy="685800"/>
          </a:xfrm>
          <a:prstGeom prst="can">
            <a:avLst>
              <a:gd name="adj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r>
              <a:rPr lang="en-US" dirty="0">
                <a:solidFill>
                  <a:schemeClr val="bg1"/>
                </a:solidFill>
                <a:ea typeface="ＭＳ Ｐゴシック" pitchFamily="-112" charset="-128"/>
                <a:cs typeface="ＭＳ Ｐゴシック" pitchFamily="-112" charset="-128"/>
              </a:rPr>
              <a:t>O|SS</a:t>
            </a:r>
          </a:p>
        </p:txBody>
      </p:sp>
      <p:cxnSp>
        <p:nvCxnSpPr>
          <p:cNvPr id="46098" name="AutoShape 17"/>
          <p:cNvCxnSpPr>
            <a:cxnSpLocks noChangeShapeType="1"/>
            <a:stCxn id="46089" idx="3"/>
            <a:endCxn id="46097" idx="1"/>
          </p:cNvCxnSpPr>
          <p:nvPr/>
        </p:nvCxnSpPr>
        <p:spPr bwMode="auto">
          <a:xfrm rot="16200000" flipH="1">
            <a:off x="682625" y="3314700"/>
            <a:ext cx="609600" cy="5334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sysDot"/>
            <a:miter lim="800000"/>
            <a:headEnd/>
            <a:tailEnd type="stealth" w="lg" len="lg"/>
          </a:ln>
        </p:spPr>
      </p:cxnSp>
      <p:cxnSp>
        <p:nvCxnSpPr>
          <p:cNvPr id="46099" name="AutoShape 18"/>
          <p:cNvCxnSpPr>
            <a:cxnSpLocks noChangeShapeType="1"/>
            <a:stCxn id="46090" idx="3"/>
            <a:endCxn id="46097" idx="1"/>
          </p:cNvCxnSpPr>
          <p:nvPr/>
        </p:nvCxnSpPr>
        <p:spPr bwMode="auto">
          <a:xfrm rot="5400000">
            <a:off x="949325" y="3581400"/>
            <a:ext cx="6096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stealth" w="lg" len="lg"/>
          </a:ln>
        </p:spPr>
      </p:cxnSp>
      <p:cxnSp>
        <p:nvCxnSpPr>
          <p:cNvPr id="46100" name="AutoShape 19"/>
          <p:cNvCxnSpPr>
            <a:cxnSpLocks noChangeShapeType="1"/>
            <a:stCxn id="46091" idx="3"/>
            <a:endCxn id="46097" idx="1"/>
          </p:cNvCxnSpPr>
          <p:nvPr/>
        </p:nvCxnSpPr>
        <p:spPr bwMode="auto">
          <a:xfrm rot="5400000">
            <a:off x="1216025" y="3314700"/>
            <a:ext cx="609600" cy="5334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sysDot"/>
            <a:miter lim="800000"/>
            <a:headEnd/>
            <a:tailEnd type="stealth" w="lg" len="lg"/>
          </a:ln>
        </p:spPr>
      </p:cxnSp>
      <p:cxnSp>
        <p:nvCxnSpPr>
          <p:cNvPr id="46101" name="AutoShape 20"/>
          <p:cNvCxnSpPr>
            <a:cxnSpLocks noChangeShapeType="1"/>
            <a:stCxn id="46092" idx="3"/>
            <a:endCxn id="46097" idx="1"/>
          </p:cNvCxnSpPr>
          <p:nvPr/>
        </p:nvCxnSpPr>
        <p:spPr bwMode="auto">
          <a:xfrm rot="5400000">
            <a:off x="1482725" y="3048000"/>
            <a:ext cx="609600" cy="10668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sysDot"/>
            <a:miter lim="800000"/>
            <a:headEnd/>
            <a:tailEnd type="stealth" w="lg" len="lg"/>
          </a:ln>
        </p:spPr>
      </p:cxnSp>
      <p:sp>
        <p:nvSpPr>
          <p:cNvPr id="46102" name="Text Box 21"/>
          <p:cNvSpPr txBox="1">
            <a:spLocks noChangeArrowheads="1"/>
          </p:cNvSpPr>
          <p:nvPr/>
        </p:nvSpPr>
        <p:spPr bwMode="auto">
          <a:xfrm>
            <a:off x="1695450" y="3511550"/>
            <a:ext cx="974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hangingPunct="0">
              <a:buClr>
                <a:srgbClr val="FFFFFF"/>
              </a:buClr>
              <a:buSzPct val="100000"/>
              <a:buFont typeface="Times New Roman" pitchFamily="-112" charset="0"/>
              <a:buNone/>
            </a:pPr>
            <a:r>
              <a:rPr lang="en-US" dirty="0">
                <a:solidFill>
                  <a:schemeClr val="tx1"/>
                </a:solidFill>
                <a:ea typeface="ＭＳ Ｐゴシック" pitchFamily="-112" charset="-128"/>
                <a:cs typeface="ＭＳ Ｐゴシック" pitchFamily="-112" charset="-128"/>
              </a:rPr>
              <a:t>post-</a:t>
            </a:r>
            <a:br>
              <a:rPr lang="en-US" dirty="0">
                <a:solidFill>
                  <a:schemeClr val="tx1"/>
                </a:solidFill>
                <a:ea typeface="ＭＳ Ｐゴシック" pitchFamily="-112" charset="-128"/>
                <a:cs typeface="ＭＳ Ｐゴシック" pitchFamily="-112" charset="-128"/>
              </a:rPr>
            </a:br>
            <a:r>
              <a:rPr lang="en-US" dirty="0">
                <a:solidFill>
                  <a:schemeClr val="tx1"/>
                </a:solidFill>
                <a:ea typeface="ＭＳ Ｐゴシック" pitchFamily="-112" charset="-128"/>
                <a:cs typeface="ＭＳ Ｐゴシック" pitchFamily="-112" charset="-128"/>
              </a:rPr>
              <a:t>mortem</a:t>
            </a:r>
          </a:p>
        </p:txBody>
      </p:sp>
      <p:pic>
        <p:nvPicPr>
          <p:cNvPr id="46103" name="Picture 22" descr="PCSAMP-SWEEP601-BYSTMT-SPLITSCRE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5029200"/>
            <a:ext cx="2057400" cy="12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6104" name="AutoShape 23"/>
          <p:cNvCxnSpPr>
            <a:cxnSpLocks noChangeShapeType="1"/>
            <a:stCxn id="46097" idx="3"/>
          </p:cNvCxnSpPr>
          <p:nvPr/>
        </p:nvCxnSpPr>
        <p:spPr bwMode="auto">
          <a:xfrm rot="16200000" flipH="1">
            <a:off x="1196975" y="4629150"/>
            <a:ext cx="457200" cy="3429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stealth" w="lg" len="lg"/>
          </a:ln>
        </p:spPr>
      </p:cxnSp>
      <p:sp>
        <p:nvSpPr>
          <p:cNvPr id="46105" name="Text Box 24"/>
          <p:cNvSpPr txBox="1">
            <a:spLocks noChangeArrowheads="1"/>
          </p:cNvSpPr>
          <p:nvPr/>
        </p:nvSpPr>
        <p:spPr bwMode="auto">
          <a:xfrm>
            <a:off x="873125" y="990600"/>
            <a:ext cx="1125565" cy="617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r>
              <a:rPr lang="en-US" sz="2800" b="1" i="1" u="sng" dirty="0">
                <a:solidFill>
                  <a:schemeClr val="tx1"/>
                </a:solidFill>
                <a:latin typeface="Tw Cen MT" pitchFamily="34" charset="0"/>
                <a:ea typeface="ＭＳ Ｐゴシック" pitchFamily="-112" charset="-128"/>
                <a:cs typeface="ＭＳ Ｐゴシック" pitchFamily="-112" charset="-128"/>
              </a:rPr>
              <a:t>Offline</a:t>
            </a:r>
          </a:p>
        </p:txBody>
      </p:sp>
      <p:sp>
        <p:nvSpPr>
          <p:cNvPr id="46106" name="Rectangle 38"/>
          <p:cNvSpPr>
            <a:spLocks noChangeArrowheads="1"/>
          </p:cNvSpPr>
          <p:nvPr/>
        </p:nvSpPr>
        <p:spPr bwMode="auto">
          <a:xfrm>
            <a:off x="6511925" y="1676400"/>
            <a:ext cx="2209800" cy="4572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hangingPunct="0">
              <a:buClr>
                <a:srgbClr val="FFFFFF"/>
              </a:buClr>
              <a:buSzPct val="100000"/>
              <a:buFont typeface="Times New Roman" pitchFamily="-112" charset="0"/>
              <a:buNone/>
            </a:pPr>
            <a:r>
              <a:rPr lang="en-US" b="1" dirty="0">
                <a:solidFill>
                  <a:schemeClr val="bg1"/>
                </a:solidFill>
                <a:ea typeface="ＭＳ Ｐゴシック" pitchFamily="-112" charset="-128"/>
                <a:cs typeface="ＭＳ Ｐゴシック" pitchFamily="-112" charset="-128"/>
              </a:rPr>
              <a:t>MPI Application</a:t>
            </a:r>
          </a:p>
        </p:txBody>
      </p:sp>
      <p:sp>
        <p:nvSpPr>
          <p:cNvPr id="46107" name="Oval 39"/>
          <p:cNvSpPr>
            <a:spLocks noChangeArrowheads="1"/>
          </p:cNvSpPr>
          <p:nvPr/>
        </p:nvSpPr>
        <p:spPr bwMode="auto">
          <a:xfrm>
            <a:off x="6664325" y="2057400"/>
            <a:ext cx="304800" cy="304800"/>
          </a:xfrm>
          <a:prstGeom prst="ellipse">
            <a:avLst/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sp>
        <p:nvSpPr>
          <p:cNvPr id="46108" name="Oval 40"/>
          <p:cNvSpPr>
            <a:spLocks noChangeArrowheads="1"/>
          </p:cNvSpPr>
          <p:nvPr/>
        </p:nvSpPr>
        <p:spPr bwMode="auto">
          <a:xfrm>
            <a:off x="7197725" y="2057400"/>
            <a:ext cx="304800" cy="304800"/>
          </a:xfrm>
          <a:prstGeom prst="ellipse">
            <a:avLst/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sp>
        <p:nvSpPr>
          <p:cNvPr id="46109" name="Oval 41"/>
          <p:cNvSpPr>
            <a:spLocks noChangeArrowheads="1"/>
          </p:cNvSpPr>
          <p:nvPr/>
        </p:nvSpPr>
        <p:spPr bwMode="auto">
          <a:xfrm>
            <a:off x="7731125" y="2057400"/>
            <a:ext cx="304800" cy="304800"/>
          </a:xfrm>
          <a:prstGeom prst="ellipse">
            <a:avLst/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sp>
        <p:nvSpPr>
          <p:cNvPr id="46110" name="Oval 42"/>
          <p:cNvSpPr>
            <a:spLocks noChangeArrowheads="1"/>
          </p:cNvSpPr>
          <p:nvPr/>
        </p:nvSpPr>
        <p:spPr bwMode="auto">
          <a:xfrm>
            <a:off x="8264525" y="2057400"/>
            <a:ext cx="304800" cy="304800"/>
          </a:xfrm>
          <a:prstGeom prst="ellipse">
            <a:avLst/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endParaRPr lang="en-US" dirty="0"/>
          </a:p>
        </p:txBody>
      </p:sp>
      <p:sp>
        <p:nvSpPr>
          <p:cNvPr id="900139" name="AutoShape 43"/>
          <p:cNvSpPr>
            <a:spLocks noChangeArrowheads="1"/>
          </p:cNvSpPr>
          <p:nvPr/>
        </p:nvSpPr>
        <p:spPr bwMode="auto">
          <a:xfrm>
            <a:off x="6969125" y="3886200"/>
            <a:ext cx="762000" cy="685800"/>
          </a:xfrm>
          <a:prstGeom prst="can">
            <a:avLst>
              <a:gd name="adj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r>
              <a:rPr lang="en-US" dirty="0">
                <a:solidFill>
                  <a:schemeClr val="bg1"/>
                </a:solidFill>
                <a:ea typeface="ＭＳ Ｐゴシック" pitchFamily="-112" charset="-128"/>
                <a:cs typeface="ＭＳ Ｐゴシック" pitchFamily="-112" charset="-128"/>
              </a:rPr>
              <a:t>O|SS</a:t>
            </a:r>
          </a:p>
        </p:txBody>
      </p:sp>
      <p:pic>
        <p:nvPicPr>
          <p:cNvPr id="900140" name="Picture 44" descr="PCSAMP-SWEEP601-BYSTMT-SPLITSCRE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4325" y="5029200"/>
            <a:ext cx="2057400" cy="12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00141" name="AutoShape 45"/>
          <p:cNvCxnSpPr>
            <a:cxnSpLocks noChangeShapeType="1"/>
            <a:stCxn id="900139" idx="3"/>
          </p:cNvCxnSpPr>
          <p:nvPr/>
        </p:nvCxnSpPr>
        <p:spPr bwMode="auto">
          <a:xfrm rot="16200000" flipH="1">
            <a:off x="7292975" y="4629150"/>
            <a:ext cx="457200" cy="3429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stealth" w="lg" len="lg"/>
          </a:ln>
        </p:spPr>
      </p:cxnSp>
      <p:sp>
        <p:nvSpPr>
          <p:cNvPr id="46114" name="Text Box 46"/>
          <p:cNvSpPr txBox="1">
            <a:spLocks noChangeArrowheads="1"/>
          </p:cNvSpPr>
          <p:nvPr/>
        </p:nvSpPr>
        <p:spPr bwMode="auto">
          <a:xfrm>
            <a:off x="6969125" y="990600"/>
            <a:ext cx="1141659" cy="617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hangingPunct="0">
              <a:lnSpc>
                <a:spcPct val="134000"/>
              </a:lnSpc>
              <a:buClr>
                <a:srgbClr val="FFFFFF"/>
              </a:buClr>
              <a:buSzPct val="100000"/>
              <a:buFont typeface="Times New Roman" pitchFamily="-112" charset="0"/>
              <a:buNone/>
            </a:pPr>
            <a:r>
              <a:rPr lang="en-US" sz="2800" b="1" i="1" u="sng" dirty="0">
                <a:solidFill>
                  <a:schemeClr val="tx1"/>
                </a:solidFill>
                <a:latin typeface="Tw Cen MT" pitchFamily="34" charset="0"/>
                <a:ea typeface="ＭＳ Ｐゴシック" pitchFamily="-112" charset="-128"/>
                <a:cs typeface="ＭＳ Ｐゴシック" pitchFamily="-112" charset="-128"/>
              </a:rPr>
              <a:t>MRNet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6816725" y="2362200"/>
            <a:ext cx="1600200" cy="1524000"/>
            <a:chOff x="4294" y="1488"/>
            <a:chExt cx="1008" cy="960"/>
          </a:xfrm>
        </p:grpSpPr>
        <p:cxnSp>
          <p:nvCxnSpPr>
            <p:cNvPr id="46116" name="AutoShape 48"/>
            <p:cNvCxnSpPr>
              <a:cxnSpLocks noChangeShapeType="1"/>
              <a:stCxn id="46107" idx="4"/>
              <a:endCxn id="46121" idx="1"/>
            </p:cNvCxnSpPr>
            <p:nvPr/>
          </p:nvCxnSpPr>
          <p:spPr bwMode="auto">
            <a:xfrm>
              <a:off x="4294" y="1488"/>
              <a:ext cx="102" cy="31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46117" name="AutoShape 49"/>
            <p:cNvCxnSpPr>
              <a:cxnSpLocks noChangeShapeType="1"/>
              <a:stCxn id="46108" idx="4"/>
              <a:endCxn id="46121" idx="7"/>
            </p:cNvCxnSpPr>
            <p:nvPr/>
          </p:nvCxnSpPr>
          <p:spPr bwMode="auto">
            <a:xfrm flipH="1">
              <a:off x="4532" y="1488"/>
              <a:ext cx="98" cy="31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46118" name="AutoShape 50"/>
            <p:cNvCxnSpPr>
              <a:cxnSpLocks noChangeShapeType="1"/>
              <a:stCxn id="46109" idx="4"/>
              <a:endCxn id="46120" idx="1"/>
            </p:cNvCxnSpPr>
            <p:nvPr/>
          </p:nvCxnSpPr>
          <p:spPr bwMode="auto">
            <a:xfrm>
              <a:off x="4966" y="1488"/>
              <a:ext cx="102" cy="31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46119" name="AutoShape 51"/>
            <p:cNvCxnSpPr>
              <a:cxnSpLocks noChangeShapeType="1"/>
              <a:stCxn id="46110" idx="4"/>
              <a:endCxn id="46120" idx="7"/>
            </p:cNvCxnSpPr>
            <p:nvPr/>
          </p:nvCxnSpPr>
          <p:spPr bwMode="auto">
            <a:xfrm flipH="1">
              <a:off x="5204" y="1488"/>
              <a:ext cx="98" cy="31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46120" name="Oval 52"/>
            <p:cNvSpPr>
              <a:spLocks noChangeArrowheads="1"/>
            </p:cNvSpPr>
            <p:nvPr/>
          </p:nvSpPr>
          <p:spPr bwMode="auto">
            <a:xfrm>
              <a:off x="5040" y="1776"/>
              <a:ext cx="192" cy="192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>
                <a:lnSpc>
                  <a:spcPct val="134000"/>
                </a:lnSpc>
                <a:buClr>
                  <a:srgbClr val="FFFFFF"/>
                </a:buClr>
                <a:buSzPct val="100000"/>
                <a:buFont typeface="Times New Roman" pitchFamily="-112" charset="0"/>
                <a:buNone/>
              </a:pPr>
              <a:endParaRPr lang="en-US" dirty="0"/>
            </a:p>
          </p:txBody>
        </p:sp>
        <p:sp>
          <p:nvSpPr>
            <p:cNvPr id="46121" name="Oval 53"/>
            <p:cNvSpPr>
              <a:spLocks noChangeArrowheads="1"/>
            </p:cNvSpPr>
            <p:nvPr/>
          </p:nvSpPr>
          <p:spPr bwMode="auto">
            <a:xfrm>
              <a:off x="4368" y="1776"/>
              <a:ext cx="192" cy="192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>
                <a:lnSpc>
                  <a:spcPct val="134000"/>
                </a:lnSpc>
                <a:buClr>
                  <a:srgbClr val="FFFFFF"/>
                </a:buClr>
                <a:buSzPct val="100000"/>
                <a:buFont typeface="Times New Roman" pitchFamily="-112" charset="0"/>
                <a:buNone/>
              </a:pPr>
              <a:endParaRPr lang="en-US" dirty="0"/>
            </a:p>
          </p:txBody>
        </p:sp>
        <p:cxnSp>
          <p:nvCxnSpPr>
            <p:cNvPr id="46122" name="AutoShape 54"/>
            <p:cNvCxnSpPr>
              <a:cxnSpLocks noChangeShapeType="1"/>
              <a:stCxn id="46121" idx="4"/>
              <a:endCxn id="900139" idx="1"/>
            </p:cNvCxnSpPr>
            <p:nvPr/>
          </p:nvCxnSpPr>
          <p:spPr bwMode="auto">
            <a:xfrm>
              <a:off x="4464" y="1968"/>
              <a:ext cx="166" cy="48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46123" name="AutoShape 55"/>
            <p:cNvCxnSpPr>
              <a:cxnSpLocks noChangeShapeType="1"/>
              <a:stCxn id="46120" idx="4"/>
              <a:endCxn id="900139" idx="1"/>
            </p:cNvCxnSpPr>
            <p:nvPr/>
          </p:nvCxnSpPr>
          <p:spPr bwMode="auto">
            <a:xfrm flipH="1">
              <a:off x="4630" y="1968"/>
              <a:ext cx="506" cy="48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</p:spPr>
        </p:cxnSp>
      </p:grpSp>
      <p:sp>
        <p:nvSpPr>
          <p:cNvPr id="44" name="Left Arrow Callout 43"/>
          <p:cNvSpPr/>
          <p:nvPr/>
        </p:nvSpPr>
        <p:spPr bwMode="auto">
          <a:xfrm>
            <a:off x="2970713" y="1866467"/>
            <a:ext cx="822960" cy="822960"/>
          </a:xfrm>
          <a:prstGeom prst="leftArrowCallou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</p:sp>
      <p:sp>
        <p:nvSpPr>
          <p:cNvPr id="45" name="Left Arrow Callout 44"/>
          <p:cNvSpPr/>
          <p:nvPr/>
        </p:nvSpPr>
        <p:spPr bwMode="auto">
          <a:xfrm>
            <a:off x="2971800" y="1828800"/>
            <a:ext cx="3276600" cy="1905000"/>
          </a:xfrm>
          <a:prstGeom prst="leftArrowCallout">
            <a:avLst>
              <a:gd name="adj1" fmla="val 14854"/>
              <a:gd name="adj2" fmla="val 17753"/>
              <a:gd name="adj3" fmla="val 21376"/>
              <a:gd name="adj4" fmla="val 81501"/>
            </a:avLst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0" fontAlgn="base" latinLnBrk="0" hangingPunct="0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" charset="0"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" charset="0"/>
              </a:rPr>
              <a:t>Easy setup</a:t>
            </a:r>
          </a:p>
          <a:p>
            <a:pPr marL="0" marR="0" indent="0" algn="l" defTabSz="457200" rtl="0" eaLnBrk="0" fontAlgn="base" latinLnBrk="0" hangingPunct="0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" charset="0"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Times New Roman" pitchFamily="1" charset="0"/>
              </a:rPr>
              <a:t>Low overhead</a:t>
            </a:r>
          </a:p>
          <a:p>
            <a:pPr marL="0" marR="0" indent="0" algn="l" defTabSz="457200" rtl="0" eaLnBrk="0" fontAlgn="base" latinLnBrk="0" hangingPunct="0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" charset="0"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" charset="0"/>
              </a:rPr>
              <a:t>No additional </a:t>
            </a:r>
            <a:r>
              <a:rPr lang="en-US" dirty="0">
                <a:solidFill>
                  <a:schemeClr val="bg1"/>
                </a:solidFill>
                <a:latin typeface="Times New Roman" pitchFamily="1" charset="0"/>
              </a:rPr>
              <a:t>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" charset="0"/>
              </a:rPr>
              <a:t>esources</a:t>
            </a:r>
          </a:p>
          <a:p>
            <a:pPr marL="0" marR="0" indent="0" algn="l" defTabSz="457200" rtl="0" eaLnBrk="0" fontAlgn="base" latinLnBrk="0" hangingPunct="0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" charset="0"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Times New Roman" pitchFamily="1" charset="0"/>
              </a:rPr>
              <a:t>Higher portability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" charset="0"/>
              </a:rPr>
              <a:t> </a:t>
            </a:r>
          </a:p>
          <a:p>
            <a:pPr marL="0" marR="0" indent="0" algn="l" defTabSz="457200" rtl="0" eaLnBrk="0" fontAlgn="base" latinLnBrk="0" hangingPunct="0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" charset="0"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" charset="0"/>
            </a:endParaRPr>
          </a:p>
        </p:txBody>
      </p:sp>
      <p:sp>
        <p:nvSpPr>
          <p:cNvPr id="46" name="Left Arrow Callout 45"/>
          <p:cNvSpPr/>
          <p:nvPr/>
        </p:nvSpPr>
        <p:spPr bwMode="auto">
          <a:xfrm flipH="1">
            <a:off x="2971800" y="4114800"/>
            <a:ext cx="3276600" cy="1905000"/>
          </a:xfrm>
          <a:prstGeom prst="leftArrowCallout">
            <a:avLst>
              <a:gd name="adj1" fmla="val 14854"/>
              <a:gd name="adj2" fmla="val 17753"/>
              <a:gd name="adj3" fmla="val 21376"/>
              <a:gd name="adj4" fmla="val 81501"/>
            </a:avLst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0" fontAlgn="base" latinLnBrk="0" hangingPunct="0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" charset="0"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" charset="0"/>
              </a:rPr>
              <a:t>Online analysis</a:t>
            </a:r>
          </a:p>
          <a:p>
            <a:pPr marL="0" marR="0" indent="0" algn="l" defTabSz="457200" rtl="0" eaLnBrk="0" fontAlgn="base" latinLnBrk="0" hangingPunct="0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" charset="0"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Times New Roman" pitchFamily="1" charset="0"/>
              </a:rPr>
              <a:t>Intermediate updates</a:t>
            </a:r>
          </a:p>
          <a:p>
            <a:pPr marL="0" marR="0" indent="0" algn="l" defTabSz="457200" rtl="0" eaLnBrk="0" fontAlgn="base" latinLnBrk="0" hangingPunct="0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" charset="0"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Times New Roman" pitchFamily="1" charset="0"/>
              </a:rPr>
              <a:t>Attach to running code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" charset="0"/>
            </a:endParaRPr>
          </a:p>
          <a:p>
            <a:pPr marL="0" marR="0" indent="0" algn="l" defTabSz="457200" rtl="0" eaLnBrk="0" fontAlgn="base" latinLnBrk="0" hangingPunct="0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" charset="0"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Times New Roman" pitchFamily="1" charset="0"/>
              </a:rPr>
              <a:t>Optional aggregation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" charset="0"/>
              </a:rPr>
              <a:t> </a:t>
            </a:r>
          </a:p>
          <a:p>
            <a:pPr marL="0" marR="0" indent="0" algn="l" defTabSz="457200" rtl="0" eaLnBrk="0" fontAlgn="base" latinLnBrk="0" hangingPunct="0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" charset="0"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" charset="0"/>
            </a:endParaRPr>
          </a:p>
        </p:txBody>
      </p:sp>
      <p:sp>
        <p:nvSpPr>
          <p:cNvPr id="47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 smtClean="0">
                <a:solidFill>
                  <a:srgbClr val="FFFF00"/>
                </a:solidFill>
                <a:latin typeface="Tw Cen MT" pitchFamily="34" charset="0"/>
              </a:rPr>
              <a:t>Instrumentation Choices</a:t>
            </a:r>
            <a:endParaRPr lang="en-US" sz="32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49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50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14400" y="6421438"/>
            <a:ext cx="5562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  <p:sp>
        <p:nvSpPr>
          <p:cNvPr id="51" name="Date Placeholder 5"/>
          <p:cNvSpPr>
            <a:spLocks noGrp="1"/>
          </p:cNvSpPr>
          <p:nvPr>
            <p:ph type="dt" sz="half" idx="10"/>
          </p:nvPr>
        </p:nvSpPr>
        <p:spPr>
          <a:xfrm>
            <a:off x="6477000" y="6421438"/>
            <a:ext cx="2133600" cy="365125"/>
          </a:xfrm>
        </p:spPr>
        <p:txBody>
          <a:bodyPr/>
          <a:lstStyle/>
          <a:p>
            <a:pPr>
              <a:defRPr/>
            </a:pPr>
            <a:fld id="{49237410-7562-4B13-AAA6-3259DF644974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5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421438"/>
            <a:ext cx="457200" cy="365125"/>
          </a:xfrm>
        </p:spPr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00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00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0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1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idx="1"/>
          </p:nvPr>
        </p:nvSpPr>
        <p:spPr>
          <a:xfrm>
            <a:off x="227013" y="1238220"/>
            <a:ext cx="8916987" cy="5479449"/>
          </a:xfrm>
        </p:spPr>
        <p:txBody>
          <a:bodyPr>
            <a:spAutoFit/>
          </a:bodyPr>
          <a:lstStyle/>
          <a:p>
            <a:pPr eaLnBrk="1" hangingPunct="1">
              <a:buFont typeface="Wingdings 2" pitchFamily="18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i="1" dirty="0" smtClean="0">
                <a:latin typeface="Tw Cen MT" pitchFamily="34" charset="0"/>
              </a:rPr>
              <a:t>How does Open|SpeedShop collect performance data?</a:t>
            </a: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i="1" dirty="0" smtClean="0">
                <a:latin typeface="Tw Cen MT" pitchFamily="34" charset="0"/>
              </a:rPr>
              <a:t>Offline/External Data Collection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Instrument application at start-up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Write data to raw data files to directories on shared file system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After application completes, convert raw data to O|SS database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Performance data available at end of execution.</a:t>
            </a: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i="1" dirty="0" smtClean="0">
                <a:latin typeface="Tw Cen MT" pitchFamily="34" charset="0"/>
              </a:rPr>
              <a:t>Online Scalable Data Collection via Dyninst/MRNet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Use Scalable transport layer (MRNet)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Insert instrumentation (collectors) using Dyninst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Performance data delivered directly to tool online via daemons</a:t>
            </a:r>
            <a:endParaRPr lang="en-US" sz="2400" i="1" dirty="0" smtClean="0">
              <a:latin typeface="Tw Cen MT" pitchFamily="34" charset="0"/>
            </a:endParaRP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Ability for interactive online analysis and viewing intermediate results</a:t>
            </a:r>
            <a:endParaRPr lang="en-US" sz="2400" i="1" dirty="0" smtClean="0">
              <a:latin typeface="Tw Cen MT" pitchFamily="34" charset="0"/>
            </a:endParaRPr>
          </a:p>
        </p:txBody>
      </p:sp>
      <p:sp>
        <p:nvSpPr>
          <p:cNvPr id="15363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15364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Code Instrumentation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7BC357-590F-40B1-9380-9612754637C5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347788"/>
            <a:ext cx="8601075" cy="4781309"/>
          </a:xfrm>
        </p:spPr>
        <p:txBody>
          <a:bodyPr>
            <a:spAutoFit/>
          </a:bodyPr>
          <a:lstStyle/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pitchFamily="-112" charset="-128"/>
              </a:rPr>
              <a:t> </a:t>
            </a:r>
            <a:r>
              <a:rPr lang="en-US" sz="2800" b="1" i="1" dirty="0" smtClean="0">
                <a:latin typeface="Tw Cen MT" pitchFamily="34" charset="0"/>
                <a:ea typeface="ＭＳ Ｐゴシック" pitchFamily="-112" charset="-128"/>
              </a:rPr>
              <a:t>Moved away from DPCL to MRNet as online transport</a:t>
            </a:r>
            <a:endParaRPr lang="en-US" sz="2800" dirty="0" smtClean="0">
              <a:effectLst>
                <a:outerShdw blurRad="38100" dist="38100" dir="2700000" algn="tl">
                  <a:srgbClr val="DDDDDD"/>
                </a:outerShdw>
              </a:effectLst>
              <a:ea typeface="ＭＳ Ｐゴシック" pitchFamily="-112" charset="-128"/>
            </a:endParaRPr>
          </a:p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b="1" i="1" dirty="0" smtClean="0">
                <a:latin typeface="Tw Cen MT"/>
                <a:ea typeface="ＭＳ Ｐゴシック" pitchFamily="-112" charset="-128"/>
              </a:rPr>
              <a:t>Developed the offline mode of operation.</a:t>
            </a:r>
            <a:endParaRPr lang="en-US" sz="2000" b="1" i="1" dirty="0" smtClean="0">
              <a:latin typeface="Tw Cen MT"/>
              <a:ea typeface="ＭＳ Ｐゴシック" pitchFamily="-112" charset="-128"/>
            </a:endParaRP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/>
                <a:ea typeface="ＭＳ Ｐゴシック" pitchFamily="-112" charset="-128"/>
              </a:rPr>
              <a:t>Using libmonitor (Rice) to hook into application, monitor sys calls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/>
                <a:ea typeface="ＭＳ Ｐゴシック" pitchFamily="-112" charset="-128"/>
              </a:rPr>
              <a:t>Link our collectors into the application to gather data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/>
                <a:ea typeface="ＭＳ Ｐゴシック" pitchFamily="-112" charset="-128"/>
              </a:rPr>
              <a:t>Write raw data files, then create OSS database file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/>
                <a:ea typeface="ＭＳ Ｐゴシック" pitchFamily="-112" charset="-128"/>
              </a:rPr>
              <a:t>Transitioned to having offline the default instrumentation mode 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/>
                <a:ea typeface="ＭＳ Ｐゴシック" pitchFamily="-112" charset="-128"/>
              </a:rPr>
              <a:t>Low start-up overhead and works well in batch environments</a:t>
            </a:r>
          </a:p>
          <a:p>
            <a:pPr marL="412052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i="1" dirty="0" smtClean="0">
                <a:latin typeface="Tw Cen MT" pitchFamily="34" charset="0"/>
                <a:ea typeface="ＭＳ Ｐゴシック" pitchFamily="-112" charset="-128"/>
              </a:rPr>
              <a:t>Continued to update the open source components we use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sqlite, libdwarf, libunwind, libmonitor, Dyninst, MRNet, PAPI</a:t>
            </a: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,…</a:t>
            </a:r>
          </a:p>
          <a:p>
            <a:pPr marL="412052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i="1" dirty="0" smtClean="0">
                <a:latin typeface="Tw Cen MT" pitchFamily="34" charset="0"/>
                <a:ea typeface="ＭＳ Ｐゴシック" pitchFamily="-112" charset="-128"/>
              </a:rPr>
              <a:t>Improved installation scripts, tools</a:t>
            </a:r>
            <a:endParaRPr lang="en-US" sz="2800" i="1" dirty="0" smtClean="0">
              <a:latin typeface="Tw Cen MT" pitchFamily="34" charset="0"/>
              <a:ea typeface="ＭＳ Ｐゴシック" pitchFamily="-112" charset="-128"/>
            </a:endParaRPr>
          </a:p>
        </p:txBody>
      </p:sp>
      <p:sp>
        <p:nvSpPr>
          <p:cNvPr id="16387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What is new since </a:t>
            </a:r>
            <a:r>
              <a:rPr lang="en-US" sz="2800" b="1" i="1" dirty="0" smtClean="0">
                <a:solidFill>
                  <a:srgbClr val="FFFF00"/>
                </a:solidFill>
                <a:latin typeface="Tw Cen MT" pitchFamily="34" charset="0"/>
              </a:rPr>
              <a:t>last Paradyn Week update in </a:t>
            </a:r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2008?</a:t>
            </a:r>
          </a:p>
        </p:txBody>
      </p:sp>
      <p:sp>
        <p:nvSpPr>
          <p:cNvPr id="16388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1CD96B-E7E1-4FC8-A80C-9AAB4169111F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347788"/>
            <a:ext cx="8601075" cy="6585905"/>
          </a:xfrm>
        </p:spPr>
        <p:txBody>
          <a:bodyPr>
            <a:spAutoFit/>
          </a:bodyPr>
          <a:lstStyle/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b="1" i="1" dirty="0" smtClean="0">
                <a:latin typeface="Tw Cen MT" pitchFamily="34" charset="0"/>
                <a:ea typeface="ＭＳ Ｐゴシック" pitchFamily="-112" charset="-128"/>
              </a:rPr>
              <a:t>Usability Improvements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Optional View window to select which metrics to be used to create the view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Ability to quickly switch to function, statement, or library view 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Improvements (tool bar) for custom comparison view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Integrated offline mode support into GUI wizards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/>
                <a:ea typeface="ＭＳ Ｐゴシック" pitchFamily="-112" charset="-128"/>
              </a:rPr>
              <a:t>Created offline convenience scripts to hide the previous syntax</a:t>
            </a:r>
          </a:p>
          <a:p>
            <a:pPr marL="996696" lvl="2" eaLnBrk="1" fontAlgn="auto" hangingPunct="1">
              <a:spcAft>
                <a:spcPts val="0"/>
              </a:spcAft>
              <a:buClr>
                <a:schemeClr val="accent2">
                  <a:lumMod val="40000"/>
                  <a:lumOff val="6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i="1" dirty="0" smtClean="0">
                <a:latin typeface="Tw Cen MT"/>
                <a:ea typeface="ＭＳ Ｐゴシック" pitchFamily="-112" charset="-128"/>
              </a:rPr>
              <a:t>osspcsamp, ossusertime, osshwc, osshwctime, ossio, ….</a:t>
            </a:r>
            <a:endParaRPr lang="en-US" sz="2400" i="1" dirty="0" smtClean="0">
              <a:latin typeface="Tw Cen MT" pitchFamily="34" charset="0"/>
              <a:ea typeface="ＭＳ Ｐゴシック" pitchFamily="-112" charset="-128"/>
            </a:endParaRPr>
          </a:p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b="1" i="1" dirty="0" smtClean="0">
                <a:latin typeface="Tw Cen MT" pitchFamily="34" charset="0"/>
                <a:ea typeface="ＭＳ Ｐゴシック" pitchFamily="-112" charset="-128"/>
              </a:rPr>
              <a:t>In general, tool is more robust.   Has been exposed to more applications, compilers, job schedulers, MPI versions</a:t>
            </a:r>
            <a:r>
              <a:rPr lang="en-US" sz="2800" i="1" dirty="0" smtClean="0">
                <a:latin typeface="Tw Cen MT" pitchFamily="34" charset="0"/>
                <a:ea typeface="ＭＳ Ｐゴシック" pitchFamily="-112" charset="-128"/>
              </a:rPr>
              <a:t>.</a:t>
            </a:r>
          </a:p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US" sz="2800" i="1" dirty="0" smtClean="0">
              <a:latin typeface="Tw Cen MT" pitchFamily="34" charset="0"/>
              <a:ea typeface="ＭＳ Ｐゴシック" pitchFamily="-112" charset="-128"/>
            </a:endParaRPr>
          </a:p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US" sz="2800" dirty="0" smtClean="0">
              <a:effectLst>
                <a:outerShdw blurRad="38100" dist="38100" dir="2700000" algn="tl">
                  <a:srgbClr val="DDDDDD"/>
                </a:outerShdw>
              </a:effectLst>
              <a:latin typeface="Tw Cen MT" pitchFamily="34" charset="0"/>
              <a:ea typeface="ＭＳ Ｐゴシック" pitchFamily="-112" charset="-128"/>
            </a:endParaRPr>
          </a:p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US" sz="2800" dirty="0" smtClean="0">
              <a:effectLst>
                <a:outerShdw blurRad="38100" dist="38100" dir="2700000" algn="tl">
                  <a:srgbClr val="DDDDDD"/>
                </a:outerShdw>
              </a:effectLst>
              <a:ea typeface="ＭＳ Ｐゴシック" pitchFamily="-112" charset="-128"/>
            </a:endParaRPr>
          </a:p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US" sz="2800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pitchFamily="-112" charset="-128"/>
            </a:endParaRPr>
          </a:p>
        </p:txBody>
      </p:sp>
      <p:sp>
        <p:nvSpPr>
          <p:cNvPr id="17411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 smtClean="0">
                <a:solidFill>
                  <a:srgbClr val="FFFF00"/>
                </a:solidFill>
                <a:latin typeface="Tw Cen MT" pitchFamily="34" charset="0"/>
              </a:rPr>
              <a:t>What is new since last Paradyn Week update in 2008? (</a:t>
            </a:r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2)</a:t>
            </a:r>
          </a:p>
        </p:txBody>
      </p:sp>
      <p:sp>
        <p:nvSpPr>
          <p:cNvPr id="17412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40566C-E955-40E2-9979-1A7FA6E8EC3A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466" y="1238220"/>
            <a:ext cx="8601075" cy="5187574"/>
          </a:xfrm>
        </p:spPr>
        <p:txBody>
          <a:bodyPr>
            <a:spAutoFit/>
          </a:bodyPr>
          <a:lstStyle/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pitchFamily="-112" charset="-128"/>
              </a:rPr>
              <a:t> </a:t>
            </a:r>
            <a:r>
              <a:rPr lang="en-US" sz="2800" b="1" i="1" dirty="0" smtClean="0">
                <a:latin typeface="Tw Cen MT" pitchFamily="34" charset="0"/>
                <a:ea typeface="ＭＳ Ｐゴシック" pitchFamily="-112" charset="-128"/>
              </a:rPr>
              <a:t>Work on selected modularization of Open|SpeedShop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Ability to build a viewer only version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Ability to build only the runtime libraries and collectors</a:t>
            </a:r>
            <a:endParaRPr lang="en-US" sz="2200" i="1" dirty="0">
              <a:latin typeface="Tw Cen MT" pitchFamily="34" charset="0"/>
              <a:ea typeface="ＭＳ Ｐゴシック" pitchFamily="-112" charset="-128"/>
            </a:endParaRPr>
          </a:p>
          <a:p>
            <a:pPr marL="740092" lvl="1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b="1" i="1" dirty="0" smtClean="0">
                <a:latin typeface="Tw Cen MT" pitchFamily="34" charset="0"/>
              </a:rPr>
              <a:t>Refactor runtime library component to be more modular</a:t>
            </a:r>
            <a:endParaRPr lang="en-US" sz="2400" b="1" i="1" dirty="0" smtClean="0">
              <a:latin typeface="Tw Cen MT" pitchFamily="34" charset="0"/>
              <a:ea typeface="ＭＳ Ｐゴシック" pitchFamily="-112" charset="-128"/>
            </a:endParaRPr>
          </a:p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b="1" i="1" dirty="0" smtClean="0">
                <a:latin typeface="Tw Cen MT" pitchFamily="34" charset="0"/>
                <a:ea typeface="ＭＳ Ｐゴシック" pitchFamily="-112" charset="-128"/>
              </a:rPr>
              <a:t>Porting Open|SpeedShop: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Linux PPC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BG/L and BG/P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CNL: Cray-XT4 and Cray-XT5</a:t>
            </a:r>
            <a:endParaRPr lang="en-US" sz="3200" dirty="0" smtClean="0">
              <a:effectLst>
                <a:outerShdw blurRad="38100" dist="38100" dir="2700000" algn="tl">
                  <a:srgbClr val="DDDDDD"/>
                </a:outerShdw>
              </a:effectLst>
              <a:ea typeface="ＭＳ Ｐゴシック" pitchFamily="-112" charset="-128"/>
            </a:endParaRPr>
          </a:p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b="1" i="1" dirty="0" smtClean="0">
                <a:latin typeface="Tw Cen MT" pitchFamily="34" charset="0"/>
              </a:rPr>
              <a:t>Supporting current users and assisting new users</a:t>
            </a:r>
          </a:p>
          <a:p>
            <a:pPr marL="740092" lvl="1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Release updates</a:t>
            </a:r>
          </a:p>
          <a:p>
            <a:pPr marL="740092" lvl="1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New features and bug fixes to existing code</a:t>
            </a:r>
          </a:p>
        </p:txBody>
      </p:sp>
      <p:sp>
        <p:nvSpPr>
          <p:cNvPr id="19459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What are we working on now?</a:t>
            </a:r>
          </a:p>
        </p:txBody>
      </p:sp>
      <p:sp>
        <p:nvSpPr>
          <p:cNvPr id="19460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FEAFBB-883F-4C65-B433-0762DBCB148E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347788"/>
            <a:ext cx="8601075" cy="3753335"/>
          </a:xfrm>
        </p:spPr>
        <p:txBody>
          <a:bodyPr>
            <a:spAutoFit/>
          </a:bodyPr>
          <a:lstStyle/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200" i="1" dirty="0" smtClean="0">
              <a:latin typeface="Tw Cen MT" pitchFamily="34" charset="0"/>
              <a:ea typeface="ＭＳ Ｐゴシック" pitchFamily="34" charset="-128"/>
            </a:endParaRP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b="1" i="1" dirty="0" smtClean="0">
                <a:latin typeface="Tw Cen MT" pitchFamily="34" charset="0"/>
              </a:rPr>
              <a:t>Scalability Improvements</a:t>
            </a: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b="1" i="1" dirty="0" smtClean="0">
                <a:latin typeface="Tw Cen MT" pitchFamily="34" charset="0"/>
              </a:rPr>
              <a:t>Integrate </a:t>
            </a:r>
            <a:r>
              <a:rPr lang="en-US" sz="2800" b="1" i="1" dirty="0" smtClean="0">
                <a:latin typeface="Tw Cen MT" pitchFamily="34" charset="0"/>
              </a:rPr>
              <a:t>the latest versions of MRNet and Dyninst into Open|SpeedShop (CBTF project)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i="1" dirty="0" smtClean="0">
                <a:latin typeface="Tw Cen MT" pitchFamily="34" charset="0"/>
                <a:ea typeface="ＭＳ Ｐゴシック" pitchFamily="34" charset="-128"/>
              </a:rPr>
              <a:t>Using Dyninst-6.1 and MRNet 2.2 beta for development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i="1" dirty="0" smtClean="0">
                <a:latin typeface="Tw Cen MT" pitchFamily="34" charset="0"/>
                <a:ea typeface="ＭＳ Ｐゴシック" pitchFamily="34" charset="-128"/>
              </a:rPr>
              <a:t>More on this later in the </a:t>
            </a:r>
            <a:r>
              <a:rPr lang="en-US" sz="2400" i="1" dirty="0" smtClean="0">
                <a:latin typeface="Tw Cen MT" pitchFamily="34" charset="0"/>
                <a:ea typeface="ＭＳ Ｐゴシック" pitchFamily="34" charset="-128"/>
              </a:rPr>
              <a:t>talk</a:t>
            </a:r>
            <a:endParaRPr lang="en-US" sz="2400" i="1" dirty="0" smtClean="0">
              <a:latin typeface="Tw Cen MT" pitchFamily="34" charset="0"/>
              <a:ea typeface="ＭＳ Ｐゴシック" pitchFamily="34" charset="-128"/>
            </a:endParaRP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i="1" dirty="0" smtClean="0">
                <a:latin typeface="Tw Cen MT" pitchFamily="34" charset="0"/>
                <a:ea typeface="ＭＳ Ｐゴシック" pitchFamily="34" charset="-128"/>
              </a:rPr>
              <a:t> </a:t>
            </a:r>
            <a:r>
              <a:rPr lang="en-US" sz="2800" b="1" i="1" dirty="0" smtClean="0">
                <a:latin typeface="Tw Cen MT" pitchFamily="34" charset="0"/>
                <a:ea typeface="ＭＳ Ｐゴシック" pitchFamily="34" charset="-128"/>
              </a:rPr>
              <a:t>Component Based Tool Framework project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i="1" dirty="0" smtClean="0">
                <a:latin typeface="Tw Cen MT" pitchFamily="34" charset="0"/>
                <a:ea typeface="ＭＳ Ｐゴシック" pitchFamily="34" charset="-128"/>
              </a:rPr>
              <a:t>Subject of next half of this talk</a:t>
            </a:r>
          </a:p>
        </p:txBody>
      </p:sp>
      <p:sp>
        <p:nvSpPr>
          <p:cNvPr id="20483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What are we working on now?</a:t>
            </a:r>
          </a:p>
        </p:txBody>
      </p:sp>
      <p:sp>
        <p:nvSpPr>
          <p:cNvPr id="20484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F9D3FB-3C4D-4D16-87EE-EAE709888FBB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038" y="1420813"/>
            <a:ext cx="8428037" cy="4900612"/>
          </a:xfrm>
        </p:spPr>
        <p:txBody>
          <a:bodyPr>
            <a:spAutoFit/>
          </a:bodyPr>
          <a:lstStyle/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200" b="1" i="1" dirty="0" smtClean="0">
                <a:latin typeface="Tw Cen MT" pitchFamily="34" charset="0"/>
                <a:ea typeface="ＭＳ Ｐゴシック" pitchFamily="34" charset="-128"/>
              </a:rPr>
              <a:t>Open|SpeedShop 1.9.3.3 available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Packages and source from sourceforge.net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Tested on a variety of platforms</a:t>
            </a: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200" b="1" i="1" dirty="0" smtClean="0">
                <a:latin typeface="Tw Cen MT" pitchFamily="34" charset="0"/>
                <a:ea typeface="ＭＳ Ｐゴシック" pitchFamily="34" charset="-128"/>
              </a:rPr>
              <a:t>Cray-XT, BG, and PPC versions coming soon</a:t>
            </a: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200" b="1" i="1" dirty="0" smtClean="0">
                <a:latin typeface="Tw Cen MT" pitchFamily="34" charset="0"/>
                <a:ea typeface="ＭＳ Ｐゴシック" pitchFamily="34" charset="-128"/>
              </a:rPr>
              <a:t>Open|SpeedShop website:</a:t>
            </a:r>
            <a:r>
              <a:rPr lang="en-GB" sz="3200" i="1" dirty="0" smtClean="0">
                <a:latin typeface="Tw Cen MT" pitchFamily="34" charset="0"/>
                <a:ea typeface="ＭＳ Ｐゴシック" pitchFamily="34" charset="-128"/>
              </a:rPr>
              <a:t/>
            </a:r>
            <a:br>
              <a:rPr lang="en-GB" sz="3200" i="1" dirty="0" smtClean="0">
                <a:latin typeface="Tw Cen MT" pitchFamily="34" charset="0"/>
                <a:ea typeface="ＭＳ Ｐゴシック" pitchFamily="34" charset="-128"/>
              </a:rPr>
            </a:br>
            <a:r>
              <a:rPr lang="en-GB" sz="3200" i="1" dirty="0" smtClean="0">
                <a:latin typeface="Tw Cen MT" pitchFamily="34" charset="0"/>
                <a:ea typeface="ＭＳ Ｐゴシック" pitchFamily="34" charset="-128"/>
              </a:rPr>
              <a:t>     </a:t>
            </a:r>
            <a:r>
              <a:rPr lang="en-GB" sz="3200" i="1" dirty="0" smtClean="0">
                <a:latin typeface="Tw Cen MT" pitchFamily="34" charset="0"/>
                <a:ea typeface="ＭＳ Ｐゴシック" pitchFamily="34" charset="-128"/>
                <a:hlinkClick r:id="rId3"/>
              </a:rPr>
              <a:t>http://www.openspeedshop.org/</a:t>
            </a: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200" b="1" i="1" dirty="0" smtClean="0">
                <a:latin typeface="Tw Cen MT" pitchFamily="34" charset="0"/>
                <a:ea typeface="ＭＳ Ｐゴシック" pitchFamily="34" charset="-128"/>
              </a:rPr>
              <a:t>Download options: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Package with Install Script (install.sh or install-oss)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Source for tool and base libraries</a:t>
            </a:r>
          </a:p>
        </p:txBody>
      </p:sp>
      <p:sp>
        <p:nvSpPr>
          <p:cNvPr id="21507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21508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Current Release and Status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29636C-5662-4186-88E3-DC52ADBE7193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5F5BB07-B46F-4DF7-B915-F051F28B622B}" type="datetime1">
              <a:rPr lang="en-US" smtClean="0">
                <a:latin typeface="Tw Cen MT" pitchFamily="34" charset="0"/>
                <a:ea typeface="ＭＳ Ｐゴシック" pitchFamily="34" charset="-128"/>
              </a:rPr>
              <a:pPr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Tw Cen MT" pitchFamily="34" charset="0"/>
                <a:ea typeface="ＭＳ Ｐゴシック" pitchFamily="34" charset="-128"/>
              </a:rPr>
              <a:t>Paradyn Week 2010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69A0432-FB92-4825-A058-9A2EA8BE61E2}" type="slidenum">
              <a:rPr lang="en-US" smtClean="0">
                <a:ea typeface="ＭＳ Ｐゴシック" pitchFamily="34" charset="-128"/>
              </a:rPr>
              <a:pPr/>
              <a:t>18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409518" y="179343"/>
            <a:ext cx="8434503" cy="5988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500" b="1" i="1" dirty="0">
              <a:latin typeface="Tw Cen MT" pitchFamily="34" charset="0"/>
              <a:ea typeface="ＭＳ Ｐゴシック"/>
              <a:cs typeface="ＭＳ Ｐゴシック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1" i="1" dirty="0">
                <a:latin typeface="Tw Cen MT" pitchFamily="34" charset="0"/>
                <a:ea typeface="ＭＳ Ｐゴシック"/>
                <a:cs typeface="ＭＳ Ｐゴシック"/>
              </a:rPr>
              <a:t>Building a Community Infrastructure for Scalable </a:t>
            </a:r>
            <a:endParaRPr lang="en-US" sz="3200" b="1" i="1" dirty="0" smtClean="0">
              <a:latin typeface="Tw Cen MT" pitchFamily="34" charset="0"/>
              <a:ea typeface="ＭＳ Ｐゴシック"/>
              <a:cs typeface="ＭＳ Ｐゴシック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1" i="1" dirty="0" smtClean="0">
                <a:latin typeface="Tw Cen MT" pitchFamily="34" charset="0"/>
                <a:ea typeface="ＭＳ Ｐゴシック"/>
                <a:cs typeface="ＭＳ Ｐゴシック"/>
              </a:rPr>
              <a:t>On-Line </a:t>
            </a:r>
            <a:r>
              <a:rPr lang="en-US" sz="3200" b="1" i="1" dirty="0">
                <a:latin typeface="Tw Cen MT" pitchFamily="34" charset="0"/>
                <a:ea typeface="ＭＳ Ｐゴシック"/>
                <a:cs typeface="ＭＳ Ｐゴシック"/>
              </a:rPr>
              <a:t>Performance Analysis </a:t>
            </a:r>
            <a:r>
              <a:rPr lang="en-US" sz="3200" b="1" i="1" dirty="0" smtClean="0">
                <a:latin typeface="Tw Cen MT" pitchFamily="34" charset="0"/>
                <a:ea typeface="ＭＳ Ｐゴシック"/>
                <a:cs typeface="ＭＳ Ｐゴシック"/>
              </a:rPr>
              <a:t>Tools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3600" b="1" i="1" dirty="0" smtClean="0">
              <a:solidFill>
                <a:schemeClr val="tx2">
                  <a:lumMod val="50000"/>
                </a:schemeClr>
              </a:solidFill>
              <a:latin typeface="Tw Cen MT" pitchFamily="34" charset="0"/>
              <a:ea typeface="ＭＳ Ｐゴシック"/>
              <a:cs typeface="ＭＳ Ｐゴシック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 smtClean="0">
                <a:solidFill>
                  <a:schemeClr val="tx2">
                    <a:lumMod val="50000"/>
                  </a:schemeClr>
                </a:solidFill>
                <a:latin typeface="Tw Cen MT" pitchFamily="34" charset="0"/>
                <a:ea typeface="ＭＳ Ｐゴシック"/>
                <a:cs typeface="ＭＳ Ｐゴシック"/>
              </a:rPr>
              <a:t>Component </a:t>
            </a:r>
            <a:r>
              <a:rPr lang="en-US" sz="3600" b="1" i="1" dirty="0">
                <a:solidFill>
                  <a:schemeClr val="tx2">
                    <a:lumMod val="50000"/>
                  </a:schemeClr>
                </a:solidFill>
                <a:latin typeface="Tw Cen MT" pitchFamily="34" charset="0"/>
                <a:ea typeface="ＭＳ Ｐゴシック"/>
                <a:cs typeface="ＭＳ Ｐゴシック"/>
              </a:rPr>
              <a:t>Based Tool Framework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chemeClr val="tx2">
                    <a:lumMod val="50000"/>
                  </a:schemeClr>
                </a:solidFill>
                <a:latin typeface="Tw Cen MT" pitchFamily="34" charset="0"/>
                <a:ea typeface="ＭＳ Ｐゴシック"/>
                <a:cs typeface="ＭＳ Ｐゴシック"/>
              </a:rPr>
              <a:t>“CBTF</a:t>
            </a:r>
            <a:r>
              <a:rPr lang="en-US" sz="3600" b="1" i="1" dirty="0" smtClean="0">
                <a:solidFill>
                  <a:schemeClr val="tx2">
                    <a:lumMod val="50000"/>
                  </a:schemeClr>
                </a:solidFill>
                <a:latin typeface="Tw Cen MT" pitchFamily="34" charset="0"/>
                <a:ea typeface="ＭＳ Ｐゴシック"/>
                <a:cs typeface="ＭＳ Ｐゴシック"/>
              </a:rPr>
              <a:t>”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3600" b="1" i="1" dirty="0">
              <a:solidFill>
                <a:schemeClr val="tx2">
                  <a:lumMod val="50000"/>
                </a:schemeClr>
              </a:solidFill>
              <a:latin typeface="Tw Cen MT" pitchFamily="34" charset="0"/>
              <a:ea typeface="ＭＳ Ｐゴシック"/>
              <a:cs typeface="ＭＳ Ｐゴシック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1" i="1" dirty="0">
                <a:latin typeface="Tw Cen MT" pitchFamily="34" charset="0"/>
                <a:ea typeface="ＭＳ Ｐゴシック"/>
                <a:cs typeface="ＭＳ Ｐゴシック"/>
              </a:rPr>
              <a:t>Jim </a:t>
            </a:r>
            <a:r>
              <a:rPr lang="en-US" sz="3200" b="1" i="1" dirty="0" smtClean="0">
                <a:latin typeface="Tw Cen MT" pitchFamily="34" charset="0"/>
                <a:ea typeface="ＭＳ Ｐゴシック"/>
                <a:cs typeface="ＭＳ Ｐゴシック"/>
              </a:rPr>
              <a:t>Galarowicz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1" i="1" dirty="0" smtClean="0">
                <a:latin typeface="Tw Cen MT" pitchFamily="34" charset="0"/>
                <a:ea typeface="ＭＳ Ｐゴシック"/>
                <a:cs typeface="ＭＳ Ｐゴシック"/>
              </a:rPr>
              <a:t>Don Maghrak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1" i="1" dirty="0" smtClean="0">
                <a:latin typeface="Tw Cen MT" pitchFamily="34" charset="0"/>
                <a:ea typeface="ＭＳ Ｐゴシック"/>
                <a:cs typeface="ＭＳ Ｐゴシック"/>
              </a:rPr>
              <a:t>The Krell Institute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3200" b="1" i="1" dirty="0">
              <a:latin typeface="Tw Cen MT" pitchFamily="34" charset="0"/>
              <a:ea typeface="ＭＳ Ｐゴシック"/>
              <a:cs typeface="ＭＳ Ｐゴシック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3200" b="1" i="1" dirty="0">
              <a:latin typeface="Tw Cen MT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itle 2"/>
          <p:cNvSpPr txBox="1">
            <a:spLocks/>
          </p:cNvSpPr>
          <p:nvPr/>
        </p:nvSpPr>
        <p:spPr bwMode="auto">
          <a:xfrm>
            <a:off x="774648" y="1530324"/>
            <a:ext cx="7448595" cy="4272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i="1" dirty="0">
                <a:latin typeface="Tw Cen MT" pitchFamily="34" charset="0"/>
              </a:rPr>
              <a:t>Project </a:t>
            </a:r>
            <a:r>
              <a:rPr lang="en-US" sz="3200" b="1" i="1" dirty="0" smtClean="0">
                <a:latin typeface="Tw Cen MT" pitchFamily="34" charset="0"/>
              </a:rPr>
              <a:t>Origin and Team</a:t>
            </a:r>
            <a:endParaRPr lang="en-US" sz="3200" b="1" i="1" dirty="0">
              <a:latin typeface="Tw Cen MT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i="1" dirty="0">
                <a:latin typeface="Tw Cen MT" pitchFamily="34" charset="0"/>
              </a:rPr>
              <a:t>Project Rationale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i="1" dirty="0">
                <a:latin typeface="Tw Cen MT" pitchFamily="34" charset="0"/>
              </a:rPr>
              <a:t>Project Goals/Objectives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i="1" dirty="0">
                <a:latin typeface="Tw Cen MT" pitchFamily="34" charset="0"/>
              </a:rPr>
              <a:t>Research Challenges/Project Requirements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i="1" dirty="0">
                <a:latin typeface="Tw Cen MT" pitchFamily="34" charset="0"/>
              </a:rPr>
              <a:t>Performance Tools </a:t>
            </a:r>
            <a:r>
              <a:rPr lang="en-US" sz="3200" b="1" i="1" dirty="0" smtClean="0">
                <a:latin typeface="Tw Cen MT" pitchFamily="34" charset="0"/>
              </a:rPr>
              <a:t>Pipeline</a:t>
            </a:r>
            <a:endParaRPr lang="en-US" sz="2000" b="1" i="1" dirty="0" smtClean="0">
              <a:latin typeface="Tw Cen MT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i="1" dirty="0" smtClean="0">
                <a:latin typeface="Tw Cen MT" pitchFamily="34" charset="0"/>
              </a:rPr>
              <a:t>Project Results/Outcomes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i="1" dirty="0" smtClean="0">
                <a:latin typeface="Tw Cen MT" pitchFamily="34" charset="0"/>
              </a:rPr>
              <a:t>Current </a:t>
            </a:r>
            <a:r>
              <a:rPr lang="en-US" sz="3200" b="1" i="1" dirty="0">
                <a:latin typeface="Tw Cen MT" pitchFamily="34" charset="0"/>
              </a:rPr>
              <a:t>Status</a:t>
            </a:r>
            <a:endParaRPr lang="en-US" sz="3500" b="1" i="1" dirty="0">
              <a:latin typeface="Tw Cen MT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w Cen MT" pitchFamily="34" charset="0"/>
            </a:endParaRPr>
          </a:p>
        </p:txBody>
      </p:sp>
      <p:sp>
        <p:nvSpPr>
          <p:cNvPr id="9219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 smtClean="0">
                <a:solidFill>
                  <a:srgbClr val="FFFF00"/>
                </a:solidFill>
                <a:latin typeface="Tw Cen MT" pitchFamily="34" charset="0"/>
              </a:rPr>
              <a:t>CBTF Agenda</a:t>
            </a:r>
            <a:endParaRPr lang="en-US" sz="32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9220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Building a Community Infrastructure for Scalable On-Line Performance Analysis Tools</a:t>
            </a:r>
          </a:p>
        </p:txBody>
      </p:sp>
      <p:sp>
        <p:nvSpPr>
          <p:cNvPr id="9221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84F5FE1-DA22-4CA6-A915-632786092EA7}" type="datetime1">
              <a:rPr lang="en-US" smtClean="0">
                <a:latin typeface="Tw Cen MT" pitchFamily="34" charset="0"/>
                <a:ea typeface="ＭＳ Ｐゴシック" pitchFamily="34" charset="-128"/>
              </a:rPr>
              <a:pPr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922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Tw Cen MT" pitchFamily="34" charset="0"/>
                <a:ea typeface="ＭＳ Ｐゴシック" pitchFamily="34" charset="-128"/>
              </a:rPr>
              <a:t>Paradyn Week 2010</a:t>
            </a:r>
          </a:p>
        </p:txBody>
      </p:sp>
      <p:sp>
        <p:nvSpPr>
          <p:cNvPr id="922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6F16D37-3AD1-4A8A-84E5-078E0CC4E4EC}" type="slidenum">
              <a:rPr lang="en-US" smtClean="0">
                <a:ea typeface="ＭＳ Ｐゴシック" pitchFamily="34" charset="-128"/>
              </a:rPr>
              <a:pPr/>
              <a:t>19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ubtitle 2"/>
          <p:cNvSpPr txBox="1">
            <a:spLocks/>
          </p:cNvSpPr>
          <p:nvPr/>
        </p:nvSpPr>
        <p:spPr bwMode="auto">
          <a:xfrm>
            <a:off x="519113" y="1274763"/>
            <a:ext cx="8361362" cy="507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b="1" i="1" dirty="0">
              <a:latin typeface="Tw Cen MT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4000" b="1" i="1" dirty="0">
                <a:latin typeface="Tw Cen MT" pitchFamily="34" charset="0"/>
              </a:rPr>
              <a:t>Open|SpeedShop Project </a:t>
            </a:r>
            <a:r>
              <a:rPr lang="en-US" sz="4000" b="1" i="1" dirty="0" smtClean="0">
                <a:latin typeface="Tw Cen MT" pitchFamily="34" charset="0"/>
              </a:rPr>
              <a:t>Update</a:t>
            </a:r>
            <a:endParaRPr lang="en-US" sz="4000" b="1" i="1" dirty="0">
              <a:latin typeface="Tw Cen MT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4000" b="1" i="1" dirty="0" smtClean="0">
                <a:latin typeface="Tw Cen MT" pitchFamily="34" charset="0"/>
              </a:rPr>
              <a:t>Component Based Tool Framework Project Introduction</a:t>
            </a:r>
            <a:endParaRPr lang="en-US" sz="4000" b="1" i="1" dirty="0">
              <a:latin typeface="Tw Cen MT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b="1" i="1" dirty="0">
              <a:latin typeface="Tw Cen MT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w Cen MT" pitchFamily="34" charset="0"/>
            </a:endParaRPr>
          </a:p>
        </p:txBody>
      </p:sp>
      <p:sp>
        <p:nvSpPr>
          <p:cNvPr id="8195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 smtClean="0">
                <a:solidFill>
                  <a:srgbClr val="FFFF00"/>
                </a:solidFill>
                <a:latin typeface="Tw Cen MT" pitchFamily="34" charset="0"/>
              </a:rPr>
              <a:t>Overall Agenda</a:t>
            </a:r>
            <a:endParaRPr lang="en-US" sz="32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8196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8197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F532FF3-0B70-4E13-B172-B4AEC40D070A}" type="datetime1">
              <a:rPr lang="en-US" smtClean="0">
                <a:latin typeface="Tw Cen MT" pitchFamily="34" charset="0"/>
              </a:rPr>
              <a:pPr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8198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Tw Cen MT" pitchFamily="34" charset="0"/>
                <a:ea typeface="ＭＳ Ｐゴシック" pitchFamily="34" charset="-128"/>
              </a:rPr>
              <a:t>Paradyn Week 2010</a:t>
            </a:r>
          </a:p>
        </p:txBody>
      </p:sp>
      <p:sp>
        <p:nvSpPr>
          <p:cNvPr id="8199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AA49734-E0A8-427E-A9FE-E89F817102B6}" type="slidenum">
              <a:rPr lang="en-US" smtClean="0">
                <a:ea typeface="ＭＳ Ｐゴシック" pitchFamily="34" charset="-128"/>
              </a:rPr>
              <a:pPr/>
              <a:t>2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"/>
          <p:cNvSpPr txBox="1">
            <a:spLocks noChangeArrowheads="1"/>
          </p:cNvSpPr>
          <p:nvPr/>
        </p:nvSpPr>
        <p:spPr bwMode="auto">
          <a:xfrm>
            <a:off x="304800" y="1295400"/>
            <a:ext cx="85344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i="1" dirty="0">
                <a:latin typeface="Tw Cen MT" pitchFamily="34" charset="0"/>
              </a:rPr>
              <a:t> </a:t>
            </a:r>
            <a:r>
              <a:rPr lang="en-US" sz="3600" b="1" i="1" dirty="0">
                <a:latin typeface="Tw Cen MT" pitchFamily="34" charset="0"/>
              </a:rPr>
              <a:t>Project Origin</a:t>
            </a:r>
          </a:p>
          <a:p>
            <a:endParaRPr lang="en-US" sz="2800" dirty="0">
              <a:latin typeface="Tw Cen MT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>
                <a:latin typeface="Tw Cen MT" pitchFamily="34" charset="0"/>
              </a:rPr>
              <a:t> </a:t>
            </a:r>
            <a:r>
              <a:rPr lang="en-US" sz="3200" b="1" dirty="0">
                <a:latin typeface="Tw Cen MT" pitchFamily="34" charset="0"/>
              </a:rPr>
              <a:t>OASCR Proposal: </a:t>
            </a:r>
            <a:r>
              <a:rPr lang="en-US" sz="2800" b="1" i="1" dirty="0">
                <a:latin typeface="Tw Cen MT" pitchFamily="34" charset="0"/>
              </a:rPr>
              <a:t>"Building a Community Infrastructure for Scalable On-Line Performance Analysis Tools Around Open SpeedShop"  </a:t>
            </a:r>
            <a:r>
              <a:rPr lang="en-US" sz="3200" b="1" dirty="0">
                <a:latin typeface="Tw Cen MT" pitchFamily="34" charset="0"/>
              </a:rPr>
              <a:t>for </a:t>
            </a:r>
            <a:r>
              <a:rPr lang="en-US" sz="2800" b="1" i="1" dirty="0">
                <a:latin typeface="Tw Cen MT" pitchFamily="34" charset="0"/>
              </a:rPr>
              <a:t>Software Development Tools for Improved Ease-of-Use of Petascale Systems</a:t>
            </a:r>
          </a:p>
          <a:p>
            <a:pPr lvl="1">
              <a:buFont typeface="Arial" pitchFamily="34" charset="0"/>
              <a:buChar char="•"/>
            </a:pPr>
            <a:endParaRPr lang="en-US" sz="2800" b="1" i="1" dirty="0">
              <a:latin typeface="Tw Cen MT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200" b="1" dirty="0">
                <a:latin typeface="Tw Cen MT" pitchFamily="34" charset="0"/>
              </a:rPr>
              <a:t> Jointly funded by OASCR and </a:t>
            </a:r>
            <a:r>
              <a:rPr lang="en-US" sz="3200" b="1" dirty="0" smtClean="0">
                <a:latin typeface="Tw Cen MT" pitchFamily="34" charset="0"/>
              </a:rPr>
              <a:t>NNSA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i="1" dirty="0" smtClean="0">
                <a:latin typeface="Tw Cen MT" pitchFamily="34" charset="0"/>
              </a:rPr>
              <a:t> </a:t>
            </a:r>
            <a:r>
              <a:rPr lang="en-US" sz="3200" b="1" i="1" dirty="0" smtClean="0">
                <a:latin typeface="Tw Cen MT" pitchFamily="34" charset="0"/>
              </a:rPr>
              <a:t>Three year project</a:t>
            </a:r>
            <a:endParaRPr lang="en-US" sz="3200" b="1" i="1" dirty="0">
              <a:latin typeface="Tw Cen MT" pitchFamily="34" charset="0"/>
            </a:endParaRPr>
          </a:p>
          <a:p>
            <a:endParaRPr lang="en-US" sz="2000" b="1" dirty="0">
              <a:latin typeface="Tw Cen MT" pitchFamily="34" charset="0"/>
            </a:endParaRPr>
          </a:p>
        </p:txBody>
      </p:sp>
      <p:sp>
        <p:nvSpPr>
          <p:cNvPr id="10243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Building a Community Infrastructure for Scalable On-Line Performance Analysis Tools</a:t>
            </a:r>
          </a:p>
        </p:txBody>
      </p:sp>
      <p:sp>
        <p:nvSpPr>
          <p:cNvPr id="10244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Project Origin</a:t>
            </a:r>
          </a:p>
        </p:txBody>
      </p:sp>
      <p:sp>
        <p:nvSpPr>
          <p:cNvPr id="10245" name="Date Placeholder 7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30B9AE0-633E-42AC-8F4D-694A7EAE9C68}" type="datetime1">
              <a:rPr lang="en-US" smtClean="0">
                <a:ea typeface="ＭＳ Ｐゴシック" pitchFamily="34" charset="-128"/>
              </a:rPr>
              <a:pPr/>
              <a:t>4/12/2010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0246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79C5376-04B9-4B4E-A7C5-3A18ECBA9C41}" type="slidenum">
              <a:rPr lang="en-US" smtClean="0">
                <a:ea typeface="ＭＳ Ｐゴシック" pitchFamily="34" charset="-128"/>
              </a:rPr>
              <a:pPr/>
              <a:t>20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0247" name="Footer Placeholder 9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ea typeface="ＭＳ Ｐゴシック" pitchFamily="34" charset="-128"/>
              </a:rPr>
              <a:t>Paradyn Week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ubtitle 2"/>
          <p:cNvSpPr txBox="1">
            <a:spLocks/>
          </p:cNvSpPr>
          <p:nvPr/>
        </p:nvSpPr>
        <p:spPr bwMode="auto">
          <a:xfrm>
            <a:off x="519057" y="1347759"/>
            <a:ext cx="8305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500" b="1" i="1" dirty="0">
                <a:latin typeface="Tw Cen MT" pitchFamily="34" charset="0"/>
              </a:rPr>
              <a:t>Project </a:t>
            </a:r>
            <a:r>
              <a:rPr lang="en-US" sz="3500" b="1" i="1" dirty="0" smtClean="0">
                <a:latin typeface="Tw Cen MT" pitchFamily="34" charset="0"/>
              </a:rPr>
              <a:t>Team</a:t>
            </a:r>
            <a:endParaRPr lang="en-US" sz="3200" i="1" dirty="0" smtClean="0">
              <a:latin typeface="Tw Cen MT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 </a:t>
            </a:r>
            <a:r>
              <a:rPr lang="en-US" sz="3200" i="1" dirty="0" smtClean="0">
                <a:latin typeface="Tw Cen MT" pitchFamily="34" charset="0"/>
              </a:rPr>
              <a:t>The Krell Institute</a:t>
            </a:r>
          </a:p>
          <a:p>
            <a:pPr lvl="1">
              <a:buFont typeface="Arial" pitchFamily="34" charset="0"/>
              <a:buChar char="•"/>
            </a:pPr>
            <a:r>
              <a:rPr lang="en-US" sz="3200" i="1" dirty="0" smtClean="0">
                <a:latin typeface="Tw Cen MT" pitchFamily="34" charset="0"/>
              </a:rPr>
              <a:t> University </a:t>
            </a:r>
            <a:r>
              <a:rPr lang="en-US" sz="3200" i="1" dirty="0">
                <a:latin typeface="Tw Cen MT" pitchFamily="34" charset="0"/>
              </a:rPr>
              <a:t>of Maryland</a:t>
            </a:r>
            <a:endParaRPr lang="en-US" sz="3600" i="1" dirty="0">
              <a:latin typeface="Tw Cen MT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 University of Wisconsin</a:t>
            </a:r>
          </a:p>
          <a:p>
            <a:pPr lvl="1"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 Oak Ridge National Laboratory</a:t>
            </a:r>
            <a:endParaRPr lang="en-US" sz="3600" i="1" dirty="0">
              <a:latin typeface="Tw Cen MT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 Lawrence Livermore National Laboratory</a:t>
            </a:r>
          </a:p>
          <a:p>
            <a:pPr lvl="1"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 Los Alamos National Laboratory</a:t>
            </a:r>
          </a:p>
          <a:p>
            <a:pPr lvl="1"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 Sandia National Laboratories</a:t>
            </a:r>
          </a:p>
          <a:p>
            <a:pPr lvl="1"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 Carnegie Mellon University</a:t>
            </a:r>
          </a:p>
          <a:p>
            <a:pPr lvl="1"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 Others welcome……</a:t>
            </a:r>
            <a:endParaRPr lang="en-US" sz="4400" i="1" dirty="0">
              <a:latin typeface="Tw Cen MT" pitchFamily="34" charset="0"/>
            </a:endParaRP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endParaRPr lang="en-US" sz="4000" dirty="0">
              <a:latin typeface="Tw Cen MT" pitchFamily="34" charset="0"/>
            </a:endParaRPr>
          </a:p>
        </p:txBody>
      </p:sp>
      <p:sp>
        <p:nvSpPr>
          <p:cNvPr id="11267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>
                <a:solidFill>
                  <a:schemeClr val="tx2"/>
                </a:solidFill>
                <a:latin typeface="Tw Cen MT" pitchFamily="34" charset="0"/>
              </a:rPr>
              <a:t> </a:t>
            </a:r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Project Team</a:t>
            </a:r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Building a Community Infrastructure for Scalable On-Line Performance Analysis Tools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E57C2B2-D53B-46D8-BE7F-3E48D557708F}" type="datetime1">
              <a:rPr lang="en-US" smtClean="0">
                <a:latin typeface="Tw Cen MT" pitchFamily="34" charset="0"/>
                <a:ea typeface="ＭＳ Ｐゴシック" pitchFamily="34" charset="-128"/>
              </a:rPr>
              <a:pPr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Tw Cen MT" pitchFamily="34" charset="0"/>
                <a:ea typeface="ＭＳ Ｐゴシック" pitchFamily="34" charset="-128"/>
              </a:rPr>
              <a:t>Paradyn Week 2010</a:t>
            </a:r>
          </a:p>
        </p:txBody>
      </p:sp>
      <p:sp>
        <p:nvSpPr>
          <p:cNvPr id="1127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6283110-842A-4738-9A16-6659F5EABE44}" type="slidenum">
              <a:rPr lang="en-US" smtClean="0">
                <a:ea typeface="ＭＳ Ｐゴシック" pitchFamily="34" charset="-128"/>
              </a:rPr>
              <a:pPr/>
              <a:t>21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3657600" cy="99060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i="1" dirty="0" smtClean="0">
                <a:solidFill>
                  <a:srgbClr val="FFFF00"/>
                </a:solidFill>
                <a:latin typeface="Tw Cen MT" pitchFamily="34" charset="0"/>
                <a:ea typeface="ＭＳ Ｐゴシック"/>
              </a:rPr>
              <a:t>Building a Community Infrastructure for Scalable On-Line Performance Analysis Tools</a:t>
            </a:r>
          </a:p>
        </p:txBody>
      </p:sp>
      <p:sp>
        <p:nvSpPr>
          <p:cNvPr id="12291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F563841-E1AC-4FD1-A36D-D78AB2DF7213}" type="datetime1">
              <a:rPr lang="en-US" smtClean="0">
                <a:latin typeface="Tw Cen MT" pitchFamily="34" charset="0"/>
                <a:ea typeface="ＭＳ Ｐゴシック" pitchFamily="34" charset="-128"/>
              </a:rPr>
              <a:pPr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1229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Tw Cen MT" pitchFamily="34" charset="0"/>
                <a:ea typeface="ＭＳ Ｐゴシック" pitchFamily="34" charset="-128"/>
              </a:rPr>
              <a:t>Paradyn Week 2010</a:t>
            </a:r>
          </a:p>
        </p:txBody>
      </p:sp>
      <p:sp>
        <p:nvSpPr>
          <p:cNvPr id="1229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26026E1-6A78-4E28-937A-AE66D545C9DA}" type="slidenum">
              <a:rPr lang="en-US" smtClean="0">
                <a:ea typeface="ＭＳ Ｐゴシック" pitchFamily="34" charset="-128"/>
              </a:rPr>
              <a:pPr/>
              <a:t>22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2294" name="Subtitle 2"/>
          <p:cNvSpPr txBox="1">
            <a:spLocks/>
          </p:cNvSpPr>
          <p:nvPr/>
        </p:nvSpPr>
        <p:spPr bwMode="auto">
          <a:xfrm>
            <a:off x="263466" y="1712889"/>
            <a:ext cx="8755063" cy="387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b="1" i="1" dirty="0" smtClean="0">
                <a:latin typeface="Tw Cen MT" pitchFamily="34" charset="0"/>
              </a:rPr>
              <a:t>Why the need for the project</a:t>
            </a:r>
            <a:r>
              <a:rPr lang="en-US" sz="3600" b="1" i="1" dirty="0" smtClean="0">
                <a:latin typeface="Tw Cen MT" pitchFamily="34" charset="0"/>
              </a:rPr>
              <a:t>?</a:t>
            </a:r>
            <a:endParaRPr lang="en-US" sz="3600" b="1" i="1" dirty="0">
              <a:latin typeface="Tw Cen MT" pitchFamily="34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Petascale environments need tool sets that are flexible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Need to quickly create new and specialized tools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Better availability of tools across more platforms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Need to avoid creating stove pipe </a:t>
            </a:r>
            <a:r>
              <a:rPr lang="en-US" sz="3200" i="1" dirty="0" smtClean="0">
                <a:latin typeface="Tw Cen MT" pitchFamily="34" charset="0"/>
              </a:rPr>
              <a:t>tools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</a:pPr>
            <a:endParaRPr lang="en-US" sz="3200" b="1" i="1" dirty="0">
              <a:latin typeface="Tw Cen MT" pitchFamily="34" charset="0"/>
            </a:endParaRPr>
          </a:p>
        </p:txBody>
      </p:sp>
      <p:sp>
        <p:nvSpPr>
          <p:cNvPr id="12295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Project Rationale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3657600" cy="99060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i="1" dirty="0" smtClean="0">
                <a:solidFill>
                  <a:srgbClr val="FFFF00"/>
                </a:solidFill>
                <a:latin typeface="Tw Cen MT" pitchFamily="34" charset="0"/>
                <a:ea typeface="ＭＳ Ｐゴシック"/>
              </a:rPr>
              <a:t>Building a Community Infrastructure for Scalable On-Line Performance Analysis Tools</a:t>
            </a:r>
          </a:p>
        </p:txBody>
      </p:sp>
      <p:sp>
        <p:nvSpPr>
          <p:cNvPr id="13315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7C04EDD-BE07-481E-82CE-1896DE2606FF}" type="datetime1">
              <a:rPr lang="en-US" smtClean="0">
                <a:latin typeface="Tw Cen MT" pitchFamily="34" charset="0"/>
                <a:ea typeface="ＭＳ Ｐゴシック" pitchFamily="34" charset="-128"/>
              </a:rPr>
              <a:pPr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13316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Tw Cen MT" pitchFamily="34" charset="0"/>
                <a:ea typeface="ＭＳ Ｐゴシック" pitchFamily="34" charset="-128"/>
              </a:rPr>
              <a:t>Paradyn Week 2010</a:t>
            </a:r>
          </a:p>
        </p:txBody>
      </p:sp>
      <p:sp>
        <p:nvSpPr>
          <p:cNvPr id="13317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2A4C6AD-7B08-45DF-A44F-CAEBB8B30033}" type="slidenum">
              <a:rPr lang="en-US" smtClean="0">
                <a:ea typeface="ＭＳ Ｐゴシック" pitchFamily="34" charset="-128"/>
              </a:rPr>
              <a:pPr/>
              <a:t>23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3318" name="Subtitle 2"/>
          <p:cNvSpPr txBox="1">
            <a:spLocks/>
          </p:cNvSpPr>
          <p:nvPr/>
        </p:nvSpPr>
        <p:spPr bwMode="auto">
          <a:xfrm>
            <a:off x="190500" y="1524000"/>
            <a:ext cx="8755063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i="1" dirty="0">
                <a:latin typeface="Tw Cen MT" pitchFamily="34" charset="0"/>
              </a:rPr>
              <a:t>Project Goals/Objectives: 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Create a toolbox of components for building high-level end user tools and/or quickly build tool prototypes.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Tools should be easily configurable/adjustable w/o rebuilding.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Able to mix components from several groups and/or vendors.   Everyone should be able to contribute and use the new components.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We would like contributors to define the interfaces with us so that we can share components later in both directions. 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</a:pPr>
            <a:endParaRPr lang="en-US" sz="2800" i="1" dirty="0">
              <a:latin typeface="Tw Cen MT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3200" b="1" i="1" dirty="0">
              <a:latin typeface="Tw Cen MT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3000" dirty="0">
              <a:latin typeface="Tw Cen MT" pitchFamily="34" charset="0"/>
            </a:endParaRPr>
          </a:p>
        </p:txBody>
      </p:sp>
      <p:sp>
        <p:nvSpPr>
          <p:cNvPr id="13319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Project Goals/Objectives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299979" y="1201707"/>
            <a:ext cx="8534400" cy="516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i="1" dirty="0">
                <a:latin typeface="Tw Cen MT" pitchFamily="34" charset="0"/>
              </a:rPr>
              <a:t> Project Goals/Objectives</a:t>
            </a:r>
            <a:r>
              <a:rPr lang="en-US" sz="3200" b="1" dirty="0">
                <a:latin typeface="Tw Cen MT" pitchFamily="34" charset="0"/>
              </a:rPr>
              <a:t>:	</a:t>
            </a:r>
            <a:endParaRPr lang="en-US" sz="2400" dirty="0">
              <a:latin typeface="Tw Cen MT" pitchFamily="34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Research into efficient and effective online data aggregation, reduction, filtering, and data </a:t>
            </a:r>
            <a:r>
              <a:rPr lang="en-US" sz="3200" i="1" dirty="0" smtClean="0">
                <a:latin typeface="Tw Cen MT" pitchFamily="34" charset="0"/>
              </a:rPr>
              <a:t>transfer</a:t>
            </a:r>
          </a:p>
          <a:p>
            <a:pPr marL="1257300" lvl="2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dirty="0" smtClean="0">
                <a:latin typeface="Tw Cen MT" pitchFamily="34" charset="0"/>
              </a:rPr>
              <a:t>MRNet</a:t>
            </a:r>
            <a:endParaRPr lang="en-US" sz="3200" i="1" dirty="0">
              <a:latin typeface="Tw Cen MT" pitchFamily="34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Research lightweight data acquisition </a:t>
            </a:r>
            <a:r>
              <a:rPr lang="en-US" sz="3200" i="1" dirty="0" smtClean="0">
                <a:latin typeface="Tw Cen MT" pitchFamily="34" charset="0"/>
              </a:rPr>
              <a:t>techniques</a:t>
            </a:r>
          </a:p>
          <a:p>
            <a:pPr marL="1257300" lvl="2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dirty="0" smtClean="0">
                <a:latin typeface="Tw Cen MT" pitchFamily="34" charset="0"/>
              </a:rPr>
              <a:t>Binary rewriting</a:t>
            </a:r>
            <a:endParaRPr lang="en-US" sz="3200" i="1" dirty="0">
              <a:latin typeface="Tw Cen MT" pitchFamily="34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dirty="0">
                <a:latin typeface="Tw Cen MT" pitchFamily="34" charset="0"/>
              </a:rPr>
              <a:t>Assemble new tool components to create a more modular Open|SpeedShop performance </a:t>
            </a:r>
            <a:r>
              <a:rPr lang="en-US" sz="3200" i="1" dirty="0" smtClean="0">
                <a:latin typeface="Tw Cen MT" pitchFamily="34" charset="0"/>
              </a:rPr>
              <a:t>tool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dirty="0" smtClean="0">
                <a:latin typeface="Tw Cen MT" pitchFamily="34" charset="0"/>
              </a:rPr>
              <a:t>Support </a:t>
            </a:r>
            <a:r>
              <a:rPr lang="en-US" sz="3200" i="1" dirty="0" err="1" smtClean="0">
                <a:latin typeface="Tw Cen MT" pitchFamily="34" charset="0"/>
              </a:rPr>
              <a:t>BlueGene</a:t>
            </a:r>
            <a:r>
              <a:rPr lang="en-US" sz="3200" i="1" dirty="0" smtClean="0">
                <a:latin typeface="Tw Cen MT" pitchFamily="34" charset="0"/>
              </a:rPr>
              <a:t> </a:t>
            </a:r>
            <a:r>
              <a:rPr lang="en-US" sz="3200" i="1" dirty="0" smtClean="0">
                <a:latin typeface="Tw Cen MT" pitchFamily="34" charset="0"/>
              </a:rPr>
              <a:t>and Cray-XT platforms</a:t>
            </a:r>
            <a:endParaRPr lang="en-US" sz="2400" i="1" dirty="0">
              <a:latin typeface="Tw Cen MT" pitchFamily="34" charset="0"/>
            </a:endParaRPr>
          </a:p>
        </p:txBody>
      </p:sp>
      <p:sp>
        <p:nvSpPr>
          <p:cNvPr id="14339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Building a Community Infrastructure for Scalable On-Line Performance Analysis Tools</a:t>
            </a:r>
          </a:p>
        </p:txBody>
      </p:sp>
      <p:sp>
        <p:nvSpPr>
          <p:cNvPr id="14340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Project Goals/Objectives</a:t>
            </a:r>
          </a:p>
        </p:txBody>
      </p:sp>
      <p:sp>
        <p:nvSpPr>
          <p:cNvPr id="14341" name="Date Placeholder 7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9A74DCD-BE45-424D-83F9-26B386B99123}" type="datetime1">
              <a:rPr lang="en-US" smtClean="0">
                <a:ea typeface="ＭＳ Ｐゴシック" pitchFamily="34" charset="-128"/>
              </a:rPr>
              <a:pPr/>
              <a:t>4/12/2010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4342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E42D095-EF1B-4B3F-A8F0-CFD5B62A87B4}" type="slidenum">
              <a:rPr lang="en-US" smtClean="0">
                <a:ea typeface="ＭＳ Ｐゴシック" pitchFamily="34" charset="-128"/>
              </a:rPr>
              <a:pPr/>
              <a:t>24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4343" name="Footer Placeholder 9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ea typeface="ＭＳ Ｐゴシック" pitchFamily="34" charset="-128"/>
              </a:rPr>
              <a:t>Paradyn Week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3657600" cy="99060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i="1" dirty="0" smtClean="0">
                <a:solidFill>
                  <a:srgbClr val="FFFF00"/>
                </a:solidFill>
                <a:latin typeface="Tw Cen MT" pitchFamily="34" charset="0"/>
                <a:ea typeface="ＭＳ Ｐゴシック"/>
              </a:rPr>
              <a:t>Building a Community Infrastructure for Scalable On-Line Performance Analysis Tools</a:t>
            </a:r>
          </a:p>
        </p:txBody>
      </p:sp>
      <p:sp>
        <p:nvSpPr>
          <p:cNvPr id="15363" name="Date Placeholder 4"/>
          <p:cNvSpPr>
            <a:spLocks noGrp="1"/>
          </p:cNvSpPr>
          <p:nvPr>
            <p:ph type="dt" sz="quarter" idx="10"/>
          </p:nvPr>
        </p:nvSpPr>
        <p:spPr bwMode="auto">
          <a:xfrm>
            <a:off x="7164388" y="6248400"/>
            <a:ext cx="1598612" cy="3651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/>
            <a:fld id="{90B1FAC3-8C63-4F10-B5F3-0A52B9CC3AFD}" type="datetime1">
              <a:rPr lang="en-US" smtClean="0">
                <a:latin typeface="Tw Cen MT" pitchFamily="34" charset="0"/>
                <a:ea typeface="ＭＳ Ｐゴシック" pitchFamily="34" charset="-128"/>
              </a:rPr>
              <a:pPr algn="r"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1536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406CCDA-748A-4C86-B651-A61F0EBAAF4B}" type="slidenum">
              <a:rPr lang="en-US" smtClean="0">
                <a:ea typeface="ＭＳ Ｐゴシック" pitchFamily="34" charset="-128"/>
              </a:rPr>
              <a:pPr/>
              <a:t>25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5365" name="Subtitle 2"/>
          <p:cNvSpPr txBox="1">
            <a:spLocks/>
          </p:cNvSpPr>
          <p:nvPr/>
        </p:nvSpPr>
        <p:spPr bwMode="auto">
          <a:xfrm>
            <a:off x="300038" y="1274763"/>
            <a:ext cx="8610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i="1" dirty="0">
                <a:latin typeface="Tw Cen MT" pitchFamily="34" charset="0"/>
              </a:rPr>
              <a:t>Research Challenges/Project Requirements: 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 smtClean="0">
                <a:latin typeface="Tw Cen MT" pitchFamily="34" charset="0"/>
              </a:rPr>
              <a:t>Components </a:t>
            </a:r>
            <a:r>
              <a:rPr lang="en-US" sz="2800" i="1" dirty="0">
                <a:latin typeface="Tw Cen MT" pitchFamily="34" charset="0"/>
              </a:rPr>
              <a:t>must be designed for scale but also have a need for generality.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 smtClean="0">
                <a:latin typeface="Tw Cen MT" pitchFamily="34" charset="0"/>
              </a:rPr>
              <a:t>Support </a:t>
            </a:r>
            <a:r>
              <a:rPr lang="en-US" sz="2800" i="1" dirty="0">
                <a:latin typeface="Tw Cen MT" pitchFamily="34" charset="0"/>
              </a:rPr>
              <a:t>specialized tool components intended for serial or small scale usage.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Infrastructure must support online data aggregation because of potentially high data volume at scale.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Petascale machines are likely to have limited OS capabilities requiring new and light-weight data acquisition techniques.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Must be able to efficiently store the performance data.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Must be able to map any combination of tool components to the target architecture.</a:t>
            </a:r>
            <a:endParaRPr lang="en-US" sz="2400" i="1" dirty="0">
              <a:latin typeface="Tw Cen MT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800" b="1" i="1" dirty="0">
              <a:latin typeface="Tw Cen MT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>
              <a:latin typeface="Tw Cen MT" pitchFamily="34" charset="0"/>
            </a:endParaRPr>
          </a:p>
        </p:txBody>
      </p:sp>
      <p:sp>
        <p:nvSpPr>
          <p:cNvPr id="15366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Research Challenges</a:t>
            </a:r>
          </a:p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Project Requirements</a:t>
            </a:r>
          </a:p>
        </p:txBody>
      </p:sp>
      <p:sp>
        <p:nvSpPr>
          <p:cNvPr id="15367" name="Footer Placeholder 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ea typeface="ＭＳ Ｐゴシック" pitchFamily="34" charset="-128"/>
              </a:rPr>
              <a:t>Paradyn Week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3657600" cy="99060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i="1" dirty="0" smtClean="0">
                <a:solidFill>
                  <a:srgbClr val="FFFF00"/>
                </a:solidFill>
                <a:latin typeface="Tw Cen MT" pitchFamily="34" charset="0"/>
                <a:ea typeface="ＭＳ Ｐゴシック"/>
              </a:rPr>
              <a:t>Building a Community Infrastructure for Scalable On-Line Performance Analysis Tools</a:t>
            </a:r>
          </a:p>
        </p:txBody>
      </p:sp>
      <p:sp>
        <p:nvSpPr>
          <p:cNvPr id="1028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D20DBDC-758C-422E-A50B-4B3B05B02122}" type="slidenum">
              <a:rPr lang="en-US" smtClean="0">
                <a:ea typeface="ＭＳ Ｐゴシック" pitchFamily="34" charset="-128"/>
              </a:rPr>
              <a:pPr/>
              <a:t>26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029" name="Subtitle 2"/>
          <p:cNvSpPr txBox="1">
            <a:spLocks/>
          </p:cNvSpPr>
          <p:nvPr/>
        </p:nvSpPr>
        <p:spPr bwMode="auto">
          <a:xfrm>
            <a:off x="152400" y="1524000"/>
            <a:ext cx="8839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6000" b="1" i="1" dirty="0">
              <a:latin typeface="Tw Cen MT" pitchFamily="34" charset="0"/>
            </a:endParaRP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500" b="1" i="1" dirty="0">
              <a:latin typeface="Tw Cen MT" pitchFamily="34" charset="0"/>
            </a:endParaRPr>
          </a:p>
        </p:txBody>
      </p:sp>
      <p:sp>
        <p:nvSpPr>
          <p:cNvPr id="1030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en-US" sz="2400" b="1" i="1" dirty="0">
                <a:solidFill>
                  <a:srgbClr val="FFFF00"/>
                </a:solidFill>
                <a:latin typeface="Tw Cen MT" pitchFamily="34" charset="0"/>
              </a:rPr>
              <a:t>Performance Analysis Pipeline</a:t>
            </a:r>
            <a:endParaRPr lang="en-US" sz="16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103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>
              <a:latin typeface="Tw Cen MT" pitchFamily="34" charset="0"/>
            </a:endParaRPr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446088" y="1384300"/>
          <a:ext cx="8001000" cy="5054600"/>
        </p:xfrm>
        <a:graphic>
          <a:graphicData uri="http://schemas.openxmlformats.org/presentationml/2006/ole">
            <p:oleObj spid="_x0000_s65538" name="Slide" r:id="rId4" imgW="2527396" imgH="1593674" progId="PowerPoint.Slide.8">
              <p:embed/>
            </p:oleObj>
          </a:graphicData>
        </a:graphic>
      </p:graphicFrame>
      <p:sp>
        <p:nvSpPr>
          <p:cNvPr id="1032" name="Date Placeholder 7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8A17CD2-E66B-4559-B04D-3AACD3396F82}" type="datetime1">
              <a:rPr lang="en-US" smtClean="0">
                <a:ea typeface="ＭＳ Ｐゴシック" pitchFamily="34" charset="-128"/>
              </a:rPr>
              <a:pPr/>
              <a:t>4/12/2010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033" name="Footer Placeholder 9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ea typeface="ＭＳ Ｐゴシック" pitchFamily="34" charset="-128"/>
              </a:rPr>
              <a:t>Paradyn Week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3657600" cy="99060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i="1" dirty="0" smtClean="0">
                <a:solidFill>
                  <a:srgbClr val="FFFF00"/>
                </a:solidFill>
                <a:latin typeface="Tw Cen MT" pitchFamily="34" charset="0"/>
                <a:ea typeface="ＭＳ Ｐゴシック"/>
              </a:rPr>
              <a:t>Building a Community Infrastructure for Scalable On-Line Performance Analysis Tools</a:t>
            </a:r>
          </a:p>
        </p:txBody>
      </p:sp>
      <p:sp>
        <p:nvSpPr>
          <p:cNvPr id="16387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F09901A-61A6-4F92-957C-2EFF8F1C9EB6}" type="datetime1">
              <a:rPr lang="en-US" smtClean="0">
                <a:latin typeface="Tw Cen MT" pitchFamily="34" charset="0"/>
                <a:ea typeface="ＭＳ Ｐゴシック" pitchFamily="34" charset="-128"/>
              </a:rPr>
              <a:pPr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16388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Tw Cen MT" pitchFamily="34" charset="0"/>
                <a:ea typeface="ＭＳ Ｐゴシック" pitchFamily="34" charset="-128"/>
              </a:rPr>
              <a:t>Paradyn Week 2010</a:t>
            </a:r>
          </a:p>
        </p:txBody>
      </p:sp>
      <p:sp>
        <p:nvSpPr>
          <p:cNvPr id="16389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627034B-7592-4963-A745-90C61BA24152}" type="slidenum">
              <a:rPr lang="en-US" smtClean="0">
                <a:ea typeface="ＭＳ Ｐゴシック" pitchFamily="34" charset="-128"/>
              </a:rPr>
              <a:pPr/>
              <a:t>27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3315" name="Subtitle 2"/>
          <p:cNvSpPr txBox="1">
            <a:spLocks/>
          </p:cNvSpPr>
          <p:nvPr/>
        </p:nvSpPr>
        <p:spPr bwMode="auto">
          <a:xfrm>
            <a:off x="153927" y="1384272"/>
            <a:ext cx="8839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b="1" i="1" dirty="0">
                <a:latin typeface="Tw Cen MT" pitchFamily="68" charset="-18"/>
                <a:ea typeface="ＭＳ Ｐゴシック" pitchFamily="68" charset="-128"/>
              </a:rPr>
              <a:t>Creating a first Performance Tools Pipeline prototype</a:t>
            </a:r>
            <a:endParaRPr lang="en-US" sz="2400" b="1" i="1" dirty="0">
              <a:latin typeface="Tw Cen MT" pitchFamily="68" charset="-18"/>
              <a:ea typeface="ＭＳ Ｐゴシック" pitchFamily="68" charset="-128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i="1" dirty="0">
                <a:latin typeface="Tw Cen MT" pitchFamily="68" charset="-18"/>
                <a:ea typeface="ＭＳ Ｐゴシック" pitchFamily="68" charset="-128"/>
              </a:rPr>
              <a:t>Start with Open|SpeedShop components as one set of examples for such an infrastructure.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i="1" dirty="0">
                <a:latin typeface="Tw Cen MT" pitchFamily="68" charset="-18"/>
                <a:ea typeface="ＭＳ Ｐゴシック" pitchFamily="68" charset="-128"/>
              </a:rPr>
              <a:t>Decompose core components into general building blocks.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i="1" dirty="0">
                <a:latin typeface="Tw Cen MT" pitchFamily="68" charset="-18"/>
                <a:ea typeface="ＭＳ Ｐゴシック" pitchFamily="68" charset="-128"/>
              </a:rPr>
              <a:t>Arrange building blocks into a logical performance analysis pipeline.</a:t>
            </a:r>
          </a:p>
          <a:p>
            <a:pPr marL="1257300" lvl="2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i="1" dirty="0">
                <a:latin typeface="Tw Cen MT" pitchFamily="68" charset="-18"/>
                <a:ea typeface="ＭＳ Ｐゴシック" pitchFamily="68" charset="-128"/>
              </a:rPr>
              <a:t>Allows users and tool builders to select individual components for each pipeline stage.</a:t>
            </a:r>
          </a:p>
          <a:p>
            <a:pPr marL="1257300" lvl="2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i="1" dirty="0">
                <a:latin typeface="Tw Cen MT" pitchFamily="68" charset="-18"/>
                <a:ea typeface="ＭＳ Ｐゴシック" pitchFamily="68" charset="-128"/>
              </a:rPr>
              <a:t>Supports a flexible mapping onto the target architecture which provides efficient execution and visualization (incl. remote operation) environments.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600" b="1" i="1" dirty="0">
              <a:latin typeface="+mn-lt"/>
              <a:ea typeface="ＭＳ Ｐゴシック" pitchFamily="68" charset="-128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en-US" sz="2200" b="1" i="1" dirty="0">
              <a:latin typeface="Tw Cen MT" pitchFamily="68" charset="-18"/>
              <a:ea typeface="ＭＳ Ｐゴシック" pitchFamily="68" charset="-128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3200" b="1" i="1" dirty="0">
              <a:latin typeface="Tw Cen MT" pitchFamily="68" charset="-18"/>
              <a:ea typeface="ＭＳ Ｐゴシック" pitchFamily="68" charset="-128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en-US" sz="3000" dirty="0">
              <a:latin typeface="Tw Cen MT" pitchFamily="68" charset="-18"/>
              <a:ea typeface="ＭＳ Ｐゴシック" pitchFamily="68" charset="-128"/>
            </a:endParaRPr>
          </a:p>
        </p:txBody>
      </p:sp>
      <p:sp>
        <p:nvSpPr>
          <p:cNvPr id="16391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Performance Tools Pipeline</a:t>
            </a:r>
            <a:endParaRPr lang="en-US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304800" y="1447800"/>
            <a:ext cx="88392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i="1" dirty="0">
                <a:latin typeface="Tw Cen MT" pitchFamily="34" charset="0"/>
              </a:rPr>
              <a:t> Project Results/Deliverables</a:t>
            </a:r>
            <a:r>
              <a:rPr lang="en-US" sz="3200" b="1" dirty="0">
                <a:latin typeface="Tw Cen MT" pitchFamily="34" charset="0"/>
              </a:rPr>
              <a:t>:	</a:t>
            </a:r>
            <a:endParaRPr lang="en-US" sz="2400" dirty="0">
              <a:latin typeface="Tw Cen MT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400" dirty="0">
                <a:latin typeface="Tw Cen MT" pitchFamily="34" charset="0"/>
              </a:rPr>
              <a:t> </a:t>
            </a:r>
            <a:r>
              <a:rPr lang="en-US" sz="2800" i="1" dirty="0">
                <a:latin typeface="Tw Cen MT" pitchFamily="34" charset="0"/>
              </a:rPr>
              <a:t>Set of reusable components for creating performance </a:t>
            </a:r>
            <a:r>
              <a:rPr lang="en-US" sz="2800" i="1" dirty="0" smtClean="0">
                <a:latin typeface="Tw Cen MT" pitchFamily="34" charset="0"/>
              </a:rPr>
              <a:t>tools</a:t>
            </a:r>
            <a:endParaRPr lang="en-US" sz="2800" i="1" dirty="0">
              <a:latin typeface="Tw Cen MT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 Modified version of gprof using reusable components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 Components </a:t>
            </a:r>
            <a:r>
              <a:rPr lang="en-US" sz="2800" i="1" dirty="0" smtClean="0">
                <a:latin typeface="Tw Cen MT" pitchFamily="34" charset="0"/>
              </a:rPr>
              <a:t>for online </a:t>
            </a:r>
            <a:r>
              <a:rPr lang="en-US" sz="2800" i="1" dirty="0">
                <a:latin typeface="Tw Cen MT" pitchFamily="34" charset="0"/>
              </a:rPr>
              <a:t>data aggregation, reduction, filtering, and transfer at high </a:t>
            </a:r>
            <a:r>
              <a:rPr lang="en-US" sz="2800" i="1" dirty="0" smtClean="0">
                <a:latin typeface="Tw Cen MT" pitchFamily="34" charset="0"/>
              </a:rPr>
              <a:t>scale</a:t>
            </a:r>
          </a:p>
          <a:p>
            <a:pPr lvl="1"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 </a:t>
            </a:r>
            <a:r>
              <a:rPr lang="en-US" sz="2800" i="1" dirty="0" smtClean="0">
                <a:latin typeface="Tw Cen MT" pitchFamily="34" charset="0"/>
              </a:rPr>
              <a:t>Tool or Open|SpeedShop experiment based on Active Harmony</a:t>
            </a:r>
            <a:endParaRPr lang="en-US" sz="2800" i="1" dirty="0">
              <a:latin typeface="Tw Cen MT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 A </a:t>
            </a:r>
            <a:r>
              <a:rPr lang="en-US" sz="2800" i="1" dirty="0" smtClean="0">
                <a:latin typeface="Tw Cen MT" pitchFamily="34" charset="0"/>
              </a:rPr>
              <a:t>new, </a:t>
            </a:r>
            <a:r>
              <a:rPr lang="en-US" sz="2800" i="1" dirty="0">
                <a:latin typeface="Tw Cen MT" pitchFamily="34" charset="0"/>
              </a:rPr>
              <a:t>more modular Open|SpeedShop performance </a:t>
            </a:r>
            <a:r>
              <a:rPr lang="en-US" sz="2800" i="1" dirty="0" smtClean="0">
                <a:latin typeface="Tw Cen MT" pitchFamily="34" charset="0"/>
              </a:rPr>
              <a:t>tool</a:t>
            </a:r>
          </a:p>
          <a:p>
            <a:pPr lvl="1">
              <a:buFont typeface="Arial" pitchFamily="34" charset="0"/>
              <a:buChar char="•"/>
            </a:pPr>
            <a:r>
              <a:rPr lang="en-US" sz="2800" i="1" dirty="0" smtClean="0">
                <a:latin typeface="Tw Cen MT" pitchFamily="34" charset="0"/>
              </a:rPr>
              <a:t> Support for </a:t>
            </a:r>
            <a:r>
              <a:rPr lang="en-US" sz="2800" i="1" dirty="0" err="1" smtClean="0">
                <a:latin typeface="Tw Cen MT" pitchFamily="34" charset="0"/>
              </a:rPr>
              <a:t>BlueGene</a:t>
            </a:r>
            <a:r>
              <a:rPr lang="en-US" sz="2800" i="1" dirty="0" smtClean="0">
                <a:latin typeface="Tw Cen MT" pitchFamily="34" charset="0"/>
              </a:rPr>
              <a:t> </a:t>
            </a:r>
            <a:r>
              <a:rPr lang="en-US" sz="2800" i="1" dirty="0" smtClean="0">
                <a:latin typeface="Tw Cen MT" pitchFamily="34" charset="0"/>
              </a:rPr>
              <a:t>and Cray-XT platforms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i="1" dirty="0" smtClean="0">
                <a:latin typeface="Tw Cen MT" pitchFamily="34" charset="0"/>
              </a:rPr>
              <a:t> Special purpose </a:t>
            </a:r>
            <a:r>
              <a:rPr lang="en-US" sz="2800" i="1" dirty="0" smtClean="0">
                <a:latin typeface="Tw Cen MT" pitchFamily="34" charset="0"/>
              </a:rPr>
              <a:t>tool, </a:t>
            </a:r>
            <a:r>
              <a:rPr lang="en-US" sz="2800" i="1" dirty="0" smtClean="0">
                <a:latin typeface="Tw Cen MT" pitchFamily="34" charset="0"/>
              </a:rPr>
              <a:t>based on need at ORNL</a:t>
            </a:r>
            <a:endParaRPr lang="en-US" sz="2000" i="1" dirty="0">
              <a:latin typeface="Tw Cen MT" pitchFamily="34" charset="0"/>
            </a:endParaRPr>
          </a:p>
        </p:txBody>
      </p:sp>
      <p:sp>
        <p:nvSpPr>
          <p:cNvPr id="17411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Project Results/Deliverables</a:t>
            </a:r>
          </a:p>
        </p:txBody>
      </p:sp>
      <p:sp>
        <p:nvSpPr>
          <p:cNvPr id="17412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Building a Community Infrastructure for Scalable On-Line Performance Analysis Tools</a:t>
            </a:r>
          </a:p>
        </p:txBody>
      </p:sp>
      <p:sp>
        <p:nvSpPr>
          <p:cNvPr id="17413" name="Date Placeholder 7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1D93032-7144-4C86-BC47-E76A9B48EEB2}" type="datetime1">
              <a:rPr lang="en-US" smtClean="0">
                <a:ea typeface="ＭＳ Ｐゴシック" pitchFamily="34" charset="-128"/>
              </a:rPr>
              <a:pPr/>
              <a:t>4/12/2010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7414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B1CA9E-359F-47A4-AE1C-9A00BD04A678}" type="slidenum">
              <a:rPr lang="en-US" smtClean="0">
                <a:ea typeface="ＭＳ Ｐゴシック" pitchFamily="34" charset="-128"/>
              </a:rPr>
              <a:pPr/>
              <a:t>28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7415" name="Footer Placeholder 9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ea typeface="ＭＳ Ｐゴシック" pitchFamily="34" charset="-128"/>
              </a:rPr>
              <a:t>Paradyn Week 2010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3"/>
          <p:cNvSpPr txBox="1">
            <a:spLocks noChangeArrowheads="1"/>
          </p:cNvSpPr>
          <p:nvPr/>
        </p:nvSpPr>
        <p:spPr bwMode="auto">
          <a:xfrm>
            <a:off x="304800" y="1447800"/>
            <a:ext cx="85344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smtClean="0">
                <a:latin typeface="Tw Cen MT" pitchFamily="34" charset="0"/>
              </a:rPr>
              <a:t>Dyninst/MRNet </a:t>
            </a:r>
            <a:r>
              <a:rPr lang="en-US" sz="3200" b="1" i="1" dirty="0" smtClean="0">
                <a:latin typeface="Tw Cen MT" pitchFamily="34" charset="0"/>
              </a:rPr>
              <a:t>Features/Requirements/Desires </a:t>
            </a:r>
            <a:endParaRPr lang="en-US" sz="3200" b="1" i="1" dirty="0">
              <a:latin typeface="Tw Cen MT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 Plan to use symtabAPI</a:t>
            </a:r>
          </a:p>
          <a:p>
            <a:pPr lvl="1"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 Plan to be using the MRNet lightweight library</a:t>
            </a:r>
          </a:p>
          <a:p>
            <a:pPr lvl="1"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 Plan to use the detach on the fly feature</a:t>
            </a:r>
          </a:p>
          <a:p>
            <a:pPr lvl="1"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 Plan to use the binary rewriter feature</a:t>
            </a:r>
          </a:p>
          <a:p>
            <a:pPr lvl="1"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 Would like a floating point register fix up feature</a:t>
            </a:r>
          </a:p>
          <a:p>
            <a:pPr lvl="1"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 </a:t>
            </a:r>
            <a:r>
              <a:rPr lang="en-US" sz="2800" i="1" dirty="0" smtClean="0">
                <a:latin typeface="Tw Cen MT" pitchFamily="34" charset="0"/>
              </a:rPr>
              <a:t>Plan to use the “1</a:t>
            </a:r>
            <a:r>
              <a:rPr lang="en-US" sz="2800" i="1" baseline="30000" dirty="0" smtClean="0">
                <a:latin typeface="Tw Cen MT" pitchFamily="34" charset="0"/>
              </a:rPr>
              <a:t>st</a:t>
            </a:r>
            <a:r>
              <a:rPr lang="en-US" sz="2800" i="1" dirty="0" smtClean="0">
                <a:latin typeface="Tw Cen MT" pitchFamily="34" charset="0"/>
              </a:rPr>
              <a:t> party” </a:t>
            </a:r>
            <a:r>
              <a:rPr lang="en-US" sz="2800" i="1" dirty="0">
                <a:latin typeface="Tw Cen MT" pitchFamily="34" charset="0"/>
              </a:rPr>
              <a:t>stackwalker API</a:t>
            </a:r>
          </a:p>
          <a:p>
            <a:pPr lvl="1"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 Plan to create an “new” OSS feature based on Active </a:t>
            </a:r>
            <a:r>
              <a:rPr lang="en-US" sz="2800" i="1" dirty="0" smtClean="0">
                <a:latin typeface="Tw Cen MT" pitchFamily="34" charset="0"/>
              </a:rPr>
              <a:t>Harmony</a:t>
            </a:r>
          </a:p>
          <a:p>
            <a:pPr lvl="1">
              <a:buFont typeface="Arial" pitchFamily="34" charset="0"/>
              <a:buChar char="•"/>
            </a:pPr>
            <a:r>
              <a:rPr lang="en-US" sz="2800" i="1" dirty="0" smtClean="0">
                <a:latin typeface="Tw Cen MT" pitchFamily="34" charset="0"/>
              </a:rPr>
              <a:t> </a:t>
            </a:r>
            <a:r>
              <a:rPr lang="en-US" sz="2800" i="1" dirty="0" smtClean="0">
                <a:latin typeface="Tw Cen MT" pitchFamily="34" charset="0"/>
              </a:rPr>
              <a:t>Plan to use MRNet transport mechanism</a:t>
            </a:r>
            <a:endParaRPr lang="en-US" sz="2800" i="1" dirty="0">
              <a:latin typeface="Tw Cen MT" pitchFamily="34" charset="0"/>
            </a:endParaRPr>
          </a:p>
        </p:txBody>
      </p:sp>
      <p:sp>
        <p:nvSpPr>
          <p:cNvPr id="18435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Project </a:t>
            </a:r>
            <a:r>
              <a:rPr lang="en-US" sz="3200" b="1" i="1" dirty="0" smtClean="0">
                <a:solidFill>
                  <a:srgbClr val="FFFF00"/>
                </a:solidFill>
                <a:latin typeface="Tw Cen MT" pitchFamily="34" charset="0"/>
              </a:rPr>
              <a:t>Results/Outcomes</a:t>
            </a:r>
            <a:endParaRPr lang="en-US" sz="32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18436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Building a Community Infrastructure for Scalable On-Line Performance Analysis Tools</a:t>
            </a:r>
          </a:p>
        </p:txBody>
      </p:sp>
      <p:sp>
        <p:nvSpPr>
          <p:cNvPr id="18437" name="Date Placeholder 7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982C75A-7789-4548-B0F0-4070E5DE9E64}" type="datetime1">
              <a:rPr lang="en-US" smtClean="0">
                <a:ea typeface="ＭＳ Ｐゴシック" pitchFamily="34" charset="-128"/>
              </a:rPr>
              <a:pPr/>
              <a:t>4/12/2010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8438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94CAE94-2813-400E-B684-3544E45C09DB}" type="slidenum">
              <a:rPr lang="en-US" smtClean="0">
                <a:ea typeface="ＭＳ Ｐゴシック" pitchFamily="34" charset="-128"/>
              </a:rPr>
              <a:pPr/>
              <a:t>29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8439" name="Footer Placeholder 9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ea typeface="ＭＳ Ｐゴシック" pitchFamily="34" charset="-128"/>
              </a:rPr>
              <a:t>Paradyn Week 2010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ubtitle 2"/>
          <p:cNvSpPr txBox="1">
            <a:spLocks/>
          </p:cNvSpPr>
          <p:nvPr/>
        </p:nvSpPr>
        <p:spPr bwMode="auto">
          <a:xfrm>
            <a:off x="519113" y="1274763"/>
            <a:ext cx="8361362" cy="507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b="1" i="1" dirty="0">
              <a:latin typeface="Tw Cen MT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b="1" i="1" dirty="0">
                <a:latin typeface="Tw Cen MT" pitchFamily="34" charset="0"/>
              </a:rPr>
              <a:t>Open|SpeedShop Project Overview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b="1" i="1" dirty="0">
                <a:latin typeface="Tw Cen MT" pitchFamily="34" charset="0"/>
              </a:rPr>
              <a:t>Current Features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b="1" i="1" dirty="0">
                <a:latin typeface="Tw Cen MT" pitchFamily="34" charset="0"/>
              </a:rPr>
              <a:t>What has changed since last update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b="1" i="1" dirty="0">
                <a:latin typeface="Tw Cen MT" pitchFamily="34" charset="0"/>
              </a:rPr>
              <a:t>What we are working on </a:t>
            </a:r>
            <a:r>
              <a:rPr lang="en-US" sz="3600" b="1" i="1" dirty="0" smtClean="0">
                <a:latin typeface="Tw Cen MT" pitchFamily="34" charset="0"/>
              </a:rPr>
              <a:t>now</a:t>
            </a:r>
            <a:endParaRPr lang="en-US" sz="3600" b="1" i="1" dirty="0">
              <a:latin typeface="Tw Cen MT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b="1" i="1" dirty="0">
                <a:latin typeface="Tw Cen MT" pitchFamily="34" charset="0"/>
              </a:rPr>
              <a:t>Current Release and Status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b="1" i="1" dirty="0">
              <a:latin typeface="Tw Cen MT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w Cen MT" pitchFamily="34" charset="0"/>
            </a:endParaRPr>
          </a:p>
        </p:txBody>
      </p:sp>
      <p:sp>
        <p:nvSpPr>
          <p:cNvPr id="8195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 smtClean="0">
                <a:solidFill>
                  <a:srgbClr val="FFFF00"/>
                </a:solidFill>
                <a:latin typeface="Tw Cen MT" pitchFamily="34" charset="0"/>
              </a:rPr>
              <a:t>Open|SpeedShop Agenda</a:t>
            </a:r>
            <a:endParaRPr lang="en-US" sz="32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8196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8197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F532FF3-0B70-4E13-B172-B4AEC40D070A}" type="datetime1">
              <a:rPr lang="en-US" smtClean="0">
                <a:latin typeface="Tw Cen MT" pitchFamily="34" charset="0"/>
              </a:rPr>
              <a:pPr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8198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Tw Cen MT" pitchFamily="34" charset="0"/>
                <a:ea typeface="ＭＳ Ｐゴシック" pitchFamily="34" charset="-128"/>
              </a:rPr>
              <a:t>Paradyn Week 2010</a:t>
            </a:r>
          </a:p>
        </p:txBody>
      </p:sp>
      <p:sp>
        <p:nvSpPr>
          <p:cNvPr id="8199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AA49734-E0A8-427E-A9FE-E89F817102B6}" type="slidenum">
              <a:rPr lang="en-US" smtClean="0">
                <a:ea typeface="ＭＳ Ｐゴシック" pitchFamily="34" charset="-128"/>
              </a:rPr>
              <a:pPr/>
              <a:t>3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ubtitle 2"/>
          <p:cNvSpPr txBox="1">
            <a:spLocks/>
          </p:cNvSpPr>
          <p:nvPr/>
        </p:nvSpPr>
        <p:spPr bwMode="auto">
          <a:xfrm>
            <a:off x="336492" y="1201707"/>
            <a:ext cx="8305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i="1" dirty="0">
                <a:latin typeface="Tw Cen MT" pitchFamily="34" charset="0"/>
              </a:rPr>
              <a:t>Current Status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 smtClean="0">
                <a:latin typeface="Tw Cen MT" pitchFamily="34" charset="0"/>
              </a:rPr>
              <a:t>Open|SpeedShop </a:t>
            </a:r>
            <a:r>
              <a:rPr lang="en-US" sz="2800" i="1" dirty="0">
                <a:latin typeface="Tw Cen MT" pitchFamily="34" charset="0"/>
              </a:rPr>
              <a:t>team design meetings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 smtClean="0">
                <a:latin typeface="Tw Cen MT" pitchFamily="34" charset="0"/>
              </a:rPr>
              <a:t>Holding </a:t>
            </a:r>
            <a:r>
              <a:rPr lang="en-US" sz="2800" i="1" dirty="0">
                <a:latin typeface="Tw Cen MT" pitchFamily="34" charset="0"/>
              </a:rPr>
              <a:t>extended CBTF team meetings to discuss ideas for component interfaces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Created a CBTF wiki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Started prototyping the component interface design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>
                <a:latin typeface="Tw Cen MT" pitchFamily="34" charset="0"/>
              </a:rPr>
              <a:t>Doing a number of improvements and decompositions in </a:t>
            </a:r>
            <a:r>
              <a:rPr lang="en-US" sz="2800" i="1" dirty="0" smtClean="0">
                <a:latin typeface="Tw Cen MT" pitchFamily="34" charset="0"/>
              </a:rPr>
              <a:t>Open|SpeedShop in preparation to move to </a:t>
            </a:r>
            <a:r>
              <a:rPr lang="en-US" sz="2800" i="1" dirty="0" smtClean="0">
                <a:latin typeface="Tw Cen MT" pitchFamily="34" charset="0"/>
              </a:rPr>
              <a:t>CBTF</a:t>
            </a:r>
            <a:endParaRPr lang="en-US" sz="2800" i="1" dirty="0" smtClean="0">
              <a:latin typeface="Tw Cen MT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i="1" dirty="0" smtClean="0">
                <a:latin typeface="Tw Cen MT" pitchFamily="34" charset="0"/>
              </a:rPr>
              <a:t>Plan to focus on transport components first</a:t>
            </a:r>
            <a:endParaRPr lang="en-US" sz="2800" i="1" dirty="0">
              <a:latin typeface="Tw Cen MT" pitchFamily="34" charset="0"/>
            </a:endParaRPr>
          </a:p>
        </p:txBody>
      </p:sp>
      <p:sp>
        <p:nvSpPr>
          <p:cNvPr id="19459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latin typeface="Tw Cen MT" pitchFamily="34" charset="0"/>
              </a:rPr>
              <a:t>Current Status</a:t>
            </a:r>
          </a:p>
        </p:txBody>
      </p:sp>
      <p:sp>
        <p:nvSpPr>
          <p:cNvPr id="19460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Building a Community Infrastructure for Scalable On-Line Performance Analysis Tools</a:t>
            </a:r>
          </a:p>
        </p:txBody>
      </p:sp>
      <p:sp>
        <p:nvSpPr>
          <p:cNvPr id="19461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AE993DD-A511-40D9-B601-98A00480D72D}" type="datetime1">
              <a:rPr lang="en-US" smtClean="0">
                <a:latin typeface="Tw Cen MT" pitchFamily="34" charset="0"/>
                <a:ea typeface="ＭＳ Ｐゴシック" pitchFamily="34" charset="-128"/>
              </a:rPr>
              <a:pPr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1946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Tw Cen MT" pitchFamily="34" charset="0"/>
                <a:ea typeface="ＭＳ Ｐゴシック" pitchFamily="34" charset="-128"/>
              </a:rPr>
              <a:t>Paradyn Week 2010</a:t>
            </a:r>
          </a:p>
        </p:txBody>
      </p:sp>
      <p:sp>
        <p:nvSpPr>
          <p:cNvPr id="1946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96258AD-1EAD-4762-8BC3-DBDDE522EA6B}" type="slidenum">
              <a:rPr lang="en-US" smtClean="0">
                <a:ea typeface="ＭＳ Ｐゴシック" pitchFamily="34" charset="-128"/>
              </a:rPr>
              <a:pPr/>
              <a:t>30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ubtitle 2"/>
          <p:cNvSpPr txBox="1">
            <a:spLocks/>
          </p:cNvSpPr>
          <p:nvPr/>
        </p:nvSpPr>
        <p:spPr bwMode="auto">
          <a:xfrm>
            <a:off x="571500" y="1524000"/>
            <a:ext cx="8305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200" b="1" i="1" dirty="0">
              <a:latin typeface="Tw Cen MT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b="1" i="1" dirty="0">
              <a:latin typeface="Tw Cen MT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3200" b="1" i="1" dirty="0">
                <a:latin typeface="Tw Cen MT" pitchFamily="34" charset="0"/>
              </a:rPr>
              <a:t>Questions?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3200" b="1" i="1" dirty="0" smtClean="0">
                <a:latin typeface="Tw Cen MT" pitchFamily="34" charset="0"/>
                <a:hlinkClick r:id="rId3"/>
              </a:rPr>
              <a:t>jeg@krellinst.org</a:t>
            </a:r>
            <a:endParaRPr lang="en-US" sz="3200" b="1" i="1" dirty="0" smtClean="0">
              <a:latin typeface="Tw Cen MT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3200" b="1" i="1" dirty="0" smtClean="0">
                <a:latin typeface="Tw Cen MT" pitchFamily="34" charset="0"/>
                <a:hlinkClick r:id="rId4"/>
              </a:rPr>
              <a:t>dpm@krellinst.org</a:t>
            </a:r>
            <a:endParaRPr lang="en-US" sz="3200" b="1" i="1" dirty="0" smtClean="0">
              <a:latin typeface="Tw Cen MT" pitchFamily="34" charset="0"/>
            </a:endParaRPr>
          </a:p>
        </p:txBody>
      </p:sp>
      <p:sp>
        <p:nvSpPr>
          <p:cNvPr id="20483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Questions?</a:t>
            </a:r>
          </a:p>
        </p:txBody>
      </p:sp>
      <p:sp>
        <p:nvSpPr>
          <p:cNvPr id="20484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Building a Community Infrastructure for Scalable On-Line Performance Analysis Tools</a:t>
            </a:r>
          </a:p>
        </p:txBody>
      </p:sp>
      <p:sp>
        <p:nvSpPr>
          <p:cNvPr id="20485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2D76B9B-DC78-40CC-8A66-8C7F8B5A43D4}" type="datetime1">
              <a:rPr lang="en-US" smtClean="0">
                <a:latin typeface="Tw Cen MT" pitchFamily="34" charset="0"/>
                <a:ea typeface="ＭＳ Ｐゴシック" pitchFamily="34" charset="-128"/>
              </a:rPr>
              <a:pPr/>
              <a:t>4/12/2010</a:t>
            </a:fld>
            <a:endParaRPr lang="en-US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Tw Cen MT" pitchFamily="34" charset="0"/>
                <a:ea typeface="ＭＳ Ｐゴシック" pitchFamily="34" charset="-128"/>
              </a:rPr>
              <a:t>Paradyn Week 2010</a:t>
            </a:r>
          </a:p>
        </p:txBody>
      </p:sp>
      <p:sp>
        <p:nvSpPr>
          <p:cNvPr id="20487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C743076-E3C6-4350-8EEA-4C3D7A1A3595}" type="slidenum">
              <a:rPr lang="en-US" smtClean="0">
                <a:ea typeface="ＭＳ Ｐゴシック" pitchFamily="34" charset="-128"/>
              </a:rPr>
              <a:pPr/>
              <a:t>31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038" y="2589213"/>
            <a:ext cx="8428037" cy="1565275"/>
          </a:xfrm>
        </p:spPr>
        <p:txBody>
          <a:bodyPr>
            <a:spAutoFit/>
          </a:bodyPr>
          <a:lstStyle/>
          <a:p>
            <a:pPr algn="ctr" eaLnBrk="1" hangingPunct="1">
              <a:buFont typeface="Wingdings 2" pitchFamily="18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i="1" dirty="0" smtClean="0">
                <a:latin typeface="Tw Cen MT" pitchFamily="34" charset="0"/>
                <a:ea typeface="ＭＳ Ｐゴシック" pitchFamily="34" charset="-128"/>
              </a:rPr>
              <a:t>Open|SpeedShop Appendix</a:t>
            </a:r>
          </a:p>
          <a:p>
            <a:pPr algn="ctr" eaLnBrk="1" hangingPunct="1">
              <a:buFont typeface="Wingdings 2" pitchFamily="18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i="1" dirty="0" smtClean="0">
              <a:latin typeface="Tw Cen MT" pitchFamily="34" charset="0"/>
              <a:ea typeface="ＭＳ Ｐゴシック" pitchFamily="34" charset="-128"/>
            </a:endParaRPr>
          </a:p>
          <a:p>
            <a:pPr algn="ctr" eaLnBrk="1" hangingPunct="1">
              <a:buFont typeface="Wingdings 2" pitchFamily="18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i="1" dirty="0" smtClean="0">
                <a:latin typeface="Tw Cen MT" pitchFamily="34" charset="0"/>
                <a:ea typeface="ＭＳ Ｐゴシック" pitchFamily="34" charset="-128"/>
              </a:rPr>
              <a:t>www.openspeedshop.org</a:t>
            </a:r>
          </a:p>
        </p:txBody>
      </p:sp>
      <p:sp>
        <p:nvSpPr>
          <p:cNvPr id="23555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23556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 smtClean="0">
                <a:solidFill>
                  <a:srgbClr val="FFFF00"/>
                </a:solidFill>
                <a:latin typeface="Tw Cen MT" pitchFamily="34" charset="0"/>
              </a:rPr>
              <a:t>Open|SpeedShop Appendix</a:t>
            </a:r>
            <a:endParaRPr lang="en-US" sz="28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D052A6-5D35-4F9D-85E0-2811C5DB7677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38220"/>
            <a:ext cx="9144000" cy="5157822"/>
          </a:xfrm>
        </p:spPr>
        <p:txBody>
          <a:bodyPr>
            <a:spAutoFit/>
          </a:bodyPr>
          <a:lstStyle/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b="1" i="1" dirty="0" smtClean="0">
                <a:latin typeface="Tw Cen MT" pitchFamily="34" charset="0"/>
                <a:ea typeface="ＭＳ Ｐゴシック" pitchFamily="-112" charset="-128"/>
              </a:rPr>
              <a:t>o</a:t>
            </a:r>
            <a:r>
              <a:rPr lang="en-GB" sz="2800" b="1" i="1" dirty="0" smtClean="0">
                <a:latin typeface="Tw Cen MT" pitchFamily="34" charset="0"/>
                <a:ea typeface="ＭＳ Ｐゴシック" pitchFamily="-112" charset="-128"/>
              </a:rPr>
              <a:t>sspcsamp “&lt;executable&gt; &lt;arguments&gt;”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i="1" dirty="0" smtClean="0">
                <a:latin typeface="Tw Cen MT" pitchFamily="34" charset="0"/>
                <a:ea typeface="ＭＳ Ｐゴシック" pitchFamily="-112" charset="-128"/>
              </a:rPr>
              <a:t>One line command to gather PC Sampling results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i="1" dirty="0" smtClean="0">
                <a:latin typeface="Tw Cen MT" pitchFamily="34" charset="0"/>
                <a:ea typeface="ＭＳ Ｐゴシック" pitchFamily="-112" charset="-128"/>
              </a:rPr>
              <a:t>Note: “” around executable line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i="1" dirty="0" smtClean="0">
                <a:latin typeface="Tw Cen MT" pitchFamily="34" charset="0"/>
                <a:ea typeface="ＭＳ Ｐゴシック" pitchFamily="-112" charset="-128"/>
              </a:rPr>
              <a:t>Run command without extra arguments for help or view man page</a:t>
            </a:r>
          </a:p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b="1" i="1" dirty="0" smtClean="0">
                <a:latin typeface="Tw Cen MT" pitchFamily="34" charset="0"/>
                <a:ea typeface="ＭＳ Ｐゴシック" pitchFamily="-112" charset="-128"/>
              </a:rPr>
              <a:t>Separate command for each experiment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o</a:t>
            </a:r>
            <a:r>
              <a:rPr lang="en-GB" sz="2400" i="1" dirty="0" smtClean="0">
                <a:latin typeface="Tw Cen MT" pitchFamily="34" charset="0"/>
                <a:ea typeface="ＭＳ Ｐゴシック" pitchFamily="-112" charset="-128"/>
              </a:rPr>
              <a:t>sspcsamp, ossusertime, osshwc, osshwctime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i="1" dirty="0" smtClean="0">
                <a:latin typeface="Tw Cen MT" pitchFamily="34" charset="0"/>
                <a:ea typeface="ＭＳ Ｐゴシック" pitchFamily="-112" charset="-128"/>
              </a:rPr>
              <a:t>o</a:t>
            </a:r>
            <a:r>
              <a:rPr lang="en-GB" sz="2400" i="1" dirty="0" smtClean="0">
                <a:latin typeface="Tw Cen MT" pitchFamily="34" charset="0"/>
                <a:ea typeface="ＭＳ Ｐゴシック" pitchFamily="-112" charset="-128"/>
              </a:rPr>
              <a:t>ssio, ossiot, ossmpi, ossmpit, ossfpe</a:t>
            </a:r>
          </a:p>
          <a:p>
            <a:pPr marL="411480" lvl="1" indent="-342900" eaLnBrk="1" fontAlgn="auto" hangingPunct="1">
              <a:spcBef>
                <a:spcPts val="7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5000"/>
              <a:buFont typeface="Wingdings 2" pitchFamily="18" charset="2"/>
              <a:buChar char="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b="1" i="1" dirty="0" smtClean="0">
                <a:latin typeface="Tw Cen MT" pitchFamily="34" charset="0"/>
              </a:rPr>
              <a:t>Example Sequential run:  (example run in following slides)</a:t>
            </a:r>
          </a:p>
          <a:p>
            <a:pPr marL="667512" lvl="2" indent="-342900" eaLnBrk="1" fontAlgn="auto" hangingPunct="1">
              <a:spcBef>
                <a:spcPts val="7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5000"/>
              <a:buFont typeface="Wingdings 2" pitchFamily="18" charset="2"/>
              <a:buChar char="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200" i="1" dirty="0" smtClean="0">
                <a:latin typeface="Tw Cen MT" pitchFamily="34" charset="0"/>
              </a:rPr>
              <a:t>osspcsamp “./smg2000 –n 80 80 80” </a:t>
            </a:r>
          </a:p>
          <a:p>
            <a:pPr marL="411480" lvl="1" indent="-342900" eaLnBrk="1" fontAlgn="auto" hangingPunct="1">
              <a:spcBef>
                <a:spcPts val="7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5000"/>
              <a:buFont typeface="Wingdings 2" pitchFamily="18" charset="2"/>
              <a:buChar char="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800" b="1" i="1" dirty="0" smtClean="0">
                <a:latin typeface="Tw Cen MT"/>
              </a:rPr>
              <a:t>Example multi-process run:</a:t>
            </a:r>
          </a:p>
          <a:p>
            <a:pPr marL="667512" lvl="2" indent="-342900" eaLnBrk="1" fontAlgn="auto" hangingPunct="1">
              <a:spcBef>
                <a:spcPts val="7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5000"/>
              <a:buFont typeface="Wingdings 2" pitchFamily="18" charset="2"/>
              <a:buChar char="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200" i="1" dirty="0" smtClean="0">
                <a:latin typeface="Tw Cen MT"/>
              </a:rPr>
              <a:t>ossmpi “mpirun -np 64 sweep3d.mpi”</a:t>
            </a:r>
          </a:p>
        </p:txBody>
      </p:sp>
      <p:sp>
        <p:nvSpPr>
          <p:cNvPr id="18435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18436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Running in Offline </a:t>
            </a:r>
            <a:r>
              <a:rPr lang="en-US" sz="2800" b="1" i="1" dirty="0" smtClean="0">
                <a:solidFill>
                  <a:srgbClr val="FFFF00"/>
                </a:solidFill>
                <a:latin typeface="Tw Cen MT" pitchFamily="34" charset="0"/>
              </a:rPr>
              <a:t>mode</a:t>
            </a:r>
          </a:p>
          <a:p>
            <a:pPr algn="ctr"/>
            <a:r>
              <a:rPr lang="en-US" sz="2800" b="1" i="1" dirty="0" smtClean="0">
                <a:solidFill>
                  <a:srgbClr val="FFFF00"/>
                </a:solidFill>
                <a:latin typeface="Tw Cen MT" pitchFamily="34" charset="0"/>
              </a:rPr>
              <a:t>pcsamp example</a:t>
            </a:r>
            <a:endParaRPr lang="en-US" sz="28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C4CF1-7519-4116-81F9-4C82994AC52B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BC06D-41AA-451F-873E-42A4EBB56D1B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4"/>
          <p:cNvSpPr txBox="1">
            <a:spLocks noChangeArrowheads="1"/>
          </p:cNvSpPr>
          <p:nvPr/>
        </p:nvSpPr>
        <p:spPr bwMode="auto">
          <a:xfrm>
            <a:off x="0" y="1201738"/>
            <a:ext cx="86106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39775" indent="-282575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buSzPct val="50000"/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latin typeface="Tw Cen MT" pitchFamily="34" charset="0"/>
              </a:rPr>
              <a:t>osspcsamp “./smg2000 –n 80 80 80”</a:t>
            </a:r>
          </a:p>
        </p:txBody>
      </p:sp>
      <p:pic>
        <p:nvPicPr>
          <p:cNvPr id="24579" name="Picture 5" descr="smg2000_sequentai_run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088" y="1624013"/>
            <a:ext cx="8167687" cy="523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24581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Example Offline Run</a:t>
            </a:r>
          </a:p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With Output</a:t>
            </a:r>
          </a:p>
        </p:txBody>
      </p:sp>
      <p:sp>
        <p:nvSpPr>
          <p:cNvPr id="24582" name="TextBox 8"/>
          <p:cNvSpPr txBox="1">
            <a:spLocks noChangeArrowheads="1"/>
          </p:cNvSpPr>
          <p:nvPr/>
        </p:nvSpPr>
        <p:spPr bwMode="auto">
          <a:xfrm>
            <a:off x="482600" y="1931988"/>
            <a:ext cx="8069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0" name="Rectangular Callout 9"/>
          <p:cNvSpPr/>
          <p:nvPr/>
        </p:nvSpPr>
        <p:spPr bwMode="auto">
          <a:xfrm>
            <a:off x="4535488" y="2552700"/>
            <a:ext cx="3581400" cy="914400"/>
          </a:xfrm>
          <a:prstGeom prst="wedgeRectCallout">
            <a:avLst>
              <a:gd name="adj1" fmla="val -66744"/>
              <a:gd name="adj2" fmla="val 148559"/>
            </a:avLst>
          </a:prstGeom>
          <a:solidFill>
            <a:srgbClr val="FFFFCC"/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Application output</a:t>
            </a:r>
          </a:p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followed by OSS output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802E97-E2D5-4BE5-A3DD-C634F025473C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BC06D-41AA-451F-873E-42A4EBB56D1B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ChangeArrowheads="1"/>
          </p:cNvSpPr>
          <p:nvPr/>
        </p:nvSpPr>
        <p:spPr bwMode="auto">
          <a:xfrm>
            <a:off x="0" y="1165225"/>
            <a:ext cx="82296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39775" indent="-282575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buSzPct val="50000"/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>
                <a:latin typeface="Tw Cen MT" pitchFamily="34" charset="0"/>
              </a:rPr>
              <a:t>osspcsamp “./smg2000 –n 80 80 80”</a:t>
            </a:r>
          </a:p>
        </p:txBody>
      </p:sp>
      <p:pic>
        <p:nvPicPr>
          <p:cNvPr id="25603" name="Picture 5" descr="smg2000_sequential_run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138" y="1639888"/>
            <a:ext cx="7667625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25605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Example Offline Run</a:t>
            </a:r>
          </a:p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With Output (2)</a:t>
            </a:r>
          </a:p>
        </p:txBody>
      </p:sp>
      <p:sp>
        <p:nvSpPr>
          <p:cNvPr id="9" name="Rectangular Callout 8"/>
          <p:cNvSpPr/>
          <p:nvPr/>
        </p:nvSpPr>
        <p:spPr bwMode="auto">
          <a:xfrm>
            <a:off x="3951288" y="2041525"/>
            <a:ext cx="3581400" cy="914400"/>
          </a:xfrm>
          <a:prstGeom prst="wedgeRectCallout">
            <a:avLst>
              <a:gd name="adj1" fmla="val -66744"/>
              <a:gd name="adj2" fmla="val 148559"/>
            </a:avLst>
          </a:prstGeom>
          <a:solidFill>
            <a:srgbClr val="FFFFCC"/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Performance Data</a:t>
            </a:r>
          </a:p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Default view: by Function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C6A4E3-16DD-40D0-8129-27AA33FE5FB3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BC06D-41AA-451F-873E-42A4EBB56D1B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11275"/>
            <a:ext cx="8953500" cy="4852988"/>
          </a:xfrm>
        </p:spPr>
        <p:txBody>
          <a:bodyPr>
            <a:spAutoFit/>
          </a:bodyPr>
          <a:lstStyle/>
          <a:p>
            <a:pPr marL="41148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b="1" i="1" dirty="0">
                <a:latin typeface="Tw Cen MT" pitchFamily="34" charset="0"/>
                <a:ea typeface="ＭＳ Ｐゴシック" pitchFamily="-112" charset="-128"/>
              </a:rPr>
              <a:t>Outputs </a:t>
            </a:r>
            <a:r>
              <a:rPr lang="en-GB" sz="2800" b="1" i="1" dirty="0" smtClean="0">
                <a:latin typeface="Tw Cen MT" pitchFamily="34" charset="0"/>
                <a:ea typeface="ＭＳ Ｐゴシック" pitchFamily="-112" charset="-128"/>
              </a:rPr>
              <a:t>from: osspcsamp “</a:t>
            </a:r>
            <a:r>
              <a:rPr lang="en-GB" sz="2800" b="1" i="1" dirty="0">
                <a:latin typeface="Tw Cen MT" pitchFamily="34" charset="0"/>
                <a:ea typeface="ＭＳ Ｐゴシック" pitchFamily="-112" charset="-128"/>
              </a:rPr>
              <a:t>executable</a:t>
            </a:r>
            <a:r>
              <a:rPr lang="en-GB" sz="2800" b="1" i="1" dirty="0" smtClean="0">
                <a:latin typeface="Tw Cen MT" pitchFamily="34" charset="0"/>
                <a:ea typeface="ＭＳ Ｐゴシック" pitchFamily="-112" charset="-128"/>
              </a:rPr>
              <a:t>”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i="1" dirty="0">
                <a:latin typeface="Tw Cen MT" pitchFamily="34" charset="0"/>
                <a:ea typeface="ＭＳ Ｐゴシック" pitchFamily="-112" charset="-128"/>
              </a:rPr>
              <a:t>Normal program output while executable is running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i="1" dirty="0">
                <a:latin typeface="Tw Cen MT" pitchFamily="34" charset="0"/>
                <a:ea typeface="ＭＳ Ｐゴシック" pitchFamily="-112" charset="-128"/>
              </a:rPr>
              <a:t>The sorted list of performance information</a:t>
            </a:r>
          </a:p>
          <a:p>
            <a:pPr marL="996696" lvl="2" eaLnBrk="1" fontAlgn="auto" hangingPunct="1">
              <a:spcAft>
                <a:spcPts val="0"/>
              </a:spcAft>
              <a:buClr>
                <a:schemeClr val="accent2">
                  <a:lumMod val="40000"/>
                  <a:lumOff val="6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000" i="1" dirty="0">
                <a:latin typeface="Tw Cen MT" pitchFamily="34" charset="0"/>
                <a:ea typeface="ＭＳ Ｐゴシック" pitchFamily="-112" charset="-128"/>
              </a:rPr>
              <a:t>A list of the functions taking the most time</a:t>
            </a:r>
          </a:p>
          <a:p>
            <a:pPr marL="996696" lvl="2" eaLnBrk="1" fontAlgn="auto" hangingPunct="1">
              <a:spcAft>
                <a:spcPts val="0"/>
              </a:spcAft>
              <a:buClr>
                <a:schemeClr val="accent2">
                  <a:lumMod val="40000"/>
                  <a:lumOff val="6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000" i="1" dirty="0">
                <a:latin typeface="Tw Cen MT" pitchFamily="34" charset="0"/>
                <a:ea typeface="ＭＳ Ｐゴシック" pitchFamily="-112" charset="-128"/>
              </a:rPr>
              <a:t>The corresponding sample derived time for each function</a:t>
            </a:r>
          </a:p>
          <a:p>
            <a:pPr marL="740664" lvl="1" eaLnBrk="1" fontAlgn="auto" hangingPunct="1">
              <a:spcAft>
                <a:spcPts val="0"/>
              </a:spcAft>
              <a:buClr>
                <a:schemeClr val="accent2">
                  <a:lumMod val="60000"/>
                  <a:lumOff val="4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i="1" dirty="0">
                <a:latin typeface="Tw Cen MT" pitchFamily="34" charset="0"/>
                <a:ea typeface="ＭＳ Ｐゴシック" pitchFamily="-112" charset="-128"/>
              </a:rPr>
              <a:t>A performance information database </a:t>
            </a:r>
            <a:r>
              <a:rPr lang="en-GB" sz="2400" i="1" dirty="0" smtClean="0">
                <a:latin typeface="Tw Cen MT" pitchFamily="34" charset="0"/>
                <a:ea typeface="ＭＳ Ｐゴシック" pitchFamily="-112" charset="-128"/>
              </a:rPr>
              <a:t>file (.openss file)</a:t>
            </a:r>
          </a:p>
          <a:p>
            <a:pPr marL="996696" lvl="2" eaLnBrk="1" fontAlgn="auto" hangingPunct="1">
              <a:spcAft>
                <a:spcPts val="0"/>
              </a:spcAft>
              <a:buClr>
                <a:schemeClr val="accent2">
                  <a:lumMod val="40000"/>
                  <a:lumOff val="60000"/>
                </a:schemeClr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000" i="1" dirty="0">
                <a:latin typeface="Tw Cen MT" pitchFamily="34" charset="0"/>
                <a:ea typeface="ＭＳ Ｐゴシック" pitchFamily="-112" charset="-128"/>
              </a:rPr>
              <a:t>The database file contains all the information needed to view the data at anytime in the future without the executable(s).</a:t>
            </a:r>
          </a:p>
          <a:p>
            <a:pPr marL="1261872" lvl="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9999FF"/>
              </a:buClr>
              <a:buFont typeface="Wingdings" pitchFamily="-112" charset="2"/>
              <a:buBlip>
                <a:blip r:embed="rId3"/>
              </a:buBlip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i="1" dirty="0">
                <a:latin typeface="Tw Cen MT" pitchFamily="34" charset="0"/>
                <a:ea typeface="ＭＳ Ｐゴシック" pitchFamily="-112" charset="-128"/>
              </a:rPr>
              <a:t>Symbol table information from executable(s) and system libraries</a:t>
            </a:r>
          </a:p>
          <a:p>
            <a:pPr marL="1261872" lvl="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9999FF"/>
              </a:buClr>
              <a:buFont typeface="Wingdings" pitchFamily="-112" charset="2"/>
              <a:buBlip>
                <a:blip r:embed="rId3"/>
              </a:buBlip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i="1" dirty="0">
                <a:latin typeface="Tw Cen MT" pitchFamily="34" charset="0"/>
                <a:ea typeface="ＭＳ Ｐゴシック" pitchFamily="-112" charset="-128"/>
              </a:rPr>
              <a:t>Performance data openss gathered</a:t>
            </a:r>
          </a:p>
          <a:p>
            <a:pPr marL="1261872" lvl="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9999FF"/>
              </a:buClr>
              <a:buFont typeface="Wingdings" pitchFamily="-112" charset="2"/>
              <a:buBlip>
                <a:blip r:embed="rId3"/>
              </a:buBlip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i="1" dirty="0">
                <a:latin typeface="Tw Cen MT" pitchFamily="34" charset="0"/>
                <a:ea typeface="ＭＳ Ｐゴシック" pitchFamily="-112" charset="-128"/>
              </a:rPr>
              <a:t>Time stamps for when dynamic shared libraries were loaded and unloaded</a:t>
            </a:r>
            <a:endParaRPr lang="en-GB" sz="1800" i="1" dirty="0">
              <a:latin typeface="Tw Cen MT" pitchFamily="34" charset="0"/>
              <a:ea typeface="ＭＳ Ｐゴシック" pitchFamily="-112" charset="-128"/>
            </a:endParaRPr>
          </a:p>
        </p:txBody>
      </p:sp>
      <p:sp>
        <p:nvSpPr>
          <p:cNvPr id="26627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26628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w Cen MT" pitchFamily="34" charset="0"/>
              </a:rPr>
              <a:t>Offline Experiment Outputs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FFBB0C-A8E9-4116-B584-91F401E5DAAD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BC06D-41AA-451F-873E-42A4EBB56D1B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6" descr="sweepGUI17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" y="1347788"/>
            <a:ext cx="8686800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ular Callout 4"/>
          <p:cNvSpPr/>
          <p:nvPr/>
        </p:nvSpPr>
        <p:spPr bwMode="auto">
          <a:xfrm>
            <a:off x="1371600" y="1905000"/>
            <a:ext cx="3581400" cy="457200"/>
          </a:xfrm>
          <a:prstGeom prst="wedgeRectCallout">
            <a:avLst>
              <a:gd name="adj1" fmla="val -41304"/>
              <a:gd name="adj2" fmla="val 237638"/>
            </a:avLst>
          </a:prstGeom>
          <a:solidFill>
            <a:srgbClr val="FFFFCC"/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400" dirty="0">
                <a:solidFill>
                  <a:schemeClr val="bg2"/>
                </a:solidFill>
                <a:ea typeface="ＭＳ Ｐゴシック"/>
                <a:cs typeface="ＭＳ Ｐゴシック"/>
              </a:rPr>
              <a:t>Toolbar to switch Views</a:t>
            </a:r>
          </a:p>
        </p:txBody>
      </p:sp>
      <p:sp>
        <p:nvSpPr>
          <p:cNvPr id="6" name="Rectangular Callout 5"/>
          <p:cNvSpPr/>
          <p:nvPr/>
        </p:nvSpPr>
        <p:spPr bwMode="auto">
          <a:xfrm>
            <a:off x="1395413" y="5254625"/>
            <a:ext cx="3581400" cy="457200"/>
          </a:xfrm>
          <a:prstGeom prst="wedgeRectCallout">
            <a:avLst>
              <a:gd name="adj1" fmla="val -56337"/>
              <a:gd name="adj2" fmla="val -245502"/>
            </a:avLst>
          </a:prstGeom>
          <a:solidFill>
            <a:srgbClr val="FFFFCC"/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Graphical Representation</a:t>
            </a:r>
          </a:p>
        </p:txBody>
      </p:sp>
      <p:sp>
        <p:nvSpPr>
          <p:cNvPr id="7" name="Rectangular Callout 6"/>
          <p:cNvSpPr/>
          <p:nvPr/>
        </p:nvSpPr>
        <p:spPr bwMode="auto">
          <a:xfrm>
            <a:off x="5410200" y="2057400"/>
            <a:ext cx="3581400" cy="914400"/>
          </a:xfrm>
          <a:prstGeom prst="wedgeRectCallout">
            <a:avLst>
              <a:gd name="adj1" fmla="val -66744"/>
              <a:gd name="adj2" fmla="val 148559"/>
            </a:avLst>
          </a:prstGeom>
          <a:solidFill>
            <a:srgbClr val="FFFFCC"/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Performance Data</a:t>
            </a:r>
          </a:p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Default view: by Function</a:t>
            </a:r>
          </a:p>
        </p:txBody>
      </p:sp>
      <p:sp>
        <p:nvSpPr>
          <p:cNvPr id="27654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27655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Default GUI View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F81E21-E8F0-456C-A960-507105D44F99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BC06D-41AA-451F-873E-42A4EBB56D1B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5" descr="sweepGUI19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5438" y="1311275"/>
            <a:ext cx="8818562" cy="523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ular Callout 4"/>
          <p:cNvSpPr/>
          <p:nvPr/>
        </p:nvSpPr>
        <p:spPr bwMode="auto">
          <a:xfrm>
            <a:off x="4864100" y="2041525"/>
            <a:ext cx="3617913" cy="657225"/>
          </a:xfrm>
          <a:prstGeom prst="wedgeRectCallout">
            <a:avLst>
              <a:gd name="adj1" fmla="val 34632"/>
              <a:gd name="adj2" fmla="val 227069"/>
            </a:avLst>
          </a:prstGeom>
          <a:solidFill>
            <a:srgbClr val="FFFFCC"/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Double click to open</a:t>
            </a:r>
          </a:p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source window</a:t>
            </a:r>
          </a:p>
        </p:txBody>
      </p:sp>
      <p:sp>
        <p:nvSpPr>
          <p:cNvPr id="6" name="Rectangular Callout 5"/>
          <p:cNvSpPr/>
          <p:nvPr/>
        </p:nvSpPr>
        <p:spPr bwMode="auto">
          <a:xfrm>
            <a:off x="628650" y="1858963"/>
            <a:ext cx="3487738" cy="719137"/>
          </a:xfrm>
          <a:prstGeom prst="wedgeRectCallout">
            <a:avLst>
              <a:gd name="adj1" fmla="val 66625"/>
              <a:gd name="adj2" fmla="val 107794"/>
            </a:avLst>
          </a:prstGeom>
          <a:solidFill>
            <a:srgbClr val="FFFFCC"/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Use window controls</a:t>
            </a:r>
          </a:p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to split/arrange windows</a:t>
            </a:r>
          </a:p>
        </p:txBody>
      </p:sp>
      <p:sp>
        <p:nvSpPr>
          <p:cNvPr id="7" name="Rectangular Callout 6"/>
          <p:cNvSpPr/>
          <p:nvPr/>
        </p:nvSpPr>
        <p:spPr bwMode="auto">
          <a:xfrm>
            <a:off x="957263" y="5254625"/>
            <a:ext cx="2897187" cy="650875"/>
          </a:xfrm>
          <a:prstGeom prst="wedgeRectCallout">
            <a:avLst>
              <a:gd name="adj1" fmla="val -48628"/>
              <a:gd name="adj2" fmla="val -145855"/>
            </a:avLst>
          </a:prstGeom>
          <a:solidFill>
            <a:srgbClr val="FFFFCC"/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/>
                <a:cs typeface="ＭＳ Ｐゴシック"/>
              </a:rPr>
              <a:t>Selected performance data point</a:t>
            </a:r>
          </a:p>
        </p:txBody>
      </p:sp>
      <p:sp>
        <p:nvSpPr>
          <p:cNvPr id="28678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Associate Source and Performance Data</a:t>
            </a:r>
          </a:p>
        </p:txBody>
      </p:sp>
      <p:sp>
        <p:nvSpPr>
          <p:cNvPr id="28679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DB43B8-530F-4DAB-95A9-8B0E29C5B188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BC06D-41AA-451F-873E-42A4EBB56D1B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9875" y="1103313"/>
            <a:ext cx="8604250" cy="5463547"/>
          </a:xfrm>
        </p:spPr>
        <p:txBody>
          <a:bodyPr>
            <a:spAutoFit/>
          </a:bodyPr>
          <a:lstStyle/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i="1" dirty="0" smtClean="0">
                <a:latin typeface="Tw Cen MT" pitchFamily="34" charset="0"/>
                <a:ea typeface="ＭＳ Ｐゴシック" pitchFamily="34" charset="-128"/>
              </a:rPr>
              <a:t>Comprehensive open source performance analysis framework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Combining </a:t>
            </a:r>
            <a:r>
              <a:rPr lang="en-GB" sz="24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Profiling and Tracing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Common </a:t>
            </a:r>
            <a:r>
              <a:rPr lang="en-GB" sz="24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workflow</a:t>
            </a: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 for all experiments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Flexible </a:t>
            </a:r>
            <a:r>
              <a:rPr lang="en-GB" sz="24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instrumentation</a:t>
            </a: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 (dynamic and offline)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Extensibility</a:t>
            </a: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 through </a:t>
            </a:r>
            <a:r>
              <a:rPr lang="en-GB" sz="2400" i="1" dirty="0" err="1" smtClean="0">
                <a:latin typeface="Tw Cen MT" pitchFamily="34" charset="0"/>
                <a:ea typeface="ＭＳ Ｐゴシック" pitchFamily="34" charset="-128"/>
              </a:rPr>
              <a:t>plugins</a:t>
            </a:r>
            <a:endParaRPr lang="en-GB" sz="2400" i="1" dirty="0" smtClean="0">
              <a:latin typeface="Tw Cen MT" pitchFamily="34" charset="0"/>
              <a:ea typeface="ＭＳ Ｐゴシック" pitchFamily="34" charset="-128"/>
            </a:endParaRP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GUI</a:t>
            </a: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, </a:t>
            </a:r>
            <a:r>
              <a:rPr lang="en-GB" sz="24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CLI</a:t>
            </a: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, immediate </a:t>
            </a:r>
            <a:r>
              <a:rPr lang="en-GB" sz="24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command</a:t>
            </a: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 and </a:t>
            </a:r>
            <a:r>
              <a:rPr lang="en-GB" sz="24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Python API </a:t>
            </a: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user interfaces</a:t>
            </a:r>
            <a:endParaRPr lang="en-GB" sz="2400" i="1" dirty="0" smtClean="0">
              <a:latin typeface="Tw Cen MT" pitchFamily="34" charset="0"/>
              <a:ea typeface="ＭＳ Ｐゴシック" pitchFamily="34" charset="-128"/>
            </a:endParaRP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i="1" dirty="0" smtClean="0">
                <a:latin typeface="Tw Cen MT" pitchFamily="34" charset="0"/>
                <a:ea typeface="ＭＳ Ｐゴシック" pitchFamily="34" charset="-128"/>
              </a:rPr>
              <a:t>Partners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DOE/NNSA Tri-Labs (LLNL, LANL, SNLs)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Krell Institute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Universities of Wisconsin and </a:t>
            </a: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Maryland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ORNL</a:t>
            </a:r>
            <a:endParaRPr lang="en-GB" sz="2400" i="1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9219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9220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latin typeface="Tw Cen MT" pitchFamily="34" charset="0"/>
              </a:rPr>
              <a:t>Project Overview:</a:t>
            </a:r>
          </a:p>
          <a:p>
            <a:pPr algn="ctr"/>
            <a:r>
              <a:rPr lang="en-US" sz="2400" b="1" i="1" dirty="0">
                <a:solidFill>
                  <a:srgbClr val="FFFF00"/>
                </a:solidFill>
                <a:latin typeface="Tw Cen MT" pitchFamily="34" charset="0"/>
              </a:rPr>
              <a:t>What is Open|SpeedShop?</a:t>
            </a:r>
            <a:endParaRPr lang="en-US" sz="28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24CA32-7393-4F4F-A9F7-471C8480BBA6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9874" y="1103313"/>
            <a:ext cx="8874125" cy="4934171"/>
          </a:xfrm>
        </p:spPr>
        <p:txBody>
          <a:bodyPr wrap="square">
            <a:spAutoFit/>
          </a:bodyPr>
          <a:lstStyle/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200" b="1" i="1" dirty="0" smtClean="0">
                <a:latin typeface="Tw Cen MT" pitchFamily="34" charset="0"/>
                <a:ea typeface="ＭＳ Ｐゴシック" pitchFamily="34" charset="-128"/>
              </a:rPr>
              <a:t>What can Open|SpeedShop do for the user?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Give lightweight overview of where program spends time</a:t>
            </a:r>
            <a:endParaRPr lang="en-GB" sz="2400" i="1" dirty="0" smtClean="0">
              <a:solidFill>
                <a:srgbClr val="FFFF00"/>
              </a:solidFill>
              <a:latin typeface="Tw Cen MT" pitchFamily="34" charset="0"/>
              <a:ea typeface="ＭＳ Ｐゴシック" pitchFamily="34" charset="-128"/>
            </a:endParaRP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Find hot call paths in user program and libraries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  <a:ea typeface="ＭＳ Ｐゴシック" pitchFamily="34" charset="-128"/>
              </a:rPr>
              <a:t>Give access to hardware counter event information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Trace </a:t>
            </a:r>
            <a:r>
              <a:rPr lang="en-GB" sz="2400" i="1" dirty="0" smtClean="0">
                <a:latin typeface="Tw Cen MT" pitchFamily="34" charset="0"/>
              </a:rPr>
              <a:t>calls to POSIX I/O functions, give timing, call paths, and optional info like: bytes read, file names...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Trace </a:t>
            </a:r>
            <a:r>
              <a:rPr lang="en-GB" sz="2400" i="1" dirty="0" smtClean="0">
                <a:latin typeface="Tw Cen MT" pitchFamily="34" charset="0"/>
              </a:rPr>
              <a:t>calls to MPI functions. give timing, call paths, and optional info like: source, destination ranks, .....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Help pinpoint numerical problem areas by tracking </a:t>
            </a:r>
            <a:r>
              <a:rPr lang="en-GB" sz="2400" i="1" dirty="0" smtClean="0">
                <a:latin typeface="Tw Cen MT" pitchFamily="34" charset="0"/>
              </a:rPr>
              <a:t>FPEs</a:t>
            </a:r>
            <a:endParaRPr lang="en-GB" sz="2400" i="1" dirty="0" smtClean="0">
              <a:latin typeface="Tw Cen MT" pitchFamily="34" charset="0"/>
            </a:endParaRP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i="1" dirty="0" smtClean="0">
                <a:latin typeface="Tw Cen MT" pitchFamily="34" charset="0"/>
                <a:ea typeface="ＭＳ Ｐゴシック" pitchFamily="34" charset="-128"/>
              </a:rPr>
              <a:t>Maps the performance information back to the source and displays source annotated with the performance information.</a:t>
            </a:r>
          </a:p>
        </p:txBody>
      </p:sp>
      <p:sp>
        <p:nvSpPr>
          <p:cNvPr id="9219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9220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latin typeface="Tw Cen MT" pitchFamily="34" charset="0"/>
              </a:rPr>
              <a:t>Project Overview:</a:t>
            </a:r>
          </a:p>
          <a:p>
            <a:pPr algn="ctr"/>
            <a:r>
              <a:rPr lang="en-US" sz="2400" b="1" i="1" dirty="0">
                <a:solidFill>
                  <a:srgbClr val="FFFF00"/>
                </a:solidFill>
                <a:latin typeface="Tw Cen MT" pitchFamily="34" charset="0"/>
              </a:rPr>
              <a:t>What is Open|SpeedShop?</a:t>
            </a:r>
            <a:endParaRPr lang="en-US" sz="28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D9BD8F-6C29-4F16-9371-0E8980A22A36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3525" y="1420785"/>
            <a:ext cx="8604250" cy="4263731"/>
          </a:xfrm>
        </p:spPr>
        <p:txBody>
          <a:bodyPr wrap="square">
            <a:spAutoFit/>
          </a:bodyPr>
          <a:lstStyle/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600" i="1" dirty="0" smtClean="0">
                <a:latin typeface="Tw Cen MT" pitchFamily="34" charset="0"/>
                <a:ea typeface="ＭＳ Ｐゴシック" pitchFamily="34" charset="-128"/>
              </a:rPr>
              <a:t>Platforms supported currently: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Linux Clusters</a:t>
            </a:r>
            <a:r>
              <a:rPr lang="en-GB" sz="28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 </a:t>
            </a: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with x86, IA-64, Opteron, and </a:t>
            </a: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EM64T</a:t>
            </a:r>
            <a:endParaRPr lang="en-GB" sz="2800" i="1" dirty="0" smtClean="0">
              <a:latin typeface="Tw Cen MT" pitchFamily="34" charset="0"/>
              <a:ea typeface="ＭＳ Ｐゴシック" pitchFamily="34" charset="-128"/>
            </a:endParaRP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Ports to Linux: PPC, </a:t>
            </a:r>
            <a:r>
              <a:rPr lang="en-GB" sz="2800" i="1" dirty="0" err="1" smtClean="0">
                <a:latin typeface="Tw Cen MT" pitchFamily="34" charset="0"/>
                <a:ea typeface="ＭＳ Ｐゴシック" pitchFamily="34" charset="-128"/>
              </a:rPr>
              <a:t>BlueGene</a:t>
            </a: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, </a:t>
            </a: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Cray-XT in </a:t>
            </a: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progress</a:t>
            </a:r>
          </a:p>
          <a:p>
            <a:pPr lvl="1" eaLnBrk="1" hangingPunct="1"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i="1" dirty="0" smtClean="0">
              <a:latin typeface="Tw Cen MT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200" i="1" dirty="0" smtClean="0">
                <a:latin typeface="Tw Cen MT" pitchFamily="34" charset="0"/>
                <a:ea typeface="ＭＳ Ｐゴシック" pitchFamily="34" charset="-128"/>
              </a:rPr>
              <a:t>Gather performance data on </a:t>
            </a:r>
            <a:r>
              <a:rPr lang="en-GB" sz="3200" b="1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unmodified application binaries</a:t>
            </a:r>
          </a:p>
          <a:p>
            <a:pPr lvl="1" eaLnBrk="1" hangingPunct="1">
              <a:lnSpc>
                <a:spcPct val="9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 </a:t>
            </a:r>
            <a:r>
              <a:rPr lang="en-GB" sz="2800" b="1" i="1" dirty="0" smtClean="0">
                <a:latin typeface="Tw Cen MT" pitchFamily="34" charset="0"/>
                <a:ea typeface="ＭＳ Ｐゴシック" pitchFamily="34" charset="-128"/>
              </a:rPr>
              <a:t>Where no shared library support  build statically</a:t>
            </a:r>
            <a:endParaRPr lang="en-GB" sz="2800" b="1" i="1" dirty="0" smtClean="0">
              <a:latin typeface="Tw Cen MT" pitchFamily="34" charset="0"/>
              <a:ea typeface="ＭＳ Ｐゴシック" pitchFamily="34" charset="-128"/>
            </a:endParaRPr>
          </a:p>
          <a:p>
            <a:pPr lvl="2" eaLnBrk="1" hangingPunct="1">
              <a:lnSpc>
                <a:spcPct val="9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i="1" dirty="0" smtClean="0">
                <a:latin typeface="Tw Cen MT" pitchFamily="34" charset="0"/>
                <a:ea typeface="ＭＳ Ｐゴシック" pitchFamily="34" charset="-128"/>
              </a:rPr>
              <a:t>Open|SpeedShop provides “</a:t>
            </a:r>
            <a:r>
              <a:rPr lang="en-GB" b="1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osslink</a:t>
            </a:r>
            <a:r>
              <a:rPr lang="en-GB" b="1" i="1" dirty="0" smtClean="0">
                <a:latin typeface="Tw Cen MT" pitchFamily="34" charset="0"/>
                <a:ea typeface="ＭＳ Ｐゴシック" pitchFamily="34" charset="-128"/>
              </a:rPr>
              <a:t>” script to help </a:t>
            </a:r>
            <a:r>
              <a:rPr lang="en-GB" b="1" i="1" dirty="0" smtClean="0">
                <a:latin typeface="Tw Cen MT" pitchFamily="34" charset="0"/>
                <a:ea typeface="ＭＳ Ｐゴシック" pitchFamily="34" charset="-128"/>
              </a:rPr>
              <a:t>re-link our collector code into the application</a:t>
            </a:r>
            <a:endParaRPr lang="en-GB" b="1" i="1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10243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10244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latin typeface="Tw Cen MT" pitchFamily="34" charset="0"/>
              </a:rPr>
              <a:t>Project Overview:</a:t>
            </a:r>
          </a:p>
          <a:p>
            <a:pPr algn="ctr"/>
            <a:r>
              <a:rPr lang="en-US" sz="2400" b="1" i="1" dirty="0">
                <a:solidFill>
                  <a:srgbClr val="FFFF00"/>
                </a:solidFill>
                <a:latin typeface="Tw Cen MT" pitchFamily="34" charset="0"/>
              </a:rPr>
              <a:t>What is Open|SpeedShop?</a:t>
            </a:r>
            <a:endParaRPr lang="en-US" sz="28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4F2BCA-3221-46E6-887A-51D6FB89687E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9875" y="1122363"/>
            <a:ext cx="8874125" cy="4786439"/>
          </a:xfrm>
        </p:spPr>
        <p:txBody>
          <a:bodyPr>
            <a:spAutoFit/>
          </a:bodyPr>
          <a:lstStyle/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200" i="1" dirty="0" smtClean="0">
                <a:latin typeface="Tw Cen MT" pitchFamily="34" charset="0"/>
                <a:ea typeface="ＭＳ Ｐゴシック" pitchFamily="34" charset="-128"/>
              </a:rPr>
              <a:t>Concept of an </a:t>
            </a:r>
            <a:r>
              <a:rPr lang="en-GB" sz="32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Experiment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What to measure (metric) and what to analyze (appl.)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Experiment chosen by user </a:t>
            </a: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32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Experiment</a:t>
            </a:r>
            <a:r>
              <a:rPr lang="en-GB" sz="3200" i="1" dirty="0" smtClean="0">
                <a:latin typeface="Tw Cen MT" pitchFamily="34" charset="0"/>
                <a:ea typeface="ＭＳ Ｐゴシック" pitchFamily="34" charset="-128"/>
              </a:rPr>
              <a:t> c</a:t>
            </a:r>
            <a:r>
              <a:rPr lang="en-GB" sz="3200" i="1" dirty="0" smtClean="0">
                <a:latin typeface="Tw Cen MT" pitchFamily="34" charset="0"/>
                <a:ea typeface="ＭＳ Ｐゴシック" pitchFamily="34" charset="-128"/>
              </a:rPr>
              <a:t>onsists </a:t>
            </a:r>
            <a:r>
              <a:rPr lang="en-GB" sz="3200" i="1" dirty="0" smtClean="0">
                <a:latin typeface="Tw Cen MT" pitchFamily="34" charset="0"/>
                <a:ea typeface="ＭＳ Ｐゴシック" pitchFamily="34" charset="-128"/>
              </a:rPr>
              <a:t>of </a:t>
            </a:r>
            <a:r>
              <a:rPr lang="en-GB" sz="32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Collectors</a:t>
            </a:r>
            <a:r>
              <a:rPr lang="en-GB" sz="3200" i="1" dirty="0" smtClean="0">
                <a:latin typeface="Tw Cen MT" pitchFamily="34" charset="0"/>
                <a:ea typeface="ＭＳ Ｐゴシック" pitchFamily="34" charset="-128"/>
              </a:rPr>
              <a:t> and </a:t>
            </a:r>
            <a:r>
              <a:rPr lang="en-GB" sz="3200" i="1" dirty="0" smtClean="0">
                <a:solidFill>
                  <a:srgbClr val="FFFF00"/>
                </a:solidFill>
                <a:latin typeface="Tw Cen MT" pitchFamily="34" charset="0"/>
                <a:ea typeface="ＭＳ Ｐゴシック" pitchFamily="34" charset="-128"/>
              </a:rPr>
              <a:t>Views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Collectors define specific performance data sources</a:t>
            </a:r>
          </a:p>
          <a:p>
            <a:pPr lvl="2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Hardware counters</a:t>
            </a:r>
          </a:p>
          <a:p>
            <a:pPr lvl="2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Tracing of certain routines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Views specify data aggregation and presentation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  <a:ea typeface="ＭＳ Ｐゴシック" pitchFamily="34" charset="-128"/>
              </a:rPr>
              <a:t>Multiple collectors per experiment possible</a:t>
            </a:r>
            <a:endParaRPr lang="en-GB" i="1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11267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 smtClean="0">
                <a:solidFill>
                  <a:srgbClr val="FFFF00"/>
                </a:solidFill>
                <a:latin typeface="Tw Cen MT" pitchFamily="34" charset="0"/>
              </a:rPr>
              <a:t>Terminology</a:t>
            </a:r>
            <a:endParaRPr lang="en-US" sz="3200" b="1" i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FFA48F-E6A2-44EC-9B48-BD9AF52D1AA0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1387475"/>
            <a:ext cx="8604250" cy="5110163"/>
          </a:xfrm>
        </p:spPr>
        <p:txBody>
          <a:bodyPr>
            <a:spAutoFit/>
          </a:bodyPr>
          <a:lstStyle/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</a:rPr>
              <a:t>PC Sampling (</a:t>
            </a:r>
            <a:r>
              <a:rPr lang="en-GB" sz="2800" i="1" dirty="0" smtClean="0">
                <a:solidFill>
                  <a:srgbClr val="FFFF00"/>
                </a:solidFill>
                <a:latin typeface="Tw Cen MT" pitchFamily="34" charset="0"/>
              </a:rPr>
              <a:t>pcsamp</a:t>
            </a:r>
            <a:r>
              <a:rPr lang="en-GB" sz="2800" i="1" dirty="0" smtClean="0">
                <a:latin typeface="Tw Cen MT" pitchFamily="34" charset="0"/>
              </a:rPr>
              <a:t>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Record PC in user defined time intervals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Low overhead overview of time distribution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Good first step to find hot spots in program</a:t>
            </a: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</a:rPr>
              <a:t>User Time (</a:t>
            </a:r>
            <a:r>
              <a:rPr lang="en-GB" sz="2800" i="1" dirty="0" smtClean="0">
                <a:solidFill>
                  <a:srgbClr val="FFFF00"/>
                </a:solidFill>
                <a:latin typeface="Tw Cen MT" pitchFamily="34" charset="0"/>
              </a:rPr>
              <a:t>usertime</a:t>
            </a:r>
            <a:r>
              <a:rPr lang="en-GB" sz="2800" i="1" dirty="0" smtClean="0">
                <a:latin typeface="Tw Cen MT" pitchFamily="34" charset="0"/>
              </a:rPr>
              <a:t>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PC Sampling + Call stacks for each sample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Provides inclusive &amp; exclusive timing data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Find hot call paths in application</a:t>
            </a: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</a:rPr>
              <a:t>Hardware Counters (</a:t>
            </a:r>
            <a:r>
              <a:rPr lang="en-GB" sz="2800" i="1" dirty="0" smtClean="0">
                <a:solidFill>
                  <a:srgbClr val="FFFF00"/>
                </a:solidFill>
                <a:latin typeface="Tw Cen MT" pitchFamily="34" charset="0"/>
              </a:rPr>
              <a:t>hwc</a:t>
            </a:r>
            <a:r>
              <a:rPr lang="en-GB" sz="2800" i="1" dirty="0" smtClean="0">
                <a:latin typeface="Tw Cen MT" pitchFamily="34" charset="0"/>
              </a:rPr>
              <a:t>, </a:t>
            </a:r>
            <a:r>
              <a:rPr lang="en-GB" sz="2800" i="1" dirty="0" smtClean="0">
                <a:solidFill>
                  <a:srgbClr val="FFFF00"/>
                </a:solidFill>
                <a:latin typeface="Tw Cen MT" pitchFamily="34" charset="0"/>
              </a:rPr>
              <a:t>hwctime</a:t>
            </a:r>
            <a:r>
              <a:rPr lang="en-GB" sz="2800" i="1" dirty="0" smtClean="0">
                <a:latin typeface="Tw Cen MT" pitchFamily="34" charset="0"/>
              </a:rPr>
              <a:t>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Sample HWC overflow events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Access to data like cache and TLB misses</a:t>
            </a:r>
          </a:p>
        </p:txBody>
      </p:sp>
      <p:sp>
        <p:nvSpPr>
          <p:cNvPr id="12291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12292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Sampling Experiments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1B64F3-648F-423B-A8FD-EDCF9233C519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1274763"/>
            <a:ext cx="8604250" cy="4884927"/>
          </a:xfrm>
        </p:spPr>
        <p:txBody>
          <a:bodyPr>
            <a:spAutoFit/>
          </a:bodyPr>
          <a:lstStyle/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</a:rPr>
              <a:t>I/O Tracing  (</a:t>
            </a:r>
            <a:r>
              <a:rPr lang="en-GB" sz="2800" i="1" dirty="0" smtClean="0">
                <a:solidFill>
                  <a:srgbClr val="FFFF00"/>
                </a:solidFill>
                <a:latin typeface="Tw Cen MT" pitchFamily="34" charset="0"/>
              </a:rPr>
              <a:t>io</a:t>
            </a:r>
            <a:r>
              <a:rPr lang="en-GB" sz="2800" i="1" dirty="0" smtClean="0">
                <a:latin typeface="Tw Cen MT" pitchFamily="34" charset="0"/>
              </a:rPr>
              <a:t>, </a:t>
            </a:r>
            <a:r>
              <a:rPr lang="en-GB" sz="2800" i="1" dirty="0" smtClean="0">
                <a:solidFill>
                  <a:srgbClr val="FFFF00"/>
                </a:solidFill>
                <a:latin typeface="Tw Cen MT" pitchFamily="34" charset="0"/>
              </a:rPr>
              <a:t>iot</a:t>
            </a:r>
            <a:r>
              <a:rPr lang="en-GB" sz="2800" i="1" dirty="0" smtClean="0">
                <a:latin typeface="Tw Cen MT" pitchFamily="34" charset="0"/>
              </a:rPr>
              <a:t>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Record invocation of all POSIX I/O events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Provides I/O aggregate and individual timings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iot – Shows bytes read/written, etc. &amp; event by event list</a:t>
            </a:r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i="1" dirty="0" smtClean="0">
                <a:latin typeface="Tw Cen MT" pitchFamily="34" charset="0"/>
              </a:rPr>
              <a:t>MPI Tracing (</a:t>
            </a:r>
            <a:r>
              <a:rPr lang="en-GB" sz="2800" i="1" dirty="0" smtClean="0">
                <a:solidFill>
                  <a:srgbClr val="FFFF00"/>
                </a:solidFill>
                <a:latin typeface="Tw Cen MT" pitchFamily="34" charset="0"/>
              </a:rPr>
              <a:t>mpi, mpit, mpiotf</a:t>
            </a:r>
            <a:r>
              <a:rPr lang="en-GB" sz="2800" i="1" dirty="0" smtClean="0">
                <a:latin typeface="Tw Cen MT" pitchFamily="34" charset="0"/>
              </a:rPr>
              <a:t>)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Record invocation of all MPI routines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Provides MPI aggregate and individual timings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mpit – Shows bytes transferred, ranks involved, etc. &amp; event by event list</a:t>
            </a:r>
          </a:p>
          <a:p>
            <a:pPr lvl="1"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i="1" dirty="0" smtClean="0">
                <a:latin typeface="Tw Cen MT" pitchFamily="34" charset="0"/>
              </a:rPr>
              <a:t>mpiotf – Writes open trace format files using vampirtrace under the hood.</a:t>
            </a:r>
          </a:p>
        </p:txBody>
      </p:sp>
      <p:sp>
        <p:nvSpPr>
          <p:cNvPr id="13315" name="Title 1"/>
          <p:cNvSpPr txBox="1">
            <a:spLocks/>
          </p:cNvSpPr>
          <p:nvPr/>
        </p:nvSpPr>
        <p:spPr bwMode="auto">
          <a:xfrm>
            <a:off x="304800" y="152400"/>
            <a:ext cx="365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Open|SpeedShop </a:t>
            </a:r>
          </a:p>
          <a:p>
            <a:pPr algn="ctr"/>
            <a:r>
              <a:rPr lang="en-US" sz="2000" b="1" i="1" dirty="0">
                <a:solidFill>
                  <a:srgbClr val="FFFF00"/>
                </a:solidFill>
                <a:latin typeface="Tw Cen MT" pitchFamily="34" charset="0"/>
              </a:rPr>
              <a:t>Performance Tool Status Update</a:t>
            </a:r>
          </a:p>
        </p:txBody>
      </p:sp>
      <p:sp>
        <p:nvSpPr>
          <p:cNvPr id="13316" name="Title 1"/>
          <p:cNvSpPr txBox="1">
            <a:spLocks/>
          </p:cNvSpPr>
          <p:nvPr/>
        </p:nvSpPr>
        <p:spPr bwMode="auto">
          <a:xfrm>
            <a:off x="4114800" y="152400"/>
            <a:ext cx="4648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latin typeface="Tw Cen MT" pitchFamily="34" charset="0"/>
              </a:rPr>
              <a:t>Tracing Experiments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FCD9E8-56D7-474D-BD90-1AE2D291662A}" type="datetime1">
              <a:rPr lang="en-US" smtClean="0"/>
              <a:pPr>
                <a:defRPr/>
              </a:pPr>
              <a:t>4/12/2010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666F5-932B-457C-B684-92C19845C29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Paradyn Week 2010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461455"/>
      </a:dk2>
      <a:lt2>
        <a:srgbClr val="FFFFD2"/>
      </a:lt2>
      <a:accent1>
        <a:srgbClr val="B94B2D"/>
      </a:accent1>
      <a:accent2>
        <a:srgbClr val="B95F91"/>
      </a:accent2>
      <a:accent3>
        <a:srgbClr val="C8AF3C"/>
      </a:accent3>
      <a:accent4>
        <a:srgbClr val="78AA64"/>
      </a:accent4>
      <a:accent5>
        <a:srgbClr val="8264AA"/>
      </a:accent5>
      <a:accent6>
        <a:srgbClr val="D29B46"/>
      </a:accent6>
      <a:hlink>
        <a:srgbClr val="0000FF"/>
      </a:hlink>
      <a:folHlink>
        <a:srgbClr val="800080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2710</TotalTime>
  <Words>2319</Words>
  <Application>Microsoft Office PowerPoint</Application>
  <PresentationFormat>On-screen Show (4:3)</PresentationFormat>
  <Paragraphs>550</Paragraphs>
  <Slides>38</Slides>
  <Notes>34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Twilight</vt:lpstr>
      <vt:lpstr>Slide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Building a Community Infrastructure for Scalable On-Line Performance Analysis Tools</vt:lpstr>
      <vt:lpstr>Building a Community Infrastructure for Scalable On-Line Performance Analysis Tools</vt:lpstr>
      <vt:lpstr>Slide 24</vt:lpstr>
      <vt:lpstr>Building a Community Infrastructure for Scalable On-Line Performance Analysis Tools</vt:lpstr>
      <vt:lpstr>Building a Community Infrastructure for Scalable On-Line Performance Analysis Tools</vt:lpstr>
      <vt:lpstr>Building a Community Infrastructure for Scalable On-Line Performance Analysis Tools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Company>Krell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Galarowicz</dc:creator>
  <cp:lastModifiedBy>Jim Galarowicz</cp:lastModifiedBy>
  <cp:revision>184</cp:revision>
  <dcterms:created xsi:type="dcterms:W3CDTF">2009-07-06T14:25:18Z</dcterms:created>
  <dcterms:modified xsi:type="dcterms:W3CDTF">2010-04-12T18:25:03Z</dcterms:modified>
</cp:coreProperties>
</file>