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22"/>
  </p:notesMasterIdLst>
  <p:sldIdLst>
    <p:sldId id="256" r:id="rId2"/>
    <p:sldId id="298" r:id="rId3"/>
    <p:sldId id="299" r:id="rId4"/>
    <p:sldId id="274" r:id="rId5"/>
    <p:sldId id="262" r:id="rId6"/>
    <p:sldId id="301" r:id="rId7"/>
    <p:sldId id="279" r:id="rId8"/>
    <p:sldId id="273" r:id="rId9"/>
    <p:sldId id="263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302" r:id="rId18"/>
    <p:sldId id="295" r:id="rId19"/>
    <p:sldId id="296" r:id="rId20"/>
    <p:sldId id="297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0000FF"/>
    <a:srgbClr val="005426"/>
    <a:srgbClr val="00823B"/>
    <a:srgbClr val="4D4D4D"/>
    <a:srgbClr val="1C1C1C"/>
    <a:srgbClr val="333333"/>
    <a:srgbClr val="5F5F5F"/>
    <a:srgbClr val="89898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5" autoAdjust="0"/>
    <p:restoredTop sz="94660"/>
  </p:normalViewPr>
  <p:slideViewPr>
    <p:cSldViewPr snapToGrid="0">
      <p:cViewPr>
        <p:scale>
          <a:sx n="90" d="100"/>
          <a:sy n="90" d="100"/>
        </p:scale>
        <p:origin x="-72" y="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CFBEF2F-934B-441B-8003-62268F17D04A}" type="datetimeFigureOut">
              <a:rPr lang="en-US"/>
              <a:pPr>
                <a:defRPr/>
              </a:pPr>
              <a:t>4/11/2010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AE5BCFA-E01C-4A8A-B5FF-D9A95D3320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3124200" y="3657600"/>
            <a:ext cx="28956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Paradyn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Project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19400" y="4572000"/>
            <a:ext cx="3429000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Times New Roman" pitchFamily="18" charset="0"/>
              </a:rPr>
              <a:t>Paradyn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Times New Roman" pitchFamily="18" charset="0"/>
              </a:rPr>
              <a:t> /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Times New Roman" pitchFamily="18" charset="0"/>
              </a:rPr>
              <a:t>Dyninst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Times New Roman" pitchFamily="18" charset="0"/>
              </a:rPr>
              <a:t> Week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Times New Roman" pitchFamily="18" charset="0"/>
              </a:rPr>
              <a:t>Madison, Wisconsin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Times New Roman" pitchFamily="18" charset="0"/>
              </a:rPr>
              <a:t>April 12-14,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Times New Roman" pitchFamily="18" charset="0"/>
              </a:rPr>
              <a:t>2010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73175"/>
            <a:ext cx="7772400" cy="1470025"/>
          </a:xfrm>
        </p:spPr>
        <p:txBody>
          <a:bodyPr/>
          <a:lstStyle>
            <a:lvl1pPr algn="ctr">
              <a:defRPr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24200"/>
            <a:ext cx="6400800" cy="6096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6" name="Subtitle 2"/>
          <p:cNvSpPr txBox="1">
            <a:spLocks/>
          </p:cNvSpPr>
          <p:nvPr userDrawn="1"/>
        </p:nvSpPr>
        <p:spPr>
          <a:xfrm>
            <a:off x="3124200" y="3657600"/>
            <a:ext cx="28956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Paradyn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Project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763000" cy="5181600"/>
          </a:xfrm>
        </p:spPr>
        <p:txBody>
          <a:bodyPr/>
          <a:lstStyle>
            <a:lvl1pPr>
              <a:buFont typeface="Arial" pitchFamily="34" charset="0"/>
              <a:buChar char="•"/>
              <a:defRPr>
                <a:solidFill>
                  <a:srgbClr val="1C1C1C"/>
                </a:solidFill>
              </a:defRPr>
            </a:lvl1pPr>
            <a:lvl2pPr>
              <a:buFont typeface="Arial" pitchFamily="34" charset="0"/>
              <a:buChar char="•"/>
              <a:defRPr/>
            </a:lvl2pPr>
            <a:lvl3pPr>
              <a:buFont typeface="Arial" pitchFamily="34" charset="0"/>
              <a:buChar char="•"/>
              <a:defRPr/>
            </a:lvl3pPr>
            <a:lvl4pPr>
              <a:buFont typeface="Arial" pitchFamily="34" charset="0"/>
              <a:buChar char="•"/>
              <a:defRPr/>
            </a:lvl4pPr>
            <a:lvl5pP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34200" y="6477000"/>
            <a:ext cx="12192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0F13A-0508-4AE4-B09C-9A7C8BB463F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9800" y="6492875"/>
            <a:ext cx="4724400" cy="365125"/>
          </a:xfrm>
        </p:spPr>
        <p:txBody>
          <a:bodyPr/>
          <a:lstStyle>
            <a:lvl1pPr>
              <a:defRPr sz="1400" dirty="0" smtClean="0">
                <a:solidFill>
                  <a:srgbClr val="5F5F5F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Performance Optimizations in </a:t>
            </a:r>
            <a:r>
              <a:rPr lang="en-US" dirty="0" err="1" smtClean="0"/>
              <a:t>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990600"/>
            <a:ext cx="42672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990600"/>
            <a:ext cx="44196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934200" y="6477000"/>
            <a:ext cx="12192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13A27-F431-4259-9A11-52254A6BD0B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9800" y="6492875"/>
            <a:ext cx="4724400" cy="365125"/>
          </a:xfrm>
        </p:spPr>
        <p:txBody>
          <a:bodyPr/>
          <a:lstStyle>
            <a:lvl1pPr>
              <a:defRPr sz="1400" dirty="0" smtClean="0">
                <a:solidFill>
                  <a:srgbClr val="5F5F5F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Performance Optimizations in </a:t>
            </a:r>
            <a:r>
              <a:rPr lang="en-US" dirty="0" err="1" smtClean="0"/>
              <a:t>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990600"/>
            <a:ext cx="42672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4D4D4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1600200"/>
            <a:ext cx="4267200" cy="45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1225" y="971550"/>
            <a:ext cx="42703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4D4D4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1225" y="1611312"/>
            <a:ext cx="4270375" cy="45608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6934200" y="6477000"/>
            <a:ext cx="12192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840F9-9505-4ADC-B057-29D80A66F96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9800" y="6492875"/>
            <a:ext cx="4724400" cy="365125"/>
          </a:xfrm>
        </p:spPr>
        <p:txBody>
          <a:bodyPr/>
          <a:lstStyle>
            <a:lvl1pPr>
              <a:defRPr sz="1400" dirty="0" smtClean="0">
                <a:solidFill>
                  <a:srgbClr val="5F5F5F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Performance Optimizations in </a:t>
            </a:r>
            <a:r>
              <a:rPr lang="en-US" dirty="0" err="1" smtClean="0"/>
              <a:t>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934200" y="6477000"/>
            <a:ext cx="12192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E7806-D0F1-442A-AFEB-3D78CA50CA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9800" y="6492875"/>
            <a:ext cx="4724400" cy="365125"/>
          </a:xfrm>
        </p:spPr>
        <p:txBody>
          <a:bodyPr/>
          <a:lstStyle>
            <a:lvl1pPr>
              <a:defRPr sz="1400" dirty="0" smtClean="0">
                <a:solidFill>
                  <a:srgbClr val="5F5F5F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Performance Optimizations in </a:t>
            </a:r>
            <a:r>
              <a:rPr lang="en-US" dirty="0" err="1" smtClean="0"/>
              <a:t>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934200" y="6477000"/>
            <a:ext cx="12192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794B76-E8E9-4D8A-89CA-D597B97EC0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9800" y="6492875"/>
            <a:ext cx="4724400" cy="365125"/>
          </a:xfrm>
        </p:spPr>
        <p:txBody>
          <a:bodyPr/>
          <a:lstStyle>
            <a:lvl1pPr>
              <a:defRPr sz="1400" dirty="0" smtClean="0">
                <a:solidFill>
                  <a:srgbClr val="5F5F5F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Performance Optimizations in </a:t>
            </a:r>
            <a:r>
              <a:rPr lang="en-US" dirty="0" err="1" smtClean="0"/>
              <a:t>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934200" y="6477000"/>
            <a:ext cx="12192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9FA12-B7A0-4FD4-8CDD-44DBE81266A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9800" y="6492875"/>
            <a:ext cx="4724400" cy="365125"/>
          </a:xfrm>
        </p:spPr>
        <p:txBody>
          <a:bodyPr/>
          <a:lstStyle>
            <a:lvl1pPr>
              <a:defRPr sz="1400" dirty="0" smtClean="0">
                <a:solidFill>
                  <a:srgbClr val="5F5F5F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Performance Optimizations in </a:t>
            </a:r>
            <a:r>
              <a:rPr lang="en-US" dirty="0" err="1" smtClean="0"/>
              <a:t>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76200"/>
            <a:ext cx="8839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990600"/>
            <a:ext cx="8839200" cy="513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4200" y="6553200"/>
            <a:ext cx="12192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89850DC-0EDB-4208-8D08-749C06754A3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9800" y="6553200"/>
            <a:ext cx="4724400" cy="304800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dirty="0" smtClean="0">
                <a:solidFill>
                  <a:srgbClr val="5F5F5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Performance Optimizations in </a:t>
            </a:r>
            <a:r>
              <a:rPr lang="en-US" dirty="0" err="1" smtClean="0"/>
              <a:t>Dyninst</a:t>
            </a:r>
            <a:endParaRPr lang="en-US" dirty="0"/>
          </a:p>
        </p:txBody>
      </p:sp>
      <p:pic>
        <p:nvPicPr>
          <p:cNvPr id="1030" name="Picture 1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6200" y="6232525"/>
            <a:ext cx="755650" cy="549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219200" y="6343650"/>
            <a:ext cx="6553200" cy="285750"/>
            <a:chOff x="0" y="0"/>
            <a:chExt cx="6896" cy="344"/>
          </a:xfrm>
        </p:grpSpPr>
        <p:sp>
          <p:nvSpPr>
            <p:cNvPr id="16" name="AutoShape 3"/>
            <p:cNvSpPr>
              <a:spLocks/>
            </p:cNvSpPr>
            <p:nvPr/>
          </p:nvSpPr>
          <p:spPr bwMode="auto">
            <a:xfrm>
              <a:off x="0" y="138"/>
              <a:ext cx="6896" cy="71"/>
            </a:xfrm>
            <a:prstGeom prst="roundRect">
              <a:avLst>
                <a:gd name="adj" fmla="val 33329"/>
              </a:avLst>
            </a:prstGeom>
            <a:gradFill rotWithShape="0">
              <a:gsLst>
                <a:gs pos="0">
                  <a:srgbClr val="FF0000"/>
                </a:gs>
                <a:gs pos="100000">
                  <a:srgbClr val="000000"/>
                </a:gs>
              </a:gsLst>
              <a:lin ang="0" scaled="1"/>
            </a:gradFill>
            <a:ln w="12700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7" name="Rectangle 4"/>
            <p:cNvSpPr>
              <a:spLocks/>
            </p:cNvSpPr>
            <p:nvPr/>
          </p:nvSpPr>
          <p:spPr bwMode="auto">
            <a:xfrm>
              <a:off x="3420" y="0"/>
              <a:ext cx="55" cy="34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pic>
        <p:nvPicPr>
          <p:cNvPr id="1032" name="Picture 9" descr="dyninst-big.png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154988" y="6232525"/>
            <a:ext cx="912812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kern="1200">
          <a:solidFill>
            <a:srgbClr val="7F7F7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F7F7F"/>
          </a:solidFill>
          <a:latin typeface="Gill Sans M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F7F7F"/>
          </a:solidFill>
          <a:latin typeface="Gill Sans M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F7F7F"/>
          </a:solidFill>
          <a:latin typeface="Gill Sans M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F7F7F"/>
          </a:solidFill>
          <a:latin typeface="Gill Sans M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F7F7F"/>
          </a:solidFill>
          <a:latin typeface="Gill Sans M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F7F7F"/>
          </a:solidFill>
          <a:latin typeface="Gill Sans M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F7F7F"/>
          </a:solidFill>
          <a:latin typeface="Gill Sans M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F7F7F"/>
          </a:solidFill>
          <a:latin typeface="Gill Sans M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3200"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28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20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20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Performance Optimizations </a:t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 err="1" smtClean="0"/>
              <a:t>Dyninst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24200"/>
            <a:ext cx="6705600" cy="609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Andrew </a:t>
            </a:r>
            <a:r>
              <a:rPr lang="en-US" dirty="0" err="1" smtClean="0"/>
              <a:t>Bernat</a:t>
            </a:r>
            <a:r>
              <a:rPr lang="en-US" dirty="0" smtClean="0"/>
              <a:t>, Matthew Legendre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Optimizing </a:t>
            </a:r>
            <a:r>
              <a:rPr lang="en-US" dirty="0" err="1" smtClean="0"/>
              <a:t>BaseTramps</a:t>
            </a:r>
            <a:r>
              <a:rPr lang="en-US" dirty="0" smtClean="0"/>
              <a:t> and </a:t>
            </a:r>
            <a:r>
              <a:rPr lang="en-US" dirty="0" err="1" smtClean="0"/>
              <a:t>MiniTramps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DyninstAPI contains a built-in compiler</a:t>
            </a:r>
          </a:p>
          <a:p>
            <a:pPr lvl="1"/>
            <a:r>
              <a:rPr lang="en-US" dirty="0" smtClean="0"/>
              <a:t>Converts ASTs to machine code</a:t>
            </a:r>
          </a:p>
          <a:p>
            <a:pPr lvl="1"/>
            <a:r>
              <a:rPr lang="en-US" dirty="0" smtClean="0"/>
              <a:t>Used for </a:t>
            </a:r>
            <a:r>
              <a:rPr lang="en-US" dirty="0" err="1" smtClean="0"/>
              <a:t>BaseTramps</a:t>
            </a:r>
            <a:r>
              <a:rPr lang="en-US" dirty="0" smtClean="0"/>
              <a:t> and </a:t>
            </a:r>
            <a:r>
              <a:rPr lang="en-US" dirty="0" err="1" smtClean="0"/>
              <a:t>MiniTramps</a:t>
            </a:r>
            <a:endParaRPr lang="en-US" dirty="0" smtClean="0"/>
          </a:p>
          <a:p>
            <a:pPr lvl="1"/>
            <a:r>
              <a:rPr lang="en-US" dirty="0" smtClean="0"/>
              <a:t>Designed to be cross-platform (x86, x86_64, ppc32, ppc64, IA-64, </a:t>
            </a:r>
            <a:r>
              <a:rPr lang="en-US" dirty="0" err="1" smtClean="0"/>
              <a:t>Sparc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Build new optimizations into compiler</a:t>
            </a:r>
          </a:p>
          <a:p>
            <a:pPr lvl="1"/>
            <a:r>
              <a:rPr lang="en-US" dirty="0" smtClean="0"/>
              <a:t>Some optimizations from classic compilers</a:t>
            </a:r>
          </a:p>
          <a:p>
            <a:pPr lvl="1"/>
            <a:r>
              <a:rPr lang="en-US" dirty="0" smtClean="0"/>
              <a:t>Some optimizations are instrumentation specific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90F13A-0508-4AE4-B09C-9A7C8BB463F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Performance Optimizations in </a:t>
            </a:r>
            <a:r>
              <a:rPr lang="en-US" dirty="0" err="1"/>
              <a:t>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76200"/>
            <a:ext cx="8839200" cy="762000"/>
          </a:xfrm>
        </p:spPr>
        <p:txBody>
          <a:bodyPr/>
          <a:lstStyle/>
          <a:p>
            <a:r>
              <a:rPr lang="en-US" dirty="0" smtClean="0"/>
              <a:t>Optimizing Code Generation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90F13A-0508-4AE4-B09C-9A7C8BB463F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362200" y="533400"/>
            <a:ext cx="2667000" cy="6324600"/>
          </a:xfrm>
          <a:prstGeom prst="roundRect">
            <a:avLst>
              <a:gd name="adj" fmla="val 7092"/>
            </a:avLst>
          </a:prstGeom>
          <a:gradFill>
            <a:gsLst>
              <a:gs pos="0">
                <a:schemeClr val="tx2">
                  <a:lumMod val="75000"/>
                </a:schemeClr>
              </a:gs>
              <a:gs pos="74000">
                <a:schemeClr val="accent6">
                  <a:lumMod val="5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 anchorCtr="0"/>
          <a:lstStyle/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pusha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pushf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push 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ebp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esp,%ebp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sub $128,%esp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0x805a490,%eax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(%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eax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),%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ecx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test 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ecx,%ecx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je done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$0x0,(%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ecx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$1,%eax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%eax,4(%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ebp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0x805a494,%ebx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4(%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ebp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),%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eax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add 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eax,%ebx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%ebx,0x805a494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0x805a490,%eax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$0x1,(%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eax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done: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leave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popf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popa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Left Brace 6"/>
          <p:cNvSpPr/>
          <p:nvPr/>
        </p:nvSpPr>
        <p:spPr>
          <a:xfrm>
            <a:off x="2133600" y="609600"/>
            <a:ext cx="152400" cy="4572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Brace 7"/>
          <p:cNvSpPr/>
          <p:nvPr/>
        </p:nvSpPr>
        <p:spPr>
          <a:xfrm>
            <a:off x="2133599" y="2041451"/>
            <a:ext cx="163033" cy="136096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Brace 8"/>
          <p:cNvSpPr/>
          <p:nvPr/>
        </p:nvSpPr>
        <p:spPr>
          <a:xfrm>
            <a:off x="2133599" y="3466214"/>
            <a:ext cx="163034" cy="126527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 Brace 9"/>
          <p:cNvSpPr/>
          <p:nvPr/>
        </p:nvSpPr>
        <p:spPr>
          <a:xfrm>
            <a:off x="2133599" y="4795284"/>
            <a:ext cx="163033" cy="995916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6200" y="621268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+mn-lt"/>
              </a:rPr>
              <a:t>Register Saves</a:t>
            </a:r>
            <a:endParaRPr lang="en-US" dirty="0"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2173069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n-lt"/>
              </a:rPr>
              <a:t>Trampoline Guard</a:t>
            </a:r>
          </a:p>
          <a:p>
            <a:pPr algn="ctr"/>
            <a:r>
              <a:rPr lang="en-US" dirty="0" smtClean="0">
                <a:latin typeface="+mn-lt"/>
              </a:rPr>
              <a:t>(Check)</a:t>
            </a:r>
            <a:endParaRPr lang="en-US" dirty="0"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" y="36576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+mn-lt"/>
              </a:rPr>
              <a:t>Instrumentation</a:t>
            </a:r>
            <a:endParaRPr lang="en-US" dirty="0"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2400" y="4763869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n-lt"/>
              </a:rPr>
              <a:t>Trampoline Guard</a:t>
            </a:r>
          </a:p>
          <a:p>
            <a:pPr algn="ctr"/>
            <a:r>
              <a:rPr lang="en-US" dirty="0" smtClean="0">
                <a:latin typeface="+mn-lt"/>
              </a:rPr>
              <a:t>(Restore)</a:t>
            </a:r>
            <a:endParaRPr lang="en-US" dirty="0">
              <a:latin typeface="+mn-lt"/>
            </a:endParaRPr>
          </a:p>
        </p:txBody>
      </p:sp>
      <p:sp>
        <p:nvSpPr>
          <p:cNvPr id="16" name="Left Brace 15"/>
          <p:cNvSpPr/>
          <p:nvPr/>
        </p:nvSpPr>
        <p:spPr>
          <a:xfrm>
            <a:off x="2133600" y="6172200"/>
            <a:ext cx="152400" cy="4572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76200" y="6183868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+mn-lt"/>
              </a:rPr>
              <a:t>Register  Restores</a:t>
            </a:r>
            <a:endParaRPr lang="en-US" dirty="0">
              <a:latin typeface="+mn-lt"/>
            </a:endParaRPr>
          </a:p>
        </p:txBody>
      </p:sp>
      <p:sp>
        <p:nvSpPr>
          <p:cNvPr id="18" name="Rounded Rectangular Callout 17"/>
          <p:cNvSpPr/>
          <p:nvPr/>
        </p:nvSpPr>
        <p:spPr>
          <a:xfrm>
            <a:off x="5410200" y="533400"/>
            <a:ext cx="2286000" cy="685800"/>
          </a:xfrm>
          <a:prstGeom prst="wedgeRoundRectCallout">
            <a:avLst>
              <a:gd name="adj1" fmla="val -65416"/>
              <a:gd name="adj2" fmla="val -18837"/>
              <a:gd name="adj3" fmla="val 16667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Saving too many registers</a:t>
            </a:r>
            <a:endParaRPr lang="en-US" dirty="0"/>
          </a:p>
        </p:txBody>
      </p:sp>
      <p:sp>
        <p:nvSpPr>
          <p:cNvPr id="19" name="Rounded Rectangular Callout 18"/>
          <p:cNvSpPr/>
          <p:nvPr/>
        </p:nvSpPr>
        <p:spPr>
          <a:xfrm>
            <a:off x="5410200" y="2057400"/>
            <a:ext cx="2286000" cy="685800"/>
          </a:xfrm>
          <a:prstGeom prst="wedgeRoundRectCallout">
            <a:avLst>
              <a:gd name="adj1" fmla="val -65417"/>
              <a:gd name="adj2" fmla="val -13280"/>
              <a:gd name="adj3" fmla="val 16667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Tramp guards unnecessary</a:t>
            </a:r>
            <a:endParaRPr lang="en-US" dirty="0"/>
          </a:p>
        </p:txBody>
      </p:sp>
      <p:sp>
        <p:nvSpPr>
          <p:cNvPr id="20" name="Rounded Rectangular Callout 19"/>
          <p:cNvSpPr/>
          <p:nvPr/>
        </p:nvSpPr>
        <p:spPr>
          <a:xfrm>
            <a:off x="5410200" y="4343400"/>
            <a:ext cx="2286000" cy="685800"/>
          </a:xfrm>
          <a:prstGeom prst="wedgeRoundRectCallout">
            <a:avLst>
              <a:gd name="adj1" fmla="val -67083"/>
              <a:gd name="adj2" fmla="val -31336"/>
              <a:gd name="adj3" fmla="val 16667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Inefficient instrumentation</a:t>
            </a:r>
            <a:endParaRPr lang="en-US" dirty="0"/>
          </a:p>
        </p:txBody>
      </p:sp>
      <p:sp>
        <p:nvSpPr>
          <p:cNvPr id="21" name="Rounded Rectangular Callout 20"/>
          <p:cNvSpPr/>
          <p:nvPr/>
        </p:nvSpPr>
        <p:spPr>
          <a:xfrm>
            <a:off x="5410200" y="5105400"/>
            <a:ext cx="2286000" cy="685800"/>
          </a:xfrm>
          <a:prstGeom prst="wedgeRoundRectCallout">
            <a:avLst>
              <a:gd name="adj1" fmla="val -67435"/>
              <a:gd name="adj2" fmla="val -40272"/>
              <a:gd name="adj3" fmla="val 16667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Recalculating old value</a:t>
            </a:r>
            <a:endParaRPr lang="en-US" dirty="0"/>
          </a:p>
        </p:txBody>
      </p:sp>
      <p:sp>
        <p:nvSpPr>
          <p:cNvPr id="22" name="Rounded Rectangular Callout 21"/>
          <p:cNvSpPr/>
          <p:nvPr/>
        </p:nvSpPr>
        <p:spPr>
          <a:xfrm>
            <a:off x="5410200" y="2819400"/>
            <a:ext cx="2286000" cy="685800"/>
          </a:xfrm>
          <a:prstGeom prst="wedgeRoundRectCallout">
            <a:avLst>
              <a:gd name="adj1" fmla="val -67500"/>
              <a:gd name="adj2" fmla="val -11892"/>
              <a:gd name="adj3" fmla="val 16667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Extraneous register usage</a:t>
            </a:r>
            <a:endParaRPr lang="en-US" dirty="0"/>
          </a:p>
        </p:txBody>
      </p:sp>
      <p:sp>
        <p:nvSpPr>
          <p:cNvPr id="25" name="Rounded Rectangular Callout 24"/>
          <p:cNvSpPr/>
          <p:nvPr/>
        </p:nvSpPr>
        <p:spPr>
          <a:xfrm>
            <a:off x="5410200" y="1295400"/>
            <a:ext cx="2286000" cy="685800"/>
          </a:xfrm>
          <a:prstGeom prst="wedgeRoundRectCallout">
            <a:avLst>
              <a:gd name="adj1" fmla="val -66667"/>
              <a:gd name="adj2" fmla="val -21614"/>
              <a:gd name="adj3" fmla="val 16667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 frame unnecessary</a:t>
            </a:r>
            <a:endParaRPr lang="en-US" dirty="0"/>
          </a:p>
        </p:txBody>
      </p:sp>
      <p:sp>
        <p:nvSpPr>
          <p:cNvPr id="26" name="Rounded Rectangular Callout 25"/>
          <p:cNvSpPr/>
          <p:nvPr/>
        </p:nvSpPr>
        <p:spPr>
          <a:xfrm>
            <a:off x="5410200" y="3581400"/>
            <a:ext cx="2286000" cy="685800"/>
          </a:xfrm>
          <a:prstGeom prst="wedgeRoundRectCallout">
            <a:avLst>
              <a:gd name="adj1" fmla="val -66667"/>
              <a:gd name="adj2" fmla="val -43836"/>
              <a:gd name="adj3" fmla="val 16667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“Virtual” registers unnecessary</a:t>
            </a:r>
            <a:endParaRPr lang="en-US" dirty="0"/>
          </a:p>
        </p:txBody>
      </p:sp>
      <p:sp>
        <p:nvSpPr>
          <p:cNvPr id="27" name="Left Brace 26"/>
          <p:cNvSpPr/>
          <p:nvPr/>
        </p:nvSpPr>
        <p:spPr>
          <a:xfrm>
            <a:off x="2133600" y="1143000"/>
            <a:ext cx="152400" cy="84528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62000" y="1230868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n-lt"/>
              </a:rPr>
              <a:t>Stack frame </a:t>
            </a:r>
          </a:p>
          <a:p>
            <a:pPr algn="ctr"/>
            <a:r>
              <a:rPr lang="en-US" dirty="0" smtClean="0">
                <a:latin typeface="+mn-lt"/>
              </a:rPr>
              <a:t>(Setup)</a:t>
            </a:r>
            <a:endParaRPr lang="en-US" dirty="0">
              <a:latin typeface="+mn-lt"/>
            </a:endParaRPr>
          </a:p>
        </p:txBody>
      </p:sp>
      <p:sp>
        <p:nvSpPr>
          <p:cNvPr id="30" name="Left Brace 29"/>
          <p:cNvSpPr/>
          <p:nvPr/>
        </p:nvSpPr>
        <p:spPr>
          <a:xfrm>
            <a:off x="2133600" y="5867400"/>
            <a:ext cx="152400" cy="2286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838200" y="5602069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n-lt"/>
              </a:rPr>
              <a:t>Stack frame </a:t>
            </a:r>
          </a:p>
          <a:p>
            <a:pPr algn="ctr"/>
            <a:r>
              <a:rPr lang="en-US" dirty="0" smtClean="0">
                <a:latin typeface="+mn-lt"/>
              </a:rPr>
              <a:t>(Clean)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  <p:bldP spid="25" grpId="0" animBg="1"/>
      <p:bldP spid="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 Saves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0"/>
            <a:ext cx="8763000" cy="4114800"/>
          </a:xfrm>
        </p:spPr>
        <p:txBody>
          <a:bodyPr/>
          <a:lstStyle/>
          <a:p>
            <a:r>
              <a:rPr lang="en-US" dirty="0" smtClean="0"/>
              <a:t>Calculate live registers at inst point</a:t>
            </a:r>
          </a:p>
          <a:p>
            <a:r>
              <a:rPr lang="en-US" dirty="0" smtClean="0"/>
              <a:t>Calculate registers used by instrumentation</a:t>
            </a:r>
          </a:p>
          <a:p>
            <a:r>
              <a:rPr lang="en-US" dirty="0" smtClean="0"/>
              <a:t>Save intersection</a:t>
            </a:r>
          </a:p>
          <a:p>
            <a:endParaRPr lang="en-US" dirty="0" smtClean="0"/>
          </a:p>
          <a:p>
            <a:r>
              <a:rPr lang="en-US" dirty="0" smtClean="0"/>
              <a:t>Use more efficient flag saves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90F13A-0508-4AE4-B09C-9A7C8BB463F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Performance Optimizations in </a:t>
            </a:r>
            <a:r>
              <a:rPr lang="en-US" dirty="0" err="1"/>
              <a:t>Dyninst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762000" y="1066800"/>
            <a:ext cx="2667000" cy="990600"/>
          </a:xfrm>
          <a:prstGeom prst="roundRect">
            <a:avLst>
              <a:gd name="adj" fmla="val 7092"/>
            </a:avLst>
          </a:prstGeom>
          <a:gradFill>
            <a:gsLst>
              <a:gs pos="0">
                <a:schemeClr val="tx2">
                  <a:lumMod val="75000"/>
                </a:schemeClr>
              </a:gs>
              <a:gs pos="74000">
                <a:schemeClr val="accent6">
                  <a:lumMod val="5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 anchorCtr="0"/>
          <a:lstStyle/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pusha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pushf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762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Register Saves</a:t>
            </a:r>
            <a:endParaRPr lang="en-US" dirty="0">
              <a:latin typeface="+mn-lt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343400" y="1066800"/>
            <a:ext cx="2667000" cy="990600"/>
          </a:xfrm>
          <a:prstGeom prst="roundRect">
            <a:avLst>
              <a:gd name="adj" fmla="val 7092"/>
            </a:avLst>
          </a:prstGeom>
          <a:gradFill>
            <a:gsLst>
              <a:gs pos="0">
                <a:schemeClr val="tx2">
                  <a:lumMod val="75000"/>
                </a:schemeClr>
              </a:gs>
              <a:gs pos="74000">
                <a:schemeClr val="accent6">
                  <a:lumMod val="5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 anchorCtr="0"/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push 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eax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lahf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push 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eax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3581400" y="1371600"/>
            <a:ext cx="6096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0"/>
            <a:ext cx="8763000" cy="4114800"/>
          </a:xfrm>
        </p:spPr>
        <p:txBody>
          <a:bodyPr/>
          <a:lstStyle/>
          <a:p>
            <a:r>
              <a:rPr lang="en-US" dirty="0" smtClean="0"/>
              <a:t>“Virtual Registers” were stack slots on x86</a:t>
            </a:r>
          </a:p>
          <a:p>
            <a:pPr lvl="1"/>
            <a:r>
              <a:rPr lang="en-US" dirty="0" smtClean="0"/>
              <a:t>Load from virtual register to </a:t>
            </a:r>
            <a:r>
              <a:rPr lang="en-US" dirty="0" err="1" smtClean="0"/>
              <a:t>eax</a:t>
            </a:r>
            <a:endParaRPr lang="en-US" dirty="0" smtClean="0"/>
          </a:p>
          <a:p>
            <a:pPr lvl="1"/>
            <a:r>
              <a:rPr lang="en-US" dirty="0" smtClean="0"/>
              <a:t>Operate on </a:t>
            </a:r>
            <a:r>
              <a:rPr lang="en-US" dirty="0" err="1" smtClean="0"/>
              <a:t>eax</a:t>
            </a:r>
            <a:endParaRPr lang="en-US" dirty="0" smtClean="0"/>
          </a:p>
          <a:p>
            <a:pPr lvl="1"/>
            <a:r>
              <a:rPr lang="en-US" dirty="0" smtClean="0"/>
              <a:t>Store from </a:t>
            </a:r>
            <a:r>
              <a:rPr lang="en-US" dirty="0" err="1" smtClean="0"/>
              <a:t>eax</a:t>
            </a:r>
            <a:r>
              <a:rPr lang="en-US" dirty="0" smtClean="0"/>
              <a:t>  to virtual register</a:t>
            </a:r>
          </a:p>
          <a:p>
            <a:endParaRPr lang="en-US" sz="1500" dirty="0" smtClean="0"/>
          </a:p>
          <a:p>
            <a:r>
              <a:rPr lang="en-US" dirty="0" smtClean="0"/>
              <a:t>Now use real register allocation algorithm, with spilling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90F13A-0508-4AE4-B09C-9A7C8BB463F4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Performance Optimizations in </a:t>
            </a:r>
            <a:r>
              <a:rPr lang="en-US" dirty="0" err="1"/>
              <a:t>Dyninst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4191000" y="1066800"/>
            <a:ext cx="2667000" cy="1066800"/>
          </a:xfrm>
          <a:prstGeom prst="roundRect">
            <a:avLst>
              <a:gd name="adj" fmla="val 7092"/>
            </a:avLst>
          </a:prstGeom>
          <a:gradFill>
            <a:gsLst>
              <a:gs pos="0">
                <a:schemeClr val="tx2">
                  <a:lumMod val="75000"/>
                </a:schemeClr>
              </a:gs>
              <a:gs pos="74000">
                <a:schemeClr val="accent6">
                  <a:lumMod val="5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 anchorCtr="0"/>
          <a:lstStyle/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$1,%eax</a:t>
            </a:r>
          </a:p>
          <a:p>
            <a:endParaRPr lang="en-US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3429000" y="1371600"/>
            <a:ext cx="6096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09600" y="762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Instrumentation</a:t>
            </a:r>
            <a:endParaRPr lang="en-US" dirty="0">
              <a:latin typeface="+mn-lt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09600" y="1066800"/>
            <a:ext cx="2667000" cy="1066800"/>
          </a:xfrm>
          <a:prstGeom prst="roundRect">
            <a:avLst>
              <a:gd name="adj" fmla="val 7092"/>
            </a:avLst>
          </a:prstGeom>
          <a:gradFill>
            <a:gsLst>
              <a:gs pos="0">
                <a:schemeClr val="tx2">
                  <a:lumMod val="75000"/>
                </a:schemeClr>
              </a:gs>
              <a:gs pos="74000">
                <a:schemeClr val="accent6">
                  <a:lumMod val="5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1"/>
          <a:lstStyle/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$1,%eax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%eax,4(%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ebp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4(%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ebp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),%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eax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AST to Machine Code Compilation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0"/>
            <a:ext cx="8763000" cy="3581400"/>
          </a:xfrm>
        </p:spPr>
        <p:txBody>
          <a:bodyPr/>
          <a:lstStyle/>
          <a:p>
            <a:r>
              <a:rPr lang="en-US" dirty="0" smtClean="0"/>
              <a:t>Each AST node is converted to an instruction</a:t>
            </a:r>
          </a:p>
          <a:p>
            <a:r>
              <a:rPr lang="en-US" dirty="0" smtClean="0"/>
              <a:t>Not optimal on CISC systems</a:t>
            </a:r>
          </a:p>
          <a:p>
            <a:endParaRPr lang="en-US" dirty="0" smtClean="0"/>
          </a:p>
          <a:p>
            <a:r>
              <a:rPr lang="en-US" dirty="0" smtClean="0"/>
              <a:t>Recognize sequences of ASTs, emit optimized code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90F13A-0508-4AE4-B09C-9A7C8BB463F4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Performance Optimizations in </a:t>
            </a:r>
            <a:r>
              <a:rPr lang="en-US" dirty="0" err="1"/>
              <a:t>Dyninst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762000" y="1143000"/>
            <a:ext cx="2819400" cy="1524000"/>
          </a:xfrm>
          <a:prstGeom prst="roundRect">
            <a:avLst>
              <a:gd name="adj" fmla="val 7092"/>
            </a:avLst>
          </a:prstGeom>
          <a:gradFill>
            <a:gsLst>
              <a:gs pos="0">
                <a:schemeClr val="tx2">
                  <a:lumMod val="75000"/>
                </a:schemeClr>
              </a:gs>
              <a:gs pos="74000">
                <a:schemeClr val="accent6">
                  <a:lumMod val="5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 anchorCtr="0"/>
          <a:lstStyle/>
          <a:p>
            <a:endParaRPr lang="en-US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343400" y="1143000"/>
            <a:ext cx="2667000" cy="1600200"/>
          </a:xfrm>
          <a:prstGeom prst="roundRect">
            <a:avLst>
              <a:gd name="adj" fmla="val 7092"/>
            </a:avLst>
          </a:prstGeom>
          <a:gradFill>
            <a:gsLst>
              <a:gs pos="0">
                <a:schemeClr val="tx2">
                  <a:lumMod val="75000"/>
                </a:schemeClr>
              </a:gs>
              <a:gs pos="74000">
                <a:schemeClr val="accent6">
                  <a:lumMod val="5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 anchorCtr="0"/>
          <a:lstStyle/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incl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0x805a494</a:t>
            </a:r>
          </a:p>
          <a:p>
            <a:endParaRPr lang="en-US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8382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Instrumentation</a:t>
            </a:r>
            <a:endParaRPr lang="en-US" dirty="0">
              <a:latin typeface="+mn-lt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3581400" y="1600200"/>
            <a:ext cx="6096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657600" y="1584960"/>
            <a:ext cx="1840992" cy="381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67468" y="1550313"/>
            <a:ext cx="16885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+mn-lt"/>
              </a:rPr>
              <a:t>  0x805a494</a:t>
            </a:r>
            <a:endParaRPr lang="en-US" sz="2200" dirty="0">
              <a:latin typeface="+mn-lt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5358384" y="1143000"/>
            <a:ext cx="381000" cy="381000"/>
          </a:xfrm>
          <a:prstGeom prst="ellipse">
            <a:avLst/>
          </a:prstGeom>
          <a:solidFill>
            <a:schemeClr val="bg1"/>
          </a:solidFill>
          <a:ln>
            <a:solidFill>
              <a:srgbClr val="6A7C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=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5815584" y="1584960"/>
            <a:ext cx="381000" cy="381000"/>
          </a:xfrm>
          <a:prstGeom prst="ellipse">
            <a:avLst/>
          </a:prstGeom>
          <a:solidFill>
            <a:schemeClr val="bg1"/>
          </a:solidFill>
          <a:ln>
            <a:solidFill>
              <a:srgbClr val="6A7C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+</a:t>
            </a:r>
            <a:endParaRPr lang="en-US" sz="2200" dirty="0">
              <a:solidFill>
                <a:schemeClr val="tx1"/>
              </a:solidFill>
            </a:endParaRPr>
          </a:p>
        </p:txBody>
      </p:sp>
      <p:cxnSp>
        <p:nvCxnSpPr>
          <p:cNvPr id="18" name="Straight Connector 17"/>
          <p:cNvCxnSpPr>
            <a:stCxn id="17" idx="1"/>
            <a:endCxn id="14" idx="5"/>
          </p:cNvCxnSpPr>
          <p:nvPr/>
        </p:nvCxnSpPr>
        <p:spPr>
          <a:xfrm rot="16200000" flipV="1">
            <a:off x="5691208" y="1460584"/>
            <a:ext cx="172552" cy="187792"/>
          </a:xfrm>
          <a:prstGeom prst="line">
            <a:avLst/>
          </a:prstGeom>
          <a:ln w="19050">
            <a:solidFill>
              <a:srgbClr val="6A7CB5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6272784" y="2133600"/>
            <a:ext cx="381000" cy="381000"/>
          </a:xfrm>
          <a:prstGeom prst="ellipse">
            <a:avLst/>
          </a:prstGeom>
          <a:solidFill>
            <a:schemeClr val="bg1"/>
          </a:solidFill>
          <a:ln>
            <a:solidFill>
              <a:srgbClr val="6A7C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1</a:t>
            </a:r>
            <a:endParaRPr lang="en-US" sz="2200" dirty="0">
              <a:solidFill>
                <a:schemeClr val="tx1"/>
              </a:solidFill>
            </a:endParaRPr>
          </a:p>
        </p:txBody>
      </p:sp>
      <p:cxnSp>
        <p:nvCxnSpPr>
          <p:cNvPr id="20" name="Straight Connector 19"/>
          <p:cNvCxnSpPr>
            <a:stCxn id="19" idx="1"/>
            <a:endCxn id="17" idx="5"/>
          </p:cNvCxnSpPr>
          <p:nvPr/>
        </p:nvCxnSpPr>
        <p:spPr>
          <a:xfrm rot="16200000" flipV="1">
            <a:off x="6095068" y="1955884"/>
            <a:ext cx="279232" cy="187792"/>
          </a:xfrm>
          <a:prstGeom prst="line">
            <a:avLst/>
          </a:prstGeom>
          <a:ln w="19050">
            <a:solidFill>
              <a:srgbClr val="6A7CB5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7" idx="3"/>
          </p:cNvCxnSpPr>
          <p:nvPr/>
        </p:nvCxnSpPr>
        <p:spPr>
          <a:xfrm rot="5400000">
            <a:off x="5634820" y="1959864"/>
            <a:ext cx="286260" cy="186860"/>
          </a:xfrm>
          <a:prstGeom prst="line">
            <a:avLst/>
          </a:prstGeom>
          <a:ln w="19050">
            <a:solidFill>
              <a:srgbClr val="6A7CB5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endCxn id="14" idx="3"/>
          </p:cNvCxnSpPr>
          <p:nvPr/>
        </p:nvCxnSpPr>
        <p:spPr>
          <a:xfrm flipV="1">
            <a:off x="5228844" y="1468204"/>
            <a:ext cx="185336" cy="171960"/>
          </a:xfrm>
          <a:prstGeom prst="line">
            <a:avLst/>
          </a:prstGeom>
          <a:ln w="19050">
            <a:solidFill>
              <a:srgbClr val="6A7CB5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4279392" y="2159556"/>
            <a:ext cx="1752600" cy="381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322134" y="2133600"/>
            <a:ext cx="16885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+mn-lt"/>
              </a:rPr>
              <a:t> 0x805a494</a:t>
            </a:r>
            <a:endParaRPr lang="en-US" sz="2200" dirty="0">
              <a:latin typeface="+mn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38200" y="11430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$1,%eax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38200" y="1409700"/>
            <a:ext cx="2666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0x805a494,%ebx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38200" y="1676400"/>
            <a:ext cx="1976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add %</a:t>
            </a:r>
            <a:r>
              <a:rPr lang="en-US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eax,%ebx</a:t>
            </a:r>
            <a:endParaRPr lang="en-US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38200" y="1943100"/>
            <a:ext cx="2803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$0x805a494,%ecx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38200" y="2209800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%</a:t>
            </a:r>
            <a:r>
              <a:rPr lang="en-US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ebx</a:t>
            </a:r>
            <a:r>
              <a:rPr lang="en-US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,(%</a:t>
            </a:r>
            <a:r>
              <a:rPr lang="en-US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ecx</a:t>
            </a:r>
            <a:r>
              <a:rPr lang="en-US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" presetClass="emph" presetSubtype="2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2" grpId="0" animBg="1"/>
      <p:bldP spid="13" grpId="0"/>
      <p:bldP spid="14" grpId="0" animBg="1"/>
      <p:bldP spid="17" grpId="0" animBg="1"/>
      <p:bldP spid="19" grpId="0" animBg="1"/>
      <p:bldP spid="23" grpId="0" animBg="1"/>
      <p:bldP spid="24" grpId="0"/>
      <p:bldP spid="25" grpId="0"/>
      <p:bldP spid="25" grpId="1"/>
      <p:bldP spid="26" grpId="0"/>
      <p:bldP spid="26" grpId="1"/>
      <p:bldP spid="27" grpId="0"/>
      <p:bldP spid="27" grpId="1"/>
      <p:bldP spid="28" grpId="0"/>
      <p:bldP spid="28" grpId="1"/>
      <p:bldP spid="2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Optional Infrastructure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86200"/>
            <a:ext cx="9144000" cy="2209800"/>
          </a:xfrm>
        </p:spPr>
        <p:txBody>
          <a:bodyPr/>
          <a:lstStyle/>
          <a:p>
            <a:r>
              <a:rPr lang="en-US" sz="2800" dirty="0" smtClean="0"/>
              <a:t>Some tramp infrastructure not always required. </a:t>
            </a:r>
            <a:r>
              <a:rPr lang="en-US" sz="2800" dirty="0" err="1" smtClean="0"/>
              <a:t>E.g</a:t>
            </a:r>
            <a:r>
              <a:rPr lang="en-US" sz="2800" dirty="0" smtClean="0"/>
              <a:t>,</a:t>
            </a:r>
          </a:p>
          <a:p>
            <a:pPr lvl="1"/>
            <a:r>
              <a:rPr lang="en-US" sz="2400" dirty="0" smtClean="0"/>
              <a:t>Stack frame only needed for register spilling</a:t>
            </a:r>
          </a:p>
          <a:p>
            <a:pPr lvl="1"/>
            <a:r>
              <a:rPr lang="en-US" sz="2400" dirty="0" smtClean="0"/>
              <a:t>Tramp guard only need for function calls</a:t>
            </a:r>
          </a:p>
          <a:p>
            <a:endParaRPr lang="en-US" sz="2800" dirty="0" smtClean="0"/>
          </a:p>
          <a:p>
            <a:r>
              <a:rPr lang="en-US" sz="2800" dirty="0" smtClean="0"/>
              <a:t>Save only necessary infrastructure</a:t>
            </a:r>
          </a:p>
          <a:p>
            <a:endParaRPr lang="en-US" sz="2800" dirty="0" smtClean="0"/>
          </a:p>
          <a:p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90F13A-0508-4AE4-B09C-9A7C8BB463F4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Performance Optimizations in </a:t>
            </a:r>
            <a:r>
              <a:rPr lang="en-US" dirty="0" err="1"/>
              <a:t>Dyninst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28600" y="990600"/>
            <a:ext cx="2971800" cy="1524000"/>
          </a:xfrm>
          <a:prstGeom prst="roundRect">
            <a:avLst>
              <a:gd name="adj" fmla="val 7092"/>
            </a:avLst>
          </a:prstGeom>
          <a:gradFill>
            <a:gsLst>
              <a:gs pos="0">
                <a:schemeClr val="tx2">
                  <a:lumMod val="75000"/>
                </a:schemeClr>
              </a:gs>
              <a:gs pos="74000">
                <a:schemeClr val="accent6">
                  <a:lumMod val="5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 anchorCtr="0"/>
          <a:lstStyle/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0x805a490,%eax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(%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eax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),%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ecx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test 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ecx,%ecx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je done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$0x0,(%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ecx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685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Tramp Guard</a:t>
            </a:r>
            <a:endParaRPr lang="en-US" dirty="0">
              <a:latin typeface="+mn-lt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505200" y="990600"/>
            <a:ext cx="2819400" cy="914400"/>
          </a:xfrm>
          <a:prstGeom prst="roundRect">
            <a:avLst>
              <a:gd name="adj" fmla="val 7092"/>
            </a:avLst>
          </a:prstGeom>
          <a:gradFill>
            <a:gsLst>
              <a:gs pos="0">
                <a:schemeClr val="tx2">
                  <a:lumMod val="75000"/>
                </a:schemeClr>
              </a:gs>
              <a:gs pos="74000">
                <a:schemeClr val="accent6">
                  <a:lumMod val="5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 anchorCtr="0"/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push 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ebp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esp,%ebp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sub $0x32,%esp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05200" y="685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Stack Frame</a:t>
            </a:r>
            <a:endParaRPr lang="en-US" dirty="0">
              <a:latin typeface="+mn-lt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505200" y="2209800"/>
            <a:ext cx="2819400" cy="1524000"/>
          </a:xfrm>
          <a:prstGeom prst="roundRect">
            <a:avLst>
              <a:gd name="adj" fmla="val 7092"/>
            </a:avLst>
          </a:prstGeom>
          <a:gradFill>
            <a:gsLst>
              <a:gs pos="0">
                <a:schemeClr val="tx2">
                  <a:lumMod val="75000"/>
                </a:schemeClr>
              </a:gs>
              <a:gs pos="74000">
                <a:schemeClr val="accent6">
                  <a:lumMod val="5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 anchorCtr="0"/>
          <a:lstStyle/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esp,%eax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sub $512,%esp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and 0xfffffff0,%esp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fxsave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(%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esp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push 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eax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05200" y="1905000"/>
            <a:ext cx="1828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FP Saves</a:t>
            </a:r>
            <a:endParaRPr lang="en-US" dirty="0">
              <a:latin typeface="+mn-lt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28600" y="3048000"/>
            <a:ext cx="2971800" cy="609600"/>
          </a:xfrm>
          <a:prstGeom prst="roundRect">
            <a:avLst>
              <a:gd name="adj" fmla="val 7092"/>
            </a:avLst>
          </a:prstGeom>
          <a:gradFill>
            <a:gsLst>
              <a:gs pos="0">
                <a:schemeClr val="tx2">
                  <a:lumMod val="75000"/>
                </a:schemeClr>
              </a:gs>
              <a:gs pos="74000">
                <a:schemeClr val="accent6">
                  <a:lumMod val="5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 anchorCtr="0"/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lea 0x128(%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rsp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),%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rsp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8600" y="27432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Stack Shift</a:t>
            </a:r>
            <a:endParaRPr lang="en-US" dirty="0">
              <a:latin typeface="+mn-lt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7315200" y="1600200"/>
            <a:ext cx="1752600" cy="990600"/>
          </a:xfrm>
          <a:prstGeom prst="roundRect">
            <a:avLst>
              <a:gd name="adj" fmla="val 7092"/>
            </a:avLst>
          </a:prstGeom>
          <a:gradFill>
            <a:gsLst>
              <a:gs pos="0">
                <a:schemeClr val="tx2">
                  <a:lumMod val="75000"/>
                </a:schemeClr>
              </a:gs>
              <a:gs pos="74000">
                <a:schemeClr val="accent6">
                  <a:lumMod val="5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 anchorCtr="0"/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...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6553200" y="1905000"/>
            <a:ext cx="6096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 Point Code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Optimizations may be interlinked.  E.g.,</a:t>
            </a:r>
          </a:p>
          <a:p>
            <a:pPr lvl="1"/>
            <a:r>
              <a:rPr lang="en-US" dirty="0" smtClean="0"/>
              <a:t>Removing code may leave registers unused</a:t>
            </a:r>
          </a:p>
          <a:p>
            <a:pPr lvl="1"/>
            <a:r>
              <a:rPr lang="en-US" dirty="0" smtClean="0"/>
              <a:t>Removing unused registers eliminates saves</a:t>
            </a:r>
          </a:p>
          <a:p>
            <a:pPr lvl="1"/>
            <a:r>
              <a:rPr lang="en-US" dirty="0" smtClean="0"/>
              <a:t>Eliminating saves removes stack access</a:t>
            </a:r>
          </a:p>
          <a:p>
            <a:pPr lvl="1"/>
            <a:r>
              <a:rPr lang="en-US" dirty="0" smtClean="0"/>
              <a:t>Removing stack accesses may eliminate stack shift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Typical code generation requires 2 passes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90F13A-0508-4AE4-B09C-9A7C8BB463F4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Performance Optimizations in </a:t>
            </a:r>
            <a:r>
              <a:rPr lang="en-US" dirty="0" err="1"/>
              <a:t>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2133600" y="533400"/>
            <a:ext cx="2667000" cy="6324600"/>
          </a:xfrm>
          <a:prstGeom prst="roundRect">
            <a:avLst>
              <a:gd name="adj" fmla="val 7092"/>
            </a:avLst>
          </a:prstGeom>
          <a:gradFill>
            <a:gsLst>
              <a:gs pos="0">
                <a:schemeClr val="tx2">
                  <a:lumMod val="75000"/>
                </a:schemeClr>
              </a:gs>
              <a:gs pos="74000">
                <a:schemeClr val="accent6">
                  <a:lumMod val="5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 anchorCtr="0"/>
          <a:lstStyle/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pusha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pushf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push 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ebp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esp,%ebp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sub $128,%esp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0x805a490,%eax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(%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eax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),%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ecx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test 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ecx,%ecx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je done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$0x0,(%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ecx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$1,%eax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%eax,4(%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ebp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0x805a494,%ebx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4(%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ebp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),%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eax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add 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eax,%ebx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%ebx,0x805a494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0x805a490,%eax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$0x1,(%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eax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done: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leave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popf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popa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2133600" y="532292"/>
            <a:ext cx="2667000" cy="6324600"/>
          </a:xfrm>
          <a:prstGeom prst="roundRect">
            <a:avLst>
              <a:gd name="adj" fmla="val 7092"/>
            </a:avLst>
          </a:prstGeom>
          <a:gradFill>
            <a:gsLst>
              <a:gs pos="0">
                <a:schemeClr val="tx2">
                  <a:lumMod val="75000"/>
                </a:schemeClr>
              </a:gs>
              <a:gs pos="74000">
                <a:schemeClr val="accent6">
                  <a:lumMod val="5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 anchorCtr="0"/>
          <a:lstStyle/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pusha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pushf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push 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ebp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esp,%ebp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sub $128,%esp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0x805a490,%eax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(%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eax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),%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ecx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test 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ecx,%ecx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je done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$0x0,(%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ecx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$1,%eax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%eax,4(%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ebp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0x805a494,%ebx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4(%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ebp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),%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eax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incl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0x805a494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%ebx,0x805a494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0x805a490,%eax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$0x1,(%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eax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done: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leave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popf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popa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90F13A-0508-4AE4-B09C-9A7C8BB463F4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7" name="Left Brace 6"/>
          <p:cNvSpPr/>
          <p:nvPr/>
        </p:nvSpPr>
        <p:spPr>
          <a:xfrm>
            <a:off x="1905000" y="609600"/>
            <a:ext cx="152400" cy="4572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Brace 7"/>
          <p:cNvSpPr/>
          <p:nvPr/>
        </p:nvSpPr>
        <p:spPr>
          <a:xfrm>
            <a:off x="1905000" y="1981200"/>
            <a:ext cx="152400" cy="141922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Brace 8"/>
          <p:cNvSpPr/>
          <p:nvPr/>
        </p:nvSpPr>
        <p:spPr>
          <a:xfrm>
            <a:off x="1904999" y="3448050"/>
            <a:ext cx="161926" cy="127635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 Brace 9"/>
          <p:cNvSpPr/>
          <p:nvPr/>
        </p:nvSpPr>
        <p:spPr>
          <a:xfrm>
            <a:off x="1905000" y="4781550"/>
            <a:ext cx="142875" cy="100965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-152400" y="621268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+mn-lt"/>
              </a:rPr>
              <a:t>Register Saves</a:t>
            </a:r>
            <a:endParaRPr lang="en-US" dirty="0"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2173069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n-lt"/>
              </a:rPr>
              <a:t>Trampoline Guard</a:t>
            </a:r>
          </a:p>
          <a:p>
            <a:pPr algn="ctr"/>
            <a:r>
              <a:rPr lang="en-US" dirty="0" smtClean="0">
                <a:latin typeface="+mn-lt"/>
              </a:rPr>
              <a:t>(Check)</a:t>
            </a:r>
            <a:endParaRPr lang="en-US" dirty="0"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152400" y="36576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+mn-lt"/>
              </a:rPr>
              <a:t>Instrumentation</a:t>
            </a:r>
            <a:endParaRPr lang="en-US" dirty="0"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76200" y="4763869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n-lt"/>
              </a:rPr>
              <a:t>Trampoline Guard</a:t>
            </a:r>
          </a:p>
          <a:p>
            <a:pPr algn="ctr"/>
            <a:r>
              <a:rPr lang="en-US" dirty="0" smtClean="0">
                <a:latin typeface="+mn-lt"/>
              </a:rPr>
              <a:t>(Restore)</a:t>
            </a:r>
            <a:endParaRPr lang="en-US" dirty="0">
              <a:latin typeface="+mn-lt"/>
            </a:endParaRPr>
          </a:p>
        </p:txBody>
      </p:sp>
      <p:sp>
        <p:nvSpPr>
          <p:cNvPr id="15" name="Left Brace 14"/>
          <p:cNvSpPr/>
          <p:nvPr/>
        </p:nvSpPr>
        <p:spPr>
          <a:xfrm>
            <a:off x="1905000" y="6172200"/>
            <a:ext cx="152400" cy="4572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-152400" y="6183868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+mn-lt"/>
              </a:rPr>
              <a:t>Register  Restores</a:t>
            </a:r>
            <a:endParaRPr lang="en-US" dirty="0">
              <a:latin typeface="+mn-lt"/>
            </a:endParaRPr>
          </a:p>
        </p:txBody>
      </p:sp>
      <p:sp>
        <p:nvSpPr>
          <p:cNvPr id="17" name="Left Brace 16"/>
          <p:cNvSpPr/>
          <p:nvPr/>
        </p:nvSpPr>
        <p:spPr>
          <a:xfrm>
            <a:off x="1905000" y="1143000"/>
            <a:ext cx="152400" cy="7620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533400" y="1230868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n-lt"/>
              </a:rPr>
              <a:t>Stack frame </a:t>
            </a:r>
          </a:p>
          <a:p>
            <a:pPr algn="ctr"/>
            <a:r>
              <a:rPr lang="en-US" dirty="0" smtClean="0">
                <a:latin typeface="+mn-lt"/>
              </a:rPr>
              <a:t>(Setup)</a:t>
            </a:r>
            <a:endParaRPr lang="en-US" dirty="0">
              <a:latin typeface="+mn-lt"/>
            </a:endParaRPr>
          </a:p>
        </p:txBody>
      </p:sp>
      <p:sp>
        <p:nvSpPr>
          <p:cNvPr id="19" name="Left Brace 18"/>
          <p:cNvSpPr/>
          <p:nvPr/>
        </p:nvSpPr>
        <p:spPr>
          <a:xfrm>
            <a:off x="1905000" y="5867400"/>
            <a:ext cx="152400" cy="2286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09600" y="5602069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n-lt"/>
              </a:rPr>
              <a:t>Stack frame </a:t>
            </a:r>
          </a:p>
          <a:p>
            <a:pPr algn="ctr"/>
            <a:r>
              <a:rPr lang="en-US" dirty="0" smtClean="0">
                <a:latin typeface="+mn-lt"/>
              </a:rPr>
              <a:t>(Clean)</a:t>
            </a:r>
            <a:endParaRPr lang="en-US" dirty="0">
              <a:latin typeface="+mn-lt"/>
            </a:endParaRPr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152400" y="-76200"/>
            <a:ext cx="8839200" cy="762000"/>
          </a:xfrm>
        </p:spPr>
        <p:txBody>
          <a:bodyPr/>
          <a:lstStyle/>
          <a:p>
            <a:r>
              <a:rPr lang="en-US" dirty="0" smtClean="0"/>
              <a:t>Optimizing Code Generation</a:t>
            </a:r>
            <a:endParaRPr lang="en-US" dirty="0"/>
          </a:p>
        </p:txBody>
      </p:sp>
      <p:grpSp>
        <p:nvGrpSpPr>
          <p:cNvPr id="47" name="Group 46"/>
          <p:cNvGrpSpPr/>
          <p:nvPr/>
        </p:nvGrpSpPr>
        <p:grpSpPr>
          <a:xfrm>
            <a:off x="2200275" y="1333500"/>
            <a:ext cx="2562225" cy="4657725"/>
            <a:chOff x="2200275" y="1333500"/>
            <a:chExt cx="2562225" cy="4657725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2200275" y="1333500"/>
              <a:ext cx="2562225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2200275" y="1619250"/>
              <a:ext cx="2562225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2200275" y="1866900"/>
              <a:ext cx="2562225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2200275" y="5991225"/>
              <a:ext cx="2562225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 53"/>
          <p:cNvGrpSpPr/>
          <p:nvPr/>
        </p:nvGrpSpPr>
        <p:grpSpPr>
          <a:xfrm>
            <a:off x="2200275" y="790575"/>
            <a:ext cx="2562225" cy="5762625"/>
            <a:chOff x="2200275" y="790575"/>
            <a:chExt cx="2562225" cy="5762625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2200275" y="6286500"/>
              <a:ext cx="2562225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2200275" y="6553200"/>
              <a:ext cx="2562225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2200275" y="790575"/>
              <a:ext cx="2562225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2200275" y="1057275"/>
              <a:ext cx="2562225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/>
          <p:cNvGrpSpPr/>
          <p:nvPr/>
        </p:nvGrpSpPr>
        <p:grpSpPr>
          <a:xfrm>
            <a:off x="2200275" y="2152650"/>
            <a:ext cx="2562225" cy="3581400"/>
            <a:chOff x="2200275" y="2152650"/>
            <a:chExt cx="2562225" cy="3581400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2200275" y="2152650"/>
              <a:ext cx="2562225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2200275" y="2438400"/>
              <a:ext cx="2562225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200275" y="2705100"/>
              <a:ext cx="2562225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2200275" y="2981325"/>
              <a:ext cx="2562225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2200275" y="3257550"/>
              <a:ext cx="2562225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2200275" y="4895850"/>
              <a:ext cx="2562225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2200275" y="5181600"/>
              <a:ext cx="2562225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2200275" y="5457825"/>
              <a:ext cx="2562225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2200275" y="5734050"/>
              <a:ext cx="2562225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>
            <a:off x="2200275" y="3533775"/>
            <a:ext cx="2562225" cy="838200"/>
            <a:chOff x="2200275" y="3533775"/>
            <a:chExt cx="2562225" cy="838200"/>
          </a:xfrm>
        </p:grpSpPr>
        <p:cxnSp>
          <p:nvCxnSpPr>
            <p:cNvPr id="42" name="Straight Connector 41"/>
            <p:cNvCxnSpPr/>
            <p:nvPr/>
          </p:nvCxnSpPr>
          <p:spPr>
            <a:xfrm>
              <a:off x="2200275" y="3533775"/>
              <a:ext cx="2562225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2200275" y="3800475"/>
              <a:ext cx="2562225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2200275" y="4086225"/>
              <a:ext cx="2562225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2200275" y="4371975"/>
              <a:ext cx="2562225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oup 57"/>
          <p:cNvGrpSpPr/>
          <p:nvPr/>
        </p:nvGrpSpPr>
        <p:grpSpPr>
          <a:xfrm>
            <a:off x="4931753" y="3048000"/>
            <a:ext cx="4050992" cy="685800"/>
            <a:chOff x="4931753" y="3048000"/>
            <a:chExt cx="4050992" cy="685800"/>
          </a:xfrm>
        </p:grpSpPr>
        <p:sp>
          <p:nvSpPr>
            <p:cNvPr id="56" name="Right Arrow 55"/>
            <p:cNvSpPr/>
            <p:nvPr/>
          </p:nvSpPr>
          <p:spPr>
            <a:xfrm>
              <a:off x="4931753" y="3048000"/>
              <a:ext cx="1295400" cy="6858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6315745" y="3138377"/>
              <a:ext cx="2667000" cy="529856"/>
            </a:xfrm>
            <a:prstGeom prst="roundRect">
              <a:avLst>
                <a:gd name="adj" fmla="val 7092"/>
              </a:avLst>
            </a:prstGeom>
            <a:gradFill>
              <a:gsLst>
                <a:gs pos="0">
                  <a:schemeClr val="tx2">
                    <a:lumMod val="75000"/>
                  </a:schemeClr>
                </a:gs>
                <a:gs pos="74000">
                  <a:schemeClr val="accent6">
                    <a:lumMod val="50000"/>
                  </a:schemeClr>
                </a:gs>
              </a:gsLst>
              <a:lin ang="5400000" scaled="0"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 anchorCtr="0"/>
            <a:lstStyle/>
            <a:p>
              <a:r>
                <a:rPr lang="en-US" b="1" dirty="0" err="1" smtClean="0">
                  <a:latin typeface="Courier New" pitchFamily="49" charset="0"/>
                  <a:cs typeface="Courier New" pitchFamily="49" charset="0"/>
                </a:rPr>
                <a:t>incl</a:t>
              </a:r>
              <a:r>
                <a:rPr lang="en-US" b="1" dirty="0" smtClean="0">
                  <a:latin typeface="Courier New" pitchFamily="49" charset="0"/>
                  <a:cs typeface="Courier New" pitchFamily="49" charset="0"/>
                </a:rPr>
                <a:t> 0x805a494</a:t>
              </a:r>
            </a:p>
            <a:p>
              <a:endParaRPr lang="en-US" b="1" dirty="0" smtClean="0">
                <a:latin typeface="Courier New" pitchFamily="49" charset="0"/>
                <a:cs typeface="Courier New" pitchFamily="49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90F13A-0508-4AE4-B09C-9A7C8BB463F4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Performance Optimizations in </a:t>
            </a:r>
            <a:r>
              <a:rPr lang="en-US" dirty="0" err="1"/>
              <a:t>Dyninst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066800" y="1893332"/>
          <a:ext cx="6993059" cy="1876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8143"/>
                <a:gridCol w="1732280"/>
                <a:gridCol w="2040616"/>
                <a:gridCol w="1902020"/>
              </a:tblGrid>
              <a:tr h="480907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Old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Optimizations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Optimizations </a:t>
                      </a:r>
                    </a:p>
                    <a:p>
                      <a:pPr algn="ctr"/>
                      <a:r>
                        <a:rPr lang="en-US" dirty="0" smtClean="0"/>
                        <a:t>+ </a:t>
                      </a:r>
                    </a:p>
                    <a:p>
                      <a:pPr algn="ctr"/>
                      <a:r>
                        <a:rPr lang="en-US" dirty="0" err="1" smtClean="0"/>
                        <a:t>Inlining</a:t>
                      </a:r>
                      <a:endParaRPr lang="en-US" dirty="0"/>
                    </a:p>
                  </a:txBody>
                  <a:tcPr anchor="ctr"/>
                </a:tc>
              </a:tr>
              <a:tr h="48090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Dynamic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70.96s (479%)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25.18s</a:t>
                      </a:r>
                      <a:r>
                        <a:rPr lang="en-US" baseline="0" dirty="0" smtClean="0"/>
                        <a:t> (105%)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</a:t>
                      </a:r>
                      <a:endParaRPr lang="en-US" dirty="0"/>
                    </a:p>
                  </a:txBody>
                  <a:tcPr/>
                </a:tc>
              </a:tr>
              <a:tr h="48090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Static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93.72s</a:t>
                      </a:r>
                      <a:r>
                        <a:rPr lang="en-US" baseline="0" dirty="0" smtClean="0"/>
                        <a:t> (665%)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24.10s (97%)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16.21s</a:t>
                      </a:r>
                      <a:r>
                        <a:rPr lang="en-US" baseline="0" dirty="0" smtClean="0"/>
                        <a:t> (32%)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066801" y="4407932"/>
          <a:ext cx="7010399" cy="165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098"/>
                <a:gridCol w="1861551"/>
                <a:gridCol w="1997199"/>
                <a:gridCol w="1861551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Original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Optimizations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Optimizations 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+</a:t>
                      </a:r>
                    </a:p>
                    <a:p>
                      <a:pPr algn="ctr"/>
                      <a:r>
                        <a:rPr lang="en-US" dirty="0" err="1" smtClean="0"/>
                        <a:t>Inlining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Dynamic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17.43s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3.22s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Static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2.77s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2.12s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4.81s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763000" cy="1905000"/>
          </a:xfrm>
        </p:spPr>
        <p:txBody>
          <a:bodyPr/>
          <a:lstStyle/>
          <a:p>
            <a:r>
              <a:rPr lang="en-US" sz="2800" dirty="0" smtClean="0"/>
              <a:t>Basic block instrumentation on ‘go’ from SPEC2000</a:t>
            </a:r>
          </a:p>
          <a:p>
            <a:endParaRPr 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1066800" y="1600200"/>
            <a:ext cx="701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Instrumented run time (base: 12.25s)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066800" y="4103132"/>
            <a:ext cx="701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Instrumentation time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Optimizations in DyninstAPI instrumentation</a:t>
            </a:r>
          </a:p>
          <a:p>
            <a:pPr lvl="1"/>
            <a:r>
              <a:rPr lang="en-US" dirty="0" smtClean="0"/>
              <a:t>Inline instrumentation levels</a:t>
            </a:r>
          </a:p>
          <a:p>
            <a:pPr lvl="1"/>
            <a:r>
              <a:rPr lang="en-US" dirty="0" smtClean="0"/>
              <a:t>Generate more efficient code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Significant performance gains</a:t>
            </a:r>
          </a:p>
          <a:p>
            <a:pPr lvl="1"/>
            <a:r>
              <a:rPr lang="en-US" dirty="0" smtClean="0"/>
              <a:t>Instrumentation code runs faster</a:t>
            </a:r>
          </a:p>
          <a:p>
            <a:pPr lvl="1"/>
            <a:r>
              <a:rPr lang="en-US" dirty="0" smtClean="0"/>
              <a:t>More time spent generating instrumentation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90F13A-0508-4AE4-B09C-9A7C8BB463F4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Performance Optimizations in </a:t>
            </a:r>
            <a:r>
              <a:rPr lang="en-US" dirty="0" err="1"/>
              <a:t>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Instrumentation is Complicated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User perspective: </a:t>
            </a:r>
          </a:p>
          <a:p>
            <a:pPr lvl="1"/>
            <a:r>
              <a:rPr lang="en-US" dirty="0" smtClean="0"/>
              <a:t>“Insert some new code here, here, and here.”</a:t>
            </a:r>
          </a:p>
          <a:p>
            <a:pPr lvl="1"/>
            <a:endParaRPr lang="en-US" dirty="0" smtClean="0"/>
          </a:p>
          <a:p>
            <a:r>
              <a:rPr lang="en-US" dirty="0" err="1" smtClean="0"/>
              <a:t>Dyninst’s</a:t>
            </a:r>
            <a:r>
              <a:rPr lang="en-US" dirty="0" smtClean="0"/>
              <a:t> perspective:</a:t>
            </a:r>
          </a:p>
          <a:p>
            <a:pPr lvl="1"/>
            <a:r>
              <a:rPr lang="en-US" b="1" dirty="0" smtClean="0"/>
              <a:t>Relocation</a:t>
            </a:r>
            <a:r>
              <a:rPr lang="en-US" dirty="0" smtClean="0"/>
              <a:t> – Move code to make space for instrumentation</a:t>
            </a:r>
          </a:p>
          <a:p>
            <a:pPr lvl="1"/>
            <a:r>
              <a:rPr lang="en-US" b="1" dirty="0" smtClean="0"/>
              <a:t>Infrastructure</a:t>
            </a:r>
            <a:r>
              <a:rPr lang="en-US" dirty="0" smtClean="0"/>
              <a:t> – Save/restore machine state</a:t>
            </a:r>
          </a:p>
          <a:p>
            <a:pPr lvl="1"/>
            <a:r>
              <a:rPr lang="en-US" b="1" dirty="0" smtClean="0"/>
              <a:t>Instrumentation – </a:t>
            </a:r>
            <a:r>
              <a:rPr lang="en-US" dirty="0" smtClean="0"/>
              <a:t>Generate user provided code</a:t>
            </a:r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90F13A-0508-4AE4-B09C-9A7C8BB463F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Performance Optimizations in </a:t>
            </a:r>
            <a:r>
              <a:rPr lang="en-US" dirty="0" err="1"/>
              <a:t>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514600"/>
            <a:ext cx="8763000" cy="3657600"/>
          </a:xfrm>
        </p:spPr>
        <p:txBody>
          <a:bodyPr/>
          <a:lstStyle/>
          <a:p>
            <a:pPr algn="ctr">
              <a:buNone/>
            </a:pPr>
            <a:r>
              <a:rPr lang="en-US" sz="4200" dirty="0" smtClean="0"/>
              <a:t>Questions?</a:t>
            </a:r>
            <a:endParaRPr lang="en-US" sz="4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90F13A-0508-4AE4-B09C-9A7C8BB463F4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Performance Optimizations in </a:t>
            </a:r>
            <a:r>
              <a:rPr lang="en-US" dirty="0" err="1"/>
              <a:t>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of Overhead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90F13A-0508-4AE4-B09C-9A7C8BB463F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Performance Optimizations in Dyninst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152400" y="838200"/>
            <a:ext cx="2362200" cy="685800"/>
          </a:xfrm>
          <a:prstGeom prst="roundRect">
            <a:avLst>
              <a:gd name="adj" fmla="val 7092"/>
            </a:avLst>
          </a:prstGeom>
          <a:gradFill>
            <a:gsLst>
              <a:gs pos="0">
                <a:schemeClr val="tx2">
                  <a:lumMod val="75000"/>
                </a:schemeClr>
              </a:gs>
              <a:gs pos="74000">
                <a:schemeClr val="accent6">
                  <a:lumMod val="5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US" sz="3200" dirty="0" smtClean="0"/>
              <a:t>Relocation</a:t>
            </a:r>
            <a:endParaRPr lang="en-US" sz="3200" dirty="0"/>
          </a:p>
        </p:txBody>
      </p:sp>
      <p:sp>
        <p:nvSpPr>
          <p:cNvPr id="7" name="Rounded Rectangle 6"/>
          <p:cNvSpPr/>
          <p:nvPr/>
        </p:nvSpPr>
        <p:spPr>
          <a:xfrm>
            <a:off x="2895600" y="838200"/>
            <a:ext cx="2667000" cy="685800"/>
          </a:xfrm>
          <a:prstGeom prst="roundRect">
            <a:avLst>
              <a:gd name="adj" fmla="val 7092"/>
            </a:avLst>
          </a:prstGeom>
          <a:gradFill>
            <a:gsLst>
              <a:gs pos="0">
                <a:schemeClr val="tx2">
                  <a:lumMod val="75000"/>
                </a:schemeClr>
              </a:gs>
              <a:gs pos="74000">
                <a:schemeClr val="accent6">
                  <a:lumMod val="5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US" sz="3200" dirty="0" smtClean="0"/>
              <a:t>Infrastructure</a:t>
            </a:r>
            <a:endParaRPr lang="en-US" sz="3200" dirty="0"/>
          </a:p>
        </p:txBody>
      </p:sp>
      <p:sp>
        <p:nvSpPr>
          <p:cNvPr id="8" name="Rounded Rectangle 7"/>
          <p:cNvSpPr/>
          <p:nvPr/>
        </p:nvSpPr>
        <p:spPr>
          <a:xfrm>
            <a:off x="5943600" y="838200"/>
            <a:ext cx="3124200" cy="685800"/>
          </a:xfrm>
          <a:prstGeom prst="roundRect">
            <a:avLst>
              <a:gd name="adj" fmla="val 7092"/>
            </a:avLst>
          </a:prstGeom>
          <a:gradFill>
            <a:gsLst>
              <a:gs pos="0">
                <a:schemeClr val="tx2">
                  <a:lumMod val="75000"/>
                </a:schemeClr>
              </a:gs>
              <a:gs pos="74000">
                <a:schemeClr val="accent6">
                  <a:lumMod val="5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en-US" sz="3200" dirty="0" smtClean="0"/>
              <a:t>Instrumentation</a:t>
            </a:r>
            <a:endParaRPr lang="en-US" sz="3200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76200" y="1524000"/>
            <a:ext cx="2819400" cy="2209800"/>
          </a:xfrm>
        </p:spPr>
        <p:txBody>
          <a:bodyPr/>
          <a:lstStyle/>
          <a:p>
            <a:r>
              <a:rPr lang="en-US" sz="2800" dirty="0" smtClean="0"/>
              <a:t>Extra jumps</a:t>
            </a:r>
          </a:p>
          <a:p>
            <a:r>
              <a:rPr lang="en-US" sz="2800" dirty="0" smtClean="0"/>
              <a:t>Unnecessary emulation</a:t>
            </a:r>
          </a:p>
          <a:p>
            <a:r>
              <a:rPr lang="en-US" sz="2800" dirty="0" smtClean="0"/>
              <a:t>Traps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2819400" y="1524000"/>
            <a:ext cx="2819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C1C1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Extra register saves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smtClean="0">
                <a:solidFill>
                  <a:srgbClr val="1C1C1C"/>
                </a:solidFill>
                <a:latin typeface="+mn-lt"/>
              </a:rPr>
              <a:t>Tramp guards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5867400" y="1524000"/>
            <a:ext cx="3124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noProof="0" dirty="0" smtClean="0">
                <a:solidFill>
                  <a:srgbClr val="1C1C1C"/>
                </a:solidFill>
                <a:latin typeface="+mn-lt"/>
              </a:rPr>
              <a:t>Inefficient register usage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smtClean="0">
                <a:solidFill>
                  <a:srgbClr val="1C1C1C"/>
                </a:solidFill>
                <a:latin typeface="+mn-lt"/>
              </a:rPr>
              <a:t>Poor code generation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76200" y="4114800"/>
            <a:ext cx="9067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noProof="0" dirty="0" smtClean="0">
                <a:solidFill>
                  <a:srgbClr val="1C1C1C"/>
                </a:solidFill>
                <a:latin typeface="+mn-lt"/>
              </a:rPr>
              <a:t>Optimizations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 err="1" smtClean="0">
                <a:solidFill>
                  <a:srgbClr val="1C1C1C"/>
                </a:solidFill>
                <a:latin typeface="+mn-lt"/>
              </a:rPr>
              <a:t>Inlining</a:t>
            </a:r>
            <a:r>
              <a:rPr lang="en-US" sz="3200" dirty="0" smtClean="0">
                <a:solidFill>
                  <a:srgbClr val="1C1C1C"/>
                </a:solidFill>
                <a:latin typeface="+mn-lt"/>
              </a:rPr>
              <a:t> instrumentation</a:t>
            </a:r>
            <a:endParaRPr lang="en-US" sz="3200" noProof="0" dirty="0" smtClean="0">
              <a:solidFill>
                <a:srgbClr val="1C1C1C"/>
              </a:solidFill>
              <a:latin typeface="+mn-lt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noProof="0" dirty="0" smtClean="0">
                <a:solidFill>
                  <a:srgbClr val="1C1C1C"/>
                </a:solidFill>
                <a:latin typeface="+mn-lt"/>
              </a:rPr>
              <a:t>Compiler optimizations of generated </a:t>
            </a:r>
            <a:r>
              <a:rPr lang="en-US" sz="3200" noProof="0" dirty="0" smtClean="0">
                <a:solidFill>
                  <a:srgbClr val="1C1C1C"/>
                </a:solidFill>
                <a:latin typeface="+mn-lt"/>
              </a:rPr>
              <a:t>code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1C1C1C"/>
                </a:solidFill>
                <a:latin typeface="+mn-lt"/>
              </a:rPr>
              <a:t>665% </a:t>
            </a:r>
            <a:r>
              <a:rPr lang="en-US" sz="3200" smtClean="0">
                <a:solidFill>
                  <a:srgbClr val="1C1C1C"/>
                </a:solidFill>
                <a:latin typeface="+mn-lt"/>
              </a:rPr>
              <a:t>-&gt; 32%</a:t>
            </a:r>
            <a:endParaRPr lang="en-US" sz="3200" noProof="0" dirty="0" smtClean="0">
              <a:solidFill>
                <a:srgbClr val="1C1C1C"/>
              </a:solidFill>
              <a:latin typeface="+mn-lt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1C1C1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Enable fast (and frequent) insertion and removal of code</a:t>
            </a:r>
          </a:p>
          <a:p>
            <a:pPr lvl="1"/>
            <a:r>
              <a:rPr lang="en-US" dirty="0" smtClean="0"/>
              <a:t>“Linked list” model</a:t>
            </a:r>
          </a:p>
          <a:p>
            <a:pPr lvl="1"/>
            <a:r>
              <a:rPr lang="en-US" dirty="0" smtClean="0"/>
              <a:t>Insert/remove by patching branches</a:t>
            </a:r>
          </a:p>
          <a:p>
            <a:r>
              <a:rPr lang="en-US" dirty="0" smtClean="0"/>
              <a:t>Model has evolved over time</a:t>
            </a:r>
          </a:p>
          <a:p>
            <a:pPr lvl="1"/>
            <a:r>
              <a:rPr lang="en-US" dirty="0" smtClean="0"/>
              <a:t>Long-lived instrumentation (particularly with static rewriter)</a:t>
            </a:r>
          </a:p>
          <a:p>
            <a:pPr lvl="1"/>
            <a:r>
              <a:rPr lang="en-US" dirty="0" smtClean="0"/>
              <a:t>Focus on speed of execution instead of speed of insertion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90F13A-0508-4AE4-B09C-9A7C8BB463F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Performance Optimizations in </a:t>
            </a:r>
            <a:r>
              <a:rPr lang="en-US" dirty="0" err="1"/>
              <a:t>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Outlined Instrumentation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77A32E-F9BF-4B70-9B17-754F099BE00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Performance Optimizations in Dyninst</a:t>
            </a:r>
            <a:endParaRPr lang="en-US" dirty="0"/>
          </a:p>
        </p:txBody>
      </p:sp>
      <p:grpSp>
        <p:nvGrpSpPr>
          <p:cNvPr id="51" name="Group 50"/>
          <p:cNvGrpSpPr/>
          <p:nvPr/>
        </p:nvGrpSpPr>
        <p:grpSpPr>
          <a:xfrm>
            <a:off x="2169594" y="1828800"/>
            <a:ext cx="1223412" cy="1143000"/>
            <a:chOff x="2321994" y="1828800"/>
            <a:chExt cx="1223412" cy="1143000"/>
          </a:xfrm>
        </p:grpSpPr>
        <p:sp>
          <p:nvSpPr>
            <p:cNvPr id="7" name="Rounded Rectangle 6"/>
            <p:cNvSpPr/>
            <p:nvPr/>
          </p:nvSpPr>
          <p:spPr>
            <a:xfrm>
              <a:off x="2362200" y="1828800"/>
              <a:ext cx="1143000" cy="1143000"/>
            </a:xfrm>
            <a:prstGeom prst="roundRect">
              <a:avLst>
                <a:gd name="adj" fmla="val 24073"/>
              </a:avLst>
            </a:prstGeom>
            <a:gradFill>
              <a:gsLst>
                <a:gs pos="0">
                  <a:srgbClr val="00823B"/>
                </a:gs>
                <a:gs pos="100000">
                  <a:srgbClr val="005426"/>
                </a:gs>
              </a:gsLst>
              <a:lin ang="5400000" scaled="0"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b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321994" y="2057400"/>
              <a:ext cx="122341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Relocated</a:t>
              </a:r>
            </a:p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 Function</a:t>
              </a:r>
              <a:endParaRPr lang="en-US" dirty="0">
                <a:solidFill>
                  <a:schemeClr val="bg1"/>
                </a:solidFill>
                <a:latin typeface="+mn-lt"/>
              </a:endParaRPr>
            </a:p>
          </p:txBody>
        </p:sp>
      </p:grpSp>
      <p:sp>
        <p:nvSpPr>
          <p:cNvPr id="26" name="Rounded Rectangle 25"/>
          <p:cNvSpPr/>
          <p:nvPr/>
        </p:nvSpPr>
        <p:spPr>
          <a:xfrm>
            <a:off x="457200" y="1828800"/>
            <a:ext cx="1143000" cy="4114800"/>
          </a:xfrm>
          <a:prstGeom prst="roundRect">
            <a:avLst>
              <a:gd name="adj" fmla="val 7092"/>
            </a:avLst>
          </a:prstGeom>
          <a:gradFill>
            <a:gsLst>
              <a:gs pos="0">
                <a:schemeClr val="tx2">
                  <a:lumMod val="75000"/>
                </a:schemeClr>
              </a:gs>
              <a:gs pos="74000">
                <a:schemeClr val="accent6">
                  <a:lumMod val="5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2209800" y="53340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+mn-lt"/>
              </a:rPr>
              <a:t>Relocated Function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64" name="Curved Connector 63"/>
          <p:cNvCxnSpPr/>
          <p:nvPr/>
        </p:nvCxnSpPr>
        <p:spPr>
          <a:xfrm flipV="1">
            <a:off x="1600200" y="1828800"/>
            <a:ext cx="685800" cy="533400"/>
          </a:xfrm>
          <a:prstGeom prst="curvedConnector3">
            <a:avLst>
              <a:gd name="adj1" fmla="val 42453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urved Connector 66"/>
          <p:cNvCxnSpPr/>
          <p:nvPr/>
        </p:nvCxnSpPr>
        <p:spPr>
          <a:xfrm flipV="1">
            <a:off x="3429000" y="1828800"/>
            <a:ext cx="685800" cy="533400"/>
          </a:xfrm>
          <a:prstGeom prst="curvedConnector3">
            <a:avLst>
              <a:gd name="adj1" fmla="val 42453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urved Connector 67"/>
          <p:cNvCxnSpPr/>
          <p:nvPr/>
        </p:nvCxnSpPr>
        <p:spPr>
          <a:xfrm rot="10800000">
            <a:off x="3429000" y="2514600"/>
            <a:ext cx="685800" cy="457200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urved Connector 70"/>
          <p:cNvCxnSpPr/>
          <p:nvPr/>
        </p:nvCxnSpPr>
        <p:spPr>
          <a:xfrm rot="10800000">
            <a:off x="1600200" y="2514600"/>
            <a:ext cx="685800" cy="457200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urved Connector 71"/>
          <p:cNvCxnSpPr/>
          <p:nvPr/>
        </p:nvCxnSpPr>
        <p:spPr>
          <a:xfrm rot="10800000">
            <a:off x="1676400" y="4038599"/>
            <a:ext cx="2438400" cy="457200"/>
          </a:xfrm>
          <a:prstGeom prst="curvedConnector3">
            <a:avLst>
              <a:gd name="adj1" fmla="val 50000"/>
            </a:avLst>
          </a:prstGeom>
          <a:ln w="2540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urved Connector 73"/>
          <p:cNvCxnSpPr/>
          <p:nvPr/>
        </p:nvCxnSpPr>
        <p:spPr>
          <a:xfrm flipV="1">
            <a:off x="1676400" y="3428999"/>
            <a:ext cx="2362200" cy="457200"/>
          </a:xfrm>
          <a:prstGeom prst="curvedConnector3">
            <a:avLst>
              <a:gd name="adj1" fmla="val 50000"/>
            </a:avLst>
          </a:prstGeom>
          <a:ln w="2540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urved Connector 75"/>
          <p:cNvCxnSpPr/>
          <p:nvPr/>
        </p:nvCxnSpPr>
        <p:spPr>
          <a:xfrm flipV="1">
            <a:off x="1600200" y="4953000"/>
            <a:ext cx="685800" cy="533400"/>
          </a:xfrm>
          <a:prstGeom prst="curvedConnector3">
            <a:avLst>
              <a:gd name="adj1" fmla="val 42453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urved Connector 76"/>
          <p:cNvCxnSpPr/>
          <p:nvPr/>
        </p:nvCxnSpPr>
        <p:spPr>
          <a:xfrm rot="10800000">
            <a:off x="1600200" y="5638800"/>
            <a:ext cx="685800" cy="457200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urved Connector 77"/>
          <p:cNvCxnSpPr/>
          <p:nvPr/>
        </p:nvCxnSpPr>
        <p:spPr>
          <a:xfrm flipV="1">
            <a:off x="3428999" y="4953000"/>
            <a:ext cx="685800" cy="533400"/>
          </a:xfrm>
          <a:prstGeom prst="curvedConnector3">
            <a:avLst>
              <a:gd name="adj1" fmla="val 42453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urved Connector 78"/>
          <p:cNvCxnSpPr/>
          <p:nvPr/>
        </p:nvCxnSpPr>
        <p:spPr>
          <a:xfrm rot="10800000">
            <a:off x="3428999" y="5638800"/>
            <a:ext cx="685800" cy="457200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82"/>
          <p:cNvSpPr/>
          <p:nvPr/>
        </p:nvSpPr>
        <p:spPr>
          <a:xfrm>
            <a:off x="457200" y="2286000"/>
            <a:ext cx="1143000" cy="304800"/>
          </a:xfrm>
          <a:prstGeom prst="rect">
            <a:avLst/>
          </a:prstGeom>
          <a:gradFill>
            <a:gsLst>
              <a:gs pos="0">
                <a:srgbClr val="00823B"/>
              </a:gs>
              <a:gs pos="100000">
                <a:srgbClr val="005426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Branch</a:t>
            </a:r>
            <a:endParaRPr lang="en-US" dirty="0"/>
          </a:p>
        </p:txBody>
      </p:sp>
      <p:sp>
        <p:nvSpPr>
          <p:cNvPr id="84" name="Rectangle 83"/>
          <p:cNvSpPr/>
          <p:nvPr/>
        </p:nvSpPr>
        <p:spPr>
          <a:xfrm>
            <a:off x="457200" y="5410200"/>
            <a:ext cx="1143000" cy="304800"/>
          </a:xfrm>
          <a:prstGeom prst="rect">
            <a:avLst/>
          </a:prstGeom>
          <a:gradFill>
            <a:gsLst>
              <a:gs pos="0">
                <a:srgbClr val="00823B"/>
              </a:gs>
              <a:gs pos="100000">
                <a:srgbClr val="005426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Branch</a:t>
            </a:r>
            <a:endParaRPr lang="en-US" dirty="0"/>
          </a:p>
        </p:txBody>
      </p:sp>
      <p:sp>
        <p:nvSpPr>
          <p:cNvPr id="85" name="Rectangle 84"/>
          <p:cNvSpPr/>
          <p:nvPr/>
        </p:nvSpPr>
        <p:spPr>
          <a:xfrm>
            <a:off x="457200" y="3809999"/>
            <a:ext cx="1143000" cy="304800"/>
          </a:xfrm>
          <a:prstGeom prst="rect">
            <a:avLst/>
          </a:prstGeom>
          <a:gradFill>
            <a:gsLst>
              <a:gs pos="0">
                <a:srgbClr val="00823B"/>
              </a:gs>
              <a:gs pos="100000">
                <a:srgbClr val="005426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Branch</a:t>
            </a:r>
            <a:endParaRPr lang="en-US" dirty="0"/>
          </a:p>
        </p:txBody>
      </p:sp>
      <p:grpSp>
        <p:nvGrpSpPr>
          <p:cNvPr id="62" name="Group 61"/>
          <p:cNvGrpSpPr/>
          <p:nvPr/>
        </p:nvGrpSpPr>
        <p:grpSpPr>
          <a:xfrm>
            <a:off x="2169594" y="4953000"/>
            <a:ext cx="1223412" cy="1143000"/>
            <a:chOff x="2321994" y="1828800"/>
            <a:chExt cx="1223412" cy="1143000"/>
          </a:xfrm>
        </p:grpSpPr>
        <p:sp>
          <p:nvSpPr>
            <p:cNvPr id="63" name="Rounded Rectangle 62"/>
            <p:cNvSpPr/>
            <p:nvPr/>
          </p:nvSpPr>
          <p:spPr>
            <a:xfrm>
              <a:off x="2362200" y="1828800"/>
              <a:ext cx="1143000" cy="1143000"/>
            </a:xfrm>
            <a:prstGeom prst="roundRect">
              <a:avLst>
                <a:gd name="adj" fmla="val 24073"/>
              </a:avLst>
            </a:prstGeom>
            <a:gradFill>
              <a:gsLst>
                <a:gs pos="0">
                  <a:srgbClr val="00823B"/>
                </a:gs>
                <a:gs pos="100000">
                  <a:srgbClr val="005426"/>
                </a:gs>
              </a:gsLst>
              <a:lin ang="5400000" scaled="0"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b="1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321994" y="2057400"/>
              <a:ext cx="122341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Relocated</a:t>
              </a:r>
            </a:p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 Function</a:t>
              </a:r>
              <a:endParaRPr lang="en-US" dirty="0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4038600" y="1828800"/>
            <a:ext cx="1143000" cy="1143000"/>
            <a:chOff x="2362200" y="838200"/>
            <a:chExt cx="1143000" cy="1143000"/>
          </a:xfrm>
        </p:grpSpPr>
        <p:sp>
          <p:nvSpPr>
            <p:cNvPr id="31" name="Rounded Rectangle 30"/>
            <p:cNvSpPr/>
            <p:nvPr/>
          </p:nvSpPr>
          <p:spPr>
            <a:xfrm>
              <a:off x="2362200" y="838200"/>
              <a:ext cx="1143000" cy="1143000"/>
            </a:xfrm>
            <a:prstGeom prst="roundRect">
              <a:avLst>
                <a:gd name="adj" fmla="val 24073"/>
              </a:avLst>
            </a:prstGeom>
            <a:gradFill>
              <a:gsLst>
                <a:gs pos="0">
                  <a:srgbClr val="00823B"/>
                </a:gs>
                <a:gs pos="100000">
                  <a:srgbClr val="005426"/>
                </a:gs>
              </a:gsLst>
              <a:lin ang="5400000" scaled="0"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2362200" y="1066800"/>
              <a:ext cx="111601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Relocated</a:t>
              </a:r>
            </a:p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Block</a:t>
              </a:r>
              <a:endParaRPr lang="en-US" dirty="0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4038600" y="4953000"/>
            <a:ext cx="1143000" cy="1143000"/>
            <a:chOff x="2362200" y="838200"/>
            <a:chExt cx="1143000" cy="1143000"/>
          </a:xfrm>
        </p:grpSpPr>
        <p:sp>
          <p:nvSpPr>
            <p:cNvPr id="73" name="Rounded Rectangle 72"/>
            <p:cNvSpPr/>
            <p:nvPr/>
          </p:nvSpPr>
          <p:spPr>
            <a:xfrm>
              <a:off x="2362200" y="838200"/>
              <a:ext cx="1143000" cy="1143000"/>
            </a:xfrm>
            <a:prstGeom prst="roundRect">
              <a:avLst>
                <a:gd name="adj" fmla="val 24073"/>
              </a:avLst>
            </a:prstGeom>
            <a:gradFill>
              <a:gsLst>
                <a:gs pos="0">
                  <a:srgbClr val="00823B"/>
                </a:gs>
                <a:gs pos="100000">
                  <a:srgbClr val="005426"/>
                </a:gs>
              </a:gsLst>
              <a:lin ang="5400000" scaled="0"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2362200" y="1066800"/>
              <a:ext cx="111601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Relocated</a:t>
              </a:r>
            </a:p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Block</a:t>
              </a:r>
              <a:endParaRPr lang="en-US" dirty="0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4038600" y="3352799"/>
            <a:ext cx="1143000" cy="1143000"/>
            <a:chOff x="2362200" y="838200"/>
            <a:chExt cx="1143000" cy="1143000"/>
          </a:xfrm>
        </p:grpSpPr>
        <p:sp>
          <p:nvSpPr>
            <p:cNvPr id="86" name="Rounded Rectangle 85"/>
            <p:cNvSpPr/>
            <p:nvPr/>
          </p:nvSpPr>
          <p:spPr>
            <a:xfrm>
              <a:off x="2362200" y="838200"/>
              <a:ext cx="1143000" cy="1143000"/>
            </a:xfrm>
            <a:prstGeom prst="roundRect">
              <a:avLst>
                <a:gd name="adj" fmla="val 24073"/>
              </a:avLst>
            </a:prstGeom>
            <a:gradFill>
              <a:gsLst>
                <a:gs pos="0">
                  <a:srgbClr val="00823B"/>
                </a:gs>
                <a:gs pos="100000">
                  <a:srgbClr val="005426"/>
                </a:gs>
              </a:gsLst>
              <a:lin ang="5400000" scaled="0"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2362200" y="1066800"/>
              <a:ext cx="111601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Relocated</a:t>
              </a:r>
            </a:p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Block</a:t>
              </a:r>
              <a:endParaRPr lang="en-US" dirty="0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5791200" y="1828800"/>
            <a:ext cx="1300356" cy="457200"/>
            <a:chOff x="6019800" y="1905000"/>
            <a:chExt cx="1300356" cy="457200"/>
          </a:xfrm>
        </p:grpSpPr>
        <p:sp>
          <p:nvSpPr>
            <p:cNvPr id="92" name="Rounded Rectangle 91"/>
            <p:cNvSpPr/>
            <p:nvPr/>
          </p:nvSpPr>
          <p:spPr>
            <a:xfrm>
              <a:off x="6096000" y="1905000"/>
              <a:ext cx="1143000" cy="457200"/>
            </a:xfrm>
            <a:prstGeom prst="roundRect">
              <a:avLst>
                <a:gd name="adj" fmla="val 24073"/>
              </a:avLst>
            </a:prstGeom>
            <a:gradFill>
              <a:gsLst>
                <a:gs pos="0">
                  <a:schemeClr val="accent4">
                    <a:lumMod val="75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0"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dirty="0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6019800" y="1905000"/>
              <a:ext cx="13003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solidFill>
                    <a:schemeClr val="bg1"/>
                  </a:solidFill>
                  <a:latin typeface="+mn-lt"/>
                </a:rPr>
                <a:t>Basetramp</a:t>
              </a:r>
              <a:endParaRPr lang="en-US" dirty="0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5791200" y="2590800"/>
            <a:ext cx="1300356" cy="457200"/>
            <a:chOff x="6019800" y="1905000"/>
            <a:chExt cx="1300356" cy="457200"/>
          </a:xfrm>
        </p:grpSpPr>
        <p:sp>
          <p:nvSpPr>
            <p:cNvPr id="104" name="Rounded Rectangle 103"/>
            <p:cNvSpPr/>
            <p:nvPr/>
          </p:nvSpPr>
          <p:spPr>
            <a:xfrm>
              <a:off x="6096000" y="1905000"/>
              <a:ext cx="1143000" cy="457200"/>
            </a:xfrm>
            <a:prstGeom prst="roundRect">
              <a:avLst>
                <a:gd name="adj" fmla="val 24073"/>
              </a:avLst>
            </a:prstGeom>
            <a:gradFill>
              <a:gsLst>
                <a:gs pos="0">
                  <a:schemeClr val="accent4">
                    <a:lumMod val="75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0"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dirty="0"/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6019800" y="1905000"/>
              <a:ext cx="13003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solidFill>
                    <a:schemeClr val="bg1"/>
                  </a:solidFill>
                  <a:latin typeface="+mn-lt"/>
                </a:rPr>
                <a:t>Basetramp</a:t>
              </a:r>
              <a:endParaRPr lang="en-US" dirty="0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111" name="Group 101"/>
          <p:cNvGrpSpPr/>
          <p:nvPr/>
        </p:nvGrpSpPr>
        <p:grpSpPr>
          <a:xfrm>
            <a:off x="5791200" y="3352799"/>
            <a:ext cx="1300356" cy="457200"/>
            <a:chOff x="6019800" y="1905000"/>
            <a:chExt cx="1300356" cy="457200"/>
          </a:xfrm>
        </p:grpSpPr>
        <p:sp>
          <p:nvSpPr>
            <p:cNvPr id="115" name="Rounded Rectangle 114"/>
            <p:cNvSpPr/>
            <p:nvPr/>
          </p:nvSpPr>
          <p:spPr>
            <a:xfrm>
              <a:off x="6096000" y="1905000"/>
              <a:ext cx="1143000" cy="457200"/>
            </a:xfrm>
            <a:prstGeom prst="roundRect">
              <a:avLst>
                <a:gd name="adj" fmla="val 24073"/>
              </a:avLst>
            </a:prstGeom>
            <a:gradFill>
              <a:gsLst>
                <a:gs pos="0">
                  <a:schemeClr val="accent4">
                    <a:lumMod val="75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0"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dirty="0"/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6019800" y="1905000"/>
              <a:ext cx="13003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solidFill>
                    <a:schemeClr val="bg1"/>
                  </a:solidFill>
                  <a:latin typeface="+mn-lt"/>
                </a:rPr>
                <a:t>Basetramp</a:t>
              </a:r>
              <a:endParaRPr lang="en-US" dirty="0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112" name="Group 102"/>
          <p:cNvGrpSpPr/>
          <p:nvPr/>
        </p:nvGrpSpPr>
        <p:grpSpPr>
          <a:xfrm>
            <a:off x="5791200" y="4114799"/>
            <a:ext cx="1300356" cy="457200"/>
            <a:chOff x="6019800" y="1905000"/>
            <a:chExt cx="1300356" cy="457200"/>
          </a:xfrm>
        </p:grpSpPr>
        <p:sp>
          <p:nvSpPr>
            <p:cNvPr id="113" name="Rounded Rectangle 112"/>
            <p:cNvSpPr/>
            <p:nvPr/>
          </p:nvSpPr>
          <p:spPr>
            <a:xfrm>
              <a:off x="6096000" y="1905000"/>
              <a:ext cx="1143000" cy="457200"/>
            </a:xfrm>
            <a:prstGeom prst="roundRect">
              <a:avLst>
                <a:gd name="adj" fmla="val 24073"/>
              </a:avLst>
            </a:prstGeom>
            <a:gradFill>
              <a:gsLst>
                <a:gs pos="0">
                  <a:schemeClr val="accent4">
                    <a:lumMod val="75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0"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dirty="0"/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6019800" y="1905000"/>
              <a:ext cx="13003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solidFill>
                    <a:schemeClr val="bg1"/>
                  </a:solidFill>
                  <a:latin typeface="+mn-lt"/>
                </a:rPr>
                <a:t>Basetramp</a:t>
              </a:r>
              <a:endParaRPr lang="en-US" dirty="0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118" name="Group 101"/>
          <p:cNvGrpSpPr/>
          <p:nvPr/>
        </p:nvGrpSpPr>
        <p:grpSpPr>
          <a:xfrm>
            <a:off x="5791200" y="4953000"/>
            <a:ext cx="1300356" cy="457200"/>
            <a:chOff x="6019800" y="1905000"/>
            <a:chExt cx="1300356" cy="457200"/>
          </a:xfrm>
        </p:grpSpPr>
        <p:sp>
          <p:nvSpPr>
            <p:cNvPr id="122" name="Rounded Rectangle 121"/>
            <p:cNvSpPr/>
            <p:nvPr/>
          </p:nvSpPr>
          <p:spPr>
            <a:xfrm>
              <a:off x="6096000" y="1905000"/>
              <a:ext cx="1143000" cy="457200"/>
            </a:xfrm>
            <a:prstGeom prst="roundRect">
              <a:avLst>
                <a:gd name="adj" fmla="val 24073"/>
              </a:avLst>
            </a:prstGeom>
            <a:gradFill>
              <a:gsLst>
                <a:gs pos="0">
                  <a:schemeClr val="accent4">
                    <a:lumMod val="75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0"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dirty="0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6019800" y="1905000"/>
              <a:ext cx="13003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solidFill>
                    <a:schemeClr val="bg1"/>
                  </a:solidFill>
                  <a:latin typeface="+mn-lt"/>
                </a:rPr>
                <a:t>Basetramp</a:t>
              </a:r>
              <a:endParaRPr lang="en-US" dirty="0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119" name="Group 102"/>
          <p:cNvGrpSpPr/>
          <p:nvPr/>
        </p:nvGrpSpPr>
        <p:grpSpPr>
          <a:xfrm>
            <a:off x="5791200" y="5715000"/>
            <a:ext cx="1300356" cy="457200"/>
            <a:chOff x="6019800" y="1905000"/>
            <a:chExt cx="1300356" cy="457200"/>
          </a:xfrm>
        </p:grpSpPr>
        <p:sp>
          <p:nvSpPr>
            <p:cNvPr id="120" name="Rounded Rectangle 119"/>
            <p:cNvSpPr/>
            <p:nvPr/>
          </p:nvSpPr>
          <p:spPr>
            <a:xfrm>
              <a:off x="6096000" y="1905000"/>
              <a:ext cx="1143000" cy="457200"/>
            </a:xfrm>
            <a:prstGeom prst="roundRect">
              <a:avLst>
                <a:gd name="adj" fmla="val 24073"/>
              </a:avLst>
            </a:prstGeom>
            <a:gradFill>
              <a:gsLst>
                <a:gs pos="0">
                  <a:schemeClr val="accent4">
                    <a:lumMod val="75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0"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dirty="0"/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6019800" y="1905000"/>
              <a:ext cx="13003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solidFill>
                    <a:schemeClr val="bg1"/>
                  </a:solidFill>
                  <a:latin typeface="+mn-lt"/>
                </a:rPr>
                <a:t>Basetramp</a:t>
              </a:r>
              <a:endParaRPr lang="en-US" dirty="0">
                <a:solidFill>
                  <a:schemeClr val="bg1"/>
                </a:solidFill>
                <a:latin typeface="+mn-lt"/>
              </a:endParaRPr>
            </a:p>
          </p:txBody>
        </p:sp>
      </p:grpSp>
      <p:sp>
        <p:nvSpPr>
          <p:cNvPr id="125" name="Rounded Rectangle 124"/>
          <p:cNvSpPr/>
          <p:nvPr/>
        </p:nvSpPr>
        <p:spPr>
          <a:xfrm>
            <a:off x="7592487" y="1905000"/>
            <a:ext cx="1143000" cy="381000"/>
          </a:xfrm>
          <a:prstGeom prst="roundRect">
            <a:avLst>
              <a:gd name="adj" fmla="val 24073"/>
            </a:avLst>
          </a:prstGeom>
          <a:gradFill>
            <a:gsLst>
              <a:gs pos="0">
                <a:schemeClr val="accent5">
                  <a:lumMod val="75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dirty="0"/>
          </a:p>
        </p:txBody>
      </p:sp>
      <p:sp>
        <p:nvSpPr>
          <p:cNvPr id="126" name="TextBox 125"/>
          <p:cNvSpPr txBox="1"/>
          <p:nvPr/>
        </p:nvSpPr>
        <p:spPr>
          <a:xfrm>
            <a:off x="7592487" y="1905000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  <a:latin typeface="+mn-lt"/>
              </a:rPr>
              <a:t>Minitramp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27" name="Rounded Rectangle 126"/>
          <p:cNvSpPr/>
          <p:nvPr/>
        </p:nvSpPr>
        <p:spPr>
          <a:xfrm>
            <a:off x="7592487" y="2286000"/>
            <a:ext cx="1143000" cy="381000"/>
          </a:xfrm>
          <a:prstGeom prst="roundRect">
            <a:avLst>
              <a:gd name="adj" fmla="val 24073"/>
            </a:avLst>
          </a:prstGeom>
          <a:gradFill>
            <a:gsLst>
              <a:gs pos="0">
                <a:schemeClr val="accent5">
                  <a:lumMod val="75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dirty="0"/>
          </a:p>
        </p:txBody>
      </p:sp>
      <p:sp>
        <p:nvSpPr>
          <p:cNvPr id="128" name="TextBox 127"/>
          <p:cNvSpPr txBox="1"/>
          <p:nvPr/>
        </p:nvSpPr>
        <p:spPr>
          <a:xfrm>
            <a:off x="7592487" y="2286000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  <a:latin typeface="+mn-lt"/>
              </a:rPr>
              <a:t>Minitramp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29" name="Rounded Rectangle 128"/>
          <p:cNvSpPr/>
          <p:nvPr/>
        </p:nvSpPr>
        <p:spPr>
          <a:xfrm>
            <a:off x="7592487" y="2667000"/>
            <a:ext cx="1143000" cy="381000"/>
          </a:xfrm>
          <a:prstGeom prst="roundRect">
            <a:avLst>
              <a:gd name="adj" fmla="val 24073"/>
            </a:avLst>
          </a:prstGeom>
          <a:gradFill>
            <a:gsLst>
              <a:gs pos="0">
                <a:schemeClr val="accent5">
                  <a:lumMod val="75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dirty="0"/>
          </a:p>
        </p:txBody>
      </p:sp>
      <p:sp>
        <p:nvSpPr>
          <p:cNvPr id="130" name="TextBox 129"/>
          <p:cNvSpPr txBox="1"/>
          <p:nvPr/>
        </p:nvSpPr>
        <p:spPr>
          <a:xfrm>
            <a:off x="7592487" y="2667000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  <a:latin typeface="+mn-lt"/>
              </a:rPr>
              <a:t>Minitramp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31" name="Rounded Rectangle 130"/>
          <p:cNvSpPr/>
          <p:nvPr/>
        </p:nvSpPr>
        <p:spPr>
          <a:xfrm>
            <a:off x="7592487" y="3733799"/>
            <a:ext cx="1143000" cy="381000"/>
          </a:xfrm>
          <a:prstGeom prst="roundRect">
            <a:avLst>
              <a:gd name="adj" fmla="val 24073"/>
            </a:avLst>
          </a:prstGeom>
          <a:gradFill>
            <a:gsLst>
              <a:gs pos="0">
                <a:schemeClr val="accent5">
                  <a:lumMod val="75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dirty="0"/>
          </a:p>
        </p:txBody>
      </p:sp>
      <p:sp>
        <p:nvSpPr>
          <p:cNvPr id="132" name="TextBox 131"/>
          <p:cNvSpPr txBox="1"/>
          <p:nvPr/>
        </p:nvSpPr>
        <p:spPr>
          <a:xfrm>
            <a:off x="7592487" y="3733799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  <a:latin typeface="+mn-lt"/>
              </a:rPr>
              <a:t>Minitramp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33" name="Rounded Rectangle 132"/>
          <p:cNvSpPr/>
          <p:nvPr/>
        </p:nvSpPr>
        <p:spPr>
          <a:xfrm>
            <a:off x="7592487" y="5181600"/>
            <a:ext cx="1143000" cy="381000"/>
          </a:xfrm>
          <a:prstGeom prst="roundRect">
            <a:avLst>
              <a:gd name="adj" fmla="val 24073"/>
            </a:avLst>
          </a:prstGeom>
          <a:gradFill>
            <a:gsLst>
              <a:gs pos="0">
                <a:schemeClr val="accent5">
                  <a:lumMod val="75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dirty="0"/>
          </a:p>
        </p:txBody>
      </p:sp>
      <p:sp>
        <p:nvSpPr>
          <p:cNvPr id="134" name="TextBox 133"/>
          <p:cNvSpPr txBox="1"/>
          <p:nvPr/>
        </p:nvSpPr>
        <p:spPr>
          <a:xfrm>
            <a:off x="7592487" y="5181600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  <a:latin typeface="+mn-lt"/>
              </a:rPr>
              <a:t>Minitramp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35" name="Rounded Rectangle 134"/>
          <p:cNvSpPr/>
          <p:nvPr/>
        </p:nvSpPr>
        <p:spPr>
          <a:xfrm>
            <a:off x="7592487" y="5562600"/>
            <a:ext cx="1143000" cy="381000"/>
          </a:xfrm>
          <a:prstGeom prst="roundRect">
            <a:avLst>
              <a:gd name="adj" fmla="val 24073"/>
            </a:avLst>
          </a:prstGeom>
          <a:gradFill>
            <a:gsLst>
              <a:gs pos="0">
                <a:schemeClr val="accent5">
                  <a:lumMod val="75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dirty="0"/>
          </a:p>
        </p:txBody>
      </p:sp>
      <p:sp>
        <p:nvSpPr>
          <p:cNvPr id="136" name="TextBox 135"/>
          <p:cNvSpPr txBox="1"/>
          <p:nvPr/>
        </p:nvSpPr>
        <p:spPr>
          <a:xfrm>
            <a:off x="7592487" y="5562600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  <a:latin typeface="+mn-lt"/>
              </a:rPr>
              <a:t>Minitramp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37" name="Curved Connector 136"/>
          <p:cNvCxnSpPr/>
          <p:nvPr/>
        </p:nvCxnSpPr>
        <p:spPr>
          <a:xfrm>
            <a:off x="5105400" y="1828800"/>
            <a:ext cx="762000" cy="1588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Freeform 150"/>
          <p:cNvSpPr/>
          <p:nvPr/>
        </p:nvSpPr>
        <p:spPr>
          <a:xfrm>
            <a:off x="5133975" y="1905000"/>
            <a:ext cx="733425" cy="1143000"/>
          </a:xfrm>
          <a:custGeom>
            <a:avLst/>
            <a:gdLst>
              <a:gd name="connsiteX0" fmla="*/ 714375 w 714375"/>
              <a:gd name="connsiteY0" fmla="*/ 977900 h 977900"/>
              <a:gd name="connsiteX1" fmla="*/ 419100 w 714375"/>
              <a:gd name="connsiteY1" fmla="*/ 863600 h 977900"/>
              <a:gd name="connsiteX2" fmla="*/ 333375 w 714375"/>
              <a:gd name="connsiteY2" fmla="*/ 501650 h 977900"/>
              <a:gd name="connsiteX3" fmla="*/ 238125 w 714375"/>
              <a:gd name="connsiteY3" fmla="*/ 82550 h 977900"/>
              <a:gd name="connsiteX4" fmla="*/ 0 w 714375"/>
              <a:gd name="connsiteY4" fmla="*/ 6350 h 97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4375" h="977900">
                <a:moveTo>
                  <a:pt x="714375" y="977900"/>
                </a:moveTo>
                <a:cubicBezTo>
                  <a:pt x="598487" y="960437"/>
                  <a:pt x="482600" y="942975"/>
                  <a:pt x="419100" y="863600"/>
                </a:cubicBezTo>
                <a:cubicBezTo>
                  <a:pt x="355600" y="784225"/>
                  <a:pt x="363538" y="631825"/>
                  <a:pt x="333375" y="501650"/>
                </a:cubicBezTo>
                <a:cubicBezTo>
                  <a:pt x="303213" y="371475"/>
                  <a:pt x="293687" y="165100"/>
                  <a:pt x="238125" y="82550"/>
                </a:cubicBezTo>
                <a:cubicBezTo>
                  <a:pt x="182563" y="0"/>
                  <a:pt x="91281" y="3175"/>
                  <a:pt x="0" y="6350"/>
                </a:cubicBezTo>
              </a:path>
            </a:pathLst>
          </a:cu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2" name="Curved Connector 151"/>
          <p:cNvCxnSpPr/>
          <p:nvPr/>
        </p:nvCxnSpPr>
        <p:spPr>
          <a:xfrm flipV="1">
            <a:off x="5154611" y="3352799"/>
            <a:ext cx="712789" cy="551766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urved Connector 153"/>
          <p:cNvCxnSpPr/>
          <p:nvPr/>
        </p:nvCxnSpPr>
        <p:spPr>
          <a:xfrm rot="10800000">
            <a:off x="5181600" y="3962399"/>
            <a:ext cx="685800" cy="609600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Freeform 158"/>
          <p:cNvSpPr/>
          <p:nvPr/>
        </p:nvSpPr>
        <p:spPr>
          <a:xfrm flipH="1">
            <a:off x="5181600" y="4953000"/>
            <a:ext cx="685800" cy="990600"/>
          </a:xfrm>
          <a:custGeom>
            <a:avLst/>
            <a:gdLst>
              <a:gd name="connsiteX0" fmla="*/ 714375 w 714375"/>
              <a:gd name="connsiteY0" fmla="*/ 977900 h 977900"/>
              <a:gd name="connsiteX1" fmla="*/ 419100 w 714375"/>
              <a:gd name="connsiteY1" fmla="*/ 863600 h 977900"/>
              <a:gd name="connsiteX2" fmla="*/ 333375 w 714375"/>
              <a:gd name="connsiteY2" fmla="*/ 501650 h 977900"/>
              <a:gd name="connsiteX3" fmla="*/ 238125 w 714375"/>
              <a:gd name="connsiteY3" fmla="*/ 82550 h 977900"/>
              <a:gd name="connsiteX4" fmla="*/ 0 w 714375"/>
              <a:gd name="connsiteY4" fmla="*/ 6350 h 97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4375" h="977900">
                <a:moveTo>
                  <a:pt x="714375" y="977900"/>
                </a:moveTo>
                <a:cubicBezTo>
                  <a:pt x="598487" y="960437"/>
                  <a:pt x="482600" y="942975"/>
                  <a:pt x="419100" y="863600"/>
                </a:cubicBezTo>
                <a:cubicBezTo>
                  <a:pt x="355600" y="784225"/>
                  <a:pt x="363538" y="631825"/>
                  <a:pt x="333375" y="501650"/>
                </a:cubicBezTo>
                <a:cubicBezTo>
                  <a:pt x="303213" y="371475"/>
                  <a:pt x="293687" y="165100"/>
                  <a:pt x="238125" y="82550"/>
                </a:cubicBezTo>
                <a:cubicBezTo>
                  <a:pt x="182563" y="0"/>
                  <a:pt x="91281" y="3175"/>
                  <a:pt x="0" y="6350"/>
                </a:cubicBezTo>
              </a:path>
            </a:pathLst>
          </a:cu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0" name="Curved Connector 159"/>
          <p:cNvCxnSpPr/>
          <p:nvPr/>
        </p:nvCxnSpPr>
        <p:spPr>
          <a:xfrm rot="10800000">
            <a:off x="5105400" y="6019800"/>
            <a:ext cx="762000" cy="152400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urved Connector 161"/>
          <p:cNvCxnSpPr/>
          <p:nvPr/>
        </p:nvCxnSpPr>
        <p:spPr>
          <a:xfrm flipV="1">
            <a:off x="7010400" y="1905000"/>
            <a:ext cx="609600" cy="381000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urved Connector 163"/>
          <p:cNvCxnSpPr/>
          <p:nvPr/>
        </p:nvCxnSpPr>
        <p:spPr>
          <a:xfrm flipV="1">
            <a:off x="7019925" y="3733799"/>
            <a:ext cx="600075" cy="66676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urved Connector 165"/>
          <p:cNvCxnSpPr/>
          <p:nvPr/>
        </p:nvCxnSpPr>
        <p:spPr>
          <a:xfrm flipV="1">
            <a:off x="7010400" y="5181600"/>
            <a:ext cx="609600" cy="228600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urved Connector 167"/>
          <p:cNvCxnSpPr/>
          <p:nvPr/>
        </p:nvCxnSpPr>
        <p:spPr>
          <a:xfrm rot="10800000">
            <a:off x="7010400" y="2590800"/>
            <a:ext cx="609600" cy="457200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urved Connector 173"/>
          <p:cNvCxnSpPr/>
          <p:nvPr/>
        </p:nvCxnSpPr>
        <p:spPr>
          <a:xfrm rot="10800000" flipV="1">
            <a:off x="7010400" y="4114798"/>
            <a:ext cx="609600" cy="1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Curved Connector 175"/>
          <p:cNvCxnSpPr/>
          <p:nvPr/>
        </p:nvCxnSpPr>
        <p:spPr>
          <a:xfrm rot="10800000">
            <a:off x="7010400" y="5715000"/>
            <a:ext cx="609600" cy="228600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/>
          <p:cNvSpPr txBox="1"/>
          <p:nvPr/>
        </p:nvSpPr>
        <p:spPr>
          <a:xfrm>
            <a:off x="-152400" y="1066800"/>
            <a:ext cx="24359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+mn-lt"/>
              </a:rPr>
              <a:t>Original </a:t>
            </a:r>
          </a:p>
          <a:p>
            <a:pPr algn="ctr"/>
            <a:r>
              <a:rPr lang="en-US" sz="2400" dirty="0" smtClean="0">
                <a:latin typeface="+mn-lt"/>
              </a:rPr>
              <a:t>Code</a:t>
            </a:r>
            <a:endParaRPr lang="en-US" sz="2400" dirty="0">
              <a:latin typeface="+mn-lt"/>
            </a:endParaRPr>
          </a:p>
        </p:txBody>
      </p:sp>
      <p:sp>
        <p:nvSpPr>
          <p:cNvPr id="180" name="TextBox 179"/>
          <p:cNvSpPr txBox="1"/>
          <p:nvPr/>
        </p:nvSpPr>
        <p:spPr>
          <a:xfrm>
            <a:off x="2438400" y="1066800"/>
            <a:ext cx="24359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+mn-lt"/>
              </a:rPr>
              <a:t>Relocated Code</a:t>
            </a:r>
            <a:endParaRPr lang="en-US" sz="2400" dirty="0">
              <a:latin typeface="+mn-lt"/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6022278" y="1066800"/>
            <a:ext cx="24359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+mn-lt"/>
              </a:rPr>
              <a:t>Instrumentation/Infrastructure</a:t>
            </a:r>
            <a:endParaRPr lang="en-US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Outlined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dirty="0" smtClean="0"/>
              <a:t>Fast insertion and removal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Simple to update</a:t>
            </a:r>
          </a:p>
          <a:p>
            <a:pPr lvl="1"/>
            <a:r>
              <a:rPr lang="en-US" dirty="0" smtClean="0"/>
              <a:t>Original serves as a “handle”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Reduced code relocation</a:t>
            </a:r>
          </a:p>
          <a:p>
            <a:pPr lvl="1"/>
            <a:r>
              <a:rPr lang="en-US" dirty="0" smtClean="0"/>
              <a:t>Block or instruction</a:t>
            </a:r>
          </a:p>
          <a:p>
            <a:pPr lvl="1"/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Hard to optimize</a:t>
            </a:r>
          </a:p>
          <a:p>
            <a:pPr lvl="1"/>
            <a:r>
              <a:rPr lang="en-US" dirty="0" smtClean="0"/>
              <a:t>New code can be inserted without warning</a:t>
            </a:r>
          </a:p>
          <a:p>
            <a:pPr>
              <a:buFontTx/>
              <a:buChar char="-"/>
            </a:pPr>
            <a:r>
              <a:rPr lang="en-US" dirty="0" smtClean="0"/>
              <a:t>Poor code locality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90F13A-0508-4AE4-B09C-9A7C8BB463F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Performance Optimizations in 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02"/>
          <p:cNvGrpSpPr/>
          <p:nvPr/>
        </p:nvGrpSpPr>
        <p:grpSpPr>
          <a:xfrm>
            <a:off x="5791200" y="5410200"/>
            <a:ext cx="1300356" cy="457200"/>
            <a:chOff x="6019800" y="1905000"/>
            <a:chExt cx="1300356" cy="457200"/>
          </a:xfrm>
        </p:grpSpPr>
        <p:sp>
          <p:nvSpPr>
            <p:cNvPr id="120" name="Rounded Rectangle 119"/>
            <p:cNvSpPr/>
            <p:nvPr/>
          </p:nvSpPr>
          <p:spPr>
            <a:xfrm>
              <a:off x="6096000" y="1905000"/>
              <a:ext cx="1143000" cy="457200"/>
            </a:xfrm>
            <a:prstGeom prst="roundRect">
              <a:avLst>
                <a:gd name="adj" fmla="val 24073"/>
              </a:avLst>
            </a:prstGeom>
            <a:gradFill>
              <a:gsLst>
                <a:gs pos="0">
                  <a:schemeClr val="accent4">
                    <a:lumMod val="75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0"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dirty="0"/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6019800" y="1905000"/>
              <a:ext cx="13003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solidFill>
                    <a:schemeClr val="bg1"/>
                  </a:solidFill>
                  <a:latin typeface="+mn-lt"/>
                </a:rPr>
                <a:t>Basetramp</a:t>
              </a:r>
              <a:endParaRPr lang="en-US" dirty="0">
                <a:solidFill>
                  <a:schemeClr val="bg1"/>
                </a:solidFill>
                <a:latin typeface="+mn-lt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Partial </a:t>
            </a:r>
            <a:r>
              <a:rPr lang="en-US" dirty="0" err="1" smtClean="0"/>
              <a:t>Inlining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77A32E-F9BF-4B70-9B17-754F099BE00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Performance Optimizations in Dyninst</a:t>
            </a:r>
            <a:endParaRPr lang="en-US" dirty="0"/>
          </a:p>
        </p:txBody>
      </p:sp>
      <p:grpSp>
        <p:nvGrpSpPr>
          <p:cNvPr id="3" name="Group 50"/>
          <p:cNvGrpSpPr/>
          <p:nvPr/>
        </p:nvGrpSpPr>
        <p:grpSpPr>
          <a:xfrm>
            <a:off x="2169594" y="1828800"/>
            <a:ext cx="1223412" cy="1143000"/>
            <a:chOff x="2321994" y="1828800"/>
            <a:chExt cx="1223412" cy="1143000"/>
          </a:xfrm>
        </p:grpSpPr>
        <p:sp>
          <p:nvSpPr>
            <p:cNvPr id="7" name="Rounded Rectangle 6"/>
            <p:cNvSpPr/>
            <p:nvPr/>
          </p:nvSpPr>
          <p:spPr>
            <a:xfrm>
              <a:off x="2362200" y="1828800"/>
              <a:ext cx="1143000" cy="1143000"/>
            </a:xfrm>
            <a:prstGeom prst="roundRect">
              <a:avLst>
                <a:gd name="adj" fmla="val 24073"/>
              </a:avLst>
            </a:prstGeom>
            <a:gradFill>
              <a:gsLst>
                <a:gs pos="0">
                  <a:srgbClr val="00823B"/>
                </a:gs>
                <a:gs pos="100000">
                  <a:srgbClr val="005426"/>
                </a:gs>
              </a:gsLst>
              <a:lin ang="5400000" scaled="0"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b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321994" y="2057400"/>
              <a:ext cx="122341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Relocated</a:t>
              </a:r>
            </a:p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 Function</a:t>
              </a:r>
              <a:endParaRPr lang="en-US" dirty="0">
                <a:solidFill>
                  <a:schemeClr val="bg1"/>
                </a:solidFill>
                <a:latin typeface="+mn-lt"/>
              </a:endParaRPr>
            </a:p>
          </p:txBody>
        </p:sp>
      </p:grpSp>
      <p:sp>
        <p:nvSpPr>
          <p:cNvPr id="26" name="Rounded Rectangle 25"/>
          <p:cNvSpPr/>
          <p:nvPr/>
        </p:nvSpPr>
        <p:spPr>
          <a:xfrm>
            <a:off x="457200" y="1828800"/>
            <a:ext cx="1143000" cy="4114800"/>
          </a:xfrm>
          <a:prstGeom prst="roundRect">
            <a:avLst>
              <a:gd name="adj" fmla="val 7092"/>
            </a:avLst>
          </a:prstGeom>
          <a:gradFill>
            <a:gsLst>
              <a:gs pos="0">
                <a:schemeClr val="tx2">
                  <a:lumMod val="75000"/>
                </a:schemeClr>
              </a:gs>
              <a:gs pos="74000">
                <a:schemeClr val="accent6">
                  <a:lumMod val="5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2209800" y="51816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+mn-lt"/>
              </a:rPr>
              <a:t>Relocated Function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64" name="Curved Connector 63"/>
          <p:cNvCxnSpPr/>
          <p:nvPr/>
        </p:nvCxnSpPr>
        <p:spPr>
          <a:xfrm flipV="1">
            <a:off x="1600200" y="1828800"/>
            <a:ext cx="685800" cy="533400"/>
          </a:xfrm>
          <a:prstGeom prst="curvedConnector3">
            <a:avLst>
              <a:gd name="adj1" fmla="val 42453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urved Connector 66"/>
          <p:cNvCxnSpPr/>
          <p:nvPr/>
        </p:nvCxnSpPr>
        <p:spPr>
          <a:xfrm flipV="1">
            <a:off x="3429000" y="1828800"/>
            <a:ext cx="685800" cy="533400"/>
          </a:xfrm>
          <a:prstGeom prst="curvedConnector3">
            <a:avLst>
              <a:gd name="adj1" fmla="val 42453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urved Connector 67"/>
          <p:cNvCxnSpPr/>
          <p:nvPr/>
        </p:nvCxnSpPr>
        <p:spPr>
          <a:xfrm rot="10800000">
            <a:off x="3429000" y="2514600"/>
            <a:ext cx="685800" cy="457200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urved Connector 70"/>
          <p:cNvCxnSpPr/>
          <p:nvPr/>
        </p:nvCxnSpPr>
        <p:spPr>
          <a:xfrm rot="10800000">
            <a:off x="1600200" y="2514600"/>
            <a:ext cx="685800" cy="457200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urved Connector 71"/>
          <p:cNvCxnSpPr/>
          <p:nvPr/>
        </p:nvCxnSpPr>
        <p:spPr>
          <a:xfrm rot="10800000">
            <a:off x="1676400" y="3962400"/>
            <a:ext cx="2438400" cy="457200"/>
          </a:xfrm>
          <a:prstGeom prst="curvedConnector3">
            <a:avLst>
              <a:gd name="adj1" fmla="val 50000"/>
            </a:avLst>
          </a:prstGeom>
          <a:ln w="2540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urved Connector 73"/>
          <p:cNvCxnSpPr/>
          <p:nvPr/>
        </p:nvCxnSpPr>
        <p:spPr>
          <a:xfrm flipV="1">
            <a:off x="1676400" y="3352800"/>
            <a:ext cx="2362200" cy="457200"/>
          </a:xfrm>
          <a:prstGeom prst="curvedConnector3">
            <a:avLst>
              <a:gd name="adj1" fmla="val 50000"/>
            </a:avLst>
          </a:prstGeom>
          <a:ln w="2540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urved Connector 75"/>
          <p:cNvCxnSpPr/>
          <p:nvPr/>
        </p:nvCxnSpPr>
        <p:spPr>
          <a:xfrm flipV="1">
            <a:off x="1600200" y="4800600"/>
            <a:ext cx="685800" cy="533400"/>
          </a:xfrm>
          <a:prstGeom prst="curvedConnector3">
            <a:avLst>
              <a:gd name="adj1" fmla="val 42453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urved Connector 76"/>
          <p:cNvCxnSpPr/>
          <p:nvPr/>
        </p:nvCxnSpPr>
        <p:spPr>
          <a:xfrm rot="10800000">
            <a:off x="1600200" y="5486400"/>
            <a:ext cx="685800" cy="457200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urved Connector 77"/>
          <p:cNvCxnSpPr/>
          <p:nvPr/>
        </p:nvCxnSpPr>
        <p:spPr>
          <a:xfrm flipV="1">
            <a:off x="3428999" y="4800600"/>
            <a:ext cx="685800" cy="533400"/>
          </a:xfrm>
          <a:prstGeom prst="curvedConnector3">
            <a:avLst>
              <a:gd name="adj1" fmla="val 42453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urved Connector 78"/>
          <p:cNvCxnSpPr/>
          <p:nvPr/>
        </p:nvCxnSpPr>
        <p:spPr>
          <a:xfrm rot="10800000">
            <a:off x="3428999" y="5486400"/>
            <a:ext cx="685800" cy="457200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82"/>
          <p:cNvSpPr/>
          <p:nvPr/>
        </p:nvSpPr>
        <p:spPr>
          <a:xfrm>
            <a:off x="457200" y="2286000"/>
            <a:ext cx="1143000" cy="304800"/>
          </a:xfrm>
          <a:prstGeom prst="rect">
            <a:avLst/>
          </a:prstGeom>
          <a:gradFill>
            <a:gsLst>
              <a:gs pos="0">
                <a:srgbClr val="00823B"/>
              </a:gs>
              <a:gs pos="100000">
                <a:srgbClr val="005426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Branch</a:t>
            </a:r>
            <a:endParaRPr lang="en-US" dirty="0"/>
          </a:p>
        </p:txBody>
      </p:sp>
      <p:sp>
        <p:nvSpPr>
          <p:cNvPr id="84" name="Rectangle 83"/>
          <p:cNvSpPr/>
          <p:nvPr/>
        </p:nvSpPr>
        <p:spPr>
          <a:xfrm>
            <a:off x="457200" y="5257800"/>
            <a:ext cx="1143000" cy="304800"/>
          </a:xfrm>
          <a:prstGeom prst="rect">
            <a:avLst/>
          </a:prstGeom>
          <a:gradFill>
            <a:gsLst>
              <a:gs pos="0">
                <a:srgbClr val="00823B"/>
              </a:gs>
              <a:gs pos="100000">
                <a:srgbClr val="005426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Branch</a:t>
            </a:r>
            <a:endParaRPr lang="en-US" dirty="0"/>
          </a:p>
        </p:txBody>
      </p:sp>
      <p:sp>
        <p:nvSpPr>
          <p:cNvPr id="85" name="Rectangle 84"/>
          <p:cNvSpPr/>
          <p:nvPr/>
        </p:nvSpPr>
        <p:spPr>
          <a:xfrm>
            <a:off x="457200" y="3733800"/>
            <a:ext cx="1143000" cy="304800"/>
          </a:xfrm>
          <a:prstGeom prst="rect">
            <a:avLst/>
          </a:prstGeom>
          <a:gradFill>
            <a:gsLst>
              <a:gs pos="0">
                <a:srgbClr val="00823B"/>
              </a:gs>
              <a:gs pos="100000">
                <a:srgbClr val="005426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Branch</a:t>
            </a:r>
            <a:endParaRPr lang="en-US" dirty="0"/>
          </a:p>
        </p:txBody>
      </p:sp>
      <p:grpSp>
        <p:nvGrpSpPr>
          <p:cNvPr id="6" name="Group 61"/>
          <p:cNvGrpSpPr/>
          <p:nvPr/>
        </p:nvGrpSpPr>
        <p:grpSpPr>
          <a:xfrm>
            <a:off x="2169594" y="4800600"/>
            <a:ext cx="1223412" cy="1143000"/>
            <a:chOff x="2321994" y="1828800"/>
            <a:chExt cx="1223412" cy="1143000"/>
          </a:xfrm>
        </p:grpSpPr>
        <p:sp>
          <p:nvSpPr>
            <p:cNvPr id="63" name="Rounded Rectangle 62"/>
            <p:cNvSpPr/>
            <p:nvPr/>
          </p:nvSpPr>
          <p:spPr>
            <a:xfrm>
              <a:off x="2362200" y="1828800"/>
              <a:ext cx="1143000" cy="1143000"/>
            </a:xfrm>
            <a:prstGeom prst="roundRect">
              <a:avLst>
                <a:gd name="adj" fmla="val 24073"/>
              </a:avLst>
            </a:prstGeom>
            <a:gradFill>
              <a:gsLst>
                <a:gs pos="0">
                  <a:srgbClr val="00823B"/>
                </a:gs>
                <a:gs pos="100000">
                  <a:srgbClr val="005426"/>
                </a:gs>
              </a:gsLst>
              <a:lin ang="5400000" scaled="0"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 anchorCtr="1"/>
            <a:lstStyle/>
            <a:p>
              <a:pPr algn="ctr"/>
              <a:endParaRPr lang="en-US" b="1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321994" y="2057400"/>
              <a:ext cx="122341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Relocated</a:t>
              </a:r>
            </a:p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 Function</a:t>
              </a:r>
              <a:endParaRPr lang="en-US" dirty="0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9" name="Group 68"/>
          <p:cNvGrpSpPr/>
          <p:nvPr/>
        </p:nvGrpSpPr>
        <p:grpSpPr>
          <a:xfrm>
            <a:off x="4038600" y="1828800"/>
            <a:ext cx="1143000" cy="1143000"/>
            <a:chOff x="2362200" y="838200"/>
            <a:chExt cx="1143000" cy="1143000"/>
          </a:xfrm>
        </p:grpSpPr>
        <p:sp>
          <p:nvSpPr>
            <p:cNvPr id="31" name="Rounded Rectangle 30"/>
            <p:cNvSpPr/>
            <p:nvPr/>
          </p:nvSpPr>
          <p:spPr>
            <a:xfrm>
              <a:off x="2362200" y="838200"/>
              <a:ext cx="1143000" cy="1143000"/>
            </a:xfrm>
            <a:prstGeom prst="roundRect">
              <a:avLst>
                <a:gd name="adj" fmla="val 24073"/>
              </a:avLst>
            </a:prstGeom>
            <a:gradFill>
              <a:gsLst>
                <a:gs pos="0">
                  <a:srgbClr val="00823B"/>
                </a:gs>
                <a:gs pos="100000">
                  <a:srgbClr val="005426"/>
                </a:gs>
              </a:gsLst>
              <a:lin ang="5400000" scaled="0"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2362200" y="1066800"/>
              <a:ext cx="111601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Relocated</a:t>
              </a:r>
            </a:p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Block</a:t>
              </a:r>
              <a:endParaRPr lang="en-US" dirty="0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10" name="Group 69"/>
          <p:cNvGrpSpPr/>
          <p:nvPr/>
        </p:nvGrpSpPr>
        <p:grpSpPr>
          <a:xfrm>
            <a:off x="4038600" y="4800600"/>
            <a:ext cx="1143000" cy="1143000"/>
            <a:chOff x="2362200" y="838200"/>
            <a:chExt cx="1143000" cy="1143000"/>
          </a:xfrm>
        </p:grpSpPr>
        <p:sp>
          <p:nvSpPr>
            <p:cNvPr id="73" name="Rounded Rectangle 72"/>
            <p:cNvSpPr/>
            <p:nvPr/>
          </p:nvSpPr>
          <p:spPr>
            <a:xfrm>
              <a:off x="2362200" y="838200"/>
              <a:ext cx="1143000" cy="1143000"/>
            </a:xfrm>
            <a:prstGeom prst="roundRect">
              <a:avLst>
                <a:gd name="adj" fmla="val 24073"/>
              </a:avLst>
            </a:prstGeom>
            <a:gradFill>
              <a:gsLst>
                <a:gs pos="0">
                  <a:srgbClr val="00823B"/>
                </a:gs>
                <a:gs pos="100000">
                  <a:srgbClr val="005426"/>
                </a:gs>
              </a:gsLst>
              <a:lin ang="5400000" scaled="0"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2362200" y="1066800"/>
              <a:ext cx="111601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Relocated</a:t>
              </a:r>
            </a:p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Block</a:t>
              </a:r>
              <a:endParaRPr lang="en-US" dirty="0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11" name="Group 81"/>
          <p:cNvGrpSpPr/>
          <p:nvPr/>
        </p:nvGrpSpPr>
        <p:grpSpPr>
          <a:xfrm>
            <a:off x="4038600" y="3276600"/>
            <a:ext cx="1143000" cy="1143000"/>
            <a:chOff x="2362200" y="838200"/>
            <a:chExt cx="1143000" cy="1143000"/>
          </a:xfrm>
        </p:grpSpPr>
        <p:sp>
          <p:nvSpPr>
            <p:cNvPr id="86" name="Rounded Rectangle 85"/>
            <p:cNvSpPr/>
            <p:nvPr/>
          </p:nvSpPr>
          <p:spPr>
            <a:xfrm>
              <a:off x="2362200" y="838200"/>
              <a:ext cx="1143000" cy="1143000"/>
            </a:xfrm>
            <a:prstGeom prst="roundRect">
              <a:avLst>
                <a:gd name="adj" fmla="val 24073"/>
              </a:avLst>
            </a:prstGeom>
            <a:gradFill>
              <a:gsLst>
                <a:gs pos="0">
                  <a:srgbClr val="00823B"/>
                </a:gs>
                <a:gs pos="100000">
                  <a:srgbClr val="005426"/>
                </a:gs>
              </a:gsLst>
              <a:lin ang="5400000" scaled="0"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2362200" y="1066800"/>
              <a:ext cx="111601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Relocated</a:t>
              </a:r>
            </a:p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Block</a:t>
              </a:r>
              <a:endParaRPr lang="en-US" dirty="0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12" name="Group 101"/>
          <p:cNvGrpSpPr/>
          <p:nvPr/>
        </p:nvGrpSpPr>
        <p:grpSpPr>
          <a:xfrm>
            <a:off x="5791200" y="1981200"/>
            <a:ext cx="1300356" cy="457200"/>
            <a:chOff x="6019800" y="1905000"/>
            <a:chExt cx="1300356" cy="457200"/>
          </a:xfrm>
        </p:grpSpPr>
        <p:sp>
          <p:nvSpPr>
            <p:cNvPr id="92" name="Rounded Rectangle 91"/>
            <p:cNvSpPr/>
            <p:nvPr/>
          </p:nvSpPr>
          <p:spPr>
            <a:xfrm>
              <a:off x="6096000" y="1905000"/>
              <a:ext cx="1143000" cy="457200"/>
            </a:xfrm>
            <a:prstGeom prst="roundRect">
              <a:avLst>
                <a:gd name="adj" fmla="val 24073"/>
              </a:avLst>
            </a:prstGeom>
            <a:gradFill>
              <a:gsLst>
                <a:gs pos="0">
                  <a:schemeClr val="accent4">
                    <a:lumMod val="75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0"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dirty="0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6019800" y="1905000"/>
              <a:ext cx="13003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solidFill>
                    <a:schemeClr val="bg1"/>
                  </a:solidFill>
                  <a:latin typeface="+mn-lt"/>
                </a:rPr>
                <a:t>Basetramp</a:t>
              </a:r>
              <a:endParaRPr lang="en-US" dirty="0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13" name="Group 102"/>
          <p:cNvGrpSpPr/>
          <p:nvPr/>
        </p:nvGrpSpPr>
        <p:grpSpPr>
          <a:xfrm>
            <a:off x="5791200" y="2438400"/>
            <a:ext cx="1300356" cy="457200"/>
            <a:chOff x="6019800" y="1905000"/>
            <a:chExt cx="1300356" cy="457200"/>
          </a:xfrm>
        </p:grpSpPr>
        <p:sp>
          <p:nvSpPr>
            <p:cNvPr id="104" name="Rounded Rectangle 103"/>
            <p:cNvSpPr/>
            <p:nvPr/>
          </p:nvSpPr>
          <p:spPr>
            <a:xfrm>
              <a:off x="6096000" y="1905000"/>
              <a:ext cx="1143000" cy="457200"/>
            </a:xfrm>
            <a:prstGeom prst="roundRect">
              <a:avLst>
                <a:gd name="adj" fmla="val 24073"/>
              </a:avLst>
            </a:prstGeom>
            <a:gradFill>
              <a:gsLst>
                <a:gs pos="0">
                  <a:schemeClr val="accent4">
                    <a:lumMod val="75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0"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dirty="0"/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6019800" y="1905000"/>
              <a:ext cx="13003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solidFill>
                    <a:schemeClr val="bg1"/>
                  </a:solidFill>
                  <a:latin typeface="+mn-lt"/>
                </a:rPr>
                <a:t>Basetramp</a:t>
              </a:r>
              <a:endParaRPr lang="en-US" dirty="0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14" name="Group 101"/>
          <p:cNvGrpSpPr/>
          <p:nvPr/>
        </p:nvGrpSpPr>
        <p:grpSpPr>
          <a:xfrm>
            <a:off x="5791200" y="3429000"/>
            <a:ext cx="1300356" cy="457200"/>
            <a:chOff x="6019800" y="1905000"/>
            <a:chExt cx="1300356" cy="457200"/>
          </a:xfrm>
        </p:grpSpPr>
        <p:sp>
          <p:nvSpPr>
            <p:cNvPr id="115" name="Rounded Rectangle 114"/>
            <p:cNvSpPr/>
            <p:nvPr/>
          </p:nvSpPr>
          <p:spPr>
            <a:xfrm>
              <a:off x="6096000" y="1905000"/>
              <a:ext cx="1143000" cy="457200"/>
            </a:xfrm>
            <a:prstGeom prst="roundRect">
              <a:avLst>
                <a:gd name="adj" fmla="val 24073"/>
              </a:avLst>
            </a:prstGeom>
            <a:gradFill>
              <a:gsLst>
                <a:gs pos="0">
                  <a:schemeClr val="accent4">
                    <a:lumMod val="75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0"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dirty="0"/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6019800" y="1905000"/>
              <a:ext cx="13003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solidFill>
                    <a:schemeClr val="bg1"/>
                  </a:solidFill>
                  <a:latin typeface="+mn-lt"/>
                </a:rPr>
                <a:t>Basetramp</a:t>
              </a:r>
              <a:endParaRPr lang="en-US" dirty="0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15" name="Group 102"/>
          <p:cNvGrpSpPr/>
          <p:nvPr/>
        </p:nvGrpSpPr>
        <p:grpSpPr>
          <a:xfrm>
            <a:off x="5791200" y="3886200"/>
            <a:ext cx="1300356" cy="457200"/>
            <a:chOff x="6019800" y="1905000"/>
            <a:chExt cx="1300356" cy="457200"/>
          </a:xfrm>
        </p:grpSpPr>
        <p:sp>
          <p:nvSpPr>
            <p:cNvPr id="113" name="Rounded Rectangle 112"/>
            <p:cNvSpPr/>
            <p:nvPr/>
          </p:nvSpPr>
          <p:spPr>
            <a:xfrm>
              <a:off x="6096000" y="1905000"/>
              <a:ext cx="1143000" cy="457200"/>
            </a:xfrm>
            <a:prstGeom prst="roundRect">
              <a:avLst>
                <a:gd name="adj" fmla="val 24073"/>
              </a:avLst>
            </a:prstGeom>
            <a:gradFill>
              <a:gsLst>
                <a:gs pos="0">
                  <a:schemeClr val="accent4">
                    <a:lumMod val="75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0"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dirty="0"/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6019800" y="1905000"/>
              <a:ext cx="13003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solidFill>
                    <a:schemeClr val="bg1"/>
                  </a:solidFill>
                  <a:latin typeface="+mn-lt"/>
                </a:rPr>
                <a:t>Basetramp</a:t>
              </a:r>
              <a:endParaRPr lang="en-US" dirty="0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16" name="Group 101"/>
          <p:cNvGrpSpPr/>
          <p:nvPr/>
        </p:nvGrpSpPr>
        <p:grpSpPr>
          <a:xfrm>
            <a:off x="5791200" y="4953000"/>
            <a:ext cx="1300356" cy="457200"/>
            <a:chOff x="6019800" y="1905000"/>
            <a:chExt cx="1300356" cy="457200"/>
          </a:xfrm>
        </p:grpSpPr>
        <p:sp>
          <p:nvSpPr>
            <p:cNvPr id="122" name="Rounded Rectangle 121"/>
            <p:cNvSpPr/>
            <p:nvPr/>
          </p:nvSpPr>
          <p:spPr>
            <a:xfrm>
              <a:off x="6096000" y="1905000"/>
              <a:ext cx="1143000" cy="457200"/>
            </a:xfrm>
            <a:prstGeom prst="roundRect">
              <a:avLst>
                <a:gd name="adj" fmla="val 24073"/>
              </a:avLst>
            </a:prstGeom>
            <a:gradFill>
              <a:gsLst>
                <a:gs pos="0">
                  <a:schemeClr val="accent4">
                    <a:lumMod val="75000"/>
                  </a:schemeClr>
                </a:gs>
                <a:gs pos="100000">
                  <a:schemeClr val="accent4">
                    <a:lumMod val="50000"/>
                  </a:schemeClr>
                </a:gs>
              </a:gsLst>
              <a:lin ang="5400000" scaled="0"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dirty="0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6019800" y="1905000"/>
              <a:ext cx="13003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solidFill>
                    <a:schemeClr val="bg1"/>
                  </a:solidFill>
                  <a:latin typeface="+mn-lt"/>
                </a:rPr>
                <a:t>Basetramp</a:t>
              </a:r>
              <a:endParaRPr lang="en-US" dirty="0">
                <a:solidFill>
                  <a:schemeClr val="bg1"/>
                </a:solidFill>
                <a:latin typeface="+mn-lt"/>
              </a:endParaRPr>
            </a:p>
          </p:txBody>
        </p:sp>
      </p:grpSp>
      <p:sp>
        <p:nvSpPr>
          <p:cNvPr id="125" name="Rounded Rectangle 124"/>
          <p:cNvSpPr/>
          <p:nvPr/>
        </p:nvSpPr>
        <p:spPr>
          <a:xfrm>
            <a:off x="7592487" y="1905000"/>
            <a:ext cx="1143000" cy="381000"/>
          </a:xfrm>
          <a:prstGeom prst="roundRect">
            <a:avLst>
              <a:gd name="adj" fmla="val 24073"/>
            </a:avLst>
          </a:prstGeom>
          <a:gradFill>
            <a:gsLst>
              <a:gs pos="0">
                <a:schemeClr val="accent5">
                  <a:lumMod val="75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dirty="0"/>
          </a:p>
        </p:txBody>
      </p:sp>
      <p:sp>
        <p:nvSpPr>
          <p:cNvPr id="126" name="TextBox 125"/>
          <p:cNvSpPr txBox="1"/>
          <p:nvPr/>
        </p:nvSpPr>
        <p:spPr>
          <a:xfrm>
            <a:off x="7592487" y="1905000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  <a:latin typeface="+mn-lt"/>
              </a:rPr>
              <a:t>Minitramp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27" name="Rounded Rectangle 126"/>
          <p:cNvSpPr/>
          <p:nvPr/>
        </p:nvSpPr>
        <p:spPr>
          <a:xfrm>
            <a:off x="7592487" y="2286000"/>
            <a:ext cx="1143000" cy="381000"/>
          </a:xfrm>
          <a:prstGeom prst="roundRect">
            <a:avLst>
              <a:gd name="adj" fmla="val 24073"/>
            </a:avLst>
          </a:prstGeom>
          <a:gradFill>
            <a:gsLst>
              <a:gs pos="0">
                <a:schemeClr val="accent5">
                  <a:lumMod val="75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dirty="0"/>
          </a:p>
        </p:txBody>
      </p:sp>
      <p:sp>
        <p:nvSpPr>
          <p:cNvPr id="128" name="TextBox 127"/>
          <p:cNvSpPr txBox="1"/>
          <p:nvPr/>
        </p:nvSpPr>
        <p:spPr>
          <a:xfrm>
            <a:off x="7592487" y="2286000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  <a:latin typeface="+mn-lt"/>
              </a:rPr>
              <a:t>Minitramp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29" name="Rounded Rectangle 128"/>
          <p:cNvSpPr/>
          <p:nvPr/>
        </p:nvSpPr>
        <p:spPr>
          <a:xfrm>
            <a:off x="7592487" y="2667000"/>
            <a:ext cx="1143000" cy="381000"/>
          </a:xfrm>
          <a:prstGeom prst="roundRect">
            <a:avLst>
              <a:gd name="adj" fmla="val 24073"/>
            </a:avLst>
          </a:prstGeom>
          <a:gradFill>
            <a:gsLst>
              <a:gs pos="0">
                <a:schemeClr val="accent5">
                  <a:lumMod val="75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dirty="0"/>
          </a:p>
        </p:txBody>
      </p:sp>
      <p:sp>
        <p:nvSpPr>
          <p:cNvPr id="130" name="TextBox 129"/>
          <p:cNvSpPr txBox="1"/>
          <p:nvPr/>
        </p:nvSpPr>
        <p:spPr>
          <a:xfrm>
            <a:off x="7592487" y="2667000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  <a:latin typeface="+mn-lt"/>
              </a:rPr>
              <a:t>Minitramp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31" name="Rounded Rectangle 130"/>
          <p:cNvSpPr/>
          <p:nvPr/>
        </p:nvSpPr>
        <p:spPr>
          <a:xfrm>
            <a:off x="7592487" y="3657600"/>
            <a:ext cx="1143000" cy="381000"/>
          </a:xfrm>
          <a:prstGeom prst="roundRect">
            <a:avLst>
              <a:gd name="adj" fmla="val 24073"/>
            </a:avLst>
          </a:prstGeom>
          <a:gradFill>
            <a:gsLst>
              <a:gs pos="0">
                <a:schemeClr val="accent5">
                  <a:lumMod val="75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dirty="0"/>
          </a:p>
        </p:txBody>
      </p:sp>
      <p:sp>
        <p:nvSpPr>
          <p:cNvPr id="132" name="TextBox 131"/>
          <p:cNvSpPr txBox="1"/>
          <p:nvPr/>
        </p:nvSpPr>
        <p:spPr>
          <a:xfrm>
            <a:off x="7592487" y="3657600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  <a:latin typeface="+mn-lt"/>
              </a:rPr>
              <a:t>Minitramp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33" name="Rounded Rectangle 132"/>
          <p:cNvSpPr/>
          <p:nvPr/>
        </p:nvSpPr>
        <p:spPr>
          <a:xfrm>
            <a:off x="7592487" y="5029200"/>
            <a:ext cx="1143000" cy="381000"/>
          </a:xfrm>
          <a:prstGeom prst="roundRect">
            <a:avLst>
              <a:gd name="adj" fmla="val 24073"/>
            </a:avLst>
          </a:prstGeom>
          <a:gradFill>
            <a:gsLst>
              <a:gs pos="0">
                <a:schemeClr val="accent5">
                  <a:lumMod val="75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dirty="0"/>
          </a:p>
        </p:txBody>
      </p:sp>
      <p:sp>
        <p:nvSpPr>
          <p:cNvPr id="134" name="TextBox 133"/>
          <p:cNvSpPr txBox="1"/>
          <p:nvPr/>
        </p:nvSpPr>
        <p:spPr>
          <a:xfrm>
            <a:off x="7592487" y="5029200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  <a:latin typeface="+mn-lt"/>
              </a:rPr>
              <a:t>Minitramp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35" name="Rounded Rectangle 134"/>
          <p:cNvSpPr/>
          <p:nvPr/>
        </p:nvSpPr>
        <p:spPr>
          <a:xfrm>
            <a:off x="7592487" y="5410200"/>
            <a:ext cx="1143000" cy="381000"/>
          </a:xfrm>
          <a:prstGeom prst="roundRect">
            <a:avLst>
              <a:gd name="adj" fmla="val 24073"/>
            </a:avLst>
          </a:prstGeom>
          <a:gradFill>
            <a:gsLst>
              <a:gs pos="0">
                <a:schemeClr val="accent5">
                  <a:lumMod val="75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1"/>
          <a:lstStyle/>
          <a:p>
            <a:pPr algn="ctr"/>
            <a:endParaRPr lang="en-US" dirty="0"/>
          </a:p>
        </p:txBody>
      </p:sp>
      <p:sp>
        <p:nvSpPr>
          <p:cNvPr id="136" name="TextBox 135"/>
          <p:cNvSpPr txBox="1"/>
          <p:nvPr/>
        </p:nvSpPr>
        <p:spPr>
          <a:xfrm>
            <a:off x="7592487" y="5410200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  <a:latin typeface="+mn-lt"/>
              </a:rPr>
              <a:t>Minitramp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37" name="Curved Connector 136"/>
          <p:cNvCxnSpPr/>
          <p:nvPr/>
        </p:nvCxnSpPr>
        <p:spPr>
          <a:xfrm>
            <a:off x="5105400" y="1828800"/>
            <a:ext cx="762000" cy="152400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Freeform 150"/>
          <p:cNvSpPr/>
          <p:nvPr/>
        </p:nvSpPr>
        <p:spPr>
          <a:xfrm>
            <a:off x="5133975" y="1905000"/>
            <a:ext cx="714375" cy="971550"/>
          </a:xfrm>
          <a:custGeom>
            <a:avLst/>
            <a:gdLst>
              <a:gd name="connsiteX0" fmla="*/ 714375 w 714375"/>
              <a:gd name="connsiteY0" fmla="*/ 977900 h 977900"/>
              <a:gd name="connsiteX1" fmla="*/ 419100 w 714375"/>
              <a:gd name="connsiteY1" fmla="*/ 863600 h 977900"/>
              <a:gd name="connsiteX2" fmla="*/ 333375 w 714375"/>
              <a:gd name="connsiteY2" fmla="*/ 501650 h 977900"/>
              <a:gd name="connsiteX3" fmla="*/ 238125 w 714375"/>
              <a:gd name="connsiteY3" fmla="*/ 82550 h 977900"/>
              <a:gd name="connsiteX4" fmla="*/ 0 w 714375"/>
              <a:gd name="connsiteY4" fmla="*/ 6350 h 97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4375" h="977900">
                <a:moveTo>
                  <a:pt x="714375" y="977900"/>
                </a:moveTo>
                <a:cubicBezTo>
                  <a:pt x="598487" y="960437"/>
                  <a:pt x="482600" y="942975"/>
                  <a:pt x="419100" y="863600"/>
                </a:cubicBezTo>
                <a:cubicBezTo>
                  <a:pt x="355600" y="784225"/>
                  <a:pt x="363538" y="631825"/>
                  <a:pt x="333375" y="501650"/>
                </a:cubicBezTo>
                <a:cubicBezTo>
                  <a:pt x="303213" y="371475"/>
                  <a:pt x="293687" y="165100"/>
                  <a:pt x="238125" y="82550"/>
                </a:cubicBezTo>
                <a:cubicBezTo>
                  <a:pt x="182563" y="0"/>
                  <a:pt x="91281" y="3175"/>
                  <a:pt x="0" y="6350"/>
                </a:cubicBezTo>
              </a:path>
            </a:pathLst>
          </a:cu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2" name="Curved Connector 151"/>
          <p:cNvCxnSpPr>
            <a:stCxn id="87" idx="3"/>
          </p:cNvCxnSpPr>
          <p:nvPr/>
        </p:nvCxnSpPr>
        <p:spPr>
          <a:xfrm flipV="1">
            <a:off x="5154611" y="3429000"/>
            <a:ext cx="712789" cy="399366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urved Connector 153"/>
          <p:cNvCxnSpPr/>
          <p:nvPr/>
        </p:nvCxnSpPr>
        <p:spPr>
          <a:xfrm rot="10800000">
            <a:off x="5181600" y="3886200"/>
            <a:ext cx="685800" cy="457200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Freeform 158"/>
          <p:cNvSpPr/>
          <p:nvPr/>
        </p:nvSpPr>
        <p:spPr>
          <a:xfrm flipH="1">
            <a:off x="5181600" y="4953000"/>
            <a:ext cx="685800" cy="838200"/>
          </a:xfrm>
          <a:custGeom>
            <a:avLst/>
            <a:gdLst>
              <a:gd name="connsiteX0" fmla="*/ 714375 w 714375"/>
              <a:gd name="connsiteY0" fmla="*/ 977900 h 977900"/>
              <a:gd name="connsiteX1" fmla="*/ 419100 w 714375"/>
              <a:gd name="connsiteY1" fmla="*/ 863600 h 977900"/>
              <a:gd name="connsiteX2" fmla="*/ 333375 w 714375"/>
              <a:gd name="connsiteY2" fmla="*/ 501650 h 977900"/>
              <a:gd name="connsiteX3" fmla="*/ 238125 w 714375"/>
              <a:gd name="connsiteY3" fmla="*/ 82550 h 977900"/>
              <a:gd name="connsiteX4" fmla="*/ 0 w 714375"/>
              <a:gd name="connsiteY4" fmla="*/ 6350 h 97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4375" h="977900">
                <a:moveTo>
                  <a:pt x="714375" y="977900"/>
                </a:moveTo>
                <a:cubicBezTo>
                  <a:pt x="598487" y="960437"/>
                  <a:pt x="482600" y="942975"/>
                  <a:pt x="419100" y="863600"/>
                </a:cubicBezTo>
                <a:cubicBezTo>
                  <a:pt x="355600" y="784225"/>
                  <a:pt x="363538" y="631825"/>
                  <a:pt x="333375" y="501650"/>
                </a:cubicBezTo>
                <a:cubicBezTo>
                  <a:pt x="303213" y="371475"/>
                  <a:pt x="293687" y="165100"/>
                  <a:pt x="238125" y="82550"/>
                </a:cubicBezTo>
                <a:cubicBezTo>
                  <a:pt x="182563" y="0"/>
                  <a:pt x="91281" y="3175"/>
                  <a:pt x="0" y="6350"/>
                </a:cubicBezTo>
              </a:path>
            </a:pathLst>
          </a:cu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0" name="Curved Connector 159"/>
          <p:cNvCxnSpPr/>
          <p:nvPr/>
        </p:nvCxnSpPr>
        <p:spPr>
          <a:xfrm rot="10800000">
            <a:off x="5105400" y="5867400"/>
            <a:ext cx="838200" cy="1588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urved Connector 161"/>
          <p:cNvCxnSpPr/>
          <p:nvPr/>
        </p:nvCxnSpPr>
        <p:spPr>
          <a:xfrm flipV="1">
            <a:off x="7010400" y="1905000"/>
            <a:ext cx="609600" cy="457200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urved Connector 163"/>
          <p:cNvCxnSpPr/>
          <p:nvPr/>
        </p:nvCxnSpPr>
        <p:spPr>
          <a:xfrm flipV="1">
            <a:off x="7010400" y="3657600"/>
            <a:ext cx="609600" cy="152400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urved Connector 165"/>
          <p:cNvCxnSpPr/>
          <p:nvPr/>
        </p:nvCxnSpPr>
        <p:spPr>
          <a:xfrm flipV="1">
            <a:off x="7010400" y="5029200"/>
            <a:ext cx="609600" cy="304800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urved Connector 167"/>
          <p:cNvCxnSpPr/>
          <p:nvPr/>
        </p:nvCxnSpPr>
        <p:spPr>
          <a:xfrm rot="10800000">
            <a:off x="7010400" y="2514600"/>
            <a:ext cx="609600" cy="533400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urved Connector 173"/>
          <p:cNvCxnSpPr/>
          <p:nvPr/>
        </p:nvCxnSpPr>
        <p:spPr>
          <a:xfrm rot="10800000">
            <a:off x="7010400" y="3962400"/>
            <a:ext cx="609600" cy="76200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Curved Connector 175"/>
          <p:cNvCxnSpPr/>
          <p:nvPr/>
        </p:nvCxnSpPr>
        <p:spPr>
          <a:xfrm rot="10800000">
            <a:off x="7010400" y="5486400"/>
            <a:ext cx="609600" cy="304800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/>
          <p:cNvSpPr txBox="1"/>
          <p:nvPr/>
        </p:nvSpPr>
        <p:spPr>
          <a:xfrm>
            <a:off x="-152400" y="1066800"/>
            <a:ext cx="24359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+mn-lt"/>
              </a:rPr>
              <a:t>Original </a:t>
            </a:r>
          </a:p>
          <a:p>
            <a:pPr algn="ctr"/>
            <a:r>
              <a:rPr lang="en-US" sz="2400" dirty="0" smtClean="0">
                <a:latin typeface="+mn-lt"/>
              </a:rPr>
              <a:t>Code</a:t>
            </a:r>
            <a:endParaRPr lang="en-US" sz="2400" dirty="0">
              <a:latin typeface="+mn-lt"/>
            </a:endParaRPr>
          </a:p>
        </p:txBody>
      </p:sp>
      <p:sp>
        <p:nvSpPr>
          <p:cNvPr id="180" name="TextBox 179"/>
          <p:cNvSpPr txBox="1"/>
          <p:nvPr/>
        </p:nvSpPr>
        <p:spPr>
          <a:xfrm>
            <a:off x="2438400" y="1066800"/>
            <a:ext cx="24359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+mn-lt"/>
              </a:rPr>
              <a:t>Relocated Code</a:t>
            </a:r>
            <a:endParaRPr lang="en-US" sz="2400" dirty="0">
              <a:latin typeface="+mn-lt"/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6022278" y="1066800"/>
            <a:ext cx="24359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+mn-lt"/>
              </a:rPr>
              <a:t>Instrumentation</a:t>
            </a:r>
            <a:endParaRPr lang="en-US" sz="2400" dirty="0">
              <a:latin typeface="+mn-lt"/>
            </a:endParaRPr>
          </a:p>
        </p:txBody>
      </p:sp>
      <p:grpSp>
        <p:nvGrpSpPr>
          <p:cNvPr id="24" name="Group 109"/>
          <p:cNvGrpSpPr/>
          <p:nvPr/>
        </p:nvGrpSpPr>
        <p:grpSpPr>
          <a:xfrm>
            <a:off x="4038600" y="2133600"/>
            <a:ext cx="1143000" cy="457200"/>
            <a:chOff x="5334000" y="4343400"/>
            <a:chExt cx="2438400" cy="457200"/>
          </a:xfrm>
        </p:grpSpPr>
        <p:sp>
          <p:nvSpPr>
            <p:cNvPr id="107" name="Rectangle 106"/>
            <p:cNvSpPr/>
            <p:nvPr/>
          </p:nvSpPr>
          <p:spPr>
            <a:xfrm>
              <a:off x="5334000" y="4343400"/>
              <a:ext cx="2438400" cy="152400"/>
            </a:xfrm>
            <a:prstGeom prst="rect">
              <a:avLst/>
            </a:prstGeom>
            <a:gradFill>
              <a:gsLst>
                <a:gs pos="0">
                  <a:schemeClr val="accent4">
                    <a:lumMod val="75000"/>
                  </a:schemeClr>
                </a:gs>
                <a:gs pos="74000">
                  <a:schemeClr val="accent4">
                    <a:lumMod val="50000"/>
                  </a:schemeClr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5334000" y="4495800"/>
              <a:ext cx="2438400" cy="1524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5334000" y="4648200"/>
              <a:ext cx="2438400" cy="152400"/>
            </a:xfrm>
            <a:prstGeom prst="rect">
              <a:avLst/>
            </a:prstGeom>
            <a:gradFill>
              <a:gsLst>
                <a:gs pos="0">
                  <a:schemeClr val="accent4">
                    <a:lumMod val="75000"/>
                  </a:schemeClr>
                </a:gs>
                <a:gs pos="74000">
                  <a:schemeClr val="accent4">
                    <a:lumMod val="50000"/>
                  </a:schemeClr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110"/>
          <p:cNvGrpSpPr/>
          <p:nvPr/>
        </p:nvGrpSpPr>
        <p:grpSpPr>
          <a:xfrm>
            <a:off x="4038600" y="3581400"/>
            <a:ext cx="1143000" cy="457200"/>
            <a:chOff x="5334000" y="4343400"/>
            <a:chExt cx="2438400" cy="457200"/>
          </a:xfrm>
        </p:grpSpPr>
        <p:sp>
          <p:nvSpPr>
            <p:cNvPr id="112" name="Rectangle 111"/>
            <p:cNvSpPr/>
            <p:nvPr/>
          </p:nvSpPr>
          <p:spPr>
            <a:xfrm>
              <a:off x="5334000" y="4343400"/>
              <a:ext cx="2438400" cy="152400"/>
            </a:xfrm>
            <a:prstGeom prst="rect">
              <a:avLst/>
            </a:prstGeom>
            <a:gradFill>
              <a:gsLst>
                <a:gs pos="0">
                  <a:schemeClr val="accent4">
                    <a:lumMod val="75000"/>
                  </a:schemeClr>
                </a:gs>
                <a:gs pos="74000">
                  <a:schemeClr val="accent4">
                    <a:lumMod val="50000"/>
                  </a:schemeClr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5334000" y="4495800"/>
              <a:ext cx="2438400" cy="1524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5334000" y="4648200"/>
              <a:ext cx="2438400" cy="152400"/>
            </a:xfrm>
            <a:prstGeom prst="rect">
              <a:avLst/>
            </a:prstGeom>
            <a:gradFill>
              <a:gsLst>
                <a:gs pos="0">
                  <a:schemeClr val="accent4">
                    <a:lumMod val="75000"/>
                  </a:schemeClr>
                </a:gs>
                <a:gs pos="74000">
                  <a:schemeClr val="accent4">
                    <a:lumMod val="50000"/>
                  </a:schemeClr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118"/>
          <p:cNvGrpSpPr/>
          <p:nvPr/>
        </p:nvGrpSpPr>
        <p:grpSpPr>
          <a:xfrm>
            <a:off x="4038600" y="5105400"/>
            <a:ext cx="1143000" cy="457200"/>
            <a:chOff x="5334000" y="4343400"/>
            <a:chExt cx="2438400" cy="457200"/>
          </a:xfrm>
        </p:grpSpPr>
        <p:sp>
          <p:nvSpPr>
            <p:cNvPr id="124" name="Rectangle 123"/>
            <p:cNvSpPr/>
            <p:nvPr/>
          </p:nvSpPr>
          <p:spPr>
            <a:xfrm>
              <a:off x="5334000" y="4343400"/>
              <a:ext cx="2438400" cy="152400"/>
            </a:xfrm>
            <a:prstGeom prst="rect">
              <a:avLst/>
            </a:prstGeom>
            <a:gradFill>
              <a:gsLst>
                <a:gs pos="0">
                  <a:schemeClr val="accent4">
                    <a:lumMod val="75000"/>
                  </a:schemeClr>
                </a:gs>
                <a:gs pos="74000">
                  <a:schemeClr val="accent4">
                    <a:lumMod val="50000"/>
                  </a:schemeClr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5334000" y="4495800"/>
              <a:ext cx="2438400" cy="1524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5334000" y="4648200"/>
              <a:ext cx="2438400" cy="152400"/>
            </a:xfrm>
            <a:prstGeom prst="rect">
              <a:avLst/>
            </a:prstGeom>
            <a:gradFill>
              <a:gsLst>
                <a:gs pos="0">
                  <a:schemeClr val="accent4">
                    <a:lumMod val="75000"/>
                  </a:schemeClr>
                </a:gs>
                <a:gs pos="74000">
                  <a:schemeClr val="accent4">
                    <a:lumMod val="50000"/>
                  </a:schemeClr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0" name="TextBox 139"/>
          <p:cNvSpPr txBox="1"/>
          <p:nvPr/>
        </p:nvSpPr>
        <p:spPr>
          <a:xfrm>
            <a:off x="2362200" y="14433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+mn-lt"/>
              </a:rPr>
              <a:t>&amp; Instrumentation</a:t>
            </a:r>
            <a:endParaRPr lang="en-US" sz="2400" dirty="0">
              <a:latin typeface="+mn-lt"/>
            </a:endParaRPr>
          </a:p>
        </p:txBody>
      </p:sp>
      <p:grpSp>
        <p:nvGrpSpPr>
          <p:cNvPr id="20" name="Group 90"/>
          <p:cNvGrpSpPr/>
          <p:nvPr/>
        </p:nvGrpSpPr>
        <p:grpSpPr>
          <a:xfrm>
            <a:off x="5867400" y="1752600"/>
            <a:ext cx="1170513" cy="1371600"/>
            <a:chOff x="6601887" y="1600200"/>
            <a:chExt cx="1170513" cy="1371600"/>
          </a:xfrm>
        </p:grpSpPr>
        <p:grpSp>
          <p:nvGrpSpPr>
            <p:cNvPr id="21" name="Group 102"/>
            <p:cNvGrpSpPr/>
            <p:nvPr/>
          </p:nvGrpSpPr>
          <p:grpSpPr>
            <a:xfrm>
              <a:off x="6601887" y="1600200"/>
              <a:ext cx="1170513" cy="1371600"/>
              <a:chOff x="6096000" y="1905000"/>
              <a:chExt cx="1170513" cy="457200"/>
            </a:xfrm>
          </p:grpSpPr>
          <p:sp>
            <p:nvSpPr>
              <p:cNvPr id="98" name="Rounded Rectangle 97"/>
              <p:cNvSpPr/>
              <p:nvPr/>
            </p:nvSpPr>
            <p:spPr>
              <a:xfrm>
                <a:off x="6096000" y="1905000"/>
                <a:ext cx="1143000" cy="457200"/>
              </a:xfrm>
              <a:prstGeom prst="roundRect">
                <a:avLst>
                  <a:gd name="adj" fmla="val 24073"/>
                </a:avLst>
              </a:prstGeom>
              <a:gradFill>
                <a:gsLst>
                  <a:gs pos="0">
                    <a:schemeClr val="accent4">
                      <a:lumMod val="75000"/>
                    </a:schemeClr>
                  </a:gs>
                  <a:gs pos="100000">
                    <a:schemeClr val="accent4">
                      <a:lumMod val="50000"/>
                    </a:schemeClr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1"/>
              <a:lstStyle/>
              <a:p>
                <a:pPr algn="ctr"/>
                <a:endParaRPr lang="en-US" dirty="0"/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6096000" y="1905000"/>
                <a:ext cx="1170513" cy="963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dirty="0">
                  <a:solidFill>
                    <a:schemeClr val="bg1"/>
                  </a:solidFill>
                  <a:latin typeface="+mn-lt"/>
                </a:endParaRPr>
              </a:p>
            </p:txBody>
          </p:sp>
        </p:grpSp>
        <p:sp>
          <p:nvSpPr>
            <p:cNvPr id="95" name="Rectangle 94"/>
            <p:cNvSpPr/>
            <p:nvPr/>
          </p:nvSpPr>
          <p:spPr>
            <a:xfrm>
              <a:off x="6601887" y="1828800"/>
              <a:ext cx="1143000" cy="3048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601887" y="2133600"/>
              <a:ext cx="1143000" cy="3048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601887" y="2438400"/>
              <a:ext cx="1143000" cy="3048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79"/>
          <p:cNvGrpSpPr/>
          <p:nvPr/>
        </p:nvGrpSpPr>
        <p:grpSpPr>
          <a:xfrm>
            <a:off x="5867400" y="3276600"/>
            <a:ext cx="1170513" cy="1219200"/>
            <a:chOff x="4343400" y="5029200"/>
            <a:chExt cx="1170513" cy="1219200"/>
          </a:xfrm>
        </p:grpSpPr>
        <p:grpSp>
          <p:nvGrpSpPr>
            <p:cNvPr id="19" name="Group 102"/>
            <p:cNvGrpSpPr/>
            <p:nvPr/>
          </p:nvGrpSpPr>
          <p:grpSpPr>
            <a:xfrm>
              <a:off x="4343400" y="5029200"/>
              <a:ext cx="1170513" cy="1219200"/>
              <a:chOff x="6096000" y="1905000"/>
              <a:chExt cx="1170513" cy="457200"/>
            </a:xfrm>
          </p:grpSpPr>
          <p:sp>
            <p:nvSpPr>
              <p:cNvPr id="89" name="Rounded Rectangle 88"/>
              <p:cNvSpPr/>
              <p:nvPr/>
            </p:nvSpPr>
            <p:spPr>
              <a:xfrm>
                <a:off x="6096000" y="1905000"/>
                <a:ext cx="1143000" cy="457200"/>
              </a:xfrm>
              <a:prstGeom prst="roundRect">
                <a:avLst>
                  <a:gd name="adj" fmla="val 24073"/>
                </a:avLst>
              </a:prstGeom>
              <a:gradFill>
                <a:gsLst>
                  <a:gs pos="0">
                    <a:schemeClr val="accent4">
                      <a:lumMod val="75000"/>
                    </a:schemeClr>
                  </a:gs>
                  <a:gs pos="100000">
                    <a:schemeClr val="accent4">
                      <a:lumMod val="50000"/>
                    </a:schemeClr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1"/>
              <a:lstStyle/>
              <a:p>
                <a:pPr algn="ctr"/>
                <a:endParaRPr lang="en-US" dirty="0"/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6096000" y="1905000"/>
                <a:ext cx="1170513" cy="963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dirty="0">
                  <a:solidFill>
                    <a:schemeClr val="bg1"/>
                  </a:solidFill>
                  <a:latin typeface="+mn-lt"/>
                </a:endParaRPr>
              </a:p>
            </p:txBody>
          </p:sp>
        </p:grpSp>
        <p:sp>
          <p:nvSpPr>
            <p:cNvPr id="82" name="Rectangle 81"/>
            <p:cNvSpPr/>
            <p:nvPr/>
          </p:nvSpPr>
          <p:spPr>
            <a:xfrm>
              <a:off x="4343400" y="5257800"/>
              <a:ext cx="1143000" cy="381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4343400" y="5638800"/>
              <a:ext cx="1143000" cy="381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99"/>
          <p:cNvGrpSpPr/>
          <p:nvPr/>
        </p:nvGrpSpPr>
        <p:grpSpPr>
          <a:xfrm>
            <a:off x="5839887" y="4953000"/>
            <a:ext cx="1170513" cy="862439"/>
            <a:chOff x="2057400" y="3480964"/>
            <a:chExt cx="1170513" cy="862439"/>
          </a:xfrm>
        </p:grpSpPr>
        <p:grpSp>
          <p:nvGrpSpPr>
            <p:cNvPr id="23" name="Group 102"/>
            <p:cNvGrpSpPr/>
            <p:nvPr/>
          </p:nvGrpSpPr>
          <p:grpSpPr>
            <a:xfrm>
              <a:off x="2057400" y="3480964"/>
              <a:ext cx="1170513" cy="862439"/>
              <a:chOff x="6096000" y="1891779"/>
              <a:chExt cx="1170513" cy="470421"/>
            </a:xfrm>
          </p:grpSpPr>
          <p:sp>
            <p:nvSpPr>
              <p:cNvPr id="103" name="Rounded Rectangle 102"/>
              <p:cNvSpPr/>
              <p:nvPr/>
            </p:nvSpPr>
            <p:spPr>
              <a:xfrm>
                <a:off x="6096000" y="1905000"/>
                <a:ext cx="1143000" cy="457200"/>
              </a:xfrm>
              <a:prstGeom prst="roundRect">
                <a:avLst>
                  <a:gd name="adj" fmla="val 24073"/>
                </a:avLst>
              </a:prstGeom>
              <a:gradFill>
                <a:gsLst>
                  <a:gs pos="0">
                    <a:schemeClr val="accent4">
                      <a:lumMod val="75000"/>
                    </a:schemeClr>
                  </a:gs>
                  <a:gs pos="100000">
                    <a:schemeClr val="accent4">
                      <a:lumMod val="50000"/>
                    </a:schemeClr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 anchorCtr="1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TextBox 105"/>
              <p:cNvSpPr txBox="1"/>
              <p:nvPr/>
            </p:nvSpPr>
            <p:spPr>
              <a:xfrm>
                <a:off x="6096000" y="1891779"/>
                <a:ext cx="1170513" cy="963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dirty="0">
                  <a:solidFill>
                    <a:schemeClr val="bg1"/>
                  </a:solidFill>
                  <a:latin typeface="+mn-lt"/>
                </a:endParaRPr>
              </a:p>
            </p:txBody>
          </p:sp>
        </p:grpSp>
        <p:sp>
          <p:nvSpPr>
            <p:cNvPr id="102" name="Rectangle 101"/>
            <p:cNvSpPr/>
            <p:nvPr/>
          </p:nvSpPr>
          <p:spPr>
            <a:xfrm>
              <a:off x="2057400" y="3733800"/>
              <a:ext cx="1143000" cy="381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" grpId="0" animBg="1"/>
      <p:bldP spid="126" grpId="0"/>
      <p:bldP spid="127" grpId="0" animBg="1"/>
      <p:bldP spid="128" grpId="0"/>
      <p:bldP spid="129" grpId="0" animBg="1"/>
      <p:bldP spid="130" grpId="0"/>
      <p:bldP spid="131" grpId="0" animBg="1"/>
      <p:bldP spid="132" grpId="0"/>
      <p:bldP spid="133" grpId="0" animBg="1"/>
      <p:bldP spid="134" grpId="0"/>
      <p:bldP spid="135" grpId="0" animBg="1"/>
      <p:bldP spid="136" grpId="0"/>
      <p:bldP spid="151" grpId="0" animBg="1"/>
      <p:bldP spid="159" grpId="0" animBg="1"/>
      <p:bldP spid="181" grpId="0"/>
      <p:bldP spid="1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2" name="Curved Connector 71"/>
          <p:cNvCxnSpPr/>
          <p:nvPr/>
        </p:nvCxnSpPr>
        <p:spPr>
          <a:xfrm rot="10800000">
            <a:off x="1676400" y="3962400"/>
            <a:ext cx="2438400" cy="457200"/>
          </a:xfrm>
          <a:prstGeom prst="curvedConnector3">
            <a:avLst>
              <a:gd name="adj1" fmla="val 50000"/>
            </a:avLst>
          </a:prstGeom>
          <a:ln w="2540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urved Connector 73"/>
          <p:cNvCxnSpPr/>
          <p:nvPr/>
        </p:nvCxnSpPr>
        <p:spPr>
          <a:xfrm flipV="1">
            <a:off x="1676400" y="3352800"/>
            <a:ext cx="2362200" cy="457200"/>
          </a:xfrm>
          <a:prstGeom prst="curvedConnector3">
            <a:avLst>
              <a:gd name="adj1" fmla="val 50000"/>
            </a:avLst>
          </a:prstGeom>
          <a:ln w="2540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1" name="Group 50"/>
          <p:cNvGrpSpPr/>
          <p:nvPr/>
        </p:nvGrpSpPr>
        <p:grpSpPr>
          <a:xfrm>
            <a:off x="416994" y="3276600"/>
            <a:ext cx="1223412" cy="1143000"/>
            <a:chOff x="2321994" y="1828800"/>
            <a:chExt cx="1223412" cy="1143000"/>
          </a:xfrm>
        </p:grpSpPr>
        <p:sp>
          <p:nvSpPr>
            <p:cNvPr id="119" name="Rounded Rectangle 118"/>
            <p:cNvSpPr/>
            <p:nvPr/>
          </p:nvSpPr>
          <p:spPr>
            <a:xfrm>
              <a:off x="2362200" y="1828800"/>
              <a:ext cx="1143000" cy="1143000"/>
            </a:xfrm>
            <a:prstGeom prst="roundRect">
              <a:avLst>
                <a:gd name="adj" fmla="val 24073"/>
              </a:avLst>
            </a:prstGeom>
            <a:gradFill>
              <a:gsLst>
                <a:gs pos="0">
                  <a:srgbClr val="00823B"/>
                </a:gs>
                <a:gs pos="100000">
                  <a:srgbClr val="005426"/>
                </a:gs>
              </a:gsLst>
              <a:lin ang="5400000" scaled="0"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b="1" dirty="0"/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2321994" y="2057400"/>
              <a:ext cx="122341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Relocated</a:t>
              </a:r>
            </a:p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 Function</a:t>
              </a:r>
              <a:endParaRPr lang="en-US" dirty="0">
                <a:solidFill>
                  <a:schemeClr val="bg1"/>
                </a:solidFill>
                <a:latin typeface="+mn-lt"/>
              </a:endParaRPr>
            </a:p>
          </p:txBody>
        </p:sp>
      </p:grpSp>
      <p:sp>
        <p:nvSpPr>
          <p:cNvPr id="26" name="Rounded Rectangle 25"/>
          <p:cNvSpPr/>
          <p:nvPr/>
        </p:nvSpPr>
        <p:spPr>
          <a:xfrm>
            <a:off x="457200" y="1828800"/>
            <a:ext cx="1143000" cy="4114800"/>
          </a:xfrm>
          <a:prstGeom prst="roundRect">
            <a:avLst>
              <a:gd name="adj" fmla="val 7092"/>
            </a:avLst>
          </a:prstGeom>
          <a:gradFill>
            <a:gsLst>
              <a:gs pos="0">
                <a:schemeClr val="tx2">
                  <a:lumMod val="75000"/>
                </a:schemeClr>
              </a:gs>
              <a:gs pos="74000">
                <a:schemeClr val="accent6">
                  <a:lumMod val="50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</a:t>
            </a:r>
            <a:r>
              <a:rPr lang="en-US" dirty="0" err="1" smtClean="0"/>
              <a:t>Inlining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77A32E-F9BF-4B70-9B17-754F099BE00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Performance Optimizations in Dyninst</a:t>
            </a:r>
            <a:endParaRPr lang="en-US" dirty="0"/>
          </a:p>
        </p:txBody>
      </p:sp>
      <p:grpSp>
        <p:nvGrpSpPr>
          <p:cNvPr id="3" name="Group 50"/>
          <p:cNvGrpSpPr/>
          <p:nvPr/>
        </p:nvGrpSpPr>
        <p:grpSpPr>
          <a:xfrm>
            <a:off x="2169594" y="1828800"/>
            <a:ext cx="1223412" cy="1143000"/>
            <a:chOff x="2321994" y="1828800"/>
            <a:chExt cx="1223412" cy="1143000"/>
          </a:xfrm>
        </p:grpSpPr>
        <p:sp>
          <p:nvSpPr>
            <p:cNvPr id="7" name="Rounded Rectangle 6"/>
            <p:cNvSpPr/>
            <p:nvPr/>
          </p:nvSpPr>
          <p:spPr>
            <a:xfrm>
              <a:off x="2362200" y="1828800"/>
              <a:ext cx="1143000" cy="1143000"/>
            </a:xfrm>
            <a:prstGeom prst="roundRect">
              <a:avLst>
                <a:gd name="adj" fmla="val 24073"/>
              </a:avLst>
            </a:prstGeom>
            <a:gradFill>
              <a:gsLst>
                <a:gs pos="0">
                  <a:srgbClr val="00823B"/>
                </a:gs>
                <a:gs pos="100000">
                  <a:srgbClr val="005426"/>
                </a:gs>
              </a:gsLst>
              <a:lin ang="5400000" scaled="0"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 anchorCtr="1"/>
            <a:lstStyle/>
            <a:p>
              <a:pPr algn="ctr"/>
              <a:endParaRPr lang="en-US" b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321994" y="2057400"/>
              <a:ext cx="122341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Relocated</a:t>
              </a:r>
            </a:p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 Function</a:t>
              </a:r>
              <a:endParaRPr lang="en-US" dirty="0">
                <a:solidFill>
                  <a:schemeClr val="bg1"/>
                </a:solidFill>
                <a:latin typeface="+mn-lt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2209800" y="51816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+mn-lt"/>
              </a:rPr>
              <a:t>Relocated Function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64" name="Curved Connector 63"/>
          <p:cNvCxnSpPr/>
          <p:nvPr/>
        </p:nvCxnSpPr>
        <p:spPr>
          <a:xfrm flipV="1">
            <a:off x="1600200" y="1828800"/>
            <a:ext cx="685800" cy="533400"/>
          </a:xfrm>
          <a:prstGeom prst="curvedConnector3">
            <a:avLst>
              <a:gd name="adj1" fmla="val 42453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urved Connector 66"/>
          <p:cNvCxnSpPr/>
          <p:nvPr/>
        </p:nvCxnSpPr>
        <p:spPr>
          <a:xfrm flipV="1">
            <a:off x="3429000" y="1828800"/>
            <a:ext cx="685800" cy="533400"/>
          </a:xfrm>
          <a:prstGeom prst="curvedConnector3">
            <a:avLst>
              <a:gd name="adj1" fmla="val 42453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urved Connector 67"/>
          <p:cNvCxnSpPr/>
          <p:nvPr/>
        </p:nvCxnSpPr>
        <p:spPr>
          <a:xfrm rot="10800000">
            <a:off x="3429000" y="2514600"/>
            <a:ext cx="685800" cy="457200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urved Connector 70"/>
          <p:cNvCxnSpPr/>
          <p:nvPr/>
        </p:nvCxnSpPr>
        <p:spPr>
          <a:xfrm rot="10800000">
            <a:off x="1600200" y="2514600"/>
            <a:ext cx="685800" cy="457200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urved Connector 75"/>
          <p:cNvCxnSpPr/>
          <p:nvPr/>
        </p:nvCxnSpPr>
        <p:spPr>
          <a:xfrm flipV="1">
            <a:off x="1600200" y="4800600"/>
            <a:ext cx="685800" cy="533400"/>
          </a:xfrm>
          <a:prstGeom prst="curvedConnector3">
            <a:avLst>
              <a:gd name="adj1" fmla="val 42453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urved Connector 76"/>
          <p:cNvCxnSpPr/>
          <p:nvPr/>
        </p:nvCxnSpPr>
        <p:spPr>
          <a:xfrm rot="10800000">
            <a:off x="1600200" y="5486400"/>
            <a:ext cx="685800" cy="457200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urved Connector 77"/>
          <p:cNvCxnSpPr/>
          <p:nvPr/>
        </p:nvCxnSpPr>
        <p:spPr>
          <a:xfrm flipV="1">
            <a:off x="3428999" y="4800600"/>
            <a:ext cx="685800" cy="533400"/>
          </a:xfrm>
          <a:prstGeom prst="curvedConnector3">
            <a:avLst>
              <a:gd name="adj1" fmla="val 42453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urved Connector 78"/>
          <p:cNvCxnSpPr/>
          <p:nvPr/>
        </p:nvCxnSpPr>
        <p:spPr>
          <a:xfrm rot="10800000">
            <a:off x="3428999" y="5486400"/>
            <a:ext cx="685800" cy="457200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82"/>
          <p:cNvSpPr/>
          <p:nvPr/>
        </p:nvSpPr>
        <p:spPr>
          <a:xfrm>
            <a:off x="457200" y="2286000"/>
            <a:ext cx="1143000" cy="304800"/>
          </a:xfrm>
          <a:prstGeom prst="rect">
            <a:avLst/>
          </a:prstGeom>
          <a:gradFill>
            <a:gsLst>
              <a:gs pos="0">
                <a:srgbClr val="00823B"/>
              </a:gs>
              <a:gs pos="100000">
                <a:srgbClr val="005426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Branch</a:t>
            </a:r>
            <a:endParaRPr lang="en-US" dirty="0"/>
          </a:p>
        </p:txBody>
      </p:sp>
      <p:sp>
        <p:nvSpPr>
          <p:cNvPr id="84" name="Rectangle 83"/>
          <p:cNvSpPr/>
          <p:nvPr/>
        </p:nvSpPr>
        <p:spPr>
          <a:xfrm>
            <a:off x="457200" y="5257800"/>
            <a:ext cx="1143000" cy="304800"/>
          </a:xfrm>
          <a:prstGeom prst="rect">
            <a:avLst/>
          </a:prstGeom>
          <a:gradFill>
            <a:gsLst>
              <a:gs pos="0">
                <a:srgbClr val="00823B"/>
              </a:gs>
              <a:gs pos="100000">
                <a:srgbClr val="005426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Branch</a:t>
            </a:r>
            <a:endParaRPr lang="en-US" dirty="0"/>
          </a:p>
        </p:txBody>
      </p:sp>
      <p:sp>
        <p:nvSpPr>
          <p:cNvPr id="85" name="Rectangle 84"/>
          <p:cNvSpPr/>
          <p:nvPr/>
        </p:nvSpPr>
        <p:spPr>
          <a:xfrm>
            <a:off x="457200" y="3733800"/>
            <a:ext cx="1143000" cy="304800"/>
          </a:xfrm>
          <a:prstGeom prst="rect">
            <a:avLst/>
          </a:prstGeom>
          <a:gradFill>
            <a:gsLst>
              <a:gs pos="0">
                <a:srgbClr val="00823B"/>
              </a:gs>
              <a:gs pos="100000">
                <a:srgbClr val="005426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Branch</a:t>
            </a:r>
            <a:endParaRPr lang="en-US" dirty="0"/>
          </a:p>
        </p:txBody>
      </p:sp>
      <p:grpSp>
        <p:nvGrpSpPr>
          <p:cNvPr id="6" name="Group 61"/>
          <p:cNvGrpSpPr/>
          <p:nvPr/>
        </p:nvGrpSpPr>
        <p:grpSpPr>
          <a:xfrm>
            <a:off x="2169594" y="4800600"/>
            <a:ext cx="1223412" cy="1143000"/>
            <a:chOff x="2321994" y="1828800"/>
            <a:chExt cx="1223412" cy="1143000"/>
          </a:xfrm>
        </p:grpSpPr>
        <p:sp>
          <p:nvSpPr>
            <p:cNvPr id="63" name="Rounded Rectangle 62"/>
            <p:cNvSpPr/>
            <p:nvPr/>
          </p:nvSpPr>
          <p:spPr>
            <a:xfrm>
              <a:off x="2362200" y="1828800"/>
              <a:ext cx="1143000" cy="1143000"/>
            </a:xfrm>
            <a:prstGeom prst="roundRect">
              <a:avLst>
                <a:gd name="adj" fmla="val 24073"/>
              </a:avLst>
            </a:prstGeom>
            <a:gradFill>
              <a:gsLst>
                <a:gs pos="0">
                  <a:srgbClr val="00823B"/>
                </a:gs>
                <a:gs pos="100000">
                  <a:srgbClr val="005426"/>
                </a:gs>
              </a:gsLst>
              <a:lin ang="5400000" scaled="0"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b="1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321994" y="2057400"/>
              <a:ext cx="122341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Relocated</a:t>
              </a:r>
            </a:p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 Function</a:t>
              </a:r>
              <a:endParaRPr lang="en-US" dirty="0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9" name="Group 68"/>
          <p:cNvGrpSpPr/>
          <p:nvPr/>
        </p:nvGrpSpPr>
        <p:grpSpPr>
          <a:xfrm>
            <a:off x="4038600" y="1828800"/>
            <a:ext cx="1143000" cy="1143000"/>
            <a:chOff x="2362200" y="838200"/>
            <a:chExt cx="1143000" cy="1143000"/>
          </a:xfrm>
        </p:grpSpPr>
        <p:sp>
          <p:nvSpPr>
            <p:cNvPr id="31" name="Rounded Rectangle 30"/>
            <p:cNvSpPr/>
            <p:nvPr/>
          </p:nvSpPr>
          <p:spPr>
            <a:xfrm>
              <a:off x="2362200" y="838200"/>
              <a:ext cx="1143000" cy="1143000"/>
            </a:xfrm>
            <a:prstGeom prst="roundRect">
              <a:avLst>
                <a:gd name="adj" fmla="val 24073"/>
              </a:avLst>
            </a:prstGeom>
            <a:gradFill>
              <a:gsLst>
                <a:gs pos="0">
                  <a:srgbClr val="00823B"/>
                </a:gs>
                <a:gs pos="100000">
                  <a:srgbClr val="005426"/>
                </a:gs>
              </a:gsLst>
              <a:lin ang="5400000" scaled="0"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2362200" y="1066800"/>
              <a:ext cx="111601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Relocated</a:t>
              </a:r>
            </a:p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Block</a:t>
              </a:r>
              <a:endParaRPr lang="en-US" dirty="0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10" name="Group 69"/>
          <p:cNvGrpSpPr/>
          <p:nvPr/>
        </p:nvGrpSpPr>
        <p:grpSpPr>
          <a:xfrm>
            <a:off x="4038600" y="4800600"/>
            <a:ext cx="1143000" cy="1143000"/>
            <a:chOff x="2362200" y="838200"/>
            <a:chExt cx="1143000" cy="1143000"/>
          </a:xfrm>
        </p:grpSpPr>
        <p:sp>
          <p:nvSpPr>
            <p:cNvPr id="73" name="Rounded Rectangle 72"/>
            <p:cNvSpPr/>
            <p:nvPr/>
          </p:nvSpPr>
          <p:spPr>
            <a:xfrm>
              <a:off x="2362200" y="838200"/>
              <a:ext cx="1143000" cy="1143000"/>
            </a:xfrm>
            <a:prstGeom prst="roundRect">
              <a:avLst>
                <a:gd name="adj" fmla="val 24073"/>
              </a:avLst>
            </a:prstGeom>
            <a:gradFill>
              <a:gsLst>
                <a:gs pos="0">
                  <a:srgbClr val="00823B"/>
                </a:gs>
                <a:gs pos="100000">
                  <a:srgbClr val="005426"/>
                </a:gs>
              </a:gsLst>
              <a:lin ang="5400000" scaled="0"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2362200" y="1066800"/>
              <a:ext cx="111601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Relocated</a:t>
              </a:r>
            </a:p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Block</a:t>
              </a:r>
              <a:endParaRPr lang="en-US" dirty="0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11" name="Group 81"/>
          <p:cNvGrpSpPr/>
          <p:nvPr/>
        </p:nvGrpSpPr>
        <p:grpSpPr>
          <a:xfrm>
            <a:off x="4038600" y="3276600"/>
            <a:ext cx="1143000" cy="1143000"/>
            <a:chOff x="2362200" y="838200"/>
            <a:chExt cx="1143000" cy="1143000"/>
          </a:xfrm>
        </p:grpSpPr>
        <p:sp>
          <p:nvSpPr>
            <p:cNvPr id="86" name="Rounded Rectangle 85"/>
            <p:cNvSpPr/>
            <p:nvPr/>
          </p:nvSpPr>
          <p:spPr>
            <a:xfrm>
              <a:off x="2362200" y="838200"/>
              <a:ext cx="1143000" cy="1143000"/>
            </a:xfrm>
            <a:prstGeom prst="roundRect">
              <a:avLst>
                <a:gd name="adj" fmla="val 24073"/>
              </a:avLst>
            </a:prstGeom>
            <a:gradFill>
              <a:gsLst>
                <a:gs pos="0">
                  <a:srgbClr val="00823B"/>
                </a:gs>
                <a:gs pos="100000">
                  <a:srgbClr val="005426"/>
                </a:gs>
              </a:gsLst>
              <a:lin ang="5400000" scaled="0"/>
            </a:gra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2362200" y="1066800"/>
              <a:ext cx="111601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Relocated</a:t>
              </a:r>
            </a:p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+mn-lt"/>
                </a:rPr>
                <a:t>Block</a:t>
              </a:r>
              <a:endParaRPr lang="en-US" dirty="0">
                <a:solidFill>
                  <a:schemeClr val="bg1"/>
                </a:solidFill>
                <a:latin typeface="+mn-lt"/>
              </a:endParaRPr>
            </a:p>
          </p:txBody>
        </p:sp>
      </p:grpSp>
      <p:sp>
        <p:nvSpPr>
          <p:cNvPr id="179" name="TextBox 178"/>
          <p:cNvSpPr txBox="1"/>
          <p:nvPr/>
        </p:nvSpPr>
        <p:spPr>
          <a:xfrm>
            <a:off x="-152400" y="1066800"/>
            <a:ext cx="24359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+mn-lt"/>
              </a:rPr>
              <a:t>Original </a:t>
            </a:r>
          </a:p>
          <a:p>
            <a:pPr algn="ctr"/>
            <a:r>
              <a:rPr lang="en-US" sz="2400" dirty="0" smtClean="0">
                <a:latin typeface="+mn-lt"/>
              </a:rPr>
              <a:t>Code</a:t>
            </a:r>
            <a:endParaRPr lang="en-US" sz="2400" dirty="0">
              <a:latin typeface="+mn-lt"/>
            </a:endParaRPr>
          </a:p>
        </p:txBody>
      </p:sp>
      <p:sp>
        <p:nvSpPr>
          <p:cNvPr id="180" name="TextBox 179"/>
          <p:cNvSpPr txBox="1"/>
          <p:nvPr/>
        </p:nvSpPr>
        <p:spPr>
          <a:xfrm>
            <a:off x="2438400" y="1066800"/>
            <a:ext cx="24359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+mn-lt"/>
              </a:rPr>
              <a:t>Relocated Code</a:t>
            </a:r>
            <a:endParaRPr lang="en-US" sz="2400" dirty="0">
              <a:latin typeface="+mn-lt"/>
            </a:endParaRPr>
          </a:p>
        </p:txBody>
      </p:sp>
      <p:grpSp>
        <p:nvGrpSpPr>
          <p:cNvPr id="24" name="Group 109"/>
          <p:cNvGrpSpPr/>
          <p:nvPr/>
        </p:nvGrpSpPr>
        <p:grpSpPr>
          <a:xfrm>
            <a:off x="4038600" y="2133600"/>
            <a:ext cx="1143000" cy="457200"/>
            <a:chOff x="5334000" y="4343400"/>
            <a:chExt cx="2438400" cy="457200"/>
          </a:xfrm>
        </p:grpSpPr>
        <p:sp>
          <p:nvSpPr>
            <p:cNvPr id="107" name="Rectangle 106"/>
            <p:cNvSpPr/>
            <p:nvPr/>
          </p:nvSpPr>
          <p:spPr>
            <a:xfrm>
              <a:off x="5334000" y="4343400"/>
              <a:ext cx="2438400" cy="152400"/>
            </a:xfrm>
            <a:prstGeom prst="rect">
              <a:avLst/>
            </a:prstGeom>
            <a:gradFill>
              <a:gsLst>
                <a:gs pos="0">
                  <a:schemeClr val="accent4">
                    <a:lumMod val="75000"/>
                  </a:schemeClr>
                </a:gs>
                <a:gs pos="74000">
                  <a:schemeClr val="accent4">
                    <a:lumMod val="50000"/>
                  </a:schemeClr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5334000" y="4495800"/>
              <a:ext cx="2438400" cy="1524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5334000" y="4648200"/>
              <a:ext cx="2438400" cy="152400"/>
            </a:xfrm>
            <a:prstGeom prst="rect">
              <a:avLst/>
            </a:prstGeom>
            <a:gradFill>
              <a:gsLst>
                <a:gs pos="0">
                  <a:schemeClr val="accent4">
                    <a:lumMod val="75000"/>
                  </a:schemeClr>
                </a:gs>
                <a:gs pos="74000">
                  <a:schemeClr val="accent4">
                    <a:lumMod val="50000"/>
                  </a:schemeClr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110"/>
          <p:cNvGrpSpPr/>
          <p:nvPr/>
        </p:nvGrpSpPr>
        <p:grpSpPr>
          <a:xfrm>
            <a:off x="4038600" y="3581400"/>
            <a:ext cx="1143000" cy="457200"/>
            <a:chOff x="5334000" y="4343400"/>
            <a:chExt cx="2438400" cy="457200"/>
          </a:xfrm>
        </p:grpSpPr>
        <p:sp>
          <p:nvSpPr>
            <p:cNvPr id="112" name="Rectangle 111"/>
            <p:cNvSpPr/>
            <p:nvPr/>
          </p:nvSpPr>
          <p:spPr>
            <a:xfrm>
              <a:off x="5334000" y="4343400"/>
              <a:ext cx="2438400" cy="152400"/>
            </a:xfrm>
            <a:prstGeom prst="rect">
              <a:avLst/>
            </a:prstGeom>
            <a:gradFill>
              <a:gsLst>
                <a:gs pos="0">
                  <a:schemeClr val="accent4">
                    <a:lumMod val="75000"/>
                  </a:schemeClr>
                </a:gs>
                <a:gs pos="74000">
                  <a:schemeClr val="accent4">
                    <a:lumMod val="50000"/>
                  </a:schemeClr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5334000" y="4495800"/>
              <a:ext cx="2438400" cy="1524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5334000" y="4648200"/>
              <a:ext cx="2438400" cy="152400"/>
            </a:xfrm>
            <a:prstGeom prst="rect">
              <a:avLst/>
            </a:prstGeom>
            <a:gradFill>
              <a:gsLst>
                <a:gs pos="0">
                  <a:schemeClr val="accent4">
                    <a:lumMod val="75000"/>
                  </a:schemeClr>
                </a:gs>
                <a:gs pos="74000">
                  <a:schemeClr val="accent4">
                    <a:lumMod val="50000"/>
                  </a:schemeClr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118"/>
          <p:cNvGrpSpPr/>
          <p:nvPr/>
        </p:nvGrpSpPr>
        <p:grpSpPr>
          <a:xfrm>
            <a:off x="4038600" y="5105400"/>
            <a:ext cx="1143000" cy="457200"/>
            <a:chOff x="5334000" y="4343400"/>
            <a:chExt cx="2438400" cy="457200"/>
          </a:xfrm>
        </p:grpSpPr>
        <p:sp>
          <p:nvSpPr>
            <p:cNvPr id="124" name="Rectangle 123"/>
            <p:cNvSpPr/>
            <p:nvPr/>
          </p:nvSpPr>
          <p:spPr>
            <a:xfrm>
              <a:off x="5334000" y="4343400"/>
              <a:ext cx="2438400" cy="152400"/>
            </a:xfrm>
            <a:prstGeom prst="rect">
              <a:avLst/>
            </a:prstGeom>
            <a:gradFill>
              <a:gsLst>
                <a:gs pos="0">
                  <a:schemeClr val="accent4">
                    <a:lumMod val="75000"/>
                  </a:schemeClr>
                </a:gs>
                <a:gs pos="74000">
                  <a:schemeClr val="accent4">
                    <a:lumMod val="50000"/>
                  </a:schemeClr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5334000" y="4495800"/>
              <a:ext cx="2438400" cy="1524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5334000" y="4648200"/>
              <a:ext cx="2438400" cy="152400"/>
            </a:xfrm>
            <a:prstGeom prst="rect">
              <a:avLst/>
            </a:prstGeom>
            <a:gradFill>
              <a:gsLst>
                <a:gs pos="0">
                  <a:schemeClr val="accent4">
                    <a:lumMod val="75000"/>
                  </a:schemeClr>
                </a:gs>
                <a:gs pos="74000">
                  <a:schemeClr val="accent4">
                    <a:lumMod val="50000"/>
                  </a:schemeClr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0" name="TextBox 139"/>
          <p:cNvSpPr txBox="1"/>
          <p:nvPr/>
        </p:nvSpPr>
        <p:spPr>
          <a:xfrm>
            <a:off x="2362200" y="14433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+mn-lt"/>
              </a:rPr>
              <a:t>&amp; Instrumentation</a:t>
            </a:r>
            <a:endParaRPr lang="en-US" sz="2400" dirty="0">
              <a:latin typeface="+mn-lt"/>
            </a:endParaRPr>
          </a:p>
        </p:txBody>
      </p:sp>
      <p:cxnSp>
        <p:nvCxnSpPr>
          <p:cNvPr id="142" name="Curved Connector 141"/>
          <p:cNvCxnSpPr/>
          <p:nvPr/>
        </p:nvCxnSpPr>
        <p:spPr>
          <a:xfrm flipV="1">
            <a:off x="1600200" y="3276600"/>
            <a:ext cx="685800" cy="533400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Curved Connector 142"/>
          <p:cNvCxnSpPr/>
          <p:nvPr/>
        </p:nvCxnSpPr>
        <p:spPr>
          <a:xfrm rot="10800000">
            <a:off x="1600200" y="3962400"/>
            <a:ext cx="685800" cy="457200"/>
          </a:xfrm>
          <a:prstGeom prst="curvedConnector3">
            <a:avLst>
              <a:gd name="adj1" fmla="val 50000"/>
            </a:avLst>
          </a:pr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Freeform 152"/>
          <p:cNvSpPr/>
          <p:nvPr/>
        </p:nvSpPr>
        <p:spPr>
          <a:xfrm>
            <a:off x="3352800" y="2219325"/>
            <a:ext cx="1212850" cy="2628900"/>
          </a:xfrm>
          <a:custGeom>
            <a:avLst/>
            <a:gdLst>
              <a:gd name="connsiteX0" fmla="*/ 19050 w 1212850"/>
              <a:gd name="connsiteY0" fmla="*/ 0 h 2628900"/>
              <a:gd name="connsiteX1" fmla="*/ 1209675 w 1212850"/>
              <a:gd name="connsiteY1" fmla="*/ 990600 h 2628900"/>
              <a:gd name="connsiteX2" fmla="*/ 0 w 1212850"/>
              <a:gd name="connsiteY2" fmla="*/ 2628900 h 2628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2850" h="2628900">
                <a:moveTo>
                  <a:pt x="19050" y="0"/>
                </a:moveTo>
                <a:cubicBezTo>
                  <a:pt x="615950" y="276225"/>
                  <a:pt x="1212850" y="552450"/>
                  <a:pt x="1209675" y="990600"/>
                </a:cubicBezTo>
                <a:cubicBezTo>
                  <a:pt x="1206500" y="1428750"/>
                  <a:pt x="603250" y="2028825"/>
                  <a:pt x="0" y="2628900"/>
                </a:cubicBezTo>
              </a:path>
            </a:pathLst>
          </a:cu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TextBox 154"/>
          <p:cNvSpPr txBox="1"/>
          <p:nvPr/>
        </p:nvSpPr>
        <p:spPr>
          <a:xfrm>
            <a:off x="4572000" y="297180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3" name="Freeform 162"/>
          <p:cNvSpPr/>
          <p:nvPr/>
        </p:nvSpPr>
        <p:spPr>
          <a:xfrm flipV="1">
            <a:off x="1600200" y="2209800"/>
            <a:ext cx="638175" cy="3124200"/>
          </a:xfrm>
          <a:custGeom>
            <a:avLst/>
            <a:gdLst>
              <a:gd name="connsiteX0" fmla="*/ 714375 w 714375"/>
              <a:gd name="connsiteY0" fmla="*/ 977900 h 977900"/>
              <a:gd name="connsiteX1" fmla="*/ 419100 w 714375"/>
              <a:gd name="connsiteY1" fmla="*/ 863600 h 977900"/>
              <a:gd name="connsiteX2" fmla="*/ 333375 w 714375"/>
              <a:gd name="connsiteY2" fmla="*/ 501650 h 977900"/>
              <a:gd name="connsiteX3" fmla="*/ 238125 w 714375"/>
              <a:gd name="connsiteY3" fmla="*/ 82550 h 977900"/>
              <a:gd name="connsiteX4" fmla="*/ 0 w 714375"/>
              <a:gd name="connsiteY4" fmla="*/ 6350 h 97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4375" h="977900">
                <a:moveTo>
                  <a:pt x="714375" y="977900"/>
                </a:moveTo>
                <a:cubicBezTo>
                  <a:pt x="598487" y="960437"/>
                  <a:pt x="482600" y="942975"/>
                  <a:pt x="419100" y="863600"/>
                </a:cubicBezTo>
                <a:cubicBezTo>
                  <a:pt x="355600" y="784225"/>
                  <a:pt x="363538" y="631825"/>
                  <a:pt x="333375" y="501650"/>
                </a:cubicBezTo>
                <a:cubicBezTo>
                  <a:pt x="303213" y="371475"/>
                  <a:pt x="293687" y="165100"/>
                  <a:pt x="238125" y="82550"/>
                </a:cubicBezTo>
                <a:cubicBezTo>
                  <a:pt x="182563" y="0"/>
                  <a:pt x="91281" y="3175"/>
                  <a:pt x="0" y="6350"/>
                </a:cubicBezTo>
              </a:path>
            </a:pathLst>
          </a:custGeom>
          <a:ln w="19050">
            <a:gradFill>
              <a:gsLst>
                <a:gs pos="0">
                  <a:schemeClr val="tx2">
                    <a:lumMod val="75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lin ang="54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778E-17 -4.44444E-6 L -0.2 -4.44444E-6 " pathEditMode="relative" ptsTypes="AA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778E-17 2.22222E-6 L -0.2 2.22222E-6 " pathEditMode="relative" ptsTypes="AA">
                                      <p:cBhvr>
                                        <p:cTn id="1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5.55556E-6 L 0.19167 5.55556E-6 " pathEditMode="relative" ptsTypes="AA">
                                      <p:cBhvr>
                                        <p:cTn id="17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778E-17 4.44444E-6 L -0.2 4.44444E-6 " pathEditMode="relative" ptsTypes="AA">
                                      <p:cBhvr>
                                        <p:cTn id="3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4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7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" grpId="0" animBg="1"/>
      <p:bldP spid="153" grpId="1" animBg="1"/>
      <p:bldP spid="155" grpId="0"/>
      <p:bldP spid="155" grpId="1"/>
      <p:bldP spid="163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Branch 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Inlining</a:t>
            </a:r>
            <a:r>
              <a:rPr lang="en-US" dirty="0" smtClean="0"/>
              <a:t> removed three levels of branching</a:t>
            </a:r>
          </a:p>
          <a:p>
            <a:pPr lvl="1"/>
            <a:r>
              <a:rPr lang="en-US" dirty="0" smtClean="0"/>
              <a:t>Function to block to </a:t>
            </a:r>
            <a:r>
              <a:rPr lang="en-US" dirty="0" err="1" smtClean="0"/>
              <a:t>basetramp</a:t>
            </a:r>
            <a:r>
              <a:rPr lang="en-US" dirty="0" smtClean="0"/>
              <a:t> to </a:t>
            </a:r>
            <a:r>
              <a:rPr lang="en-US" dirty="0" err="1" smtClean="0"/>
              <a:t>minitramp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One level is left</a:t>
            </a:r>
          </a:p>
          <a:p>
            <a:pPr lvl="1"/>
            <a:r>
              <a:rPr lang="en-US" dirty="0" smtClean="0"/>
              <a:t>Function original to relocated copy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Can we remove this branch as well?</a:t>
            </a:r>
          </a:p>
          <a:p>
            <a:pPr lvl="1"/>
            <a:r>
              <a:rPr lang="en-US" dirty="0" smtClean="0"/>
              <a:t>Identify and rewrite calls to relocated functions</a:t>
            </a:r>
          </a:p>
          <a:p>
            <a:pPr lvl="1"/>
            <a:r>
              <a:rPr lang="en-US" dirty="0" smtClean="0"/>
              <a:t>Regenerate whenever target is moved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77A32E-F9BF-4B70-9B17-754F099BE00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Performance Optimizations in Dyninst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dweek-template">
  <a:themeElements>
    <a:clrScheme name="Custom 1">
      <a:dk1>
        <a:sysClr val="windowText" lastClr="000000"/>
      </a:dk1>
      <a:lt1>
        <a:sysClr val="window" lastClr="FFFFFF"/>
      </a:lt1>
      <a:dk2>
        <a:srgbClr val="92AAF6"/>
      </a:dk2>
      <a:lt2>
        <a:srgbClr val="FEFAC9"/>
      </a:lt2>
      <a:accent1>
        <a:srgbClr val="92AAF6"/>
      </a:accent1>
      <a:accent2>
        <a:srgbClr val="FA8282"/>
      </a:accent2>
      <a:accent3>
        <a:srgbClr val="F3A447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2414</TotalTime>
  <Words>1143</Words>
  <Application>Microsoft Office PowerPoint</Application>
  <PresentationFormat>On-screen Show (4:3)</PresentationFormat>
  <Paragraphs>395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pdweek-template</vt:lpstr>
      <vt:lpstr>Performance Optimizations  in Dyninst</vt:lpstr>
      <vt:lpstr>Instrumentation is Complicated</vt:lpstr>
      <vt:lpstr>Sources of Overhead</vt:lpstr>
      <vt:lpstr>History</vt:lpstr>
      <vt:lpstr>Outlined Instrumentation</vt:lpstr>
      <vt:lpstr>Outlined System</vt:lpstr>
      <vt:lpstr>Partial Inlining</vt:lpstr>
      <vt:lpstr>Full Inlining</vt:lpstr>
      <vt:lpstr>Branch Reduction</vt:lpstr>
      <vt:lpstr>Optimizing BaseTramps and MiniTramps</vt:lpstr>
      <vt:lpstr>Optimizing Code Generation</vt:lpstr>
      <vt:lpstr>Register Saves</vt:lpstr>
      <vt:lpstr>Virtual Registers</vt:lpstr>
      <vt:lpstr>AST to Machine Code Compilation </vt:lpstr>
      <vt:lpstr>Optional Infrastructure</vt:lpstr>
      <vt:lpstr>Fixed Point Code Generation</vt:lpstr>
      <vt:lpstr>Optimizing Code Generation</vt:lpstr>
      <vt:lpstr>Results</vt:lpstr>
      <vt:lpstr>Conclusions</vt:lpstr>
      <vt:lpstr>Slide 20</vt:lpstr>
    </vt:vector>
  </TitlesOfParts>
  <Company>The University of Wisconsin Computer Sciences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nater</dc:creator>
  <cp:lastModifiedBy>Paradyn</cp:lastModifiedBy>
  <cp:revision>227</cp:revision>
  <dcterms:created xsi:type="dcterms:W3CDTF">2010-03-23T14:50:26Z</dcterms:created>
  <dcterms:modified xsi:type="dcterms:W3CDTF">2010-04-11T21:10:36Z</dcterms:modified>
</cp:coreProperties>
</file>