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Default Extension="jpeg" ContentType="image/jpeg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>
  <p:sldMasterIdLst>
    <p:sldMasterId id="2147483654" r:id="rId1"/>
  </p:sldMasterIdLst>
  <p:notesMasterIdLst>
    <p:notesMasterId r:id="rId38"/>
  </p:notes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6" r:id="rId18"/>
    <p:sldId id="273" r:id="rId19"/>
    <p:sldId id="271" r:id="rId20"/>
    <p:sldId id="275" r:id="rId21"/>
    <p:sldId id="290" r:id="rId22"/>
    <p:sldId id="274" r:id="rId23"/>
    <p:sldId id="278" r:id="rId24"/>
    <p:sldId id="277" r:id="rId25"/>
    <p:sldId id="279" r:id="rId26"/>
    <p:sldId id="280" r:id="rId27"/>
    <p:sldId id="281" r:id="rId28"/>
    <p:sldId id="282" r:id="rId29"/>
    <p:sldId id="292" r:id="rId30"/>
    <p:sldId id="284" r:id="rId31"/>
    <p:sldId id="286" r:id="rId32"/>
    <p:sldId id="287" r:id="rId33"/>
    <p:sldId id="288" r:id="rId34"/>
    <p:sldId id="289" r:id="rId35"/>
    <p:sldId id="291" r:id="rId36"/>
    <p:sldId id="285" r:id="rId3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FF9933"/>
    <a:srgbClr val="FF0000"/>
    <a:srgbClr val="8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8520" autoAdjust="0"/>
    <p:restoredTop sz="94684" autoAdjust="0"/>
  </p:normalViewPr>
  <p:slideViewPr>
    <p:cSldViewPr snapToGrid="0">
      <p:cViewPr varScale="1">
        <p:scale>
          <a:sx n="116" d="100"/>
          <a:sy n="116" d="100"/>
        </p:scale>
        <p:origin x="-904" y="-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notesMaster" Target="notesMasters/notesMaster1.xml"/><Relationship Id="rId39" Type="http://schemas.openxmlformats.org/officeDocument/2006/relationships/printerSettings" Target="printerSettings/printerSettings1.bin"/><Relationship Id="rId40" Type="http://schemas.openxmlformats.org/officeDocument/2006/relationships/presProps" Target="presProps.xml"/><Relationship Id="rId41" Type="http://schemas.openxmlformats.org/officeDocument/2006/relationships/viewProps" Target="viewProps.xml"/><Relationship Id="rId42" Type="http://schemas.openxmlformats.org/officeDocument/2006/relationships/theme" Target="theme/theme1.xml"/><Relationship Id="rId43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AA952B8-39D8-41B9-AE3A-77C5E65436D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49142B-3063-4953-80B5-8C08C27DC0A2}" type="slidenum">
              <a:rPr lang="en-US"/>
              <a:pPr/>
              <a:t>28</a:t>
            </a:fld>
            <a:endParaRPr lang="en-U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figure shows incremental improvement of assembly (max = maximum size of fragments reconstructed, N50 – weighted median of reconstructed fragments) as assembly graph is iteratively transformed.  Each box represents a different graph operation performed in parallel.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4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2438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86403" name="Rectangle 3"/>
          <p:cNvSpPr>
            <a:spLocks noGrp="1" noChangeArrowheads="1"/>
          </p:cNvSpPr>
          <p:nvPr>
            <p:ph type="ftr" sz="quarter" idx="3"/>
          </p:nvPr>
        </p:nvSpPr>
        <p:spPr>
          <a:xfrm>
            <a:off x="381000" y="6172200"/>
            <a:ext cx="6019800" cy="457200"/>
          </a:xfrm>
        </p:spPr>
        <p:txBody>
          <a:bodyPr/>
          <a:lstStyle>
            <a:lvl1pPr algn="ctr">
              <a:defRPr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486404" name="Text Box 4"/>
          <p:cNvSpPr txBox="1">
            <a:spLocks noChangeArrowheads="1"/>
          </p:cNvSpPr>
          <p:nvPr/>
        </p:nvSpPr>
        <p:spPr bwMode="auto">
          <a:xfrm>
            <a:off x="4098925" y="38512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 sz="2400"/>
          </a:p>
        </p:txBody>
      </p:sp>
      <p:sp>
        <p:nvSpPr>
          <p:cNvPr id="486405" name="Text Box 5"/>
          <p:cNvSpPr txBox="1">
            <a:spLocks noChangeArrowheads="1"/>
          </p:cNvSpPr>
          <p:nvPr/>
        </p:nvSpPr>
        <p:spPr bwMode="auto">
          <a:xfrm>
            <a:off x="2098675" y="4095750"/>
            <a:ext cx="48545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2400">
              <a:solidFill>
                <a:schemeClr val="accent2"/>
              </a:solidFill>
              <a:latin typeface="Comic Sans MS" pitchFamily="66" charset="0"/>
            </a:endParaRPr>
          </a:p>
          <a:p>
            <a:pPr algn="ctr"/>
            <a:r>
              <a:rPr lang="en-US" sz="2400">
                <a:solidFill>
                  <a:schemeClr val="accent2"/>
                </a:solidFill>
                <a:latin typeface="Comic Sans MS" pitchFamily="66" charset="0"/>
              </a:rPr>
              <a:t>Condor Project</a:t>
            </a:r>
          </a:p>
          <a:p>
            <a:pPr algn="ctr"/>
            <a:r>
              <a:rPr lang="en-US" sz="2400">
                <a:solidFill>
                  <a:schemeClr val="accent2"/>
                </a:solidFill>
                <a:latin typeface="Comic Sans MS" pitchFamily="66" charset="0"/>
              </a:rPr>
              <a:t>Computer Sciences Department</a:t>
            </a:r>
          </a:p>
          <a:p>
            <a:pPr algn="ctr"/>
            <a:r>
              <a:rPr lang="en-US" sz="2400">
                <a:solidFill>
                  <a:schemeClr val="accent2"/>
                </a:solidFill>
                <a:latin typeface="Comic Sans MS" pitchFamily="66" charset="0"/>
              </a:rPr>
              <a:t>University of Wisconsin-Madison</a:t>
            </a:r>
          </a:p>
        </p:txBody>
      </p:sp>
      <p:grpSp>
        <p:nvGrpSpPr>
          <p:cNvPr id="486406" name="Group 6"/>
          <p:cNvGrpSpPr>
            <a:grpSpLocks/>
          </p:cNvGrpSpPr>
          <p:nvPr/>
        </p:nvGrpSpPr>
        <p:grpSpPr bwMode="auto">
          <a:xfrm>
            <a:off x="306388" y="5757863"/>
            <a:ext cx="8447087" cy="952500"/>
            <a:chOff x="193" y="3627"/>
            <a:chExt cx="5321" cy="600"/>
          </a:xfrm>
        </p:grpSpPr>
        <p:grpSp>
          <p:nvGrpSpPr>
            <p:cNvPr id="486407" name="Group 7"/>
            <p:cNvGrpSpPr>
              <a:grpSpLocks/>
            </p:cNvGrpSpPr>
            <p:nvPr userDrawn="1"/>
          </p:nvGrpSpPr>
          <p:grpSpPr bwMode="auto">
            <a:xfrm>
              <a:off x="193" y="3766"/>
              <a:ext cx="4875" cy="279"/>
              <a:chOff x="193" y="3766"/>
              <a:chExt cx="4875" cy="279"/>
            </a:xfrm>
          </p:grpSpPr>
          <p:pic>
            <p:nvPicPr>
              <p:cNvPr id="486408" name="Picture 8" descr="new-logo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 r="4134"/>
              <a:stretch>
                <a:fillRect/>
              </a:stretch>
            </p:blipFill>
            <p:spPr bwMode="auto">
              <a:xfrm>
                <a:off x="193" y="3766"/>
                <a:ext cx="835" cy="279"/>
              </a:xfrm>
              <a:prstGeom prst="rect">
                <a:avLst/>
              </a:prstGeom>
              <a:noFill/>
            </p:spPr>
          </p:pic>
          <p:sp>
            <p:nvSpPr>
              <p:cNvPr id="486409" name="Rectangle 9"/>
              <p:cNvSpPr>
                <a:spLocks noChangeArrowheads="1"/>
              </p:cNvSpPr>
              <p:nvPr/>
            </p:nvSpPr>
            <p:spPr bwMode="auto">
              <a:xfrm>
                <a:off x="716" y="3816"/>
                <a:ext cx="4352" cy="42"/>
              </a:xfrm>
              <a:prstGeom prst="rect">
                <a:avLst/>
              </a:prstGeom>
              <a:gradFill rotWithShape="0">
                <a:gsLst>
                  <a:gs pos="0">
                    <a:srgbClr val="777777">
                      <a:gamma/>
                      <a:shade val="46275"/>
                      <a:invGamma/>
                    </a:srgbClr>
                  </a:gs>
                  <a:gs pos="50000">
                    <a:srgbClr val="777777"/>
                  </a:gs>
                  <a:gs pos="100000">
                    <a:srgbClr val="777777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905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CC6600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486410" name="Picture 10" descr="UW_tiny_logo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993" y="3627"/>
              <a:ext cx="521" cy="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10B9975-720F-4BDA-B922-3C63F01FCA1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5A07421-2B07-47D1-A997-92C6FDED51D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CDE3ACB-EBC9-4853-AB32-6C04912432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67260F9-AC8E-4DBE-BAAE-C2ACAB8C8EA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00238"/>
            <a:ext cx="3810000" cy="3738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0238"/>
            <a:ext cx="3810000" cy="37385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EEDEDBA7-E38C-41D2-860E-6216762F09F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7B29D18-2B6E-4B3F-AFA1-DD45CEE8F9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A4DF8A0-5671-49DB-981D-B57BA5718B9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81D5A35-E48B-4E5B-AF97-04E6FFB7498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DEDBAC1-E1E9-46DA-9A53-7355548013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A0938D2-F582-4206-BEC8-CB53C3AA943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3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853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00238"/>
            <a:ext cx="7772400" cy="373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85380" name="Rectangle 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33400" y="6172200"/>
            <a:ext cx="4114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485381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467600" y="6248400"/>
            <a:ext cx="990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160270D-98CC-40B7-8A54-DB1C4A0F134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485382" name="Text Box 6"/>
          <p:cNvSpPr txBox="1">
            <a:spLocks noChangeArrowheads="1"/>
          </p:cNvSpPr>
          <p:nvPr/>
        </p:nvSpPr>
        <p:spPr bwMode="auto">
          <a:xfrm>
            <a:off x="4724400" y="6324600"/>
            <a:ext cx="22828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400" b="1">
                <a:solidFill>
                  <a:schemeClr val="accent2"/>
                </a:solidFill>
                <a:latin typeface="Comic Sans MS" pitchFamily="66" charset="0"/>
              </a:rPr>
              <a:t>www.cs.wisc.edu/Condor</a:t>
            </a:r>
          </a:p>
        </p:txBody>
      </p:sp>
      <p:grpSp>
        <p:nvGrpSpPr>
          <p:cNvPr id="485383" name="Group 7"/>
          <p:cNvGrpSpPr>
            <a:grpSpLocks/>
          </p:cNvGrpSpPr>
          <p:nvPr/>
        </p:nvGrpSpPr>
        <p:grpSpPr bwMode="auto">
          <a:xfrm>
            <a:off x="306388" y="5757863"/>
            <a:ext cx="8447087" cy="952500"/>
            <a:chOff x="193" y="3627"/>
            <a:chExt cx="5321" cy="600"/>
          </a:xfrm>
        </p:grpSpPr>
        <p:grpSp>
          <p:nvGrpSpPr>
            <p:cNvPr id="485384" name="Group 8"/>
            <p:cNvGrpSpPr>
              <a:grpSpLocks/>
            </p:cNvGrpSpPr>
            <p:nvPr userDrawn="1"/>
          </p:nvGrpSpPr>
          <p:grpSpPr bwMode="auto">
            <a:xfrm>
              <a:off x="193" y="3766"/>
              <a:ext cx="4875" cy="279"/>
              <a:chOff x="193" y="3766"/>
              <a:chExt cx="4875" cy="279"/>
            </a:xfrm>
          </p:grpSpPr>
          <p:pic>
            <p:nvPicPr>
              <p:cNvPr id="485385" name="Picture 9" descr="new-logo"/>
              <p:cNvPicPr>
                <a:picLocks noChangeAspect="1" noChangeArrowheads="1"/>
              </p:cNvPicPr>
              <p:nvPr/>
            </p:nvPicPr>
            <p:blipFill>
              <a:blip r:embed="rId13" cstate="print"/>
              <a:srcRect r="4134"/>
              <a:stretch>
                <a:fillRect/>
              </a:stretch>
            </p:blipFill>
            <p:spPr bwMode="auto">
              <a:xfrm>
                <a:off x="193" y="3766"/>
                <a:ext cx="835" cy="279"/>
              </a:xfrm>
              <a:prstGeom prst="rect">
                <a:avLst/>
              </a:prstGeom>
              <a:noFill/>
            </p:spPr>
          </p:pic>
          <p:sp>
            <p:nvSpPr>
              <p:cNvPr id="485386" name="Rectangle 10"/>
              <p:cNvSpPr>
                <a:spLocks noChangeArrowheads="1"/>
              </p:cNvSpPr>
              <p:nvPr/>
            </p:nvSpPr>
            <p:spPr bwMode="auto">
              <a:xfrm>
                <a:off x="716" y="3816"/>
                <a:ext cx="4352" cy="42"/>
              </a:xfrm>
              <a:prstGeom prst="rect">
                <a:avLst/>
              </a:prstGeom>
              <a:gradFill rotWithShape="0">
                <a:gsLst>
                  <a:gs pos="0">
                    <a:srgbClr val="777777">
                      <a:gamma/>
                      <a:shade val="46275"/>
                      <a:invGamma/>
                    </a:srgbClr>
                  </a:gs>
                  <a:gs pos="50000">
                    <a:srgbClr val="777777"/>
                  </a:gs>
                  <a:gs pos="100000">
                    <a:srgbClr val="777777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1905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35921" dir="2700000" algn="ctr" rotWithShape="0">
                  <a:srgbClr val="CC6600"/>
                </a:outerShdw>
              </a:effec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pic>
          <p:nvPicPr>
            <p:cNvPr id="485387" name="Picture 11" descr="UW_tiny_logo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993" y="3627"/>
              <a:ext cx="521" cy="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3333CC"/>
          </a:solidFill>
          <a:latin typeface="Comic Sans MS" pitchFamily="66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808000"/>
        </a:buClr>
        <a:buSzPct val="120000"/>
        <a:buChar char="›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90000"/>
        <a:buFont typeface="Marlett" pitchFamily="2" charset="2"/>
        <a:buChar char="h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gi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9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labs.google.com/papers/gfs.html" TargetMode="External"/><Relationship Id="rId3" Type="http://schemas.openxmlformats.org/officeDocument/2006/relationships/hyperlink" Target="http://labs.google.com/papers/mapreduce.html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Relationship Id="rId3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04800"/>
            <a:ext cx="7772400" cy="3213100"/>
          </a:xfrm>
        </p:spPr>
        <p:txBody>
          <a:bodyPr/>
          <a:lstStyle/>
          <a:p>
            <a:r>
              <a:rPr lang="en-US" dirty="0" smtClean="0"/>
              <a:t>Running Map-Reduce</a:t>
            </a:r>
            <a:br>
              <a:rPr lang="en-US" dirty="0" smtClean="0"/>
            </a:br>
            <a:r>
              <a:rPr lang="en-US" dirty="0" smtClean="0"/>
              <a:t>Under Condor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HDFS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Making POSIX </a:t>
            </a:r>
            <a:r>
              <a:rPr lang="en-US" b="1" dirty="0" smtClean="0"/>
              <a:t>distributed</a:t>
            </a:r>
            <a:r>
              <a:rPr lang="en-US" dirty="0" smtClean="0"/>
              <a:t> file system go fast is easy…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HDFS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…If you get rid of the POSIX part</a:t>
            </a:r>
          </a:p>
          <a:p>
            <a:r>
              <a:rPr lang="en-US" dirty="0" smtClean="0"/>
              <a:t>Remove</a:t>
            </a:r>
          </a:p>
          <a:p>
            <a:pPr lvl="1"/>
            <a:r>
              <a:rPr lang="en-US" dirty="0" smtClean="0"/>
              <a:t>Random access</a:t>
            </a:r>
          </a:p>
          <a:p>
            <a:pPr lvl="1"/>
            <a:r>
              <a:rPr lang="en-US" dirty="0" smtClean="0"/>
              <a:t>Support for small files</a:t>
            </a:r>
          </a:p>
          <a:p>
            <a:pPr lvl="1"/>
            <a:r>
              <a:rPr lang="en-US" dirty="0" smtClean="0"/>
              <a:t>authentication</a:t>
            </a:r>
          </a:p>
          <a:p>
            <a:pPr lvl="1"/>
            <a:r>
              <a:rPr lang="en-US" dirty="0" smtClean="0"/>
              <a:t>In-kernel support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HDFS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 in</a:t>
            </a:r>
          </a:p>
          <a:p>
            <a:pPr lvl="1"/>
            <a:r>
              <a:rPr lang="en-US" dirty="0" smtClean="0"/>
              <a:t>Data replication </a:t>
            </a:r>
          </a:p>
          <a:p>
            <a:pPr lvl="2"/>
            <a:r>
              <a:rPr lang="en-US" dirty="0" smtClean="0"/>
              <a:t>(key for distributed systems)</a:t>
            </a:r>
          </a:p>
          <a:p>
            <a:pPr lvl="1"/>
            <a:r>
              <a:rPr lang="en-US" dirty="0" smtClean="0"/>
              <a:t>Command line utilities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HDFS Architecture</a:t>
            </a:r>
            <a:endParaRPr lang="en-US" dirty="0"/>
          </a:p>
        </p:txBody>
      </p:sp>
      <p:pic>
        <p:nvPicPr>
          <p:cNvPr id="4" name="Picture 3" descr="hdfsarchitectur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46785" y="1501096"/>
            <a:ext cx="6505575" cy="4495844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HDFS Condor Integration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HDFS Daemons run under master</a:t>
            </a:r>
          </a:p>
          <a:p>
            <a:pPr lvl="1"/>
            <a:r>
              <a:rPr lang="en-US" dirty="0" smtClean="0"/>
              <a:t>Management/control</a:t>
            </a:r>
          </a:p>
          <a:p>
            <a:r>
              <a:rPr lang="en-US" dirty="0" smtClean="0"/>
              <a:t>Added HAD support for </a:t>
            </a:r>
            <a:r>
              <a:rPr lang="en-US" dirty="0" err="1" smtClean="0"/>
              <a:t>namenode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Added host based security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Condor HDFS: II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File transfer support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err="1" smtClean="0"/>
              <a:t>transfer_input_files</a:t>
            </a:r>
            <a:r>
              <a:rPr lang="en-US" dirty="0" smtClean="0"/>
              <a:t> = </a:t>
            </a:r>
            <a:r>
              <a:rPr lang="en-US" dirty="0" err="1" smtClean="0"/>
              <a:t>hfds</a:t>
            </a:r>
            <a:r>
              <a:rPr lang="en-US" dirty="0" smtClean="0"/>
              <a:t>://…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Spool in </a:t>
            </a:r>
            <a:r>
              <a:rPr lang="en-US" dirty="0" err="1" smtClean="0"/>
              <a:t>hdfs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 Reduce</a:t>
            </a:r>
            <a:endParaRPr lang="en-US" dirty="0"/>
          </a:p>
        </p:txBody>
      </p:sp>
      <p:pic>
        <p:nvPicPr>
          <p:cNvPr id="4" name="Picture 3" descr="MR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2149" y="1885950"/>
            <a:ext cx="6831816" cy="377102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Shell hackers map reduce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grep</a:t>
            </a:r>
            <a:r>
              <a:rPr lang="en-US" dirty="0" smtClean="0"/>
              <a:t> tag input | sort | </a:t>
            </a:r>
            <a:r>
              <a:rPr lang="en-US" dirty="0" err="1" smtClean="0"/>
              <a:t>uniq</a:t>
            </a:r>
            <a:r>
              <a:rPr lang="en-US" dirty="0" smtClean="0"/>
              <a:t> –c | </a:t>
            </a:r>
            <a:r>
              <a:rPr lang="en-US" dirty="0" err="1" smtClean="0"/>
              <a:t>grep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MapReduce</a:t>
            </a:r>
            <a:r>
              <a:rPr lang="en-US" dirty="0" smtClean="0"/>
              <a:t> lingo for the </a:t>
            </a:r>
            <a:br>
              <a:rPr lang="en-US" dirty="0" smtClean="0"/>
            </a:br>
            <a:r>
              <a:rPr lang="en-US" dirty="0" smtClean="0"/>
              <a:t>native Condor speaker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Task tracker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startd</a:t>
            </a:r>
            <a:r>
              <a:rPr lang="en-US" dirty="0" smtClean="0">
                <a:sym typeface="Wingdings" pitchFamily="2" charset="2"/>
              </a:rPr>
              <a:t>/starter</a:t>
            </a:r>
          </a:p>
          <a:p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sym typeface="Wingdings" pitchFamily="2" charset="2"/>
              </a:rPr>
              <a:t>Job tracker  </a:t>
            </a:r>
            <a:r>
              <a:rPr lang="en-US" dirty="0" err="1" smtClean="0">
                <a:sym typeface="Wingdings" pitchFamily="2" charset="2"/>
              </a:rPr>
              <a:t>condor_schedd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 Reduce under Condor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Zeroth law of software engineering</a:t>
            </a:r>
          </a:p>
          <a:p>
            <a:endParaRPr lang="en-US" dirty="0" smtClean="0"/>
          </a:p>
          <a:p>
            <a:r>
              <a:rPr lang="en-US" dirty="0" smtClean="0"/>
              <a:t>Job tracker/task tracker must be managed!</a:t>
            </a:r>
          </a:p>
          <a:p>
            <a:pPr lvl="1"/>
            <a:r>
              <a:rPr lang="en-US" dirty="0" smtClean="0"/>
              <a:t>Otherwise very bad things happen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Cast of thousands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Mihai</a:t>
            </a:r>
            <a:r>
              <a:rPr lang="en-US" dirty="0" smtClean="0"/>
              <a:t> Pop</a:t>
            </a:r>
          </a:p>
          <a:p>
            <a:r>
              <a:rPr lang="en-US" dirty="0" smtClean="0"/>
              <a:t>Michael Schatz</a:t>
            </a:r>
          </a:p>
          <a:p>
            <a:r>
              <a:rPr lang="en-US" dirty="0" smtClean="0"/>
              <a:t>Dan </a:t>
            </a:r>
            <a:r>
              <a:rPr lang="en-US" dirty="0" err="1" smtClean="0"/>
              <a:t>Sommer</a:t>
            </a:r>
            <a:endParaRPr lang="en-US" dirty="0" smtClean="0"/>
          </a:p>
          <a:p>
            <a:pPr lvl="1"/>
            <a:r>
              <a:rPr lang="en-US" dirty="0" smtClean="0"/>
              <a:t>University of Maryland Center for Computational Biology</a:t>
            </a:r>
          </a:p>
          <a:p>
            <a:r>
              <a:rPr lang="en-US" dirty="0" smtClean="0"/>
              <a:t>Faisal Khan, Ken Hahn UW </a:t>
            </a:r>
          </a:p>
          <a:p>
            <a:r>
              <a:rPr lang="en-US" dirty="0" smtClean="0"/>
              <a:t>David Schwartz, LMCG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4330" y="609600"/>
            <a:ext cx="8321040" cy="914400"/>
          </a:xfrm>
        </p:spPr>
        <p:txBody>
          <a:bodyPr/>
          <a:lstStyle/>
          <a:p>
            <a:r>
              <a:rPr lang="en-US" dirty="0" err="1" smtClean="0"/>
              <a:t>Hadoop</a:t>
            </a:r>
            <a:r>
              <a:rPr lang="en-US" dirty="0" smtClean="0"/>
              <a:t> on Demand w/Condor</a:t>
            </a:r>
            <a:endParaRPr lang="en-US" dirty="0"/>
          </a:p>
        </p:txBody>
      </p:sp>
      <p:pic>
        <p:nvPicPr>
          <p:cNvPr id="5" name="Picture 4" descr="lg-go-away-tshir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96514" y="1415165"/>
            <a:ext cx="3815716" cy="464522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Map Reduce as overlay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030" y="1900238"/>
            <a:ext cx="8766810" cy="3738562"/>
          </a:xfrm>
        </p:spPr>
        <p:txBody>
          <a:bodyPr/>
          <a:lstStyle/>
          <a:p>
            <a:r>
              <a:rPr lang="en-US" dirty="0" smtClean="0"/>
              <a:t>Parallel Universe job</a:t>
            </a:r>
          </a:p>
          <a:p>
            <a:r>
              <a:rPr lang="en-US" dirty="0" smtClean="0"/>
              <a:t>Starts job tracker on rank 0</a:t>
            </a:r>
          </a:p>
          <a:p>
            <a:r>
              <a:rPr lang="en-US" dirty="0" smtClean="0"/>
              <a:t>Task trackers everywhere else</a:t>
            </a:r>
          </a:p>
          <a:p>
            <a:r>
              <a:rPr lang="en-US" dirty="0" smtClean="0"/>
              <a:t>Open Question:</a:t>
            </a:r>
          </a:p>
          <a:p>
            <a:pPr lvl="1"/>
            <a:r>
              <a:rPr lang="en-US" dirty="0" smtClean="0"/>
              <a:t>Run more small jobs, or fewer bigger</a:t>
            </a:r>
          </a:p>
          <a:p>
            <a:r>
              <a:rPr lang="en-US" b="1" dirty="0" smtClean="0"/>
              <a:t>One job tracker per user (i.e. per job)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 to real science…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David Schwartz, matchmaker</a:t>
            </a:r>
          </a:p>
          <a:p>
            <a:endParaRPr lang="en-US" dirty="0"/>
          </a:p>
        </p:txBody>
      </p:sp>
      <p:pic>
        <p:nvPicPr>
          <p:cNvPr id="4" name="Picture 3" descr="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3420" y="2905125"/>
            <a:ext cx="2644140" cy="2816584"/>
          </a:xfrm>
          <a:prstGeom prst="rect">
            <a:avLst/>
          </a:prstGeom>
        </p:spPr>
      </p:pic>
      <p:pic>
        <p:nvPicPr>
          <p:cNvPr id="6" name="Picture 5" descr="mpo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24825" y="2548890"/>
            <a:ext cx="2454293" cy="29260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018020" y="5360670"/>
            <a:ext cx="21259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Mihai</a:t>
            </a:r>
            <a:r>
              <a:rPr lang="en-US" dirty="0" smtClean="0"/>
              <a:t> Pop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Contrail – MR genome assembly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http://sourceforge.net/apps/mediawiki/contrail-bio/index.php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Genome assembly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8663" y="1863090"/>
            <a:ext cx="7915275" cy="569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DNA</a:t>
            </a:r>
            <a:endParaRPr lang="en-US" dirty="0"/>
          </a:p>
        </p:txBody>
      </p:sp>
      <p:pic>
        <p:nvPicPr>
          <p:cNvPr id="4" name="Content Placeholder 3" descr="DN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32167" y="2034064"/>
            <a:ext cx="2838450" cy="3676650"/>
          </a:xfrm>
        </p:spPr>
      </p:pic>
      <p:sp>
        <p:nvSpPr>
          <p:cNvPr id="5" name="TextBox 4"/>
          <p:cNvSpPr txBox="1"/>
          <p:nvPr/>
        </p:nvSpPr>
        <p:spPr>
          <a:xfrm>
            <a:off x="3909060" y="1988820"/>
            <a:ext cx="43548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 Billion base pairs</a:t>
            </a:r>
          </a:p>
          <a:p>
            <a:endParaRPr lang="en-US" dirty="0" smtClean="0"/>
          </a:p>
          <a:p>
            <a:r>
              <a:rPr lang="en-US" dirty="0" smtClean="0"/>
              <a:t>Sequencing machines only read small reads at a time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Already done this?</a:t>
            </a:r>
            <a:endParaRPr lang="en-US" dirty="0"/>
          </a:p>
        </p:txBody>
      </p:sp>
      <p:pic>
        <p:nvPicPr>
          <p:cNvPr id="4" name="Picture 3" descr="tim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34627" y="1562100"/>
            <a:ext cx="3629025" cy="47625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 throughput sequencers</a:t>
            </a:r>
            <a:endParaRPr lang="en-US" dirty="0"/>
          </a:p>
        </p:txBody>
      </p:sp>
      <p:pic>
        <p:nvPicPr>
          <p:cNvPr id="4" name="Picture 3" descr="sequence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36800" y="1771650"/>
            <a:ext cx="4127500" cy="42291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 idx="4294967295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sz="4000"/>
              <a:t>Contrail</a:t>
            </a:r>
          </a:p>
        </p:txBody>
      </p:sp>
      <p:sp>
        <p:nvSpPr>
          <p:cNvPr id="5123" name="Content Placeholder 2"/>
          <p:cNvSpPr>
            <a:spLocks noGrp="1"/>
          </p:cNvSpPr>
          <p:nvPr>
            <p:ph idx="4294967295"/>
          </p:nvPr>
        </p:nvSpPr>
        <p:spPr>
          <a:xfrm>
            <a:off x="205740" y="613728"/>
            <a:ext cx="7634288" cy="1401762"/>
          </a:xfrm>
        </p:spPr>
        <p:txBody>
          <a:bodyPr/>
          <a:lstStyle/>
          <a:p>
            <a:pPr defTabSz="457200">
              <a:buFontTx/>
              <a:buNone/>
            </a:pPr>
            <a:r>
              <a:rPr lang="en-US" sz="2400" dirty="0"/>
              <a:t>Scalable Genome Assembly with </a:t>
            </a:r>
            <a:r>
              <a:rPr lang="en-US" sz="2400" dirty="0" err="1"/>
              <a:t>MapReduce</a:t>
            </a:r>
            <a:endParaRPr lang="en-US" sz="2400" dirty="0"/>
          </a:p>
          <a:p>
            <a:pPr defTabSz="457200"/>
            <a:r>
              <a:rPr lang="en-US" sz="2000" i="1" dirty="0"/>
              <a:t>Genome: </a:t>
            </a:r>
            <a:r>
              <a:rPr lang="en-US" sz="2000" dirty="0"/>
              <a:t>African male NA18507 (Bentley </a:t>
            </a:r>
            <a:r>
              <a:rPr lang="en-US" sz="2000" i="1" dirty="0"/>
              <a:t>et al.</a:t>
            </a:r>
            <a:r>
              <a:rPr lang="en-US" sz="2000" dirty="0"/>
              <a:t>, 2008)</a:t>
            </a:r>
            <a:endParaRPr lang="en-US" sz="2000" i="1" dirty="0"/>
          </a:p>
          <a:p>
            <a:pPr defTabSz="457200"/>
            <a:r>
              <a:rPr lang="en-US" sz="2000" i="1" dirty="0"/>
              <a:t>Input: 3.5</a:t>
            </a:r>
            <a:r>
              <a:rPr lang="en-US" sz="2000" dirty="0"/>
              <a:t>B 36bp reads, 210bp insert (SRA000271)</a:t>
            </a:r>
          </a:p>
          <a:p>
            <a:pPr defTabSz="457200"/>
            <a:r>
              <a:rPr lang="en-US" sz="2000" i="1" dirty="0"/>
              <a:t>Preprocessor</a:t>
            </a:r>
            <a:r>
              <a:rPr lang="en-US" sz="2000" dirty="0"/>
              <a:t>: Quality-Aware Error Correction</a:t>
            </a:r>
          </a:p>
        </p:txBody>
      </p:sp>
      <p:pic>
        <p:nvPicPr>
          <p:cNvPr id="5124" name="Picture 197" descr="contrail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7600" y="152400"/>
            <a:ext cx="1506538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6" name="TextBox 4"/>
          <p:cNvSpPr txBox="1">
            <a:spLocks noChangeArrowheads="1"/>
          </p:cNvSpPr>
          <p:nvPr/>
        </p:nvSpPr>
        <p:spPr bwMode="auto">
          <a:xfrm>
            <a:off x="845820" y="6211888"/>
            <a:ext cx="6705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457200"/>
            <a:r>
              <a:rPr lang="en-US" i="1" dirty="0" smtClean="0">
                <a:latin typeface="Gill Sans MT" charset="-18"/>
                <a:ea typeface="ＭＳ Ｐゴシック" charset="-128"/>
              </a:rPr>
              <a:t>.</a:t>
            </a:r>
            <a:endParaRPr lang="en-US" i="1" dirty="0">
              <a:latin typeface="Gill Sans MT" charset="-18"/>
              <a:ea typeface="ＭＳ Ｐゴシック" charset="-128"/>
            </a:endParaRPr>
          </a:p>
        </p:txBody>
      </p:sp>
      <p:grpSp>
        <p:nvGrpSpPr>
          <p:cNvPr id="2" name="Group 219"/>
          <p:cNvGrpSpPr>
            <a:grpSpLocks/>
          </p:cNvGrpSpPr>
          <p:nvPr/>
        </p:nvGrpSpPr>
        <p:grpSpPr bwMode="auto">
          <a:xfrm>
            <a:off x="0" y="2156460"/>
            <a:ext cx="8913813" cy="3137595"/>
            <a:chOff x="76200" y="2809874"/>
            <a:chExt cx="8913813" cy="3137596"/>
          </a:xfrm>
        </p:grpSpPr>
        <p:grpSp>
          <p:nvGrpSpPr>
            <p:cNvPr id="3" name="Group 217"/>
            <p:cNvGrpSpPr>
              <a:grpSpLocks/>
            </p:cNvGrpSpPr>
            <p:nvPr/>
          </p:nvGrpSpPr>
          <p:grpSpPr bwMode="auto">
            <a:xfrm>
              <a:off x="7272338" y="2809875"/>
              <a:ext cx="1717675" cy="1639888"/>
              <a:chOff x="7271544" y="3200400"/>
              <a:chExt cx="1718468" cy="1639316"/>
            </a:xfrm>
          </p:grpSpPr>
          <p:sp>
            <p:nvSpPr>
              <p:cNvPr id="5129" name="TextBox 135"/>
              <p:cNvSpPr txBox="1">
                <a:spLocks noChangeArrowheads="1"/>
              </p:cNvSpPr>
              <p:nvPr/>
            </p:nvSpPr>
            <p:spPr bwMode="auto">
              <a:xfrm>
                <a:off x="7330678" y="3200400"/>
                <a:ext cx="1600200" cy="2460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defTabSz="457200"/>
                <a:r>
                  <a:rPr lang="en-US" sz="1000">
                    <a:ea typeface="ＭＳ Ｐゴシック" charset="-128"/>
                    <a:cs typeface="Arial" charset="0"/>
                  </a:rPr>
                  <a:t>Cloud Surfing</a:t>
                </a:r>
              </a:p>
            </p:txBody>
          </p:sp>
          <p:grpSp>
            <p:nvGrpSpPr>
              <p:cNvPr id="4" name="Group 211"/>
              <p:cNvGrpSpPr>
                <a:grpSpLocks/>
              </p:cNvGrpSpPr>
              <p:nvPr/>
            </p:nvGrpSpPr>
            <p:grpSpPr bwMode="auto">
              <a:xfrm>
                <a:off x="7271544" y="3537966"/>
                <a:ext cx="1718468" cy="1301750"/>
                <a:chOff x="7391400" y="2928937"/>
                <a:chExt cx="1718468" cy="1301750"/>
              </a:xfrm>
            </p:grpSpPr>
            <p:sp>
              <p:nvSpPr>
                <p:cNvPr id="35" name="Rectangle 34"/>
                <p:cNvSpPr>
                  <a:spLocks noChangeArrowheads="1"/>
                </p:cNvSpPr>
                <p:nvPr/>
              </p:nvSpPr>
              <p:spPr bwMode="auto">
                <a:xfrm>
                  <a:off x="7391400" y="2929390"/>
                  <a:ext cx="1718468" cy="1301297"/>
                </a:xfrm>
                <a:prstGeom prst="rect">
                  <a:avLst/>
                </a:prstGeom>
                <a:noFill/>
                <a:ln w="9525">
                  <a:solidFill>
                    <a:srgbClr val="348FA6"/>
                  </a:solidFill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41" name="Oval 40"/>
                <p:cNvSpPr>
                  <a:spLocks noChangeArrowheads="1"/>
                </p:cNvSpPr>
                <p:nvPr/>
              </p:nvSpPr>
              <p:spPr bwMode="auto">
                <a:xfrm>
                  <a:off x="7437458" y="3556234"/>
                  <a:ext cx="216000" cy="5395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EE0FA"/>
                    </a:gs>
                    <a:gs pos="100000">
                      <a:srgbClr val="279BB8"/>
                    </a:gs>
                  </a:gsLst>
                  <a:lin ang="5400000"/>
                </a:gradFill>
                <a:ln w="9525">
                  <a:solidFill>
                    <a:srgbClr val="348FA6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42" name="Oval 41"/>
                <p:cNvSpPr/>
                <p:nvPr/>
              </p:nvSpPr>
              <p:spPr bwMode="auto">
                <a:xfrm>
                  <a:off x="8156917" y="3564397"/>
                  <a:ext cx="224081" cy="61819"/>
                </a:xfrm>
                <a:prstGeom prst="ellipse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43" name="Straight Arrow Connector 42"/>
                <p:cNvCxnSpPr>
                  <a:cxnSpLocks noChangeShapeType="1"/>
                </p:cNvCxnSpPr>
                <p:nvPr/>
              </p:nvCxnSpPr>
              <p:spPr bwMode="auto">
                <a:xfrm>
                  <a:off x="7729693" y="3589560"/>
                  <a:ext cx="297000" cy="0"/>
                </a:xfrm>
                <a:prstGeom prst="straightConnector1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44" name="Oval 43"/>
                <p:cNvSpPr>
                  <a:spLocks noChangeArrowheads="1"/>
                </p:cNvSpPr>
                <p:nvPr/>
              </p:nvSpPr>
              <p:spPr bwMode="auto">
                <a:xfrm>
                  <a:off x="8156928" y="3043650"/>
                  <a:ext cx="201705" cy="4602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6D8"/>
                    </a:gs>
                    <a:gs pos="64999">
                      <a:srgbClr val="FFE9A1"/>
                    </a:gs>
                    <a:gs pos="100000">
                      <a:srgbClr val="FFE379"/>
                    </a:gs>
                  </a:gsLst>
                  <a:lin ang="5400000" scaled="1"/>
                </a:gradFill>
                <a:ln w="9525">
                  <a:solidFill>
                    <a:srgbClr val="FEB604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45" name="Arc 44"/>
                <p:cNvSpPr>
                  <a:spLocks noChangeArrowheads="1"/>
                </p:cNvSpPr>
                <p:nvPr/>
              </p:nvSpPr>
              <p:spPr bwMode="auto">
                <a:xfrm flipV="1">
                  <a:off x="8034634" y="3121410"/>
                  <a:ext cx="436765" cy="412606"/>
                </a:xfrm>
                <a:custGeom>
                  <a:avLst/>
                  <a:gdLst>
                    <a:gd name="T0" fmla="*/ 300563 w 436765"/>
                    <a:gd name="T1" fmla="*/ 15165 h 412606"/>
                    <a:gd name="T2" fmla="*/ 218383 w 436765"/>
                    <a:gd name="T3" fmla="*/ 206303 h 412606"/>
                    <a:gd name="T4" fmla="*/ 279293 w 436765"/>
                    <a:gd name="T5" fmla="*/ 404419 h 412606"/>
                    <a:gd name="T6" fmla="*/ 2 60000 65536"/>
                    <a:gd name="T7" fmla="*/ 2 60000 65536"/>
                    <a:gd name="T8" fmla="*/ 2 60000 65536"/>
                    <a:gd name="T9" fmla="*/ 279293 w 436765"/>
                    <a:gd name="T10" fmla="*/ 15165 h 412606"/>
                    <a:gd name="T11" fmla="*/ 436765 w 436765"/>
                    <a:gd name="T12" fmla="*/ 404419 h 41260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6765" h="412606" stroke="0">
                      <a:moveTo>
                        <a:pt x="300563" y="15165"/>
                      </a:moveTo>
                      <a:lnTo>
                        <a:pt x="300562" y="15165"/>
                      </a:lnTo>
                      <a:cubicBezTo>
                        <a:pt x="382904" y="46760"/>
                        <a:pt x="436765" y="122344"/>
                        <a:pt x="436765" y="206303"/>
                      </a:cubicBezTo>
                      <a:cubicBezTo>
                        <a:pt x="436765" y="298079"/>
                        <a:pt x="372587" y="378820"/>
                        <a:pt x="279292" y="404418"/>
                      </a:cubicBezTo>
                      <a:lnTo>
                        <a:pt x="218383" y="206303"/>
                      </a:lnTo>
                      <a:close/>
                    </a:path>
                    <a:path w="436765" h="412606" fill="none">
                      <a:moveTo>
                        <a:pt x="300563" y="15165"/>
                      </a:moveTo>
                      <a:lnTo>
                        <a:pt x="300562" y="15165"/>
                      </a:lnTo>
                      <a:cubicBezTo>
                        <a:pt x="382904" y="46760"/>
                        <a:pt x="436765" y="122344"/>
                        <a:pt x="436765" y="206303"/>
                      </a:cubicBezTo>
                      <a:cubicBezTo>
                        <a:pt x="436765" y="298079"/>
                        <a:pt x="372587" y="378820"/>
                        <a:pt x="279292" y="404418"/>
                      </a:cubicBezTo>
                    </a:path>
                  </a:pathLst>
                </a:custGeom>
                <a:noFill/>
                <a:ln w="9525">
                  <a:solidFill>
                    <a:srgbClr val="FEB604"/>
                  </a:solidFill>
                  <a:miter lim="800000"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46" name="Arc 45"/>
                <p:cNvSpPr>
                  <a:spLocks noChangeArrowheads="1"/>
                </p:cNvSpPr>
                <p:nvPr/>
              </p:nvSpPr>
              <p:spPr bwMode="auto">
                <a:xfrm flipH="1">
                  <a:off x="8075928" y="3110302"/>
                  <a:ext cx="338294" cy="414193"/>
                </a:xfrm>
                <a:custGeom>
                  <a:avLst/>
                  <a:gdLst>
                    <a:gd name="T0" fmla="*/ 247939 w 338294"/>
                    <a:gd name="T1" fmla="*/ 23841 h 414193"/>
                    <a:gd name="T2" fmla="*/ 169147 w 338294"/>
                    <a:gd name="T3" fmla="*/ 207097 h 414193"/>
                    <a:gd name="T4" fmla="*/ 228737 w 338294"/>
                    <a:gd name="T5" fmla="*/ 400916 h 414193"/>
                    <a:gd name="T6" fmla="*/ 2 60000 65536"/>
                    <a:gd name="T7" fmla="*/ 2 60000 65536"/>
                    <a:gd name="T8" fmla="*/ 2 60000 65536"/>
                    <a:gd name="T9" fmla="*/ 228737 w 338294"/>
                    <a:gd name="T10" fmla="*/ 23841 h 414193"/>
                    <a:gd name="T11" fmla="*/ 338294 w 338294"/>
                    <a:gd name="T12" fmla="*/ 400916 h 41419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8294" h="414193" stroke="0">
                      <a:moveTo>
                        <a:pt x="247939" y="23841"/>
                      </a:moveTo>
                      <a:lnTo>
                        <a:pt x="247938" y="23841"/>
                      </a:lnTo>
                      <a:cubicBezTo>
                        <a:pt x="303505" y="59655"/>
                        <a:pt x="338294" y="130212"/>
                        <a:pt x="338294" y="207097"/>
                      </a:cubicBezTo>
                      <a:cubicBezTo>
                        <a:pt x="338294" y="293329"/>
                        <a:pt x="294651" y="370537"/>
                        <a:pt x="228736" y="400916"/>
                      </a:cubicBezTo>
                      <a:lnTo>
                        <a:pt x="169147" y="207097"/>
                      </a:lnTo>
                      <a:close/>
                    </a:path>
                    <a:path w="338294" h="414193" fill="none">
                      <a:moveTo>
                        <a:pt x="247939" y="23841"/>
                      </a:moveTo>
                      <a:lnTo>
                        <a:pt x="247938" y="23841"/>
                      </a:lnTo>
                      <a:cubicBezTo>
                        <a:pt x="303505" y="59655"/>
                        <a:pt x="338294" y="130212"/>
                        <a:pt x="338294" y="207097"/>
                      </a:cubicBezTo>
                      <a:cubicBezTo>
                        <a:pt x="338294" y="293329"/>
                        <a:pt x="294651" y="370537"/>
                        <a:pt x="228736" y="400916"/>
                      </a:cubicBezTo>
                    </a:path>
                  </a:pathLst>
                </a:custGeom>
                <a:noFill/>
                <a:ln w="9525">
                  <a:solidFill>
                    <a:srgbClr val="FEB604"/>
                  </a:solidFill>
                  <a:miter lim="800000"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47" name="Oval 46"/>
                <p:cNvSpPr>
                  <a:spLocks noChangeArrowheads="1"/>
                </p:cNvSpPr>
                <p:nvPr/>
              </p:nvSpPr>
              <p:spPr bwMode="auto">
                <a:xfrm>
                  <a:off x="8156928" y="4054535"/>
                  <a:ext cx="168353" cy="6347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DB8E4"/>
                    </a:gs>
                    <a:gs pos="100000">
                      <a:srgbClr val="3C5598"/>
                    </a:gs>
                  </a:gsLst>
                  <a:lin ang="5400000"/>
                </a:gradFill>
                <a:ln w="9525">
                  <a:solidFill>
                    <a:srgbClr val="43578B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48" name="Arc 47"/>
                <p:cNvSpPr>
                  <a:spLocks noChangeArrowheads="1"/>
                </p:cNvSpPr>
                <p:nvPr/>
              </p:nvSpPr>
              <p:spPr bwMode="auto">
                <a:xfrm>
                  <a:off x="8026693" y="3660972"/>
                  <a:ext cx="436764" cy="414194"/>
                </a:xfrm>
                <a:custGeom>
                  <a:avLst/>
                  <a:gdLst>
                    <a:gd name="T0" fmla="*/ 300834 w 436764"/>
                    <a:gd name="T1" fmla="*/ 15328 h 414194"/>
                    <a:gd name="T2" fmla="*/ 218382 w 436764"/>
                    <a:gd name="T3" fmla="*/ 207097 h 414194"/>
                    <a:gd name="T4" fmla="*/ 279509 w 436764"/>
                    <a:gd name="T5" fmla="*/ 405916 h 414194"/>
                    <a:gd name="T6" fmla="*/ 2 60000 65536"/>
                    <a:gd name="T7" fmla="*/ 2 60000 65536"/>
                    <a:gd name="T8" fmla="*/ 2 60000 65536"/>
                    <a:gd name="T9" fmla="*/ 279509 w 436764"/>
                    <a:gd name="T10" fmla="*/ 15328 h 414194"/>
                    <a:gd name="T11" fmla="*/ 436764 w 436764"/>
                    <a:gd name="T12" fmla="*/ 405916 h 41419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436764" h="414194" stroke="0">
                      <a:moveTo>
                        <a:pt x="300834" y="15328"/>
                      </a:moveTo>
                      <a:lnTo>
                        <a:pt x="300833" y="15328"/>
                      </a:lnTo>
                      <a:cubicBezTo>
                        <a:pt x="383031" y="47111"/>
                        <a:pt x="436764" y="122916"/>
                        <a:pt x="436764" y="207097"/>
                      </a:cubicBezTo>
                      <a:cubicBezTo>
                        <a:pt x="436764" y="299147"/>
                        <a:pt x="372695" y="380149"/>
                        <a:pt x="279508" y="405915"/>
                      </a:cubicBezTo>
                      <a:lnTo>
                        <a:pt x="218382" y="207097"/>
                      </a:lnTo>
                      <a:close/>
                    </a:path>
                    <a:path w="436764" h="414194" fill="none">
                      <a:moveTo>
                        <a:pt x="300834" y="15328"/>
                      </a:moveTo>
                      <a:lnTo>
                        <a:pt x="300833" y="15328"/>
                      </a:lnTo>
                      <a:cubicBezTo>
                        <a:pt x="383031" y="47111"/>
                        <a:pt x="436764" y="122916"/>
                        <a:pt x="436764" y="207097"/>
                      </a:cubicBezTo>
                      <a:cubicBezTo>
                        <a:pt x="436764" y="299147"/>
                        <a:pt x="372695" y="380149"/>
                        <a:pt x="279508" y="405915"/>
                      </a:cubicBezTo>
                    </a:path>
                  </a:pathLst>
                </a:custGeom>
                <a:noFill/>
                <a:ln w="9525">
                  <a:solidFill>
                    <a:srgbClr val="43578B"/>
                  </a:solidFill>
                  <a:miter lim="800000"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49" name="Arc 48"/>
                <p:cNvSpPr>
                  <a:spLocks noChangeArrowheads="1"/>
                </p:cNvSpPr>
                <p:nvPr/>
              </p:nvSpPr>
              <p:spPr bwMode="auto">
                <a:xfrm flipH="1" flipV="1">
                  <a:off x="8067987" y="3653038"/>
                  <a:ext cx="339882" cy="414193"/>
                </a:xfrm>
                <a:custGeom>
                  <a:avLst/>
                  <a:gdLst>
                    <a:gd name="T0" fmla="*/ 248813 w 339882"/>
                    <a:gd name="T1" fmla="*/ 23655 h 414193"/>
                    <a:gd name="T2" fmla="*/ 169941 w 339882"/>
                    <a:gd name="T3" fmla="*/ 207097 h 414193"/>
                    <a:gd name="T4" fmla="*/ 229565 w 339882"/>
                    <a:gd name="T5" fmla="*/ 401028 h 414193"/>
                    <a:gd name="T6" fmla="*/ 2 60000 65536"/>
                    <a:gd name="T7" fmla="*/ 2 60000 65536"/>
                    <a:gd name="T8" fmla="*/ 2 60000 65536"/>
                    <a:gd name="T9" fmla="*/ 229565 w 339882"/>
                    <a:gd name="T10" fmla="*/ 23655 h 414193"/>
                    <a:gd name="T11" fmla="*/ 339882 w 339882"/>
                    <a:gd name="T12" fmla="*/ 401028 h 41419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339882" h="414193" stroke="0">
                      <a:moveTo>
                        <a:pt x="248813" y="23655"/>
                      </a:moveTo>
                      <a:lnTo>
                        <a:pt x="248812" y="23655"/>
                      </a:lnTo>
                      <a:cubicBezTo>
                        <a:pt x="304801" y="59405"/>
                        <a:pt x="339882" y="130068"/>
                        <a:pt x="339882" y="207097"/>
                      </a:cubicBezTo>
                      <a:cubicBezTo>
                        <a:pt x="339882" y="293445"/>
                        <a:pt x="295918" y="370732"/>
                        <a:pt x="229565" y="401028"/>
                      </a:cubicBezTo>
                      <a:lnTo>
                        <a:pt x="169941" y="207097"/>
                      </a:lnTo>
                      <a:close/>
                    </a:path>
                    <a:path w="339882" h="414193" fill="none">
                      <a:moveTo>
                        <a:pt x="248813" y="23655"/>
                      </a:moveTo>
                      <a:lnTo>
                        <a:pt x="248812" y="23655"/>
                      </a:lnTo>
                      <a:cubicBezTo>
                        <a:pt x="304801" y="59405"/>
                        <a:pt x="339882" y="130068"/>
                        <a:pt x="339882" y="207097"/>
                      </a:cubicBezTo>
                      <a:cubicBezTo>
                        <a:pt x="339882" y="293445"/>
                        <a:pt x="295918" y="370732"/>
                        <a:pt x="229565" y="401028"/>
                      </a:cubicBezTo>
                    </a:path>
                  </a:pathLst>
                </a:custGeom>
                <a:noFill/>
                <a:ln w="9525">
                  <a:solidFill>
                    <a:srgbClr val="43578B"/>
                  </a:solidFill>
                  <a:miter lim="800000"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51" name="Oval 50"/>
                <p:cNvSpPr>
                  <a:spLocks noChangeArrowheads="1"/>
                </p:cNvSpPr>
                <p:nvPr/>
              </p:nvSpPr>
              <p:spPr bwMode="auto">
                <a:xfrm>
                  <a:off x="8801751" y="3567343"/>
                  <a:ext cx="241411" cy="5236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FDE6"/>
                    </a:gs>
                    <a:gs pos="64999">
                      <a:srgbClr val="DEF7BF"/>
                    </a:gs>
                    <a:gs pos="100000">
                      <a:srgbClr val="D1F6A3"/>
                    </a:gs>
                  </a:gsLst>
                  <a:lin ang="5400000" scaled="1"/>
                </a:gradFill>
                <a:ln w="9525">
                  <a:solidFill>
                    <a:srgbClr val="82A92F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52" name="Straight Arrow Connector 51"/>
                <p:cNvCxnSpPr>
                  <a:cxnSpLocks noChangeShapeType="1"/>
                </p:cNvCxnSpPr>
                <p:nvPr/>
              </p:nvCxnSpPr>
              <p:spPr bwMode="auto">
                <a:xfrm>
                  <a:off x="8460280" y="3580038"/>
                  <a:ext cx="295411" cy="0"/>
                </a:xfrm>
                <a:prstGeom prst="straightConnector1">
                  <a:avLst/>
                </a:prstGeom>
                <a:noFill/>
                <a:ln w="9525">
                  <a:solidFill>
                    <a:srgbClr val="82A92F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cxnSp>
              <p:nvCxnSpPr>
                <p:cNvPr id="56" name="Straight Connector 55"/>
                <p:cNvCxnSpPr>
                  <a:cxnSpLocks noChangeShapeType="1"/>
                </p:cNvCxnSpPr>
                <p:nvPr/>
              </p:nvCxnSpPr>
              <p:spPr bwMode="auto">
                <a:xfrm rot="5400000" flipH="1" flipV="1">
                  <a:off x="7696490" y="3137127"/>
                  <a:ext cx="368172" cy="377999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cxnSp>
              <p:nvCxnSpPr>
                <p:cNvPr id="57" name="Straight Connector 56"/>
                <p:cNvCxnSpPr>
                  <a:cxnSpLocks noChangeShapeType="1"/>
                </p:cNvCxnSpPr>
                <p:nvPr/>
              </p:nvCxnSpPr>
              <p:spPr bwMode="auto">
                <a:xfrm rot="5400000" flipH="1" flipV="1">
                  <a:off x="8522372" y="3689385"/>
                  <a:ext cx="369759" cy="37641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prstDash val="sysDot"/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58" name="Arc 57"/>
                <p:cNvSpPr>
                  <a:spLocks noChangeArrowheads="1"/>
                </p:cNvSpPr>
                <p:nvPr/>
              </p:nvSpPr>
              <p:spPr bwMode="auto">
                <a:xfrm flipV="1">
                  <a:off x="8117222" y="3103954"/>
                  <a:ext cx="516176" cy="964864"/>
                </a:xfrm>
                <a:custGeom>
                  <a:avLst/>
                  <a:gdLst>
                    <a:gd name="T0" fmla="*/ 293601 w 516176"/>
                    <a:gd name="T1" fmla="*/ 4589 h 964864"/>
                    <a:gd name="T2" fmla="*/ 258088 w 516176"/>
                    <a:gd name="T3" fmla="*/ 482432 h 964864"/>
                    <a:gd name="T4" fmla="*/ 293538 w 516176"/>
                    <a:gd name="T5" fmla="*/ 960291 h 964864"/>
                    <a:gd name="T6" fmla="*/ 2 60000 65536"/>
                    <a:gd name="T7" fmla="*/ 2 60000 65536"/>
                    <a:gd name="T8" fmla="*/ 2 60000 65536"/>
                    <a:gd name="T9" fmla="*/ 293538 w 516176"/>
                    <a:gd name="T10" fmla="*/ 4589 h 964864"/>
                    <a:gd name="T11" fmla="*/ 516176 w 516176"/>
                    <a:gd name="T12" fmla="*/ 960291 h 96486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516176" h="964864" stroke="0">
                      <a:moveTo>
                        <a:pt x="293601" y="4589"/>
                      </a:moveTo>
                      <a:lnTo>
                        <a:pt x="293601" y="4588"/>
                      </a:lnTo>
                      <a:cubicBezTo>
                        <a:pt x="421191" y="37721"/>
                        <a:pt x="516176" y="241642"/>
                        <a:pt x="516176" y="482432"/>
                      </a:cubicBezTo>
                      <a:cubicBezTo>
                        <a:pt x="516176" y="723266"/>
                        <a:pt x="421156" y="927211"/>
                        <a:pt x="293538" y="960291"/>
                      </a:cubicBezTo>
                      <a:lnTo>
                        <a:pt x="258088" y="482432"/>
                      </a:lnTo>
                      <a:close/>
                    </a:path>
                    <a:path w="516176" h="964864" fill="none">
                      <a:moveTo>
                        <a:pt x="293601" y="4589"/>
                      </a:moveTo>
                      <a:lnTo>
                        <a:pt x="293601" y="4588"/>
                      </a:lnTo>
                      <a:cubicBezTo>
                        <a:pt x="421191" y="37721"/>
                        <a:pt x="516176" y="241642"/>
                        <a:pt x="516176" y="482432"/>
                      </a:cubicBezTo>
                      <a:cubicBezTo>
                        <a:pt x="516176" y="723266"/>
                        <a:pt x="421156" y="927211"/>
                        <a:pt x="293538" y="960291"/>
                      </a:cubicBezTo>
                    </a:path>
                  </a:pathLst>
                </a:custGeom>
                <a:noFill/>
                <a:ln w="12700">
                  <a:solidFill>
                    <a:schemeClr val="tx1"/>
                  </a:solidFill>
                  <a:prstDash val="sysDot"/>
                  <a:miter lim="800000"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>
                    <a:solidFill>
                      <a:srgbClr val="000000"/>
                    </a:solidFill>
                    <a:latin typeface="+mn-lt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</p:grpSp>
        <p:grpSp>
          <p:nvGrpSpPr>
            <p:cNvPr id="5" name="Group 215"/>
            <p:cNvGrpSpPr>
              <a:grpSpLocks/>
            </p:cNvGrpSpPr>
            <p:nvPr/>
          </p:nvGrpSpPr>
          <p:grpSpPr bwMode="auto">
            <a:xfrm>
              <a:off x="3743325" y="2809875"/>
              <a:ext cx="1600200" cy="1639888"/>
              <a:chOff x="3701802" y="3200401"/>
              <a:chExt cx="1600200" cy="1639315"/>
            </a:xfrm>
          </p:grpSpPr>
          <p:sp>
            <p:nvSpPr>
              <p:cNvPr id="5149" name="TextBox 135"/>
              <p:cNvSpPr txBox="1">
                <a:spLocks noChangeArrowheads="1"/>
              </p:cNvSpPr>
              <p:nvPr/>
            </p:nvSpPr>
            <p:spPr bwMode="auto">
              <a:xfrm>
                <a:off x="3701802" y="3200401"/>
                <a:ext cx="1600200" cy="2460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defTabSz="457200"/>
                <a:r>
                  <a:rPr lang="en-US" sz="1000">
                    <a:ea typeface="ＭＳ Ｐゴシック" charset="-128"/>
                    <a:cs typeface="Arial" charset="0"/>
                  </a:rPr>
                  <a:t>Error Correction</a:t>
                </a:r>
              </a:p>
            </p:txBody>
          </p:sp>
          <p:grpSp>
            <p:nvGrpSpPr>
              <p:cNvPr id="7" name="Group 209"/>
              <p:cNvGrpSpPr>
                <a:grpSpLocks/>
              </p:cNvGrpSpPr>
              <p:nvPr/>
            </p:nvGrpSpPr>
            <p:grpSpPr bwMode="auto">
              <a:xfrm>
                <a:off x="3701802" y="3537966"/>
                <a:ext cx="1600200" cy="1301750"/>
                <a:chOff x="3733800" y="2929731"/>
                <a:chExt cx="1600200" cy="1301750"/>
              </a:xfrm>
            </p:grpSpPr>
            <p:sp>
              <p:nvSpPr>
                <p:cNvPr id="13" name="Rectangle 12"/>
                <p:cNvSpPr>
                  <a:spLocks noChangeArrowheads="1"/>
                </p:cNvSpPr>
                <p:nvPr/>
              </p:nvSpPr>
              <p:spPr bwMode="auto">
                <a:xfrm>
                  <a:off x="3733800" y="2930185"/>
                  <a:ext cx="1600200" cy="1301296"/>
                </a:xfrm>
                <a:prstGeom prst="rect">
                  <a:avLst/>
                </a:prstGeom>
                <a:noFill/>
                <a:ln w="9525">
                  <a:solidFill>
                    <a:srgbClr val="348FA6"/>
                  </a:solidFill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25" name="Oval 24"/>
                <p:cNvSpPr/>
                <p:nvPr/>
              </p:nvSpPr>
              <p:spPr bwMode="auto">
                <a:xfrm>
                  <a:off x="3863391" y="3727126"/>
                  <a:ext cx="177007" cy="59045"/>
                </a:xfrm>
                <a:prstGeom prst="ellipse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26" name="Oval 25"/>
                <p:cNvSpPr>
                  <a:spLocks noChangeArrowheads="1"/>
                </p:cNvSpPr>
                <p:nvPr/>
              </p:nvSpPr>
              <p:spPr bwMode="auto">
                <a:xfrm>
                  <a:off x="4446588" y="3377704"/>
                  <a:ext cx="176212" cy="5871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6D8"/>
                    </a:gs>
                    <a:gs pos="64999">
                      <a:srgbClr val="FFE9A1"/>
                    </a:gs>
                    <a:gs pos="100000">
                      <a:srgbClr val="FFE379"/>
                    </a:gs>
                  </a:gsLst>
                  <a:lin ang="5400000" scaled="1"/>
                </a:gradFill>
                <a:ln w="9525">
                  <a:solidFill>
                    <a:srgbClr val="FEB604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27" name="Oval 26"/>
                <p:cNvSpPr>
                  <a:spLocks noChangeArrowheads="1"/>
                </p:cNvSpPr>
                <p:nvPr/>
              </p:nvSpPr>
              <p:spPr bwMode="auto">
                <a:xfrm>
                  <a:off x="4446588" y="3737940"/>
                  <a:ext cx="176212" cy="5713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FDE6"/>
                    </a:gs>
                    <a:gs pos="64999">
                      <a:srgbClr val="DEF7BF"/>
                    </a:gs>
                    <a:gs pos="100000">
                      <a:srgbClr val="D1F6A3"/>
                    </a:gs>
                  </a:gsLst>
                  <a:lin ang="5400000" scaled="1"/>
                </a:gradFill>
                <a:ln w="9525">
                  <a:solidFill>
                    <a:srgbClr val="82A92F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28" name="Straight Arrow Connector 27"/>
                <p:cNvCxnSpPr>
                  <a:cxnSpLocks noChangeShapeType="1"/>
                </p:cNvCxnSpPr>
                <p:nvPr/>
              </p:nvCxnSpPr>
              <p:spPr bwMode="auto">
                <a:xfrm>
                  <a:off x="4103688" y="3760157"/>
                  <a:ext cx="295275" cy="0"/>
                </a:xfrm>
                <a:prstGeom prst="straightConnector1">
                  <a:avLst/>
                </a:prstGeom>
                <a:noFill/>
                <a:ln w="9525">
                  <a:solidFill>
                    <a:srgbClr val="82A92F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cxnSp>
              <p:nvCxnSpPr>
                <p:cNvPr id="29" name="Straight Arrow Connector 28"/>
                <p:cNvCxnSpPr>
                  <a:cxnSpLocks noChangeShapeType="1"/>
                </p:cNvCxnSpPr>
                <p:nvPr/>
              </p:nvCxnSpPr>
              <p:spPr bwMode="auto">
                <a:xfrm flipV="1">
                  <a:off x="4065588" y="3433246"/>
                  <a:ext cx="292100" cy="218999"/>
                </a:xfrm>
                <a:prstGeom prst="straightConnector1">
                  <a:avLst/>
                </a:prstGeom>
                <a:noFill/>
                <a:ln w="9525">
                  <a:solidFill>
                    <a:srgbClr val="FEB604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cxnSp>
              <p:nvCxnSpPr>
                <p:cNvPr id="30" name="Straight Arrow Connector 29"/>
                <p:cNvCxnSpPr>
                  <a:cxnSpLocks noChangeShapeType="1"/>
                </p:cNvCxnSpPr>
                <p:nvPr/>
              </p:nvCxnSpPr>
              <p:spPr bwMode="auto">
                <a:xfrm>
                  <a:off x="4697413" y="3768093"/>
                  <a:ext cx="295275" cy="3174"/>
                </a:xfrm>
                <a:prstGeom prst="straightConnector1">
                  <a:avLst/>
                </a:prstGeom>
                <a:noFill/>
                <a:ln w="9525">
                  <a:solidFill>
                    <a:srgbClr val="82A92F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31" name="Oval 30"/>
                <p:cNvSpPr>
                  <a:spLocks noChangeArrowheads="1"/>
                </p:cNvSpPr>
                <p:nvPr/>
              </p:nvSpPr>
              <p:spPr bwMode="auto">
                <a:xfrm>
                  <a:off x="5056188" y="3723658"/>
                  <a:ext cx="176212" cy="5713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DB8E4"/>
                    </a:gs>
                    <a:gs pos="100000">
                      <a:srgbClr val="3C5598"/>
                    </a:gs>
                  </a:gsLst>
                  <a:lin ang="5400000"/>
                </a:gradFill>
                <a:ln w="9525">
                  <a:solidFill>
                    <a:srgbClr val="43578B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32" name="Straight Arrow Connector 31"/>
                <p:cNvCxnSpPr>
                  <a:cxnSpLocks noChangeShapeType="1"/>
                </p:cNvCxnSpPr>
                <p:nvPr/>
              </p:nvCxnSpPr>
              <p:spPr bwMode="auto">
                <a:xfrm>
                  <a:off x="4721225" y="3426899"/>
                  <a:ext cx="292100" cy="217412"/>
                </a:xfrm>
                <a:prstGeom prst="straightConnector1">
                  <a:avLst/>
                </a:prstGeom>
                <a:noFill/>
                <a:ln w="9525">
                  <a:solidFill>
                    <a:srgbClr val="FEB604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</p:grpSp>
        </p:grpSp>
        <p:grpSp>
          <p:nvGrpSpPr>
            <p:cNvPr id="8" name="Group 214"/>
            <p:cNvGrpSpPr>
              <a:grpSpLocks/>
            </p:cNvGrpSpPr>
            <p:nvPr/>
          </p:nvGrpSpPr>
          <p:grpSpPr bwMode="auto">
            <a:xfrm>
              <a:off x="1978025" y="2809875"/>
              <a:ext cx="1600200" cy="1639888"/>
              <a:chOff x="1904033" y="3200400"/>
              <a:chExt cx="1600200" cy="1639316"/>
            </a:xfrm>
          </p:grpSpPr>
          <p:sp>
            <p:nvSpPr>
              <p:cNvPr id="5163" name="TextBox 135"/>
              <p:cNvSpPr txBox="1">
                <a:spLocks noChangeArrowheads="1"/>
              </p:cNvSpPr>
              <p:nvPr/>
            </p:nvSpPr>
            <p:spPr bwMode="auto">
              <a:xfrm>
                <a:off x="1904033" y="3200400"/>
                <a:ext cx="1600200" cy="2460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defTabSz="457200"/>
                <a:r>
                  <a:rPr lang="en-US" sz="1000">
                    <a:ea typeface="ＭＳ Ｐゴシック" charset="-128"/>
                    <a:cs typeface="Arial" charset="0"/>
                  </a:rPr>
                  <a:t>Compressed</a:t>
                </a:r>
              </a:p>
            </p:txBody>
          </p:sp>
          <p:grpSp>
            <p:nvGrpSpPr>
              <p:cNvPr id="9" name="Group 207"/>
              <p:cNvGrpSpPr>
                <a:grpSpLocks/>
              </p:cNvGrpSpPr>
              <p:nvPr/>
            </p:nvGrpSpPr>
            <p:grpSpPr bwMode="auto">
              <a:xfrm>
                <a:off x="1904033" y="3537966"/>
                <a:ext cx="1600200" cy="1301750"/>
                <a:chOff x="1905000" y="2929731"/>
                <a:chExt cx="1600200" cy="1301750"/>
              </a:xfrm>
            </p:grpSpPr>
            <p:sp>
              <p:nvSpPr>
                <p:cNvPr id="100" name="Oval 99"/>
                <p:cNvSpPr>
                  <a:spLocks noChangeArrowheads="1"/>
                </p:cNvSpPr>
                <p:nvPr/>
              </p:nvSpPr>
              <p:spPr bwMode="auto">
                <a:xfrm>
                  <a:off x="2065338" y="3537984"/>
                  <a:ext cx="176212" cy="6982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EE0FA"/>
                    </a:gs>
                    <a:gs pos="100000">
                      <a:srgbClr val="279BB8"/>
                    </a:gs>
                  </a:gsLst>
                  <a:lin ang="5400000"/>
                </a:gradFill>
                <a:ln w="9525">
                  <a:solidFill>
                    <a:srgbClr val="348FA6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101" name="Oval 100"/>
                <p:cNvSpPr/>
                <p:nvPr/>
              </p:nvSpPr>
              <p:spPr bwMode="auto">
                <a:xfrm>
                  <a:off x="2622195" y="3543475"/>
                  <a:ext cx="177007" cy="70854"/>
                </a:xfrm>
                <a:prstGeom prst="ellipse">
                  <a:avLst/>
                </a:prstGeom>
              </p:spPr>
              <p:style>
                <a:lnRef idx="0">
                  <a:schemeClr val="accent3"/>
                </a:lnRef>
                <a:fillRef idx="3">
                  <a:schemeClr val="accent3"/>
                </a:fillRef>
                <a:effectRef idx="3">
                  <a:schemeClr val="accent3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02" name="Straight Arrow Connector 101"/>
                <p:cNvCxnSpPr>
                  <a:cxnSpLocks noChangeShapeType="1"/>
                </p:cNvCxnSpPr>
                <p:nvPr/>
              </p:nvCxnSpPr>
              <p:spPr bwMode="auto">
                <a:xfrm>
                  <a:off x="2274888" y="3564963"/>
                  <a:ext cx="292100" cy="0"/>
                </a:xfrm>
                <a:prstGeom prst="straightConnector1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103" name="Oval 102"/>
                <p:cNvSpPr>
                  <a:spLocks noChangeArrowheads="1"/>
                </p:cNvSpPr>
                <p:nvPr/>
              </p:nvSpPr>
              <p:spPr bwMode="auto">
                <a:xfrm>
                  <a:off x="2622550" y="3077769"/>
                  <a:ext cx="176213" cy="5871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6D8"/>
                    </a:gs>
                    <a:gs pos="64999">
                      <a:srgbClr val="FFE9A1"/>
                    </a:gs>
                    <a:gs pos="100000">
                      <a:srgbClr val="FFE379"/>
                    </a:gs>
                  </a:gsLst>
                  <a:lin ang="5400000" scaled="1"/>
                </a:gradFill>
                <a:ln w="9525">
                  <a:solidFill>
                    <a:srgbClr val="FEB604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104" name="Arc 103"/>
                <p:cNvSpPr>
                  <a:spLocks noChangeArrowheads="1"/>
                </p:cNvSpPr>
                <p:nvPr/>
              </p:nvSpPr>
              <p:spPr bwMode="auto">
                <a:xfrm flipV="1">
                  <a:off x="2540000" y="3184095"/>
                  <a:ext cx="293688" cy="336433"/>
                </a:xfrm>
                <a:custGeom>
                  <a:avLst/>
                  <a:gdLst>
                    <a:gd name="T0" fmla="*/ 211727 w 293688"/>
                    <a:gd name="T1" fmla="*/ 17311 h 336433"/>
                    <a:gd name="T2" fmla="*/ 146844 w 293688"/>
                    <a:gd name="T3" fmla="*/ 168217 h 336433"/>
                    <a:gd name="T4" fmla="*/ 195625 w 293688"/>
                    <a:gd name="T5" fmla="*/ 326880 h 336433"/>
                    <a:gd name="T6" fmla="*/ 2 60000 65536"/>
                    <a:gd name="T7" fmla="*/ 2 60000 65536"/>
                    <a:gd name="T8" fmla="*/ 2 60000 65536"/>
                    <a:gd name="T9" fmla="*/ 195625 w 293688"/>
                    <a:gd name="T10" fmla="*/ 17311 h 336433"/>
                    <a:gd name="T11" fmla="*/ 293688 w 293688"/>
                    <a:gd name="T12" fmla="*/ 326880 h 33643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93688" h="336433" stroke="0">
                      <a:moveTo>
                        <a:pt x="211727" y="17311"/>
                      </a:moveTo>
                      <a:lnTo>
                        <a:pt x="211726" y="17311"/>
                      </a:lnTo>
                      <a:cubicBezTo>
                        <a:pt x="261907" y="45624"/>
                        <a:pt x="293688" y="104138"/>
                        <a:pt x="293688" y="168217"/>
                      </a:cubicBezTo>
                      <a:cubicBezTo>
                        <a:pt x="293688" y="239578"/>
                        <a:pt x="254382" y="303174"/>
                        <a:pt x="195625" y="326881"/>
                      </a:cubicBezTo>
                      <a:lnTo>
                        <a:pt x="146844" y="168217"/>
                      </a:lnTo>
                      <a:close/>
                    </a:path>
                    <a:path w="293688" h="336433" fill="none">
                      <a:moveTo>
                        <a:pt x="211727" y="17311"/>
                      </a:moveTo>
                      <a:lnTo>
                        <a:pt x="211726" y="17311"/>
                      </a:lnTo>
                      <a:cubicBezTo>
                        <a:pt x="261907" y="45624"/>
                        <a:pt x="293688" y="104138"/>
                        <a:pt x="293688" y="168217"/>
                      </a:cubicBezTo>
                      <a:cubicBezTo>
                        <a:pt x="293688" y="239578"/>
                        <a:pt x="254382" y="303174"/>
                        <a:pt x="195625" y="326881"/>
                      </a:cubicBezTo>
                    </a:path>
                  </a:pathLst>
                </a:custGeom>
                <a:noFill/>
                <a:ln w="9525">
                  <a:solidFill>
                    <a:srgbClr val="FEB604"/>
                  </a:solidFill>
                  <a:miter lim="800000"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105" name="Arc 104"/>
                <p:cNvSpPr>
                  <a:spLocks noChangeArrowheads="1"/>
                </p:cNvSpPr>
                <p:nvPr/>
              </p:nvSpPr>
              <p:spPr bwMode="auto">
                <a:xfrm flipH="1">
                  <a:off x="2566988" y="3177748"/>
                  <a:ext cx="228600" cy="336433"/>
                </a:xfrm>
                <a:custGeom>
                  <a:avLst/>
                  <a:gdLst>
                    <a:gd name="T0" fmla="*/ 175418 w 228600"/>
                    <a:gd name="T1" fmla="*/ 26068 h 336433"/>
                    <a:gd name="T2" fmla="*/ 114300 w 228600"/>
                    <a:gd name="T3" fmla="*/ 168217 h 336433"/>
                    <a:gd name="T4" fmla="*/ 161419 w 228600"/>
                    <a:gd name="T5" fmla="*/ 321474 h 336433"/>
                    <a:gd name="T6" fmla="*/ 2 60000 65536"/>
                    <a:gd name="T7" fmla="*/ 2 60000 65536"/>
                    <a:gd name="T8" fmla="*/ 2 60000 65536"/>
                    <a:gd name="T9" fmla="*/ 161419 w 228600"/>
                    <a:gd name="T10" fmla="*/ 26068 h 336433"/>
                    <a:gd name="T11" fmla="*/ 228600 w 228600"/>
                    <a:gd name="T12" fmla="*/ 321474 h 336433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28600" h="336433" stroke="0">
                      <a:moveTo>
                        <a:pt x="175418" y="26068"/>
                      </a:moveTo>
                      <a:lnTo>
                        <a:pt x="175417" y="26068"/>
                      </a:lnTo>
                      <a:cubicBezTo>
                        <a:pt x="208528" y="56903"/>
                        <a:pt x="228600" y="110550"/>
                        <a:pt x="228600" y="168217"/>
                      </a:cubicBezTo>
                      <a:cubicBezTo>
                        <a:pt x="228600" y="234286"/>
                        <a:pt x="202320" y="294238"/>
                        <a:pt x="161419" y="321475"/>
                      </a:cubicBezTo>
                      <a:lnTo>
                        <a:pt x="114300" y="168217"/>
                      </a:lnTo>
                      <a:close/>
                    </a:path>
                    <a:path w="228600" h="336433" fill="none">
                      <a:moveTo>
                        <a:pt x="175418" y="26068"/>
                      </a:moveTo>
                      <a:lnTo>
                        <a:pt x="175417" y="26068"/>
                      </a:lnTo>
                      <a:cubicBezTo>
                        <a:pt x="208528" y="56903"/>
                        <a:pt x="228600" y="110550"/>
                        <a:pt x="228600" y="168217"/>
                      </a:cubicBezTo>
                      <a:cubicBezTo>
                        <a:pt x="228600" y="234286"/>
                        <a:pt x="202320" y="294238"/>
                        <a:pt x="161419" y="321475"/>
                      </a:cubicBezTo>
                    </a:path>
                  </a:pathLst>
                </a:custGeom>
                <a:noFill/>
                <a:ln w="9525">
                  <a:solidFill>
                    <a:srgbClr val="FEB604"/>
                  </a:solidFill>
                  <a:miter lim="800000"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106" name="Oval 105"/>
                <p:cNvSpPr>
                  <a:spLocks noChangeArrowheads="1"/>
                </p:cNvSpPr>
                <p:nvPr/>
              </p:nvSpPr>
              <p:spPr bwMode="auto">
                <a:xfrm>
                  <a:off x="2622550" y="4022004"/>
                  <a:ext cx="176213" cy="5871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DB8E4"/>
                    </a:gs>
                    <a:gs pos="100000">
                      <a:srgbClr val="3C5598"/>
                    </a:gs>
                  </a:gsLst>
                  <a:lin ang="5400000"/>
                </a:gradFill>
                <a:ln w="9525">
                  <a:solidFill>
                    <a:srgbClr val="43578B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107" name="Arc 106"/>
                <p:cNvSpPr>
                  <a:spLocks noChangeArrowheads="1"/>
                </p:cNvSpPr>
                <p:nvPr/>
              </p:nvSpPr>
              <p:spPr bwMode="auto">
                <a:xfrm>
                  <a:off x="2533650" y="3649071"/>
                  <a:ext cx="293688" cy="334846"/>
                </a:xfrm>
                <a:custGeom>
                  <a:avLst/>
                  <a:gdLst>
                    <a:gd name="T0" fmla="*/ 211480 w 293688"/>
                    <a:gd name="T1" fmla="*/ 17091 h 334846"/>
                    <a:gd name="T2" fmla="*/ 146844 w 293688"/>
                    <a:gd name="T3" fmla="*/ 167423 h 334846"/>
                    <a:gd name="T4" fmla="*/ 195420 w 293688"/>
                    <a:gd name="T5" fmla="*/ 325420 h 334846"/>
                    <a:gd name="T6" fmla="*/ 2 60000 65536"/>
                    <a:gd name="T7" fmla="*/ 2 60000 65536"/>
                    <a:gd name="T8" fmla="*/ 2 60000 65536"/>
                    <a:gd name="T9" fmla="*/ 195420 w 293688"/>
                    <a:gd name="T10" fmla="*/ 17091 h 334846"/>
                    <a:gd name="T11" fmla="*/ 293688 w 293688"/>
                    <a:gd name="T12" fmla="*/ 325420 h 33484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93688" h="334846" stroke="0">
                      <a:moveTo>
                        <a:pt x="211480" y="17091"/>
                      </a:moveTo>
                      <a:lnTo>
                        <a:pt x="211479" y="17091"/>
                      </a:lnTo>
                      <a:cubicBezTo>
                        <a:pt x="261796" y="45213"/>
                        <a:pt x="293688" y="103533"/>
                        <a:pt x="293688" y="167423"/>
                      </a:cubicBezTo>
                      <a:cubicBezTo>
                        <a:pt x="293688" y="238539"/>
                        <a:pt x="254283" y="301894"/>
                        <a:pt x="195420" y="325420"/>
                      </a:cubicBezTo>
                      <a:lnTo>
                        <a:pt x="146844" y="167423"/>
                      </a:lnTo>
                      <a:close/>
                    </a:path>
                    <a:path w="293688" h="334846" fill="none">
                      <a:moveTo>
                        <a:pt x="211480" y="17091"/>
                      </a:moveTo>
                      <a:lnTo>
                        <a:pt x="211479" y="17091"/>
                      </a:lnTo>
                      <a:cubicBezTo>
                        <a:pt x="261796" y="45213"/>
                        <a:pt x="293688" y="103533"/>
                        <a:pt x="293688" y="167423"/>
                      </a:cubicBezTo>
                      <a:cubicBezTo>
                        <a:pt x="293688" y="238539"/>
                        <a:pt x="254283" y="301894"/>
                        <a:pt x="195420" y="325420"/>
                      </a:cubicBezTo>
                    </a:path>
                  </a:pathLst>
                </a:custGeom>
                <a:noFill/>
                <a:ln w="9525">
                  <a:solidFill>
                    <a:srgbClr val="43578B"/>
                  </a:solidFill>
                  <a:miter lim="800000"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108" name="Arc 107"/>
                <p:cNvSpPr>
                  <a:spLocks noChangeArrowheads="1"/>
                </p:cNvSpPr>
                <p:nvPr/>
              </p:nvSpPr>
              <p:spPr bwMode="auto">
                <a:xfrm flipH="1" flipV="1">
                  <a:off x="2562225" y="3641136"/>
                  <a:ext cx="228600" cy="334845"/>
                </a:xfrm>
                <a:custGeom>
                  <a:avLst/>
                  <a:gdLst>
                    <a:gd name="T0" fmla="*/ 175211 w 228600"/>
                    <a:gd name="T1" fmla="*/ 25754 h 334845"/>
                    <a:gd name="T2" fmla="*/ 114300 w 228600"/>
                    <a:gd name="T3" fmla="*/ 167423 h 334845"/>
                    <a:gd name="T4" fmla="*/ 161234 w 228600"/>
                    <a:gd name="T5" fmla="*/ 320079 h 334845"/>
                    <a:gd name="T6" fmla="*/ 2 60000 65536"/>
                    <a:gd name="T7" fmla="*/ 2 60000 65536"/>
                    <a:gd name="T8" fmla="*/ 2 60000 65536"/>
                    <a:gd name="T9" fmla="*/ 161234 w 228600"/>
                    <a:gd name="T10" fmla="*/ 25754 h 334845"/>
                    <a:gd name="T11" fmla="*/ 228600 w 228600"/>
                    <a:gd name="T12" fmla="*/ 320079 h 334845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28600" h="334845" stroke="0">
                      <a:moveTo>
                        <a:pt x="175211" y="25754"/>
                      </a:moveTo>
                      <a:lnTo>
                        <a:pt x="175211" y="25753"/>
                      </a:lnTo>
                      <a:cubicBezTo>
                        <a:pt x="208440" y="56407"/>
                        <a:pt x="228600" y="109901"/>
                        <a:pt x="228600" y="167423"/>
                      </a:cubicBezTo>
                      <a:cubicBezTo>
                        <a:pt x="228600" y="233288"/>
                        <a:pt x="202234" y="293034"/>
                        <a:pt x="161234" y="320080"/>
                      </a:cubicBezTo>
                      <a:lnTo>
                        <a:pt x="114300" y="167423"/>
                      </a:lnTo>
                      <a:close/>
                    </a:path>
                    <a:path w="228600" h="334845" fill="none">
                      <a:moveTo>
                        <a:pt x="175211" y="25754"/>
                      </a:moveTo>
                      <a:lnTo>
                        <a:pt x="175211" y="25753"/>
                      </a:lnTo>
                      <a:cubicBezTo>
                        <a:pt x="208440" y="56407"/>
                        <a:pt x="228600" y="109901"/>
                        <a:pt x="228600" y="167423"/>
                      </a:cubicBezTo>
                      <a:cubicBezTo>
                        <a:pt x="228600" y="233288"/>
                        <a:pt x="202234" y="293034"/>
                        <a:pt x="161234" y="320080"/>
                      </a:cubicBezTo>
                    </a:path>
                  </a:pathLst>
                </a:custGeom>
                <a:noFill/>
                <a:ln w="9525">
                  <a:solidFill>
                    <a:srgbClr val="43578B"/>
                  </a:solidFill>
                  <a:miter lim="800000"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109" name="Oval 108"/>
                <p:cNvSpPr>
                  <a:spLocks noChangeArrowheads="1"/>
                </p:cNvSpPr>
                <p:nvPr/>
              </p:nvSpPr>
              <p:spPr bwMode="auto">
                <a:xfrm>
                  <a:off x="3189288" y="3545920"/>
                  <a:ext cx="176212" cy="69826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FDE6"/>
                    </a:gs>
                    <a:gs pos="64999">
                      <a:srgbClr val="DEF7BF"/>
                    </a:gs>
                    <a:gs pos="100000">
                      <a:srgbClr val="D1F6A3"/>
                    </a:gs>
                  </a:gsLst>
                  <a:lin ang="5400000" scaled="1"/>
                </a:gradFill>
                <a:ln w="9525">
                  <a:solidFill>
                    <a:srgbClr val="82A92F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10" name="Straight Arrow Connector 109"/>
                <p:cNvCxnSpPr>
                  <a:cxnSpLocks noChangeShapeType="1"/>
                </p:cNvCxnSpPr>
                <p:nvPr/>
              </p:nvCxnSpPr>
              <p:spPr bwMode="auto">
                <a:xfrm>
                  <a:off x="2882900" y="3557028"/>
                  <a:ext cx="250825" cy="0"/>
                </a:xfrm>
                <a:prstGeom prst="straightConnector1">
                  <a:avLst/>
                </a:prstGeom>
                <a:noFill/>
                <a:ln w="9525">
                  <a:solidFill>
                    <a:srgbClr val="82A92F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198" name="Rectangle 197"/>
                <p:cNvSpPr>
                  <a:spLocks noChangeArrowheads="1"/>
                </p:cNvSpPr>
                <p:nvPr/>
              </p:nvSpPr>
              <p:spPr bwMode="auto">
                <a:xfrm>
                  <a:off x="1905000" y="2930184"/>
                  <a:ext cx="1600200" cy="1301297"/>
                </a:xfrm>
                <a:prstGeom prst="rect">
                  <a:avLst/>
                </a:prstGeom>
                <a:noFill/>
                <a:ln w="9525">
                  <a:solidFill>
                    <a:srgbClr val="348FA6"/>
                  </a:solidFill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</p:grpSp>
        </p:grpSp>
        <p:grpSp>
          <p:nvGrpSpPr>
            <p:cNvPr id="10" name="Group 213"/>
            <p:cNvGrpSpPr>
              <a:grpSpLocks/>
            </p:cNvGrpSpPr>
            <p:nvPr/>
          </p:nvGrpSpPr>
          <p:grpSpPr bwMode="auto">
            <a:xfrm>
              <a:off x="214313" y="2809875"/>
              <a:ext cx="1600200" cy="1639888"/>
              <a:chOff x="214212" y="3200400"/>
              <a:chExt cx="1600200" cy="1639316"/>
            </a:xfrm>
          </p:grpSpPr>
          <p:grpSp>
            <p:nvGrpSpPr>
              <p:cNvPr id="11" name="Group 206"/>
              <p:cNvGrpSpPr>
                <a:grpSpLocks/>
              </p:cNvGrpSpPr>
              <p:nvPr/>
            </p:nvGrpSpPr>
            <p:grpSpPr bwMode="auto">
              <a:xfrm>
                <a:off x="214212" y="3537966"/>
                <a:ext cx="1600200" cy="1301750"/>
                <a:chOff x="58736" y="2929731"/>
                <a:chExt cx="1600200" cy="1301750"/>
              </a:xfrm>
            </p:grpSpPr>
            <p:cxnSp>
              <p:nvCxnSpPr>
                <p:cNvPr id="111" name="Straight Arrow Connector 110"/>
                <p:cNvCxnSpPr>
                  <a:cxnSpLocks noChangeShapeType="1"/>
                </p:cNvCxnSpPr>
                <p:nvPr/>
              </p:nvCxnSpPr>
              <p:spPr bwMode="auto">
                <a:xfrm>
                  <a:off x="709611" y="3553854"/>
                  <a:ext cx="65087" cy="0"/>
                </a:xfrm>
                <a:prstGeom prst="straightConnector1">
                  <a:avLst/>
                </a:prstGeom>
                <a:noFill/>
                <a:ln w="9525">
                  <a:solidFill>
                    <a:srgbClr val="C22829"/>
                  </a:solidFill>
                  <a:round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</p:cxnSp>
            <p:sp>
              <p:nvSpPr>
                <p:cNvPr id="112" name="Oval 6"/>
                <p:cNvSpPr>
                  <a:spLocks noChangeArrowheads="1"/>
                </p:cNvSpPr>
                <p:nvPr/>
              </p:nvSpPr>
              <p:spPr bwMode="auto">
                <a:xfrm>
                  <a:off x="792161" y="3542746"/>
                  <a:ext cx="17462" cy="2063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8E8F"/>
                    </a:gs>
                    <a:gs pos="100000">
                      <a:srgbClr val="D91618"/>
                    </a:gs>
                  </a:gsLst>
                  <a:lin ang="5400000"/>
                </a:gradFill>
                <a:ln w="9525">
                  <a:solidFill>
                    <a:srgbClr val="C22829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13" name="Straight Arrow Connector 112"/>
                <p:cNvCxnSpPr>
                  <a:cxnSpLocks noChangeShapeType="1"/>
                </p:cNvCxnSpPr>
                <p:nvPr/>
              </p:nvCxnSpPr>
              <p:spPr bwMode="auto">
                <a:xfrm>
                  <a:off x="828673" y="3553854"/>
                  <a:ext cx="63500" cy="0"/>
                </a:xfrm>
                <a:prstGeom prst="straightConnector1">
                  <a:avLst/>
                </a:prstGeom>
                <a:noFill/>
                <a:ln w="9525">
                  <a:solidFill>
                    <a:srgbClr val="C22829"/>
                  </a:solidFill>
                  <a:round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</p:cxnSp>
            <p:sp>
              <p:nvSpPr>
                <p:cNvPr id="114" name="Oval 6"/>
                <p:cNvSpPr>
                  <a:spLocks noChangeArrowheads="1"/>
                </p:cNvSpPr>
                <p:nvPr/>
              </p:nvSpPr>
              <p:spPr bwMode="auto">
                <a:xfrm>
                  <a:off x="911223" y="3542746"/>
                  <a:ext cx="15875" cy="2063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8E8F"/>
                    </a:gs>
                    <a:gs pos="100000">
                      <a:srgbClr val="D91618"/>
                    </a:gs>
                  </a:gsLst>
                  <a:lin ang="5400000"/>
                </a:gradFill>
                <a:ln w="9525">
                  <a:solidFill>
                    <a:srgbClr val="C22829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15" name="Straight Arrow Connector 114"/>
                <p:cNvCxnSpPr>
                  <a:cxnSpLocks noChangeShapeType="1"/>
                </p:cNvCxnSpPr>
                <p:nvPr/>
              </p:nvCxnSpPr>
              <p:spPr bwMode="auto">
                <a:xfrm>
                  <a:off x="946148" y="3553854"/>
                  <a:ext cx="63500" cy="0"/>
                </a:xfrm>
                <a:prstGeom prst="straightConnector1">
                  <a:avLst/>
                </a:prstGeom>
                <a:noFill/>
                <a:ln w="9525">
                  <a:solidFill>
                    <a:srgbClr val="C22829"/>
                  </a:solidFill>
                  <a:round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</p:cxnSp>
            <p:sp>
              <p:nvSpPr>
                <p:cNvPr id="116" name="Oval 6"/>
                <p:cNvSpPr>
                  <a:spLocks noChangeArrowheads="1"/>
                </p:cNvSpPr>
                <p:nvPr/>
              </p:nvSpPr>
              <p:spPr bwMode="auto">
                <a:xfrm>
                  <a:off x="1027111" y="3542746"/>
                  <a:ext cx="17462" cy="2063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8E8F"/>
                    </a:gs>
                    <a:gs pos="100000">
                      <a:srgbClr val="D91618"/>
                    </a:gs>
                  </a:gsLst>
                  <a:lin ang="5400000"/>
                </a:gradFill>
                <a:ln w="9525">
                  <a:solidFill>
                    <a:srgbClr val="C22829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117" name="Oval 6"/>
                <p:cNvSpPr>
                  <a:spLocks noChangeArrowheads="1"/>
                </p:cNvSpPr>
                <p:nvPr/>
              </p:nvSpPr>
              <p:spPr bwMode="auto">
                <a:xfrm>
                  <a:off x="674686" y="3542746"/>
                  <a:ext cx="19050" cy="2063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8E8F"/>
                    </a:gs>
                    <a:gs pos="100000">
                      <a:srgbClr val="D91618"/>
                    </a:gs>
                  </a:gsLst>
                  <a:lin ang="5400000"/>
                </a:gradFill>
                <a:ln w="9525">
                  <a:solidFill>
                    <a:srgbClr val="C22829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188" name="Oval 6"/>
                <p:cNvSpPr>
                  <a:spLocks noChangeArrowheads="1"/>
                </p:cNvSpPr>
                <p:nvPr/>
              </p:nvSpPr>
              <p:spPr bwMode="auto">
                <a:xfrm>
                  <a:off x="88898" y="3542746"/>
                  <a:ext cx="15875" cy="2063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EE0FA"/>
                    </a:gs>
                    <a:gs pos="100000">
                      <a:srgbClr val="279BB8"/>
                    </a:gs>
                  </a:gsLst>
                  <a:lin ang="5400000"/>
                </a:gradFill>
                <a:ln w="9525">
                  <a:solidFill>
                    <a:srgbClr val="348FA6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189" name="Oval 6"/>
                <p:cNvSpPr>
                  <a:spLocks noChangeArrowheads="1"/>
                </p:cNvSpPr>
                <p:nvPr/>
              </p:nvSpPr>
              <p:spPr bwMode="auto">
                <a:xfrm>
                  <a:off x="442911" y="3542746"/>
                  <a:ext cx="19050" cy="2063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EE0FA"/>
                    </a:gs>
                    <a:gs pos="100000">
                      <a:srgbClr val="279BB8"/>
                    </a:gs>
                  </a:gsLst>
                  <a:lin ang="5400000"/>
                </a:gradFill>
                <a:ln w="9525">
                  <a:solidFill>
                    <a:srgbClr val="348FA6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90" name="Straight Arrow Connector 189"/>
                <p:cNvCxnSpPr>
                  <a:cxnSpLocks noChangeShapeType="1"/>
                </p:cNvCxnSpPr>
                <p:nvPr/>
              </p:nvCxnSpPr>
              <p:spPr bwMode="auto">
                <a:xfrm>
                  <a:off x="477836" y="3550680"/>
                  <a:ext cx="65087" cy="1587"/>
                </a:xfrm>
                <a:prstGeom prst="straightConnector1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191" name="Oval 6"/>
                <p:cNvSpPr>
                  <a:spLocks noChangeArrowheads="1"/>
                </p:cNvSpPr>
                <p:nvPr/>
              </p:nvSpPr>
              <p:spPr bwMode="auto">
                <a:xfrm>
                  <a:off x="560386" y="3542746"/>
                  <a:ext cx="17462" cy="2063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EE0FA"/>
                    </a:gs>
                    <a:gs pos="100000">
                      <a:srgbClr val="279BB8"/>
                    </a:gs>
                  </a:gsLst>
                  <a:lin ang="5400000"/>
                </a:gradFill>
                <a:ln w="9525">
                  <a:solidFill>
                    <a:srgbClr val="348FA6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92" name="Straight Arrow Connector 191"/>
                <p:cNvCxnSpPr>
                  <a:cxnSpLocks noChangeShapeType="1"/>
                </p:cNvCxnSpPr>
                <p:nvPr/>
              </p:nvCxnSpPr>
              <p:spPr bwMode="auto">
                <a:xfrm>
                  <a:off x="596898" y="3550680"/>
                  <a:ext cx="63500" cy="1587"/>
                </a:xfrm>
                <a:prstGeom prst="straightConnector1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193" name="Oval 6"/>
                <p:cNvSpPr>
                  <a:spLocks noChangeArrowheads="1"/>
                </p:cNvSpPr>
                <p:nvPr/>
              </p:nvSpPr>
              <p:spPr bwMode="auto">
                <a:xfrm>
                  <a:off x="327023" y="3542746"/>
                  <a:ext cx="15875" cy="2063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EE0FA"/>
                    </a:gs>
                    <a:gs pos="100000">
                      <a:srgbClr val="279BB8"/>
                    </a:gs>
                  </a:gsLst>
                  <a:lin ang="5400000"/>
                </a:gradFill>
                <a:ln w="9525">
                  <a:solidFill>
                    <a:srgbClr val="348FA6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94" name="Straight Arrow Connector 193"/>
                <p:cNvCxnSpPr>
                  <a:cxnSpLocks noChangeShapeType="1"/>
                </p:cNvCxnSpPr>
                <p:nvPr/>
              </p:nvCxnSpPr>
              <p:spPr bwMode="auto">
                <a:xfrm>
                  <a:off x="361948" y="3550680"/>
                  <a:ext cx="63500" cy="1587"/>
                </a:xfrm>
                <a:prstGeom prst="straightConnector1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195" name="Oval 6"/>
                <p:cNvSpPr>
                  <a:spLocks noChangeArrowheads="1"/>
                </p:cNvSpPr>
                <p:nvPr/>
              </p:nvSpPr>
              <p:spPr bwMode="auto">
                <a:xfrm>
                  <a:off x="207961" y="3542746"/>
                  <a:ext cx="17462" cy="2063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9EE0FA"/>
                    </a:gs>
                    <a:gs pos="100000">
                      <a:srgbClr val="279BB8"/>
                    </a:gs>
                  </a:gsLst>
                  <a:lin ang="5400000"/>
                </a:gradFill>
                <a:ln w="9525">
                  <a:solidFill>
                    <a:srgbClr val="348FA6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96" name="Straight Arrow Connector 195"/>
                <p:cNvCxnSpPr>
                  <a:cxnSpLocks noChangeShapeType="1"/>
                </p:cNvCxnSpPr>
                <p:nvPr/>
              </p:nvCxnSpPr>
              <p:spPr bwMode="auto">
                <a:xfrm>
                  <a:off x="242886" y="3550680"/>
                  <a:ext cx="65087" cy="1587"/>
                </a:xfrm>
                <a:prstGeom prst="straightConnector1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cxnSp>
              <p:nvCxnSpPr>
                <p:cNvPr id="197" name="Straight Arrow Connector 196"/>
                <p:cNvCxnSpPr>
                  <a:cxnSpLocks noChangeShapeType="1"/>
                </p:cNvCxnSpPr>
                <p:nvPr/>
              </p:nvCxnSpPr>
              <p:spPr bwMode="auto">
                <a:xfrm>
                  <a:off x="123823" y="3550680"/>
                  <a:ext cx="68263" cy="1587"/>
                </a:xfrm>
                <a:prstGeom prst="straightConnector1">
                  <a:avLst/>
                </a:prstGeom>
                <a:noFill/>
                <a:ln w="12700">
                  <a:solidFill>
                    <a:schemeClr val="accent1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cxnSp>
              <p:nvCxnSpPr>
                <p:cNvPr id="119" name="Straight Arrow Connector 118"/>
                <p:cNvCxnSpPr>
                  <a:cxnSpLocks noChangeShapeType="1"/>
                </p:cNvCxnSpPr>
                <p:nvPr/>
              </p:nvCxnSpPr>
              <p:spPr bwMode="auto">
                <a:xfrm rot="8768044" flipH="1" flipV="1">
                  <a:off x="1054098" y="3512593"/>
                  <a:ext cx="65088" cy="0"/>
                </a:xfrm>
                <a:prstGeom prst="straightConnector1">
                  <a:avLst/>
                </a:prstGeom>
                <a:noFill/>
                <a:ln w="9525">
                  <a:solidFill>
                    <a:srgbClr val="FEB604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120" name="Oval 6"/>
                <p:cNvSpPr>
                  <a:spLocks noChangeArrowheads="1"/>
                </p:cNvSpPr>
                <p:nvPr/>
              </p:nvSpPr>
              <p:spPr bwMode="auto">
                <a:xfrm rot="8768044" flipH="1" flipV="1">
                  <a:off x="1127123" y="3461811"/>
                  <a:ext cx="17463" cy="2063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6D8"/>
                    </a:gs>
                    <a:gs pos="64999">
                      <a:srgbClr val="FFE9A1"/>
                    </a:gs>
                    <a:gs pos="100000">
                      <a:srgbClr val="FFE379"/>
                    </a:gs>
                  </a:gsLst>
                  <a:lin ang="5400000" scaled="1"/>
                </a:gradFill>
                <a:ln w="9525">
                  <a:solidFill>
                    <a:srgbClr val="FEB604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21" name="Straight Arrow Connector 120"/>
                <p:cNvCxnSpPr>
                  <a:cxnSpLocks noChangeShapeType="1"/>
                </p:cNvCxnSpPr>
                <p:nvPr/>
              </p:nvCxnSpPr>
              <p:spPr bwMode="auto">
                <a:xfrm rot="8768044" flipH="1" flipV="1">
                  <a:off x="1152523" y="3430072"/>
                  <a:ext cx="63500" cy="3174"/>
                </a:xfrm>
                <a:prstGeom prst="straightConnector1">
                  <a:avLst/>
                </a:prstGeom>
                <a:noFill/>
                <a:ln w="9525">
                  <a:solidFill>
                    <a:srgbClr val="FEB604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122" name="Oval 6"/>
                <p:cNvSpPr>
                  <a:spLocks noChangeArrowheads="1"/>
                </p:cNvSpPr>
                <p:nvPr/>
              </p:nvSpPr>
              <p:spPr bwMode="auto">
                <a:xfrm rot="8768044" flipH="1" flipV="1">
                  <a:off x="1223961" y="3379290"/>
                  <a:ext cx="15875" cy="2221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6D8"/>
                    </a:gs>
                    <a:gs pos="64999">
                      <a:srgbClr val="FFE9A1"/>
                    </a:gs>
                    <a:gs pos="100000">
                      <a:srgbClr val="FFE379"/>
                    </a:gs>
                  </a:gsLst>
                  <a:lin ang="5400000" scaled="1"/>
                </a:gradFill>
                <a:ln w="9525">
                  <a:solidFill>
                    <a:srgbClr val="FEB604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23" name="Straight Arrow Connector 122"/>
                <p:cNvCxnSpPr>
                  <a:cxnSpLocks noChangeShapeType="1"/>
                </p:cNvCxnSpPr>
                <p:nvPr/>
              </p:nvCxnSpPr>
              <p:spPr bwMode="auto">
                <a:xfrm rot="8768044" flipH="1" flipV="1">
                  <a:off x="1249361" y="3350724"/>
                  <a:ext cx="65087" cy="0"/>
                </a:xfrm>
                <a:prstGeom prst="straightConnector1">
                  <a:avLst/>
                </a:prstGeom>
                <a:noFill/>
                <a:ln w="9525">
                  <a:solidFill>
                    <a:srgbClr val="FEB604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124" name="Oval 6"/>
                <p:cNvSpPr>
                  <a:spLocks noChangeArrowheads="1"/>
                </p:cNvSpPr>
                <p:nvPr/>
              </p:nvSpPr>
              <p:spPr bwMode="auto">
                <a:xfrm rot="8768044" flipH="1" flipV="1">
                  <a:off x="1322386" y="3299942"/>
                  <a:ext cx="15875" cy="2063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6D8"/>
                    </a:gs>
                    <a:gs pos="64999">
                      <a:srgbClr val="FFE9A1"/>
                    </a:gs>
                    <a:gs pos="100000">
                      <a:srgbClr val="FFE379"/>
                    </a:gs>
                  </a:gsLst>
                  <a:lin ang="5400000" scaled="1"/>
                </a:gradFill>
                <a:ln w="9525">
                  <a:solidFill>
                    <a:srgbClr val="FEB604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25" name="Straight Arrow Connector 124"/>
                <p:cNvCxnSpPr>
                  <a:cxnSpLocks noChangeShapeType="1"/>
                </p:cNvCxnSpPr>
                <p:nvPr/>
              </p:nvCxnSpPr>
              <p:spPr bwMode="auto">
                <a:xfrm rot="2031956" flipH="1">
                  <a:off x="1260473" y="3268203"/>
                  <a:ext cx="63500" cy="0"/>
                </a:xfrm>
                <a:prstGeom prst="straightConnector1">
                  <a:avLst/>
                </a:prstGeom>
                <a:noFill/>
                <a:ln w="9525">
                  <a:solidFill>
                    <a:srgbClr val="FEB604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126" name="Oval 6"/>
                <p:cNvSpPr>
                  <a:spLocks noChangeArrowheads="1"/>
                </p:cNvSpPr>
                <p:nvPr/>
              </p:nvSpPr>
              <p:spPr bwMode="auto">
                <a:xfrm rot="2031956" flipH="1">
                  <a:off x="1235073" y="3217421"/>
                  <a:ext cx="17463" cy="2221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6D8"/>
                    </a:gs>
                    <a:gs pos="64999">
                      <a:srgbClr val="FFE9A1"/>
                    </a:gs>
                    <a:gs pos="100000">
                      <a:srgbClr val="FFE379"/>
                    </a:gs>
                  </a:gsLst>
                  <a:lin ang="5400000" scaled="1"/>
                </a:gradFill>
                <a:ln w="9525">
                  <a:solidFill>
                    <a:srgbClr val="FEB604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27" name="Straight Arrow Connector 126"/>
                <p:cNvCxnSpPr>
                  <a:cxnSpLocks noChangeShapeType="1"/>
                </p:cNvCxnSpPr>
                <p:nvPr/>
              </p:nvCxnSpPr>
              <p:spPr bwMode="auto">
                <a:xfrm rot="2031956" flipH="1">
                  <a:off x="1162048" y="3187269"/>
                  <a:ext cx="66675" cy="1586"/>
                </a:xfrm>
                <a:prstGeom prst="straightConnector1">
                  <a:avLst/>
                </a:prstGeom>
                <a:noFill/>
                <a:ln w="9525">
                  <a:solidFill>
                    <a:srgbClr val="FEB604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128" name="Oval 6"/>
                <p:cNvSpPr>
                  <a:spLocks noChangeArrowheads="1"/>
                </p:cNvSpPr>
                <p:nvPr/>
              </p:nvSpPr>
              <p:spPr bwMode="auto">
                <a:xfrm rot="2031956" flipH="1">
                  <a:off x="1138236" y="3138073"/>
                  <a:ext cx="15875" cy="2063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6D8"/>
                    </a:gs>
                    <a:gs pos="64999">
                      <a:srgbClr val="FFE9A1"/>
                    </a:gs>
                    <a:gs pos="100000">
                      <a:srgbClr val="FFE379"/>
                    </a:gs>
                  </a:gsLst>
                  <a:lin ang="5400000" scaled="1"/>
                </a:gradFill>
                <a:ln w="9525">
                  <a:solidFill>
                    <a:srgbClr val="FEB604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29" name="Straight Arrow Connector 128"/>
                <p:cNvCxnSpPr>
                  <a:cxnSpLocks noChangeShapeType="1"/>
                </p:cNvCxnSpPr>
                <p:nvPr/>
              </p:nvCxnSpPr>
              <p:spPr bwMode="auto">
                <a:xfrm rot="2031956" flipH="1">
                  <a:off x="1066798" y="3106335"/>
                  <a:ext cx="63500" cy="0"/>
                </a:xfrm>
                <a:prstGeom prst="straightConnector1">
                  <a:avLst/>
                </a:prstGeom>
                <a:noFill/>
                <a:ln w="9525">
                  <a:solidFill>
                    <a:srgbClr val="FEB604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130" name="Oval 6"/>
                <p:cNvSpPr>
                  <a:spLocks noChangeArrowheads="1"/>
                </p:cNvSpPr>
                <p:nvPr/>
              </p:nvSpPr>
              <p:spPr bwMode="auto">
                <a:xfrm rot="2031956" flipH="1">
                  <a:off x="1039811" y="3055552"/>
                  <a:ext cx="19050" cy="2063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6D8"/>
                    </a:gs>
                    <a:gs pos="64999">
                      <a:srgbClr val="FFE9A1"/>
                    </a:gs>
                    <a:gs pos="100000">
                      <a:srgbClr val="FFE379"/>
                    </a:gs>
                  </a:gsLst>
                  <a:lin ang="5400000" scaled="1"/>
                </a:gradFill>
                <a:ln w="9525">
                  <a:solidFill>
                    <a:srgbClr val="FEB604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31" name="Straight Arrow Connector 130"/>
                <p:cNvCxnSpPr>
                  <a:cxnSpLocks noChangeShapeType="1"/>
                </p:cNvCxnSpPr>
                <p:nvPr/>
              </p:nvCxnSpPr>
              <p:spPr bwMode="auto">
                <a:xfrm rot="8768044">
                  <a:off x="636586" y="3096813"/>
                  <a:ext cx="63500" cy="0"/>
                </a:xfrm>
                <a:prstGeom prst="straightConnector1">
                  <a:avLst/>
                </a:prstGeom>
                <a:noFill/>
                <a:ln w="9525">
                  <a:solidFill>
                    <a:srgbClr val="FEB604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132" name="Oval 6"/>
                <p:cNvSpPr>
                  <a:spLocks noChangeArrowheads="1"/>
                </p:cNvSpPr>
                <p:nvPr/>
              </p:nvSpPr>
              <p:spPr bwMode="auto">
                <a:xfrm rot="8768044">
                  <a:off x="611186" y="3126965"/>
                  <a:ext cx="15875" cy="2063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6D8"/>
                    </a:gs>
                    <a:gs pos="64999">
                      <a:srgbClr val="FFE9A1"/>
                    </a:gs>
                    <a:gs pos="100000">
                      <a:srgbClr val="FFE379"/>
                    </a:gs>
                  </a:gsLst>
                  <a:lin ang="5400000" scaled="1"/>
                </a:gradFill>
                <a:ln w="9525">
                  <a:solidFill>
                    <a:srgbClr val="FEB604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33" name="Straight Arrow Connector 132"/>
                <p:cNvCxnSpPr>
                  <a:cxnSpLocks noChangeShapeType="1"/>
                </p:cNvCxnSpPr>
                <p:nvPr/>
              </p:nvCxnSpPr>
              <p:spPr bwMode="auto">
                <a:xfrm rot="8768044">
                  <a:off x="539748" y="3179334"/>
                  <a:ext cx="63500" cy="0"/>
                </a:xfrm>
                <a:prstGeom prst="straightConnector1">
                  <a:avLst/>
                </a:prstGeom>
                <a:noFill/>
                <a:ln w="9525">
                  <a:solidFill>
                    <a:srgbClr val="FEB604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134" name="Oval 6"/>
                <p:cNvSpPr>
                  <a:spLocks noChangeArrowheads="1"/>
                </p:cNvSpPr>
                <p:nvPr/>
              </p:nvSpPr>
              <p:spPr bwMode="auto">
                <a:xfrm rot="8768044">
                  <a:off x="514348" y="3209487"/>
                  <a:ext cx="17463" cy="2063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6D8"/>
                    </a:gs>
                    <a:gs pos="64999">
                      <a:srgbClr val="FFE9A1"/>
                    </a:gs>
                    <a:gs pos="100000">
                      <a:srgbClr val="FFE379"/>
                    </a:gs>
                  </a:gsLst>
                  <a:lin ang="5400000" scaled="1"/>
                </a:gradFill>
                <a:ln w="9525">
                  <a:solidFill>
                    <a:srgbClr val="FEB604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35" name="Straight Arrow Connector 134"/>
                <p:cNvCxnSpPr>
                  <a:cxnSpLocks noChangeShapeType="1"/>
                </p:cNvCxnSpPr>
                <p:nvPr/>
              </p:nvCxnSpPr>
              <p:spPr bwMode="auto">
                <a:xfrm rot="8768044">
                  <a:off x="441323" y="3258682"/>
                  <a:ext cx="65088" cy="1587"/>
                </a:xfrm>
                <a:prstGeom prst="straightConnector1">
                  <a:avLst/>
                </a:prstGeom>
                <a:noFill/>
                <a:ln w="9525">
                  <a:solidFill>
                    <a:srgbClr val="FEB604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136" name="Oval 6"/>
                <p:cNvSpPr>
                  <a:spLocks noChangeArrowheads="1"/>
                </p:cNvSpPr>
                <p:nvPr/>
              </p:nvSpPr>
              <p:spPr bwMode="auto">
                <a:xfrm rot="8768044">
                  <a:off x="417511" y="3288834"/>
                  <a:ext cx="15875" cy="2063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6D8"/>
                    </a:gs>
                    <a:gs pos="64999">
                      <a:srgbClr val="FFE9A1"/>
                    </a:gs>
                    <a:gs pos="100000">
                      <a:srgbClr val="FFE379"/>
                    </a:gs>
                  </a:gsLst>
                  <a:lin ang="5400000" scaled="1"/>
                </a:gradFill>
                <a:ln w="9525">
                  <a:solidFill>
                    <a:srgbClr val="FEB604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37" name="Straight Arrow Connector 136"/>
                <p:cNvCxnSpPr>
                  <a:cxnSpLocks noChangeShapeType="1"/>
                </p:cNvCxnSpPr>
                <p:nvPr/>
              </p:nvCxnSpPr>
              <p:spPr bwMode="auto">
                <a:xfrm rot="2031956" flipV="1">
                  <a:off x="431798" y="3341203"/>
                  <a:ext cx="63500" cy="0"/>
                </a:xfrm>
                <a:prstGeom prst="straightConnector1">
                  <a:avLst/>
                </a:prstGeom>
                <a:noFill/>
                <a:ln w="9525">
                  <a:solidFill>
                    <a:srgbClr val="FEB604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138" name="Oval 6"/>
                <p:cNvSpPr>
                  <a:spLocks noChangeArrowheads="1"/>
                </p:cNvSpPr>
                <p:nvPr/>
              </p:nvSpPr>
              <p:spPr bwMode="auto">
                <a:xfrm rot="2031956" flipV="1">
                  <a:off x="503236" y="3371355"/>
                  <a:ext cx="15875" cy="2063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6D8"/>
                    </a:gs>
                    <a:gs pos="64999">
                      <a:srgbClr val="FFE9A1"/>
                    </a:gs>
                    <a:gs pos="100000">
                      <a:srgbClr val="FFE379"/>
                    </a:gs>
                  </a:gsLst>
                  <a:lin ang="5400000" scaled="1"/>
                </a:gradFill>
                <a:ln w="9525">
                  <a:solidFill>
                    <a:srgbClr val="FEB604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39" name="Straight Arrow Connector 138"/>
                <p:cNvCxnSpPr>
                  <a:cxnSpLocks noChangeShapeType="1"/>
                </p:cNvCxnSpPr>
                <p:nvPr/>
              </p:nvCxnSpPr>
              <p:spPr bwMode="auto">
                <a:xfrm rot="2031956" flipV="1">
                  <a:off x="527048" y="3422138"/>
                  <a:ext cx="66675" cy="0"/>
                </a:xfrm>
                <a:prstGeom prst="straightConnector1">
                  <a:avLst/>
                </a:prstGeom>
                <a:noFill/>
                <a:ln w="9525">
                  <a:solidFill>
                    <a:srgbClr val="FEB604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140" name="Oval 6"/>
                <p:cNvSpPr>
                  <a:spLocks noChangeArrowheads="1"/>
                </p:cNvSpPr>
                <p:nvPr/>
              </p:nvSpPr>
              <p:spPr bwMode="auto">
                <a:xfrm rot="2031956" flipV="1">
                  <a:off x="601661" y="3450703"/>
                  <a:ext cx="15875" cy="23804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6D8"/>
                    </a:gs>
                    <a:gs pos="64999">
                      <a:srgbClr val="FFE9A1"/>
                    </a:gs>
                    <a:gs pos="100000">
                      <a:srgbClr val="FFE379"/>
                    </a:gs>
                  </a:gsLst>
                  <a:lin ang="5400000" scaled="1"/>
                </a:gradFill>
                <a:ln w="9525">
                  <a:solidFill>
                    <a:srgbClr val="FEB604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41" name="Straight Arrow Connector 140"/>
                <p:cNvCxnSpPr>
                  <a:cxnSpLocks noChangeShapeType="1"/>
                </p:cNvCxnSpPr>
                <p:nvPr/>
              </p:nvCxnSpPr>
              <p:spPr bwMode="auto">
                <a:xfrm rot="2031956" flipV="1">
                  <a:off x="625473" y="3503071"/>
                  <a:ext cx="63500" cy="0"/>
                </a:xfrm>
                <a:prstGeom prst="straightConnector1">
                  <a:avLst/>
                </a:prstGeom>
                <a:noFill/>
                <a:ln w="9525">
                  <a:solidFill>
                    <a:srgbClr val="FEB604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142" name="Oval 6"/>
                <p:cNvSpPr>
                  <a:spLocks noChangeArrowheads="1"/>
                </p:cNvSpPr>
                <p:nvPr/>
              </p:nvSpPr>
              <p:spPr bwMode="auto">
                <a:xfrm flipH="1">
                  <a:off x="700086" y="3055552"/>
                  <a:ext cx="11112" cy="2063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6D8"/>
                    </a:gs>
                    <a:gs pos="64999">
                      <a:srgbClr val="FFE9A1"/>
                    </a:gs>
                    <a:gs pos="100000">
                      <a:srgbClr val="FFE379"/>
                    </a:gs>
                  </a:gsLst>
                  <a:lin ang="5400000" scaled="1"/>
                </a:gradFill>
                <a:ln w="9525">
                  <a:solidFill>
                    <a:srgbClr val="FEB604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143" name="Oval 6"/>
                <p:cNvSpPr>
                  <a:spLocks noChangeArrowheads="1"/>
                </p:cNvSpPr>
                <p:nvPr/>
              </p:nvSpPr>
              <p:spPr bwMode="auto">
                <a:xfrm flipH="1">
                  <a:off x="812798" y="3055552"/>
                  <a:ext cx="15875" cy="2063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6D8"/>
                    </a:gs>
                    <a:gs pos="64999">
                      <a:srgbClr val="FFE9A1"/>
                    </a:gs>
                    <a:gs pos="100000">
                      <a:srgbClr val="FFE379"/>
                    </a:gs>
                  </a:gsLst>
                  <a:lin ang="5400000" scaled="1"/>
                </a:gradFill>
                <a:ln w="9525">
                  <a:solidFill>
                    <a:srgbClr val="FEB604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44" name="Straight Arrow Connector 143"/>
                <p:cNvCxnSpPr>
                  <a:cxnSpLocks noChangeShapeType="1"/>
                </p:cNvCxnSpPr>
                <p:nvPr/>
              </p:nvCxnSpPr>
              <p:spPr bwMode="auto">
                <a:xfrm flipH="1">
                  <a:off x="730248" y="3065074"/>
                  <a:ext cx="63500" cy="0"/>
                </a:xfrm>
                <a:prstGeom prst="straightConnector1">
                  <a:avLst/>
                </a:prstGeom>
                <a:noFill/>
                <a:ln w="9525">
                  <a:solidFill>
                    <a:srgbClr val="FEB604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145" name="Oval 6"/>
                <p:cNvSpPr>
                  <a:spLocks noChangeArrowheads="1"/>
                </p:cNvSpPr>
                <p:nvPr/>
              </p:nvSpPr>
              <p:spPr bwMode="auto">
                <a:xfrm flipH="1">
                  <a:off x="928686" y="3055552"/>
                  <a:ext cx="19050" cy="2063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FF6D8"/>
                    </a:gs>
                    <a:gs pos="64999">
                      <a:srgbClr val="FFE9A1"/>
                    </a:gs>
                    <a:gs pos="100000">
                      <a:srgbClr val="FFE379"/>
                    </a:gs>
                  </a:gsLst>
                  <a:lin ang="5400000" scaled="1"/>
                </a:gradFill>
                <a:ln w="9525">
                  <a:solidFill>
                    <a:srgbClr val="FEB604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46" name="Straight Arrow Connector 145"/>
                <p:cNvCxnSpPr>
                  <a:cxnSpLocks noChangeShapeType="1"/>
                </p:cNvCxnSpPr>
                <p:nvPr/>
              </p:nvCxnSpPr>
              <p:spPr bwMode="auto">
                <a:xfrm flipH="1">
                  <a:off x="847723" y="3065074"/>
                  <a:ext cx="65088" cy="0"/>
                </a:xfrm>
                <a:prstGeom prst="straightConnector1">
                  <a:avLst/>
                </a:prstGeom>
                <a:noFill/>
                <a:ln w="9525">
                  <a:solidFill>
                    <a:srgbClr val="FEB604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cxnSp>
              <p:nvCxnSpPr>
                <p:cNvPr id="147" name="Straight Arrow Connector 146"/>
                <p:cNvCxnSpPr>
                  <a:cxnSpLocks noChangeShapeType="1"/>
                </p:cNvCxnSpPr>
                <p:nvPr/>
              </p:nvCxnSpPr>
              <p:spPr bwMode="auto">
                <a:xfrm flipH="1">
                  <a:off x="963611" y="3065074"/>
                  <a:ext cx="65087" cy="0"/>
                </a:xfrm>
                <a:prstGeom prst="straightConnector1">
                  <a:avLst/>
                </a:prstGeom>
                <a:noFill/>
                <a:ln w="9525">
                  <a:solidFill>
                    <a:srgbClr val="FEB604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178" name="Oval 6"/>
                <p:cNvSpPr>
                  <a:spLocks noChangeArrowheads="1"/>
                </p:cNvSpPr>
                <p:nvPr/>
              </p:nvSpPr>
              <p:spPr bwMode="auto">
                <a:xfrm>
                  <a:off x="1393823" y="3542746"/>
                  <a:ext cx="15875" cy="2697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FDE6"/>
                    </a:gs>
                    <a:gs pos="64999">
                      <a:srgbClr val="DEF7BF"/>
                    </a:gs>
                    <a:gs pos="100000">
                      <a:srgbClr val="D1F6A3"/>
                    </a:gs>
                  </a:gsLst>
                  <a:lin ang="5400000" scaled="1"/>
                </a:gradFill>
                <a:ln w="9525">
                  <a:solidFill>
                    <a:srgbClr val="82A92F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79" name="Straight Arrow Connector 178"/>
                <p:cNvCxnSpPr>
                  <a:cxnSpLocks noChangeShapeType="1"/>
                </p:cNvCxnSpPr>
                <p:nvPr/>
              </p:nvCxnSpPr>
              <p:spPr bwMode="auto">
                <a:xfrm>
                  <a:off x="1428748" y="3553854"/>
                  <a:ext cx="65088" cy="0"/>
                </a:xfrm>
                <a:prstGeom prst="straightConnector1">
                  <a:avLst/>
                </a:prstGeom>
                <a:noFill/>
                <a:ln w="9525">
                  <a:solidFill>
                    <a:srgbClr val="82A92F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180" name="Oval 6"/>
                <p:cNvSpPr>
                  <a:spLocks noChangeArrowheads="1"/>
                </p:cNvSpPr>
                <p:nvPr/>
              </p:nvSpPr>
              <p:spPr bwMode="auto">
                <a:xfrm>
                  <a:off x="1511298" y="3542746"/>
                  <a:ext cx="17463" cy="2697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FDE6"/>
                    </a:gs>
                    <a:gs pos="64999">
                      <a:srgbClr val="DEF7BF"/>
                    </a:gs>
                    <a:gs pos="100000">
                      <a:srgbClr val="D1F6A3"/>
                    </a:gs>
                  </a:gsLst>
                  <a:lin ang="5400000" scaled="1"/>
                </a:gradFill>
                <a:ln w="9525">
                  <a:solidFill>
                    <a:srgbClr val="82A92F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81" name="Straight Arrow Connector 180"/>
                <p:cNvCxnSpPr>
                  <a:cxnSpLocks noChangeShapeType="1"/>
                </p:cNvCxnSpPr>
                <p:nvPr/>
              </p:nvCxnSpPr>
              <p:spPr bwMode="auto">
                <a:xfrm>
                  <a:off x="1546223" y="3553854"/>
                  <a:ext cx="65088" cy="0"/>
                </a:xfrm>
                <a:prstGeom prst="straightConnector1">
                  <a:avLst/>
                </a:prstGeom>
                <a:noFill/>
                <a:ln w="9525">
                  <a:solidFill>
                    <a:srgbClr val="82A92F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182" name="Oval 6"/>
                <p:cNvSpPr>
                  <a:spLocks noChangeArrowheads="1"/>
                </p:cNvSpPr>
                <p:nvPr/>
              </p:nvSpPr>
              <p:spPr bwMode="auto">
                <a:xfrm>
                  <a:off x="1630361" y="3542746"/>
                  <a:ext cx="15875" cy="2697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FDE6"/>
                    </a:gs>
                    <a:gs pos="64999">
                      <a:srgbClr val="DEF7BF"/>
                    </a:gs>
                    <a:gs pos="100000">
                      <a:srgbClr val="D1F6A3"/>
                    </a:gs>
                  </a:gsLst>
                  <a:lin ang="5400000" scaled="1"/>
                </a:gradFill>
                <a:ln w="9525">
                  <a:solidFill>
                    <a:srgbClr val="82A92F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183" name="Oval 6"/>
                <p:cNvSpPr>
                  <a:spLocks noChangeArrowheads="1"/>
                </p:cNvSpPr>
                <p:nvPr/>
              </p:nvSpPr>
              <p:spPr bwMode="auto">
                <a:xfrm>
                  <a:off x="1274761" y="3542746"/>
                  <a:ext cx="19050" cy="2697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FDE6"/>
                    </a:gs>
                    <a:gs pos="64999">
                      <a:srgbClr val="DEF7BF"/>
                    </a:gs>
                    <a:gs pos="100000">
                      <a:srgbClr val="D1F6A3"/>
                    </a:gs>
                  </a:gsLst>
                  <a:lin ang="5400000" scaled="1"/>
                </a:gradFill>
                <a:ln w="9525">
                  <a:solidFill>
                    <a:srgbClr val="82A92F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84" name="Straight Arrow Connector 183"/>
                <p:cNvCxnSpPr>
                  <a:cxnSpLocks noChangeShapeType="1"/>
                </p:cNvCxnSpPr>
                <p:nvPr/>
              </p:nvCxnSpPr>
              <p:spPr bwMode="auto">
                <a:xfrm>
                  <a:off x="1312861" y="3553854"/>
                  <a:ext cx="63500" cy="0"/>
                </a:xfrm>
                <a:prstGeom prst="straightConnector1">
                  <a:avLst/>
                </a:prstGeom>
                <a:noFill/>
                <a:ln w="9525">
                  <a:solidFill>
                    <a:srgbClr val="82A92F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sp>
              <p:nvSpPr>
                <p:cNvPr id="185" name="Oval 6"/>
                <p:cNvSpPr>
                  <a:spLocks noChangeArrowheads="1"/>
                </p:cNvSpPr>
                <p:nvPr/>
              </p:nvSpPr>
              <p:spPr bwMode="auto">
                <a:xfrm>
                  <a:off x="1158873" y="3542746"/>
                  <a:ext cx="17463" cy="2697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F2FDE6"/>
                    </a:gs>
                    <a:gs pos="64999">
                      <a:srgbClr val="DEF7BF"/>
                    </a:gs>
                    <a:gs pos="100000">
                      <a:srgbClr val="D1F6A3"/>
                    </a:gs>
                  </a:gsLst>
                  <a:lin ang="5400000" scaled="1"/>
                </a:gradFill>
                <a:ln w="9525">
                  <a:solidFill>
                    <a:srgbClr val="82A92F"/>
                  </a:solidFill>
                  <a:round/>
                  <a:headEnd/>
                  <a:tailEnd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000000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86" name="Straight Arrow Connector 185"/>
                <p:cNvCxnSpPr>
                  <a:cxnSpLocks noChangeShapeType="1"/>
                </p:cNvCxnSpPr>
                <p:nvPr/>
              </p:nvCxnSpPr>
              <p:spPr bwMode="auto">
                <a:xfrm>
                  <a:off x="1193798" y="3553854"/>
                  <a:ext cx="65088" cy="0"/>
                </a:xfrm>
                <a:prstGeom prst="straightConnector1">
                  <a:avLst/>
                </a:prstGeom>
                <a:noFill/>
                <a:ln w="9525">
                  <a:solidFill>
                    <a:srgbClr val="82A92F"/>
                  </a:solidFill>
                  <a:round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</p:cxnSp>
            <p:cxnSp>
              <p:nvCxnSpPr>
                <p:cNvPr id="187" name="Straight Arrow Connector 186"/>
                <p:cNvCxnSpPr/>
                <p:nvPr/>
              </p:nvCxnSpPr>
              <p:spPr bwMode="auto">
                <a:xfrm>
                  <a:off x="1076323" y="3553854"/>
                  <a:ext cx="63500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149" name="Straight Arrow Connector 148"/>
                <p:cNvCxnSpPr>
                  <a:cxnSpLocks noChangeShapeType="1"/>
                </p:cNvCxnSpPr>
                <p:nvPr/>
              </p:nvCxnSpPr>
              <p:spPr bwMode="auto">
                <a:xfrm rot="12831956" flipH="1">
                  <a:off x="1054098" y="3617332"/>
                  <a:ext cx="65088" cy="0"/>
                </a:xfrm>
                <a:prstGeom prst="straightConnector1">
                  <a:avLst/>
                </a:prstGeom>
                <a:noFill/>
                <a:ln w="9525">
                  <a:solidFill>
                    <a:srgbClr val="43578B"/>
                  </a:solidFill>
                  <a:round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</p:cxnSp>
            <p:sp>
              <p:nvSpPr>
                <p:cNvPr id="150" name="Oval 6"/>
                <p:cNvSpPr>
                  <a:spLocks noChangeArrowheads="1"/>
                </p:cNvSpPr>
                <p:nvPr/>
              </p:nvSpPr>
              <p:spPr bwMode="auto">
                <a:xfrm rot="12831956" flipH="1">
                  <a:off x="1125536" y="3645897"/>
                  <a:ext cx="19050" cy="2221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DB8E4"/>
                    </a:gs>
                    <a:gs pos="100000">
                      <a:srgbClr val="3C5598"/>
                    </a:gs>
                  </a:gsLst>
                  <a:lin ang="5400000"/>
                </a:gradFill>
                <a:ln w="9525">
                  <a:solidFill>
                    <a:srgbClr val="43578B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51" name="Straight Arrow Connector 150"/>
                <p:cNvCxnSpPr>
                  <a:cxnSpLocks noChangeShapeType="1"/>
                </p:cNvCxnSpPr>
                <p:nvPr/>
              </p:nvCxnSpPr>
              <p:spPr bwMode="auto">
                <a:xfrm rot="12831956" flipH="1">
                  <a:off x="1152523" y="3699853"/>
                  <a:ext cx="63500" cy="0"/>
                </a:xfrm>
                <a:prstGeom prst="straightConnector1">
                  <a:avLst/>
                </a:prstGeom>
                <a:noFill/>
                <a:ln w="9525">
                  <a:solidFill>
                    <a:srgbClr val="43578B"/>
                  </a:solidFill>
                  <a:round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</p:cxnSp>
            <p:sp>
              <p:nvSpPr>
                <p:cNvPr id="152" name="Oval 6"/>
                <p:cNvSpPr>
                  <a:spLocks noChangeArrowheads="1"/>
                </p:cNvSpPr>
                <p:nvPr/>
              </p:nvSpPr>
              <p:spPr bwMode="auto">
                <a:xfrm rot="12831956" flipH="1">
                  <a:off x="1223961" y="3728418"/>
                  <a:ext cx="15875" cy="2063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DB8E4"/>
                    </a:gs>
                    <a:gs pos="100000">
                      <a:srgbClr val="3C5598"/>
                    </a:gs>
                  </a:gsLst>
                  <a:lin ang="5400000"/>
                </a:gradFill>
                <a:ln w="9525">
                  <a:solidFill>
                    <a:srgbClr val="43578B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53" name="Straight Arrow Connector 152"/>
                <p:cNvCxnSpPr>
                  <a:cxnSpLocks noChangeShapeType="1"/>
                </p:cNvCxnSpPr>
                <p:nvPr/>
              </p:nvCxnSpPr>
              <p:spPr bwMode="auto">
                <a:xfrm rot="12831956" flipH="1">
                  <a:off x="1249361" y="3779200"/>
                  <a:ext cx="65087" cy="1587"/>
                </a:xfrm>
                <a:prstGeom prst="straightConnector1">
                  <a:avLst/>
                </a:prstGeom>
                <a:noFill/>
                <a:ln w="9525">
                  <a:solidFill>
                    <a:srgbClr val="43578B"/>
                  </a:solidFill>
                  <a:round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</p:cxnSp>
            <p:sp>
              <p:nvSpPr>
                <p:cNvPr id="154" name="Oval 6"/>
                <p:cNvSpPr>
                  <a:spLocks noChangeArrowheads="1"/>
                </p:cNvSpPr>
                <p:nvPr/>
              </p:nvSpPr>
              <p:spPr bwMode="auto">
                <a:xfrm rot="12831956" flipH="1">
                  <a:off x="1322386" y="3809353"/>
                  <a:ext cx="15875" cy="2063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DB8E4"/>
                    </a:gs>
                    <a:gs pos="100000">
                      <a:srgbClr val="3C5598"/>
                    </a:gs>
                  </a:gsLst>
                  <a:lin ang="5400000"/>
                </a:gradFill>
                <a:ln w="9525">
                  <a:solidFill>
                    <a:srgbClr val="43578B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55" name="Straight Arrow Connector 154"/>
                <p:cNvCxnSpPr>
                  <a:cxnSpLocks noChangeShapeType="1"/>
                </p:cNvCxnSpPr>
                <p:nvPr/>
              </p:nvCxnSpPr>
              <p:spPr bwMode="auto">
                <a:xfrm rot="-2031956" flipH="1" flipV="1">
                  <a:off x="1260473" y="3861722"/>
                  <a:ext cx="63500" cy="0"/>
                </a:xfrm>
                <a:prstGeom prst="straightConnector1">
                  <a:avLst/>
                </a:prstGeom>
                <a:noFill/>
                <a:ln w="9525">
                  <a:solidFill>
                    <a:srgbClr val="43578B"/>
                  </a:solidFill>
                  <a:round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</p:cxnSp>
            <p:sp>
              <p:nvSpPr>
                <p:cNvPr id="156" name="Oval 6"/>
                <p:cNvSpPr>
                  <a:spLocks noChangeArrowheads="1"/>
                </p:cNvSpPr>
                <p:nvPr/>
              </p:nvSpPr>
              <p:spPr bwMode="auto">
                <a:xfrm rot="-2031956" flipH="1" flipV="1">
                  <a:off x="1236661" y="3890287"/>
                  <a:ext cx="15875" cy="2221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DB8E4"/>
                    </a:gs>
                    <a:gs pos="100000">
                      <a:srgbClr val="3C5598"/>
                    </a:gs>
                  </a:gsLst>
                  <a:lin ang="5400000"/>
                </a:gradFill>
                <a:ln w="9525">
                  <a:solidFill>
                    <a:srgbClr val="43578B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57" name="Straight Arrow Connector 156"/>
                <p:cNvCxnSpPr>
                  <a:cxnSpLocks noChangeShapeType="1"/>
                </p:cNvCxnSpPr>
                <p:nvPr/>
              </p:nvCxnSpPr>
              <p:spPr bwMode="auto">
                <a:xfrm rot="-2031956" flipH="1" flipV="1">
                  <a:off x="1162048" y="3941069"/>
                  <a:ext cx="66675" cy="1587"/>
                </a:xfrm>
                <a:prstGeom prst="straightConnector1">
                  <a:avLst/>
                </a:prstGeom>
                <a:noFill/>
                <a:ln w="9525">
                  <a:solidFill>
                    <a:srgbClr val="43578B"/>
                  </a:solidFill>
                  <a:round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</p:cxnSp>
            <p:sp>
              <p:nvSpPr>
                <p:cNvPr id="158" name="Oval 6"/>
                <p:cNvSpPr>
                  <a:spLocks noChangeArrowheads="1"/>
                </p:cNvSpPr>
                <p:nvPr/>
              </p:nvSpPr>
              <p:spPr bwMode="auto">
                <a:xfrm rot="-2031956" flipH="1" flipV="1">
                  <a:off x="1138236" y="3971222"/>
                  <a:ext cx="19050" cy="2063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DB8E4"/>
                    </a:gs>
                    <a:gs pos="100000">
                      <a:srgbClr val="3C5598"/>
                    </a:gs>
                  </a:gsLst>
                  <a:lin ang="5400000"/>
                </a:gradFill>
                <a:ln w="9525">
                  <a:solidFill>
                    <a:srgbClr val="43578B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59" name="Straight Arrow Connector 158"/>
                <p:cNvCxnSpPr>
                  <a:cxnSpLocks noChangeShapeType="1"/>
                </p:cNvCxnSpPr>
                <p:nvPr/>
              </p:nvCxnSpPr>
              <p:spPr bwMode="auto">
                <a:xfrm rot="-2031956" flipH="1" flipV="1">
                  <a:off x="1066798" y="4023590"/>
                  <a:ext cx="63500" cy="0"/>
                </a:xfrm>
                <a:prstGeom prst="straightConnector1">
                  <a:avLst/>
                </a:prstGeom>
                <a:noFill/>
                <a:ln w="9525">
                  <a:solidFill>
                    <a:srgbClr val="43578B"/>
                  </a:solidFill>
                  <a:round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</p:cxnSp>
            <p:sp>
              <p:nvSpPr>
                <p:cNvPr id="160" name="Oval 6"/>
                <p:cNvSpPr>
                  <a:spLocks noChangeArrowheads="1"/>
                </p:cNvSpPr>
                <p:nvPr/>
              </p:nvSpPr>
              <p:spPr bwMode="auto">
                <a:xfrm rot="-2031956" flipH="1" flipV="1">
                  <a:off x="1039811" y="4053743"/>
                  <a:ext cx="19050" cy="2063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DB8E4"/>
                    </a:gs>
                    <a:gs pos="100000">
                      <a:srgbClr val="3C5598"/>
                    </a:gs>
                  </a:gsLst>
                  <a:lin ang="5400000"/>
                </a:gradFill>
                <a:ln w="9525">
                  <a:solidFill>
                    <a:srgbClr val="43578B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61" name="Straight Arrow Connector 160"/>
                <p:cNvCxnSpPr>
                  <a:cxnSpLocks noChangeShapeType="1"/>
                </p:cNvCxnSpPr>
                <p:nvPr/>
              </p:nvCxnSpPr>
              <p:spPr bwMode="auto">
                <a:xfrm rot="12831956" flipV="1">
                  <a:off x="617536" y="4020416"/>
                  <a:ext cx="63500" cy="0"/>
                </a:xfrm>
                <a:prstGeom prst="straightConnector1">
                  <a:avLst/>
                </a:prstGeom>
                <a:noFill/>
                <a:ln w="9525">
                  <a:solidFill>
                    <a:srgbClr val="43578B"/>
                  </a:solidFill>
                  <a:round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</p:cxnSp>
            <p:sp>
              <p:nvSpPr>
                <p:cNvPr id="162" name="Oval 6"/>
                <p:cNvSpPr>
                  <a:spLocks noChangeArrowheads="1"/>
                </p:cNvSpPr>
                <p:nvPr/>
              </p:nvSpPr>
              <p:spPr bwMode="auto">
                <a:xfrm rot="12831956" flipV="1">
                  <a:off x="593723" y="3969634"/>
                  <a:ext cx="15875" cy="22217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DB8E4"/>
                    </a:gs>
                    <a:gs pos="100000">
                      <a:srgbClr val="3C5598"/>
                    </a:gs>
                  </a:gsLst>
                  <a:lin ang="5400000"/>
                </a:gradFill>
                <a:ln w="9525">
                  <a:solidFill>
                    <a:srgbClr val="43578B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63" name="Straight Arrow Connector 162"/>
                <p:cNvCxnSpPr>
                  <a:cxnSpLocks noChangeShapeType="1"/>
                </p:cNvCxnSpPr>
                <p:nvPr/>
              </p:nvCxnSpPr>
              <p:spPr bwMode="auto">
                <a:xfrm rot="12831956" flipV="1">
                  <a:off x="520698" y="3941069"/>
                  <a:ext cx="63500" cy="0"/>
                </a:xfrm>
                <a:prstGeom prst="straightConnector1">
                  <a:avLst/>
                </a:prstGeom>
                <a:noFill/>
                <a:ln w="9525">
                  <a:solidFill>
                    <a:srgbClr val="43578B"/>
                  </a:solidFill>
                  <a:round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</p:cxnSp>
            <p:sp>
              <p:nvSpPr>
                <p:cNvPr id="164" name="Oval 6"/>
                <p:cNvSpPr>
                  <a:spLocks noChangeArrowheads="1"/>
                </p:cNvSpPr>
                <p:nvPr/>
              </p:nvSpPr>
              <p:spPr bwMode="auto">
                <a:xfrm rot="12831956" flipV="1">
                  <a:off x="495298" y="3890287"/>
                  <a:ext cx="17463" cy="2063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DB8E4"/>
                    </a:gs>
                    <a:gs pos="100000">
                      <a:srgbClr val="3C5598"/>
                    </a:gs>
                  </a:gsLst>
                  <a:lin ang="5400000"/>
                </a:gradFill>
                <a:ln w="9525">
                  <a:solidFill>
                    <a:srgbClr val="43578B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65" name="Straight Arrow Connector 164"/>
                <p:cNvCxnSpPr>
                  <a:cxnSpLocks noChangeShapeType="1"/>
                </p:cNvCxnSpPr>
                <p:nvPr/>
              </p:nvCxnSpPr>
              <p:spPr bwMode="auto">
                <a:xfrm rot="12831956" flipV="1">
                  <a:off x="422273" y="3858548"/>
                  <a:ext cx="66675" cy="0"/>
                </a:xfrm>
                <a:prstGeom prst="straightConnector1">
                  <a:avLst/>
                </a:prstGeom>
                <a:noFill/>
                <a:ln w="9525">
                  <a:solidFill>
                    <a:srgbClr val="43578B"/>
                  </a:solidFill>
                  <a:round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</p:cxnSp>
            <p:sp>
              <p:nvSpPr>
                <p:cNvPr id="166" name="Oval 6"/>
                <p:cNvSpPr>
                  <a:spLocks noChangeArrowheads="1"/>
                </p:cNvSpPr>
                <p:nvPr/>
              </p:nvSpPr>
              <p:spPr bwMode="auto">
                <a:xfrm rot="12831956" flipV="1">
                  <a:off x="398461" y="3807765"/>
                  <a:ext cx="15875" cy="2063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DB8E4"/>
                    </a:gs>
                    <a:gs pos="100000">
                      <a:srgbClr val="3C5598"/>
                    </a:gs>
                  </a:gsLst>
                  <a:lin ang="5400000"/>
                </a:gradFill>
                <a:ln w="9525">
                  <a:solidFill>
                    <a:srgbClr val="43578B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67" name="Straight Arrow Connector 166"/>
                <p:cNvCxnSpPr>
                  <a:cxnSpLocks noChangeShapeType="1"/>
                </p:cNvCxnSpPr>
                <p:nvPr/>
              </p:nvCxnSpPr>
              <p:spPr bwMode="auto">
                <a:xfrm rot="-2031956">
                  <a:off x="411161" y="3777614"/>
                  <a:ext cx="65087" cy="1586"/>
                </a:xfrm>
                <a:prstGeom prst="straightConnector1">
                  <a:avLst/>
                </a:prstGeom>
                <a:noFill/>
                <a:ln w="9525">
                  <a:solidFill>
                    <a:srgbClr val="43578B"/>
                  </a:solidFill>
                  <a:round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</p:cxnSp>
            <p:sp>
              <p:nvSpPr>
                <p:cNvPr id="168" name="Oval 6"/>
                <p:cNvSpPr>
                  <a:spLocks noChangeArrowheads="1"/>
                </p:cNvSpPr>
                <p:nvPr/>
              </p:nvSpPr>
              <p:spPr bwMode="auto">
                <a:xfrm rot="-2031956">
                  <a:off x="484186" y="3725244"/>
                  <a:ext cx="15875" cy="23805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DB8E4"/>
                    </a:gs>
                    <a:gs pos="100000">
                      <a:srgbClr val="3C5598"/>
                    </a:gs>
                  </a:gsLst>
                  <a:lin ang="5400000"/>
                </a:gradFill>
                <a:ln w="9525">
                  <a:solidFill>
                    <a:srgbClr val="43578B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69" name="Straight Arrow Connector 168"/>
                <p:cNvCxnSpPr>
                  <a:cxnSpLocks noChangeShapeType="1"/>
                </p:cNvCxnSpPr>
                <p:nvPr/>
              </p:nvCxnSpPr>
              <p:spPr bwMode="auto">
                <a:xfrm rot="-2031956">
                  <a:off x="509586" y="3696679"/>
                  <a:ext cx="65087" cy="0"/>
                </a:xfrm>
                <a:prstGeom prst="straightConnector1">
                  <a:avLst/>
                </a:prstGeom>
                <a:noFill/>
                <a:ln w="9525">
                  <a:solidFill>
                    <a:srgbClr val="43578B"/>
                  </a:solidFill>
                  <a:round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</p:cxnSp>
            <p:sp>
              <p:nvSpPr>
                <p:cNvPr id="170" name="Oval 6"/>
                <p:cNvSpPr>
                  <a:spLocks noChangeArrowheads="1"/>
                </p:cNvSpPr>
                <p:nvPr/>
              </p:nvSpPr>
              <p:spPr bwMode="auto">
                <a:xfrm rot="-2031956">
                  <a:off x="581023" y="3645897"/>
                  <a:ext cx="17463" cy="2063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DB8E4"/>
                    </a:gs>
                    <a:gs pos="100000">
                      <a:srgbClr val="3C5598"/>
                    </a:gs>
                  </a:gsLst>
                  <a:lin ang="5400000"/>
                </a:gradFill>
                <a:ln w="9525">
                  <a:solidFill>
                    <a:srgbClr val="43578B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71" name="Straight Arrow Connector 170"/>
                <p:cNvCxnSpPr>
                  <a:cxnSpLocks noChangeShapeType="1"/>
                </p:cNvCxnSpPr>
                <p:nvPr/>
              </p:nvCxnSpPr>
              <p:spPr bwMode="auto">
                <a:xfrm rot="-2031956">
                  <a:off x="608011" y="3615745"/>
                  <a:ext cx="63500" cy="0"/>
                </a:xfrm>
                <a:prstGeom prst="straightConnector1">
                  <a:avLst/>
                </a:prstGeom>
                <a:noFill/>
                <a:ln w="9525">
                  <a:solidFill>
                    <a:srgbClr val="43578B"/>
                  </a:solidFill>
                  <a:round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</p:cxnSp>
            <p:sp>
              <p:nvSpPr>
                <p:cNvPr id="172" name="Oval 6"/>
                <p:cNvSpPr>
                  <a:spLocks noChangeArrowheads="1"/>
                </p:cNvSpPr>
                <p:nvPr/>
              </p:nvSpPr>
              <p:spPr bwMode="auto">
                <a:xfrm flipH="1" flipV="1">
                  <a:off x="695323" y="4053743"/>
                  <a:ext cx="15875" cy="2063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DB8E4"/>
                    </a:gs>
                    <a:gs pos="100000">
                      <a:srgbClr val="3C5598"/>
                    </a:gs>
                  </a:gsLst>
                  <a:lin ang="5400000"/>
                </a:gradFill>
                <a:ln w="9525">
                  <a:solidFill>
                    <a:srgbClr val="43578B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sp>
              <p:nvSpPr>
                <p:cNvPr id="173" name="Oval 6"/>
                <p:cNvSpPr>
                  <a:spLocks noChangeArrowheads="1"/>
                </p:cNvSpPr>
                <p:nvPr/>
              </p:nvSpPr>
              <p:spPr bwMode="auto">
                <a:xfrm flipH="1" flipV="1">
                  <a:off x="812798" y="4053743"/>
                  <a:ext cx="15875" cy="2063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DB8E4"/>
                    </a:gs>
                    <a:gs pos="100000">
                      <a:srgbClr val="3C5598"/>
                    </a:gs>
                  </a:gsLst>
                  <a:lin ang="5400000"/>
                </a:gradFill>
                <a:ln w="9525">
                  <a:solidFill>
                    <a:srgbClr val="43578B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74" name="Straight Arrow Connector 173"/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730248" y="4064851"/>
                  <a:ext cx="63500" cy="0"/>
                </a:xfrm>
                <a:prstGeom prst="straightConnector1">
                  <a:avLst/>
                </a:prstGeom>
                <a:noFill/>
                <a:ln w="9525">
                  <a:solidFill>
                    <a:srgbClr val="43578B"/>
                  </a:solidFill>
                  <a:round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</p:cxnSp>
            <p:sp>
              <p:nvSpPr>
                <p:cNvPr id="175" name="Oval 6"/>
                <p:cNvSpPr>
                  <a:spLocks noChangeArrowheads="1"/>
                </p:cNvSpPr>
                <p:nvPr/>
              </p:nvSpPr>
              <p:spPr bwMode="auto">
                <a:xfrm flipH="1" flipV="1">
                  <a:off x="931861" y="4053743"/>
                  <a:ext cx="15875" cy="2063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ADB8E4"/>
                    </a:gs>
                    <a:gs pos="100000">
                      <a:srgbClr val="3C5598"/>
                    </a:gs>
                  </a:gsLst>
                  <a:lin ang="5400000"/>
                </a:gradFill>
                <a:ln w="9525">
                  <a:solidFill>
                    <a:srgbClr val="43578B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  <p:cxnSp>
              <p:nvCxnSpPr>
                <p:cNvPr id="176" name="Straight Arrow Connector 175"/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847723" y="4064851"/>
                  <a:ext cx="65088" cy="0"/>
                </a:xfrm>
                <a:prstGeom prst="straightConnector1">
                  <a:avLst/>
                </a:prstGeom>
                <a:noFill/>
                <a:ln w="9525">
                  <a:solidFill>
                    <a:srgbClr val="43578B"/>
                  </a:solidFill>
                  <a:round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</p:cxnSp>
            <p:cxnSp>
              <p:nvCxnSpPr>
                <p:cNvPr id="177" name="Straight Arrow Connector 176"/>
                <p:cNvCxnSpPr>
                  <a:cxnSpLocks noChangeShapeType="1"/>
                </p:cNvCxnSpPr>
                <p:nvPr/>
              </p:nvCxnSpPr>
              <p:spPr bwMode="auto">
                <a:xfrm flipH="1" flipV="1">
                  <a:off x="963611" y="4064851"/>
                  <a:ext cx="65087" cy="0"/>
                </a:xfrm>
                <a:prstGeom prst="straightConnector1">
                  <a:avLst/>
                </a:prstGeom>
                <a:noFill/>
                <a:ln w="9525">
                  <a:solidFill>
                    <a:srgbClr val="43578B"/>
                  </a:solidFill>
                  <a:round/>
                  <a:headEnd/>
                  <a:tailEnd type="triangle" w="med" len="med"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</p:cxnSp>
            <p:sp>
              <p:nvSpPr>
                <p:cNvPr id="6" name="Rectangle 5"/>
                <p:cNvSpPr>
                  <a:spLocks noChangeArrowheads="1"/>
                </p:cNvSpPr>
                <p:nvPr/>
              </p:nvSpPr>
              <p:spPr bwMode="auto">
                <a:xfrm>
                  <a:off x="58736" y="2930184"/>
                  <a:ext cx="1600200" cy="1301297"/>
                </a:xfrm>
                <a:prstGeom prst="rect">
                  <a:avLst/>
                </a:prstGeom>
                <a:noFill/>
                <a:ln w="9525">
                  <a:solidFill>
                    <a:srgbClr val="348FA6"/>
                  </a:solidFill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 fontAlgn="auto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endParaRPr lang="en-US" sz="1000">
                    <a:solidFill>
                      <a:srgbClr val="FFFFFF"/>
                    </a:solidFill>
                    <a:latin typeface="Arial"/>
                    <a:ea typeface="ＭＳ Ｐゴシック" charset="-128"/>
                    <a:cs typeface="Arial"/>
                  </a:endParaRPr>
                </a:p>
              </p:txBody>
            </p:sp>
          </p:grpSp>
          <p:sp>
            <p:nvSpPr>
              <p:cNvPr id="5267" name="TextBox 135"/>
              <p:cNvSpPr txBox="1">
                <a:spLocks noChangeArrowheads="1"/>
              </p:cNvSpPr>
              <p:nvPr/>
            </p:nvSpPr>
            <p:spPr bwMode="auto">
              <a:xfrm>
                <a:off x="214212" y="3200400"/>
                <a:ext cx="1600200" cy="24606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 defTabSz="457200"/>
                <a:r>
                  <a:rPr lang="en-US" sz="1000">
                    <a:ea typeface="ＭＳ Ｐゴシック" charset="-128"/>
                    <a:cs typeface="Arial" charset="0"/>
                  </a:rPr>
                  <a:t>Initial</a:t>
                </a:r>
              </a:p>
            </p:txBody>
          </p:sp>
        </p:grpSp>
        <p:sp>
          <p:nvSpPr>
            <p:cNvPr id="5268" name="TextBox 218"/>
            <p:cNvSpPr txBox="1">
              <a:spLocks noChangeArrowheads="1"/>
            </p:cNvSpPr>
            <p:nvPr/>
          </p:nvSpPr>
          <p:spPr bwMode="auto">
            <a:xfrm>
              <a:off x="76200" y="4562475"/>
              <a:ext cx="633413" cy="9239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just" defTabSz="457200"/>
              <a:r>
                <a:rPr lang="en-US" dirty="0">
                  <a:ea typeface="ＭＳ Ｐゴシック" charset="-128"/>
                </a:rPr>
                <a:t>N</a:t>
              </a:r>
            </a:p>
            <a:p>
              <a:pPr algn="just" defTabSz="457200"/>
              <a:r>
                <a:rPr lang="en-US" dirty="0">
                  <a:ea typeface="ＭＳ Ｐゴシック" charset="-128"/>
                </a:rPr>
                <a:t>Max</a:t>
              </a:r>
            </a:p>
            <a:p>
              <a:pPr algn="just" defTabSz="457200"/>
              <a:r>
                <a:rPr lang="en-US" dirty="0">
                  <a:ea typeface="ＭＳ Ｐゴシック" charset="-128"/>
                </a:rPr>
                <a:t>N50</a:t>
              </a:r>
            </a:p>
          </p:txBody>
        </p:sp>
        <p:sp>
          <p:nvSpPr>
            <p:cNvPr id="5269" name="TextBox 219"/>
            <p:cNvSpPr txBox="1">
              <a:spLocks noChangeArrowheads="1"/>
            </p:cNvSpPr>
            <p:nvPr/>
          </p:nvSpPr>
          <p:spPr bwMode="auto">
            <a:xfrm>
              <a:off x="884500" y="4562475"/>
              <a:ext cx="1134800" cy="1384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r" defTabSz="457200"/>
              <a:r>
                <a:rPr lang="en-US" dirty="0">
                  <a:ea typeface="ＭＳ Ｐゴシック" charset="-128"/>
                </a:rPr>
                <a:t>&gt;</a:t>
              </a:r>
              <a:r>
                <a:rPr lang="en-US" dirty="0" smtClean="0">
                  <a:ea typeface="ＭＳ Ｐゴシック" charset="-128"/>
                </a:rPr>
                <a:t>10B </a:t>
              </a:r>
              <a:endParaRPr lang="en-US" dirty="0">
                <a:ea typeface="ＭＳ Ｐゴシック" charset="-128"/>
              </a:endParaRPr>
            </a:p>
            <a:p>
              <a:pPr algn="r" defTabSz="457200"/>
              <a:r>
                <a:rPr lang="en-US" dirty="0" smtClean="0">
                  <a:ea typeface="ＭＳ Ｐゴシック" charset="-128"/>
                </a:rPr>
                <a:t>27</a:t>
              </a:r>
            </a:p>
            <a:p>
              <a:pPr algn="r" defTabSz="457200"/>
              <a:r>
                <a:rPr lang="en-US" dirty="0" smtClean="0">
                  <a:ea typeface="ＭＳ Ｐゴシック" charset="-128"/>
                </a:rPr>
                <a:t>27</a:t>
              </a:r>
              <a:endParaRPr lang="en-US" dirty="0">
                <a:ea typeface="ＭＳ Ｐゴシック" charset="-128"/>
              </a:endParaRPr>
            </a:p>
          </p:txBody>
        </p:sp>
        <p:sp>
          <p:nvSpPr>
            <p:cNvPr id="5270" name="TextBox 220"/>
            <p:cNvSpPr txBox="1">
              <a:spLocks noChangeArrowheads="1"/>
            </p:cNvSpPr>
            <p:nvPr/>
          </p:nvSpPr>
          <p:spPr bwMode="auto">
            <a:xfrm>
              <a:off x="1978025" y="4562475"/>
              <a:ext cx="1527175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defTabSz="457200"/>
              <a:r>
                <a:rPr lang="en-US">
                  <a:ea typeface="ＭＳ Ｐゴシック" charset="-128"/>
                </a:rPr>
                <a:t>&gt;1 B</a:t>
              </a:r>
            </a:p>
            <a:p>
              <a:pPr algn="r" defTabSz="457200"/>
              <a:r>
                <a:rPr lang="en-US">
                  <a:ea typeface="ＭＳ Ｐゴシック" charset="-128"/>
                </a:rPr>
                <a:t>303 bp</a:t>
              </a:r>
            </a:p>
            <a:p>
              <a:pPr algn="r" defTabSz="457200"/>
              <a:r>
                <a:rPr lang="en-US">
                  <a:ea typeface="ＭＳ Ｐゴシック" charset="-128"/>
                </a:rPr>
                <a:t>&lt; 100 bp</a:t>
              </a:r>
            </a:p>
          </p:txBody>
        </p:sp>
        <p:sp>
          <p:nvSpPr>
            <p:cNvPr id="5271" name="TextBox 221"/>
            <p:cNvSpPr txBox="1">
              <a:spLocks noChangeArrowheads="1"/>
            </p:cNvSpPr>
            <p:nvPr/>
          </p:nvSpPr>
          <p:spPr bwMode="auto">
            <a:xfrm>
              <a:off x="3743324" y="4562475"/>
              <a:ext cx="1600201" cy="1384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defTabSz="457200"/>
              <a:r>
                <a:rPr lang="en-US" dirty="0">
                  <a:ea typeface="ＭＳ Ｐゴシック" charset="-128"/>
                </a:rPr>
                <a:t>5.0 M</a:t>
              </a:r>
            </a:p>
            <a:p>
              <a:pPr algn="r" defTabSz="457200"/>
              <a:r>
                <a:rPr lang="en-US" dirty="0" smtClean="0">
                  <a:ea typeface="ＭＳ Ｐゴシック" charset="-128"/>
                </a:rPr>
                <a:t>14,007</a:t>
              </a:r>
              <a:endParaRPr lang="en-US" dirty="0">
                <a:ea typeface="ＭＳ Ｐゴシック" charset="-128"/>
              </a:endParaRPr>
            </a:p>
            <a:p>
              <a:pPr algn="r" defTabSz="457200"/>
              <a:r>
                <a:rPr lang="en-US" dirty="0">
                  <a:ea typeface="ＭＳ Ｐゴシック" charset="-128"/>
                </a:rPr>
                <a:t>650 </a:t>
              </a:r>
              <a:r>
                <a:rPr lang="en-US" dirty="0" err="1">
                  <a:ea typeface="ＭＳ Ｐゴシック" charset="-128"/>
                </a:rPr>
                <a:t>bp</a:t>
              </a:r>
              <a:endParaRPr lang="en-US" dirty="0">
                <a:ea typeface="ＭＳ Ｐゴシック" charset="-128"/>
              </a:endParaRPr>
            </a:p>
          </p:txBody>
        </p:sp>
        <p:sp>
          <p:nvSpPr>
            <p:cNvPr id="5272" name="TextBox 222"/>
            <p:cNvSpPr txBox="1">
              <a:spLocks noChangeArrowheads="1"/>
            </p:cNvSpPr>
            <p:nvPr/>
          </p:nvSpPr>
          <p:spPr bwMode="auto">
            <a:xfrm>
              <a:off x="5507038" y="4562475"/>
              <a:ext cx="1579562" cy="1384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defTabSz="457200"/>
              <a:r>
                <a:rPr lang="en-US" dirty="0">
                  <a:ea typeface="ＭＳ Ｐゴシック" charset="-128"/>
                </a:rPr>
                <a:t>4.2 M</a:t>
              </a:r>
            </a:p>
            <a:p>
              <a:pPr algn="r" defTabSz="457200"/>
              <a:r>
                <a:rPr lang="en-US" dirty="0" smtClean="0">
                  <a:ea typeface="ＭＳ Ｐゴシック" charset="-128"/>
                </a:rPr>
                <a:t>20,594</a:t>
              </a:r>
              <a:endParaRPr lang="en-US" dirty="0">
                <a:ea typeface="ＭＳ Ｐゴシック" charset="-128"/>
              </a:endParaRPr>
            </a:p>
            <a:p>
              <a:pPr algn="r" defTabSz="457200"/>
              <a:r>
                <a:rPr lang="en-US" dirty="0">
                  <a:ea typeface="ＭＳ Ｐゴシック" charset="-128"/>
                </a:rPr>
                <a:t>923 </a:t>
              </a:r>
              <a:r>
                <a:rPr lang="en-US" dirty="0" err="1">
                  <a:ea typeface="ＭＳ Ｐゴシック" charset="-128"/>
                </a:rPr>
                <a:t>bp</a:t>
              </a:r>
              <a:endParaRPr lang="en-US" dirty="0">
                <a:ea typeface="ＭＳ Ｐゴシック" charset="-128"/>
              </a:endParaRPr>
            </a:p>
          </p:txBody>
        </p:sp>
        <p:sp>
          <p:nvSpPr>
            <p:cNvPr id="5273" name="TextBox 223"/>
            <p:cNvSpPr txBox="1">
              <a:spLocks noChangeArrowheads="1"/>
            </p:cNvSpPr>
            <p:nvPr/>
          </p:nvSpPr>
          <p:spPr bwMode="auto">
            <a:xfrm>
              <a:off x="7331075" y="4562475"/>
              <a:ext cx="1584325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 defTabSz="457200"/>
              <a:r>
                <a:rPr lang="en-US" dirty="0" smtClean="0">
                  <a:ea typeface="ＭＳ Ｐゴシック" charset="-128"/>
                </a:rPr>
                <a:t>In </a:t>
              </a:r>
            </a:p>
            <a:p>
              <a:pPr algn="r" defTabSz="457200"/>
              <a:r>
                <a:rPr lang="en-US" dirty="0" smtClean="0">
                  <a:ea typeface="ＭＳ Ｐゴシック" charset="-128"/>
                </a:rPr>
                <a:t>Progress</a:t>
              </a:r>
              <a:endParaRPr lang="en-US" dirty="0">
                <a:ea typeface="ＭＳ Ｐゴシック" charset="-128"/>
              </a:endParaRPr>
            </a:p>
          </p:txBody>
        </p:sp>
        <p:grpSp>
          <p:nvGrpSpPr>
            <p:cNvPr id="12" name="Group 41"/>
            <p:cNvGrpSpPr>
              <a:grpSpLocks/>
            </p:cNvGrpSpPr>
            <p:nvPr/>
          </p:nvGrpSpPr>
          <p:grpSpPr bwMode="auto">
            <a:xfrm>
              <a:off x="5586058" y="3038193"/>
              <a:ext cx="1500542" cy="1524281"/>
              <a:chOff x="5029200" y="838202"/>
              <a:chExt cx="1944688" cy="2133600"/>
            </a:xfrm>
          </p:grpSpPr>
          <p:grpSp>
            <p:nvGrpSpPr>
              <p:cNvPr id="14" name="Group 23"/>
              <p:cNvGrpSpPr>
                <a:grpSpLocks/>
              </p:cNvGrpSpPr>
              <p:nvPr/>
            </p:nvGrpSpPr>
            <p:grpSpPr bwMode="auto">
              <a:xfrm>
                <a:off x="5099046" y="838202"/>
                <a:ext cx="1771649" cy="2133600"/>
                <a:chOff x="6745670" y="1143000"/>
                <a:chExt cx="1771300" cy="2133599"/>
              </a:xfrm>
            </p:grpSpPr>
            <p:grpSp>
              <p:nvGrpSpPr>
                <p:cNvPr id="15" name="Group 22"/>
                <p:cNvGrpSpPr>
                  <a:grpSpLocks/>
                </p:cNvGrpSpPr>
                <p:nvPr/>
              </p:nvGrpSpPr>
              <p:grpSpPr bwMode="auto">
                <a:xfrm>
                  <a:off x="6745670" y="1143000"/>
                  <a:ext cx="1771300" cy="1417637"/>
                  <a:chOff x="6745670" y="1143000"/>
                  <a:chExt cx="1771300" cy="1417637"/>
                </a:xfrm>
              </p:grpSpPr>
              <p:sp>
                <p:nvSpPr>
                  <p:cNvPr id="204" name="Oval 4"/>
                  <p:cNvSpPr>
                    <a:spLocks noChangeArrowheads="1"/>
                  </p:cNvSpPr>
                  <p:nvPr/>
                </p:nvSpPr>
                <p:spPr bwMode="auto">
                  <a:xfrm>
                    <a:off x="8305426" y="1723360"/>
                    <a:ext cx="211868" cy="755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9EE0FA"/>
                      </a:gs>
                      <a:gs pos="100000">
                        <a:srgbClr val="279BB8"/>
                      </a:gs>
                    </a:gsLst>
                    <a:lin ang="5400000"/>
                  </a:gradFill>
                  <a:ln w="9525">
                    <a:solidFill>
                      <a:srgbClr val="348FA6"/>
                    </a:solidFill>
                    <a:round/>
                    <a:headEnd/>
                    <a:tailEnd/>
                  </a:ln>
                  <a:effectLst>
                    <a:outerShdw dist="23000" dir="5400000" rotWithShape="0">
                      <a:srgbClr val="808080">
                        <a:alpha val="34999"/>
                      </a:srgbClr>
                    </a:outerShdw>
                  </a:effectLst>
                </p:spPr>
                <p:txBody>
                  <a:bodyPr anchor="ctr"/>
                  <a:lstStyle/>
                  <a:p>
                    <a:pPr algn="ctr" defTabSz="457200">
                      <a:defRPr/>
                    </a:pPr>
                    <a:endParaRPr lang="en-US" sz="1200">
                      <a:solidFill>
                        <a:srgbClr val="FFFFFF"/>
                      </a:solidFill>
                      <a:latin typeface="+mn-lt"/>
                      <a:ea typeface="ＭＳ Ｐゴシック" charset="-128"/>
                      <a:cs typeface="ＭＳ Ｐゴシック" charset="-128"/>
                    </a:endParaRPr>
                  </a:p>
                </p:txBody>
              </p:sp>
              <p:sp>
                <p:nvSpPr>
                  <p:cNvPr id="205" name="Oval 204"/>
                  <p:cNvSpPr>
                    <a:spLocks noChangeArrowheads="1"/>
                  </p:cNvSpPr>
                  <p:nvPr/>
                </p:nvSpPr>
                <p:spPr bwMode="auto">
                  <a:xfrm>
                    <a:off x="6746235" y="1730025"/>
                    <a:ext cx="189242" cy="57774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F6D8"/>
                      </a:gs>
                      <a:gs pos="64999">
                        <a:srgbClr val="FFE9A1"/>
                      </a:gs>
                      <a:gs pos="100000">
                        <a:srgbClr val="FFE379"/>
                      </a:gs>
                    </a:gsLst>
                    <a:lin ang="5400000" scaled="1"/>
                  </a:gradFill>
                  <a:ln w="9525">
                    <a:solidFill>
                      <a:srgbClr val="FEB604"/>
                    </a:solidFill>
                    <a:round/>
                    <a:headEnd/>
                    <a:tailEnd/>
                  </a:ln>
                  <a:effectLst>
                    <a:outerShdw dist="20000" dir="5400000" rotWithShape="0">
                      <a:srgbClr val="808080">
                        <a:alpha val="37999"/>
                      </a:srgbClr>
                    </a:outerShdw>
                  </a:effectLst>
                </p:spPr>
                <p:txBody>
                  <a:bodyPr anchor="ctr"/>
                  <a:lstStyle/>
                  <a:p>
                    <a:pPr algn="ctr" defTabSz="457200">
                      <a:defRPr/>
                    </a:pPr>
                    <a:endParaRPr lang="en-US" sz="1200">
                      <a:solidFill>
                        <a:srgbClr val="000000"/>
                      </a:solidFill>
                      <a:latin typeface="+mn-lt"/>
                      <a:ea typeface="ＭＳ Ｐゴシック" charset="-128"/>
                      <a:cs typeface="ＭＳ Ｐゴシック" charset="-128"/>
                    </a:endParaRPr>
                  </a:p>
                </p:txBody>
              </p:sp>
              <p:sp>
                <p:nvSpPr>
                  <p:cNvPr id="206" name="Oval 205"/>
                  <p:cNvSpPr>
                    <a:spLocks noChangeArrowheads="1"/>
                  </p:cNvSpPr>
                  <p:nvPr/>
                </p:nvSpPr>
                <p:spPr bwMode="auto">
                  <a:xfrm>
                    <a:off x="6783261" y="2496648"/>
                    <a:ext cx="228324" cy="6444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2FDE6"/>
                      </a:gs>
                      <a:gs pos="64999">
                        <a:srgbClr val="DEF7BF"/>
                      </a:gs>
                      <a:gs pos="100000">
                        <a:srgbClr val="D1F6A3"/>
                      </a:gs>
                    </a:gsLst>
                    <a:lin ang="5400000" scaled="1"/>
                  </a:gradFill>
                  <a:ln w="9525">
                    <a:solidFill>
                      <a:srgbClr val="82A92F"/>
                    </a:solidFill>
                    <a:round/>
                    <a:headEnd/>
                    <a:tailEnd/>
                  </a:ln>
                  <a:effectLst>
                    <a:outerShdw dist="20000" dir="5400000" rotWithShape="0">
                      <a:srgbClr val="808080">
                        <a:alpha val="37999"/>
                      </a:srgbClr>
                    </a:outerShdw>
                  </a:effectLst>
                </p:spPr>
                <p:txBody>
                  <a:bodyPr anchor="ctr"/>
                  <a:lstStyle/>
                  <a:p>
                    <a:pPr algn="ctr" defTabSz="457200">
                      <a:defRPr/>
                    </a:pPr>
                    <a:endParaRPr lang="en-US" sz="1200">
                      <a:solidFill>
                        <a:srgbClr val="000000"/>
                      </a:solidFill>
                      <a:latin typeface="+mn-lt"/>
                      <a:ea typeface="ＭＳ Ｐゴシック" charset="-128"/>
                      <a:cs typeface="ＭＳ Ｐゴシック" charset="-128"/>
                    </a:endParaRPr>
                  </a:p>
                </p:txBody>
              </p:sp>
              <p:cxnSp>
                <p:nvCxnSpPr>
                  <p:cNvPr id="209" name="Straight Arrow Connector 208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7838491" y="1796688"/>
                    <a:ext cx="314719" cy="228876"/>
                  </a:xfrm>
                  <a:prstGeom prst="straightConnector1">
                    <a:avLst/>
                  </a:prstGeom>
                  <a:noFill/>
                  <a:ln w="9525">
                    <a:solidFill>
                      <a:srgbClr val="FEB604"/>
                    </a:solidFill>
                    <a:round/>
                    <a:headEnd/>
                    <a:tailEnd type="triangle" w="med" len="med"/>
                  </a:ln>
                  <a:effectLst>
                    <a:outerShdw dist="20000" dir="5400000" rotWithShape="0">
                      <a:srgbClr val="808080">
                        <a:alpha val="37999"/>
                      </a:srgbClr>
                    </a:outerShdw>
                  </a:effectLst>
                </p:spPr>
              </p:cxnSp>
              <p:cxnSp>
                <p:nvCxnSpPr>
                  <p:cNvPr id="211" name="Straight Arrow Connector 210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7126776" y="1881128"/>
                    <a:ext cx="314719" cy="186656"/>
                  </a:xfrm>
                  <a:prstGeom prst="straightConnector1">
                    <a:avLst/>
                  </a:prstGeom>
                  <a:noFill/>
                  <a:ln w="9525">
                    <a:solidFill>
                      <a:srgbClr val="FEB604"/>
                    </a:solidFill>
                    <a:round/>
                    <a:headEnd/>
                    <a:tailEnd type="triangle" w="med" len="med"/>
                  </a:ln>
                  <a:effectLst>
                    <a:outerShdw dist="20000" dir="5400000" rotWithShape="0">
                      <a:srgbClr val="808080">
                        <a:alpha val="37999"/>
                      </a:srgbClr>
                    </a:outerShdw>
                  </a:effectLst>
                </p:spPr>
              </p:cxnSp>
              <p:sp>
                <p:nvSpPr>
                  <p:cNvPr id="212" name="Oval 211"/>
                  <p:cNvSpPr>
                    <a:spLocks noChangeArrowheads="1"/>
                  </p:cNvSpPr>
                  <p:nvPr/>
                </p:nvSpPr>
                <p:spPr bwMode="auto">
                  <a:xfrm>
                    <a:off x="7573141" y="2092227"/>
                    <a:ext cx="158387" cy="755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FFE2E2"/>
                      </a:gs>
                      <a:gs pos="64999">
                        <a:srgbClr val="FFB7B8"/>
                      </a:gs>
                      <a:gs pos="100000">
                        <a:srgbClr val="FF9898"/>
                      </a:gs>
                    </a:gsLst>
                    <a:lin ang="5400000" scaled="1"/>
                  </a:gradFill>
                  <a:ln w="9525">
                    <a:solidFill>
                      <a:srgbClr val="C22829"/>
                    </a:solidFill>
                    <a:round/>
                    <a:headEnd/>
                    <a:tailEnd/>
                  </a:ln>
                  <a:effectLst>
                    <a:outerShdw dist="20000" dir="5400000" rotWithShape="0">
                      <a:srgbClr val="808080">
                        <a:alpha val="37999"/>
                      </a:srgbClr>
                    </a:outerShdw>
                  </a:effectLst>
                </p:spPr>
                <p:txBody>
                  <a:bodyPr anchor="ctr"/>
                  <a:lstStyle/>
                  <a:p>
                    <a:pPr algn="ctr" defTabSz="457200">
                      <a:defRPr/>
                    </a:pPr>
                    <a:endParaRPr lang="en-US" sz="1200">
                      <a:solidFill>
                        <a:srgbClr val="000000"/>
                      </a:solidFill>
                      <a:latin typeface="+mn-lt"/>
                      <a:ea typeface="ＭＳ Ｐゴシック" charset="-128"/>
                      <a:cs typeface="ＭＳ Ｐゴシック" charset="-128"/>
                    </a:endParaRPr>
                  </a:p>
                </p:txBody>
              </p:sp>
              <p:cxnSp>
                <p:nvCxnSpPr>
                  <p:cNvPr id="214" name="Straight Arrow Connector 213"/>
                  <p:cNvCxnSpPr>
                    <a:cxnSpLocks noChangeShapeType="1"/>
                  </p:cNvCxnSpPr>
                  <p:nvPr/>
                </p:nvCxnSpPr>
                <p:spPr bwMode="auto">
                  <a:xfrm>
                    <a:off x="7830263" y="2287771"/>
                    <a:ext cx="314719" cy="186656"/>
                  </a:xfrm>
                  <a:prstGeom prst="straightConnector1">
                    <a:avLst/>
                  </a:prstGeom>
                  <a:noFill/>
                  <a:ln w="9525">
                    <a:solidFill>
                      <a:srgbClr val="FEB604"/>
                    </a:solidFill>
                    <a:round/>
                    <a:headEnd/>
                    <a:tailEnd type="triangle" w="med" len="med"/>
                  </a:ln>
                  <a:effectLst>
                    <a:outerShdw dist="20000" dir="5400000" rotWithShape="0">
                      <a:srgbClr val="808080">
                        <a:alpha val="37999"/>
                      </a:srgbClr>
                    </a:outerShdw>
                  </a:effectLst>
                </p:spPr>
              </p:cxnSp>
              <p:cxnSp>
                <p:nvCxnSpPr>
                  <p:cNvPr id="215" name="Straight Arrow Connector 214"/>
                  <p:cNvCxnSpPr>
                    <a:cxnSpLocks noChangeShapeType="1"/>
                  </p:cNvCxnSpPr>
                  <p:nvPr/>
                </p:nvCxnSpPr>
                <p:spPr bwMode="auto">
                  <a:xfrm flipV="1">
                    <a:off x="7097978" y="2247774"/>
                    <a:ext cx="314719" cy="226653"/>
                  </a:xfrm>
                  <a:prstGeom prst="straightConnector1">
                    <a:avLst/>
                  </a:prstGeom>
                  <a:noFill/>
                  <a:ln w="9525">
                    <a:solidFill>
                      <a:srgbClr val="FEB604"/>
                    </a:solidFill>
                    <a:round/>
                    <a:headEnd/>
                    <a:tailEnd type="triangle" w="med" len="med"/>
                  </a:ln>
                  <a:effectLst>
                    <a:outerShdw dist="20000" dir="5400000" rotWithShape="0">
                      <a:srgbClr val="808080">
                        <a:alpha val="37999"/>
                      </a:srgbClr>
                    </a:outerShdw>
                  </a:effectLst>
                </p:spPr>
              </p:cxnSp>
              <p:sp>
                <p:nvSpPr>
                  <p:cNvPr id="216" name="Oval 215"/>
                  <p:cNvSpPr>
                    <a:spLocks noChangeArrowheads="1"/>
                  </p:cNvSpPr>
                  <p:nvPr/>
                </p:nvSpPr>
                <p:spPr bwMode="auto">
                  <a:xfrm>
                    <a:off x="8305426" y="2485537"/>
                    <a:ext cx="211868" cy="75551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ADB8E4"/>
                      </a:gs>
                      <a:gs pos="100000">
                        <a:srgbClr val="3C5598"/>
                      </a:gs>
                    </a:gsLst>
                    <a:lin ang="5400000"/>
                  </a:gradFill>
                  <a:ln w="9525">
                    <a:solidFill>
                      <a:srgbClr val="43578B"/>
                    </a:solidFill>
                    <a:round/>
                    <a:headEnd/>
                    <a:tailEnd/>
                  </a:ln>
                  <a:effectLst>
                    <a:outerShdw dist="23000" dir="5400000" rotWithShape="0">
                      <a:srgbClr val="808080">
                        <a:alpha val="34999"/>
                      </a:srgbClr>
                    </a:outerShdw>
                  </a:effectLst>
                </p:spPr>
                <p:txBody>
                  <a:bodyPr anchor="ctr"/>
                  <a:lstStyle/>
                  <a:p>
                    <a:pPr algn="ctr" defTabSz="457200">
                      <a:defRPr/>
                    </a:pPr>
                    <a:endParaRPr lang="en-US" sz="1200">
                      <a:solidFill>
                        <a:srgbClr val="FFFFFF"/>
                      </a:solidFill>
                      <a:latin typeface="+mn-lt"/>
                      <a:ea typeface="ＭＳ Ｐゴシック" charset="-128"/>
                      <a:cs typeface="ＭＳ Ｐゴシック" charset="-128"/>
                    </a:endParaRPr>
                  </a:p>
                </p:txBody>
              </p:sp>
              <p:sp>
                <p:nvSpPr>
                  <p:cNvPr id="218" name="Arc 217"/>
                  <p:cNvSpPr>
                    <a:spLocks noChangeArrowheads="1"/>
                  </p:cNvSpPr>
                  <p:nvPr/>
                </p:nvSpPr>
                <p:spPr bwMode="auto">
                  <a:xfrm rot="16200000" flipH="1">
                    <a:off x="7306566" y="772304"/>
                    <a:ext cx="586632" cy="1328809"/>
                  </a:xfrm>
                  <a:custGeom>
                    <a:avLst/>
                    <a:gdLst>
                      <a:gd name="T0" fmla="*/ 331755 w 586632"/>
                      <a:gd name="T1" fmla="*/ 5730 h 1328809"/>
                      <a:gd name="T2" fmla="*/ 293316 w 586632"/>
                      <a:gd name="T3" fmla="*/ 664405 h 1328809"/>
                      <a:gd name="T4" fmla="*/ 289791 w 586632"/>
                      <a:gd name="T5" fmla="*/ 1328761 h 1328809"/>
                      <a:gd name="T6" fmla="*/ 2 60000 65536"/>
                      <a:gd name="T7" fmla="*/ 2 60000 65536"/>
                      <a:gd name="T8" fmla="*/ 2 60000 65536"/>
                      <a:gd name="T9" fmla="*/ 289791 w 586632"/>
                      <a:gd name="T10" fmla="*/ 5730 h 1328809"/>
                      <a:gd name="T11" fmla="*/ 586632 w 586632"/>
                      <a:gd name="T12" fmla="*/ 1328809 h 1328809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T9" t="T10" r="T11" b="T12"/>
                    <a:pathLst>
                      <a:path w="586632" h="1328809" stroke="0">
                        <a:moveTo>
                          <a:pt x="331755" y="5730"/>
                        </a:moveTo>
                        <a:lnTo>
                          <a:pt x="331755" y="5729"/>
                        </a:lnTo>
                        <a:cubicBezTo>
                          <a:pt x="477622" y="49406"/>
                          <a:pt x="586632" y="331119"/>
                          <a:pt x="586632" y="664405"/>
                        </a:cubicBezTo>
                        <a:cubicBezTo>
                          <a:pt x="586632" y="1031345"/>
                          <a:pt x="455309" y="1328810"/>
                          <a:pt x="293316" y="1328810"/>
                        </a:cubicBezTo>
                        <a:cubicBezTo>
                          <a:pt x="292140" y="1328810"/>
                          <a:pt x="290965" y="1328794"/>
                          <a:pt x="289790" y="1328762"/>
                        </a:cubicBezTo>
                        <a:lnTo>
                          <a:pt x="293316" y="664405"/>
                        </a:lnTo>
                        <a:close/>
                      </a:path>
                      <a:path w="586632" h="1328809" fill="none">
                        <a:moveTo>
                          <a:pt x="331755" y="5730"/>
                        </a:moveTo>
                        <a:lnTo>
                          <a:pt x="331755" y="5729"/>
                        </a:lnTo>
                        <a:cubicBezTo>
                          <a:pt x="477622" y="49406"/>
                          <a:pt x="586632" y="331119"/>
                          <a:pt x="586632" y="664405"/>
                        </a:cubicBezTo>
                        <a:cubicBezTo>
                          <a:pt x="586632" y="1031345"/>
                          <a:pt x="455309" y="1328810"/>
                          <a:pt x="293316" y="1328810"/>
                        </a:cubicBezTo>
                        <a:cubicBezTo>
                          <a:pt x="292140" y="1328810"/>
                          <a:pt x="290965" y="1328794"/>
                          <a:pt x="289790" y="1328762"/>
                        </a:cubicBezTo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 type="triangle" w="med" len="med"/>
                  </a:ln>
                  <a:effectLst>
                    <a:outerShdw dist="20000" dir="5400000" rotWithShape="0">
                      <a:srgbClr val="808080">
                        <a:alpha val="37999"/>
                      </a:srgbClr>
                    </a:outerShdw>
                  </a:effectLst>
                </p:spPr>
                <p:txBody>
                  <a:bodyPr anchor="ctr"/>
                  <a:lstStyle/>
                  <a:p>
                    <a:pPr algn="ctr" defTabSz="457200">
                      <a:defRPr/>
                    </a:pPr>
                    <a:endParaRPr lang="en-US" sz="1200">
                      <a:solidFill>
                        <a:srgbClr val="000000"/>
                      </a:solidFill>
                      <a:latin typeface="+mn-lt"/>
                      <a:ea typeface="ＭＳ Ｐゴシック" charset="-128"/>
                      <a:cs typeface="ＭＳ Ｐゴシック" charset="-128"/>
                    </a:endParaRPr>
                  </a:p>
                </p:txBody>
              </p:sp>
            </p:grpSp>
            <p:sp>
              <p:nvSpPr>
                <p:cNvPr id="203" name="Arc 202"/>
                <p:cNvSpPr>
                  <a:spLocks noChangeArrowheads="1"/>
                </p:cNvSpPr>
                <p:nvPr/>
              </p:nvSpPr>
              <p:spPr bwMode="auto">
                <a:xfrm rot="5400000" flipH="1" flipV="1">
                  <a:off x="7323510" y="2335824"/>
                  <a:ext cx="628851" cy="1252701"/>
                </a:xfrm>
                <a:custGeom>
                  <a:avLst/>
                  <a:gdLst>
                    <a:gd name="T0" fmla="*/ 350733 w 628851"/>
                    <a:gd name="T1" fmla="*/ 4190 h 1252701"/>
                    <a:gd name="T2" fmla="*/ 314426 w 628851"/>
                    <a:gd name="T3" fmla="*/ 626351 h 1252701"/>
                    <a:gd name="T4" fmla="*/ 311102 w 628851"/>
                    <a:gd name="T5" fmla="*/ 1252666 h 1252701"/>
                    <a:gd name="T6" fmla="*/ 2 60000 65536"/>
                    <a:gd name="T7" fmla="*/ 2 60000 65536"/>
                    <a:gd name="T8" fmla="*/ 2 60000 65536"/>
                    <a:gd name="T9" fmla="*/ 311102 w 628851"/>
                    <a:gd name="T10" fmla="*/ 4190 h 1252701"/>
                    <a:gd name="T11" fmla="*/ 628851 w 628851"/>
                    <a:gd name="T12" fmla="*/ 1252701 h 1252701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628851" h="1252701" stroke="0">
                      <a:moveTo>
                        <a:pt x="350733" y="4190"/>
                      </a:moveTo>
                      <a:lnTo>
                        <a:pt x="350733" y="4189"/>
                      </a:lnTo>
                      <a:cubicBezTo>
                        <a:pt x="509271" y="40904"/>
                        <a:pt x="628851" y="308408"/>
                        <a:pt x="628851" y="626351"/>
                      </a:cubicBezTo>
                      <a:cubicBezTo>
                        <a:pt x="628851" y="972275"/>
                        <a:pt x="488077" y="1252702"/>
                        <a:pt x="314425" y="1252702"/>
                      </a:cubicBezTo>
                      <a:cubicBezTo>
                        <a:pt x="313317" y="1252702"/>
                        <a:pt x="312209" y="1252690"/>
                        <a:pt x="311101" y="1252667"/>
                      </a:cubicBezTo>
                      <a:lnTo>
                        <a:pt x="314426" y="626351"/>
                      </a:lnTo>
                      <a:close/>
                    </a:path>
                    <a:path w="628851" h="1252701" fill="none">
                      <a:moveTo>
                        <a:pt x="350733" y="4190"/>
                      </a:moveTo>
                      <a:lnTo>
                        <a:pt x="350733" y="4189"/>
                      </a:lnTo>
                      <a:cubicBezTo>
                        <a:pt x="509271" y="40904"/>
                        <a:pt x="628851" y="308408"/>
                        <a:pt x="628851" y="626351"/>
                      </a:cubicBezTo>
                      <a:cubicBezTo>
                        <a:pt x="628851" y="972275"/>
                        <a:pt x="488077" y="1252702"/>
                        <a:pt x="314425" y="1252702"/>
                      </a:cubicBezTo>
                      <a:cubicBezTo>
                        <a:pt x="313317" y="1252702"/>
                        <a:pt x="312209" y="1252690"/>
                        <a:pt x="311101" y="1252667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miter lim="800000"/>
                  <a:headEnd/>
                  <a:tailEnd type="triangle" w="med" len="med"/>
                </a:ln>
                <a:effectLst>
                  <a:outerShdw dist="20000" dir="5400000" rotWithShape="0">
                    <a:srgbClr val="808080">
                      <a:alpha val="37999"/>
                    </a:srgbClr>
                  </a:outerShdw>
                </a:effectLst>
              </p:spPr>
              <p:txBody>
                <a:bodyPr anchor="ctr"/>
                <a:lstStyle/>
                <a:p>
                  <a:pPr algn="ctr" defTabSz="457200">
                    <a:defRPr/>
                  </a:pPr>
                  <a:endParaRPr lang="en-US" sz="1200">
                    <a:solidFill>
                      <a:srgbClr val="000000"/>
                    </a:solidFill>
                    <a:latin typeface="+mn-lt"/>
                    <a:ea typeface="ＭＳ Ｐゴシック" charset="-128"/>
                    <a:cs typeface="ＭＳ Ｐゴシック" charset="-128"/>
                  </a:endParaRPr>
                </a:p>
              </p:txBody>
            </p:sp>
          </p:grpSp>
          <p:sp>
            <p:nvSpPr>
              <p:cNvPr id="201" name="Rectangle 200"/>
              <p:cNvSpPr>
                <a:spLocks noChangeArrowheads="1"/>
              </p:cNvSpPr>
              <p:nvPr/>
            </p:nvSpPr>
            <p:spPr bwMode="auto">
              <a:xfrm>
                <a:off x="5029660" y="991920"/>
                <a:ext cx="1944228" cy="1826559"/>
              </a:xfrm>
              <a:prstGeom prst="rect">
                <a:avLst/>
              </a:prstGeom>
              <a:noFill/>
              <a:ln w="9525">
                <a:solidFill>
                  <a:srgbClr val="348FA6"/>
                </a:solidFill>
                <a:miter lim="800000"/>
                <a:headEnd/>
                <a:tailEnd/>
              </a:ln>
              <a:effectLst>
                <a:outerShdw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algn="ctr" defTabSz="457200">
                  <a:defRPr/>
                </a:pPr>
                <a:endParaRPr lang="en-US" sz="1200">
                  <a:solidFill>
                    <a:srgbClr val="FFFFFF"/>
                  </a:solidFill>
                  <a:latin typeface="+mn-lt"/>
                  <a:ea typeface="ＭＳ Ｐゴシック" charset="-128"/>
                  <a:cs typeface="ＭＳ Ｐゴシック" charset="-128"/>
                </a:endParaRPr>
              </a:p>
            </p:txBody>
          </p:sp>
        </p:grpSp>
        <p:sp>
          <p:nvSpPr>
            <p:cNvPr id="5289" name="TextBox 135"/>
            <p:cNvSpPr txBox="1">
              <a:spLocks noChangeArrowheads="1"/>
            </p:cNvSpPr>
            <p:nvPr/>
          </p:nvSpPr>
          <p:spPr bwMode="auto">
            <a:xfrm>
              <a:off x="5468996" y="2809874"/>
              <a:ext cx="1599462" cy="2461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defTabSz="457200"/>
              <a:r>
                <a:rPr lang="en-US" sz="1000">
                  <a:ea typeface="ＭＳ Ｐゴシック" charset="-128"/>
                  <a:cs typeface="Arial" charset="0"/>
                </a:rPr>
                <a:t>Resolve Repeats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it under Condor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Used CHTC  B-240 cluster</a:t>
            </a:r>
          </a:p>
          <a:p>
            <a:endParaRPr lang="en-US" dirty="0" smtClean="0"/>
          </a:p>
          <a:p>
            <a:r>
              <a:rPr lang="en-US" dirty="0" smtClean="0"/>
              <a:t>~100 machines</a:t>
            </a:r>
          </a:p>
          <a:p>
            <a:pPr lvl="1"/>
            <a:r>
              <a:rPr lang="en-US" dirty="0" smtClean="0"/>
              <a:t>8 way </a:t>
            </a:r>
            <a:r>
              <a:rPr lang="en-US" dirty="0" err="1" smtClean="0"/>
              <a:t>nehalem</a:t>
            </a:r>
            <a:r>
              <a:rPr lang="en-US" dirty="0" smtClean="0"/>
              <a:t> </a:t>
            </a:r>
            <a:r>
              <a:rPr lang="en-US" dirty="0" err="1" smtClean="0"/>
              <a:t>cpu</a:t>
            </a:r>
            <a:endParaRPr lang="en-US" dirty="0" smtClean="0"/>
          </a:p>
          <a:p>
            <a:pPr lvl="1"/>
            <a:r>
              <a:rPr lang="en-US" dirty="0" smtClean="0"/>
              <a:t>12 </a:t>
            </a:r>
            <a:r>
              <a:rPr lang="en-US" dirty="0" err="1" smtClean="0"/>
              <a:t>Gb</a:t>
            </a:r>
            <a:r>
              <a:rPr lang="en-US" dirty="0" smtClean="0"/>
              <a:t> total</a:t>
            </a:r>
          </a:p>
          <a:p>
            <a:pPr lvl="1"/>
            <a:r>
              <a:rPr lang="en-US" dirty="0" smtClean="0"/>
              <a:t>1 disk partition dedicated to HDFS</a:t>
            </a:r>
          </a:p>
          <a:p>
            <a:pPr lvl="1"/>
            <a:r>
              <a:rPr lang="en-US" dirty="0" smtClean="0"/>
              <a:t>HDFS running under condor master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 2003…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" y="1900238"/>
            <a:ext cx="9132570" cy="3738562"/>
          </a:xfrm>
        </p:spPr>
        <p:txBody>
          <a:bodyPr/>
          <a:lstStyle/>
          <a:p>
            <a:pPr>
              <a:buNone/>
            </a:pPr>
            <a:endParaRPr lang="en-US" dirty="0" smtClean="0">
              <a:hlinkClick r:id="rId2"/>
            </a:endParaRPr>
          </a:p>
          <a:p>
            <a:pPr>
              <a:buNone/>
            </a:pPr>
            <a:endParaRPr lang="en-US" dirty="0" smtClean="0">
              <a:hlinkClick r:id="rId2"/>
            </a:endParaRPr>
          </a:p>
          <a:p>
            <a:pPr>
              <a:buNone/>
            </a:pPr>
            <a:r>
              <a:rPr lang="en-US" sz="2800" dirty="0" smtClean="0">
                <a:hlinkClick r:id="rId2"/>
              </a:rPr>
              <a:t>http://labs.google.com/papers/gfs.html</a:t>
            </a:r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>
              <a:buNone/>
            </a:pPr>
            <a:r>
              <a:rPr lang="en-US" sz="2800" dirty="0" smtClean="0">
                <a:hlinkClick r:id="rId3"/>
              </a:rPr>
              <a:t>http://labs.google.com/papers/mapreduce.html</a:t>
            </a:r>
            <a:endParaRPr lang="en-US" sz="2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it on Condor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Used the </a:t>
            </a:r>
            <a:r>
              <a:rPr lang="en-US" dirty="0" err="1" smtClean="0"/>
              <a:t>MapReduce</a:t>
            </a:r>
            <a:r>
              <a:rPr lang="en-US" dirty="0" smtClean="0"/>
              <a:t> PU overlay</a:t>
            </a:r>
          </a:p>
          <a:p>
            <a:r>
              <a:rPr lang="en-US" dirty="0" smtClean="0"/>
              <a:t>Started with Fruit Flies</a:t>
            </a:r>
          </a:p>
          <a:p>
            <a:r>
              <a:rPr lang="en-US" dirty="0" smtClean="0"/>
              <a:t>…</a:t>
            </a:r>
          </a:p>
          <a:p>
            <a:r>
              <a:rPr lang="en-US" dirty="0" smtClean="0"/>
              <a:t>And it crashed</a:t>
            </a:r>
          </a:p>
          <a:p>
            <a:r>
              <a:rPr lang="en-US" dirty="0" smtClean="0"/>
              <a:t>Zeroth law of software engineering</a:t>
            </a:r>
          </a:p>
          <a:p>
            <a:pPr lvl="1"/>
            <a:r>
              <a:rPr lang="en-US" dirty="0" smtClean="0"/>
              <a:t>Version mismatch</a:t>
            </a:r>
          </a:p>
          <a:p>
            <a:r>
              <a:rPr lang="en-US" dirty="0" smtClean="0"/>
              <a:t>Debugging…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Debugging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a couple of debugging rounds</a:t>
            </a:r>
          </a:p>
          <a:p>
            <a:endParaRPr lang="en-US" dirty="0" smtClean="0"/>
          </a:p>
          <a:p>
            <a:r>
              <a:rPr lang="en-US" dirty="0" smtClean="0"/>
              <a:t>Fruit Fly sequenced!!</a:t>
            </a:r>
          </a:p>
          <a:p>
            <a:endParaRPr lang="en-US" dirty="0" smtClean="0"/>
          </a:p>
          <a:p>
            <a:pPr lvl="1"/>
            <a:r>
              <a:rPr lang="en-US" dirty="0" smtClean="0"/>
              <a:t>On to humans!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Cardinality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many slots per task tracker?</a:t>
            </a:r>
          </a:p>
          <a:p>
            <a:pPr lvl="1"/>
            <a:r>
              <a:rPr lang="en-US" dirty="0" smtClean="0"/>
              <a:t>Task tracker, like </a:t>
            </a:r>
            <a:r>
              <a:rPr lang="en-US" dirty="0" err="1" smtClean="0"/>
              <a:t>schedd</a:t>
            </a:r>
            <a:r>
              <a:rPr lang="en-US" dirty="0" smtClean="0"/>
              <a:t> multi-slots</a:t>
            </a:r>
          </a:p>
          <a:p>
            <a:r>
              <a:rPr lang="en-US" dirty="0" smtClean="0"/>
              <a:t>One machine</a:t>
            </a:r>
          </a:p>
          <a:p>
            <a:pPr lvl="1"/>
            <a:r>
              <a:rPr lang="en-US" dirty="0" smtClean="0"/>
              <a:t>8 cores</a:t>
            </a:r>
          </a:p>
          <a:p>
            <a:pPr lvl="1"/>
            <a:r>
              <a:rPr lang="en-US" dirty="0" smtClean="0"/>
              <a:t>1 disk</a:t>
            </a:r>
          </a:p>
          <a:p>
            <a:pPr lvl="1"/>
            <a:r>
              <a:rPr lang="en-US" dirty="0" smtClean="0"/>
              <a:t>1 memory system</a:t>
            </a:r>
          </a:p>
          <a:p>
            <a:r>
              <a:rPr lang="en-US" dirty="0" smtClean="0"/>
              <a:t>How many </a:t>
            </a:r>
            <a:r>
              <a:rPr lang="en-US" dirty="0" err="1" smtClean="0"/>
              <a:t>mappers</a:t>
            </a:r>
            <a:r>
              <a:rPr lang="en-US" dirty="0" smtClean="0"/>
              <a:t> per slot</a:t>
            </a:r>
          </a:p>
          <a:p>
            <a:pPr lvl="1"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MR under Condor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More debugging, NPEs</a:t>
            </a:r>
          </a:p>
          <a:p>
            <a:r>
              <a:rPr lang="en-US" dirty="0" smtClean="0"/>
              <a:t>Updated MR again</a:t>
            </a:r>
          </a:p>
          <a:p>
            <a:r>
              <a:rPr lang="en-US" dirty="0" smtClean="0"/>
              <a:t>Some performance regressions</a:t>
            </a:r>
          </a:p>
          <a:p>
            <a:r>
              <a:rPr lang="en-US" dirty="0" smtClean="0"/>
              <a:t>One power outage</a:t>
            </a:r>
          </a:p>
          <a:p>
            <a:endParaRPr lang="en-US" dirty="0" smtClean="0"/>
          </a:p>
          <a:p>
            <a:r>
              <a:rPr lang="en-US" dirty="0" smtClean="0"/>
              <a:t>12 weeks later…</a:t>
            </a:r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Success!</a:t>
            </a:r>
            <a:endParaRPr lang="en-US" dirty="0"/>
          </a:p>
        </p:txBody>
      </p:sp>
      <p:pic>
        <p:nvPicPr>
          <p:cNvPr id="5" name="Picture 4" descr="todd.jpg"/>
          <p:cNvPicPr>
            <a:picLocks noChangeAspect="1"/>
          </p:cNvPicPr>
          <p:nvPr/>
        </p:nvPicPr>
        <p:blipFill>
          <a:blip r:embed="rId2" cstate="print"/>
          <a:srcRect l="28550" t="44371" r="28850" b="-5835"/>
          <a:stretch>
            <a:fillRect/>
          </a:stretch>
        </p:blipFill>
        <p:spPr>
          <a:xfrm>
            <a:off x="2411730" y="1828800"/>
            <a:ext cx="4363832" cy="4194810"/>
          </a:xfrm>
          <a:prstGeom prst="rect">
            <a:avLst/>
          </a:prstGeom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3" cstate="print"/>
          <a:srcRect l="20261" r="27405" b="61079"/>
          <a:stretch>
            <a:fillRect/>
          </a:stretch>
        </p:blipFill>
        <p:spPr bwMode="auto">
          <a:xfrm>
            <a:off x="4126230" y="2080260"/>
            <a:ext cx="1241637" cy="937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3560" y="1914525"/>
            <a:ext cx="4870450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t="27502" r="64659" b="19031"/>
          <a:stretch>
            <a:fillRect/>
          </a:stretch>
        </p:blipFill>
        <p:spPr bwMode="auto">
          <a:xfrm>
            <a:off x="2903220" y="1543050"/>
            <a:ext cx="2423160" cy="242316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w/2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Job trackers must be managed!</a:t>
            </a:r>
          </a:p>
          <a:p>
            <a:pPr lvl="1"/>
            <a:r>
              <a:rPr lang="en-US" dirty="0" smtClean="0"/>
              <a:t>Glide-in is more than Condor on batch</a:t>
            </a:r>
          </a:p>
          <a:p>
            <a:endParaRPr lang="en-US" dirty="0" smtClean="0"/>
          </a:p>
          <a:p>
            <a:r>
              <a:rPr lang="en-US" dirty="0" err="1" smtClean="0"/>
              <a:t>Hadoop</a:t>
            </a:r>
            <a:r>
              <a:rPr lang="en-US" dirty="0" smtClean="0"/>
              <a:t> – more than just </a:t>
            </a:r>
            <a:r>
              <a:rPr lang="en-US" dirty="0" err="1" smtClean="0"/>
              <a:t>MapReduce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HDFS – good partner for Condor</a:t>
            </a:r>
          </a:p>
          <a:p>
            <a:r>
              <a:rPr lang="en-US" dirty="0" smtClean="0"/>
              <a:t>All this stuff is moving fast</a:t>
            </a:r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410" y="0"/>
            <a:ext cx="647108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" y="0"/>
            <a:ext cx="7915275" cy="868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Shortly thereafter…</a:t>
            </a:r>
            <a:endParaRPr lang="en-US" dirty="0"/>
          </a:p>
        </p:txBody>
      </p:sp>
      <p:pic>
        <p:nvPicPr>
          <p:cNvPr id="4" name="Content Placeholder 3" descr="hadoop-log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3049" y="2411730"/>
            <a:ext cx="6001153" cy="142027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 main </a:t>
            </a:r>
            <a:r>
              <a:rPr lang="en-US" dirty="0" err="1" smtClean="0"/>
              <a:t>Hadoop</a:t>
            </a:r>
            <a:r>
              <a:rPr lang="en-US" dirty="0" smtClean="0"/>
              <a:t> parts</a:t>
            </a:r>
            <a:endParaRPr lang="en-US" dirty="0"/>
          </a:p>
        </p:txBody>
      </p:sp>
      <p:pic>
        <p:nvPicPr>
          <p:cNvPr id="4" name="Content Placeholder 3" descr="hdfs-log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91210" y="2094389"/>
            <a:ext cx="4064000" cy="1270000"/>
          </a:xfrm>
        </p:spPr>
      </p:pic>
      <p:pic>
        <p:nvPicPr>
          <p:cNvPr id="5" name="Picture 4" descr="mapreduce-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11600" y="4109720"/>
            <a:ext cx="4064000" cy="1244600"/>
          </a:xfrm>
          <a:prstGeom prst="rect">
            <a:avLst/>
          </a:prstGeom>
        </p:spPr>
      </p:pic>
      <p:pic>
        <p:nvPicPr>
          <p:cNvPr id="6" name="Picture 5" descr="java-logo-thumb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05866" y="4652010"/>
            <a:ext cx="634364" cy="63436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 more detail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err="1" smtClean="0"/>
              <a:t>CondorWeek</a:t>
            </a:r>
            <a:r>
              <a:rPr lang="en-US" dirty="0" smtClean="0"/>
              <a:t> 2009 talk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Dhruba</a:t>
            </a:r>
            <a:r>
              <a:rPr lang="en-US" dirty="0" smtClean="0"/>
              <a:t> </a:t>
            </a:r>
            <a:r>
              <a:rPr lang="en-US" dirty="0" err="1" smtClean="0"/>
              <a:t>Borthakur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http://www.cs.wisc.edu/condor/CondorWeek2009/condor_presentations/borthakur-hadoop_univ_research.ppt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33682" t="18608" r="13061" b="8949"/>
          <a:stretch>
            <a:fillRect/>
          </a:stretch>
        </p:blipFill>
        <p:spPr bwMode="auto">
          <a:xfrm>
            <a:off x="3154680" y="297180"/>
            <a:ext cx="4229100" cy="5829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3_CondorNew">
  <a:themeElements>
    <a:clrScheme name="3_CondorNew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3_CondorNew">
      <a:majorFont>
        <a:latin typeface="Comic Sans MS"/>
        <a:ea typeface=""/>
        <a:cs typeface="Arial"/>
      </a:majorFont>
      <a:minorFont>
        <a:latin typeface="Comic Sans MS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3_Condor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dorNew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CondorNew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dorNew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dorNew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dorNew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CondorNew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13702</TotalTime>
  <Words>608</Words>
  <Application>Microsoft Macintosh PowerPoint</Application>
  <PresentationFormat>On-screen Show (4:3)</PresentationFormat>
  <Paragraphs>158</Paragraphs>
  <Slides>36</Slides>
  <Notes>1</Notes>
  <HiddenSlides>1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3_CondorNew</vt:lpstr>
      <vt:lpstr>Running Map-Reduce Under Condor</vt:lpstr>
      <vt:lpstr>Cast of thousands</vt:lpstr>
      <vt:lpstr>In 2003…</vt:lpstr>
      <vt:lpstr>Slide 4</vt:lpstr>
      <vt:lpstr>Slide 5</vt:lpstr>
      <vt:lpstr>Shortly thereafter…</vt:lpstr>
      <vt:lpstr>Two main Hadoop parts</vt:lpstr>
      <vt:lpstr>For more detail</vt:lpstr>
      <vt:lpstr>Slide 9</vt:lpstr>
      <vt:lpstr>HDFS overview</vt:lpstr>
      <vt:lpstr>HDFS overview</vt:lpstr>
      <vt:lpstr>HDFS Overview</vt:lpstr>
      <vt:lpstr>HDFS Architecture</vt:lpstr>
      <vt:lpstr>HDFS Condor Integration</vt:lpstr>
      <vt:lpstr>Condor HDFS: II</vt:lpstr>
      <vt:lpstr>Map Reduce</vt:lpstr>
      <vt:lpstr>Shell hackers map reduce</vt:lpstr>
      <vt:lpstr>MapReduce lingo for the  native Condor speaker</vt:lpstr>
      <vt:lpstr>Map Reduce under Condor</vt:lpstr>
      <vt:lpstr>Hadoop on Demand w/Condor</vt:lpstr>
      <vt:lpstr>Map Reduce as overlay </vt:lpstr>
      <vt:lpstr>On to real science…</vt:lpstr>
      <vt:lpstr>Contrail – MR genome assembly</vt:lpstr>
      <vt:lpstr>Genome assembly</vt:lpstr>
      <vt:lpstr>DNA</vt:lpstr>
      <vt:lpstr>Already done this?</vt:lpstr>
      <vt:lpstr>High throughput sequencers</vt:lpstr>
      <vt:lpstr>Contrail</vt:lpstr>
      <vt:lpstr>Running it under Condor</vt:lpstr>
      <vt:lpstr>Running it on Condor</vt:lpstr>
      <vt:lpstr>Debugging</vt:lpstr>
      <vt:lpstr>Cardinality</vt:lpstr>
      <vt:lpstr>More MR under Condor</vt:lpstr>
      <vt:lpstr>Success!</vt:lpstr>
      <vt:lpstr>Slide 35</vt:lpstr>
      <vt:lpstr>Conclusions</vt:lpstr>
    </vt:vector>
  </TitlesOfParts>
  <Company>University of Wisconsin-Madison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Condor - A Project and a System</dc:title>
  <dc:creator>Miron Livny</dc:creator>
  <cp:lastModifiedBy>Alain Roy</cp:lastModifiedBy>
  <cp:revision>307</cp:revision>
  <dcterms:created xsi:type="dcterms:W3CDTF">2010-04-15T14:54:12Z</dcterms:created>
  <dcterms:modified xsi:type="dcterms:W3CDTF">2010-04-15T14:54:20Z</dcterms:modified>
</cp:coreProperties>
</file>