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31"/>
  </p:notesMasterIdLst>
  <p:sldIdLst>
    <p:sldId id="262" r:id="rId2"/>
    <p:sldId id="357" r:id="rId3"/>
    <p:sldId id="343" r:id="rId4"/>
    <p:sldId id="336" r:id="rId5"/>
    <p:sldId id="339" r:id="rId6"/>
    <p:sldId id="338" r:id="rId7"/>
    <p:sldId id="344" r:id="rId8"/>
    <p:sldId id="345" r:id="rId9"/>
    <p:sldId id="359" r:id="rId10"/>
    <p:sldId id="358" r:id="rId11"/>
    <p:sldId id="361" r:id="rId12"/>
    <p:sldId id="346" r:id="rId13"/>
    <p:sldId id="347" r:id="rId14"/>
    <p:sldId id="348" r:id="rId15"/>
    <p:sldId id="349" r:id="rId16"/>
    <p:sldId id="350" r:id="rId17"/>
    <p:sldId id="322" r:id="rId18"/>
    <p:sldId id="318" r:id="rId19"/>
    <p:sldId id="328" r:id="rId20"/>
    <p:sldId id="334" r:id="rId21"/>
    <p:sldId id="351" r:id="rId22"/>
    <p:sldId id="360" r:id="rId23"/>
    <p:sldId id="352" r:id="rId24"/>
    <p:sldId id="315" r:id="rId25"/>
    <p:sldId id="353" r:id="rId26"/>
    <p:sldId id="354" r:id="rId27"/>
    <p:sldId id="356" r:id="rId28"/>
    <p:sldId id="362" r:id="rId29"/>
    <p:sldId id="332" r:id="rId3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C8F22"/>
    <a:srgbClr val="BF8213"/>
    <a:srgbClr val="D89316"/>
    <a:srgbClr val="CC6600"/>
    <a:srgbClr val="C1A3A3"/>
    <a:srgbClr val="CCECFF"/>
    <a:srgbClr val="0000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0155" autoAdjust="0"/>
    <p:restoredTop sz="84519" autoAdjust="0"/>
  </p:normalViewPr>
  <p:slideViewPr>
    <p:cSldViewPr>
      <p:cViewPr>
        <p:scale>
          <a:sx n="75" d="100"/>
          <a:sy n="75" d="100"/>
        </p:scale>
        <p:origin x="-1376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867" y="-91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EE01A4D6-011E-5945-81CE-8DAEC99C41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4D350-E16A-0046-8822-FB35BA016C33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Highlights on activities, accomplishments and todos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resources, maximizing investment are the two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A4D6-011E-5945-81CE-8DAEC99C41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Condor is how we *share* the resources to campus, even if users don’t own pieces</a:t>
            </a:r>
            <a:r>
              <a:rPr lang="en-US" baseline="0" dirty="0" smtClean="0"/>
              <a:t> of the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A4D6-011E-5945-81CE-8DAEC99C41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for windows.. We wanted to turn on the setting to use TCP to update the collector on ALL</a:t>
            </a:r>
            <a:r>
              <a:rPr lang="en-US" baseline="0" dirty="0" smtClean="0"/>
              <a:t> windows </a:t>
            </a:r>
            <a:r>
              <a:rPr lang="en-US" baseline="0" dirty="0" smtClean="0"/>
              <a:t>nodes</a:t>
            </a:r>
          </a:p>
          <a:p>
            <a:r>
              <a:rPr lang="en-US" baseline="0" dirty="0" smtClean="0"/>
              <a:t>Or set up a </a:t>
            </a:r>
            <a:r>
              <a:rPr lang="en-US" baseline="0" dirty="0" err="1" smtClean="0"/>
              <a:t>classad</a:t>
            </a:r>
            <a:r>
              <a:rPr lang="en-US" baseline="0" dirty="0" smtClean="0"/>
              <a:t> for each machine to advertise their “owner”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A4D6-011E-5945-81CE-8DAEC99C41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A4D6-011E-5945-81CE-8DAEC99C415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glogo-side-by-side-blocks"/>
          <p:cNvPicPr>
            <a:picLocks noChangeAspect="1" noChangeArrowheads="1"/>
          </p:cNvPicPr>
          <p:nvPr/>
        </p:nvPicPr>
        <p:blipFill>
          <a:blip r:embed="rId13">
            <a:lum bright="14000" contrast="-20000"/>
          </a:blip>
          <a:srcRect/>
          <a:stretch>
            <a:fillRect/>
          </a:stretch>
        </p:blipFill>
        <p:spPr bwMode="auto">
          <a:xfrm>
            <a:off x="182563" y="269875"/>
            <a:ext cx="87788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819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r>
              <a:rPr lang="en-US" dirty="0" smtClean="0"/>
              <a:t>Condor Week 2010</a:t>
            </a:r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05550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53657A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1031" name="Picture 9" descr="purdue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2209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0" y="6167943"/>
            <a:ext cx="1066800" cy="613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D89316"/>
          </a:solidFill>
          <a:latin typeface="+mn-lt"/>
          <a:ea typeface="ＭＳ Ｐゴシック" charset="-128"/>
        </a:defRPr>
      </a:lvl2pPr>
      <a:lvl3pPr marL="792163" indent="-1095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019175" indent="-112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8F22"/>
          </a:solidFill>
          <a:latin typeface="+mn-lt"/>
          <a:ea typeface="ＭＳ Ｐゴシック" charset="-128"/>
        </a:defRPr>
      </a:lvl4pPr>
      <a:lvl5pPr marL="1301750" indent="-1682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17589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161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6733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305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sgtw.org/?pid=100244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3733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Condor to Every 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Corner of 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Campus</a:t>
            </a:r>
            <a:endParaRPr lang="en-US" sz="36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Condor Week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</a:p>
          <a:p>
            <a:pPr algn="ctr" eaLnBrk="1" hangingPunct="1"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Preston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Smith</a:t>
            </a:r>
          </a:p>
          <a:p>
            <a:pPr algn="ctr" eaLnBrk="1" hangingPunct="1">
              <a:buFontTx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Purdue University</a:t>
            </a:r>
          </a:p>
          <a:p>
            <a:pPr algn="ctr" eaLnBrk="1" hangingPunct="1">
              <a:buFontTx/>
              <a:buNone/>
            </a:pP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052" name="Picture 9" descr="tg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1046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Purdue provides the campus Condor pool to the nation via the </a:t>
            </a:r>
            <a:r>
              <a:rPr lang="en-US" dirty="0" err="1" smtClean="0"/>
              <a:t>TeraGrid</a:t>
            </a:r>
            <a:endParaRPr lang="en-US" dirty="0" smtClean="0"/>
          </a:p>
          <a:p>
            <a:pPr lvl="1"/>
            <a:r>
              <a:rPr lang="en-US" dirty="0" smtClean="0"/>
              <a:t>50% of jobs on </a:t>
            </a:r>
            <a:r>
              <a:rPr lang="en-US" dirty="0" err="1" smtClean="0"/>
              <a:t>TeraGrid</a:t>
            </a:r>
            <a:r>
              <a:rPr lang="en-US" dirty="0" smtClean="0"/>
              <a:t> in 2004-2006 were single-CPU </a:t>
            </a:r>
          </a:p>
          <a:p>
            <a:pPr lvl="1"/>
            <a:r>
              <a:rPr lang="en-US" dirty="0" smtClean="0"/>
              <a:t>Of those, 64% ran for an hour or less</a:t>
            </a:r>
          </a:p>
          <a:p>
            <a:pPr lvl="2"/>
            <a:r>
              <a:rPr lang="en-US" dirty="0" smtClean="0"/>
              <a:t> (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err="1" smtClean="0"/>
              <a:t>Gopu</a:t>
            </a:r>
            <a:r>
              <a:rPr lang="en-US" dirty="0" smtClean="0"/>
              <a:t> of Indiana University – TG’07)</a:t>
            </a:r>
          </a:p>
          <a:p>
            <a:endParaRPr lang="en-US" dirty="0" smtClean="0"/>
          </a:p>
          <a:p>
            <a:r>
              <a:rPr lang="en-US" dirty="0" err="1" smtClean="0"/>
              <a:t>Robetta</a:t>
            </a:r>
            <a:r>
              <a:rPr lang="en-US" dirty="0" smtClean="0"/>
              <a:t> gateway, many others regularly use Purdue Condor on </a:t>
            </a:r>
            <a:r>
              <a:rPr lang="en-US" dirty="0" err="1" smtClean="0"/>
              <a:t>TeraGrid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Condor will continue to be a </a:t>
            </a:r>
            <a:r>
              <a:rPr lang="en-US" dirty="0" err="1" smtClean="0"/>
              <a:t>TeraGrid</a:t>
            </a:r>
            <a:r>
              <a:rPr lang="en-US" dirty="0" smtClean="0"/>
              <a:t> resource through the end of the </a:t>
            </a:r>
            <a:r>
              <a:rPr lang="en-US" dirty="0" err="1" smtClean="0"/>
              <a:t>TeraGrid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Blah Blah Blah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say “Sure, we’ve heard all this before.. What’s new?”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Budgets in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conversation on campuses today</a:t>
            </a:r>
          </a:p>
          <a:p>
            <a:pPr lvl="1"/>
            <a:r>
              <a:rPr lang="en-US" dirty="0" smtClean="0"/>
              <a:t>Higher </a:t>
            </a:r>
            <a:r>
              <a:rPr lang="en-US" dirty="0" smtClean="0"/>
              <a:t>E</a:t>
            </a:r>
            <a:r>
              <a:rPr lang="en-US" dirty="0" smtClean="0"/>
              <a:t>d in Indiana has been directed to reduce budget by 5.5%</a:t>
            </a:r>
          </a:p>
          <a:p>
            <a:r>
              <a:rPr lang="en-US" dirty="0" smtClean="0"/>
              <a:t>At Purdue, we have been given the following charge for IT:</a:t>
            </a:r>
          </a:p>
          <a:p>
            <a:pPr lvl="1"/>
            <a:r>
              <a:rPr lang="en-US" dirty="0" smtClean="0"/>
              <a:t>“Identifying </a:t>
            </a:r>
            <a:r>
              <a:rPr lang="en-US" dirty="0" smtClean="0"/>
              <a:t>cost savings approaches that will generate at least $15M recurring over time while providing high quality information technology (IT) services to meet the University’s strategic goals</a:t>
            </a:r>
            <a:r>
              <a:rPr lang="en-US" dirty="0" smtClean="0"/>
              <a:t>.”</a:t>
            </a:r>
          </a:p>
          <a:p>
            <a:pPr lvl="2"/>
            <a:r>
              <a:rPr lang="en-US" dirty="0" smtClean="0"/>
              <a:t>Data Centers</a:t>
            </a:r>
          </a:p>
          <a:p>
            <a:pPr lvl="2"/>
            <a:r>
              <a:rPr lang="en-US" dirty="0" smtClean="0"/>
              <a:t>Computer Labs</a:t>
            </a:r>
          </a:p>
          <a:p>
            <a:pPr lvl="2"/>
            <a:r>
              <a:rPr lang="en-US" dirty="0" smtClean="0"/>
              <a:t>Power Savings</a:t>
            </a:r>
          </a:p>
          <a:p>
            <a:pPr lvl="2"/>
            <a:r>
              <a:rPr lang="en-US" dirty="0" smtClean="0"/>
              <a:t>Strategic Sourcing for Purchasing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6858000" cy="990600"/>
          </a:xfrm>
        </p:spPr>
        <p:txBody>
          <a:bodyPr/>
          <a:lstStyle/>
          <a:p>
            <a:r>
              <a:rPr lang="en-US" dirty="0" smtClean="0"/>
              <a:t>What does this have </a:t>
            </a:r>
            <a:br>
              <a:rPr lang="en-US" dirty="0" smtClean="0"/>
            </a:br>
            <a:r>
              <a:rPr lang="en-US" dirty="0" smtClean="0"/>
              <a:t>to do with Condor?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Campus Grid ties into several of these areas</a:t>
            </a:r>
          </a:p>
          <a:p>
            <a:pPr lvl="1"/>
            <a:r>
              <a:rPr lang="en-US" dirty="0" smtClean="0"/>
              <a:t>Data Centers</a:t>
            </a:r>
          </a:p>
          <a:p>
            <a:pPr lvl="2"/>
            <a:r>
              <a:rPr lang="en-US" dirty="0" smtClean="0"/>
              <a:t> Building community clusters instead of private ones, and then </a:t>
            </a:r>
            <a:r>
              <a:rPr lang="en-US" b="1" dirty="0" smtClean="0"/>
              <a:t>maximizing usage </a:t>
            </a:r>
            <a:r>
              <a:rPr lang="en-US" dirty="0" smtClean="0"/>
              <a:t>with Condor</a:t>
            </a:r>
          </a:p>
          <a:p>
            <a:pPr lvl="1"/>
            <a:r>
              <a:rPr lang="en-US" dirty="0" smtClean="0"/>
              <a:t>Computer Labs</a:t>
            </a:r>
          </a:p>
          <a:p>
            <a:pPr lvl="2"/>
            <a:r>
              <a:rPr lang="en-US" dirty="0" smtClean="0"/>
              <a:t> Centralize management of labs – and </a:t>
            </a:r>
            <a:r>
              <a:rPr lang="en-US" b="1" dirty="0" smtClean="0"/>
              <a:t>run Condor</a:t>
            </a:r>
            <a:r>
              <a:rPr lang="en-US" dirty="0" smtClean="0"/>
              <a:t> on the machines</a:t>
            </a:r>
          </a:p>
          <a:p>
            <a:pPr lvl="1"/>
            <a:r>
              <a:rPr lang="en-US" dirty="0" smtClean="0"/>
              <a:t>Strategic Sourcing in purchasing</a:t>
            </a:r>
          </a:p>
          <a:p>
            <a:pPr lvl="2"/>
            <a:r>
              <a:rPr lang="en-US" dirty="0" smtClean="0"/>
              <a:t> For example, </a:t>
            </a:r>
            <a:r>
              <a:rPr lang="en-US" b="1" dirty="0" smtClean="0"/>
              <a:t>community cluster </a:t>
            </a:r>
            <a:r>
              <a:rPr lang="en-US" dirty="0" smtClean="0"/>
              <a:t>purchase for good pricing</a:t>
            </a:r>
          </a:p>
          <a:p>
            <a:pPr lvl="1"/>
            <a:r>
              <a:rPr lang="en-US" dirty="0" smtClean="0"/>
              <a:t>Power Savings</a:t>
            </a:r>
          </a:p>
          <a:p>
            <a:pPr lvl="2"/>
            <a:r>
              <a:rPr lang="en-US" dirty="0" smtClean="0"/>
              <a:t> Virtualized data centers, </a:t>
            </a:r>
            <a:r>
              <a:rPr lang="en-US" b="1" dirty="0" smtClean="0"/>
              <a:t>power off </a:t>
            </a:r>
            <a:r>
              <a:rPr lang="en-US" dirty="0" smtClean="0"/>
              <a:t>idle computers</a:t>
            </a:r>
          </a:p>
          <a:p>
            <a:pPr lvl="2"/>
            <a:r>
              <a:rPr lang="en-US" dirty="0" smtClean="0"/>
              <a:t> “Power credits” for running Condor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Off or Install 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Recommendations from committee report</a:t>
            </a:r>
          </a:p>
          <a:p>
            <a:pPr lvl="1"/>
            <a:r>
              <a:rPr lang="en-US" dirty="0" smtClean="0"/>
              <a:t>“Thou </a:t>
            </a:r>
            <a:r>
              <a:rPr lang="en-US" dirty="0" err="1" smtClean="0"/>
              <a:t>shalt</a:t>
            </a:r>
            <a:r>
              <a:rPr lang="en-US" dirty="0" smtClean="0"/>
              <a:t> turn off thy computer or install Condor and join the Campus Grid”</a:t>
            </a:r>
          </a:p>
          <a:p>
            <a:pPr lvl="1"/>
            <a:r>
              <a:rPr lang="en-US" dirty="0" smtClean="0"/>
              <a:t>“Thou should power-save your machines and we should find tools to manage their waking-up”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52800"/>
            <a:ext cx="6273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876800" cy="1828800"/>
          </a:xfrm>
        </p:spPr>
        <p:txBody>
          <a:bodyPr/>
          <a:lstStyle/>
          <a:p>
            <a:r>
              <a:rPr lang="en-US" dirty="0" smtClean="0"/>
              <a:t>The Blue-Ribbon committee making recommendations probably didn’t know this..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19200"/>
            <a:ext cx="3134491" cy="444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124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5425" lvl="0" indent="-225425" algn="l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Tahoma"/>
              </a:rPr>
              <a:t>But this </a:t>
            </a:r>
            <a:r>
              <a:rPr lang="en-US" sz="2800" b="1" kern="0" dirty="0" smtClean="0">
                <a:solidFill>
                  <a:srgbClr val="000000"/>
                </a:solidFill>
                <a:latin typeface="Tahoma"/>
              </a:rPr>
              <a:t>also</a:t>
            </a:r>
            <a:r>
              <a:rPr lang="en-US" sz="2800" kern="0" dirty="0" smtClean="0">
                <a:solidFill>
                  <a:srgbClr val="000000"/>
                </a:solidFill>
                <a:latin typeface="Tahoma"/>
              </a:rPr>
              <a:t> sounds like a job for Condor!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5486400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8325" lvl="1" indent="-228600" algn="l">
              <a:spcBef>
                <a:spcPct val="20000"/>
              </a:spcBef>
              <a:buFontTx/>
              <a:buChar char="–"/>
            </a:pPr>
            <a:r>
              <a:rPr lang="en-US" sz="2400" kern="0" dirty="0" smtClean="0">
                <a:solidFill>
                  <a:srgbClr val="D89316"/>
                </a:solidFill>
                <a:latin typeface="Tahoma"/>
                <a:ea typeface="ＭＳ Ｐゴシック" charset="-128"/>
              </a:rPr>
              <a:t>Killing two “birds” with one stone</a:t>
            </a:r>
          </a:p>
          <a:p>
            <a:pPr marL="1482725" lvl="3" indent="-228600" algn="l">
              <a:spcBef>
                <a:spcPct val="20000"/>
              </a:spcBef>
              <a:buFontTx/>
              <a:buChar char="–"/>
            </a:pPr>
            <a:r>
              <a:rPr lang="en-US" sz="1400" kern="0" dirty="0" smtClean="0">
                <a:latin typeface="Tahoma"/>
                <a:ea typeface="ＭＳ Ｐゴシック" charset="-128"/>
              </a:rPr>
              <a:t>Add machines to the Campus Grid – harvest the </a:t>
            </a:r>
            <a:r>
              <a:rPr lang="en-US" sz="1400" kern="0" dirty="0" smtClean="0">
                <a:latin typeface="Tahoma"/>
                <a:ea typeface="ＭＳ Ｐゴシック" charset="-128"/>
              </a:rPr>
              <a:t>cycles, as already recommended</a:t>
            </a:r>
          </a:p>
          <a:p>
            <a:pPr marL="1482725" lvl="3" indent="-228600" algn="l">
              <a:spcBef>
                <a:spcPct val="20000"/>
              </a:spcBef>
              <a:buFontTx/>
              <a:buChar char="–"/>
            </a:pPr>
            <a:r>
              <a:rPr lang="en-US" sz="1400" kern="0" dirty="0" smtClean="0">
                <a:latin typeface="Tahoma"/>
                <a:ea typeface="ＭＳ Ｐゴシック" charset="-128"/>
              </a:rPr>
              <a:t>Power-save machines by a policy</a:t>
            </a:r>
          </a:p>
          <a:p>
            <a:pPr marL="1482725" lvl="3" indent="-228600" algn="l">
              <a:spcBef>
                <a:spcPct val="20000"/>
              </a:spcBef>
              <a:buFontTx/>
              <a:buChar char="–"/>
            </a:pPr>
            <a:r>
              <a:rPr lang="en-US" sz="1400" kern="0" dirty="0" smtClean="0">
                <a:latin typeface="Tahoma"/>
                <a:ea typeface="ＭＳ Ｐゴシック" charset="-128"/>
              </a:rPr>
              <a:t>Wake them up when needed</a:t>
            </a:r>
          </a:p>
          <a:p>
            <a:pPr marL="1482725" lvl="3" indent="-228600" algn="l">
              <a:spcBef>
                <a:spcPct val="20000"/>
              </a:spcBef>
              <a:buFontTx/>
              <a:buChar char="–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a “recommendation”, not quite a “policy” yet</a:t>
            </a:r>
          </a:p>
          <a:p>
            <a:r>
              <a:rPr lang="en-US" dirty="0" smtClean="0"/>
              <a:t>What happens when it becomes a policy?</a:t>
            </a:r>
          </a:p>
          <a:p>
            <a:pPr lvl="1"/>
            <a:r>
              <a:rPr lang="en-US" dirty="0" smtClean="0"/>
              <a:t>The bet is that IT folks won’t want to shut their machines down overnight, when they’re currently do backups/software distribution/deep freezing….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xpect a tsunami of demand coming our way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43200"/>
            <a:ext cx="47625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How to Prepare?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Host periodic on-campus Condor “Boot camp” for users and </a:t>
            </a:r>
            <a:r>
              <a:rPr lang="en-US" sz="2000" dirty="0" err="1" smtClean="0"/>
              <a:t>sysadmins</a:t>
            </a:r>
            <a:endParaRPr lang="en-US" sz="2000" dirty="0" smtClean="0"/>
          </a:p>
          <a:p>
            <a:pPr lvl="1"/>
            <a:r>
              <a:rPr lang="en-US" sz="1600" dirty="0" smtClean="0"/>
              <a:t>These are very much like the </a:t>
            </a:r>
            <a:r>
              <a:rPr lang="en-US" sz="1600" dirty="0" smtClean="0"/>
              <a:t>User and Administrator tutorials many of you were in yesterday</a:t>
            </a:r>
          </a:p>
          <a:p>
            <a:pPr lvl="2"/>
            <a:r>
              <a:rPr lang="en-US" sz="1200" dirty="0" smtClean="0"/>
              <a:t>(Thanks to the Condor team for letting us base things off of their materials)</a:t>
            </a:r>
          </a:p>
          <a:p>
            <a:r>
              <a:rPr lang="en-US" sz="2000" dirty="0" smtClean="0"/>
              <a:t>Ease of deployment</a:t>
            </a:r>
          </a:p>
          <a:p>
            <a:pPr lvl="1"/>
            <a:r>
              <a:rPr lang="en-US" sz="1600" dirty="0" smtClean="0"/>
              <a:t>Provide pre-configured binaries </a:t>
            </a:r>
          </a:p>
          <a:p>
            <a:pPr lvl="2"/>
            <a:r>
              <a:rPr lang="en-US" sz="1200" dirty="0" smtClean="0"/>
              <a:t>Windows, Linux (RHEL, </a:t>
            </a:r>
            <a:r>
              <a:rPr lang="en-US" sz="1200" dirty="0" err="1" smtClean="0"/>
              <a:t>Debian</a:t>
            </a:r>
            <a:r>
              <a:rPr lang="en-US" sz="1200" dirty="0" smtClean="0"/>
              <a:t>, </a:t>
            </a:r>
            <a:r>
              <a:rPr lang="en-US" sz="1200" dirty="0" err="1" smtClean="0"/>
              <a:t>Ubuntu</a:t>
            </a:r>
            <a:r>
              <a:rPr lang="en-US" sz="1200" dirty="0" smtClean="0"/>
              <a:t>, Fedora)</a:t>
            </a:r>
            <a:endParaRPr lang="en-US" sz="1200" dirty="0" smtClean="0"/>
          </a:p>
          <a:p>
            <a:r>
              <a:rPr lang="en-US" sz="2000" dirty="0" smtClean="0"/>
              <a:t>Configurability</a:t>
            </a:r>
          </a:p>
          <a:p>
            <a:pPr lvl="1"/>
            <a:r>
              <a:rPr lang="en-US" sz="1600" dirty="0" smtClean="0"/>
              <a:t>Centrally managing </a:t>
            </a:r>
            <a:r>
              <a:rPr lang="en-US" sz="1600" dirty="0" smtClean="0"/>
              <a:t>Condor Configurations on machines with distributed </a:t>
            </a:r>
            <a:r>
              <a:rPr lang="en-US" sz="1600" dirty="0" smtClean="0"/>
              <a:t>ownership</a:t>
            </a:r>
          </a:p>
          <a:p>
            <a:pPr lvl="1"/>
            <a:r>
              <a:rPr lang="en-US" sz="1600" dirty="0" smtClean="0"/>
              <a:t>… while leaving configuration also in the hands of the machine’s owners</a:t>
            </a:r>
          </a:p>
          <a:p>
            <a:r>
              <a:rPr lang="en-US" sz="2000" b="1" dirty="0" smtClean="0"/>
              <a:t>Machine owners need to be confident that they remain in control of how their machines are used. </a:t>
            </a:r>
          </a:p>
          <a:p>
            <a:pPr lvl="1"/>
            <a:r>
              <a:rPr lang="en-US" sz="1600" b="1" dirty="0" smtClean="0"/>
              <a:t>Condor is perfect for this!</a:t>
            </a:r>
            <a:endParaRPr lang="en-US" sz="1600" dirty="0" smtClean="0"/>
          </a:p>
          <a:p>
            <a:r>
              <a:rPr lang="en-US" sz="2000" dirty="0" smtClean="0"/>
              <a:t>Scoreboard:</a:t>
            </a:r>
          </a:p>
          <a:p>
            <a:pPr lvl="1"/>
            <a:r>
              <a:rPr lang="en-US" sz="1600" dirty="0" smtClean="0"/>
              <a:t> “My Dean wants to know how much work our machines have provided”</a:t>
            </a:r>
          </a:p>
          <a:p>
            <a:pPr lvl="1"/>
            <a:r>
              <a:rPr lang="en-US" sz="1600" dirty="0" smtClean="0"/>
              <a:t>The president asks how much work her individual machine has done</a:t>
            </a:r>
            <a:endParaRPr lang="en-US" sz="1600" dirty="0" smtClean="0"/>
          </a:p>
          <a:p>
            <a:r>
              <a:rPr lang="en-US" sz="2000" dirty="0" smtClean="0"/>
              <a:t>Security questions?</a:t>
            </a:r>
          </a:p>
          <a:p>
            <a:pPr lvl="1"/>
            <a:endParaRPr lang="en-US" sz="16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819400" cy="323850"/>
          </a:xfrm>
        </p:spPr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Manageability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172200" cy="2057400"/>
          </a:xfrm>
        </p:spPr>
        <p:txBody>
          <a:bodyPr/>
          <a:lstStyle/>
          <a:p>
            <a:r>
              <a:rPr lang="en-US" sz="2000" dirty="0" smtClean="0"/>
              <a:t>So, given:</a:t>
            </a:r>
            <a:endParaRPr lang="en-US" sz="2000" dirty="0" smtClean="0"/>
          </a:p>
          <a:p>
            <a:pPr lvl="1"/>
            <a:r>
              <a:rPr lang="en-US" sz="1600" dirty="0" smtClean="0"/>
              <a:t>Thousands </a:t>
            </a:r>
            <a:r>
              <a:rPr lang="en-US" sz="1600" dirty="0" smtClean="0"/>
              <a:t>upon thousands of Windows lab </a:t>
            </a:r>
            <a:r>
              <a:rPr lang="en-US" sz="1600" dirty="0" smtClean="0"/>
              <a:t>machines, or all sorts of machines around campus </a:t>
            </a:r>
            <a:r>
              <a:rPr lang="en-US" sz="1600" dirty="0" smtClean="0"/>
              <a:t>that</a:t>
            </a:r>
            <a:r>
              <a:rPr lang="en-US" sz="1600" dirty="0" smtClean="0"/>
              <a:t> my staff </a:t>
            </a:r>
            <a:r>
              <a:rPr lang="en-US" sz="1600" dirty="0" smtClean="0"/>
              <a:t>don’t administratively control.. </a:t>
            </a:r>
          </a:p>
          <a:p>
            <a:r>
              <a:rPr lang="en-US" sz="2000" dirty="0" smtClean="0"/>
              <a:t>How do we manage Condor on them?</a:t>
            </a:r>
          </a:p>
          <a:p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581400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0" indent="-225425" algn="l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We use Cycle </a:t>
            </a:r>
            <a:r>
              <a:rPr lang="en-US" sz="2000" kern="0" dirty="0" err="1" smtClean="0">
                <a:latin typeface="+mn-lt"/>
              </a:rPr>
              <a:t>Computing’s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CycleServer</a:t>
            </a:r>
            <a:endParaRPr lang="en-US" sz="2000" kern="0" dirty="0" smtClean="0">
              <a:latin typeface="+mn-lt"/>
            </a:endParaRPr>
          </a:p>
          <a:p>
            <a:pPr marL="225425" lvl="0" indent="-225425" algn="l">
              <a:spcBef>
                <a:spcPct val="20000"/>
              </a:spcBef>
              <a:buFontTx/>
              <a:buChar char="•"/>
            </a:pPr>
            <a:endParaRPr lang="en-US" sz="2000" kern="0" dirty="0" smtClean="0">
              <a:latin typeface="+mn-lt"/>
            </a:endParaRPr>
          </a:p>
          <a:p>
            <a:pPr marL="225425" lvl="0" indent="-225425" algn="l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VM appliances </a:t>
            </a:r>
            <a:r>
              <a:rPr lang="en-US" sz="2000" kern="0" dirty="0" smtClean="0">
                <a:latin typeface="+mn-lt"/>
              </a:rPr>
              <a:t>are configured to report in to </a:t>
            </a:r>
            <a:r>
              <a:rPr lang="en-US" sz="2000" kern="0" dirty="0" err="1" smtClean="0">
                <a:latin typeface="+mn-lt"/>
              </a:rPr>
              <a:t>CycleServer</a:t>
            </a:r>
            <a:r>
              <a:rPr lang="en-US" sz="2000" kern="0" dirty="0" smtClean="0">
                <a:latin typeface="+mn-lt"/>
              </a:rPr>
              <a:t> for management</a:t>
            </a:r>
          </a:p>
          <a:p>
            <a:pPr marL="225425" lvl="0" indent="-225425" algn="l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As are the native OS installers that we distribute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38199"/>
            <a:ext cx="2057400" cy="33124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819400" cy="323850"/>
          </a:xfrm>
        </p:spPr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PLUG ALERT</a:t>
            </a:r>
            <a:endParaRPr lang="en-US" sz="1800" b="1" dirty="0">
              <a:solidFill>
                <a:srgbClr val="FF0000"/>
              </a:solidFill>
              <a:latin typeface="Rockwell Extra Bold"/>
              <a:cs typeface="Rockwell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1"/>
      <p:bldP spid="1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Configurations </a:t>
            </a:r>
            <a:br>
              <a:rPr lang="en-US" dirty="0" smtClean="0"/>
            </a:br>
            <a:r>
              <a:rPr lang="en-US" dirty="0" smtClean="0"/>
              <a:t>Around Campus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311067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9" y="1447800"/>
            <a:ext cx="8426261" cy="4572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819400" cy="323850"/>
          </a:xfrm>
        </p:spPr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Campus Grids</a:t>
            </a:r>
          </a:p>
          <a:p>
            <a:r>
              <a:rPr lang="en-US" dirty="0" smtClean="0"/>
              <a:t>Condor </a:t>
            </a:r>
            <a:r>
              <a:rPr lang="en-US" dirty="0" smtClean="0"/>
              <a:t>Nests at Purdue</a:t>
            </a:r>
          </a:p>
          <a:p>
            <a:pPr lvl="1"/>
            <a:r>
              <a:rPr lang="en-US" dirty="0" smtClean="0"/>
              <a:t>Central Clusters</a:t>
            </a:r>
          </a:p>
          <a:p>
            <a:pPr lvl="1"/>
            <a:r>
              <a:rPr lang="en-US" dirty="0" smtClean="0"/>
              <a:t>Computing Labs</a:t>
            </a:r>
          </a:p>
          <a:p>
            <a:pPr lvl="1"/>
            <a:r>
              <a:rPr lang="en-US" dirty="0" smtClean="0"/>
              <a:t>Departmental Resources</a:t>
            </a:r>
          </a:p>
          <a:p>
            <a:pPr lvl="1"/>
            <a:r>
              <a:rPr lang="en-US" dirty="0" err="1" smtClean="0"/>
              <a:t>TeraGrid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Budget Realities in 2010</a:t>
            </a:r>
          </a:p>
          <a:p>
            <a:pPr lvl="1"/>
            <a:r>
              <a:rPr lang="en-US" dirty="0" smtClean="0"/>
              <a:t>IT Cost Reduction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Spreading Wings </a:t>
            </a:r>
            <a:r>
              <a:rPr lang="en-US" dirty="0" smtClean="0"/>
              <a:t>Across Campus</a:t>
            </a:r>
          </a:p>
          <a:p>
            <a:pPr lvl="1"/>
            <a:r>
              <a:rPr lang="en-US" dirty="0" smtClean="0"/>
              <a:t>Making Condor Easy for IT</a:t>
            </a:r>
          </a:p>
          <a:p>
            <a:pPr lvl="1"/>
            <a:r>
              <a:rPr lang="en-US" dirty="0" smtClean="0"/>
              <a:t>Dashboard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err="1" smtClean="0"/>
              <a:t>VMGlide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question –</a:t>
            </a:r>
          </a:p>
          <a:p>
            <a:pPr lvl="1"/>
            <a:r>
              <a:rPr lang="en-US" dirty="0" smtClean="0"/>
              <a:t>How much work has my machine done for Condor?</a:t>
            </a:r>
          </a:p>
          <a:p>
            <a:pPr lvl="2"/>
            <a:r>
              <a:rPr lang="en-US" dirty="0" smtClean="0"/>
              <a:t> Even the president has asked…</a:t>
            </a:r>
          </a:p>
          <a:p>
            <a:pPr lvl="1"/>
            <a:r>
              <a:rPr lang="en-US" dirty="0" smtClean="0"/>
              <a:t>System-tray application (a la </a:t>
            </a:r>
            <a:r>
              <a:rPr lang="en-US" dirty="0" err="1" smtClean="0"/>
              <a:t>condor_birdwatcher</a:t>
            </a:r>
            <a:r>
              <a:rPr lang="en-US" dirty="0" smtClean="0"/>
              <a:t>) being developed to query </a:t>
            </a:r>
            <a:r>
              <a:rPr lang="en-US" dirty="0" err="1" smtClean="0"/>
              <a:t>startd</a:t>
            </a:r>
            <a:r>
              <a:rPr lang="en-US" dirty="0" smtClean="0"/>
              <a:t> history to answer that very question.</a:t>
            </a:r>
          </a:p>
          <a:p>
            <a:r>
              <a:rPr lang="en-US" dirty="0" smtClean="0"/>
              <a:t>For an </a:t>
            </a:r>
            <a:r>
              <a:rPr lang="en-US" dirty="0" smtClean="0"/>
              <a:t>high-level </a:t>
            </a:r>
            <a:r>
              <a:rPr lang="en-US" dirty="0" smtClean="0"/>
              <a:t>view:</a:t>
            </a:r>
          </a:p>
          <a:p>
            <a:pPr lvl="1"/>
            <a:r>
              <a:rPr lang="en-US" dirty="0" err="1" smtClean="0"/>
              <a:t>CondorView</a:t>
            </a:r>
            <a:r>
              <a:rPr lang="en-US" dirty="0" smtClean="0"/>
              <a:t> is helpful, but not quite what we want</a:t>
            </a:r>
          </a:p>
          <a:p>
            <a:pPr lvl="1"/>
            <a:r>
              <a:rPr lang="en-US" dirty="0" err="1" smtClean="0"/>
              <a:t>CycleServer</a:t>
            </a:r>
            <a:r>
              <a:rPr lang="en-US" dirty="0" smtClean="0"/>
              <a:t> has been able to help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819400" cy="323850"/>
          </a:xfrm>
        </p:spPr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546183" cy="549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</a:t>
            </a:r>
            <a:r>
              <a:rPr lang="en-US" dirty="0" err="1" smtClean="0"/>
              <a:t>A’d</a:t>
            </a:r>
            <a:r>
              <a:rPr lang="en-US" dirty="0" smtClean="0"/>
              <a:t> Qs about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any ding-dong submit any code to my machine?</a:t>
            </a:r>
          </a:p>
          <a:p>
            <a:pPr lvl="1"/>
            <a:r>
              <a:rPr lang="en-US" dirty="0" smtClean="0"/>
              <a:t>No – only specific machines with access limited to people with Purdue Career Accounts run a </a:t>
            </a:r>
            <a:r>
              <a:rPr lang="en-US" dirty="0" err="1" smtClean="0"/>
              <a:t>schedd</a:t>
            </a:r>
            <a:endParaRPr lang="en-US" dirty="0" smtClean="0"/>
          </a:p>
          <a:p>
            <a:r>
              <a:rPr lang="en-US" dirty="0" smtClean="0"/>
              <a:t>Ok, fine, but what if they submit something nasty to our machine?</a:t>
            </a:r>
          </a:p>
          <a:p>
            <a:pPr lvl="1"/>
            <a:r>
              <a:rPr lang="en-US" dirty="0" smtClean="0"/>
              <a:t>Then we know who they are and go club them with the appropriate IT policies.</a:t>
            </a:r>
          </a:p>
          <a:p>
            <a:r>
              <a:rPr lang="en-US" dirty="0" smtClean="0"/>
              <a:t>What about data on our faculty members’ workstations Is it safe? Could a job steal it?</a:t>
            </a:r>
          </a:p>
          <a:p>
            <a:pPr lvl="1"/>
            <a:r>
              <a:rPr lang="en-US" dirty="0" smtClean="0"/>
              <a:t>Well, maybe. Are their file permissions set appropriately?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943600" cy="5181600"/>
          </a:xfrm>
        </p:spPr>
        <p:txBody>
          <a:bodyPr/>
          <a:lstStyle/>
          <a:p>
            <a:r>
              <a:rPr lang="en-US" dirty="0" smtClean="0"/>
              <a:t>College of Engineering asks –</a:t>
            </a:r>
          </a:p>
          <a:p>
            <a:pPr lvl="1"/>
            <a:r>
              <a:rPr lang="en-US" dirty="0" smtClean="0"/>
              <a:t>Can we sandbox Condor jobs away from the execution host?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think “sure” – and it’ll also make those Windows boxes more generally useful.</a:t>
            </a:r>
          </a:p>
          <a:p>
            <a:pPr lvl="1"/>
            <a:r>
              <a:rPr lang="en-US" b="1" dirty="0" smtClean="0"/>
              <a:t>Maximizing investment again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657600"/>
            <a:ext cx="2564617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 in VM 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ways to skin that cat</a:t>
            </a:r>
          </a:p>
          <a:p>
            <a:pPr lvl="1"/>
            <a:r>
              <a:rPr lang="en-US" dirty="0" err="1" smtClean="0"/>
              <a:t>CoLinux</a:t>
            </a:r>
            <a:r>
              <a:rPr lang="en-US" dirty="0" smtClean="0"/>
              <a:t> from several years ago</a:t>
            </a:r>
          </a:p>
          <a:p>
            <a:pPr lvl="1"/>
            <a:r>
              <a:rPr lang="en-US" dirty="0" smtClean="0"/>
              <a:t>Marquette from a few minutes ago</a:t>
            </a:r>
          </a:p>
          <a:p>
            <a:pPr lvl="1"/>
            <a:r>
              <a:rPr lang="en-US" dirty="0" smtClean="0"/>
              <a:t>Condor as a virtual machine manager from a few minutes before that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effort spent similar to what Marquette’s doing</a:t>
            </a:r>
          </a:p>
          <a:p>
            <a:r>
              <a:rPr lang="en-US" dirty="0" smtClean="0"/>
              <a:t>But mostly on what we’ve dubbed VM-Glide</a:t>
            </a:r>
          </a:p>
          <a:p>
            <a:pPr lvl="1"/>
            <a:r>
              <a:rPr lang="en-US" dirty="0" smtClean="0"/>
              <a:t>Using Condor to submit VM “nodes” as jobs to the lab machines</a:t>
            </a:r>
          </a:p>
          <a:p>
            <a:pPr lvl="1"/>
            <a:r>
              <a:rPr lang="en-US" dirty="0" smtClean="0"/>
              <a:t>Lab machines run </a:t>
            </a:r>
            <a:r>
              <a:rPr lang="en-US" dirty="0" err="1" smtClean="0"/>
              <a:t>VMWare</a:t>
            </a:r>
            <a:r>
              <a:rPr lang="en-US" dirty="0" smtClean="0"/>
              <a:t> workstation – </a:t>
            </a:r>
          </a:p>
          <a:p>
            <a:pPr lvl="2"/>
            <a:r>
              <a:rPr lang="en-US" dirty="0" smtClean="0"/>
              <a:t> Which is ok for Universities to use for “instruction and research” and for “grid and utility computing” if you enroll in a partner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990600"/>
            <a:ext cx="1689538" cy="117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VM-Glide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dirty="0" smtClean="0"/>
              <a:t>Our solution is based </a:t>
            </a:r>
            <a:r>
              <a:rPr lang="en-US" sz="2000" dirty="0" smtClean="0"/>
              <a:t>on the Grid Appliance infrastructure from Florida’s ACIS lab </a:t>
            </a:r>
          </a:p>
          <a:p>
            <a:endParaRPr lang="en-US" sz="2000" dirty="0" smtClean="0"/>
          </a:p>
          <a:p>
            <a:r>
              <a:rPr lang="en-US" sz="2000" dirty="0" smtClean="0"/>
              <a:t>IPOP P2P network fabric </a:t>
            </a:r>
          </a:p>
          <a:p>
            <a:pPr lvl="1"/>
            <a:r>
              <a:rPr lang="en-US" sz="1600" dirty="0" smtClean="0"/>
              <a:t>Solves NAT issues and IP space problems that come with bridged networking</a:t>
            </a:r>
          </a:p>
          <a:p>
            <a:pPr lvl="1"/>
            <a:r>
              <a:rPr lang="en-US" sz="1600" dirty="0" smtClean="0"/>
              <a:t>No requirement for single VPN router to connect real network with the virtual overlay network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See talk from Condor Week 2009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We only need to run IPOP services (a </a:t>
            </a:r>
            <a:r>
              <a:rPr lang="en-US" sz="2000" dirty="0" err="1" smtClean="0"/>
              <a:t>userland</a:t>
            </a:r>
            <a:r>
              <a:rPr lang="en-US" sz="2000" dirty="0" smtClean="0"/>
              <a:t> application) on all central submit nodes to access nodes in the virtual pool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819400" cy="323850"/>
          </a:xfrm>
        </p:spPr>
        <p:txBody>
          <a:bodyPr/>
          <a:lstStyle/>
          <a:p>
            <a:r>
              <a:rPr lang="en-US" dirty="0" smtClean="0"/>
              <a:t>Condor </a:t>
            </a:r>
            <a:r>
              <a:rPr lang="en-US" dirty="0" smtClean="0"/>
              <a:t>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did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a dedicated </a:t>
            </a:r>
            <a:r>
              <a:rPr lang="en-US" dirty="0" err="1" smtClean="0"/>
              <a:t>schedd</a:t>
            </a:r>
            <a:r>
              <a:rPr lang="en-US" dirty="0" smtClean="0"/>
              <a:t> with lots of disk to hand out </a:t>
            </a:r>
            <a:r>
              <a:rPr lang="en-US" dirty="0" err="1" smtClean="0"/>
              <a:t>VMs</a:t>
            </a:r>
            <a:r>
              <a:rPr lang="en-US" dirty="0" smtClean="0"/>
              <a:t> to student labs</a:t>
            </a:r>
          </a:p>
          <a:p>
            <a:pPr lvl="1"/>
            <a:r>
              <a:rPr lang="en-US" dirty="0" smtClean="0"/>
              <a:t>(Fast) disk is important – </a:t>
            </a:r>
            <a:r>
              <a:rPr lang="en-US" dirty="0" err="1" smtClean="0"/>
              <a:t>checkpointing</a:t>
            </a:r>
            <a:r>
              <a:rPr lang="en-US" dirty="0" smtClean="0"/>
              <a:t> memory adds up!</a:t>
            </a:r>
          </a:p>
          <a:p>
            <a:r>
              <a:rPr lang="en-US" dirty="0" smtClean="0"/>
              <a:t>Configure lab machines to claim the entire machine when a single VM Universe job runs</a:t>
            </a:r>
          </a:p>
          <a:p>
            <a:pPr lvl="1"/>
            <a:r>
              <a:rPr lang="en-US" dirty="0" smtClean="0"/>
              <a:t>Apparently users notice when 4 or more </a:t>
            </a:r>
            <a:r>
              <a:rPr lang="en-US" dirty="0" err="1" smtClean="0"/>
              <a:t>VMs</a:t>
            </a:r>
            <a:r>
              <a:rPr lang="en-US" dirty="0" smtClean="0"/>
              <a:t> try and evict when they sit down</a:t>
            </a:r>
          </a:p>
          <a:p>
            <a:r>
              <a:rPr lang="en-US" dirty="0" smtClean="0"/>
              <a:t>Now we’re cooking – got nearly 1000 </a:t>
            </a:r>
            <a:r>
              <a:rPr lang="en-US" dirty="0" err="1" smtClean="0"/>
              <a:t>VMs</a:t>
            </a:r>
            <a:r>
              <a:rPr lang="en-US" dirty="0" smtClean="0"/>
              <a:t> running in labs over a weekend</a:t>
            </a:r>
          </a:p>
          <a:p>
            <a:pPr lvl="1"/>
            <a:r>
              <a:rPr lang="en-US" dirty="0" smtClean="0"/>
              <a:t>All of which are running user jobs</a:t>
            </a:r>
          </a:p>
          <a:p>
            <a:pPr lvl="1"/>
            <a:r>
              <a:rPr lang="en-US" dirty="0" smtClean="0"/>
              <a:t>IPOP fabric holds up great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you run this</a:t>
            </a:r>
            <a:br>
              <a:rPr lang="en-US" dirty="0" smtClean="0"/>
            </a:br>
            <a:r>
              <a:rPr lang="en-US" dirty="0" smtClean="0"/>
              <a:t> all the time now,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not quite</a:t>
            </a:r>
          </a:p>
          <a:p>
            <a:pPr lvl="1"/>
            <a:r>
              <a:rPr lang="en-US" dirty="0" smtClean="0"/>
              <a:t>Even with just 1 VM per machine, vacating is still noticeable by the end users</a:t>
            </a:r>
          </a:p>
          <a:p>
            <a:pPr lvl="1"/>
            <a:r>
              <a:rPr lang="en-US" dirty="0" smtClean="0"/>
              <a:t>Lab </a:t>
            </a:r>
            <a:r>
              <a:rPr lang="en-US" dirty="0" err="1" smtClean="0"/>
              <a:t>admins</a:t>
            </a:r>
            <a:r>
              <a:rPr lang="en-US" dirty="0" smtClean="0"/>
              <a:t> say: </a:t>
            </a:r>
            <a:r>
              <a:rPr lang="en-US" dirty="0" smtClean="0">
                <a:solidFill>
                  <a:srgbClr val="FF0000"/>
                </a:solidFill>
              </a:rPr>
              <a:t>“Maybe it’s the 100Mbit connection the machines are on”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we cried a little inside..</a:t>
            </a:r>
          </a:p>
          <a:p>
            <a:pPr lvl="1"/>
            <a:r>
              <a:rPr lang="en-US" dirty="0" smtClean="0"/>
              <a:t>How to deal with this?</a:t>
            </a:r>
          </a:p>
          <a:p>
            <a:pPr lvl="2"/>
            <a:r>
              <a:rPr lang="en-US" dirty="0" smtClean="0"/>
              <a:t> Use squids local to labs to cache VM images?</a:t>
            </a:r>
          </a:p>
          <a:p>
            <a:pPr lvl="3"/>
            <a:r>
              <a:rPr lang="en-US" dirty="0" smtClean="0"/>
              <a:t>Nope, the lab network architecture doesn’t lend to that</a:t>
            </a:r>
          </a:p>
          <a:p>
            <a:pPr lvl="2"/>
            <a:r>
              <a:rPr lang="en-US" dirty="0" smtClean="0"/>
              <a:t> Pre-stage </a:t>
            </a:r>
            <a:r>
              <a:rPr lang="en-US" dirty="0" err="1" smtClean="0"/>
              <a:t>VMs</a:t>
            </a:r>
            <a:r>
              <a:rPr lang="en-US" dirty="0" smtClean="0"/>
              <a:t> on machines and just start with Condor?</a:t>
            </a:r>
          </a:p>
          <a:p>
            <a:pPr lvl="3"/>
            <a:r>
              <a:rPr lang="en-US" dirty="0" smtClean="0"/>
              <a:t>Nope, VM-GAHP doesn’t actually let you do that.</a:t>
            </a:r>
          </a:p>
          <a:p>
            <a:pPr lvl="2"/>
            <a:r>
              <a:rPr lang="en-US" dirty="0" smtClean="0"/>
              <a:t> Upgrade network in labs?</a:t>
            </a:r>
          </a:p>
          <a:p>
            <a:pPr lvl="3"/>
            <a:r>
              <a:rPr lang="en-US" dirty="0" smtClean="0"/>
              <a:t>Cost-prohibitive – switch gear is old enough that it’s not gigabit capable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Fortunately, a campus network upgrade is in progress</a:t>
            </a:r>
          </a:p>
          <a:p>
            <a:pPr lvl="1"/>
            <a:r>
              <a:rPr lang="en-US" dirty="0" smtClean="0"/>
              <a:t>With new switches, will benchmark again</a:t>
            </a:r>
          </a:p>
          <a:p>
            <a:r>
              <a:rPr lang="en-US" dirty="0" smtClean="0"/>
              <a:t>Lab </a:t>
            </a:r>
            <a:r>
              <a:rPr lang="en-US" dirty="0" err="1" smtClean="0"/>
              <a:t>admins</a:t>
            </a:r>
            <a:r>
              <a:rPr lang="en-US" dirty="0" smtClean="0"/>
              <a:t> enabling </a:t>
            </a:r>
            <a:r>
              <a:rPr lang="en-US" dirty="0" err="1" smtClean="0"/>
              <a:t>vt</a:t>
            </a:r>
            <a:r>
              <a:rPr lang="en-US" dirty="0" smtClean="0"/>
              <a:t> support in BIOS</a:t>
            </a:r>
          </a:p>
          <a:p>
            <a:pPr lvl="1"/>
            <a:r>
              <a:rPr lang="en-US" dirty="0" smtClean="0"/>
              <a:t>Allow for 64-bit </a:t>
            </a:r>
            <a:r>
              <a:rPr lang="en-US" dirty="0" err="1" smtClean="0"/>
              <a:t>VMs</a:t>
            </a:r>
            <a:r>
              <a:rPr lang="en-US" dirty="0" smtClean="0"/>
              <a:t> (more jobs want this)</a:t>
            </a:r>
          </a:p>
          <a:p>
            <a:pPr lvl="1"/>
            <a:r>
              <a:rPr lang="en-US" dirty="0" smtClean="0"/>
              <a:t>Will probably make </a:t>
            </a:r>
            <a:r>
              <a:rPr lang="en-US" dirty="0" err="1" smtClean="0"/>
              <a:t>VMWare</a:t>
            </a:r>
            <a:r>
              <a:rPr lang="en-US" dirty="0" smtClean="0"/>
              <a:t> run faster, too</a:t>
            </a:r>
          </a:p>
          <a:p>
            <a:r>
              <a:rPr lang="en-US" dirty="0" smtClean="0"/>
              <a:t>Pre-stage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Hack the VM-GAHP to start pre-staged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Or use a file transfer </a:t>
            </a:r>
            <a:r>
              <a:rPr lang="en-US" dirty="0" err="1" smtClean="0"/>
              <a:t>plugin</a:t>
            </a:r>
            <a:r>
              <a:rPr lang="en-US" dirty="0" smtClean="0"/>
              <a:t> to copy from local hard drive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expect to add Condor to machines from all across campus</a:t>
            </a:r>
          </a:p>
          <a:p>
            <a:pPr lvl="1"/>
            <a:r>
              <a:rPr lang="en-US" dirty="0" smtClean="0"/>
              <a:t>And system-wide..</a:t>
            </a:r>
          </a:p>
          <a:p>
            <a:r>
              <a:rPr lang="en-US" dirty="0" smtClean="0"/>
              <a:t>We hope to use Condor as the tool to manage power on machines across campus</a:t>
            </a:r>
          </a:p>
          <a:p>
            <a:r>
              <a:rPr lang="en-US" dirty="0" smtClean="0"/>
              <a:t>Virtualization of compute environments will be a key characteristic of this environment</a:t>
            </a:r>
          </a:p>
          <a:p>
            <a:pPr lvl="1"/>
            <a:r>
              <a:rPr lang="en-US" dirty="0" smtClean="0"/>
              <a:t>In labs and desktops, as well as on cluster nodes (KVM)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391090"/>
            <a:ext cx="5657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Thanks to the Condor Team for all the Software! 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End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86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</a:rPr>
              <a:t>Questions?</a:t>
            </a:r>
            <a:endParaRPr lang="en-US" sz="3600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724400"/>
            <a:ext cx="4955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Arial"/>
              </a:rPr>
              <a:t>http://</a:t>
            </a:r>
            <a:r>
              <a:rPr lang="en-US" sz="3000" dirty="0" err="1" smtClean="0">
                <a:latin typeface="Arial"/>
              </a:rPr>
              <a:t>www.rcac.purdue.edu</a:t>
            </a:r>
            <a:endParaRPr lang="en-US" sz="3000" dirty="0"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2819400" cy="323850"/>
          </a:xfrm>
        </p:spPr>
        <p:txBody>
          <a:bodyPr/>
          <a:lstStyle/>
          <a:p>
            <a:r>
              <a:rPr lang="en-US" dirty="0" smtClean="0"/>
              <a:t>OSG Campus Grids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Science Grid Campus Grids Workshop held in January</a:t>
            </a:r>
          </a:p>
          <a:p>
            <a:pPr lvl="1"/>
            <a:r>
              <a:rPr lang="en-US" dirty="0" smtClean="0"/>
              <a:t>Identified themes common to many Campus Grid implementations</a:t>
            </a:r>
          </a:p>
          <a:p>
            <a:pPr lvl="2"/>
            <a:r>
              <a:rPr lang="en-US" dirty="0" smtClean="0"/>
              <a:t>Barriers are often diplomatic rather than technological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At the core, a campus grid is a way for an institution to </a:t>
            </a:r>
            <a:r>
              <a:rPr lang="en-US" b="1" dirty="0" smtClean="0"/>
              <a:t>share resources</a:t>
            </a:r>
            <a:r>
              <a:rPr lang="en-US" dirty="0" smtClean="0"/>
              <a:t>, and </a:t>
            </a:r>
            <a:r>
              <a:rPr lang="en-US" b="1" dirty="0" smtClean="0"/>
              <a:t>maximize its investment</a:t>
            </a:r>
            <a:r>
              <a:rPr lang="en-US" dirty="0" smtClean="0"/>
              <a:t> in computing</a:t>
            </a:r>
          </a:p>
          <a:p>
            <a:pPr lvl="1"/>
            <a:r>
              <a:rPr lang="en-US" dirty="0" smtClean="0"/>
              <a:t>Many different ways to share resources</a:t>
            </a:r>
          </a:p>
          <a:p>
            <a:pPr lvl="2"/>
            <a:r>
              <a:rPr lang="en-US" dirty="0" smtClean="0"/>
              <a:t> Purdue, </a:t>
            </a:r>
            <a:r>
              <a:rPr lang="en-US" dirty="0" err="1" smtClean="0"/>
              <a:t>FermiGrid</a:t>
            </a:r>
            <a:r>
              <a:rPr lang="en-US" dirty="0" smtClean="0"/>
              <a:t>, GLOW, others all implement in their own way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5715000"/>
            <a:ext cx="2720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www.isgtw.org</a:t>
            </a:r>
            <a:r>
              <a:rPr lang="en-US" dirty="0" smtClean="0">
                <a:hlinkClick r:id="rId3"/>
              </a:rPr>
              <a:t>/?pid=</a:t>
            </a:r>
            <a:r>
              <a:rPr lang="en-US" dirty="0" smtClean="0">
                <a:hlinkClick r:id="rId3"/>
              </a:rPr>
              <a:t>1002447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Purdue’s model for resource sharing begins </a:t>
            </a:r>
            <a:r>
              <a:rPr lang="en-US" dirty="0" smtClean="0"/>
              <a:t>here</a:t>
            </a:r>
            <a:endParaRPr lang="en-US" dirty="0" smtClean="0"/>
          </a:p>
          <a:p>
            <a:r>
              <a:rPr lang="en-US" dirty="0" smtClean="0"/>
              <a:t>Peace </a:t>
            </a:r>
            <a:r>
              <a:rPr lang="en-US" dirty="0" smtClean="0"/>
              <a:t>of Mind</a:t>
            </a:r>
          </a:p>
          <a:p>
            <a:pPr lvl="1"/>
            <a:r>
              <a:rPr lang="en-US" dirty="0" smtClean="0"/>
              <a:t>Professional systems administration so faculty and graduate students can concentrate on research.</a:t>
            </a:r>
          </a:p>
          <a:p>
            <a:r>
              <a:rPr lang="en-US" dirty="0" smtClean="0"/>
              <a:t>Low Overhead</a:t>
            </a:r>
          </a:p>
          <a:p>
            <a:pPr lvl="1"/>
            <a:r>
              <a:rPr lang="en-US" dirty="0" smtClean="0"/>
              <a:t>Central data center provides infrastructure such as networking, storage, racks, </a:t>
            </a:r>
            <a:r>
              <a:rPr lang="en-US" b="1" dirty="0" smtClean="0"/>
              <a:t>floor space, cooling</a:t>
            </a:r>
            <a:r>
              <a:rPr lang="en-US" dirty="0" smtClean="0"/>
              <a:t>, and power.</a:t>
            </a:r>
          </a:p>
          <a:p>
            <a:r>
              <a:rPr lang="en-US" dirty="0" smtClean="0"/>
              <a:t>Cost Effective</a:t>
            </a:r>
          </a:p>
          <a:p>
            <a:pPr lvl="1"/>
            <a:r>
              <a:rPr lang="en-US" dirty="0" smtClean="0"/>
              <a:t>Works with vendors to obtain the best price for computing resources, pooling funds from different disciplines to leverage </a:t>
            </a:r>
            <a:r>
              <a:rPr lang="en-US" b="1" dirty="0" smtClean="0"/>
              <a:t>greater group purchasing power.</a:t>
            </a:r>
          </a:p>
          <a:p>
            <a:pPr lvl="2"/>
            <a:r>
              <a:rPr lang="en-US" dirty="0" smtClean="0"/>
              <a:t> Large purchases also leveraged for departmental server acquisitions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Clusters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819400" cy="323850"/>
          </a:xfrm>
        </p:spPr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Backfilling on idle HPC cluster nodes</a:t>
            </a:r>
          </a:p>
          <a:p>
            <a:pPr marL="568325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D8931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Condor runs on idle cluster nodes (nearly 16,000 cores today) when a node isn’t busy with PBS (primary scheduler) jobs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D8931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200400"/>
            <a:ext cx="4013200" cy="2672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Cluster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Maximizing value from investment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8192193" cy="27813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819400" cy="323850"/>
          </a:xfrm>
        </p:spPr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 bwMode="auto">
          <a:xfrm rot="3306114">
            <a:off x="6087865" y="4849169"/>
            <a:ext cx="9144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8647030">
            <a:off x="6160312" y="2077203"/>
            <a:ext cx="1066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52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Condor: 15.7%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548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PBS: 81%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334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Harvesting 15% of this many </a:t>
            </a:r>
            <a:br>
              <a:rPr lang="en-US" sz="1600" b="1" dirty="0" smtClean="0"/>
            </a:br>
            <a:r>
              <a:rPr lang="en-US" sz="1600" b="1" dirty="0" smtClean="0"/>
              <a:t>machines’ availability is </a:t>
            </a:r>
            <a:br>
              <a:rPr lang="en-US" sz="1600" b="1" dirty="0" smtClean="0"/>
            </a:br>
            <a:r>
              <a:rPr lang="en-US" sz="1600" b="1" dirty="0" smtClean="0"/>
              <a:t>22 million potential hours per year!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ITaP</a:t>
            </a:r>
            <a:r>
              <a:rPr lang="en-US" dirty="0" smtClean="0"/>
              <a:t> operates nearly 2000 lab machines used in classrooms, general student labs, and for departments.</a:t>
            </a:r>
          </a:p>
          <a:p>
            <a:pPr lvl="1"/>
            <a:r>
              <a:rPr lang="en-US" dirty="0" smtClean="0"/>
              <a:t>Nearly 6000 cores among those 2000 machines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352800"/>
            <a:ext cx="3842508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than half of IT at Purdue is centralized</a:t>
            </a:r>
          </a:p>
          <a:p>
            <a:pPr lvl="1"/>
            <a:r>
              <a:rPr lang="en-US" dirty="0" smtClean="0"/>
              <a:t>Remainder is in individual colleges and departments</a:t>
            </a:r>
          </a:p>
          <a:p>
            <a:pPr lvl="1"/>
            <a:r>
              <a:rPr lang="en-US" dirty="0" smtClean="0"/>
              <a:t> 27,317</a:t>
            </a:r>
            <a:r>
              <a:rPr lang="en-US" dirty="0" smtClean="0"/>
              <a:t> desktop machines at West Lafayette, relatively few of which are operated by </a:t>
            </a:r>
            <a:r>
              <a:rPr lang="en-US" dirty="0" err="1" smtClean="0"/>
              <a:t>ITaP</a:t>
            </a:r>
            <a:endParaRPr lang="en-US" dirty="0" smtClean="0"/>
          </a:p>
          <a:p>
            <a:r>
              <a:rPr lang="en-US" dirty="0" smtClean="0"/>
              <a:t>Many of these islands of IT are quite large</a:t>
            </a:r>
          </a:p>
          <a:p>
            <a:pPr lvl="1"/>
            <a:r>
              <a:rPr lang="en-US" dirty="0" smtClean="0"/>
              <a:t>Agriculture, Computer Science, Engineering, Management, Physical Facilities, Liberal Arts, Education</a:t>
            </a:r>
            <a:endParaRPr lang="en-US" sz="3200" dirty="0" smtClean="0"/>
          </a:p>
          <a:p>
            <a:pPr lvl="1"/>
            <a:r>
              <a:rPr lang="en-US" dirty="0" smtClean="0"/>
              <a:t>1000+ machines each</a:t>
            </a:r>
          </a:p>
          <a:p>
            <a:pPr lvl="2"/>
            <a:r>
              <a:rPr lang="en-US" dirty="0" smtClean="0"/>
              <a:t> Many of these IT organizations are in the Condor Grid already</a:t>
            </a:r>
          </a:p>
          <a:p>
            <a:pPr lvl="2"/>
            <a:r>
              <a:rPr lang="en-US" dirty="0" smtClean="0"/>
              <a:t> But many are not…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715000"/>
            <a:ext cx="447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This is where the room for growth is!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83640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Gtemplate">
  <a:themeElements>
    <a:clrScheme name="TGtemplate 13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TGtemplate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G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13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TG Template</Template>
  <TotalTime>9417</TotalTime>
  <Words>1939</Words>
  <Application>Microsoft Office PowerPoint</Application>
  <PresentationFormat>On-screen Show (4:3)</PresentationFormat>
  <Paragraphs>255</Paragraphs>
  <Slides>29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TGtemplate</vt:lpstr>
      <vt:lpstr>Slide 1</vt:lpstr>
      <vt:lpstr>Outline</vt:lpstr>
      <vt:lpstr>Campus Grids</vt:lpstr>
      <vt:lpstr>Community Clusters</vt:lpstr>
      <vt:lpstr>Community Clusters</vt:lpstr>
      <vt:lpstr>Central Cluster Usage</vt:lpstr>
      <vt:lpstr>Student Labs</vt:lpstr>
      <vt:lpstr>Distributed IT</vt:lpstr>
      <vt:lpstr>Grid Overview</vt:lpstr>
      <vt:lpstr>TeraGrid</vt:lpstr>
      <vt:lpstr>Blah Blah Blah</vt:lpstr>
      <vt:lpstr>State Budgets in 2010</vt:lpstr>
      <vt:lpstr>What does this have  to do with Condor?</vt:lpstr>
      <vt:lpstr>Power Off or Install Condor</vt:lpstr>
      <vt:lpstr>Power?</vt:lpstr>
      <vt:lpstr>Now What?</vt:lpstr>
      <vt:lpstr>How to Prepare?</vt:lpstr>
      <vt:lpstr>Manageability</vt:lpstr>
      <vt:lpstr>Managing Configurations  Around Campus</vt:lpstr>
      <vt:lpstr>Scoreboard</vt:lpstr>
      <vt:lpstr>F A’d Qs about Security</vt:lpstr>
      <vt:lpstr>Sandbox</vt:lpstr>
      <vt:lpstr>Condor in VM appliances</vt:lpstr>
      <vt:lpstr>VM-Glide</vt:lpstr>
      <vt:lpstr>How well did this work?</vt:lpstr>
      <vt:lpstr>So, you run this  all the time now, right?</vt:lpstr>
      <vt:lpstr>Next steps?</vt:lpstr>
      <vt:lpstr>What’s Next</vt:lpstr>
      <vt:lpstr>The End</vt:lpstr>
    </vt:vector>
  </TitlesOfParts>
  <Company> Purdue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Loftis</dc:creator>
  <cp:lastModifiedBy>Preston Smith</cp:lastModifiedBy>
  <cp:revision>175</cp:revision>
  <cp:lastPrinted>2010-01-19T16:12:31Z</cp:lastPrinted>
  <dcterms:created xsi:type="dcterms:W3CDTF">2010-04-13T04:18:40Z</dcterms:created>
  <dcterms:modified xsi:type="dcterms:W3CDTF">2010-04-14T17:29:27Z</dcterms:modified>
</cp:coreProperties>
</file>