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38"/>
  </p:notesMasterIdLst>
  <p:handoutMasterIdLst>
    <p:handoutMasterId r:id="rId39"/>
  </p:handoutMasterIdLst>
  <p:sldIdLst>
    <p:sldId id="475" r:id="rId2"/>
    <p:sldId id="483" r:id="rId3"/>
    <p:sldId id="583" r:id="rId4"/>
    <p:sldId id="587" r:id="rId5"/>
    <p:sldId id="591" r:id="rId6"/>
    <p:sldId id="585" r:id="rId7"/>
    <p:sldId id="593" r:id="rId8"/>
    <p:sldId id="594" r:id="rId9"/>
    <p:sldId id="536" r:id="rId10"/>
    <p:sldId id="500" r:id="rId11"/>
    <p:sldId id="502" r:id="rId12"/>
    <p:sldId id="503" r:id="rId13"/>
    <p:sldId id="595" r:id="rId14"/>
    <p:sldId id="488" r:id="rId15"/>
    <p:sldId id="596" r:id="rId16"/>
    <p:sldId id="551" r:id="rId17"/>
    <p:sldId id="548" r:id="rId18"/>
    <p:sldId id="550" r:id="rId19"/>
    <p:sldId id="601" r:id="rId20"/>
    <p:sldId id="602" r:id="rId21"/>
    <p:sldId id="507" r:id="rId22"/>
    <p:sldId id="604" r:id="rId23"/>
    <p:sldId id="603" r:id="rId24"/>
    <p:sldId id="556" r:id="rId25"/>
    <p:sldId id="552" r:id="rId26"/>
    <p:sldId id="528" r:id="rId27"/>
    <p:sldId id="529" r:id="rId28"/>
    <p:sldId id="530" r:id="rId29"/>
    <p:sldId id="600" r:id="rId30"/>
    <p:sldId id="535" r:id="rId31"/>
    <p:sldId id="532" r:id="rId32"/>
    <p:sldId id="533" r:id="rId33"/>
    <p:sldId id="598" r:id="rId34"/>
    <p:sldId id="499" r:id="rId35"/>
    <p:sldId id="576" r:id="rId36"/>
    <p:sldId id="597" r:id="rId37"/>
  </p:sldIdLst>
  <p:sldSz cx="9144000" cy="6858000" type="screen4x3"/>
  <p:notesSz cx="6997700" cy="9271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D0DD5"/>
    <a:srgbClr val="FF0000"/>
    <a:srgbClr val="93E3FF"/>
    <a:srgbClr val="2FC9FF"/>
    <a:srgbClr val="CCCCFF"/>
    <a:srgbClr val="CC7E3C"/>
    <a:srgbClr val="003366"/>
    <a:srgbClr val="C87E3E"/>
    <a:srgbClr val="BEBB2B"/>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258" autoAdjust="0"/>
    <p:restoredTop sz="76904" autoAdjust="0"/>
  </p:normalViewPr>
  <p:slideViewPr>
    <p:cSldViewPr>
      <p:cViewPr>
        <p:scale>
          <a:sx n="60" d="100"/>
          <a:sy n="60" d="100"/>
        </p:scale>
        <p:origin x="-1224" y="-20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2237"/>
    </p:cViewPr>
  </p:sorterViewPr>
  <p:notesViewPr>
    <p:cSldViewPr>
      <p:cViewPr varScale="1">
        <p:scale>
          <a:sx n="65" d="100"/>
          <a:sy n="65" d="100"/>
        </p:scale>
        <p:origin x="-2630" y="-86"/>
      </p:cViewPr>
      <p:guideLst>
        <p:guide orient="horz" pos="2920"/>
        <p:guide pos="22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2336" cy="463550"/>
          </a:xfrm>
          <a:prstGeom prst="rect">
            <a:avLst/>
          </a:prstGeom>
        </p:spPr>
        <p:txBody>
          <a:bodyPr vert="horz" lIns="92958" tIns="46479" rIns="92958" bIns="46479" rtlCol="0"/>
          <a:lstStyle>
            <a:lvl1pPr algn="l">
              <a:defRPr sz="1200"/>
            </a:lvl1pPr>
          </a:lstStyle>
          <a:p>
            <a:endParaRPr lang="en-US" dirty="0"/>
          </a:p>
        </p:txBody>
      </p:sp>
      <p:sp>
        <p:nvSpPr>
          <p:cNvPr id="3" name="Date Placeholder 2"/>
          <p:cNvSpPr>
            <a:spLocks noGrp="1"/>
          </p:cNvSpPr>
          <p:nvPr>
            <p:ph type="dt" sz="quarter" idx="1"/>
          </p:nvPr>
        </p:nvSpPr>
        <p:spPr>
          <a:xfrm>
            <a:off x="3963744" y="0"/>
            <a:ext cx="3032336" cy="463550"/>
          </a:xfrm>
          <a:prstGeom prst="rect">
            <a:avLst/>
          </a:prstGeom>
        </p:spPr>
        <p:txBody>
          <a:bodyPr vert="horz" lIns="92958" tIns="46479" rIns="92958" bIns="46479" rtlCol="0"/>
          <a:lstStyle>
            <a:lvl1pPr algn="r">
              <a:defRPr sz="1200"/>
            </a:lvl1pPr>
          </a:lstStyle>
          <a:p>
            <a:fld id="{C0411581-72ED-4BBF-BCE3-13870065A067}" type="datetimeFigureOut">
              <a:rPr lang="en-US" smtClean="0"/>
              <a:pPr/>
              <a:t>4/15/2010</a:t>
            </a:fld>
            <a:endParaRPr lang="en-US" dirty="0"/>
          </a:p>
        </p:txBody>
      </p:sp>
      <p:sp>
        <p:nvSpPr>
          <p:cNvPr id="4" name="Footer Placeholder 3"/>
          <p:cNvSpPr>
            <a:spLocks noGrp="1"/>
          </p:cNvSpPr>
          <p:nvPr>
            <p:ph type="ftr" sz="quarter" idx="2"/>
          </p:nvPr>
        </p:nvSpPr>
        <p:spPr>
          <a:xfrm>
            <a:off x="1" y="8805842"/>
            <a:ext cx="3032336" cy="463550"/>
          </a:xfrm>
          <a:prstGeom prst="rect">
            <a:avLst/>
          </a:prstGeom>
        </p:spPr>
        <p:txBody>
          <a:bodyPr vert="horz" lIns="92958" tIns="46479" rIns="92958" bIns="4647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63744" y="8805842"/>
            <a:ext cx="3032336" cy="463550"/>
          </a:xfrm>
          <a:prstGeom prst="rect">
            <a:avLst/>
          </a:prstGeom>
        </p:spPr>
        <p:txBody>
          <a:bodyPr vert="horz" lIns="92958" tIns="46479" rIns="92958" bIns="46479" rtlCol="0" anchor="b"/>
          <a:lstStyle>
            <a:lvl1pPr algn="r">
              <a:defRPr sz="1200"/>
            </a:lvl1pPr>
          </a:lstStyle>
          <a:p>
            <a:fld id="{0F8E5152-DB04-41ED-9EB1-9AC5CFAE03E4}" type="slidenum">
              <a:rPr lang="en-US" smtClean="0"/>
              <a:pPr/>
              <a:t>‹#›</a:t>
            </a:fld>
            <a:endParaRPr lang="en-US" dirty="0"/>
          </a:p>
        </p:txBody>
      </p:sp>
    </p:spTree>
    <p:extLst>
      <p:ext uri="{BB962C8B-B14F-4D97-AF65-F5344CB8AC3E}">
        <p14:creationId xmlns:p14="http://schemas.microsoft.com/office/powerpoint/2010/main" val="5577387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2336" cy="463550"/>
          </a:xfrm>
          <a:prstGeom prst="rect">
            <a:avLst/>
          </a:prstGeom>
        </p:spPr>
        <p:txBody>
          <a:bodyPr vert="horz" lIns="92958" tIns="46479" rIns="92958" bIns="46479" rtlCol="0"/>
          <a:lstStyle>
            <a:lvl1pPr algn="l" fontAlgn="auto">
              <a:spcBef>
                <a:spcPts val="0"/>
              </a:spcBef>
              <a:spcAft>
                <a:spcPts val="0"/>
              </a:spcAft>
              <a:defRPr sz="1200" smtClean="0">
                <a:latin typeface="+mn-lt"/>
              </a:defRPr>
            </a:lvl1pPr>
          </a:lstStyle>
          <a:p>
            <a:pPr>
              <a:defRPr/>
            </a:pPr>
            <a:endParaRPr lang="en-US" dirty="0"/>
          </a:p>
        </p:txBody>
      </p:sp>
      <p:sp>
        <p:nvSpPr>
          <p:cNvPr id="3" name="Date Placeholder 2"/>
          <p:cNvSpPr>
            <a:spLocks noGrp="1"/>
          </p:cNvSpPr>
          <p:nvPr>
            <p:ph type="dt" idx="1"/>
          </p:nvPr>
        </p:nvSpPr>
        <p:spPr>
          <a:xfrm>
            <a:off x="3963744" y="0"/>
            <a:ext cx="3032336" cy="463550"/>
          </a:xfrm>
          <a:prstGeom prst="rect">
            <a:avLst/>
          </a:prstGeom>
        </p:spPr>
        <p:txBody>
          <a:bodyPr vert="horz" lIns="92958" tIns="46479" rIns="92958" bIns="46479" rtlCol="0"/>
          <a:lstStyle>
            <a:lvl1pPr algn="r" fontAlgn="auto">
              <a:spcBef>
                <a:spcPts val="0"/>
              </a:spcBef>
              <a:spcAft>
                <a:spcPts val="0"/>
              </a:spcAft>
              <a:defRPr sz="1200" smtClean="0">
                <a:latin typeface="+mn-lt"/>
              </a:defRPr>
            </a:lvl1pPr>
          </a:lstStyle>
          <a:p>
            <a:pPr>
              <a:defRPr/>
            </a:pPr>
            <a:fld id="{93A7E935-795E-47D6-AA3E-B049C2EAD326}" type="datetimeFigureOut">
              <a:rPr lang="en-US"/>
              <a:pPr>
                <a:defRPr/>
              </a:pPr>
              <a:t>4/15/2010</a:t>
            </a:fld>
            <a:endParaRPr lang="en-US" dirty="0"/>
          </a:p>
        </p:txBody>
      </p:sp>
      <p:sp>
        <p:nvSpPr>
          <p:cNvPr id="4" name="Slide Image Placeholder 3"/>
          <p:cNvSpPr>
            <a:spLocks noGrp="1" noRot="1" noChangeAspect="1"/>
          </p:cNvSpPr>
          <p:nvPr>
            <p:ph type="sldImg" idx="2"/>
          </p:nvPr>
        </p:nvSpPr>
        <p:spPr>
          <a:xfrm>
            <a:off x="1181100" y="695325"/>
            <a:ext cx="4635500" cy="3476625"/>
          </a:xfrm>
          <a:prstGeom prst="rect">
            <a:avLst/>
          </a:prstGeom>
          <a:noFill/>
          <a:ln w="12700">
            <a:solidFill>
              <a:prstClr val="black"/>
            </a:solidFill>
          </a:ln>
        </p:spPr>
        <p:txBody>
          <a:bodyPr vert="horz" lIns="92958" tIns="46479" rIns="92958" bIns="46479" rtlCol="0" anchor="ctr"/>
          <a:lstStyle/>
          <a:p>
            <a:pPr lvl="0"/>
            <a:endParaRPr lang="en-US" noProof="0" dirty="0" smtClean="0"/>
          </a:p>
        </p:txBody>
      </p:sp>
      <p:sp>
        <p:nvSpPr>
          <p:cNvPr id="5" name="Notes Placeholder 4"/>
          <p:cNvSpPr>
            <a:spLocks noGrp="1"/>
          </p:cNvSpPr>
          <p:nvPr>
            <p:ph type="body" sz="quarter" idx="3"/>
          </p:nvPr>
        </p:nvSpPr>
        <p:spPr>
          <a:xfrm>
            <a:off x="699770" y="4403726"/>
            <a:ext cx="5598160" cy="4171950"/>
          </a:xfrm>
          <a:prstGeom prst="rect">
            <a:avLst/>
          </a:prstGeom>
        </p:spPr>
        <p:txBody>
          <a:bodyPr vert="horz" lIns="92958" tIns="46479" rIns="92958" bIns="4647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8805842"/>
            <a:ext cx="3032336" cy="463550"/>
          </a:xfrm>
          <a:prstGeom prst="rect">
            <a:avLst/>
          </a:prstGeom>
        </p:spPr>
        <p:txBody>
          <a:bodyPr vert="horz" lIns="92958" tIns="46479" rIns="92958" bIns="46479" rtlCol="0" anchor="b"/>
          <a:lstStyle>
            <a:lvl1pPr algn="l" fontAlgn="auto">
              <a:spcBef>
                <a:spcPts val="0"/>
              </a:spcBef>
              <a:spcAft>
                <a:spcPts val="0"/>
              </a:spcAft>
              <a:defRPr sz="1200" smtClean="0">
                <a:latin typeface="+mn-lt"/>
              </a:defRPr>
            </a:lvl1pPr>
          </a:lstStyle>
          <a:p>
            <a:pPr>
              <a:defRPr/>
            </a:pPr>
            <a:endParaRPr lang="en-US" dirty="0"/>
          </a:p>
        </p:txBody>
      </p:sp>
      <p:sp>
        <p:nvSpPr>
          <p:cNvPr id="7" name="Slide Number Placeholder 6"/>
          <p:cNvSpPr>
            <a:spLocks noGrp="1"/>
          </p:cNvSpPr>
          <p:nvPr>
            <p:ph type="sldNum" sz="quarter" idx="5"/>
          </p:nvPr>
        </p:nvSpPr>
        <p:spPr>
          <a:xfrm>
            <a:off x="3963744" y="8805842"/>
            <a:ext cx="3032336" cy="463550"/>
          </a:xfrm>
          <a:prstGeom prst="rect">
            <a:avLst/>
          </a:prstGeom>
        </p:spPr>
        <p:txBody>
          <a:bodyPr vert="horz" lIns="92958" tIns="46479" rIns="92958" bIns="46479" rtlCol="0" anchor="b"/>
          <a:lstStyle>
            <a:lvl1pPr algn="r" fontAlgn="auto">
              <a:spcBef>
                <a:spcPts val="0"/>
              </a:spcBef>
              <a:spcAft>
                <a:spcPts val="0"/>
              </a:spcAft>
              <a:defRPr sz="1200" smtClean="0">
                <a:latin typeface="+mn-lt"/>
              </a:defRPr>
            </a:lvl1pPr>
          </a:lstStyle>
          <a:p>
            <a:pPr>
              <a:defRPr/>
            </a:pPr>
            <a:fld id="{699557E7-C6BC-499F-924A-241CFA0F231B}" type="slidenum">
              <a:rPr lang="en-US"/>
              <a:pPr>
                <a:defRPr/>
              </a:pPr>
              <a:t>‹#›</a:t>
            </a:fld>
            <a:endParaRPr lang="en-US" dirty="0"/>
          </a:p>
        </p:txBody>
      </p:sp>
    </p:spTree>
    <p:extLst>
      <p:ext uri="{BB962C8B-B14F-4D97-AF65-F5344CB8AC3E}">
        <p14:creationId xmlns:p14="http://schemas.microsoft.com/office/powerpoint/2010/main" val="103236589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1D7485-AE8C-482D-A7D6-9FFB000FEA4F}"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4D5C02-3DBF-4D44-978D-FFD5473EA7CD}" type="slidenum">
              <a:rPr lang="en-US" smtClean="0"/>
              <a:pPr/>
              <a:t>17</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DE75BDFE-D284-4F4B-8345-3F14F0C06F31}" type="slidenum">
              <a:rPr lang="en-US"/>
              <a:pPr/>
              <a:t>18</a:t>
            </a:fld>
            <a:endParaRPr lang="en-US" dirty="0"/>
          </a:p>
        </p:txBody>
      </p:sp>
      <p:sp>
        <p:nvSpPr>
          <p:cNvPr id="189442" name="Slide Image Placeholder 1"/>
          <p:cNvSpPr>
            <a:spLocks noGrp="1" noRot="1" noChangeAspect="1" noTextEdit="1"/>
          </p:cNvSpPr>
          <p:nvPr>
            <p:ph type="sldImg"/>
          </p:nvPr>
        </p:nvSpPr>
        <p:spPr>
          <a:ln/>
        </p:spPr>
      </p:sp>
      <p:sp>
        <p:nvSpPr>
          <p:cNvPr id="189443" name="Notes Placeholder 2"/>
          <p:cNvSpPr>
            <a:spLocks noGrp="1"/>
          </p:cNvSpPr>
          <p:nvPr>
            <p:ph type="body" idx="1"/>
          </p:nvPr>
        </p:nvSpPr>
        <p:spPr/>
        <p:txBody>
          <a:bodyPr/>
          <a:lstStyle/>
          <a:p>
            <a:pPr>
              <a:spcBef>
                <a:spcPct val="0"/>
              </a:spcBef>
            </a:pPr>
            <a:endParaRPr lang="en-US" dirty="0"/>
          </a:p>
        </p:txBody>
      </p:sp>
      <p:sp>
        <p:nvSpPr>
          <p:cNvPr id="189444" name="Slide Number Placeholder 3"/>
          <p:cNvSpPr txBox="1">
            <a:spLocks noGrp="1"/>
          </p:cNvSpPr>
          <p:nvPr/>
        </p:nvSpPr>
        <p:spPr bwMode="auto">
          <a:xfrm>
            <a:off x="3963744" y="8805841"/>
            <a:ext cx="3032337" cy="463550"/>
          </a:xfrm>
          <a:prstGeom prst="rect">
            <a:avLst/>
          </a:prstGeom>
          <a:noFill/>
          <a:ln w="9525">
            <a:noFill/>
            <a:miter lim="800000"/>
            <a:headEnd/>
            <a:tailEnd/>
          </a:ln>
        </p:spPr>
        <p:txBody>
          <a:bodyPr lIns="92958" tIns="46479" rIns="92958" bIns="46479" anchor="b"/>
          <a:lstStyle/>
          <a:p>
            <a:pPr algn="r">
              <a:spcBef>
                <a:spcPct val="0"/>
              </a:spcBef>
            </a:pPr>
            <a:fld id="{6C25142F-8A27-458D-B3D3-B92F35DCDC74}" type="slidenum">
              <a:rPr lang="en-US" sz="1200">
                <a:latin typeface="Calibri" pitchFamily="34" charset="0"/>
              </a:rPr>
              <a:pPr algn="r">
                <a:spcBef>
                  <a:spcPct val="0"/>
                </a:spcBef>
              </a:pPr>
              <a:t>18</a:t>
            </a:fld>
            <a:endParaRPr lang="en-US" sz="1200" dirty="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B7E840-D46B-47CF-ABE3-E28492389B99}" type="slidenum">
              <a:rPr lang="en-US" smtClean="0"/>
              <a:pPr/>
              <a:t>21</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fld id="{26ADE5FD-881E-4A29-9088-76F928266B9D}" type="slidenum">
              <a:rPr lang="en-US"/>
              <a:pPr/>
              <a:t>25</a:t>
            </a:fld>
            <a:endParaRPr lang="en-US" dirty="0"/>
          </a:p>
        </p:txBody>
      </p:sp>
      <p:sp>
        <p:nvSpPr>
          <p:cNvPr id="15362" name="Text Box 2"/>
          <p:cNvSpPr txBox="1">
            <a:spLocks noChangeArrowheads="1"/>
          </p:cNvSpPr>
          <p:nvPr/>
        </p:nvSpPr>
        <p:spPr bwMode="auto">
          <a:xfrm>
            <a:off x="1166284" y="695325"/>
            <a:ext cx="4665133" cy="3476625"/>
          </a:xfrm>
          <a:prstGeom prst="rect">
            <a:avLst/>
          </a:prstGeom>
          <a:solidFill>
            <a:srgbClr val="FFFFFF"/>
          </a:solidFill>
          <a:ln w="9525">
            <a:solidFill>
              <a:srgbClr val="000000"/>
            </a:solidFill>
            <a:miter lim="800000"/>
            <a:headEnd/>
            <a:tailEnd/>
          </a:ln>
          <a:extLst/>
        </p:spPr>
        <p:txBody>
          <a:bodyPr wrap="none" lIns="92958" tIns="46479" rIns="92958" bIns="46479" anchor="ctr"/>
          <a:lstStyle/>
          <a:p>
            <a:endParaRPr lang="en-US" dirty="0"/>
          </a:p>
        </p:txBody>
      </p:sp>
      <p:sp>
        <p:nvSpPr>
          <p:cNvPr id="15363" name="Rectangle 3"/>
          <p:cNvSpPr txBox="1">
            <a:spLocks noGrp="1" noChangeArrowheads="1"/>
          </p:cNvSpPr>
          <p:nvPr>
            <p:ph type="body"/>
          </p:nvPr>
        </p:nvSpPr>
        <p:spPr bwMode="auto">
          <a:xfrm>
            <a:off x="933027" y="4403725"/>
            <a:ext cx="5131647" cy="4171950"/>
          </a:xfrm>
          <a:prstGeom prst="rect">
            <a:avLst/>
          </a:prstGeom>
          <a:extLst/>
        </p:spPr>
        <p:txBody>
          <a:bodyPr wrap="none" anchor="ct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4D5C02-3DBF-4D44-978D-FFD5473EA7CD}" type="slidenum">
              <a:rPr lang="en-US" smtClean="0"/>
              <a:pPr/>
              <a:t>30</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endParaRPr lang="en-US" dirty="0"/>
          </a:p>
        </p:txBody>
      </p:sp>
      <p:sp>
        <p:nvSpPr>
          <p:cNvPr id="4" name="Slide Number Placeholder 3"/>
          <p:cNvSpPr>
            <a:spLocks noGrp="1"/>
          </p:cNvSpPr>
          <p:nvPr>
            <p:ph type="sldNum" sz="quarter" idx="10"/>
          </p:nvPr>
        </p:nvSpPr>
        <p:spPr/>
        <p:txBody>
          <a:bodyPr/>
          <a:lstStyle/>
          <a:p>
            <a:fld id="{EB580193-DF51-4F5F-B1AE-2B1FAE636841}" type="slidenum">
              <a:rPr lang="en-US" smtClean="0"/>
              <a:pPr/>
              <a:t>31</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4D5C02-3DBF-4D44-978D-FFD5473EA7CD}" type="slidenum">
              <a:rPr lang="en-US" smtClean="0"/>
              <a:pPr/>
              <a:t>32</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4D5C02-3DBF-4D44-978D-FFD5473EA7CD}" type="slidenum">
              <a:rPr lang="en-US" smtClean="0"/>
              <a:pPr/>
              <a:t>34</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B7E840-D46B-47CF-ABE3-E28492389B99}" type="slidenum">
              <a:rPr lang="en-US" smtClean="0"/>
              <a:pPr/>
              <a:t>35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spcAft>
                <a:spcPts val="344"/>
              </a:spcAft>
            </a:pPr>
            <a:endParaRPr lang="en-US" dirty="0"/>
          </a:p>
        </p:txBody>
      </p:sp>
      <p:sp>
        <p:nvSpPr>
          <p:cNvPr id="3277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927518" fontAlgn="base">
              <a:spcBef>
                <a:spcPct val="0"/>
              </a:spcBef>
              <a:spcAft>
                <a:spcPct val="0"/>
              </a:spcAft>
              <a:defRPr/>
            </a:pPr>
            <a:endParaRPr lang="en-US" dirty="0" smtClean="0"/>
          </a:p>
        </p:txBody>
      </p:sp>
      <p:sp>
        <p:nvSpPr>
          <p:cNvPr id="32773" name="Date Placeholder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defTabSz="927518" fontAlgn="base">
              <a:spcBef>
                <a:spcPct val="0"/>
              </a:spcBef>
              <a:spcAft>
                <a:spcPct val="0"/>
              </a:spcAft>
              <a:defRPr/>
            </a:pPr>
            <a:fld id="{5E467E42-08AD-432F-8C52-4B97090DB498}" type="datetime8">
              <a:rPr lang="en-US"/>
              <a:pPr defTabSz="927518" fontAlgn="base">
                <a:spcBef>
                  <a:spcPct val="0"/>
                </a:spcBef>
                <a:spcAft>
                  <a:spcPct val="0"/>
                </a:spcAft>
                <a:defRPr/>
              </a:pPr>
              <a:t>4/15/2010 5:53 AM</a:t>
            </a:fld>
            <a:endParaRPr lang="en-US" dirty="0"/>
          </a:p>
        </p:txBody>
      </p:sp>
      <p:sp>
        <p:nvSpPr>
          <p:cNvPr id="32774" name="Footer Placeholder 5"/>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defTabSz="927518" fontAlgn="base">
              <a:spcBef>
                <a:spcPct val="0"/>
              </a:spcBef>
              <a:spcAft>
                <a:spcPct val="0"/>
              </a:spcAft>
              <a:defRPr/>
            </a:pPr>
            <a:r>
              <a:rPr lang="en-US" dirty="0"/>
              <a:t>© 2007 Microsoft Corporation. All rights reserved. Microsoft, Windows, Windows Vista and other product names are or may be registered trademarks and/or trademarks in the U.S. and/or other countries.</a:t>
            </a:r>
          </a:p>
          <a:p>
            <a:pPr defTabSz="927518" fontAlgn="base">
              <a:spcBef>
                <a:spcPct val="0"/>
              </a:spcBef>
              <a:spcAft>
                <a:spcPct val="0"/>
              </a:spcAft>
              <a:defRPr/>
            </a:pPr>
            <a:r>
              <a:rPr lang="en-US" dirty="0"/>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a:br>
            <a:r>
              <a:rPr lang="en-US" dirty="0"/>
              <a:t>MICROSOFT MAKES NO WARRANTIES, EXPRESS, IMPLIED OR STATUTORY, AS TO THE INFORMATION IN THIS PRESENTATION.</a:t>
            </a:r>
          </a:p>
          <a:p>
            <a:pPr defTabSz="927518" fontAlgn="base">
              <a:spcBef>
                <a:spcPct val="0"/>
              </a:spcBef>
              <a:spcAft>
                <a:spcPct val="0"/>
              </a:spcAft>
              <a:defRPr/>
            </a:pPr>
            <a:endParaRPr lang="en-US" dirty="0"/>
          </a:p>
        </p:txBody>
      </p:sp>
      <p:sp>
        <p:nvSpPr>
          <p:cNvPr id="32775" name="Slide Number Placeholder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27518" fontAlgn="base">
              <a:spcBef>
                <a:spcPct val="0"/>
              </a:spcBef>
              <a:spcAft>
                <a:spcPct val="0"/>
              </a:spcAft>
              <a:defRPr/>
            </a:pPr>
            <a:fld id="{A7F723ED-FE36-4E0F-9861-5F4E7D79995A}" type="slidenum">
              <a:rPr lang="en-US"/>
              <a:pPr defTabSz="927518" fontAlgn="base">
                <a:spcBef>
                  <a:spcPct val="0"/>
                </a:spcBef>
                <a:spcAft>
                  <a:spcPct val="0"/>
                </a:spcAft>
                <a:defRPr/>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C1D7485-AE8C-482D-A7D6-9FFB000FEA4F}"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699557E7-C6BC-499F-924A-241CFA0F231B}" type="slidenum">
              <a:rPr lang="en-US" smtClean="0"/>
              <a:pPr>
                <a:defRPr/>
              </a:pPr>
              <a:t>6</a:t>
            </a:fld>
            <a:endParaRPr lang="en-US" dirty="0"/>
          </a:p>
        </p:txBody>
      </p:sp>
    </p:spTree>
    <p:extLst>
      <p:ext uri="{BB962C8B-B14F-4D97-AF65-F5344CB8AC3E}">
        <p14:creationId xmlns:p14="http://schemas.microsoft.com/office/powerpoint/2010/main" val="116321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B7E840-D46B-47CF-ABE3-E28492389B99}" type="slidenum">
              <a:rPr lang="en-US" smtClean="0"/>
              <a:pPr/>
              <a:t>11</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B7E840-D46B-47CF-ABE3-E28492389B99}"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5325"/>
            <a:ext cx="4635500" cy="3476625"/>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7515DC6-475D-49B5-8A9E-2D33A8D6CB05}" type="slidenum">
              <a:rPr lang="en-US" smtClean="0"/>
              <a:pPr/>
              <a:t>14</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4D5C02-3DBF-4D44-978D-FFD5473EA7CD}" type="slidenum">
              <a:rPr lang="en-US" smtClean="0"/>
              <a:pPr/>
              <a:t>15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99557E7-C6BC-499F-924A-241CFA0F231B}" type="slidenum">
              <a:rPr lang="en-US" smtClean="0"/>
              <a:pPr>
                <a:defRPr/>
              </a:pPr>
              <a:t>16</a:t>
            </a:fld>
            <a:endParaRPr lang="en-US" dirty="0"/>
          </a:p>
        </p:txBody>
      </p:sp>
    </p:spTree>
    <p:extLst>
      <p:ext uri="{BB962C8B-B14F-4D97-AF65-F5344CB8AC3E}">
        <p14:creationId xmlns:p14="http://schemas.microsoft.com/office/powerpoint/2010/main" val="807461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990600"/>
            <a:ext cx="7772400" cy="1470025"/>
          </a:xfrm>
        </p:spPr>
        <p:txBody>
          <a:bodyPr/>
          <a:lstStyle>
            <a:lvl1pPr algn="r">
              <a:defRPr sz="3600" b="1"/>
            </a:lvl1pPr>
          </a:lstStyle>
          <a:p>
            <a:r>
              <a:rPr lang="en-US" smtClean="0"/>
              <a:t>Click to edit Master title style</a:t>
            </a:r>
            <a:endParaRPr lang="en-US" dirty="0"/>
          </a:p>
        </p:txBody>
      </p:sp>
      <p:sp>
        <p:nvSpPr>
          <p:cNvPr id="3" name="Subtitle 2"/>
          <p:cNvSpPr>
            <a:spLocks noGrp="1"/>
          </p:cNvSpPr>
          <p:nvPr>
            <p:ph type="subTitle" idx="1"/>
          </p:nvPr>
        </p:nvSpPr>
        <p:spPr>
          <a:xfrm>
            <a:off x="2743200" y="2590800"/>
            <a:ext cx="6400800" cy="1752600"/>
          </a:xfrm>
        </p:spPr>
        <p:txBody>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57200" y="6111875"/>
            <a:ext cx="2133600" cy="365125"/>
          </a:xfrm>
          <a:prstGeom prst="rect">
            <a:avLst/>
          </a:prstGeom>
        </p:spPr>
        <p:txBody>
          <a:bodyPr/>
          <a:lstStyle>
            <a:lvl1pPr>
              <a:defRPr/>
            </a:lvl1pPr>
          </a:lstStyle>
          <a:p>
            <a:pPr>
              <a:defRPr/>
            </a:pPr>
            <a:fld id="{11CADF95-4616-488D-A968-397104F30387}" type="datetime1">
              <a:rPr lang="en-US" smtClean="0"/>
              <a:pPr>
                <a:defRPr/>
              </a:pPr>
              <a:t>4/15/2010</a:t>
            </a:fld>
            <a:endParaRPr lang="en-US" dirty="0"/>
          </a:p>
        </p:txBody>
      </p:sp>
      <p:sp>
        <p:nvSpPr>
          <p:cNvPr id="5" name="Footer Placeholder 4"/>
          <p:cNvSpPr>
            <a:spLocks noGrp="1"/>
          </p:cNvSpPr>
          <p:nvPr>
            <p:ph type="ftr" sz="quarter" idx="11"/>
          </p:nvPr>
        </p:nvSpPr>
        <p:spPr>
          <a:xfrm>
            <a:off x="3124200" y="6111875"/>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7010400" y="6111875"/>
            <a:ext cx="2133600" cy="365125"/>
          </a:xfrm>
        </p:spPr>
        <p:txBody>
          <a:bodyPr/>
          <a:lstStyle>
            <a:lvl1pPr>
              <a:defRPr/>
            </a:lvl1pPr>
          </a:lstStyle>
          <a:p>
            <a:pPr>
              <a:defRPr/>
            </a:pPr>
            <a:fld id="{11146DD9-668C-401C-BC20-CAFCE505B3EC}" type="slidenum">
              <a:rPr lang="en-US"/>
              <a:pPr>
                <a:defRPr/>
              </a:pPr>
              <a:t>‹#›</a:t>
            </a:fld>
            <a:endParaRPr lang="en-US"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096000"/>
            <a:ext cx="2133600" cy="365125"/>
          </a:xfrm>
          <a:prstGeom prst="rect">
            <a:avLst/>
          </a:prstGeom>
        </p:spPr>
        <p:txBody>
          <a:bodyPr/>
          <a:lstStyle>
            <a:lvl1pPr>
              <a:defRPr/>
            </a:lvl1pPr>
          </a:lstStyle>
          <a:p>
            <a:pPr>
              <a:defRPr/>
            </a:pPr>
            <a:fld id="{2F26B592-747F-467A-8055-7585709D18A8}" type="datetime1">
              <a:rPr lang="en-US" smtClean="0"/>
              <a:pPr>
                <a:defRPr/>
              </a:pPr>
              <a:t>4/15/2010</a:t>
            </a:fld>
            <a:endParaRPr lang="en-US" dirty="0"/>
          </a:p>
        </p:txBody>
      </p:sp>
      <p:sp>
        <p:nvSpPr>
          <p:cNvPr id="5" name="Footer Placeholder 4"/>
          <p:cNvSpPr>
            <a:spLocks noGrp="1"/>
          </p:cNvSpPr>
          <p:nvPr>
            <p:ph type="ftr" sz="quarter" idx="11"/>
          </p:nvPr>
        </p:nvSpPr>
        <p:spPr>
          <a:xfrm>
            <a:off x="3124200" y="609600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7010400" y="6096000"/>
            <a:ext cx="2133600" cy="365125"/>
          </a:xfrm>
        </p:spPr>
        <p:txBody>
          <a:bodyPr/>
          <a:lstStyle>
            <a:lvl1pPr>
              <a:defRPr/>
            </a:lvl1pPr>
          </a:lstStyle>
          <a:p>
            <a:pPr>
              <a:defRPr/>
            </a:pPr>
            <a:fld id="{3FB3D30C-D5B8-4CF0-BBD8-D39E89D81DF8}" type="slidenum">
              <a:rPr lang="en-US"/>
              <a:pPr>
                <a:defRPr/>
              </a:pPr>
              <a:t>‹#›</a:t>
            </a:fld>
            <a:endParaRPr lang="en-US" dirty="0"/>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096000"/>
            <a:ext cx="2133600" cy="365125"/>
          </a:xfrm>
          <a:prstGeom prst="rect">
            <a:avLst/>
          </a:prstGeom>
        </p:spPr>
        <p:txBody>
          <a:bodyPr/>
          <a:lstStyle>
            <a:lvl1pPr>
              <a:defRPr/>
            </a:lvl1pPr>
          </a:lstStyle>
          <a:p>
            <a:pPr>
              <a:defRPr/>
            </a:pPr>
            <a:fld id="{38BEF161-3328-4D7B-9E44-436E61A23B4B}" type="datetime1">
              <a:rPr lang="en-US" smtClean="0"/>
              <a:pPr>
                <a:defRPr/>
              </a:pPr>
              <a:t>4/15/2010</a:t>
            </a:fld>
            <a:endParaRPr lang="en-US" dirty="0"/>
          </a:p>
        </p:txBody>
      </p:sp>
      <p:sp>
        <p:nvSpPr>
          <p:cNvPr id="5" name="Footer Placeholder 4"/>
          <p:cNvSpPr>
            <a:spLocks noGrp="1"/>
          </p:cNvSpPr>
          <p:nvPr>
            <p:ph type="ftr" sz="quarter" idx="11"/>
          </p:nvPr>
        </p:nvSpPr>
        <p:spPr>
          <a:xfrm>
            <a:off x="3124200" y="609600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7010400" y="6096000"/>
            <a:ext cx="2133600" cy="365125"/>
          </a:xfrm>
        </p:spPr>
        <p:txBody>
          <a:bodyPr/>
          <a:lstStyle>
            <a:lvl1pPr>
              <a:defRPr/>
            </a:lvl1pPr>
          </a:lstStyle>
          <a:p>
            <a:pPr>
              <a:defRPr/>
            </a:pPr>
            <a:fld id="{A4A6C9D7-7B21-4DFA-9F30-C36DD5D5ECD5}" type="slidenum">
              <a:rPr lang="en-US"/>
              <a:pPr>
                <a:defRPr/>
              </a:pPr>
              <a:t>‹#›</a:t>
            </a:fld>
            <a:endParaRPr lang="en-US" dirty="0"/>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686800"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fld id="{704CAED1-1FA9-4569-9762-0F32B15C6546}" type="datetimeFigureOut">
              <a:rPr lang="en-US" smtClean="0"/>
              <a:pPr/>
              <a:t>4/15/2010</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9E0FC87C-86CD-4135-9511-463A0DF518FB}" type="slidenum">
              <a:rPr lang="en-US" smtClean="0"/>
              <a:pPr/>
              <a:t>‹#›</a:t>
            </a:fld>
            <a:endParaRPr lang="en-US" dirty="0"/>
          </a:p>
        </p:txBody>
      </p:sp>
      <p:sp>
        <p:nvSpPr>
          <p:cNvPr id="8" name="Title 1"/>
          <p:cNvSpPr>
            <a:spLocks noGrp="1"/>
          </p:cNvSpPr>
          <p:nvPr>
            <p:ph type="title"/>
          </p:nvPr>
        </p:nvSpPr>
        <p:spPr>
          <a:xfrm>
            <a:off x="228600" y="152400"/>
            <a:ext cx="8686800" cy="762000"/>
          </a:xfrm>
        </p:spPr>
        <p:txBody>
          <a:bodyPr/>
          <a:lstStyle>
            <a:lvl1pPr>
              <a:defRPr sz="2800" b="1">
                <a:solidFill>
                  <a:schemeClr val="tx2"/>
                </a:solidFill>
                <a:effectLst>
                  <a:innerShdw blurRad="114300">
                    <a:prstClr val="black"/>
                  </a:innerShdw>
                </a:effectLst>
                <a:latin typeface="+mn-lt"/>
              </a:defRPr>
            </a:lvl1pPr>
          </a:lstStyle>
          <a:p>
            <a:r>
              <a:rPr lang="en-US" smtClean="0"/>
              <a:t>Click to edit Master title style</a:t>
            </a:r>
            <a:endParaRPr lang="en-US" dirty="0"/>
          </a:p>
        </p:txBody>
      </p:sp>
    </p:spTree>
    <p:extLst>
      <p:ext uri="{BB962C8B-B14F-4D97-AF65-F5344CB8AC3E}">
        <p14:creationId xmlns:p14="http://schemas.microsoft.com/office/powerpoint/2010/main" val="2370306723"/>
      </p:ext>
    </p:extLst>
  </p:cSld>
  <p:clrMapOvr>
    <a:overrideClrMapping bg1="lt1" tx1="dk1" bg2="lt2" tx2="dk2" accent1="accent1" accent2="accent2" accent3="accent3" accent4="accent4" accent5="accent5" accent6="accent6" hlink="hlink" folHlink="folHlink"/>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
            <a:ext cx="8229600" cy="1016000"/>
          </a:xfrm>
        </p:spPr>
        <p:txBody>
          <a:bodyPr/>
          <a:lstStyle>
            <a:lvl1pPr>
              <a:defRPr>
                <a:solidFill>
                  <a:schemeClr val="tx2"/>
                </a:solidFill>
              </a:defRPr>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457200" y="1092200"/>
            <a:ext cx="8229600" cy="5283200"/>
          </a:xfrm>
        </p:spPr>
        <p:txBody>
          <a:bodyPr/>
          <a:lstStyle>
            <a:lvl1pPr>
              <a:buNone/>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71366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66800"/>
            <a:ext cx="8686800" cy="48768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457200" y="6096000"/>
            <a:ext cx="2133600" cy="365125"/>
          </a:xfrm>
          <a:prstGeom prst="rect">
            <a:avLst/>
          </a:prstGeom>
        </p:spPr>
        <p:txBody>
          <a:bodyPr/>
          <a:lstStyle>
            <a:lvl1pPr>
              <a:defRPr/>
            </a:lvl1pPr>
          </a:lstStyle>
          <a:p>
            <a:pPr>
              <a:defRPr/>
            </a:pPr>
            <a:fld id="{1D2F4605-7318-45DC-A2E9-7D42DF928811}" type="datetime1">
              <a:rPr lang="en-US" smtClean="0"/>
              <a:pPr>
                <a:defRPr/>
              </a:pPr>
              <a:t>4/15/2010</a:t>
            </a:fld>
            <a:endParaRPr lang="en-US" dirty="0"/>
          </a:p>
        </p:txBody>
      </p:sp>
      <p:sp>
        <p:nvSpPr>
          <p:cNvPr id="5" name="Footer Placeholder 4"/>
          <p:cNvSpPr>
            <a:spLocks noGrp="1"/>
          </p:cNvSpPr>
          <p:nvPr>
            <p:ph type="ftr" sz="quarter" idx="11"/>
          </p:nvPr>
        </p:nvSpPr>
        <p:spPr>
          <a:xfrm>
            <a:off x="3124200" y="609600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7010400" y="6096000"/>
            <a:ext cx="2133600" cy="365125"/>
          </a:xfrm>
        </p:spPr>
        <p:txBody>
          <a:bodyPr/>
          <a:lstStyle>
            <a:lvl1pPr>
              <a:defRPr/>
            </a:lvl1pPr>
          </a:lstStyle>
          <a:p>
            <a:pPr>
              <a:defRPr/>
            </a:pPr>
            <a:fld id="{630A540B-3803-460A-9E3B-C5534BD07F70}" type="slidenum">
              <a:rPr lang="en-US"/>
              <a:pPr>
                <a:defRPr/>
              </a:pPr>
              <a:t>‹#›</a:t>
            </a:fld>
            <a:endParaRPr lang="en-US" dirty="0"/>
          </a:p>
        </p:txBody>
      </p:sp>
      <p:sp>
        <p:nvSpPr>
          <p:cNvPr id="8" name="Title 1"/>
          <p:cNvSpPr>
            <a:spLocks noGrp="1"/>
          </p:cNvSpPr>
          <p:nvPr>
            <p:ph type="title"/>
          </p:nvPr>
        </p:nvSpPr>
        <p:spPr>
          <a:xfrm>
            <a:off x="228600" y="152400"/>
            <a:ext cx="8686800" cy="762000"/>
          </a:xfrm>
        </p:spPr>
        <p:txBody>
          <a:bodyPr/>
          <a:lstStyle>
            <a:lvl1pPr>
              <a:defRPr sz="2800" b="1">
                <a:solidFill>
                  <a:schemeClr val="tx2"/>
                </a:solidFill>
                <a:effectLst>
                  <a:innerShdw blurRad="114300">
                    <a:prstClr val="black"/>
                  </a:innerShdw>
                </a:effectLst>
                <a:latin typeface="+mn-lt"/>
              </a:defRPr>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62000" y="685800"/>
            <a:ext cx="7772400" cy="1362075"/>
          </a:xfrm>
        </p:spPr>
        <p:txBody>
          <a:bodyPr anchor="b"/>
          <a:lstStyle>
            <a:lvl1pPr algn="ctr">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267200"/>
            <a:ext cx="7772400" cy="1500187"/>
          </a:xfrm>
        </p:spPr>
        <p:txBody>
          <a:bodyPr anchor="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marL="0" indent="0" algn="ctr">
              <a:buNone/>
              <a:defRPr sz="4000" b="1" cap="all" spc="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096000"/>
            <a:ext cx="2133600" cy="365125"/>
          </a:xfrm>
          <a:prstGeom prst="rect">
            <a:avLst/>
          </a:prstGeom>
        </p:spPr>
        <p:txBody>
          <a:bodyPr/>
          <a:lstStyle>
            <a:lvl1pPr>
              <a:defRPr/>
            </a:lvl1pPr>
          </a:lstStyle>
          <a:p>
            <a:pPr>
              <a:defRPr/>
            </a:pPr>
            <a:fld id="{3751E5AD-1B73-4735-ABBA-A6F6F2E864F9}" type="datetime1">
              <a:rPr lang="en-US" smtClean="0"/>
              <a:pPr>
                <a:defRPr/>
              </a:pPr>
              <a:t>4/15/2010</a:t>
            </a:fld>
            <a:endParaRPr lang="en-US" dirty="0"/>
          </a:p>
        </p:txBody>
      </p:sp>
      <p:sp>
        <p:nvSpPr>
          <p:cNvPr id="5" name="Footer Placeholder 4"/>
          <p:cNvSpPr>
            <a:spLocks noGrp="1"/>
          </p:cNvSpPr>
          <p:nvPr>
            <p:ph type="ftr" sz="quarter" idx="11"/>
          </p:nvPr>
        </p:nvSpPr>
        <p:spPr>
          <a:xfrm>
            <a:off x="3124200" y="6096000"/>
            <a:ext cx="2895600" cy="365125"/>
          </a:xfrm>
          <a:prstGeom prst="rect">
            <a:avLst/>
          </a:prstGeom>
        </p:spPr>
        <p:txBody>
          <a:bodyPr/>
          <a:lstStyle>
            <a:lvl1pPr>
              <a:defRPr/>
            </a:lvl1pPr>
          </a:lstStyle>
          <a:p>
            <a:pPr>
              <a:defRPr/>
            </a:pPr>
            <a:endParaRPr lang="en-US" dirty="0"/>
          </a:p>
        </p:txBody>
      </p:sp>
      <p:sp>
        <p:nvSpPr>
          <p:cNvPr id="6" name="Slide Number Placeholder 5"/>
          <p:cNvSpPr>
            <a:spLocks noGrp="1"/>
          </p:cNvSpPr>
          <p:nvPr>
            <p:ph type="sldNum" sz="quarter" idx="12"/>
          </p:nvPr>
        </p:nvSpPr>
        <p:spPr>
          <a:xfrm>
            <a:off x="7010400" y="6096000"/>
            <a:ext cx="2133600" cy="365125"/>
          </a:xfrm>
        </p:spPr>
        <p:txBody>
          <a:bodyPr/>
          <a:lstStyle>
            <a:lvl1pPr>
              <a:defRPr/>
            </a:lvl1pPr>
          </a:lstStyle>
          <a:p>
            <a:pPr>
              <a:defRPr/>
            </a:pPr>
            <a:fld id="{E7332046-14D5-4688-93D6-BBB6013F4BE6}" type="slidenum">
              <a:rPr lang="en-US"/>
              <a:pPr>
                <a:defRPr/>
              </a:pPr>
              <a:t>‹#›</a:t>
            </a:fld>
            <a:endParaRPr lang="en-US" dirty="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066800"/>
            <a:ext cx="4038600" cy="5059363"/>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66800"/>
            <a:ext cx="4038600" cy="5059363"/>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096000"/>
            <a:ext cx="2133600" cy="365125"/>
          </a:xfrm>
          <a:prstGeom prst="rect">
            <a:avLst/>
          </a:prstGeom>
        </p:spPr>
        <p:txBody>
          <a:bodyPr/>
          <a:lstStyle>
            <a:lvl1pPr>
              <a:defRPr/>
            </a:lvl1pPr>
          </a:lstStyle>
          <a:p>
            <a:pPr>
              <a:defRPr/>
            </a:pPr>
            <a:fld id="{4B0387C5-1998-4285-86CF-B8B8106AF81E}" type="datetime1">
              <a:rPr lang="en-US" smtClean="0"/>
              <a:pPr>
                <a:defRPr/>
              </a:pPr>
              <a:t>4/15/2010</a:t>
            </a:fld>
            <a:endParaRPr lang="en-US" dirty="0"/>
          </a:p>
        </p:txBody>
      </p:sp>
      <p:sp>
        <p:nvSpPr>
          <p:cNvPr id="6" name="Footer Placeholder 5"/>
          <p:cNvSpPr>
            <a:spLocks noGrp="1"/>
          </p:cNvSpPr>
          <p:nvPr>
            <p:ph type="ftr" sz="quarter" idx="11"/>
          </p:nvPr>
        </p:nvSpPr>
        <p:spPr>
          <a:xfrm>
            <a:off x="3124200" y="6096000"/>
            <a:ext cx="2895600" cy="365125"/>
          </a:xfrm>
          <a:prstGeom prst="rect">
            <a:avLst/>
          </a:prstGeom>
        </p:spPr>
        <p:txBody>
          <a:bodyPr/>
          <a:lstStyle>
            <a:lvl1pPr>
              <a:defRPr/>
            </a:lvl1pPr>
          </a:lstStyle>
          <a:p>
            <a:pPr>
              <a:defRPr/>
            </a:pPr>
            <a:endParaRPr lang="en-US" dirty="0"/>
          </a:p>
        </p:txBody>
      </p:sp>
      <p:sp>
        <p:nvSpPr>
          <p:cNvPr id="7" name="Slide Number Placeholder 6"/>
          <p:cNvSpPr>
            <a:spLocks noGrp="1"/>
          </p:cNvSpPr>
          <p:nvPr>
            <p:ph type="sldNum" sz="quarter" idx="12"/>
          </p:nvPr>
        </p:nvSpPr>
        <p:spPr>
          <a:xfrm>
            <a:off x="7010400" y="6096000"/>
            <a:ext cx="2133600" cy="365125"/>
          </a:xfrm>
        </p:spPr>
        <p:txBody>
          <a:bodyPr/>
          <a:lstStyle>
            <a:lvl1pPr>
              <a:defRPr/>
            </a:lvl1pPr>
          </a:lstStyle>
          <a:p>
            <a:pPr>
              <a:defRPr/>
            </a:pPr>
            <a:fld id="{E7CECB79-B881-4997-9503-96326458D075}" type="slidenum">
              <a:rPr lang="en-US"/>
              <a:pPr>
                <a:defRPr/>
              </a:pPr>
              <a:t>‹#›</a:t>
            </a:fld>
            <a:endParaRPr lang="en-US" dirty="0"/>
          </a:p>
        </p:txBody>
      </p:sp>
      <p:sp>
        <p:nvSpPr>
          <p:cNvPr id="12" name="Title 1"/>
          <p:cNvSpPr>
            <a:spLocks noGrp="1"/>
          </p:cNvSpPr>
          <p:nvPr>
            <p:ph type="title"/>
          </p:nvPr>
        </p:nvSpPr>
        <p:spPr>
          <a:xfrm>
            <a:off x="228600" y="152400"/>
            <a:ext cx="8686800" cy="762000"/>
          </a:xfrm>
        </p:spPr>
        <p:txBody>
          <a:bodyPr/>
          <a:lstStyle>
            <a:lvl1pPr>
              <a:defRPr sz="2800" b="1">
                <a:solidFill>
                  <a:schemeClr val="tx2"/>
                </a:solidFill>
                <a:effectLst>
                  <a:innerShdw blurRad="114300">
                    <a:prstClr val="black"/>
                  </a:innerShdw>
                </a:effectLst>
                <a:latin typeface="+mn-lt"/>
              </a:defRPr>
            </a:lvl1pPr>
          </a:lstStyle>
          <a:p>
            <a:r>
              <a:rPr lang="en-US" smtClean="0"/>
              <a:t>Click to edit Master title style</a:t>
            </a:r>
            <a:endParaRPr lang="en-US" dirty="0"/>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9144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00200"/>
            <a:ext cx="4040188" cy="452596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9144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600200"/>
            <a:ext cx="4041775" cy="4525963"/>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457200" y="6096000"/>
            <a:ext cx="2133600" cy="365125"/>
          </a:xfrm>
          <a:prstGeom prst="rect">
            <a:avLst/>
          </a:prstGeom>
        </p:spPr>
        <p:txBody>
          <a:bodyPr/>
          <a:lstStyle>
            <a:lvl1pPr>
              <a:defRPr/>
            </a:lvl1pPr>
          </a:lstStyle>
          <a:p>
            <a:pPr>
              <a:defRPr/>
            </a:pPr>
            <a:fld id="{60A0E2B9-2D06-4FA4-A064-61EEA8EAEFE7}" type="datetime1">
              <a:rPr lang="en-US" smtClean="0"/>
              <a:pPr>
                <a:defRPr/>
              </a:pPr>
              <a:t>4/15/2010</a:t>
            </a:fld>
            <a:endParaRPr lang="en-US" dirty="0"/>
          </a:p>
        </p:txBody>
      </p:sp>
      <p:sp>
        <p:nvSpPr>
          <p:cNvPr id="8" name="Footer Placeholder 7"/>
          <p:cNvSpPr>
            <a:spLocks noGrp="1"/>
          </p:cNvSpPr>
          <p:nvPr>
            <p:ph type="ftr" sz="quarter" idx="11"/>
          </p:nvPr>
        </p:nvSpPr>
        <p:spPr>
          <a:xfrm>
            <a:off x="3124200" y="6096000"/>
            <a:ext cx="2895600" cy="365125"/>
          </a:xfrm>
          <a:prstGeom prst="rect">
            <a:avLst/>
          </a:prstGeom>
        </p:spPr>
        <p:txBody>
          <a:bodyPr/>
          <a:lstStyle>
            <a:lvl1pPr>
              <a:defRPr/>
            </a:lvl1pPr>
          </a:lstStyle>
          <a:p>
            <a:pPr>
              <a:defRPr/>
            </a:pPr>
            <a:endParaRPr lang="en-US" dirty="0"/>
          </a:p>
        </p:txBody>
      </p:sp>
      <p:sp>
        <p:nvSpPr>
          <p:cNvPr id="9" name="Slide Number Placeholder 8"/>
          <p:cNvSpPr>
            <a:spLocks noGrp="1"/>
          </p:cNvSpPr>
          <p:nvPr>
            <p:ph type="sldNum" sz="quarter" idx="12"/>
          </p:nvPr>
        </p:nvSpPr>
        <p:spPr>
          <a:xfrm>
            <a:off x="7010400" y="6096000"/>
            <a:ext cx="2133600" cy="365125"/>
          </a:xfrm>
        </p:spPr>
        <p:txBody>
          <a:bodyPr/>
          <a:lstStyle>
            <a:lvl1pPr>
              <a:defRPr/>
            </a:lvl1pPr>
          </a:lstStyle>
          <a:p>
            <a:pPr>
              <a:defRPr/>
            </a:pPr>
            <a:fld id="{6D399303-CAE6-4D66-8A73-0C3FFBCDEE8B}" type="slidenum">
              <a:rPr lang="en-US"/>
              <a:pPr>
                <a:defRPr/>
              </a:pPr>
              <a:t>‹#›</a:t>
            </a:fld>
            <a:endParaRPr lang="en-US" dirty="0"/>
          </a:p>
        </p:txBody>
      </p:sp>
      <p:sp>
        <p:nvSpPr>
          <p:cNvPr id="14" name="Title 1"/>
          <p:cNvSpPr>
            <a:spLocks noGrp="1"/>
          </p:cNvSpPr>
          <p:nvPr>
            <p:ph type="title"/>
          </p:nvPr>
        </p:nvSpPr>
        <p:spPr>
          <a:xfrm>
            <a:off x="228600" y="152400"/>
            <a:ext cx="8686800" cy="762000"/>
          </a:xfrm>
        </p:spPr>
        <p:txBody>
          <a:bodyPr/>
          <a:lstStyle>
            <a:lvl1pPr>
              <a:defRPr sz="2800" b="1">
                <a:solidFill>
                  <a:schemeClr val="tx2"/>
                </a:solidFill>
                <a:effectLst>
                  <a:innerShdw blurRad="114300">
                    <a:prstClr val="black"/>
                  </a:innerShdw>
                </a:effectLst>
                <a:latin typeface="+mn-lt"/>
              </a:defRPr>
            </a:lvl1pPr>
          </a:lstStyle>
          <a:p>
            <a:r>
              <a:rPr lang="en-US" smtClean="0"/>
              <a:t>Click to edit Master title style</a:t>
            </a:r>
            <a:endParaRPr lang="en-US" dirty="0"/>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8382000" y="6111875"/>
            <a:ext cx="762000" cy="365125"/>
          </a:xfrm>
        </p:spPr>
        <p:txBody>
          <a:bodyPr/>
          <a:lstStyle>
            <a:lvl1pPr>
              <a:defRPr/>
            </a:lvl1pPr>
          </a:lstStyle>
          <a:p>
            <a:pPr>
              <a:defRPr/>
            </a:pPr>
            <a:fld id="{2BD126C4-F1B3-444C-8501-C349039F6968}" type="slidenum">
              <a:rPr lang="en-US"/>
              <a:pPr>
                <a:defRPr/>
              </a:pPr>
              <a:t>‹#›</a:t>
            </a:fld>
            <a:endParaRPr lang="en-US" dirty="0"/>
          </a:p>
        </p:txBody>
      </p:sp>
      <p:sp>
        <p:nvSpPr>
          <p:cNvPr id="9" name="Title 1"/>
          <p:cNvSpPr>
            <a:spLocks noGrp="1"/>
          </p:cNvSpPr>
          <p:nvPr>
            <p:ph type="title"/>
          </p:nvPr>
        </p:nvSpPr>
        <p:spPr>
          <a:xfrm>
            <a:off x="228600" y="152400"/>
            <a:ext cx="8686800" cy="762000"/>
          </a:xfrm>
        </p:spPr>
        <p:txBody>
          <a:bodyPr/>
          <a:lstStyle>
            <a:lvl1pPr>
              <a:defRPr sz="2800" b="1">
                <a:solidFill>
                  <a:schemeClr val="tx2"/>
                </a:solidFill>
                <a:effectLst>
                  <a:innerShdw blurRad="114300">
                    <a:prstClr val="black"/>
                  </a:innerShdw>
                </a:effectLst>
                <a:latin typeface="+mn-lt"/>
              </a:defRPr>
            </a:lvl1pPr>
          </a:lstStyle>
          <a:p>
            <a:r>
              <a:rPr lang="en-US" smtClean="0"/>
              <a:t>Click to edit Master title style</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457200" y="6096000"/>
            <a:ext cx="2133600" cy="365125"/>
          </a:xfrm>
          <a:prstGeom prst="rect">
            <a:avLst/>
          </a:prstGeom>
        </p:spPr>
        <p:txBody>
          <a:bodyPr/>
          <a:lstStyle>
            <a:lvl1pPr>
              <a:defRPr/>
            </a:lvl1pPr>
          </a:lstStyle>
          <a:p>
            <a:pPr>
              <a:defRPr/>
            </a:pPr>
            <a:fld id="{2BF75998-955B-4BC2-B3D7-A4D4E083F071}" type="datetime1">
              <a:rPr lang="en-US" smtClean="0"/>
              <a:pPr>
                <a:defRPr/>
              </a:pPr>
              <a:t>4/15/2010</a:t>
            </a:fld>
            <a:endParaRPr lang="en-US" dirty="0"/>
          </a:p>
        </p:txBody>
      </p:sp>
      <p:sp>
        <p:nvSpPr>
          <p:cNvPr id="3" name="Footer Placeholder 4"/>
          <p:cNvSpPr>
            <a:spLocks noGrp="1"/>
          </p:cNvSpPr>
          <p:nvPr>
            <p:ph type="ftr" sz="quarter" idx="11"/>
          </p:nvPr>
        </p:nvSpPr>
        <p:spPr>
          <a:xfrm>
            <a:off x="3124200" y="6096000"/>
            <a:ext cx="2895600" cy="365125"/>
          </a:xfrm>
          <a:prstGeom prst="rect">
            <a:avLst/>
          </a:prstGeom>
        </p:spPr>
        <p:txBody>
          <a:bodyPr/>
          <a:lstStyle>
            <a:lvl1pPr>
              <a:defRPr/>
            </a:lvl1pPr>
          </a:lstStyle>
          <a:p>
            <a:pPr>
              <a:defRPr/>
            </a:pPr>
            <a:endParaRPr lang="en-US" dirty="0"/>
          </a:p>
        </p:txBody>
      </p:sp>
      <p:sp>
        <p:nvSpPr>
          <p:cNvPr id="4" name="Slide Number Placeholder 5"/>
          <p:cNvSpPr>
            <a:spLocks noGrp="1"/>
          </p:cNvSpPr>
          <p:nvPr>
            <p:ph type="sldNum" sz="quarter" idx="12"/>
          </p:nvPr>
        </p:nvSpPr>
        <p:spPr>
          <a:xfrm>
            <a:off x="7010400" y="6096000"/>
            <a:ext cx="2133600" cy="365125"/>
          </a:xfrm>
        </p:spPr>
        <p:txBody>
          <a:bodyPr/>
          <a:lstStyle>
            <a:lvl1pPr>
              <a:defRPr/>
            </a:lvl1pPr>
          </a:lstStyle>
          <a:p>
            <a:pPr>
              <a:defRPr/>
            </a:pPr>
            <a:fld id="{E145473E-24F8-43D7-99C6-AB7FA777495E}" type="slidenum">
              <a:rPr lang="en-US"/>
              <a:pPr>
                <a:defRPr/>
              </a:pPr>
              <a:t>‹#›</a:t>
            </a:fld>
            <a:endParaRPr lang="en-US" dirty="0"/>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81400" y="304800"/>
            <a:ext cx="5111750" cy="5853113"/>
          </a:xfrm>
        </p:spPr>
        <p:txBody>
          <a:bodyPr>
            <a:norm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096000"/>
            <a:ext cx="2133600" cy="365125"/>
          </a:xfrm>
          <a:prstGeom prst="rect">
            <a:avLst/>
          </a:prstGeom>
        </p:spPr>
        <p:txBody>
          <a:bodyPr/>
          <a:lstStyle>
            <a:lvl1pPr>
              <a:defRPr/>
            </a:lvl1pPr>
          </a:lstStyle>
          <a:p>
            <a:pPr>
              <a:defRPr/>
            </a:pPr>
            <a:fld id="{B2851F40-7EB0-465F-9EE9-7630DFBA5D58}" type="datetime1">
              <a:rPr lang="en-US" smtClean="0"/>
              <a:pPr>
                <a:defRPr/>
              </a:pPr>
              <a:t>4/15/2010</a:t>
            </a:fld>
            <a:endParaRPr lang="en-US" dirty="0"/>
          </a:p>
        </p:txBody>
      </p:sp>
      <p:sp>
        <p:nvSpPr>
          <p:cNvPr id="6" name="Footer Placeholder 4"/>
          <p:cNvSpPr>
            <a:spLocks noGrp="1"/>
          </p:cNvSpPr>
          <p:nvPr>
            <p:ph type="ftr" sz="quarter" idx="11"/>
          </p:nvPr>
        </p:nvSpPr>
        <p:spPr>
          <a:xfrm>
            <a:off x="3124200" y="609600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a:xfrm>
            <a:off x="7010400" y="6096000"/>
            <a:ext cx="2133600" cy="365125"/>
          </a:xfrm>
        </p:spPr>
        <p:txBody>
          <a:bodyPr/>
          <a:lstStyle>
            <a:lvl1pPr>
              <a:defRPr/>
            </a:lvl1pPr>
          </a:lstStyle>
          <a:p>
            <a:pPr>
              <a:defRPr/>
            </a:pPr>
            <a:fld id="{FC9B2B95-96E0-42F6-A9D1-0CB6FBA7312D}" type="slidenum">
              <a:rPr lang="en-US"/>
              <a:pPr>
                <a:defRPr/>
              </a:pPr>
              <a:t>‹#›</a:t>
            </a:fld>
            <a:endParaRPr lang="en-US" dirty="0"/>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a:xfrm>
            <a:off x="457200" y="6096000"/>
            <a:ext cx="2133600" cy="365125"/>
          </a:xfrm>
          <a:prstGeom prst="rect">
            <a:avLst/>
          </a:prstGeom>
        </p:spPr>
        <p:txBody>
          <a:bodyPr/>
          <a:lstStyle>
            <a:lvl1pPr>
              <a:defRPr/>
            </a:lvl1pPr>
          </a:lstStyle>
          <a:p>
            <a:pPr>
              <a:defRPr/>
            </a:pPr>
            <a:fld id="{134E9939-E6EF-4C41-86C7-70AB3B21EE7A}" type="datetime1">
              <a:rPr lang="en-US" smtClean="0"/>
              <a:pPr>
                <a:defRPr/>
              </a:pPr>
              <a:t>4/15/2010</a:t>
            </a:fld>
            <a:endParaRPr lang="en-US" dirty="0"/>
          </a:p>
        </p:txBody>
      </p:sp>
      <p:sp>
        <p:nvSpPr>
          <p:cNvPr id="6" name="Footer Placeholder 4"/>
          <p:cNvSpPr>
            <a:spLocks noGrp="1"/>
          </p:cNvSpPr>
          <p:nvPr>
            <p:ph type="ftr" sz="quarter" idx="11"/>
          </p:nvPr>
        </p:nvSpPr>
        <p:spPr>
          <a:xfrm>
            <a:off x="3124200" y="6096000"/>
            <a:ext cx="2895600" cy="365125"/>
          </a:xfrm>
          <a:prstGeom prst="rect">
            <a:avLst/>
          </a:prstGeom>
        </p:spPr>
        <p:txBody>
          <a:bodyPr/>
          <a:lstStyle>
            <a:lvl1pPr>
              <a:defRPr/>
            </a:lvl1pPr>
          </a:lstStyle>
          <a:p>
            <a:pPr>
              <a:defRPr/>
            </a:pPr>
            <a:endParaRPr lang="en-US" dirty="0"/>
          </a:p>
        </p:txBody>
      </p:sp>
      <p:sp>
        <p:nvSpPr>
          <p:cNvPr id="7" name="Slide Number Placeholder 5"/>
          <p:cNvSpPr>
            <a:spLocks noGrp="1"/>
          </p:cNvSpPr>
          <p:nvPr>
            <p:ph type="sldNum" sz="quarter" idx="12"/>
          </p:nvPr>
        </p:nvSpPr>
        <p:spPr>
          <a:xfrm>
            <a:off x="7010400" y="6096000"/>
            <a:ext cx="2133600" cy="365125"/>
          </a:xfrm>
        </p:spPr>
        <p:txBody>
          <a:bodyPr/>
          <a:lstStyle>
            <a:lvl1pPr>
              <a:defRPr/>
            </a:lvl1pPr>
          </a:lstStyle>
          <a:p>
            <a:pPr>
              <a:defRPr/>
            </a:pPr>
            <a:fld id="{BD9296FF-547C-4ED3-B082-2830820853B7}" type="slidenum">
              <a:rPr lang="en-US"/>
              <a:pPr>
                <a:defRPr/>
              </a:pPr>
              <a:t>‹#›</a:t>
            </a:fld>
            <a:endParaRPr lang="en-US" dirty="0"/>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email">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219200" y="0"/>
            <a:ext cx="79248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7010400" y="609600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883AB3C6-BE4E-44BD-AA93-F10D57E4A546}"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65" r:id="rId6"/>
    <p:sldLayoutId id="2147483666" r:id="rId7"/>
    <p:sldLayoutId id="2147483667" r:id="rId8"/>
    <p:sldLayoutId id="2147483668" r:id="rId9"/>
    <p:sldLayoutId id="2147483669" r:id="rId10"/>
    <p:sldLayoutId id="2147483670" r:id="rId11"/>
    <p:sldLayoutId id="2147483676" r:id="rId12"/>
    <p:sldLayoutId id="2147483677" r:id="rId13"/>
  </p:sldLayoutIdLst>
  <p:transition/>
  <p:hf hdr="0" ftr="0" dt="0"/>
  <p:txStyles>
    <p:titleStyle>
      <a:lvl1pPr algn="ctr" rtl="0" eaLnBrk="1" fontAlgn="base" hangingPunct="1">
        <a:spcBef>
          <a:spcPct val="0"/>
        </a:spcBef>
        <a:spcAft>
          <a:spcPct val="0"/>
        </a:spcAft>
        <a:defRPr sz="3200" kern="1200">
          <a:solidFill>
            <a:schemeClr val="tx1"/>
          </a:solidFill>
          <a:effectLst/>
          <a:latin typeface="Century Gothic"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upload.wikimedia.org/wikipedia/commons/0/0f/Dryad11.jp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wmv"/><Relationship Id="rId1" Type="http://schemas.openxmlformats.org/officeDocument/2006/relationships/video" Target="NULL" TargetMode="Externa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microsoft.com/windowsazur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research.microsoft.com/en-us/projects/dryad"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hyperlink" Target="http://research.microsoft.com/en-us/collaboration/tools/dryad.aspx" TargetMode="External"/><Relationship Id="rId4" Type="http://schemas.openxmlformats.org/officeDocument/2006/relationships/hyperlink" Target="http://research.microsoft.com/en-us/projects/dryadlinq"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research.microsoft.com/apps/pubs/?id=102138" TargetMode="External"/><Relationship Id="rId3" Type="http://schemas.openxmlformats.org/officeDocument/2006/relationships/hyperlink" Target="http://research.microsoft.com/en-us/projects/dryad/eurosys07.pdf" TargetMode="External"/><Relationship Id="rId7" Type="http://schemas.openxmlformats.org/officeDocument/2006/relationships/hyperlink" Target="http://research.microsoft.com/apps/pubs/default.aspx?id=81516"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research.microsoft.com/apps/pubs/default.aspx?id=102137" TargetMode="External"/><Relationship Id="rId5" Type="http://schemas.openxmlformats.org/officeDocument/2006/relationships/hyperlink" Target="http://research.microsoft.com/dryad" TargetMode="External"/><Relationship Id="rId4" Type="http://schemas.openxmlformats.org/officeDocument/2006/relationships/hyperlink" Target="http://research.microsoft.com/en-us/projects/dryadlinq/dryadlinq.pdf"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emf"/><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http://connect.microsoft.com/DryadLIN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ctrTitle"/>
          </p:nvPr>
        </p:nvSpPr>
        <p:spPr>
          <a:xfrm>
            <a:off x="990600" y="1066800"/>
            <a:ext cx="7924800" cy="1676400"/>
          </a:xfrm>
        </p:spPr>
        <p:txBody>
          <a:bodyPr anchor="t"/>
          <a:lstStyle/>
          <a:p>
            <a:r>
              <a:rPr lang="en-US" sz="4000" dirty="0" smtClean="0"/>
              <a:t>Dryad and DryadLINQ</a:t>
            </a:r>
            <a:br>
              <a:rPr lang="en-US" sz="4000" dirty="0" smtClean="0"/>
            </a:br>
            <a:r>
              <a:rPr lang="en-US" sz="4000" dirty="0" smtClean="0"/>
              <a:t>for data-intensive </a:t>
            </a:r>
            <a:r>
              <a:rPr lang="en-US" sz="4000" dirty="0" smtClean="0"/>
              <a:t>research</a:t>
            </a:r>
            <a:br>
              <a:rPr lang="en-US" sz="4000" dirty="0" smtClean="0"/>
            </a:br>
            <a:r>
              <a:rPr lang="en-US" dirty="0" smtClean="0"/>
              <a:t>(and a bit about Windows Azure)</a:t>
            </a:r>
            <a:r>
              <a:rPr lang="en-US" dirty="0" smtClean="0"/>
              <a:t/>
            </a:r>
            <a:br>
              <a:rPr lang="en-US" dirty="0" smtClean="0"/>
            </a:br>
            <a:r>
              <a:rPr lang="en-US" dirty="0" smtClean="0"/>
              <a:t/>
            </a:r>
            <a:br>
              <a:rPr lang="en-US" dirty="0" smtClean="0"/>
            </a:br>
            <a:r>
              <a:rPr lang="en-US" dirty="0" smtClean="0">
                <a:latin typeface="+mn-lt"/>
              </a:rPr>
              <a:t/>
            </a:r>
            <a:br>
              <a:rPr lang="en-US" dirty="0" smtClean="0">
                <a:latin typeface="+mn-lt"/>
              </a:rPr>
            </a:br>
            <a:endParaRPr lang="en-US" sz="4800" dirty="0">
              <a:latin typeface="+mn-lt"/>
            </a:endParaRPr>
          </a:p>
        </p:txBody>
      </p:sp>
      <p:sp>
        <p:nvSpPr>
          <p:cNvPr id="8" name="Subtitle 7"/>
          <p:cNvSpPr>
            <a:spLocks noGrp="1"/>
          </p:cNvSpPr>
          <p:nvPr>
            <p:ph type="subTitle" idx="1"/>
          </p:nvPr>
        </p:nvSpPr>
        <p:spPr>
          <a:xfrm>
            <a:off x="1524000" y="3657600"/>
            <a:ext cx="7391400" cy="1752600"/>
          </a:xfrm>
        </p:spPr>
        <p:txBody>
          <a:bodyPr>
            <a:normAutofit/>
          </a:bodyPr>
          <a:lstStyle/>
          <a:p>
            <a:r>
              <a:rPr lang="en-US" sz="2800" b="1" dirty="0" smtClean="0"/>
              <a:t>Condor Week 2010, Madison, WI</a:t>
            </a:r>
          </a:p>
          <a:p>
            <a:r>
              <a:rPr lang="en-US" sz="2800" b="1" dirty="0" smtClean="0"/>
              <a:t>Christophe Poulain</a:t>
            </a:r>
          </a:p>
          <a:p>
            <a:r>
              <a:rPr lang="en-US" sz="2400" dirty="0" smtClean="0"/>
              <a:t>Microsoft Research</a:t>
            </a:r>
            <a:endParaRPr lang="en-US" sz="2400" dirty="0"/>
          </a:p>
        </p:txBody>
      </p:sp>
    </p:spTree>
    <p:custDataLst>
      <p:tags r:id="rId1"/>
    </p:custDataLst>
    <p:extLst>
      <p:ext uri="{BB962C8B-B14F-4D97-AF65-F5344CB8AC3E}">
        <p14:creationId xmlns:p14="http://schemas.microsoft.com/office/powerpoint/2010/main" val="345315735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smtClean="0"/>
              <a:t>Dryad</a:t>
            </a:r>
            <a:endParaRPr lang="en-US" dirty="0"/>
          </a:p>
        </p:txBody>
      </p:sp>
      <p:sp>
        <p:nvSpPr>
          <p:cNvPr id="3" name="Content Placeholder 2"/>
          <p:cNvSpPr>
            <a:spLocks noGrp="1"/>
          </p:cNvSpPr>
          <p:nvPr>
            <p:ph idx="1"/>
          </p:nvPr>
        </p:nvSpPr>
        <p:spPr>
          <a:xfrm>
            <a:off x="304800" y="1371600"/>
            <a:ext cx="8382000" cy="5181600"/>
          </a:xfrm>
        </p:spPr>
        <p:txBody>
          <a:bodyPr>
            <a:normAutofit lnSpcReduction="10000"/>
          </a:bodyPr>
          <a:lstStyle/>
          <a:p>
            <a:r>
              <a:rPr lang="en-US" dirty="0" smtClean="0"/>
              <a:t>Continuously deployed since 2006</a:t>
            </a:r>
          </a:p>
          <a:p>
            <a:r>
              <a:rPr lang="en-US" dirty="0" smtClean="0"/>
              <a:t>Running on &gt;&gt; 10</a:t>
            </a:r>
            <a:r>
              <a:rPr lang="en-US" baseline="30000" dirty="0" smtClean="0"/>
              <a:t>4 </a:t>
            </a:r>
            <a:r>
              <a:rPr lang="en-US" dirty="0" smtClean="0"/>
              <a:t>machines</a:t>
            </a:r>
          </a:p>
          <a:p>
            <a:r>
              <a:rPr lang="en-US" dirty="0" smtClean="0"/>
              <a:t>Sifting through &gt; 10Pb data daily</a:t>
            </a:r>
          </a:p>
          <a:p>
            <a:r>
              <a:rPr lang="en-US" dirty="0" smtClean="0"/>
              <a:t>Runs on clusters &gt; 3000 machines</a:t>
            </a:r>
          </a:p>
          <a:p>
            <a:r>
              <a:rPr lang="en-US" dirty="0" smtClean="0"/>
              <a:t>Handles jobs with &gt; 10</a:t>
            </a:r>
            <a:r>
              <a:rPr lang="en-US" baseline="30000" dirty="0" smtClean="0"/>
              <a:t>5 </a:t>
            </a:r>
            <a:r>
              <a:rPr lang="en-US" dirty="0" smtClean="0"/>
              <a:t>processes each</a:t>
            </a:r>
          </a:p>
          <a:p>
            <a:r>
              <a:rPr lang="en-US" dirty="0" smtClean="0"/>
              <a:t>Platform for rich software ecosystem</a:t>
            </a:r>
          </a:p>
          <a:p>
            <a:r>
              <a:rPr lang="en-US" dirty="0" smtClean="0"/>
              <a:t>Used by &gt;&gt; 100 developers</a:t>
            </a:r>
          </a:p>
          <a:p>
            <a:endParaRPr lang="en-US" dirty="0" smtClean="0"/>
          </a:p>
          <a:p>
            <a:r>
              <a:rPr lang="en-US" dirty="0" smtClean="0"/>
              <a:t>Written at Microsoft Research, Silicon Valley</a:t>
            </a:r>
            <a:endParaRPr lang="en-US" dirty="0"/>
          </a:p>
        </p:txBody>
      </p:sp>
      <p:sp>
        <p:nvSpPr>
          <p:cNvPr id="4" name="Slide Number Placeholder 3"/>
          <p:cNvSpPr>
            <a:spLocks noGrp="1"/>
          </p:cNvSpPr>
          <p:nvPr>
            <p:ph type="sldNum" sz="quarter" idx="12"/>
          </p:nvPr>
        </p:nvSpPr>
        <p:spPr/>
        <p:txBody>
          <a:bodyPr/>
          <a:lstStyle/>
          <a:p>
            <a:fld id="{FC7F914F-062F-453F-B34B-BB004E9935E0}" type="slidenum">
              <a:rPr lang="en-US" smtClean="0"/>
              <a:pPr/>
              <a:t>10</a:t>
            </a:fld>
            <a:endParaRPr lang="en-US" dirty="0"/>
          </a:p>
        </p:txBody>
      </p:sp>
      <p:pic>
        <p:nvPicPr>
          <p:cNvPr id="108546" name="Picture 2" descr="Image:Dryad11.jpg">
            <a:hlinkClick r:id="rId2"/>
          </p:cNvPr>
          <p:cNvPicPr>
            <a:picLocks noChangeAspect="1" noChangeArrowheads="1"/>
          </p:cNvPicPr>
          <p:nvPr/>
        </p:nvPicPr>
        <p:blipFill>
          <a:blip r:embed="rId3" cstate="print"/>
          <a:srcRect/>
          <a:stretch>
            <a:fillRect/>
          </a:stretch>
        </p:blipFill>
        <p:spPr bwMode="auto">
          <a:xfrm>
            <a:off x="7239000" y="1066800"/>
            <a:ext cx="1741932" cy="4114800"/>
          </a:xfrm>
          <a:prstGeom prst="rect">
            <a:avLst/>
          </a:prstGeom>
          <a:noFill/>
        </p:spPr>
      </p:pic>
    </p:spTree>
    <p:extLst>
      <p:ext uri="{BB962C8B-B14F-4D97-AF65-F5344CB8AC3E}">
        <p14:creationId xmlns:p14="http://schemas.microsoft.com/office/powerpoint/2010/main" val="37587978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ounded Rectangle 46"/>
          <p:cNvSpPr/>
          <p:nvPr/>
        </p:nvSpPr>
        <p:spPr>
          <a:xfrm>
            <a:off x="4191000" y="1651000"/>
            <a:ext cx="1219200" cy="342900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pitchFamily="34" charset="0"/>
            </a:endParaRPr>
          </a:p>
        </p:txBody>
      </p:sp>
      <p:sp>
        <p:nvSpPr>
          <p:cNvPr id="2" name="Title 1"/>
          <p:cNvSpPr>
            <a:spLocks noGrp="1"/>
          </p:cNvSpPr>
          <p:nvPr>
            <p:ph type="title"/>
          </p:nvPr>
        </p:nvSpPr>
        <p:spPr>
          <a:xfrm>
            <a:off x="457200" y="76200"/>
            <a:ext cx="8686800" cy="762000"/>
          </a:xfrm>
        </p:spPr>
        <p:txBody>
          <a:bodyPr>
            <a:normAutofit/>
          </a:bodyPr>
          <a:lstStyle/>
          <a:p>
            <a:r>
              <a:rPr lang="en-US" dirty="0" smtClean="0"/>
              <a:t>Dryad Job Structure</a:t>
            </a:r>
            <a:endParaRPr lang="en-US" dirty="0"/>
          </a:p>
        </p:txBody>
      </p:sp>
      <p:sp>
        <p:nvSpPr>
          <p:cNvPr id="5" name="Rounded Rectangle 4"/>
          <p:cNvSpPr/>
          <p:nvPr/>
        </p:nvSpPr>
        <p:spPr>
          <a:xfrm>
            <a:off x="1264024" y="2380615"/>
            <a:ext cx="762000" cy="533400"/>
          </a:xfrm>
          <a:prstGeom prst="roundRect">
            <a:avLst/>
          </a:prstGeom>
          <a:solidFill>
            <a:schemeClr val="bg2">
              <a:lumMod val="9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grep</a:t>
            </a:r>
            <a:endParaRPr lang="en-US" sz="2800" dirty="0">
              <a:solidFill>
                <a:schemeClr val="tx1"/>
              </a:solidFill>
              <a:latin typeface="Candara" pitchFamily="34" charset="0"/>
            </a:endParaRPr>
          </a:p>
        </p:txBody>
      </p:sp>
      <p:sp>
        <p:nvSpPr>
          <p:cNvPr id="6" name="Rounded Rectangle 5"/>
          <p:cNvSpPr/>
          <p:nvPr/>
        </p:nvSpPr>
        <p:spPr>
          <a:xfrm>
            <a:off x="2940424" y="2914015"/>
            <a:ext cx="762000" cy="533400"/>
          </a:xfrm>
          <a:prstGeom prst="roundRect">
            <a:avLst/>
          </a:prstGeom>
          <a:solidFill>
            <a:schemeClr val="accent2">
              <a:lumMod val="20000"/>
              <a:lumOff val="8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sed</a:t>
            </a:r>
            <a:endParaRPr lang="en-US" sz="2000" dirty="0">
              <a:solidFill>
                <a:schemeClr val="tx1"/>
              </a:solidFill>
              <a:latin typeface="Candara" pitchFamily="34" charset="0"/>
            </a:endParaRPr>
          </a:p>
        </p:txBody>
      </p:sp>
      <p:sp>
        <p:nvSpPr>
          <p:cNvPr id="7" name="Rounded Rectangle 6"/>
          <p:cNvSpPr/>
          <p:nvPr/>
        </p:nvSpPr>
        <p:spPr>
          <a:xfrm>
            <a:off x="4419600" y="2260600"/>
            <a:ext cx="762000" cy="533400"/>
          </a:xfrm>
          <a:prstGeom prst="roundRect">
            <a:avLst/>
          </a:prstGeom>
          <a:solidFill>
            <a:schemeClr val="accent3">
              <a:lumMod val="40000"/>
              <a:lumOff val="6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sort</a:t>
            </a:r>
            <a:endParaRPr lang="en-US" sz="2000" dirty="0">
              <a:solidFill>
                <a:schemeClr val="tx1"/>
              </a:solidFill>
              <a:latin typeface="Candara" pitchFamily="34" charset="0"/>
            </a:endParaRPr>
          </a:p>
        </p:txBody>
      </p:sp>
      <p:sp>
        <p:nvSpPr>
          <p:cNvPr id="8" name="Rounded Rectangle 7"/>
          <p:cNvSpPr/>
          <p:nvPr/>
        </p:nvSpPr>
        <p:spPr>
          <a:xfrm>
            <a:off x="5988424" y="2456815"/>
            <a:ext cx="762000" cy="533400"/>
          </a:xfrm>
          <a:prstGeom prst="roundRect">
            <a:avLst/>
          </a:prstGeom>
          <a:solidFill>
            <a:schemeClr val="accent5">
              <a:lumMod val="40000"/>
              <a:lumOff val="6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awk</a:t>
            </a:r>
            <a:endParaRPr lang="en-US" sz="2000" dirty="0">
              <a:solidFill>
                <a:schemeClr val="tx1"/>
              </a:solidFill>
              <a:latin typeface="Candara" pitchFamily="34" charset="0"/>
            </a:endParaRPr>
          </a:p>
        </p:txBody>
      </p:sp>
      <p:sp>
        <p:nvSpPr>
          <p:cNvPr id="9" name="Rounded Rectangle 8"/>
          <p:cNvSpPr/>
          <p:nvPr/>
        </p:nvSpPr>
        <p:spPr>
          <a:xfrm>
            <a:off x="7283824" y="2914015"/>
            <a:ext cx="762000" cy="533400"/>
          </a:xfrm>
          <a:prstGeom prst="roundRect">
            <a:avLst/>
          </a:prstGeom>
          <a:solidFill>
            <a:schemeClr val="accent6">
              <a:lumMod val="60000"/>
              <a:lumOff val="4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perl</a:t>
            </a:r>
            <a:endParaRPr lang="en-US" sz="2000" dirty="0">
              <a:solidFill>
                <a:schemeClr val="tx1"/>
              </a:solidFill>
              <a:latin typeface="Candara" pitchFamily="34" charset="0"/>
            </a:endParaRPr>
          </a:p>
        </p:txBody>
      </p:sp>
      <p:cxnSp>
        <p:nvCxnSpPr>
          <p:cNvPr id="10" name="Straight Arrow Connector 9"/>
          <p:cNvCxnSpPr>
            <a:stCxn id="5" idx="3"/>
          </p:cNvCxnSpPr>
          <p:nvPr/>
        </p:nvCxnSpPr>
        <p:spPr>
          <a:xfrm>
            <a:off x="2026024" y="2647315"/>
            <a:ext cx="916352" cy="671787"/>
          </a:xfrm>
          <a:prstGeom prst="curvedConnector3">
            <a:avLst>
              <a:gd name="adj1" fmla="val 36168"/>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6" idx="3"/>
            <a:endCxn id="7" idx="1"/>
          </p:cNvCxnSpPr>
          <p:nvPr/>
        </p:nvCxnSpPr>
        <p:spPr>
          <a:xfrm flipV="1">
            <a:off x="3702424" y="2527302"/>
            <a:ext cx="717176" cy="65341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7" idx="3"/>
            <a:endCxn id="19" idx="1"/>
          </p:cNvCxnSpPr>
          <p:nvPr/>
        </p:nvCxnSpPr>
        <p:spPr>
          <a:xfrm>
            <a:off x="5181600" y="2527302"/>
            <a:ext cx="806824" cy="126301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8" idx="3"/>
            <a:endCxn id="9" idx="1"/>
          </p:cNvCxnSpPr>
          <p:nvPr/>
        </p:nvCxnSpPr>
        <p:spPr>
          <a:xfrm>
            <a:off x="6750424" y="2723515"/>
            <a:ext cx="533400" cy="4572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1264024" y="3218815"/>
            <a:ext cx="762000" cy="533400"/>
          </a:xfrm>
          <a:prstGeom prst="roundRect">
            <a:avLst/>
          </a:prstGeom>
          <a:solidFill>
            <a:schemeClr val="bg2">
              <a:lumMod val="9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grep</a:t>
            </a:r>
            <a:endParaRPr lang="en-US" sz="2000" dirty="0">
              <a:solidFill>
                <a:schemeClr val="tx1"/>
              </a:solidFill>
              <a:latin typeface="Candara" pitchFamily="34" charset="0"/>
            </a:endParaRPr>
          </a:p>
        </p:txBody>
      </p:sp>
      <p:sp>
        <p:nvSpPr>
          <p:cNvPr id="15" name="Rounded Rectangle 14"/>
          <p:cNvSpPr/>
          <p:nvPr/>
        </p:nvSpPr>
        <p:spPr>
          <a:xfrm>
            <a:off x="1295400" y="3860800"/>
            <a:ext cx="762000" cy="533400"/>
          </a:xfrm>
          <a:prstGeom prst="roundRect">
            <a:avLst/>
          </a:prstGeom>
          <a:solidFill>
            <a:schemeClr val="bg2">
              <a:lumMod val="9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grep</a:t>
            </a:r>
            <a:endParaRPr lang="en-US" sz="2000" dirty="0">
              <a:solidFill>
                <a:schemeClr val="tx1"/>
              </a:solidFill>
              <a:latin typeface="Candara" pitchFamily="34" charset="0"/>
            </a:endParaRPr>
          </a:p>
        </p:txBody>
      </p:sp>
      <p:sp>
        <p:nvSpPr>
          <p:cNvPr id="16" name="Rounded Rectangle 15"/>
          <p:cNvSpPr/>
          <p:nvPr/>
        </p:nvSpPr>
        <p:spPr>
          <a:xfrm>
            <a:off x="2940424" y="3599815"/>
            <a:ext cx="762000" cy="533400"/>
          </a:xfrm>
          <a:prstGeom prst="roundRect">
            <a:avLst/>
          </a:prstGeom>
          <a:solidFill>
            <a:schemeClr val="accent2">
              <a:lumMod val="20000"/>
              <a:lumOff val="8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sed</a:t>
            </a:r>
            <a:endParaRPr lang="en-US" sz="2000" dirty="0">
              <a:solidFill>
                <a:schemeClr val="tx1"/>
              </a:solidFill>
              <a:latin typeface="Candara" pitchFamily="34" charset="0"/>
            </a:endParaRPr>
          </a:p>
        </p:txBody>
      </p:sp>
      <p:sp>
        <p:nvSpPr>
          <p:cNvPr id="17" name="Rounded Rectangle 16"/>
          <p:cNvSpPr/>
          <p:nvPr/>
        </p:nvSpPr>
        <p:spPr>
          <a:xfrm>
            <a:off x="4419600" y="3175000"/>
            <a:ext cx="762000" cy="533400"/>
          </a:xfrm>
          <a:prstGeom prst="roundRect">
            <a:avLst/>
          </a:prstGeom>
          <a:solidFill>
            <a:schemeClr val="accent3">
              <a:lumMod val="40000"/>
              <a:lumOff val="6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sort</a:t>
            </a:r>
            <a:endParaRPr lang="en-US" sz="2000" dirty="0">
              <a:solidFill>
                <a:schemeClr val="tx1"/>
              </a:solidFill>
              <a:latin typeface="Candara" pitchFamily="34" charset="0"/>
            </a:endParaRPr>
          </a:p>
        </p:txBody>
      </p:sp>
      <p:sp>
        <p:nvSpPr>
          <p:cNvPr id="18" name="Rounded Rectangle 17"/>
          <p:cNvSpPr/>
          <p:nvPr/>
        </p:nvSpPr>
        <p:spPr>
          <a:xfrm>
            <a:off x="4419600" y="3937000"/>
            <a:ext cx="762000" cy="533400"/>
          </a:xfrm>
          <a:prstGeom prst="roundRect">
            <a:avLst/>
          </a:prstGeom>
          <a:solidFill>
            <a:schemeClr val="accent3">
              <a:lumMod val="40000"/>
              <a:lumOff val="6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sort</a:t>
            </a:r>
            <a:endParaRPr lang="en-US" sz="2000" dirty="0">
              <a:solidFill>
                <a:schemeClr val="tx1"/>
              </a:solidFill>
              <a:latin typeface="Candara" pitchFamily="34" charset="0"/>
            </a:endParaRPr>
          </a:p>
        </p:txBody>
      </p:sp>
      <p:sp>
        <p:nvSpPr>
          <p:cNvPr id="19" name="Rounded Rectangle 18"/>
          <p:cNvSpPr/>
          <p:nvPr/>
        </p:nvSpPr>
        <p:spPr>
          <a:xfrm>
            <a:off x="5988424" y="3523615"/>
            <a:ext cx="762000" cy="533400"/>
          </a:xfrm>
          <a:prstGeom prst="roundRect">
            <a:avLst/>
          </a:prstGeom>
          <a:solidFill>
            <a:schemeClr val="accent5">
              <a:lumMod val="40000"/>
              <a:lumOff val="6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itchFamily="34" charset="0"/>
              </a:rPr>
              <a:t>awk</a:t>
            </a:r>
            <a:endParaRPr lang="en-US" sz="2000" dirty="0">
              <a:solidFill>
                <a:schemeClr val="tx1"/>
              </a:solidFill>
              <a:latin typeface="Candara" pitchFamily="34" charset="0"/>
            </a:endParaRPr>
          </a:p>
        </p:txBody>
      </p:sp>
      <p:cxnSp>
        <p:nvCxnSpPr>
          <p:cNvPr id="20" name="Straight Arrow Connector 19"/>
          <p:cNvCxnSpPr>
            <a:stCxn id="14" idx="3"/>
            <a:endCxn id="16" idx="1"/>
          </p:cNvCxnSpPr>
          <p:nvPr/>
        </p:nvCxnSpPr>
        <p:spPr>
          <a:xfrm>
            <a:off x="2026024" y="3485515"/>
            <a:ext cx="914400" cy="3810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3"/>
            <a:endCxn id="16" idx="1"/>
          </p:cNvCxnSpPr>
          <p:nvPr/>
        </p:nvCxnSpPr>
        <p:spPr>
          <a:xfrm flipV="1">
            <a:off x="2057400" y="3866517"/>
            <a:ext cx="883024" cy="26098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6" idx="3"/>
            <a:endCxn id="17" idx="1"/>
          </p:cNvCxnSpPr>
          <p:nvPr/>
        </p:nvCxnSpPr>
        <p:spPr>
          <a:xfrm flipV="1">
            <a:off x="3702424" y="3441702"/>
            <a:ext cx="717176" cy="42481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6" idx="3"/>
            <a:endCxn id="18" idx="1"/>
          </p:cNvCxnSpPr>
          <p:nvPr/>
        </p:nvCxnSpPr>
        <p:spPr>
          <a:xfrm>
            <a:off x="3702424" y="3866517"/>
            <a:ext cx="717176" cy="33718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8" idx="3"/>
            <a:endCxn id="19" idx="1"/>
          </p:cNvCxnSpPr>
          <p:nvPr/>
        </p:nvCxnSpPr>
        <p:spPr>
          <a:xfrm flipV="1">
            <a:off x="5181600" y="3790317"/>
            <a:ext cx="806824" cy="41338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7" idx="3"/>
            <a:endCxn id="19" idx="1"/>
          </p:cNvCxnSpPr>
          <p:nvPr/>
        </p:nvCxnSpPr>
        <p:spPr>
          <a:xfrm>
            <a:off x="5181600" y="3441702"/>
            <a:ext cx="806824" cy="34861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34" idx="3"/>
            <a:endCxn id="5" idx="1"/>
          </p:cNvCxnSpPr>
          <p:nvPr/>
        </p:nvCxnSpPr>
        <p:spPr>
          <a:xfrm>
            <a:off x="868834" y="2647315"/>
            <a:ext cx="39519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35" idx="3"/>
            <a:endCxn id="14" idx="1"/>
          </p:cNvCxnSpPr>
          <p:nvPr/>
        </p:nvCxnSpPr>
        <p:spPr>
          <a:xfrm flipV="1">
            <a:off x="841941" y="3485516"/>
            <a:ext cx="422085" cy="896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36" idx="3"/>
          </p:cNvCxnSpPr>
          <p:nvPr/>
        </p:nvCxnSpPr>
        <p:spPr>
          <a:xfrm flipV="1">
            <a:off x="841940" y="4139725"/>
            <a:ext cx="422084" cy="1713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7" idx="3"/>
            <a:endCxn id="8" idx="1"/>
          </p:cNvCxnSpPr>
          <p:nvPr/>
        </p:nvCxnSpPr>
        <p:spPr>
          <a:xfrm>
            <a:off x="5181600" y="2527302"/>
            <a:ext cx="806824" cy="19621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7" idx="3"/>
            <a:endCxn id="8" idx="1"/>
          </p:cNvCxnSpPr>
          <p:nvPr/>
        </p:nvCxnSpPr>
        <p:spPr>
          <a:xfrm flipV="1">
            <a:off x="5181600" y="2723517"/>
            <a:ext cx="806824" cy="71818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8" idx="3"/>
            <a:endCxn id="8" idx="1"/>
          </p:cNvCxnSpPr>
          <p:nvPr/>
        </p:nvCxnSpPr>
        <p:spPr>
          <a:xfrm flipV="1">
            <a:off x="5181600" y="2723517"/>
            <a:ext cx="806824" cy="148018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9" idx="3"/>
            <a:endCxn id="9" idx="1"/>
          </p:cNvCxnSpPr>
          <p:nvPr/>
        </p:nvCxnSpPr>
        <p:spPr>
          <a:xfrm flipV="1">
            <a:off x="6750424" y="3180715"/>
            <a:ext cx="533400" cy="6096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9" idx="3"/>
            <a:endCxn id="37" idx="1"/>
          </p:cNvCxnSpPr>
          <p:nvPr/>
        </p:nvCxnSpPr>
        <p:spPr>
          <a:xfrm>
            <a:off x="8045826" y="3180717"/>
            <a:ext cx="313765" cy="3473"/>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4" name="Picture 2" descr="C:\Program Files\Microsoft Resource DVD Artwork\DVD_ART\Artwork_Imagery\Shapes and Graphics\circular shapes\3d Disc shapes\gray medium column.png"/>
          <p:cNvPicPr>
            <a:picLocks noChangeAspect="1" noChangeArrowheads="1"/>
          </p:cNvPicPr>
          <p:nvPr/>
        </p:nvPicPr>
        <p:blipFill>
          <a:blip r:embed="rId3" cstate="print"/>
          <a:srcRect/>
          <a:stretch>
            <a:fillRect/>
          </a:stretch>
        </p:blipFill>
        <p:spPr bwMode="auto">
          <a:xfrm>
            <a:off x="255497" y="2336801"/>
            <a:ext cx="613339" cy="621031"/>
          </a:xfrm>
          <a:prstGeom prst="rect">
            <a:avLst/>
          </a:prstGeom>
          <a:noFill/>
        </p:spPr>
      </p:pic>
      <p:pic>
        <p:nvPicPr>
          <p:cNvPr id="35" name="Picture 2" descr="C:\Program Files\Microsoft Resource DVD Artwork\DVD_ART\Artwork_Imagery\Shapes and Graphics\circular shapes\3d Disc shapes\gray medium column.png"/>
          <p:cNvPicPr>
            <a:picLocks noChangeAspect="1" noChangeArrowheads="1"/>
          </p:cNvPicPr>
          <p:nvPr/>
        </p:nvPicPr>
        <p:blipFill>
          <a:blip r:embed="rId3" cstate="print"/>
          <a:srcRect/>
          <a:stretch>
            <a:fillRect/>
          </a:stretch>
        </p:blipFill>
        <p:spPr bwMode="auto">
          <a:xfrm>
            <a:off x="228602" y="3183966"/>
            <a:ext cx="613339" cy="621031"/>
          </a:xfrm>
          <a:prstGeom prst="rect">
            <a:avLst/>
          </a:prstGeom>
          <a:noFill/>
        </p:spPr>
      </p:pic>
      <p:pic>
        <p:nvPicPr>
          <p:cNvPr id="36" name="Picture 2" descr="C:\Program Files\Microsoft Resource DVD Artwork\DVD_ART\Artwork_Imagery\Shapes and Graphics\circular shapes\3d Disc shapes\gray medium column.png"/>
          <p:cNvPicPr>
            <a:picLocks noChangeAspect="1" noChangeArrowheads="1"/>
          </p:cNvPicPr>
          <p:nvPr/>
        </p:nvPicPr>
        <p:blipFill>
          <a:blip r:embed="rId3" cstate="print"/>
          <a:srcRect/>
          <a:stretch>
            <a:fillRect/>
          </a:stretch>
        </p:blipFill>
        <p:spPr bwMode="auto">
          <a:xfrm>
            <a:off x="228603" y="3846345"/>
            <a:ext cx="613339" cy="621031"/>
          </a:xfrm>
          <a:prstGeom prst="rect">
            <a:avLst/>
          </a:prstGeom>
          <a:noFill/>
        </p:spPr>
      </p:pic>
      <p:pic>
        <p:nvPicPr>
          <p:cNvPr id="37" name="Picture 2" descr="C:\Program Files\Microsoft Resource DVD Artwork\DVD_ART\Artwork_Imagery\Shapes and Graphics\circular shapes\3d Disc shapes\gray medium column.png"/>
          <p:cNvPicPr>
            <a:picLocks noChangeAspect="1" noChangeArrowheads="1"/>
          </p:cNvPicPr>
          <p:nvPr/>
        </p:nvPicPr>
        <p:blipFill>
          <a:blip r:embed="rId3" cstate="print"/>
          <a:srcRect/>
          <a:stretch>
            <a:fillRect/>
          </a:stretch>
        </p:blipFill>
        <p:spPr bwMode="auto">
          <a:xfrm>
            <a:off x="8359591" y="2873674"/>
            <a:ext cx="613339" cy="621031"/>
          </a:xfrm>
          <a:prstGeom prst="rect">
            <a:avLst/>
          </a:prstGeom>
          <a:noFill/>
        </p:spPr>
      </p:pic>
      <p:sp>
        <p:nvSpPr>
          <p:cNvPr id="48" name="TextBox 47"/>
          <p:cNvSpPr txBox="1"/>
          <p:nvPr/>
        </p:nvSpPr>
        <p:spPr>
          <a:xfrm>
            <a:off x="169977" y="1346200"/>
            <a:ext cx="760144" cy="707886"/>
          </a:xfrm>
          <a:prstGeom prst="rect">
            <a:avLst/>
          </a:prstGeom>
          <a:noFill/>
          <a:ln>
            <a:noFill/>
          </a:ln>
        </p:spPr>
        <p:txBody>
          <a:bodyPr wrap="none" rtlCol="0">
            <a:spAutoFit/>
          </a:bodyPr>
          <a:lstStyle/>
          <a:p>
            <a:pPr algn="ctr"/>
            <a:r>
              <a:rPr lang="en-US" sz="2000" b="1" i="1" dirty="0" smtClean="0">
                <a:solidFill>
                  <a:srgbClr val="0000CC"/>
                </a:solidFill>
                <a:latin typeface="Candara" pitchFamily="34" charset="0"/>
              </a:rPr>
              <a:t>Input</a:t>
            </a:r>
            <a:br>
              <a:rPr lang="en-US" sz="2000" b="1" i="1" dirty="0" smtClean="0">
                <a:solidFill>
                  <a:srgbClr val="0000CC"/>
                </a:solidFill>
                <a:latin typeface="Candara" pitchFamily="34" charset="0"/>
              </a:rPr>
            </a:br>
            <a:r>
              <a:rPr lang="en-US" sz="2000" b="1" i="1" dirty="0" smtClean="0">
                <a:solidFill>
                  <a:srgbClr val="0000CC"/>
                </a:solidFill>
                <a:latin typeface="Candara" pitchFamily="34" charset="0"/>
              </a:rPr>
              <a:t>files</a:t>
            </a:r>
            <a:endParaRPr lang="en-US" sz="2000" b="1" i="1" dirty="0">
              <a:solidFill>
                <a:srgbClr val="0000CC"/>
              </a:solidFill>
              <a:latin typeface="Candara" pitchFamily="34" charset="0"/>
            </a:endParaRPr>
          </a:p>
        </p:txBody>
      </p:sp>
      <p:sp>
        <p:nvSpPr>
          <p:cNvPr id="49" name="TextBox 48"/>
          <p:cNvSpPr txBox="1"/>
          <p:nvPr/>
        </p:nvSpPr>
        <p:spPr>
          <a:xfrm>
            <a:off x="1652632" y="4775201"/>
            <a:ext cx="1393330" cy="707886"/>
          </a:xfrm>
          <a:prstGeom prst="rect">
            <a:avLst/>
          </a:prstGeom>
          <a:noFill/>
        </p:spPr>
        <p:txBody>
          <a:bodyPr wrap="none" rtlCol="0">
            <a:spAutoFit/>
          </a:bodyPr>
          <a:lstStyle/>
          <a:p>
            <a:pPr algn="ctr"/>
            <a:r>
              <a:rPr lang="en-US" sz="2000" b="1" i="1" dirty="0" smtClean="0">
                <a:solidFill>
                  <a:srgbClr val="0000CC"/>
                </a:solidFill>
                <a:latin typeface="Candara" pitchFamily="34" charset="0"/>
              </a:rPr>
              <a:t>Vertices </a:t>
            </a:r>
            <a:br>
              <a:rPr lang="en-US" sz="2000" b="1" i="1" dirty="0" smtClean="0">
                <a:solidFill>
                  <a:srgbClr val="0000CC"/>
                </a:solidFill>
                <a:latin typeface="Candara" pitchFamily="34" charset="0"/>
              </a:rPr>
            </a:br>
            <a:r>
              <a:rPr lang="en-US" sz="2000" b="1" i="1" dirty="0" smtClean="0">
                <a:solidFill>
                  <a:srgbClr val="0000CC"/>
                </a:solidFill>
                <a:latin typeface="Candara" pitchFamily="34" charset="0"/>
              </a:rPr>
              <a:t>(processes)</a:t>
            </a:r>
            <a:endParaRPr lang="en-US" sz="2000" b="1" i="1" dirty="0">
              <a:solidFill>
                <a:srgbClr val="0000CC"/>
              </a:solidFill>
              <a:latin typeface="Candara" pitchFamily="34" charset="0"/>
            </a:endParaRPr>
          </a:p>
        </p:txBody>
      </p:sp>
      <p:cxnSp>
        <p:nvCxnSpPr>
          <p:cNvPr id="50" name="Straight Arrow Connector 49"/>
          <p:cNvCxnSpPr>
            <a:stCxn id="49" idx="0"/>
            <a:endCxn id="15" idx="2"/>
          </p:cNvCxnSpPr>
          <p:nvPr/>
        </p:nvCxnSpPr>
        <p:spPr>
          <a:xfrm rot="16200000" flipV="1">
            <a:off x="1822349" y="4248252"/>
            <a:ext cx="381001" cy="672897"/>
          </a:xfrm>
          <a:prstGeom prst="straightConnector1">
            <a:avLst/>
          </a:prstGeom>
          <a:ln>
            <a:tailEnd type="triangle" w="med" len="lg"/>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stCxn id="49" idx="0"/>
            <a:endCxn id="16" idx="2"/>
          </p:cNvCxnSpPr>
          <p:nvPr/>
        </p:nvCxnSpPr>
        <p:spPr>
          <a:xfrm rot="5400000" flipH="1" flipV="1">
            <a:off x="2514367" y="3968145"/>
            <a:ext cx="641986" cy="972127"/>
          </a:xfrm>
          <a:prstGeom prst="straightConnector1">
            <a:avLst/>
          </a:prstGeom>
          <a:ln>
            <a:tailEnd type="triangle" w="med" len="lg"/>
          </a:ln>
        </p:spPr>
        <p:style>
          <a:lnRef idx="1">
            <a:schemeClr val="accent1"/>
          </a:lnRef>
          <a:fillRef idx="0">
            <a:schemeClr val="accent1"/>
          </a:fillRef>
          <a:effectRef idx="0">
            <a:schemeClr val="accent1"/>
          </a:effectRef>
          <a:fontRef idx="minor">
            <a:schemeClr val="tx1"/>
          </a:fontRef>
        </p:style>
      </p:cxnSp>
      <p:sp>
        <p:nvSpPr>
          <p:cNvPr id="57" name="TextBox 56"/>
          <p:cNvSpPr txBox="1"/>
          <p:nvPr/>
        </p:nvSpPr>
        <p:spPr>
          <a:xfrm>
            <a:off x="8063256" y="1727201"/>
            <a:ext cx="947695" cy="707886"/>
          </a:xfrm>
          <a:prstGeom prst="rect">
            <a:avLst/>
          </a:prstGeom>
          <a:noFill/>
          <a:ln>
            <a:noFill/>
          </a:ln>
        </p:spPr>
        <p:txBody>
          <a:bodyPr wrap="none" rtlCol="0">
            <a:spAutoFit/>
          </a:bodyPr>
          <a:lstStyle/>
          <a:p>
            <a:pPr algn="ctr"/>
            <a:r>
              <a:rPr lang="en-US" sz="2000" b="1" i="1" dirty="0" smtClean="0">
                <a:solidFill>
                  <a:srgbClr val="0000CC"/>
                </a:solidFill>
                <a:latin typeface="Candara" pitchFamily="34" charset="0"/>
              </a:rPr>
              <a:t>Output</a:t>
            </a:r>
            <a:br>
              <a:rPr lang="en-US" sz="2000" b="1" i="1" dirty="0" smtClean="0">
                <a:solidFill>
                  <a:srgbClr val="0000CC"/>
                </a:solidFill>
                <a:latin typeface="Candara" pitchFamily="34" charset="0"/>
              </a:rPr>
            </a:br>
            <a:r>
              <a:rPr lang="en-US" sz="2000" b="1" i="1" dirty="0" smtClean="0">
                <a:solidFill>
                  <a:srgbClr val="0000CC"/>
                </a:solidFill>
                <a:latin typeface="Candara" pitchFamily="34" charset="0"/>
              </a:rPr>
              <a:t>files</a:t>
            </a:r>
            <a:endParaRPr lang="en-US" sz="2000" b="1" i="1" dirty="0">
              <a:solidFill>
                <a:srgbClr val="0000CC"/>
              </a:solidFill>
              <a:latin typeface="Candara" pitchFamily="34" charset="0"/>
            </a:endParaRPr>
          </a:p>
        </p:txBody>
      </p:sp>
      <p:sp>
        <p:nvSpPr>
          <p:cNvPr id="58" name="TextBox 57"/>
          <p:cNvSpPr txBox="1"/>
          <p:nvPr/>
        </p:nvSpPr>
        <p:spPr>
          <a:xfrm>
            <a:off x="2057400" y="1193800"/>
            <a:ext cx="1146468" cy="400110"/>
          </a:xfrm>
          <a:prstGeom prst="rect">
            <a:avLst/>
          </a:prstGeom>
          <a:noFill/>
        </p:spPr>
        <p:txBody>
          <a:bodyPr wrap="none" rtlCol="0">
            <a:spAutoFit/>
          </a:bodyPr>
          <a:lstStyle/>
          <a:p>
            <a:r>
              <a:rPr lang="en-US" sz="2000" b="1" i="1" dirty="0" smtClean="0">
                <a:solidFill>
                  <a:srgbClr val="0000CC"/>
                </a:solidFill>
                <a:latin typeface="Candara" pitchFamily="34" charset="0"/>
              </a:rPr>
              <a:t>Channels</a:t>
            </a:r>
            <a:endParaRPr lang="en-US" sz="2000" b="1" i="1" dirty="0">
              <a:solidFill>
                <a:srgbClr val="0000CC"/>
              </a:solidFill>
              <a:latin typeface="Candara" pitchFamily="34" charset="0"/>
            </a:endParaRPr>
          </a:p>
        </p:txBody>
      </p:sp>
      <p:cxnSp>
        <p:nvCxnSpPr>
          <p:cNvPr id="59" name="Straight Arrow Connector 58"/>
          <p:cNvCxnSpPr>
            <a:stCxn id="58" idx="2"/>
          </p:cNvCxnSpPr>
          <p:nvPr/>
        </p:nvCxnSpPr>
        <p:spPr>
          <a:xfrm rot="5400000">
            <a:off x="1934473" y="2174045"/>
            <a:ext cx="1276296" cy="116026"/>
          </a:xfrm>
          <a:prstGeom prst="straightConnector1">
            <a:avLst/>
          </a:prstGeom>
          <a:ln>
            <a:tailEnd type="triangle" w="med" len="lg"/>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4419602" y="1701800"/>
            <a:ext cx="795411" cy="400110"/>
          </a:xfrm>
          <a:prstGeom prst="rect">
            <a:avLst/>
          </a:prstGeom>
          <a:noFill/>
          <a:ln>
            <a:noFill/>
          </a:ln>
        </p:spPr>
        <p:txBody>
          <a:bodyPr wrap="none" rtlCol="0">
            <a:spAutoFit/>
          </a:bodyPr>
          <a:lstStyle/>
          <a:p>
            <a:r>
              <a:rPr lang="en-US" sz="2000" b="1" i="1" dirty="0" smtClean="0">
                <a:solidFill>
                  <a:srgbClr val="0000CC"/>
                </a:solidFill>
                <a:latin typeface="Candara" pitchFamily="34" charset="0"/>
              </a:rPr>
              <a:t>Stage</a:t>
            </a:r>
            <a:endParaRPr lang="en-US" sz="2000" b="1" i="1" dirty="0">
              <a:solidFill>
                <a:srgbClr val="0000CC"/>
              </a:solidFill>
              <a:latin typeface="Candara" pitchFamily="34" charset="0"/>
            </a:endParaRPr>
          </a:p>
        </p:txBody>
      </p:sp>
      <p:pic>
        <p:nvPicPr>
          <p:cNvPr id="65" name="Picture 2" descr="C:\Program Files\Microsoft Resource DVD Artwork\DVD_ART\Artwork_Imagery\Shapes and Graphics\circular shapes\3d Disc shapes\gray medium column.png"/>
          <p:cNvPicPr>
            <a:picLocks noChangeAspect="1" noChangeArrowheads="1"/>
          </p:cNvPicPr>
          <p:nvPr/>
        </p:nvPicPr>
        <p:blipFill>
          <a:blip r:embed="rId3" cstate="print"/>
          <a:srcRect/>
          <a:stretch>
            <a:fillRect/>
          </a:stretch>
        </p:blipFill>
        <p:spPr bwMode="auto">
          <a:xfrm>
            <a:off x="8382002" y="4470401"/>
            <a:ext cx="613339" cy="621031"/>
          </a:xfrm>
          <a:prstGeom prst="rect">
            <a:avLst/>
          </a:prstGeom>
          <a:noFill/>
        </p:spPr>
      </p:pic>
      <p:cxnSp>
        <p:nvCxnSpPr>
          <p:cNvPr id="66" name="Straight Arrow Connector 65"/>
          <p:cNvCxnSpPr>
            <a:stCxn id="16" idx="3"/>
            <a:endCxn id="19" idx="1"/>
          </p:cNvCxnSpPr>
          <p:nvPr/>
        </p:nvCxnSpPr>
        <p:spPr>
          <a:xfrm flipV="1">
            <a:off x="3702424" y="3790315"/>
            <a:ext cx="2286000" cy="762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 idx="3"/>
            <a:endCxn id="8" idx="1"/>
          </p:cNvCxnSpPr>
          <p:nvPr/>
        </p:nvCxnSpPr>
        <p:spPr>
          <a:xfrm flipV="1">
            <a:off x="3702424" y="2723515"/>
            <a:ext cx="2286000" cy="4572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4" name="Straight Arrow Connector 9"/>
          <p:cNvCxnSpPr>
            <a:stCxn id="5" idx="3"/>
          </p:cNvCxnSpPr>
          <p:nvPr/>
        </p:nvCxnSpPr>
        <p:spPr>
          <a:xfrm>
            <a:off x="2026026" y="2647317"/>
            <a:ext cx="934459" cy="418289"/>
          </a:xfrm>
          <a:prstGeom prst="curvedConnector3">
            <a:avLst>
              <a:gd name="adj1" fmla="val 50000"/>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19" idx="3"/>
            <a:endCxn id="65" idx="1"/>
          </p:cNvCxnSpPr>
          <p:nvPr/>
        </p:nvCxnSpPr>
        <p:spPr>
          <a:xfrm>
            <a:off x="6750424" y="3790315"/>
            <a:ext cx="1631576" cy="9906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58" idx="2"/>
          </p:cNvCxnSpPr>
          <p:nvPr/>
        </p:nvCxnSpPr>
        <p:spPr>
          <a:xfrm rot="16200000" flipH="1">
            <a:off x="2696474" y="1528069"/>
            <a:ext cx="1276287" cy="1407967"/>
          </a:xfrm>
          <a:prstGeom prst="straightConnector1">
            <a:avLst/>
          </a:prstGeom>
          <a:ln>
            <a:tailEnd type="triangle" w="med" len="lg"/>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3886200" y="5265421"/>
            <a:ext cx="3200400" cy="98488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sz="1600" dirty="0" smtClean="0">
                <a:latin typeface="Candara" pitchFamily="34" charset="0"/>
              </a:rPr>
              <a:t>Channel is a finite streams of items</a:t>
            </a:r>
          </a:p>
          <a:p>
            <a:pPr>
              <a:buFont typeface="Arial" pitchFamily="34" charset="0"/>
              <a:buChar char="•"/>
            </a:pPr>
            <a:r>
              <a:rPr lang="en-US" sz="1400" dirty="0">
                <a:latin typeface="Candara" pitchFamily="34" charset="0"/>
              </a:rPr>
              <a:t> </a:t>
            </a:r>
            <a:r>
              <a:rPr lang="en-US" sz="1400" dirty="0" smtClean="0">
                <a:latin typeface="Candara" pitchFamily="34" charset="0"/>
              </a:rPr>
              <a:t> NTFS files (temporary)</a:t>
            </a:r>
          </a:p>
          <a:p>
            <a:pPr>
              <a:buFont typeface="Arial" pitchFamily="34" charset="0"/>
              <a:buChar char="•"/>
            </a:pPr>
            <a:r>
              <a:rPr lang="en-US" sz="1400" dirty="0">
                <a:latin typeface="Candara" pitchFamily="34" charset="0"/>
              </a:rPr>
              <a:t> </a:t>
            </a:r>
            <a:r>
              <a:rPr lang="en-US" sz="1400" dirty="0" smtClean="0">
                <a:latin typeface="Candara" pitchFamily="34" charset="0"/>
              </a:rPr>
              <a:t> TCP pipes (inter-machine)</a:t>
            </a:r>
          </a:p>
          <a:p>
            <a:pPr>
              <a:buFont typeface="Arial" pitchFamily="34" charset="0"/>
              <a:buChar char="•"/>
            </a:pPr>
            <a:r>
              <a:rPr lang="en-US" sz="1400" dirty="0">
                <a:latin typeface="Candara" pitchFamily="34" charset="0"/>
              </a:rPr>
              <a:t> </a:t>
            </a:r>
            <a:r>
              <a:rPr lang="en-US" sz="1400" dirty="0" smtClean="0">
                <a:latin typeface="Candara" pitchFamily="34" charset="0"/>
              </a:rPr>
              <a:t> Memory FIFOs (intra-machine)</a:t>
            </a:r>
          </a:p>
        </p:txBody>
      </p:sp>
      <p:pic>
        <p:nvPicPr>
          <p:cNvPr id="2050" name="Picture 2"/>
          <p:cNvPicPr>
            <a:picLocks noChangeAspect="1" noChangeArrowheads="1"/>
          </p:cNvPicPr>
          <p:nvPr/>
        </p:nvPicPr>
        <p:blipFill>
          <a:blip r:embed="rId4" cstate="print"/>
          <a:srcRect/>
          <a:stretch>
            <a:fillRect/>
          </a:stretch>
        </p:blipFill>
        <p:spPr bwMode="auto">
          <a:xfrm>
            <a:off x="3290888" y="5265420"/>
            <a:ext cx="671512" cy="1286472"/>
          </a:xfrm>
          <a:prstGeom prst="rect">
            <a:avLst/>
          </a:prstGeom>
          <a:noFill/>
          <a:ln w="9525">
            <a:noFill/>
            <a:miter lim="800000"/>
            <a:headEnd/>
            <a:tailEnd/>
          </a:ln>
          <a:effectLst/>
        </p:spPr>
      </p:pic>
    </p:spTree>
    <p:extLst>
      <p:ext uri="{BB962C8B-B14F-4D97-AF65-F5344CB8AC3E}">
        <p14:creationId xmlns:p14="http://schemas.microsoft.com/office/powerpoint/2010/main" val="225497581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Picture 2"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3352802" y="4602953"/>
            <a:ext cx="691911" cy="1020627"/>
          </a:xfrm>
          <a:prstGeom prst="rect">
            <a:avLst/>
          </a:prstGeom>
          <a:noFill/>
        </p:spPr>
      </p:pic>
      <p:pic>
        <p:nvPicPr>
          <p:cNvPr id="73" name="Picture 2"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4648202" y="4602953"/>
            <a:ext cx="691911" cy="1020627"/>
          </a:xfrm>
          <a:prstGeom prst="rect">
            <a:avLst/>
          </a:prstGeom>
          <a:noFill/>
        </p:spPr>
      </p:pic>
      <p:pic>
        <p:nvPicPr>
          <p:cNvPr id="74" name="Picture 2"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5791202" y="4602953"/>
            <a:ext cx="691911" cy="1020627"/>
          </a:xfrm>
          <a:prstGeom prst="rect">
            <a:avLst/>
          </a:prstGeom>
          <a:noFill/>
        </p:spPr>
      </p:pic>
      <p:pic>
        <p:nvPicPr>
          <p:cNvPr id="78" name="Picture 2"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6934202" y="4602953"/>
            <a:ext cx="691911" cy="1020627"/>
          </a:xfrm>
          <a:prstGeom prst="rect">
            <a:avLst/>
          </a:prstGeom>
          <a:noFill/>
        </p:spPr>
      </p:pic>
      <p:sp>
        <p:nvSpPr>
          <p:cNvPr id="75" name="Freeform 74"/>
          <p:cNvSpPr/>
          <p:nvPr/>
        </p:nvSpPr>
        <p:spPr>
          <a:xfrm>
            <a:off x="682842" y="3060154"/>
            <a:ext cx="7459463" cy="997505"/>
          </a:xfrm>
          <a:custGeom>
            <a:avLst/>
            <a:gdLst>
              <a:gd name="connsiteX0" fmla="*/ 538579 w 7739849"/>
              <a:gd name="connsiteY0" fmla="*/ 328474 h 985421"/>
              <a:gd name="connsiteX1" fmla="*/ 645111 w 7739849"/>
              <a:gd name="connsiteY1" fmla="*/ 168676 h 985421"/>
              <a:gd name="connsiteX2" fmla="*/ 2074416 w 7739849"/>
              <a:gd name="connsiteY2" fmla="*/ 168676 h 985421"/>
              <a:gd name="connsiteX3" fmla="*/ 4071892 w 7739849"/>
              <a:gd name="connsiteY3" fmla="*/ 239697 h 985421"/>
              <a:gd name="connsiteX4" fmla="*/ 7187954 w 7739849"/>
              <a:gd name="connsiteY4" fmla="*/ 62144 h 985421"/>
              <a:gd name="connsiteX5" fmla="*/ 7383263 w 7739849"/>
              <a:gd name="connsiteY5" fmla="*/ 612559 h 985421"/>
              <a:gd name="connsiteX6" fmla="*/ 6051612 w 7739849"/>
              <a:gd name="connsiteY6" fmla="*/ 941033 h 985421"/>
              <a:gd name="connsiteX7" fmla="*/ 3876583 w 7739849"/>
              <a:gd name="connsiteY7" fmla="*/ 878889 h 985421"/>
              <a:gd name="connsiteX8" fmla="*/ 538579 w 7739849"/>
              <a:gd name="connsiteY8" fmla="*/ 328474 h 985421"/>
              <a:gd name="connsiteX0" fmla="*/ 538579 w 7739849"/>
              <a:gd name="connsiteY0" fmla="*/ 328474 h 960021"/>
              <a:gd name="connsiteX1" fmla="*/ 645111 w 7739849"/>
              <a:gd name="connsiteY1" fmla="*/ 168676 h 960021"/>
              <a:gd name="connsiteX2" fmla="*/ 2074416 w 7739849"/>
              <a:gd name="connsiteY2" fmla="*/ 168676 h 960021"/>
              <a:gd name="connsiteX3" fmla="*/ 4071892 w 7739849"/>
              <a:gd name="connsiteY3" fmla="*/ 239697 h 960021"/>
              <a:gd name="connsiteX4" fmla="*/ 7187954 w 7739849"/>
              <a:gd name="connsiteY4" fmla="*/ 62144 h 960021"/>
              <a:gd name="connsiteX5" fmla="*/ 7383263 w 7739849"/>
              <a:gd name="connsiteY5" fmla="*/ 612559 h 960021"/>
              <a:gd name="connsiteX6" fmla="*/ 6051612 w 7739849"/>
              <a:gd name="connsiteY6" fmla="*/ 941033 h 960021"/>
              <a:gd name="connsiteX7" fmla="*/ 3876583 w 7739849"/>
              <a:gd name="connsiteY7" fmla="*/ 726489 h 960021"/>
              <a:gd name="connsiteX8" fmla="*/ 538579 w 7739849"/>
              <a:gd name="connsiteY8" fmla="*/ 328474 h 960021"/>
              <a:gd name="connsiteX0" fmla="*/ 538579 w 7739849"/>
              <a:gd name="connsiteY0" fmla="*/ 328474 h 960021"/>
              <a:gd name="connsiteX1" fmla="*/ 645111 w 7739849"/>
              <a:gd name="connsiteY1" fmla="*/ 168676 h 960021"/>
              <a:gd name="connsiteX2" fmla="*/ 2074416 w 7739849"/>
              <a:gd name="connsiteY2" fmla="*/ 168676 h 960021"/>
              <a:gd name="connsiteX3" fmla="*/ 4071892 w 7739849"/>
              <a:gd name="connsiteY3" fmla="*/ 239697 h 960021"/>
              <a:gd name="connsiteX4" fmla="*/ 7187954 w 7739849"/>
              <a:gd name="connsiteY4" fmla="*/ 62144 h 960021"/>
              <a:gd name="connsiteX5" fmla="*/ 7383263 w 7739849"/>
              <a:gd name="connsiteY5" fmla="*/ 612559 h 960021"/>
              <a:gd name="connsiteX6" fmla="*/ 5899212 w 7739849"/>
              <a:gd name="connsiteY6" fmla="*/ 941033 h 960021"/>
              <a:gd name="connsiteX7" fmla="*/ 3876583 w 7739849"/>
              <a:gd name="connsiteY7" fmla="*/ 726489 h 960021"/>
              <a:gd name="connsiteX8" fmla="*/ 538579 w 7739849"/>
              <a:gd name="connsiteY8" fmla="*/ 328474 h 960021"/>
              <a:gd name="connsiteX0" fmla="*/ 538579 w 7739849"/>
              <a:gd name="connsiteY0" fmla="*/ 328474 h 948924"/>
              <a:gd name="connsiteX1" fmla="*/ 645111 w 7739849"/>
              <a:gd name="connsiteY1" fmla="*/ 168676 h 948924"/>
              <a:gd name="connsiteX2" fmla="*/ 2074416 w 7739849"/>
              <a:gd name="connsiteY2" fmla="*/ 168676 h 948924"/>
              <a:gd name="connsiteX3" fmla="*/ 4071892 w 7739849"/>
              <a:gd name="connsiteY3" fmla="*/ 239697 h 948924"/>
              <a:gd name="connsiteX4" fmla="*/ 7187954 w 7739849"/>
              <a:gd name="connsiteY4" fmla="*/ 62144 h 948924"/>
              <a:gd name="connsiteX5" fmla="*/ 7383263 w 7739849"/>
              <a:gd name="connsiteY5" fmla="*/ 612559 h 948924"/>
              <a:gd name="connsiteX6" fmla="*/ 7374385 w 7739849"/>
              <a:gd name="connsiteY6" fmla="*/ 773837 h 948924"/>
              <a:gd name="connsiteX7" fmla="*/ 5899212 w 7739849"/>
              <a:gd name="connsiteY7" fmla="*/ 941033 h 948924"/>
              <a:gd name="connsiteX8" fmla="*/ 3876583 w 7739849"/>
              <a:gd name="connsiteY8" fmla="*/ 726489 h 948924"/>
              <a:gd name="connsiteX9" fmla="*/ 538579 w 7739849"/>
              <a:gd name="connsiteY9" fmla="*/ 328474 h 948924"/>
              <a:gd name="connsiteX0" fmla="*/ 538579 w 7765249"/>
              <a:gd name="connsiteY0" fmla="*/ 328474 h 948924"/>
              <a:gd name="connsiteX1" fmla="*/ 645111 w 7765249"/>
              <a:gd name="connsiteY1" fmla="*/ 168676 h 948924"/>
              <a:gd name="connsiteX2" fmla="*/ 2074416 w 7765249"/>
              <a:gd name="connsiteY2" fmla="*/ 168676 h 948924"/>
              <a:gd name="connsiteX3" fmla="*/ 4071892 w 7765249"/>
              <a:gd name="connsiteY3" fmla="*/ 239697 h 948924"/>
              <a:gd name="connsiteX4" fmla="*/ 7187954 w 7765249"/>
              <a:gd name="connsiteY4" fmla="*/ 62144 h 948924"/>
              <a:gd name="connsiteX5" fmla="*/ 7535663 w 7765249"/>
              <a:gd name="connsiteY5" fmla="*/ 612559 h 948924"/>
              <a:gd name="connsiteX6" fmla="*/ 7374385 w 7765249"/>
              <a:gd name="connsiteY6" fmla="*/ 773837 h 948924"/>
              <a:gd name="connsiteX7" fmla="*/ 5899212 w 7765249"/>
              <a:gd name="connsiteY7" fmla="*/ 941033 h 948924"/>
              <a:gd name="connsiteX8" fmla="*/ 3876583 w 7765249"/>
              <a:gd name="connsiteY8" fmla="*/ 726489 h 948924"/>
              <a:gd name="connsiteX9" fmla="*/ 538579 w 7765249"/>
              <a:gd name="connsiteY9" fmla="*/ 328474 h 948924"/>
              <a:gd name="connsiteX0" fmla="*/ 538579 w 7765249"/>
              <a:gd name="connsiteY0" fmla="*/ 328474 h 948924"/>
              <a:gd name="connsiteX1" fmla="*/ 645111 w 7765249"/>
              <a:gd name="connsiteY1" fmla="*/ 168676 h 948924"/>
              <a:gd name="connsiteX2" fmla="*/ 2074416 w 7765249"/>
              <a:gd name="connsiteY2" fmla="*/ 168676 h 948924"/>
              <a:gd name="connsiteX3" fmla="*/ 4071892 w 7765249"/>
              <a:gd name="connsiteY3" fmla="*/ 239697 h 948924"/>
              <a:gd name="connsiteX4" fmla="*/ 7187954 w 7765249"/>
              <a:gd name="connsiteY4" fmla="*/ 62144 h 948924"/>
              <a:gd name="connsiteX5" fmla="*/ 7535663 w 7765249"/>
              <a:gd name="connsiteY5" fmla="*/ 612559 h 948924"/>
              <a:gd name="connsiteX6" fmla="*/ 7374385 w 7765249"/>
              <a:gd name="connsiteY6" fmla="*/ 773837 h 948924"/>
              <a:gd name="connsiteX7" fmla="*/ 5899212 w 7765249"/>
              <a:gd name="connsiteY7" fmla="*/ 941033 h 948924"/>
              <a:gd name="connsiteX8" fmla="*/ 3876583 w 7765249"/>
              <a:gd name="connsiteY8" fmla="*/ 726489 h 948924"/>
              <a:gd name="connsiteX9" fmla="*/ 538579 w 7765249"/>
              <a:gd name="connsiteY9" fmla="*/ 328474 h 948924"/>
              <a:gd name="connsiteX0" fmla="*/ 538579 w 7647127"/>
              <a:gd name="connsiteY0" fmla="*/ 328474 h 948924"/>
              <a:gd name="connsiteX1" fmla="*/ 645111 w 7647127"/>
              <a:gd name="connsiteY1" fmla="*/ 168676 h 948924"/>
              <a:gd name="connsiteX2" fmla="*/ 2074416 w 7647127"/>
              <a:gd name="connsiteY2" fmla="*/ 168676 h 948924"/>
              <a:gd name="connsiteX3" fmla="*/ 4071892 w 7647127"/>
              <a:gd name="connsiteY3" fmla="*/ 239697 h 948924"/>
              <a:gd name="connsiteX4" fmla="*/ 6883154 w 7647127"/>
              <a:gd name="connsiteY4" fmla="*/ 62144 h 948924"/>
              <a:gd name="connsiteX5" fmla="*/ 7535663 w 7647127"/>
              <a:gd name="connsiteY5" fmla="*/ 612559 h 948924"/>
              <a:gd name="connsiteX6" fmla="*/ 7374385 w 7647127"/>
              <a:gd name="connsiteY6" fmla="*/ 773837 h 948924"/>
              <a:gd name="connsiteX7" fmla="*/ 5899212 w 7647127"/>
              <a:gd name="connsiteY7" fmla="*/ 941033 h 948924"/>
              <a:gd name="connsiteX8" fmla="*/ 3876583 w 7647127"/>
              <a:gd name="connsiteY8" fmla="*/ 726489 h 948924"/>
              <a:gd name="connsiteX9" fmla="*/ 538579 w 7647127"/>
              <a:gd name="connsiteY9" fmla="*/ 328474 h 948924"/>
              <a:gd name="connsiteX0" fmla="*/ 538579 w 7535663"/>
              <a:gd name="connsiteY0" fmla="*/ 328474 h 960021"/>
              <a:gd name="connsiteX1" fmla="*/ 645111 w 7535663"/>
              <a:gd name="connsiteY1" fmla="*/ 168676 h 960021"/>
              <a:gd name="connsiteX2" fmla="*/ 2074416 w 7535663"/>
              <a:gd name="connsiteY2" fmla="*/ 168676 h 960021"/>
              <a:gd name="connsiteX3" fmla="*/ 4071892 w 7535663"/>
              <a:gd name="connsiteY3" fmla="*/ 239697 h 960021"/>
              <a:gd name="connsiteX4" fmla="*/ 6883154 w 7535663"/>
              <a:gd name="connsiteY4" fmla="*/ 62144 h 960021"/>
              <a:gd name="connsiteX5" fmla="*/ 7535663 w 7535663"/>
              <a:gd name="connsiteY5" fmla="*/ 612559 h 960021"/>
              <a:gd name="connsiteX6" fmla="*/ 5899212 w 7535663"/>
              <a:gd name="connsiteY6" fmla="*/ 941033 h 960021"/>
              <a:gd name="connsiteX7" fmla="*/ 3876583 w 7535663"/>
              <a:gd name="connsiteY7" fmla="*/ 726489 h 960021"/>
              <a:gd name="connsiteX8" fmla="*/ 538579 w 7535663"/>
              <a:gd name="connsiteY8" fmla="*/ 328474 h 960021"/>
              <a:gd name="connsiteX0" fmla="*/ 538579 w 7577709"/>
              <a:gd name="connsiteY0" fmla="*/ 328474 h 972845"/>
              <a:gd name="connsiteX1" fmla="*/ 645111 w 7577709"/>
              <a:gd name="connsiteY1" fmla="*/ 168676 h 972845"/>
              <a:gd name="connsiteX2" fmla="*/ 2074416 w 7577709"/>
              <a:gd name="connsiteY2" fmla="*/ 168676 h 972845"/>
              <a:gd name="connsiteX3" fmla="*/ 4071892 w 7577709"/>
              <a:gd name="connsiteY3" fmla="*/ 239697 h 972845"/>
              <a:gd name="connsiteX4" fmla="*/ 6883154 w 7577709"/>
              <a:gd name="connsiteY4" fmla="*/ 62144 h 972845"/>
              <a:gd name="connsiteX5" fmla="*/ 7535663 w 7577709"/>
              <a:gd name="connsiteY5" fmla="*/ 612559 h 972845"/>
              <a:gd name="connsiteX6" fmla="*/ 7135428 w 7577709"/>
              <a:gd name="connsiteY6" fmla="*/ 917359 h 972845"/>
              <a:gd name="connsiteX7" fmla="*/ 5899212 w 7577709"/>
              <a:gd name="connsiteY7" fmla="*/ 941033 h 972845"/>
              <a:gd name="connsiteX8" fmla="*/ 3876583 w 7577709"/>
              <a:gd name="connsiteY8" fmla="*/ 726489 h 972845"/>
              <a:gd name="connsiteX9" fmla="*/ 538579 w 7577709"/>
              <a:gd name="connsiteY9" fmla="*/ 328474 h 972845"/>
              <a:gd name="connsiteX0" fmla="*/ 538579 w 7577709"/>
              <a:gd name="connsiteY0" fmla="*/ 328474 h 980982"/>
              <a:gd name="connsiteX1" fmla="*/ 645111 w 7577709"/>
              <a:gd name="connsiteY1" fmla="*/ 168676 h 980982"/>
              <a:gd name="connsiteX2" fmla="*/ 2074416 w 7577709"/>
              <a:gd name="connsiteY2" fmla="*/ 168676 h 980982"/>
              <a:gd name="connsiteX3" fmla="*/ 4071892 w 7577709"/>
              <a:gd name="connsiteY3" fmla="*/ 239697 h 980982"/>
              <a:gd name="connsiteX4" fmla="*/ 6883154 w 7577709"/>
              <a:gd name="connsiteY4" fmla="*/ 62144 h 980982"/>
              <a:gd name="connsiteX5" fmla="*/ 7535663 w 7577709"/>
              <a:gd name="connsiteY5" fmla="*/ 612559 h 980982"/>
              <a:gd name="connsiteX6" fmla="*/ 7135428 w 7577709"/>
              <a:gd name="connsiteY6" fmla="*/ 917359 h 980982"/>
              <a:gd name="connsiteX7" fmla="*/ 5899212 w 7577709"/>
              <a:gd name="connsiteY7" fmla="*/ 941033 h 980982"/>
              <a:gd name="connsiteX8" fmla="*/ 3876583 w 7577709"/>
              <a:gd name="connsiteY8" fmla="*/ 878889 h 980982"/>
              <a:gd name="connsiteX9" fmla="*/ 538579 w 7577709"/>
              <a:gd name="connsiteY9" fmla="*/ 328474 h 980982"/>
              <a:gd name="connsiteX0" fmla="*/ 538579 w 7577709"/>
              <a:gd name="connsiteY0" fmla="*/ 328474 h 972105"/>
              <a:gd name="connsiteX1" fmla="*/ 645111 w 7577709"/>
              <a:gd name="connsiteY1" fmla="*/ 168676 h 972105"/>
              <a:gd name="connsiteX2" fmla="*/ 2074416 w 7577709"/>
              <a:gd name="connsiteY2" fmla="*/ 168676 h 972105"/>
              <a:gd name="connsiteX3" fmla="*/ 4071892 w 7577709"/>
              <a:gd name="connsiteY3" fmla="*/ 239697 h 972105"/>
              <a:gd name="connsiteX4" fmla="*/ 6883154 w 7577709"/>
              <a:gd name="connsiteY4" fmla="*/ 62144 h 972105"/>
              <a:gd name="connsiteX5" fmla="*/ 7535663 w 7577709"/>
              <a:gd name="connsiteY5" fmla="*/ 612559 h 972105"/>
              <a:gd name="connsiteX6" fmla="*/ 7135428 w 7577709"/>
              <a:gd name="connsiteY6" fmla="*/ 917359 h 972105"/>
              <a:gd name="connsiteX7" fmla="*/ 5899212 w 7577709"/>
              <a:gd name="connsiteY7" fmla="*/ 941033 h 972105"/>
              <a:gd name="connsiteX8" fmla="*/ 3876583 w 7577709"/>
              <a:gd name="connsiteY8" fmla="*/ 878889 h 972105"/>
              <a:gd name="connsiteX9" fmla="*/ 2243092 w 7577709"/>
              <a:gd name="connsiteY9" fmla="*/ 562991 h 972105"/>
              <a:gd name="connsiteX10" fmla="*/ 538579 w 7577709"/>
              <a:gd name="connsiteY10" fmla="*/ 328474 h 972105"/>
              <a:gd name="connsiteX0" fmla="*/ 538579 w 7577709"/>
              <a:gd name="connsiteY0" fmla="*/ 328474 h 972105"/>
              <a:gd name="connsiteX1" fmla="*/ 645111 w 7577709"/>
              <a:gd name="connsiteY1" fmla="*/ 168676 h 972105"/>
              <a:gd name="connsiteX2" fmla="*/ 2074416 w 7577709"/>
              <a:gd name="connsiteY2" fmla="*/ 168676 h 972105"/>
              <a:gd name="connsiteX3" fmla="*/ 4071892 w 7577709"/>
              <a:gd name="connsiteY3" fmla="*/ 239697 h 972105"/>
              <a:gd name="connsiteX4" fmla="*/ 6883154 w 7577709"/>
              <a:gd name="connsiteY4" fmla="*/ 62144 h 972105"/>
              <a:gd name="connsiteX5" fmla="*/ 7535663 w 7577709"/>
              <a:gd name="connsiteY5" fmla="*/ 612559 h 972105"/>
              <a:gd name="connsiteX6" fmla="*/ 7135428 w 7577709"/>
              <a:gd name="connsiteY6" fmla="*/ 917359 h 972105"/>
              <a:gd name="connsiteX7" fmla="*/ 5899212 w 7577709"/>
              <a:gd name="connsiteY7" fmla="*/ 941033 h 972105"/>
              <a:gd name="connsiteX8" fmla="*/ 3876583 w 7577709"/>
              <a:gd name="connsiteY8" fmla="*/ 878889 h 972105"/>
              <a:gd name="connsiteX9" fmla="*/ 3361678 w 7577709"/>
              <a:gd name="connsiteY9" fmla="*/ 646590 h 972105"/>
              <a:gd name="connsiteX10" fmla="*/ 2243092 w 7577709"/>
              <a:gd name="connsiteY10" fmla="*/ 562991 h 972105"/>
              <a:gd name="connsiteX11" fmla="*/ 538579 w 7577709"/>
              <a:gd name="connsiteY11" fmla="*/ 328474 h 972105"/>
              <a:gd name="connsiteX0" fmla="*/ 538579 w 7577709"/>
              <a:gd name="connsiteY0" fmla="*/ 353874 h 997505"/>
              <a:gd name="connsiteX1" fmla="*/ 645111 w 7577709"/>
              <a:gd name="connsiteY1" fmla="*/ 194076 h 997505"/>
              <a:gd name="connsiteX2" fmla="*/ 2074416 w 7577709"/>
              <a:gd name="connsiteY2" fmla="*/ 194076 h 997505"/>
              <a:gd name="connsiteX3" fmla="*/ 4605292 w 7577709"/>
              <a:gd name="connsiteY3" fmla="*/ 112697 h 997505"/>
              <a:gd name="connsiteX4" fmla="*/ 6883154 w 7577709"/>
              <a:gd name="connsiteY4" fmla="*/ 87544 h 997505"/>
              <a:gd name="connsiteX5" fmla="*/ 7535663 w 7577709"/>
              <a:gd name="connsiteY5" fmla="*/ 637959 h 997505"/>
              <a:gd name="connsiteX6" fmla="*/ 7135428 w 7577709"/>
              <a:gd name="connsiteY6" fmla="*/ 942759 h 997505"/>
              <a:gd name="connsiteX7" fmla="*/ 5899212 w 7577709"/>
              <a:gd name="connsiteY7" fmla="*/ 966433 h 997505"/>
              <a:gd name="connsiteX8" fmla="*/ 3876583 w 7577709"/>
              <a:gd name="connsiteY8" fmla="*/ 904289 h 997505"/>
              <a:gd name="connsiteX9" fmla="*/ 3361678 w 7577709"/>
              <a:gd name="connsiteY9" fmla="*/ 671990 h 997505"/>
              <a:gd name="connsiteX10" fmla="*/ 2243092 w 7577709"/>
              <a:gd name="connsiteY10" fmla="*/ 588391 h 997505"/>
              <a:gd name="connsiteX11" fmla="*/ 538579 w 7577709"/>
              <a:gd name="connsiteY11" fmla="*/ 353874 h 997505"/>
              <a:gd name="connsiteX0" fmla="*/ 538579 w 7577709"/>
              <a:gd name="connsiteY0" fmla="*/ 353874 h 997505"/>
              <a:gd name="connsiteX1" fmla="*/ 645111 w 7577709"/>
              <a:gd name="connsiteY1" fmla="*/ 194076 h 997505"/>
              <a:gd name="connsiteX2" fmla="*/ 2074416 w 7577709"/>
              <a:gd name="connsiteY2" fmla="*/ 194076 h 997505"/>
              <a:gd name="connsiteX3" fmla="*/ 3062057 w 7577709"/>
              <a:gd name="connsiteY3" fmla="*/ 167443 h 997505"/>
              <a:gd name="connsiteX4" fmla="*/ 4605292 w 7577709"/>
              <a:gd name="connsiteY4" fmla="*/ 112697 h 997505"/>
              <a:gd name="connsiteX5" fmla="*/ 6883154 w 7577709"/>
              <a:gd name="connsiteY5" fmla="*/ 87544 h 997505"/>
              <a:gd name="connsiteX6" fmla="*/ 7535663 w 7577709"/>
              <a:gd name="connsiteY6" fmla="*/ 637959 h 997505"/>
              <a:gd name="connsiteX7" fmla="*/ 7135428 w 7577709"/>
              <a:gd name="connsiteY7" fmla="*/ 942759 h 997505"/>
              <a:gd name="connsiteX8" fmla="*/ 5899212 w 7577709"/>
              <a:gd name="connsiteY8" fmla="*/ 966433 h 997505"/>
              <a:gd name="connsiteX9" fmla="*/ 3876583 w 7577709"/>
              <a:gd name="connsiteY9" fmla="*/ 904289 h 997505"/>
              <a:gd name="connsiteX10" fmla="*/ 3361678 w 7577709"/>
              <a:gd name="connsiteY10" fmla="*/ 671990 h 997505"/>
              <a:gd name="connsiteX11" fmla="*/ 2243092 w 7577709"/>
              <a:gd name="connsiteY11" fmla="*/ 588391 h 997505"/>
              <a:gd name="connsiteX12" fmla="*/ 538579 w 7577709"/>
              <a:gd name="connsiteY12" fmla="*/ 353874 h 997505"/>
              <a:gd name="connsiteX0" fmla="*/ 538579 w 7577709"/>
              <a:gd name="connsiteY0" fmla="*/ 353874 h 997505"/>
              <a:gd name="connsiteX1" fmla="*/ 645111 w 7577709"/>
              <a:gd name="connsiteY1" fmla="*/ 194076 h 997505"/>
              <a:gd name="connsiteX2" fmla="*/ 2074416 w 7577709"/>
              <a:gd name="connsiteY2" fmla="*/ 194076 h 997505"/>
              <a:gd name="connsiteX3" fmla="*/ 3062057 w 7577709"/>
              <a:gd name="connsiteY3" fmla="*/ 167443 h 997505"/>
              <a:gd name="connsiteX4" fmla="*/ 4605292 w 7577709"/>
              <a:gd name="connsiteY4" fmla="*/ 112697 h 997505"/>
              <a:gd name="connsiteX5" fmla="*/ 6883154 w 7577709"/>
              <a:gd name="connsiteY5" fmla="*/ 87544 h 997505"/>
              <a:gd name="connsiteX6" fmla="*/ 7535663 w 7577709"/>
              <a:gd name="connsiteY6" fmla="*/ 637959 h 997505"/>
              <a:gd name="connsiteX7" fmla="*/ 7135428 w 7577709"/>
              <a:gd name="connsiteY7" fmla="*/ 942759 h 997505"/>
              <a:gd name="connsiteX8" fmla="*/ 5899212 w 7577709"/>
              <a:gd name="connsiteY8" fmla="*/ 966433 h 997505"/>
              <a:gd name="connsiteX9" fmla="*/ 3876583 w 7577709"/>
              <a:gd name="connsiteY9" fmla="*/ 904289 h 997505"/>
              <a:gd name="connsiteX10" fmla="*/ 3056878 w 7577709"/>
              <a:gd name="connsiteY10" fmla="*/ 519590 h 997505"/>
              <a:gd name="connsiteX11" fmla="*/ 2243092 w 7577709"/>
              <a:gd name="connsiteY11" fmla="*/ 588391 h 997505"/>
              <a:gd name="connsiteX12" fmla="*/ 538579 w 7577709"/>
              <a:gd name="connsiteY12" fmla="*/ 353874 h 997505"/>
              <a:gd name="connsiteX0" fmla="*/ 538579 w 7577709"/>
              <a:gd name="connsiteY0" fmla="*/ 353874 h 997505"/>
              <a:gd name="connsiteX1" fmla="*/ 645111 w 7577709"/>
              <a:gd name="connsiteY1" fmla="*/ 194076 h 997505"/>
              <a:gd name="connsiteX2" fmla="*/ 2074416 w 7577709"/>
              <a:gd name="connsiteY2" fmla="*/ 194076 h 997505"/>
              <a:gd name="connsiteX3" fmla="*/ 3062057 w 7577709"/>
              <a:gd name="connsiteY3" fmla="*/ 167443 h 997505"/>
              <a:gd name="connsiteX4" fmla="*/ 4605292 w 7577709"/>
              <a:gd name="connsiteY4" fmla="*/ 112697 h 997505"/>
              <a:gd name="connsiteX5" fmla="*/ 6883154 w 7577709"/>
              <a:gd name="connsiteY5" fmla="*/ 87544 h 997505"/>
              <a:gd name="connsiteX6" fmla="*/ 7535663 w 7577709"/>
              <a:gd name="connsiteY6" fmla="*/ 637959 h 997505"/>
              <a:gd name="connsiteX7" fmla="*/ 7135428 w 7577709"/>
              <a:gd name="connsiteY7" fmla="*/ 942759 h 997505"/>
              <a:gd name="connsiteX8" fmla="*/ 5899212 w 7577709"/>
              <a:gd name="connsiteY8" fmla="*/ 966433 h 997505"/>
              <a:gd name="connsiteX9" fmla="*/ 3876583 w 7577709"/>
              <a:gd name="connsiteY9" fmla="*/ 904289 h 997505"/>
              <a:gd name="connsiteX10" fmla="*/ 3056878 w 7577709"/>
              <a:gd name="connsiteY10" fmla="*/ 519590 h 997505"/>
              <a:gd name="connsiteX11" fmla="*/ 2243092 w 7577709"/>
              <a:gd name="connsiteY11" fmla="*/ 512191 h 997505"/>
              <a:gd name="connsiteX12" fmla="*/ 538579 w 7577709"/>
              <a:gd name="connsiteY12" fmla="*/ 353874 h 997505"/>
              <a:gd name="connsiteX0" fmla="*/ 538579 w 7577709"/>
              <a:gd name="connsiteY0" fmla="*/ 353874 h 997505"/>
              <a:gd name="connsiteX1" fmla="*/ 645111 w 7577709"/>
              <a:gd name="connsiteY1" fmla="*/ 194076 h 997505"/>
              <a:gd name="connsiteX2" fmla="*/ 2074416 w 7577709"/>
              <a:gd name="connsiteY2" fmla="*/ 194076 h 997505"/>
              <a:gd name="connsiteX3" fmla="*/ 3062057 w 7577709"/>
              <a:gd name="connsiteY3" fmla="*/ 167443 h 997505"/>
              <a:gd name="connsiteX4" fmla="*/ 4605292 w 7577709"/>
              <a:gd name="connsiteY4" fmla="*/ 112697 h 997505"/>
              <a:gd name="connsiteX5" fmla="*/ 6883154 w 7577709"/>
              <a:gd name="connsiteY5" fmla="*/ 87544 h 997505"/>
              <a:gd name="connsiteX6" fmla="*/ 7535663 w 7577709"/>
              <a:gd name="connsiteY6" fmla="*/ 637959 h 997505"/>
              <a:gd name="connsiteX7" fmla="*/ 7135428 w 7577709"/>
              <a:gd name="connsiteY7" fmla="*/ 942759 h 997505"/>
              <a:gd name="connsiteX8" fmla="*/ 5899212 w 7577709"/>
              <a:gd name="connsiteY8" fmla="*/ 966433 h 997505"/>
              <a:gd name="connsiteX9" fmla="*/ 3876583 w 7577709"/>
              <a:gd name="connsiteY9" fmla="*/ 904289 h 997505"/>
              <a:gd name="connsiteX10" fmla="*/ 3056878 w 7577709"/>
              <a:gd name="connsiteY10" fmla="*/ 519590 h 997505"/>
              <a:gd name="connsiteX11" fmla="*/ 2243092 w 7577709"/>
              <a:gd name="connsiteY11" fmla="*/ 512191 h 997505"/>
              <a:gd name="connsiteX12" fmla="*/ 538579 w 7577709"/>
              <a:gd name="connsiteY12" fmla="*/ 353874 h 997505"/>
              <a:gd name="connsiteX0" fmla="*/ 538579 w 7501509"/>
              <a:gd name="connsiteY0" fmla="*/ 328474 h 997505"/>
              <a:gd name="connsiteX1" fmla="*/ 645111 w 7501509"/>
              <a:gd name="connsiteY1" fmla="*/ 168676 h 997505"/>
              <a:gd name="connsiteX2" fmla="*/ 2074416 w 7501509"/>
              <a:gd name="connsiteY2" fmla="*/ 168676 h 997505"/>
              <a:gd name="connsiteX3" fmla="*/ 3062057 w 7501509"/>
              <a:gd name="connsiteY3" fmla="*/ 142043 h 997505"/>
              <a:gd name="connsiteX4" fmla="*/ 4605292 w 7501509"/>
              <a:gd name="connsiteY4" fmla="*/ 87297 h 997505"/>
              <a:gd name="connsiteX5" fmla="*/ 6883154 w 7501509"/>
              <a:gd name="connsiteY5" fmla="*/ 62144 h 997505"/>
              <a:gd name="connsiteX6" fmla="*/ 7459463 w 7501509"/>
              <a:gd name="connsiteY6" fmla="*/ 460159 h 997505"/>
              <a:gd name="connsiteX7" fmla="*/ 7135428 w 7501509"/>
              <a:gd name="connsiteY7" fmla="*/ 917359 h 997505"/>
              <a:gd name="connsiteX8" fmla="*/ 5899212 w 7501509"/>
              <a:gd name="connsiteY8" fmla="*/ 941033 h 997505"/>
              <a:gd name="connsiteX9" fmla="*/ 3876583 w 7501509"/>
              <a:gd name="connsiteY9" fmla="*/ 878889 h 997505"/>
              <a:gd name="connsiteX10" fmla="*/ 3056878 w 7501509"/>
              <a:gd name="connsiteY10" fmla="*/ 494190 h 997505"/>
              <a:gd name="connsiteX11" fmla="*/ 2243092 w 7501509"/>
              <a:gd name="connsiteY11" fmla="*/ 486791 h 997505"/>
              <a:gd name="connsiteX12" fmla="*/ 538579 w 7501509"/>
              <a:gd name="connsiteY12" fmla="*/ 328474 h 997505"/>
              <a:gd name="connsiteX0" fmla="*/ 538579 w 7459463"/>
              <a:gd name="connsiteY0" fmla="*/ 328474 h 997505"/>
              <a:gd name="connsiteX1" fmla="*/ 645111 w 7459463"/>
              <a:gd name="connsiteY1" fmla="*/ 168676 h 997505"/>
              <a:gd name="connsiteX2" fmla="*/ 2074416 w 7459463"/>
              <a:gd name="connsiteY2" fmla="*/ 168676 h 997505"/>
              <a:gd name="connsiteX3" fmla="*/ 3062057 w 7459463"/>
              <a:gd name="connsiteY3" fmla="*/ 142043 h 997505"/>
              <a:gd name="connsiteX4" fmla="*/ 4605292 w 7459463"/>
              <a:gd name="connsiteY4" fmla="*/ 87297 h 997505"/>
              <a:gd name="connsiteX5" fmla="*/ 6883154 w 7459463"/>
              <a:gd name="connsiteY5" fmla="*/ 62144 h 997505"/>
              <a:gd name="connsiteX6" fmla="*/ 7459463 w 7459463"/>
              <a:gd name="connsiteY6" fmla="*/ 460159 h 997505"/>
              <a:gd name="connsiteX7" fmla="*/ 7135428 w 7459463"/>
              <a:gd name="connsiteY7" fmla="*/ 917359 h 997505"/>
              <a:gd name="connsiteX8" fmla="*/ 5899212 w 7459463"/>
              <a:gd name="connsiteY8" fmla="*/ 941033 h 997505"/>
              <a:gd name="connsiteX9" fmla="*/ 3876583 w 7459463"/>
              <a:gd name="connsiteY9" fmla="*/ 878889 h 997505"/>
              <a:gd name="connsiteX10" fmla="*/ 3056878 w 7459463"/>
              <a:gd name="connsiteY10" fmla="*/ 494190 h 997505"/>
              <a:gd name="connsiteX11" fmla="*/ 2243092 w 7459463"/>
              <a:gd name="connsiteY11" fmla="*/ 486791 h 997505"/>
              <a:gd name="connsiteX12" fmla="*/ 538579 w 7459463"/>
              <a:gd name="connsiteY12" fmla="*/ 328474 h 99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59463" h="997505">
                <a:moveTo>
                  <a:pt x="538579" y="328474"/>
                </a:moveTo>
                <a:cubicBezTo>
                  <a:pt x="0" y="210105"/>
                  <a:pt x="389138" y="195309"/>
                  <a:pt x="645111" y="168676"/>
                </a:cubicBezTo>
                <a:cubicBezTo>
                  <a:pt x="901084" y="142043"/>
                  <a:pt x="1671592" y="173115"/>
                  <a:pt x="2074416" y="168676"/>
                </a:cubicBezTo>
                <a:cubicBezTo>
                  <a:pt x="2477240" y="164237"/>
                  <a:pt x="2640244" y="155606"/>
                  <a:pt x="3062057" y="142043"/>
                </a:cubicBezTo>
                <a:cubicBezTo>
                  <a:pt x="3483870" y="128480"/>
                  <a:pt x="3968443" y="100613"/>
                  <a:pt x="4605292" y="87297"/>
                </a:cubicBezTo>
                <a:cubicBezTo>
                  <a:pt x="5242141" y="73981"/>
                  <a:pt x="6407459" y="0"/>
                  <a:pt x="6883154" y="62144"/>
                </a:cubicBezTo>
                <a:cubicBezTo>
                  <a:pt x="7358849" y="124288"/>
                  <a:pt x="7417417" y="317623"/>
                  <a:pt x="7459463" y="460159"/>
                </a:cubicBezTo>
                <a:cubicBezTo>
                  <a:pt x="7458600" y="641905"/>
                  <a:pt x="7395470" y="837213"/>
                  <a:pt x="7135428" y="917359"/>
                </a:cubicBezTo>
                <a:cubicBezTo>
                  <a:pt x="6875386" y="997505"/>
                  <a:pt x="6442353" y="947445"/>
                  <a:pt x="5899212" y="941033"/>
                </a:cubicBezTo>
                <a:cubicBezTo>
                  <a:pt x="5356071" y="934621"/>
                  <a:pt x="4350305" y="953363"/>
                  <a:pt x="3876583" y="878889"/>
                </a:cubicBezTo>
                <a:cubicBezTo>
                  <a:pt x="3402861" y="804415"/>
                  <a:pt x="3329126" y="559540"/>
                  <a:pt x="3056878" y="494190"/>
                </a:cubicBezTo>
                <a:cubicBezTo>
                  <a:pt x="2784630" y="428840"/>
                  <a:pt x="2644314" y="478899"/>
                  <a:pt x="2243092" y="486791"/>
                </a:cubicBezTo>
                <a:cubicBezTo>
                  <a:pt x="1823376" y="459172"/>
                  <a:pt x="804909" y="406893"/>
                  <a:pt x="538579" y="32847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pitchFamily="34" charset="0"/>
            </a:endParaRPr>
          </a:p>
        </p:txBody>
      </p:sp>
      <p:sp>
        <p:nvSpPr>
          <p:cNvPr id="72" name="Line 73"/>
          <p:cNvSpPr>
            <a:spLocks noChangeShapeType="1"/>
          </p:cNvSpPr>
          <p:nvPr/>
        </p:nvSpPr>
        <p:spPr bwMode="auto">
          <a:xfrm>
            <a:off x="7620000" y="4962416"/>
            <a:ext cx="0" cy="650277"/>
          </a:xfrm>
          <a:prstGeom prst="line">
            <a:avLst/>
          </a:prstGeom>
          <a:noFill/>
          <a:ln w="57150">
            <a:solidFill>
              <a:schemeClr val="tx1"/>
            </a:solidFill>
            <a:round/>
            <a:headEnd/>
            <a:tailEnd/>
          </a:ln>
          <a:effectLst/>
        </p:spPr>
        <p:txBody>
          <a:bodyPr/>
          <a:lstStyle/>
          <a:p>
            <a:endParaRPr lang="en-US" sz="3200" dirty="0">
              <a:latin typeface="Candara" pitchFamily="34" charset="0"/>
            </a:endParaRPr>
          </a:p>
        </p:txBody>
      </p:sp>
      <p:sp>
        <p:nvSpPr>
          <p:cNvPr id="2" name="Title 1"/>
          <p:cNvSpPr>
            <a:spLocks noGrp="1"/>
          </p:cNvSpPr>
          <p:nvPr>
            <p:ph type="title"/>
          </p:nvPr>
        </p:nvSpPr>
        <p:spPr>
          <a:xfrm>
            <a:off x="457200" y="0"/>
            <a:ext cx="8229600" cy="1143000"/>
          </a:xfrm>
        </p:spPr>
        <p:txBody>
          <a:bodyPr>
            <a:normAutofit/>
          </a:bodyPr>
          <a:lstStyle/>
          <a:p>
            <a:r>
              <a:rPr lang="en-US" dirty="0" smtClean="0"/>
              <a:t>Dryad System Architecture</a:t>
            </a:r>
            <a:endParaRPr lang="en-US" dirty="0"/>
          </a:p>
        </p:txBody>
      </p:sp>
      <p:sp>
        <p:nvSpPr>
          <p:cNvPr id="4" name="Rectangle 4"/>
          <p:cNvSpPr>
            <a:spLocks noChangeArrowheads="1"/>
          </p:cNvSpPr>
          <p:nvPr/>
        </p:nvSpPr>
        <p:spPr bwMode="auto">
          <a:xfrm>
            <a:off x="3678756" y="2106350"/>
            <a:ext cx="4671820" cy="584391"/>
          </a:xfrm>
          <a:prstGeom prst="rect">
            <a:avLst/>
          </a:prstGeom>
          <a:solidFill>
            <a:srgbClr val="FFFF00"/>
          </a:solidFill>
          <a:ln w="9525">
            <a:solidFill>
              <a:schemeClr val="tx1"/>
            </a:solidFill>
            <a:miter lim="800000"/>
            <a:headEnd/>
            <a:tailEnd/>
          </a:ln>
          <a:effectLst/>
        </p:spPr>
        <p:txBody>
          <a:bodyPr wrap="none" anchor="ctr"/>
          <a:lstStyle/>
          <a:p>
            <a:pPr algn="ctr"/>
            <a:r>
              <a:rPr lang="en-US" sz="2800" dirty="0" smtClean="0">
                <a:latin typeface="Candara" pitchFamily="34" charset="0"/>
              </a:rPr>
              <a:t>Files, TCP, FIFO, Network</a:t>
            </a:r>
            <a:endParaRPr lang="en-US" sz="2800" dirty="0">
              <a:latin typeface="Candara" pitchFamily="34" charset="0"/>
            </a:endParaRPr>
          </a:p>
        </p:txBody>
      </p:sp>
      <p:sp>
        <p:nvSpPr>
          <p:cNvPr id="5" name="Rectangle 24"/>
          <p:cNvSpPr>
            <a:spLocks noChangeArrowheads="1"/>
          </p:cNvSpPr>
          <p:nvPr/>
        </p:nvSpPr>
        <p:spPr bwMode="auto">
          <a:xfrm>
            <a:off x="770216" y="2130208"/>
            <a:ext cx="2353984" cy="3645773"/>
          </a:xfrm>
          <a:prstGeom prst="rect">
            <a:avLst/>
          </a:prstGeom>
          <a:noFill/>
          <a:ln w="28575" cap="rnd">
            <a:solidFill>
              <a:schemeClr val="tx1"/>
            </a:solidFill>
            <a:prstDash val="sysDot"/>
            <a:miter lim="800000"/>
            <a:headEnd/>
            <a:tailEnd/>
          </a:ln>
          <a:effectLst/>
        </p:spPr>
        <p:txBody>
          <a:bodyPr wrap="none" anchor="ctr"/>
          <a:lstStyle/>
          <a:p>
            <a:endParaRPr lang="en-US" sz="3200" dirty="0">
              <a:latin typeface="Candara" pitchFamily="34" charset="0"/>
            </a:endParaRPr>
          </a:p>
        </p:txBody>
      </p:sp>
      <p:sp>
        <p:nvSpPr>
          <p:cNvPr id="6" name="Oval 25"/>
          <p:cNvSpPr>
            <a:spLocks noChangeArrowheads="1"/>
          </p:cNvSpPr>
          <p:nvPr/>
        </p:nvSpPr>
        <p:spPr bwMode="auto">
          <a:xfrm>
            <a:off x="1164773" y="2885536"/>
            <a:ext cx="237432" cy="194797"/>
          </a:xfrm>
          <a:prstGeom prst="ellipse">
            <a:avLst/>
          </a:prstGeom>
          <a:solidFill>
            <a:srgbClr val="66FF66"/>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7" name="Oval 26"/>
          <p:cNvSpPr>
            <a:spLocks noChangeArrowheads="1"/>
          </p:cNvSpPr>
          <p:nvPr/>
        </p:nvSpPr>
        <p:spPr bwMode="auto">
          <a:xfrm>
            <a:off x="1639636" y="2885536"/>
            <a:ext cx="237432" cy="194797"/>
          </a:xfrm>
          <a:prstGeom prst="ellipse">
            <a:avLst/>
          </a:prstGeom>
          <a:solidFill>
            <a:srgbClr val="66FF66"/>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8" name="Oval 27"/>
          <p:cNvSpPr>
            <a:spLocks noChangeArrowheads="1"/>
          </p:cNvSpPr>
          <p:nvPr/>
        </p:nvSpPr>
        <p:spPr bwMode="auto">
          <a:xfrm>
            <a:off x="2114500" y="2885536"/>
            <a:ext cx="237432" cy="194797"/>
          </a:xfrm>
          <a:prstGeom prst="ellipse">
            <a:avLst/>
          </a:prstGeom>
          <a:solidFill>
            <a:srgbClr val="66FF66"/>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9" name="Oval 28"/>
          <p:cNvSpPr>
            <a:spLocks noChangeArrowheads="1"/>
          </p:cNvSpPr>
          <p:nvPr/>
        </p:nvSpPr>
        <p:spPr bwMode="auto">
          <a:xfrm>
            <a:off x="1402204" y="3275131"/>
            <a:ext cx="237432" cy="194797"/>
          </a:xfrm>
          <a:prstGeom prst="ellipse">
            <a:avLst/>
          </a:prstGeom>
          <a:solidFill>
            <a:srgbClr val="CCFFFF"/>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10" name="Oval 29"/>
          <p:cNvSpPr>
            <a:spLocks noChangeArrowheads="1"/>
          </p:cNvSpPr>
          <p:nvPr/>
        </p:nvSpPr>
        <p:spPr bwMode="auto">
          <a:xfrm>
            <a:off x="1877068" y="3275131"/>
            <a:ext cx="237432" cy="194797"/>
          </a:xfrm>
          <a:prstGeom prst="ellipse">
            <a:avLst/>
          </a:prstGeom>
          <a:solidFill>
            <a:srgbClr val="CCFFFF"/>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11" name="Oval 30"/>
          <p:cNvSpPr>
            <a:spLocks noChangeArrowheads="1"/>
          </p:cNvSpPr>
          <p:nvPr/>
        </p:nvSpPr>
        <p:spPr bwMode="auto">
          <a:xfrm>
            <a:off x="2351932" y="3275131"/>
            <a:ext cx="237432" cy="194797"/>
          </a:xfrm>
          <a:prstGeom prst="ellipse">
            <a:avLst/>
          </a:prstGeom>
          <a:solidFill>
            <a:srgbClr val="CCFFFF"/>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12" name="Oval 31"/>
          <p:cNvSpPr>
            <a:spLocks noChangeArrowheads="1"/>
          </p:cNvSpPr>
          <p:nvPr/>
        </p:nvSpPr>
        <p:spPr bwMode="auto">
          <a:xfrm>
            <a:off x="2592854" y="2885536"/>
            <a:ext cx="237432" cy="194797"/>
          </a:xfrm>
          <a:prstGeom prst="ellipse">
            <a:avLst/>
          </a:prstGeom>
          <a:solidFill>
            <a:srgbClr val="66FF66"/>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13" name="Oval 32"/>
          <p:cNvSpPr>
            <a:spLocks noChangeArrowheads="1"/>
          </p:cNvSpPr>
          <p:nvPr/>
        </p:nvSpPr>
        <p:spPr bwMode="auto">
          <a:xfrm>
            <a:off x="2114500" y="3598839"/>
            <a:ext cx="237432" cy="194797"/>
          </a:xfrm>
          <a:prstGeom prst="ellipse">
            <a:avLst/>
          </a:prstGeom>
          <a:solidFill>
            <a:srgbClr val="C0C0C0"/>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14" name="Oval 33"/>
          <p:cNvSpPr>
            <a:spLocks noChangeArrowheads="1"/>
          </p:cNvSpPr>
          <p:nvPr/>
        </p:nvSpPr>
        <p:spPr bwMode="auto">
          <a:xfrm>
            <a:off x="1639636" y="3598839"/>
            <a:ext cx="237432" cy="194797"/>
          </a:xfrm>
          <a:prstGeom prst="ellipse">
            <a:avLst/>
          </a:prstGeom>
          <a:solidFill>
            <a:srgbClr val="C0C0C0"/>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15" name="Oval 34"/>
          <p:cNvSpPr>
            <a:spLocks noChangeArrowheads="1"/>
          </p:cNvSpPr>
          <p:nvPr/>
        </p:nvSpPr>
        <p:spPr bwMode="auto">
          <a:xfrm>
            <a:off x="1087956" y="3598839"/>
            <a:ext cx="237432" cy="194797"/>
          </a:xfrm>
          <a:prstGeom prst="ellipse">
            <a:avLst/>
          </a:prstGeom>
          <a:solidFill>
            <a:srgbClr val="C0C0C0"/>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16" name="Oval 35"/>
          <p:cNvSpPr>
            <a:spLocks noChangeArrowheads="1"/>
          </p:cNvSpPr>
          <p:nvPr/>
        </p:nvSpPr>
        <p:spPr bwMode="auto">
          <a:xfrm>
            <a:off x="1402204" y="3859522"/>
            <a:ext cx="237432" cy="194797"/>
          </a:xfrm>
          <a:prstGeom prst="ellipse">
            <a:avLst/>
          </a:prstGeom>
          <a:solidFill>
            <a:srgbClr val="C0C0C0"/>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17" name="Oval 36"/>
          <p:cNvSpPr>
            <a:spLocks noChangeArrowheads="1"/>
          </p:cNvSpPr>
          <p:nvPr/>
        </p:nvSpPr>
        <p:spPr bwMode="auto">
          <a:xfrm>
            <a:off x="1877068" y="3859522"/>
            <a:ext cx="237432" cy="194797"/>
          </a:xfrm>
          <a:prstGeom prst="ellipse">
            <a:avLst/>
          </a:prstGeom>
          <a:solidFill>
            <a:srgbClr val="C0C0C0"/>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18" name="Oval 37"/>
          <p:cNvSpPr>
            <a:spLocks noChangeArrowheads="1"/>
          </p:cNvSpPr>
          <p:nvPr/>
        </p:nvSpPr>
        <p:spPr bwMode="auto">
          <a:xfrm>
            <a:off x="2351932" y="3859522"/>
            <a:ext cx="237432" cy="194797"/>
          </a:xfrm>
          <a:prstGeom prst="ellipse">
            <a:avLst/>
          </a:prstGeom>
          <a:solidFill>
            <a:srgbClr val="C0C0C0"/>
          </a:solidFill>
          <a:ln w="9525">
            <a:solidFill>
              <a:schemeClr val="tx1"/>
            </a:solidFill>
            <a:round/>
            <a:headEnd/>
            <a:tailEnd/>
          </a:ln>
          <a:effectLst/>
        </p:spPr>
        <p:txBody>
          <a:bodyPr wrap="none" anchor="ctr"/>
          <a:lstStyle/>
          <a:p>
            <a:endParaRPr lang="en-US" sz="3200" dirty="0">
              <a:latin typeface="Candara" pitchFamily="34" charset="0"/>
            </a:endParaRPr>
          </a:p>
        </p:txBody>
      </p:sp>
      <p:cxnSp>
        <p:nvCxnSpPr>
          <p:cNvPr id="19" name="AutoShape 38"/>
          <p:cNvCxnSpPr>
            <a:cxnSpLocks noChangeShapeType="1"/>
            <a:stCxn id="6" idx="4"/>
            <a:endCxn id="9" idx="1"/>
          </p:cNvCxnSpPr>
          <p:nvPr/>
        </p:nvCxnSpPr>
        <p:spPr bwMode="auto">
          <a:xfrm rot="16200000" flipH="1">
            <a:off x="1248572" y="3115253"/>
            <a:ext cx="223324" cy="153487"/>
          </a:xfrm>
          <a:prstGeom prst="straightConnector1">
            <a:avLst/>
          </a:prstGeom>
          <a:noFill/>
          <a:ln w="9525">
            <a:solidFill>
              <a:schemeClr val="tx1"/>
            </a:solidFill>
            <a:round/>
            <a:headEnd/>
            <a:tailEnd type="triangle" w="med" len="med"/>
          </a:ln>
          <a:effectLst/>
        </p:spPr>
      </p:cxnSp>
      <p:cxnSp>
        <p:nvCxnSpPr>
          <p:cNvPr id="20" name="AutoShape 39"/>
          <p:cNvCxnSpPr>
            <a:cxnSpLocks noChangeShapeType="1"/>
            <a:stCxn id="7" idx="3"/>
            <a:endCxn id="9" idx="7"/>
          </p:cNvCxnSpPr>
          <p:nvPr/>
        </p:nvCxnSpPr>
        <p:spPr bwMode="auto">
          <a:xfrm rot="5400000">
            <a:off x="1513712" y="3142960"/>
            <a:ext cx="251851" cy="69542"/>
          </a:xfrm>
          <a:prstGeom prst="straightConnector1">
            <a:avLst/>
          </a:prstGeom>
          <a:noFill/>
          <a:ln w="9525">
            <a:solidFill>
              <a:schemeClr val="tx1"/>
            </a:solidFill>
            <a:round/>
            <a:headEnd/>
            <a:tailEnd type="triangle" w="med" len="med"/>
          </a:ln>
          <a:effectLst/>
        </p:spPr>
      </p:cxnSp>
      <p:cxnSp>
        <p:nvCxnSpPr>
          <p:cNvPr id="21" name="AutoShape 40"/>
          <p:cNvCxnSpPr>
            <a:cxnSpLocks noChangeShapeType="1"/>
            <a:stCxn id="7" idx="5"/>
            <a:endCxn id="10" idx="1"/>
          </p:cNvCxnSpPr>
          <p:nvPr/>
        </p:nvCxnSpPr>
        <p:spPr bwMode="auto">
          <a:xfrm rot="16200000" flipH="1">
            <a:off x="1751143" y="3142962"/>
            <a:ext cx="251852" cy="69543"/>
          </a:xfrm>
          <a:prstGeom prst="straightConnector1">
            <a:avLst/>
          </a:prstGeom>
          <a:noFill/>
          <a:ln w="9525">
            <a:solidFill>
              <a:schemeClr val="tx1"/>
            </a:solidFill>
            <a:round/>
            <a:headEnd/>
            <a:tailEnd type="triangle" w="med" len="med"/>
          </a:ln>
          <a:effectLst/>
        </p:spPr>
      </p:cxnSp>
      <p:cxnSp>
        <p:nvCxnSpPr>
          <p:cNvPr id="22" name="AutoShape 41"/>
          <p:cNvCxnSpPr>
            <a:cxnSpLocks noChangeShapeType="1"/>
            <a:stCxn id="8" idx="3"/>
            <a:endCxn id="10" idx="0"/>
          </p:cNvCxnSpPr>
          <p:nvPr/>
        </p:nvCxnSpPr>
        <p:spPr bwMode="auto">
          <a:xfrm rot="5400000">
            <a:off x="1960867" y="3086726"/>
            <a:ext cx="223324" cy="153487"/>
          </a:xfrm>
          <a:prstGeom prst="straightConnector1">
            <a:avLst/>
          </a:prstGeom>
          <a:noFill/>
          <a:ln w="9525">
            <a:solidFill>
              <a:schemeClr val="tx1"/>
            </a:solidFill>
            <a:round/>
            <a:headEnd/>
            <a:tailEnd type="triangle" w="med" len="med"/>
          </a:ln>
          <a:effectLst/>
        </p:spPr>
      </p:cxnSp>
      <p:cxnSp>
        <p:nvCxnSpPr>
          <p:cNvPr id="23" name="AutoShape 42"/>
          <p:cNvCxnSpPr>
            <a:cxnSpLocks noChangeShapeType="1"/>
            <a:stCxn id="8" idx="5"/>
            <a:endCxn id="11" idx="0"/>
          </p:cNvCxnSpPr>
          <p:nvPr/>
        </p:nvCxnSpPr>
        <p:spPr bwMode="auto">
          <a:xfrm rot="16200000" flipH="1">
            <a:off x="2282243" y="3086726"/>
            <a:ext cx="223324" cy="153487"/>
          </a:xfrm>
          <a:prstGeom prst="straightConnector1">
            <a:avLst/>
          </a:prstGeom>
          <a:noFill/>
          <a:ln w="9525">
            <a:solidFill>
              <a:schemeClr val="tx1"/>
            </a:solidFill>
            <a:round/>
            <a:headEnd/>
            <a:tailEnd type="triangle" w="med" len="med"/>
          </a:ln>
          <a:effectLst/>
        </p:spPr>
      </p:cxnSp>
      <p:cxnSp>
        <p:nvCxnSpPr>
          <p:cNvPr id="24" name="AutoShape 43"/>
          <p:cNvCxnSpPr>
            <a:cxnSpLocks noChangeShapeType="1"/>
            <a:stCxn id="12" idx="4"/>
            <a:endCxn id="11" idx="7"/>
          </p:cNvCxnSpPr>
          <p:nvPr/>
        </p:nvCxnSpPr>
        <p:spPr bwMode="auto">
          <a:xfrm rot="5400000">
            <a:off x="2521421" y="3113509"/>
            <a:ext cx="223324" cy="156977"/>
          </a:xfrm>
          <a:prstGeom prst="straightConnector1">
            <a:avLst/>
          </a:prstGeom>
          <a:noFill/>
          <a:ln w="9525">
            <a:solidFill>
              <a:schemeClr val="tx1"/>
            </a:solidFill>
            <a:round/>
            <a:headEnd/>
            <a:tailEnd type="triangle" w="med" len="med"/>
          </a:ln>
          <a:effectLst/>
        </p:spPr>
      </p:cxnSp>
      <p:cxnSp>
        <p:nvCxnSpPr>
          <p:cNvPr id="25" name="AutoShape 45"/>
          <p:cNvCxnSpPr>
            <a:cxnSpLocks noChangeShapeType="1"/>
            <a:stCxn id="10" idx="4"/>
            <a:endCxn id="13" idx="1"/>
          </p:cNvCxnSpPr>
          <p:nvPr/>
        </p:nvCxnSpPr>
        <p:spPr bwMode="auto">
          <a:xfrm rot="16200000" flipH="1">
            <a:off x="1993810" y="3471903"/>
            <a:ext cx="157439" cy="153487"/>
          </a:xfrm>
          <a:prstGeom prst="straightConnector1">
            <a:avLst/>
          </a:prstGeom>
          <a:noFill/>
          <a:ln w="9525">
            <a:solidFill>
              <a:schemeClr val="tx1"/>
            </a:solidFill>
            <a:round/>
            <a:headEnd/>
            <a:tailEnd type="triangle" w="med" len="med"/>
          </a:ln>
          <a:effectLst/>
        </p:spPr>
      </p:cxnSp>
      <p:cxnSp>
        <p:nvCxnSpPr>
          <p:cNvPr id="26" name="AutoShape 46"/>
          <p:cNvCxnSpPr>
            <a:cxnSpLocks noChangeShapeType="1"/>
            <a:stCxn id="10" idx="4"/>
            <a:endCxn id="14" idx="7"/>
          </p:cNvCxnSpPr>
          <p:nvPr/>
        </p:nvCxnSpPr>
        <p:spPr bwMode="auto">
          <a:xfrm rot="5400000">
            <a:off x="1840323" y="3471905"/>
            <a:ext cx="157439" cy="153487"/>
          </a:xfrm>
          <a:prstGeom prst="straightConnector1">
            <a:avLst/>
          </a:prstGeom>
          <a:noFill/>
          <a:ln w="9525">
            <a:solidFill>
              <a:schemeClr val="tx1"/>
            </a:solidFill>
            <a:round/>
            <a:headEnd/>
            <a:tailEnd type="triangle" w="med" len="med"/>
          </a:ln>
          <a:effectLst/>
        </p:spPr>
      </p:cxnSp>
      <p:cxnSp>
        <p:nvCxnSpPr>
          <p:cNvPr id="27" name="AutoShape 47"/>
          <p:cNvCxnSpPr>
            <a:cxnSpLocks noChangeShapeType="1"/>
            <a:stCxn id="9" idx="4"/>
            <a:endCxn id="15" idx="7"/>
          </p:cNvCxnSpPr>
          <p:nvPr/>
        </p:nvCxnSpPr>
        <p:spPr bwMode="auto">
          <a:xfrm rot="5400000">
            <a:off x="1327053" y="3433495"/>
            <a:ext cx="157439" cy="230303"/>
          </a:xfrm>
          <a:prstGeom prst="straightConnector1">
            <a:avLst/>
          </a:prstGeom>
          <a:noFill/>
          <a:ln w="9525">
            <a:solidFill>
              <a:schemeClr val="tx1"/>
            </a:solidFill>
            <a:round/>
            <a:headEnd/>
            <a:tailEnd type="triangle" w="med" len="med"/>
          </a:ln>
          <a:effectLst/>
        </p:spPr>
      </p:cxnSp>
      <p:cxnSp>
        <p:nvCxnSpPr>
          <p:cNvPr id="28" name="AutoShape 48"/>
          <p:cNvCxnSpPr>
            <a:cxnSpLocks noChangeShapeType="1"/>
            <a:stCxn id="9" idx="4"/>
            <a:endCxn id="14" idx="1"/>
          </p:cNvCxnSpPr>
          <p:nvPr/>
        </p:nvCxnSpPr>
        <p:spPr bwMode="auto">
          <a:xfrm rot="16200000" flipH="1">
            <a:off x="1518947" y="3471903"/>
            <a:ext cx="157439" cy="153487"/>
          </a:xfrm>
          <a:prstGeom prst="straightConnector1">
            <a:avLst/>
          </a:prstGeom>
          <a:noFill/>
          <a:ln w="9525">
            <a:solidFill>
              <a:schemeClr val="tx1"/>
            </a:solidFill>
            <a:round/>
            <a:headEnd/>
            <a:tailEnd type="triangle" w="med" len="med"/>
          </a:ln>
          <a:effectLst/>
        </p:spPr>
      </p:cxnSp>
      <p:cxnSp>
        <p:nvCxnSpPr>
          <p:cNvPr id="29" name="AutoShape 51"/>
          <p:cNvCxnSpPr>
            <a:cxnSpLocks noChangeShapeType="1"/>
            <a:stCxn id="14" idx="5"/>
            <a:endCxn id="17" idx="1"/>
          </p:cNvCxnSpPr>
          <p:nvPr/>
        </p:nvCxnSpPr>
        <p:spPr bwMode="auto">
          <a:xfrm rot="16200000" flipH="1">
            <a:off x="1815598" y="3791807"/>
            <a:ext cx="122941" cy="69543"/>
          </a:xfrm>
          <a:prstGeom prst="straightConnector1">
            <a:avLst/>
          </a:prstGeom>
          <a:noFill/>
          <a:ln w="9525">
            <a:solidFill>
              <a:schemeClr val="tx1"/>
            </a:solidFill>
            <a:round/>
            <a:headEnd/>
            <a:tailEnd type="triangle" w="med" len="med"/>
          </a:ln>
          <a:effectLst/>
        </p:spPr>
      </p:cxnSp>
      <p:cxnSp>
        <p:nvCxnSpPr>
          <p:cNvPr id="31" name="AutoShape 53"/>
          <p:cNvCxnSpPr>
            <a:cxnSpLocks noChangeShapeType="1"/>
            <a:stCxn id="13" idx="3"/>
            <a:endCxn id="17" idx="0"/>
          </p:cNvCxnSpPr>
          <p:nvPr/>
        </p:nvCxnSpPr>
        <p:spPr bwMode="auto">
          <a:xfrm rot="5400000">
            <a:off x="2025323" y="3735570"/>
            <a:ext cx="94415" cy="153487"/>
          </a:xfrm>
          <a:prstGeom prst="straightConnector1">
            <a:avLst/>
          </a:prstGeom>
          <a:noFill/>
          <a:ln w="9525">
            <a:solidFill>
              <a:schemeClr val="tx1"/>
            </a:solidFill>
            <a:round/>
            <a:headEnd/>
            <a:tailEnd type="triangle" w="med" len="med"/>
          </a:ln>
          <a:effectLst/>
        </p:spPr>
      </p:cxnSp>
      <p:cxnSp>
        <p:nvCxnSpPr>
          <p:cNvPr id="32" name="AutoShape 54"/>
          <p:cNvCxnSpPr>
            <a:cxnSpLocks noChangeShapeType="1"/>
            <a:stCxn id="14" idx="3"/>
            <a:endCxn id="16" idx="7"/>
          </p:cNvCxnSpPr>
          <p:nvPr/>
        </p:nvCxnSpPr>
        <p:spPr bwMode="auto">
          <a:xfrm rot="5400000">
            <a:off x="1578166" y="3791807"/>
            <a:ext cx="122941" cy="69543"/>
          </a:xfrm>
          <a:prstGeom prst="straightConnector1">
            <a:avLst/>
          </a:prstGeom>
          <a:noFill/>
          <a:ln w="9525">
            <a:solidFill>
              <a:schemeClr val="tx1"/>
            </a:solidFill>
            <a:round/>
            <a:headEnd/>
            <a:tailEnd type="triangle" w="med" len="med"/>
          </a:ln>
          <a:effectLst/>
        </p:spPr>
      </p:cxnSp>
      <p:cxnSp>
        <p:nvCxnSpPr>
          <p:cNvPr id="33" name="AutoShape 55"/>
          <p:cNvCxnSpPr>
            <a:cxnSpLocks noChangeShapeType="1"/>
            <a:stCxn id="15" idx="5"/>
            <a:endCxn id="16" idx="1"/>
          </p:cNvCxnSpPr>
          <p:nvPr/>
        </p:nvCxnSpPr>
        <p:spPr bwMode="auto">
          <a:xfrm rot="16200000" flipH="1">
            <a:off x="1302327" y="3753400"/>
            <a:ext cx="122940" cy="146358"/>
          </a:xfrm>
          <a:prstGeom prst="straightConnector1">
            <a:avLst/>
          </a:prstGeom>
          <a:noFill/>
          <a:ln w="9525">
            <a:solidFill>
              <a:schemeClr val="tx1"/>
            </a:solidFill>
            <a:round/>
            <a:headEnd/>
            <a:tailEnd type="triangle" w="med" len="med"/>
          </a:ln>
          <a:effectLst/>
        </p:spPr>
      </p:cxnSp>
      <p:cxnSp>
        <p:nvCxnSpPr>
          <p:cNvPr id="34" name="AutoShape 56"/>
          <p:cNvCxnSpPr>
            <a:cxnSpLocks noChangeShapeType="1"/>
            <a:stCxn id="13" idx="5"/>
            <a:endCxn id="18" idx="1"/>
          </p:cNvCxnSpPr>
          <p:nvPr/>
        </p:nvCxnSpPr>
        <p:spPr bwMode="auto">
          <a:xfrm rot="16200000" flipH="1">
            <a:off x="2290462" y="3791807"/>
            <a:ext cx="122941" cy="69543"/>
          </a:xfrm>
          <a:prstGeom prst="straightConnector1">
            <a:avLst/>
          </a:prstGeom>
          <a:noFill/>
          <a:ln w="9525">
            <a:solidFill>
              <a:schemeClr val="tx1"/>
            </a:solidFill>
            <a:round/>
            <a:headEnd/>
            <a:tailEnd type="triangle" w="med" len="med"/>
          </a:ln>
          <a:effectLst/>
        </p:spPr>
      </p:cxnSp>
      <p:sp>
        <p:nvSpPr>
          <p:cNvPr id="35" name="Text Box 57"/>
          <p:cNvSpPr txBox="1">
            <a:spLocks noChangeArrowheads="1"/>
          </p:cNvSpPr>
          <p:nvPr/>
        </p:nvSpPr>
        <p:spPr bwMode="auto">
          <a:xfrm>
            <a:off x="990600" y="2143781"/>
            <a:ext cx="1905000" cy="461665"/>
          </a:xfrm>
          <a:prstGeom prst="rect">
            <a:avLst/>
          </a:prstGeom>
          <a:noFill/>
          <a:ln w="9525">
            <a:noFill/>
            <a:miter lim="800000"/>
            <a:headEnd/>
            <a:tailEnd/>
          </a:ln>
          <a:effectLst/>
        </p:spPr>
        <p:txBody>
          <a:bodyPr wrap="square">
            <a:spAutoFit/>
          </a:bodyPr>
          <a:lstStyle/>
          <a:p>
            <a:pPr algn="ctr"/>
            <a:r>
              <a:rPr lang="en-US" sz="2400" i="1" dirty="0">
                <a:latin typeface="Candara" pitchFamily="34" charset="0"/>
              </a:rPr>
              <a:t>job schedule</a:t>
            </a:r>
          </a:p>
        </p:txBody>
      </p:sp>
      <p:sp>
        <p:nvSpPr>
          <p:cNvPr id="37" name="Line 68"/>
          <p:cNvSpPr>
            <a:spLocks noChangeShapeType="1"/>
          </p:cNvSpPr>
          <p:nvPr/>
        </p:nvSpPr>
        <p:spPr bwMode="auto">
          <a:xfrm>
            <a:off x="1067006" y="5612693"/>
            <a:ext cx="6892506" cy="0"/>
          </a:xfrm>
          <a:prstGeom prst="line">
            <a:avLst/>
          </a:prstGeom>
          <a:noFill/>
          <a:ln w="57150">
            <a:solidFill>
              <a:schemeClr val="tx1"/>
            </a:solidFill>
            <a:round/>
            <a:headEnd/>
            <a:tailEnd/>
          </a:ln>
          <a:effectLst/>
        </p:spPr>
        <p:txBody>
          <a:bodyPr/>
          <a:lstStyle/>
          <a:p>
            <a:endParaRPr lang="en-US" sz="3200" dirty="0">
              <a:latin typeface="Candara" pitchFamily="34" charset="0"/>
            </a:endParaRPr>
          </a:p>
        </p:txBody>
      </p:sp>
      <p:sp>
        <p:nvSpPr>
          <p:cNvPr id="38" name="Line 69"/>
          <p:cNvSpPr>
            <a:spLocks noChangeShapeType="1"/>
          </p:cNvSpPr>
          <p:nvPr/>
        </p:nvSpPr>
        <p:spPr bwMode="auto">
          <a:xfrm>
            <a:off x="2034191" y="5354875"/>
            <a:ext cx="0" cy="257819"/>
          </a:xfrm>
          <a:prstGeom prst="line">
            <a:avLst/>
          </a:prstGeom>
          <a:noFill/>
          <a:ln w="38100">
            <a:solidFill>
              <a:schemeClr val="tx1"/>
            </a:solidFill>
            <a:round/>
            <a:headEnd/>
            <a:tailEnd/>
          </a:ln>
          <a:effectLst/>
        </p:spPr>
        <p:txBody>
          <a:bodyPr/>
          <a:lstStyle/>
          <a:p>
            <a:endParaRPr lang="en-US" sz="3200" dirty="0">
              <a:latin typeface="Candara" pitchFamily="34" charset="0"/>
            </a:endParaRPr>
          </a:p>
        </p:txBody>
      </p:sp>
      <p:sp>
        <p:nvSpPr>
          <p:cNvPr id="39" name="Line 70"/>
          <p:cNvSpPr>
            <a:spLocks noChangeShapeType="1"/>
          </p:cNvSpPr>
          <p:nvPr/>
        </p:nvSpPr>
        <p:spPr bwMode="auto">
          <a:xfrm>
            <a:off x="4076804" y="4962416"/>
            <a:ext cx="0" cy="650277"/>
          </a:xfrm>
          <a:prstGeom prst="line">
            <a:avLst/>
          </a:prstGeom>
          <a:noFill/>
          <a:ln w="57150">
            <a:solidFill>
              <a:schemeClr val="tx1"/>
            </a:solidFill>
            <a:round/>
            <a:headEnd/>
            <a:tailEnd/>
          </a:ln>
          <a:effectLst/>
        </p:spPr>
        <p:txBody>
          <a:bodyPr/>
          <a:lstStyle/>
          <a:p>
            <a:endParaRPr lang="en-US" sz="3200" dirty="0">
              <a:latin typeface="Candara" pitchFamily="34" charset="0"/>
            </a:endParaRPr>
          </a:p>
        </p:txBody>
      </p:sp>
      <p:sp>
        <p:nvSpPr>
          <p:cNvPr id="40" name="Line 72"/>
          <p:cNvSpPr>
            <a:spLocks noChangeShapeType="1"/>
          </p:cNvSpPr>
          <p:nvPr/>
        </p:nvSpPr>
        <p:spPr bwMode="auto">
          <a:xfrm>
            <a:off x="5421086" y="4962416"/>
            <a:ext cx="0" cy="650277"/>
          </a:xfrm>
          <a:prstGeom prst="line">
            <a:avLst/>
          </a:prstGeom>
          <a:noFill/>
          <a:ln w="57150">
            <a:solidFill>
              <a:schemeClr val="tx1"/>
            </a:solidFill>
            <a:round/>
            <a:headEnd/>
            <a:tailEnd/>
          </a:ln>
          <a:effectLst/>
        </p:spPr>
        <p:txBody>
          <a:bodyPr/>
          <a:lstStyle/>
          <a:p>
            <a:endParaRPr lang="en-US" sz="3200" dirty="0">
              <a:latin typeface="Candara" pitchFamily="34" charset="0"/>
            </a:endParaRPr>
          </a:p>
        </p:txBody>
      </p:sp>
      <p:sp>
        <p:nvSpPr>
          <p:cNvPr id="41" name="Line 73"/>
          <p:cNvSpPr>
            <a:spLocks noChangeShapeType="1"/>
          </p:cNvSpPr>
          <p:nvPr/>
        </p:nvSpPr>
        <p:spPr bwMode="auto">
          <a:xfrm>
            <a:off x="6451122" y="4962416"/>
            <a:ext cx="0" cy="650277"/>
          </a:xfrm>
          <a:prstGeom prst="line">
            <a:avLst/>
          </a:prstGeom>
          <a:noFill/>
          <a:ln w="57150">
            <a:solidFill>
              <a:schemeClr val="tx1"/>
            </a:solidFill>
            <a:round/>
            <a:headEnd/>
            <a:tailEnd/>
          </a:ln>
          <a:effectLst/>
        </p:spPr>
        <p:txBody>
          <a:bodyPr/>
          <a:lstStyle/>
          <a:p>
            <a:endParaRPr lang="en-US" sz="3200" dirty="0">
              <a:latin typeface="Candara" pitchFamily="34" charset="0"/>
            </a:endParaRPr>
          </a:p>
        </p:txBody>
      </p:sp>
      <p:sp>
        <p:nvSpPr>
          <p:cNvPr id="43" name="Oval 76"/>
          <p:cNvSpPr>
            <a:spLocks noChangeArrowheads="1"/>
          </p:cNvSpPr>
          <p:nvPr/>
        </p:nvSpPr>
        <p:spPr bwMode="auto">
          <a:xfrm>
            <a:off x="1957377" y="5549673"/>
            <a:ext cx="157125" cy="128911"/>
          </a:xfrm>
          <a:prstGeom prst="ellipse">
            <a:avLst/>
          </a:prstGeom>
          <a:solidFill>
            <a:schemeClr val="bg1"/>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44" name="Oval 77"/>
          <p:cNvSpPr>
            <a:spLocks noChangeArrowheads="1"/>
          </p:cNvSpPr>
          <p:nvPr/>
        </p:nvSpPr>
        <p:spPr bwMode="auto">
          <a:xfrm>
            <a:off x="3996497" y="5549673"/>
            <a:ext cx="157125" cy="128911"/>
          </a:xfrm>
          <a:prstGeom prst="ellipse">
            <a:avLst/>
          </a:prstGeom>
          <a:solidFill>
            <a:schemeClr val="bg1"/>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45" name="Oval 78"/>
          <p:cNvSpPr>
            <a:spLocks noChangeArrowheads="1"/>
          </p:cNvSpPr>
          <p:nvPr/>
        </p:nvSpPr>
        <p:spPr bwMode="auto">
          <a:xfrm>
            <a:off x="5340781" y="5549673"/>
            <a:ext cx="157123" cy="128911"/>
          </a:xfrm>
          <a:prstGeom prst="ellipse">
            <a:avLst/>
          </a:prstGeom>
          <a:solidFill>
            <a:schemeClr val="bg1"/>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46" name="Oval 79"/>
          <p:cNvSpPr>
            <a:spLocks noChangeArrowheads="1"/>
          </p:cNvSpPr>
          <p:nvPr/>
        </p:nvSpPr>
        <p:spPr bwMode="auto">
          <a:xfrm>
            <a:off x="6370815" y="5549673"/>
            <a:ext cx="157125" cy="128911"/>
          </a:xfrm>
          <a:prstGeom prst="ellipse">
            <a:avLst/>
          </a:prstGeom>
          <a:solidFill>
            <a:schemeClr val="bg1"/>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47" name="Oval 80"/>
          <p:cNvSpPr>
            <a:spLocks noChangeArrowheads="1"/>
          </p:cNvSpPr>
          <p:nvPr/>
        </p:nvSpPr>
        <p:spPr bwMode="auto">
          <a:xfrm>
            <a:off x="7543802" y="5547382"/>
            <a:ext cx="157123" cy="128911"/>
          </a:xfrm>
          <a:prstGeom prst="ellipse">
            <a:avLst/>
          </a:prstGeom>
          <a:solidFill>
            <a:schemeClr val="bg1"/>
          </a:solidFill>
          <a:ln w="9525">
            <a:solidFill>
              <a:schemeClr val="tx1"/>
            </a:solidFill>
            <a:round/>
            <a:headEnd/>
            <a:tailEnd/>
          </a:ln>
          <a:effectLst/>
        </p:spPr>
        <p:txBody>
          <a:bodyPr wrap="none" anchor="ctr"/>
          <a:lstStyle/>
          <a:p>
            <a:endParaRPr lang="en-US" sz="3200" dirty="0">
              <a:latin typeface="Candara" pitchFamily="34" charset="0"/>
            </a:endParaRPr>
          </a:p>
        </p:txBody>
      </p:sp>
      <p:sp>
        <p:nvSpPr>
          <p:cNvPr id="48" name="Text Box 83"/>
          <p:cNvSpPr txBox="1">
            <a:spLocks noChangeArrowheads="1"/>
          </p:cNvSpPr>
          <p:nvPr/>
        </p:nvSpPr>
        <p:spPr bwMode="auto">
          <a:xfrm>
            <a:off x="4876801" y="1432580"/>
            <a:ext cx="2489543" cy="523220"/>
          </a:xfrm>
          <a:prstGeom prst="rect">
            <a:avLst/>
          </a:prstGeom>
          <a:noFill/>
          <a:ln w="9525">
            <a:noFill/>
            <a:miter lim="800000"/>
            <a:headEnd/>
            <a:tailEnd/>
          </a:ln>
          <a:effectLst/>
        </p:spPr>
        <p:txBody>
          <a:bodyPr wrap="square">
            <a:spAutoFit/>
          </a:bodyPr>
          <a:lstStyle/>
          <a:p>
            <a:pPr algn="ctr"/>
            <a:r>
              <a:rPr lang="en-US" sz="2800" dirty="0">
                <a:latin typeface="Candara" pitchFamily="34" charset="0"/>
              </a:rPr>
              <a:t>data plane</a:t>
            </a:r>
          </a:p>
        </p:txBody>
      </p:sp>
      <p:sp>
        <p:nvSpPr>
          <p:cNvPr id="49" name="Text Box 84"/>
          <p:cNvSpPr txBox="1">
            <a:spLocks noChangeArrowheads="1"/>
          </p:cNvSpPr>
          <p:nvPr/>
        </p:nvSpPr>
        <p:spPr bwMode="auto">
          <a:xfrm>
            <a:off x="2590800" y="5801380"/>
            <a:ext cx="2960914" cy="523220"/>
          </a:xfrm>
          <a:prstGeom prst="rect">
            <a:avLst/>
          </a:prstGeom>
          <a:noFill/>
          <a:ln w="9525">
            <a:noFill/>
            <a:miter lim="800000"/>
            <a:headEnd/>
            <a:tailEnd/>
          </a:ln>
          <a:effectLst/>
        </p:spPr>
        <p:txBody>
          <a:bodyPr wrap="square">
            <a:spAutoFit/>
          </a:bodyPr>
          <a:lstStyle/>
          <a:p>
            <a:pPr algn="ctr"/>
            <a:r>
              <a:rPr lang="en-US" sz="2800" dirty="0">
                <a:latin typeface="Candara" pitchFamily="34" charset="0"/>
              </a:rPr>
              <a:t>control plane</a:t>
            </a:r>
          </a:p>
        </p:txBody>
      </p:sp>
      <p:cxnSp>
        <p:nvCxnSpPr>
          <p:cNvPr id="52" name="AutoShape 88"/>
          <p:cNvCxnSpPr>
            <a:cxnSpLocks noChangeShapeType="1"/>
            <a:stCxn id="11" idx="3"/>
            <a:endCxn id="13" idx="7"/>
          </p:cNvCxnSpPr>
          <p:nvPr/>
        </p:nvCxnSpPr>
        <p:spPr bwMode="auto">
          <a:xfrm rot="5400000">
            <a:off x="2258951" y="3499612"/>
            <a:ext cx="185965" cy="69542"/>
          </a:xfrm>
          <a:prstGeom prst="straightConnector1">
            <a:avLst/>
          </a:prstGeom>
          <a:noFill/>
          <a:ln w="9525">
            <a:solidFill>
              <a:schemeClr val="tx1"/>
            </a:solidFill>
            <a:round/>
            <a:headEnd/>
            <a:tailEnd type="triangle" w="med" len="med"/>
          </a:ln>
          <a:effectLst/>
        </p:spPr>
      </p:cxnSp>
      <p:cxnSp>
        <p:nvCxnSpPr>
          <p:cNvPr id="53" name="AutoShape 89"/>
          <p:cNvCxnSpPr>
            <a:cxnSpLocks noChangeShapeType="1"/>
            <a:stCxn id="11" idx="4"/>
            <a:endCxn id="18" idx="7"/>
          </p:cNvCxnSpPr>
          <p:nvPr/>
        </p:nvCxnSpPr>
        <p:spPr bwMode="auto">
          <a:xfrm rot="16200000" flipH="1">
            <a:off x="2303562" y="3637016"/>
            <a:ext cx="418121" cy="83945"/>
          </a:xfrm>
          <a:prstGeom prst="straightConnector1">
            <a:avLst/>
          </a:prstGeom>
          <a:noFill/>
          <a:ln w="9525">
            <a:solidFill>
              <a:schemeClr val="tx1"/>
            </a:solidFill>
            <a:round/>
            <a:headEnd/>
            <a:tailEnd type="triangle" w="med" len="med"/>
          </a:ln>
          <a:effectLst/>
        </p:spPr>
      </p:cxnSp>
      <p:sp>
        <p:nvSpPr>
          <p:cNvPr id="54" name="Rectangle 7"/>
          <p:cNvSpPr>
            <a:spLocks noChangeArrowheads="1"/>
          </p:cNvSpPr>
          <p:nvPr/>
        </p:nvSpPr>
        <p:spPr bwMode="auto">
          <a:xfrm>
            <a:off x="3601942" y="4249115"/>
            <a:ext cx="949727" cy="910963"/>
          </a:xfrm>
          <a:prstGeom prst="rect">
            <a:avLst/>
          </a:prstGeom>
          <a:solidFill>
            <a:srgbClr val="66FF66"/>
          </a:solidFill>
          <a:ln w="9525">
            <a:solidFill>
              <a:schemeClr val="tx1"/>
            </a:solidFill>
            <a:miter lim="800000"/>
            <a:headEnd/>
            <a:tailEnd/>
          </a:ln>
          <a:effectLst/>
        </p:spPr>
        <p:txBody>
          <a:bodyPr wrap="none" anchor="ctr"/>
          <a:lstStyle/>
          <a:p>
            <a:pPr algn="ctr"/>
            <a:r>
              <a:rPr lang="en-US" sz="3200" dirty="0">
                <a:latin typeface="Candara" pitchFamily="34" charset="0"/>
              </a:rPr>
              <a:t>NS</a:t>
            </a:r>
          </a:p>
        </p:txBody>
      </p:sp>
      <p:sp>
        <p:nvSpPr>
          <p:cNvPr id="55" name="Rectangle 8"/>
          <p:cNvSpPr>
            <a:spLocks noChangeArrowheads="1"/>
          </p:cNvSpPr>
          <p:nvPr/>
        </p:nvSpPr>
        <p:spPr bwMode="auto">
          <a:xfrm>
            <a:off x="4876391" y="4249115"/>
            <a:ext cx="949727" cy="910963"/>
          </a:xfrm>
          <a:prstGeom prst="rect">
            <a:avLst/>
          </a:prstGeom>
          <a:solidFill>
            <a:srgbClr val="FFCCFF"/>
          </a:solidFill>
          <a:ln w="9525">
            <a:solidFill>
              <a:schemeClr val="tx1"/>
            </a:solidFill>
            <a:miter lim="800000"/>
            <a:headEnd/>
            <a:tailEnd/>
          </a:ln>
          <a:effectLst/>
        </p:spPr>
        <p:txBody>
          <a:bodyPr wrap="none" anchor="ctr"/>
          <a:lstStyle/>
          <a:p>
            <a:pPr algn="ctr"/>
            <a:r>
              <a:rPr lang="en-US" sz="3200" dirty="0">
                <a:latin typeface="Candara" pitchFamily="34" charset="0"/>
              </a:rPr>
              <a:t>PD</a:t>
            </a:r>
          </a:p>
        </p:txBody>
      </p:sp>
      <p:sp>
        <p:nvSpPr>
          <p:cNvPr id="56" name="Rectangle 9"/>
          <p:cNvSpPr>
            <a:spLocks noChangeArrowheads="1"/>
          </p:cNvSpPr>
          <p:nvPr/>
        </p:nvSpPr>
        <p:spPr bwMode="auto">
          <a:xfrm>
            <a:off x="7090094" y="4249115"/>
            <a:ext cx="949727" cy="910963"/>
          </a:xfrm>
          <a:prstGeom prst="rect">
            <a:avLst/>
          </a:prstGeom>
          <a:solidFill>
            <a:srgbClr val="FFCCFF"/>
          </a:solidFill>
          <a:ln w="9525">
            <a:solidFill>
              <a:schemeClr val="tx1"/>
            </a:solidFill>
            <a:miter lim="800000"/>
            <a:headEnd/>
            <a:tailEnd/>
          </a:ln>
          <a:effectLst/>
        </p:spPr>
        <p:txBody>
          <a:bodyPr wrap="none" anchor="ctr"/>
          <a:lstStyle/>
          <a:p>
            <a:pPr algn="ctr"/>
            <a:r>
              <a:rPr lang="en-US" sz="3200" dirty="0">
                <a:latin typeface="Candara" pitchFamily="34" charset="0"/>
              </a:rPr>
              <a:t>PD</a:t>
            </a:r>
          </a:p>
        </p:txBody>
      </p:sp>
      <p:sp>
        <p:nvSpPr>
          <p:cNvPr id="57" name="Rectangle 13"/>
          <p:cNvSpPr>
            <a:spLocks noChangeArrowheads="1"/>
          </p:cNvSpPr>
          <p:nvPr/>
        </p:nvSpPr>
        <p:spPr bwMode="auto">
          <a:xfrm>
            <a:off x="5983244" y="4249115"/>
            <a:ext cx="949727" cy="910963"/>
          </a:xfrm>
          <a:prstGeom prst="rect">
            <a:avLst/>
          </a:prstGeom>
          <a:solidFill>
            <a:srgbClr val="FFCCFF"/>
          </a:solidFill>
          <a:ln w="9525">
            <a:solidFill>
              <a:schemeClr val="tx1"/>
            </a:solidFill>
            <a:miter lim="800000"/>
            <a:headEnd/>
            <a:tailEnd/>
          </a:ln>
          <a:effectLst/>
        </p:spPr>
        <p:txBody>
          <a:bodyPr wrap="none" anchor="ctr"/>
          <a:lstStyle/>
          <a:p>
            <a:pPr algn="ctr"/>
            <a:r>
              <a:rPr lang="en-US" sz="3200" dirty="0">
                <a:latin typeface="Candara" pitchFamily="34" charset="0"/>
              </a:rPr>
              <a:t>PD</a:t>
            </a:r>
          </a:p>
        </p:txBody>
      </p:sp>
      <p:sp>
        <p:nvSpPr>
          <p:cNvPr id="58" name="computr3"/>
          <p:cNvSpPr>
            <a:spLocks noEditPoints="1" noChangeArrowheads="1"/>
          </p:cNvSpPr>
          <p:nvPr/>
        </p:nvSpPr>
        <p:spPr bwMode="auto">
          <a:xfrm>
            <a:off x="1066800" y="4175782"/>
            <a:ext cx="1819146" cy="1140135"/>
          </a:xfrm>
          <a:custGeom>
            <a:avLst/>
            <a:gdLst>
              <a:gd name="T0" fmla="*/ 0 w 21600"/>
              <a:gd name="T1" fmla="*/ 10800 h 21600"/>
              <a:gd name="T2" fmla="*/ 10800 w 21600"/>
              <a:gd name="T3" fmla="*/ 0 h 21600"/>
              <a:gd name="T4" fmla="*/ 10800 w 21600"/>
              <a:gd name="T5" fmla="*/ 21600 h 21600"/>
              <a:gd name="T6" fmla="*/ 18135 w 21600"/>
              <a:gd name="T7" fmla="*/ 10800 h 21600"/>
              <a:gd name="T8" fmla="*/ 7811 w 21600"/>
              <a:gd name="T9" fmla="*/ 2584 h 21600"/>
              <a:gd name="T10" fmla="*/ 16359 w 21600"/>
              <a:gd name="T11" fmla="*/ 11764 h 21600"/>
            </a:gdLst>
            <a:ahLst/>
            <a:cxnLst>
              <a:cxn ang="0">
                <a:pos x="T0" y="T1"/>
              </a:cxn>
              <a:cxn ang="0">
                <a:pos x="T2" y="T3"/>
              </a:cxn>
              <a:cxn ang="0">
                <a:pos x="T4" y="T5"/>
              </a:cxn>
              <a:cxn ang="0">
                <a:pos x="T6" y="T7"/>
              </a:cxn>
            </a:cxnLst>
            <a:rect l="T8" t="T9" r="T10" b="T11"/>
            <a:pathLst>
              <a:path w="21600" h="21600" extrusionOk="0">
                <a:moveTo>
                  <a:pt x="18250" y="17743"/>
                </a:moveTo>
                <a:lnTo>
                  <a:pt x="17557" y="16971"/>
                </a:lnTo>
                <a:lnTo>
                  <a:pt x="5429" y="16971"/>
                </a:lnTo>
                <a:lnTo>
                  <a:pt x="4736" y="17743"/>
                </a:lnTo>
                <a:lnTo>
                  <a:pt x="18250" y="17743"/>
                </a:lnTo>
                <a:close/>
              </a:path>
              <a:path w="21600" h="21600" extrusionOk="0">
                <a:moveTo>
                  <a:pt x="18250" y="17743"/>
                </a:moveTo>
                <a:moveTo>
                  <a:pt x="19405" y="19131"/>
                </a:moveTo>
                <a:lnTo>
                  <a:pt x="18712" y="18360"/>
                </a:lnTo>
                <a:lnTo>
                  <a:pt x="4274" y="18360"/>
                </a:lnTo>
                <a:lnTo>
                  <a:pt x="3581" y="19131"/>
                </a:lnTo>
                <a:lnTo>
                  <a:pt x="19405" y="19131"/>
                </a:lnTo>
                <a:close/>
              </a:path>
              <a:path w="21600" h="21600" extrusionOk="0">
                <a:moveTo>
                  <a:pt x="19405" y="19131"/>
                </a:moveTo>
                <a:moveTo>
                  <a:pt x="20560" y="20520"/>
                </a:moveTo>
                <a:lnTo>
                  <a:pt x="19867" y="19749"/>
                </a:lnTo>
                <a:lnTo>
                  <a:pt x="3119" y="19749"/>
                </a:lnTo>
                <a:lnTo>
                  <a:pt x="2426" y="20520"/>
                </a:lnTo>
                <a:lnTo>
                  <a:pt x="20560" y="20520"/>
                </a:lnTo>
                <a:close/>
              </a:path>
              <a:path w="21600" h="21600" extrusionOk="0">
                <a:moveTo>
                  <a:pt x="20560" y="20520"/>
                </a:moveTo>
                <a:moveTo>
                  <a:pt x="4620" y="16971"/>
                </a:moveTo>
                <a:lnTo>
                  <a:pt x="5313" y="16200"/>
                </a:lnTo>
                <a:lnTo>
                  <a:pt x="7624" y="16200"/>
                </a:lnTo>
                <a:lnTo>
                  <a:pt x="7624" y="14194"/>
                </a:lnTo>
                <a:lnTo>
                  <a:pt x="5891" y="14194"/>
                </a:lnTo>
                <a:lnTo>
                  <a:pt x="5891" y="0"/>
                </a:lnTo>
                <a:lnTo>
                  <a:pt x="12013" y="0"/>
                </a:lnTo>
                <a:lnTo>
                  <a:pt x="18135" y="0"/>
                </a:lnTo>
                <a:lnTo>
                  <a:pt x="18135" y="10800"/>
                </a:lnTo>
                <a:lnTo>
                  <a:pt x="18135" y="14194"/>
                </a:lnTo>
                <a:lnTo>
                  <a:pt x="16402" y="14194"/>
                </a:lnTo>
                <a:lnTo>
                  <a:pt x="16402" y="16200"/>
                </a:lnTo>
                <a:lnTo>
                  <a:pt x="17788" y="16200"/>
                </a:lnTo>
                <a:lnTo>
                  <a:pt x="19059" y="17743"/>
                </a:lnTo>
                <a:lnTo>
                  <a:pt x="21022" y="19903"/>
                </a:lnTo>
                <a:lnTo>
                  <a:pt x="21253" y="20057"/>
                </a:lnTo>
                <a:lnTo>
                  <a:pt x="21369" y="20366"/>
                </a:lnTo>
                <a:lnTo>
                  <a:pt x="21600" y="20674"/>
                </a:lnTo>
                <a:lnTo>
                  <a:pt x="21600" y="20829"/>
                </a:lnTo>
                <a:lnTo>
                  <a:pt x="21600" y="20983"/>
                </a:lnTo>
                <a:lnTo>
                  <a:pt x="21600" y="21137"/>
                </a:lnTo>
                <a:lnTo>
                  <a:pt x="21600" y="21291"/>
                </a:lnTo>
                <a:lnTo>
                  <a:pt x="21484" y="21446"/>
                </a:lnTo>
                <a:lnTo>
                  <a:pt x="21369" y="21446"/>
                </a:lnTo>
                <a:lnTo>
                  <a:pt x="21138" y="21600"/>
                </a:lnTo>
                <a:lnTo>
                  <a:pt x="21022" y="21600"/>
                </a:lnTo>
                <a:lnTo>
                  <a:pt x="10973" y="21600"/>
                </a:lnTo>
                <a:lnTo>
                  <a:pt x="2079" y="21600"/>
                </a:lnTo>
                <a:lnTo>
                  <a:pt x="1848" y="21600"/>
                </a:lnTo>
                <a:lnTo>
                  <a:pt x="1733" y="21446"/>
                </a:lnTo>
                <a:lnTo>
                  <a:pt x="1617" y="21446"/>
                </a:lnTo>
                <a:lnTo>
                  <a:pt x="1502" y="21291"/>
                </a:lnTo>
                <a:lnTo>
                  <a:pt x="1386" y="21291"/>
                </a:lnTo>
                <a:lnTo>
                  <a:pt x="1386" y="21137"/>
                </a:lnTo>
                <a:lnTo>
                  <a:pt x="1386" y="20983"/>
                </a:lnTo>
                <a:lnTo>
                  <a:pt x="1386" y="20829"/>
                </a:lnTo>
                <a:lnTo>
                  <a:pt x="1502" y="20674"/>
                </a:lnTo>
                <a:lnTo>
                  <a:pt x="1617" y="20366"/>
                </a:lnTo>
                <a:lnTo>
                  <a:pt x="1733" y="20057"/>
                </a:lnTo>
                <a:lnTo>
                  <a:pt x="1964" y="19903"/>
                </a:lnTo>
                <a:lnTo>
                  <a:pt x="0" y="19903"/>
                </a:lnTo>
                <a:lnTo>
                  <a:pt x="0" y="10800"/>
                </a:lnTo>
                <a:lnTo>
                  <a:pt x="0" y="2777"/>
                </a:lnTo>
                <a:lnTo>
                  <a:pt x="4620" y="2777"/>
                </a:lnTo>
                <a:lnTo>
                  <a:pt x="4620" y="16971"/>
                </a:lnTo>
                <a:moveTo>
                  <a:pt x="4620" y="16971"/>
                </a:moveTo>
                <a:moveTo>
                  <a:pt x="4620" y="16971"/>
                </a:moveTo>
                <a:lnTo>
                  <a:pt x="4158" y="17434"/>
                </a:lnTo>
                <a:lnTo>
                  <a:pt x="2541" y="19286"/>
                </a:lnTo>
                <a:lnTo>
                  <a:pt x="1964" y="19903"/>
                </a:lnTo>
                <a:lnTo>
                  <a:pt x="4620" y="16971"/>
                </a:lnTo>
                <a:close/>
              </a:path>
              <a:path w="21600" h="21600" extrusionOk="0">
                <a:moveTo>
                  <a:pt x="7624" y="2314"/>
                </a:moveTo>
                <a:moveTo>
                  <a:pt x="16402" y="2314"/>
                </a:moveTo>
                <a:lnTo>
                  <a:pt x="16402" y="11880"/>
                </a:lnTo>
                <a:lnTo>
                  <a:pt x="7624" y="11880"/>
                </a:lnTo>
                <a:lnTo>
                  <a:pt x="7624" y="2314"/>
                </a:lnTo>
                <a:close/>
              </a:path>
              <a:path w="21600" h="21600" extrusionOk="0">
                <a:moveTo>
                  <a:pt x="578" y="4011"/>
                </a:moveTo>
                <a:moveTo>
                  <a:pt x="4043" y="4011"/>
                </a:moveTo>
                <a:lnTo>
                  <a:pt x="4043" y="4320"/>
                </a:lnTo>
                <a:lnTo>
                  <a:pt x="578" y="4320"/>
                </a:lnTo>
                <a:lnTo>
                  <a:pt x="578" y="4011"/>
                </a:lnTo>
                <a:close/>
                <a:moveTo>
                  <a:pt x="7624" y="14194"/>
                </a:moveTo>
                <a:lnTo>
                  <a:pt x="16402" y="14194"/>
                </a:lnTo>
                <a:lnTo>
                  <a:pt x="16402" y="16200"/>
                </a:lnTo>
                <a:lnTo>
                  <a:pt x="7624" y="16200"/>
                </a:lnTo>
              </a:path>
            </a:pathLst>
          </a:custGeom>
          <a:solidFill>
            <a:srgbClr val="FFFFCC"/>
          </a:solidFill>
          <a:ln w="9525">
            <a:solidFill>
              <a:srgbClr val="000000"/>
            </a:solidFill>
            <a:miter lim="800000"/>
            <a:headEnd/>
            <a:tailEnd/>
          </a:ln>
        </p:spPr>
        <p:txBody>
          <a:bodyPr/>
          <a:lstStyle/>
          <a:p>
            <a:endParaRPr lang="en-US" sz="2400" dirty="0">
              <a:latin typeface="Candara" pitchFamily="34" charset="0"/>
            </a:endParaRPr>
          </a:p>
        </p:txBody>
      </p:sp>
      <p:sp>
        <p:nvSpPr>
          <p:cNvPr id="59" name="Line 91"/>
          <p:cNvSpPr>
            <a:spLocks noChangeShapeType="1"/>
          </p:cNvSpPr>
          <p:nvPr/>
        </p:nvSpPr>
        <p:spPr bwMode="auto">
          <a:xfrm flipV="1">
            <a:off x="5501397" y="2690741"/>
            <a:ext cx="398047" cy="650279"/>
          </a:xfrm>
          <a:prstGeom prst="line">
            <a:avLst/>
          </a:prstGeom>
          <a:noFill/>
          <a:ln w="76200">
            <a:solidFill>
              <a:schemeClr val="tx1"/>
            </a:solidFill>
            <a:round/>
            <a:headEnd/>
            <a:tailEnd type="triangle" w="med" len="med"/>
          </a:ln>
          <a:effectLst/>
        </p:spPr>
        <p:txBody>
          <a:bodyPr/>
          <a:lstStyle/>
          <a:p>
            <a:endParaRPr lang="en-US" sz="3200" dirty="0">
              <a:latin typeface="Candara" pitchFamily="34" charset="0"/>
            </a:endParaRPr>
          </a:p>
        </p:txBody>
      </p:sp>
      <p:sp>
        <p:nvSpPr>
          <p:cNvPr id="60" name="Line 92"/>
          <p:cNvSpPr>
            <a:spLocks noChangeShapeType="1"/>
          </p:cNvSpPr>
          <p:nvPr/>
        </p:nvSpPr>
        <p:spPr bwMode="auto">
          <a:xfrm>
            <a:off x="6370815" y="2690741"/>
            <a:ext cx="80309" cy="584391"/>
          </a:xfrm>
          <a:prstGeom prst="line">
            <a:avLst/>
          </a:prstGeom>
          <a:noFill/>
          <a:ln w="76200">
            <a:solidFill>
              <a:schemeClr val="tx1"/>
            </a:solidFill>
            <a:round/>
            <a:headEnd/>
            <a:tailEnd type="triangle" w="med" len="med"/>
          </a:ln>
          <a:effectLst/>
        </p:spPr>
        <p:txBody>
          <a:bodyPr/>
          <a:lstStyle/>
          <a:p>
            <a:endParaRPr lang="en-US" sz="3200" dirty="0">
              <a:latin typeface="Candara" pitchFamily="34" charset="0"/>
            </a:endParaRPr>
          </a:p>
        </p:txBody>
      </p:sp>
      <p:sp>
        <p:nvSpPr>
          <p:cNvPr id="61" name="Line 93"/>
          <p:cNvSpPr>
            <a:spLocks noChangeShapeType="1"/>
          </p:cNvSpPr>
          <p:nvPr/>
        </p:nvSpPr>
        <p:spPr bwMode="auto">
          <a:xfrm>
            <a:off x="7400851" y="2690741"/>
            <a:ext cx="80307" cy="584391"/>
          </a:xfrm>
          <a:prstGeom prst="line">
            <a:avLst/>
          </a:prstGeom>
          <a:noFill/>
          <a:ln w="76200">
            <a:solidFill>
              <a:schemeClr val="tx1"/>
            </a:solidFill>
            <a:round/>
            <a:headEnd/>
            <a:tailEnd type="triangle" w="med" len="med"/>
          </a:ln>
          <a:effectLst/>
        </p:spPr>
        <p:txBody>
          <a:bodyPr/>
          <a:lstStyle/>
          <a:p>
            <a:endParaRPr lang="en-US" sz="3200" dirty="0">
              <a:latin typeface="Candara" pitchFamily="34" charset="0"/>
            </a:endParaRPr>
          </a:p>
        </p:txBody>
      </p:sp>
      <p:sp>
        <p:nvSpPr>
          <p:cNvPr id="62" name="Line 94"/>
          <p:cNvSpPr>
            <a:spLocks noChangeShapeType="1"/>
          </p:cNvSpPr>
          <p:nvPr/>
        </p:nvSpPr>
        <p:spPr bwMode="auto">
          <a:xfrm>
            <a:off x="5103347" y="2690741"/>
            <a:ext cx="160616" cy="584391"/>
          </a:xfrm>
          <a:prstGeom prst="line">
            <a:avLst/>
          </a:prstGeom>
          <a:noFill/>
          <a:ln w="76200">
            <a:solidFill>
              <a:schemeClr val="tx1"/>
            </a:solidFill>
            <a:round/>
            <a:headEnd/>
            <a:tailEnd type="triangle" w="med" len="med"/>
          </a:ln>
          <a:effectLst/>
        </p:spPr>
        <p:txBody>
          <a:bodyPr/>
          <a:lstStyle/>
          <a:p>
            <a:endParaRPr lang="en-US" sz="3200" dirty="0">
              <a:latin typeface="Candara" pitchFamily="34" charset="0"/>
            </a:endParaRPr>
          </a:p>
        </p:txBody>
      </p:sp>
      <p:sp>
        <p:nvSpPr>
          <p:cNvPr id="63" name="Line 97"/>
          <p:cNvSpPr>
            <a:spLocks noChangeShapeType="1"/>
          </p:cNvSpPr>
          <p:nvPr/>
        </p:nvSpPr>
        <p:spPr bwMode="auto">
          <a:xfrm flipV="1">
            <a:off x="6608247" y="2690741"/>
            <a:ext cx="398047" cy="650279"/>
          </a:xfrm>
          <a:prstGeom prst="line">
            <a:avLst/>
          </a:prstGeom>
          <a:noFill/>
          <a:ln w="76200">
            <a:solidFill>
              <a:schemeClr val="tx1"/>
            </a:solidFill>
            <a:round/>
            <a:headEnd/>
            <a:tailEnd type="triangle" w="med" len="med"/>
          </a:ln>
          <a:effectLst/>
        </p:spPr>
        <p:txBody>
          <a:bodyPr/>
          <a:lstStyle/>
          <a:p>
            <a:endParaRPr lang="en-US" sz="3200" dirty="0">
              <a:latin typeface="Candara" pitchFamily="34" charset="0"/>
            </a:endParaRPr>
          </a:p>
        </p:txBody>
      </p:sp>
      <p:sp>
        <p:nvSpPr>
          <p:cNvPr id="64" name="Line 98"/>
          <p:cNvSpPr>
            <a:spLocks noChangeShapeType="1"/>
          </p:cNvSpPr>
          <p:nvPr/>
        </p:nvSpPr>
        <p:spPr bwMode="auto">
          <a:xfrm flipV="1">
            <a:off x="7638283" y="2690741"/>
            <a:ext cx="398047" cy="650279"/>
          </a:xfrm>
          <a:prstGeom prst="line">
            <a:avLst/>
          </a:prstGeom>
          <a:noFill/>
          <a:ln w="76200">
            <a:solidFill>
              <a:schemeClr val="tx1"/>
            </a:solidFill>
            <a:round/>
            <a:headEnd/>
            <a:tailEnd type="triangle" w="med" len="med"/>
          </a:ln>
          <a:effectLst/>
        </p:spPr>
        <p:txBody>
          <a:bodyPr/>
          <a:lstStyle/>
          <a:p>
            <a:endParaRPr lang="en-US" sz="3200" dirty="0">
              <a:latin typeface="Candara" pitchFamily="34" charset="0"/>
            </a:endParaRPr>
          </a:p>
        </p:txBody>
      </p:sp>
      <p:sp>
        <p:nvSpPr>
          <p:cNvPr id="65" name="Line 99"/>
          <p:cNvSpPr>
            <a:spLocks noChangeShapeType="1"/>
          </p:cNvSpPr>
          <p:nvPr/>
        </p:nvSpPr>
        <p:spPr bwMode="auto">
          <a:xfrm>
            <a:off x="5340779" y="3859521"/>
            <a:ext cx="0" cy="389595"/>
          </a:xfrm>
          <a:prstGeom prst="line">
            <a:avLst/>
          </a:prstGeom>
          <a:noFill/>
          <a:ln w="38100">
            <a:solidFill>
              <a:schemeClr val="tx1"/>
            </a:solidFill>
            <a:round/>
            <a:headEnd type="triangle" w="med" len="med"/>
            <a:tailEnd type="triangle" w="med" len="med"/>
          </a:ln>
          <a:effectLst/>
        </p:spPr>
        <p:txBody>
          <a:bodyPr/>
          <a:lstStyle/>
          <a:p>
            <a:endParaRPr lang="en-US" sz="3200" dirty="0">
              <a:latin typeface="Candara" pitchFamily="34" charset="0"/>
            </a:endParaRPr>
          </a:p>
        </p:txBody>
      </p:sp>
      <p:sp>
        <p:nvSpPr>
          <p:cNvPr id="66" name="Line 101"/>
          <p:cNvSpPr>
            <a:spLocks noChangeShapeType="1"/>
          </p:cNvSpPr>
          <p:nvPr/>
        </p:nvSpPr>
        <p:spPr bwMode="auto">
          <a:xfrm>
            <a:off x="6451122" y="3859521"/>
            <a:ext cx="0" cy="389595"/>
          </a:xfrm>
          <a:prstGeom prst="line">
            <a:avLst/>
          </a:prstGeom>
          <a:noFill/>
          <a:ln w="38100">
            <a:solidFill>
              <a:schemeClr val="tx1"/>
            </a:solidFill>
            <a:round/>
            <a:headEnd type="triangle" w="med" len="med"/>
            <a:tailEnd type="triangle" w="med" len="med"/>
          </a:ln>
          <a:effectLst/>
        </p:spPr>
        <p:txBody>
          <a:bodyPr/>
          <a:lstStyle/>
          <a:p>
            <a:endParaRPr lang="en-US" sz="3200" dirty="0">
              <a:latin typeface="Candara" pitchFamily="34" charset="0"/>
            </a:endParaRPr>
          </a:p>
        </p:txBody>
      </p:sp>
      <p:sp>
        <p:nvSpPr>
          <p:cNvPr id="67" name="Line 102"/>
          <p:cNvSpPr>
            <a:spLocks noChangeShapeType="1"/>
          </p:cNvSpPr>
          <p:nvPr/>
        </p:nvSpPr>
        <p:spPr bwMode="auto">
          <a:xfrm>
            <a:off x="7557972" y="3859521"/>
            <a:ext cx="0" cy="389595"/>
          </a:xfrm>
          <a:prstGeom prst="line">
            <a:avLst/>
          </a:prstGeom>
          <a:noFill/>
          <a:ln w="38100">
            <a:solidFill>
              <a:schemeClr val="tx1"/>
            </a:solidFill>
            <a:round/>
            <a:headEnd type="triangle" w="med" len="med"/>
            <a:tailEnd type="triangle" w="med" len="med"/>
          </a:ln>
          <a:effectLst/>
        </p:spPr>
        <p:txBody>
          <a:bodyPr/>
          <a:lstStyle/>
          <a:p>
            <a:endParaRPr lang="en-US" sz="3200" dirty="0">
              <a:latin typeface="Candara" pitchFamily="34" charset="0"/>
            </a:endParaRPr>
          </a:p>
        </p:txBody>
      </p:sp>
      <p:sp>
        <p:nvSpPr>
          <p:cNvPr id="68" name="Oval 58"/>
          <p:cNvSpPr>
            <a:spLocks noChangeArrowheads="1"/>
          </p:cNvSpPr>
          <p:nvPr/>
        </p:nvSpPr>
        <p:spPr bwMode="auto">
          <a:xfrm>
            <a:off x="4946222" y="3272267"/>
            <a:ext cx="789112" cy="584391"/>
          </a:xfrm>
          <a:prstGeom prst="ellipse">
            <a:avLst/>
          </a:prstGeom>
          <a:solidFill>
            <a:srgbClr val="CCFFFF"/>
          </a:solidFill>
          <a:ln w="9525">
            <a:solidFill>
              <a:schemeClr val="tx1"/>
            </a:solidFill>
            <a:round/>
            <a:headEnd/>
            <a:tailEnd/>
          </a:ln>
          <a:effectLst/>
        </p:spPr>
        <p:txBody>
          <a:bodyPr wrap="none" anchor="ctr"/>
          <a:lstStyle/>
          <a:p>
            <a:pPr algn="ctr"/>
            <a:r>
              <a:rPr lang="en-US" sz="3200" dirty="0">
                <a:latin typeface="Candara" pitchFamily="34" charset="0"/>
              </a:rPr>
              <a:t>V</a:t>
            </a:r>
          </a:p>
        </p:txBody>
      </p:sp>
      <p:sp>
        <p:nvSpPr>
          <p:cNvPr id="69" name="Oval 59"/>
          <p:cNvSpPr>
            <a:spLocks noChangeArrowheads="1"/>
          </p:cNvSpPr>
          <p:nvPr/>
        </p:nvSpPr>
        <p:spPr bwMode="auto">
          <a:xfrm>
            <a:off x="6056565" y="3275131"/>
            <a:ext cx="789112" cy="584391"/>
          </a:xfrm>
          <a:prstGeom prst="ellipse">
            <a:avLst/>
          </a:prstGeom>
          <a:solidFill>
            <a:srgbClr val="CCFFFF"/>
          </a:solidFill>
          <a:ln w="9525">
            <a:solidFill>
              <a:schemeClr val="tx1"/>
            </a:solidFill>
            <a:round/>
            <a:headEnd/>
            <a:tailEnd/>
          </a:ln>
          <a:effectLst/>
        </p:spPr>
        <p:txBody>
          <a:bodyPr wrap="none" anchor="ctr"/>
          <a:lstStyle/>
          <a:p>
            <a:pPr algn="ctr"/>
            <a:r>
              <a:rPr lang="en-US" sz="3200" dirty="0">
                <a:latin typeface="Candara" pitchFamily="34" charset="0"/>
              </a:rPr>
              <a:t>V</a:t>
            </a:r>
          </a:p>
        </p:txBody>
      </p:sp>
      <p:sp>
        <p:nvSpPr>
          <p:cNvPr id="70" name="Oval 60"/>
          <p:cNvSpPr>
            <a:spLocks noChangeArrowheads="1"/>
          </p:cNvSpPr>
          <p:nvPr/>
        </p:nvSpPr>
        <p:spPr bwMode="auto">
          <a:xfrm>
            <a:off x="7166908" y="3275131"/>
            <a:ext cx="789112" cy="584391"/>
          </a:xfrm>
          <a:prstGeom prst="ellipse">
            <a:avLst/>
          </a:prstGeom>
          <a:solidFill>
            <a:srgbClr val="CCFFFF"/>
          </a:solidFill>
          <a:ln w="9525">
            <a:solidFill>
              <a:schemeClr val="tx1"/>
            </a:solidFill>
            <a:round/>
            <a:headEnd/>
            <a:tailEnd/>
          </a:ln>
          <a:effectLst/>
        </p:spPr>
        <p:txBody>
          <a:bodyPr wrap="none" anchor="ctr"/>
          <a:lstStyle/>
          <a:p>
            <a:pPr algn="ctr"/>
            <a:r>
              <a:rPr lang="en-US" sz="3200" dirty="0">
                <a:latin typeface="Candara" pitchFamily="34" charset="0"/>
              </a:rPr>
              <a:t>V</a:t>
            </a:r>
          </a:p>
        </p:txBody>
      </p:sp>
      <p:sp>
        <p:nvSpPr>
          <p:cNvPr id="76" name="TextBox 75"/>
          <p:cNvSpPr txBox="1"/>
          <p:nvPr/>
        </p:nvSpPr>
        <p:spPr>
          <a:xfrm>
            <a:off x="1295401" y="5775980"/>
            <a:ext cx="1454244" cy="369332"/>
          </a:xfrm>
          <a:prstGeom prst="rect">
            <a:avLst/>
          </a:prstGeom>
          <a:noFill/>
        </p:spPr>
        <p:txBody>
          <a:bodyPr wrap="none" rtlCol="0">
            <a:spAutoFit/>
          </a:bodyPr>
          <a:lstStyle/>
          <a:p>
            <a:r>
              <a:rPr lang="en-US" dirty="0" smtClean="0">
                <a:latin typeface="Candara" pitchFamily="34" charset="0"/>
              </a:rPr>
              <a:t>Job manager</a:t>
            </a:r>
            <a:endParaRPr lang="en-US" dirty="0">
              <a:latin typeface="Candara" pitchFamily="34" charset="0"/>
            </a:endParaRPr>
          </a:p>
        </p:txBody>
      </p:sp>
      <p:sp>
        <p:nvSpPr>
          <p:cNvPr id="79" name="TextBox 78"/>
          <p:cNvSpPr txBox="1"/>
          <p:nvPr/>
        </p:nvSpPr>
        <p:spPr>
          <a:xfrm>
            <a:off x="5410201" y="5775980"/>
            <a:ext cx="845103" cy="369332"/>
          </a:xfrm>
          <a:prstGeom prst="rect">
            <a:avLst/>
          </a:prstGeom>
          <a:noFill/>
        </p:spPr>
        <p:txBody>
          <a:bodyPr wrap="none" rtlCol="0">
            <a:spAutoFit/>
          </a:bodyPr>
          <a:lstStyle/>
          <a:p>
            <a:r>
              <a:rPr lang="en-US" dirty="0" smtClean="0">
                <a:latin typeface="Candara" pitchFamily="34" charset="0"/>
              </a:rPr>
              <a:t>cluster</a:t>
            </a:r>
            <a:endParaRPr lang="en-US" dirty="0">
              <a:latin typeface="Candara" pitchFamily="34" charset="0"/>
            </a:endParaRPr>
          </a:p>
        </p:txBody>
      </p:sp>
      <p:sp>
        <p:nvSpPr>
          <p:cNvPr id="80" name="Rectangle 24"/>
          <p:cNvSpPr>
            <a:spLocks noChangeArrowheads="1"/>
          </p:cNvSpPr>
          <p:nvPr/>
        </p:nvSpPr>
        <p:spPr bwMode="auto">
          <a:xfrm>
            <a:off x="3276600" y="1432580"/>
            <a:ext cx="5257800" cy="4343400"/>
          </a:xfrm>
          <a:prstGeom prst="rect">
            <a:avLst/>
          </a:prstGeom>
          <a:noFill/>
          <a:ln w="28575" cap="rnd">
            <a:solidFill>
              <a:schemeClr val="tx1"/>
            </a:solidFill>
            <a:prstDash val="sysDot"/>
            <a:miter lim="800000"/>
            <a:headEnd/>
            <a:tailEnd/>
          </a:ln>
          <a:effectLst/>
        </p:spPr>
        <p:txBody>
          <a:bodyPr wrap="none" anchor="ctr"/>
          <a:lstStyle/>
          <a:p>
            <a:endParaRPr lang="en-US" sz="3200" dirty="0">
              <a:latin typeface="Candara" pitchFamily="34" charset="0"/>
            </a:endParaRPr>
          </a:p>
        </p:txBody>
      </p:sp>
    </p:spTree>
    <p:extLst>
      <p:ext uri="{BB962C8B-B14F-4D97-AF65-F5344CB8AC3E}">
        <p14:creationId xmlns:p14="http://schemas.microsoft.com/office/powerpoint/2010/main" val="178558613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BD126C4-F1B3-444C-8501-C349039F6968}" type="slidenum">
              <a:rPr lang="en-US" smtClean="0"/>
              <a:pPr>
                <a:defRPr/>
              </a:pPr>
              <a:t>13</a:t>
            </a:fld>
            <a:endParaRPr lang="en-US" dirty="0"/>
          </a:p>
        </p:txBody>
      </p:sp>
      <p:sp>
        <p:nvSpPr>
          <p:cNvPr id="3" name="Title 2"/>
          <p:cNvSpPr>
            <a:spLocks noGrp="1"/>
          </p:cNvSpPr>
          <p:nvPr>
            <p:ph type="title"/>
          </p:nvPr>
        </p:nvSpPr>
        <p:spPr/>
        <p:txBody>
          <a:bodyPr/>
          <a:lstStyle/>
          <a:p>
            <a:r>
              <a:rPr lang="en-US" dirty="0" smtClean="0"/>
              <a:t>Dryad Properties</a:t>
            </a:r>
            <a:endParaRPr lang="en-US" dirty="0"/>
          </a:p>
        </p:txBody>
      </p:sp>
      <p:sp>
        <p:nvSpPr>
          <p:cNvPr id="4" name="Rectangle 3"/>
          <p:cNvSpPr txBox="1">
            <a:spLocks noChangeArrowheads="1"/>
          </p:cNvSpPr>
          <p:nvPr/>
        </p:nvSpPr>
        <p:spPr>
          <a:xfrm>
            <a:off x="304800" y="1066800"/>
            <a:ext cx="8686800" cy="4876800"/>
          </a:xfrm>
          <a:prstGeom prst="rect">
            <a:avLst/>
          </a:prstGeom>
        </p:spPr>
        <p:txBody>
          <a:bodyPr>
            <a:normAutofit/>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mtClean="0"/>
              <a:t>Provides a general, clean execution layer</a:t>
            </a:r>
          </a:p>
          <a:p>
            <a:pPr lvl="1"/>
            <a:r>
              <a:rPr lang="en-US" smtClean="0"/>
              <a:t>Dataflow graph as the computation model</a:t>
            </a:r>
          </a:p>
          <a:p>
            <a:pPr lvl="1"/>
            <a:r>
              <a:rPr lang="en-US" smtClean="0"/>
              <a:t>Higher language layer supplies graph, vertex code, channel types, hints for data locality, …</a:t>
            </a:r>
          </a:p>
          <a:p>
            <a:r>
              <a:rPr lang="en-US" smtClean="0"/>
              <a:t>Automatically handles execution</a:t>
            </a:r>
          </a:p>
          <a:p>
            <a:pPr lvl="1"/>
            <a:r>
              <a:rPr lang="en-US" smtClean="0"/>
              <a:t>Distributes code, routes data</a:t>
            </a:r>
          </a:p>
          <a:p>
            <a:pPr lvl="1"/>
            <a:r>
              <a:rPr lang="en-US" smtClean="0"/>
              <a:t>Schedules processes on machines near data</a:t>
            </a:r>
          </a:p>
          <a:p>
            <a:pPr lvl="1"/>
            <a:r>
              <a:rPr lang="en-US" smtClean="0"/>
              <a:t>Masks failures in cluster and network</a:t>
            </a:r>
          </a:p>
          <a:p>
            <a:pPr>
              <a:buFont typeface="Arial" charset="0"/>
              <a:buNone/>
            </a:pPr>
            <a:r>
              <a:rPr lang="en-US" smtClean="0"/>
              <a:t>But programming Dryad is not easy</a:t>
            </a:r>
          </a:p>
          <a:p>
            <a:pPr>
              <a:buFont typeface="Arial" charset="0"/>
              <a:buNone/>
            </a:pPr>
            <a:endParaRPr lang="en-US" dirty="0" smtClean="0"/>
          </a:p>
        </p:txBody>
      </p:sp>
    </p:spTree>
    <p:extLst>
      <p:ext uri="{BB962C8B-B14F-4D97-AF65-F5344CB8AC3E}">
        <p14:creationId xmlns:p14="http://schemas.microsoft.com/office/powerpoint/2010/main" val="361243027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534400" cy="762000"/>
          </a:xfrm>
        </p:spPr>
        <p:txBody>
          <a:bodyPr>
            <a:noAutofit/>
          </a:bodyPr>
          <a:lstStyle/>
          <a:p>
            <a:r>
              <a:rPr lang="en-US" dirty="0" smtClean="0"/>
              <a:t>Dryad</a:t>
            </a:r>
            <a:r>
              <a:rPr lang="en-US" u="sng" dirty="0" smtClean="0"/>
              <a:t>LINQ</a:t>
            </a:r>
            <a:r>
              <a:rPr lang="en-US" dirty="0" smtClean="0"/>
              <a:t> Experience</a:t>
            </a:r>
            <a:endParaRPr lang="en-US" sz="2000" b="1" dirty="0"/>
          </a:p>
        </p:txBody>
      </p:sp>
      <p:sp>
        <p:nvSpPr>
          <p:cNvPr id="330" name="Rectangle 3"/>
          <p:cNvSpPr txBox="1">
            <a:spLocks noChangeArrowheads="1"/>
          </p:cNvSpPr>
          <p:nvPr/>
        </p:nvSpPr>
        <p:spPr>
          <a:xfrm>
            <a:off x="457200" y="1143000"/>
            <a:ext cx="8001000" cy="1828800"/>
          </a:xfrm>
          <a:prstGeom prst="rect">
            <a:avLst/>
          </a:prstGeom>
        </p:spPr>
        <p:txBody>
          <a:bodyPr vert="horz" lIns="91440" tIns="45720" rIns="91440" bIns="45720" rtlCol="0">
            <a:noAutofit/>
          </a:bodyPr>
          <a:lstStyle/>
          <a:p>
            <a:pPr marL="228600" marR="0" lvl="1"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000" dirty="0" smtClean="0">
                <a:latin typeface="+mn-lt"/>
                <a:cs typeface="Arial" pitchFamily="34" charset="0"/>
              </a:rPr>
              <a:t>Sequential, single machine programming abstraction</a:t>
            </a:r>
          </a:p>
          <a:p>
            <a:pPr marL="228600" marR="0" lvl="1"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000" dirty="0" smtClean="0">
                <a:latin typeface="+mn-lt"/>
              </a:rPr>
              <a:t>Same program runs on single-core, multi-core, or cluster</a:t>
            </a:r>
            <a:endParaRPr lang="en-US" sz="2000" dirty="0" smtClean="0">
              <a:latin typeface="+mn-lt"/>
              <a:cs typeface="Arial" pitchFamily="34" charset="0"/>
            </a:endParaRPr>
          </a:p>
          <a:p>
            <a:pPr marL="228600" marR="0" lvl="1"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000" dirty="0" smtClean="0">
                <a:latin typeface="+mn-lt"/>
                <a:cs typeface="Arial" pitchFamily="34" charset="0"/>
              </a:rPr>
              <a:t>Familiar programming languages</a:t>
            </a:r>
          </a:p>
          <a:p>
            <a:pPr marL="228600" marR="0" lvl="1"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000" dirty="0" smtClean="0">
                <a:latin typeface="+mn-lt"/>
                <a:cs typeface="Arial" pitchFamily="34" charset="0"/>
              </a:rPr>
              <a:t>Familiar development environment</a:t>
            </a:r>
            <a:endParaRPr lang="en-US" sz="2000" dirty="0" smtClean="0">
              <a:latin typeface="+mn-lt"/>
            </a:endParaRPr>
          </a:p>
          <a:p>
            <a:pPr marL="228600" marR="0" lvl="1"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0" i="0" u="none" strike="noStrike" kern="1200" cap="none" spc="0" normalizeH="0" baseline="0" noProof="0" dirty="0" smtClean="0">
              <a:ln>
                <a:noFill/>
              </a:ln>
              <a:solidFill>
                <a:schemeClr val="tx1"/>
              </a:solidFill>
              <a:effectLst/>
              <a:uLnTx/>
              <a:uFillTx/>
              <a:latin typeface="+mn-lt"/>
            </a:endParaRPr>
          </a:p>
          <a:p>
            <a:pPr marL="4572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000" b="0" i="0" u="none" strike="noStrike" kern="1200" cap="none" spc="0" normalizeH="0" baseline="0" noProof="0" dirty="0" smtClean="0">
              <a:ln>
                <a:noFill/>
              </a:ln>
              <a:solidFill>
                <a:schemeClr val="tx1"/>
              </a:solidFill>
              <a:effectLst/>
              <a:uLnTx/>
              <a:uFillTx/>
              <a:latin typeface="+mn-l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7622" y="2667000"/>
            <a:ext cx="6925778" cy="366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381796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LINQ</a:t>
            </a:r>
            <a:endParaRPr lang="en-US" dirty="0"/>
          </a:p>
        </p:txBody>
      </p:sp>
      <p:sp>
        <p:nvSpPr>
          <p:cNvPr id="3" name="Content Placeholder 2"/>
          <p:cNvSpPr>
            <a:spLocks noGrp="1"/>
          </p:cNvSpPr>
          <p:nvPr>
            <p:ph idx="1"/>
          </p:nvPr>
        </p:nvSpPr>
        <p:spPr>
          <a:xfrm>
            <a:off x="457200" y="1143000"/>
            <a:ext cx="8229600" cy="5181600"/>
          </a:xfrm>
        </p:spPr>
        <p:txBody>
          <a:bodyPr>
            <a:normAutofit fontScale="85000" lnSpcReduction="20000"/>
          </a:bodyPr>
          <a:lstStyle/>
          <a:p>
            <a:r>
              <a:rPr lang="en-US" dirty="0" smtClean="0"/>
              <a:t>Microsoft’s Language </a:t>
            </a:r>
            <a:r>
              <a:rPr lang="en-US" dirty="0" err="1" smtClean="0"/>
              <a:t>INtegrated</a:t>
            </a:r>
            <a:r>
              <a:rPr lang="en-US" dirty="0" smtClean="0"/>
              <a:t> Query</a:t>
            </a:r>
          </a:p>
          <a:p>
            <a:pPr lvl="1"/>
            <a:r>
              <a:rPr lang="en-US" dirty="0" smtClean="0"/>
              <a:t>Released with .NET Framework 3.5, Visual Studio optional</a:t>
            </a:r>
          </a:p>
          <a:p>
            <a:r>
              <a:rPr lang="en-US" dirty="0" smtClean="0"/>
              <a:t>A set of operators to manipulate datasets in .NET</a:t>
            </a:r>
          </a:p>
          <a:p>
            <a:pPr lvl="1"/>
            <a:r>
              <a:rPr lang="en-US" dirty="0" smtClean="0"/>
              <a:t>Support traditional relational operators</a:t>
            </a:r>
          </a:p>
          <a:p>
            <a:pPr lvl="2"/>
            <a:r>
              <a:rPr lang="en-US" dirty="0" smtClean="0"/>
              <a:t>Select, Join, </a:t>
            </a:r>
            <a:r>
              <a:rPr lang="en-US" dirty="0" err="1" smtClean="0"/>
              <a:t>GroupBy</a:t>
            </a:r>
            <a:r>
              <a:rPr lang="en-US" dirty="0" smtClean="0"/>
              <a:t>, Aggregate, etc.</a:t>
            </a:r>
          </a:p>
          <a:p>
            <a:pPr lvl="1"/>
            <a:r>
              <a:rPr lang="en-US" dirty="0" smtClean="0"/>
              <a:t>Integrated into .NET programming languages</a:t>
            </a:r>
          </a:p>
          <a:p>
            <a:pPr lvl="2"/>
            <a:r>
              <a:rPr lang="en-US" dirty="0" smtClean="0"/>
              <a:t>Programs can call operators</a:t>
            </a:r>
          </a:p>
          <a:p>
            <a:pPr lvl="2"/>
            <a:r>
              <a:rPr lang="en-US" dirty="0" smtClean="0"/>
              <a:t>Operators can invoke arbitrary .NET functions</a:t>
            </a:r>
          </a:p>
          <a:p>
            <a:r>
              <a:rPr lang="en-US" dirty="0" smtClean="0"/>
              <a:t>Data model</a:t>
            </a:r>
          </a:p>
          <a:p>
            <a:pPr lvl="1"/>
            <a:r>
              <a:rPr lang="en-US" dirty="0" smtClean="0"/>
              <a:t>Data elements are strongly typed .NET objects</a:t>
            </a:r>
          </a:p>
          <a:p>
            <a:pPr lvl="1"/>
            <a:r>
              <a:rPr lang="en-US" dirty="0" smtClean="0"/>
              <a:t>Much more expressive than SQL tables</a:t>
            </a:r>
          </a:p>
          <a:p>
            <a:r>
              <a:rPr lang="en-US" dirty="0" smtClean="0"/>
              <a:t>Extremely extensible</a:t>
            </a:r>
          </a:p>
          <a:p>
            <a:pPr lvl="1"/>
            <a:r>
              <a:rPr lang="en-US" dirty="0" smtClean="0"/>
              <a:t>Add new custom operators</a:t>
            </a:r>
          </a:p>
          <a:p>
            <a:pPr lvl="1"/>
            <a:r>
              <a:rPr lang="en-US" dirty="0" smtClean="0"/>
              <a:t>Add new execution providers</a:t>
            </a:r>
            <a:endParaRPr lang="en-US" dirty="0"/>
          </a:p>
        </p:txBody>
      </p:sp>
    </p:spTree>
    <p:extLst>
      <p:ext uri="{BB962C8B-B14F-4D97-AF65-F5344CB8AC3E}">
        <p14:creationId xmlns:p14="http://schemas.microsoft.com/office/powerpoint/2010/main" val="733473308"/>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30A540B-3803-460A-9E3B-C5534BD07F70}" type="slidenum">
              <a:rPr lang="en-US" smtClean="0"/>
              <a:pPr>
                <a:defRPr/>
              </a:pPr>
              <a:t>16</a:t>
            </a:fld>
            <a:endParaRPr lang="en-US" dirty="0"/>
          </a:p>
        </p:txBody>
      </p:sp>
      <p:sp>
        <p:nvSpPr>
          <p:cNvPr id="4" name="Title 3"/>
          <p:cNvSpPr>
            <a:spLocks noGrp="1"/>
          </p:cNvSpPr>
          <p:nvPr>
            <p:ph type="title"/>
          </p:nvPr>
        </p:nvSpPr>
        <p:spPr/>
        <p:txBody>
          <a:bodyPr/>
          <a:lstStyle/>
          <a:p>
            <a:r>
              <a:rPr lang="en-US" dirty="0" smtClean="0"/>
              <a:t>Example of LINQ Query</a:t>
            </a:r>
            <a:endParaRPr lang="en-US" dirty="0"/>
          </a:p>
        </p:txBody>
      </p:sp>
      <p:sp>
        <p:nvSpPr>
          <p:cNvPr id="5" name="Rectangle 4"/>
          <p:cNvSpPr/>
          <p:nvPr/>
        </p:nvSpPr>
        <p:spPr>
          <a:xfrm>
            <a:off x="762000" y="1143000"/>
            <a:ext cx="7620000" cy="5309146"/>
          </a:xfrm>
          <a:prstGeom prst="rect">
            <a:avLst/>
          </a:prstGeom>
        </p:spPr>
        <p:txBody>
          <a:bodyPr>
            <a:spAutoFit/>
          </a:bodyPr>
          <a:lstStyle/>
          <a:p>
            <a:pPr>
              <a:spcBef>
                <a:spcPct val="0"/>
              </a:spcBef>
            </a:pPr>
            <a:r>
              <a:rPr lang="en-US" sz="1700" dirty="0" smtClean="0">
                <a:solidFill>
                  <a:srgbClr val="558ED5"/>
                </a:solidFill>
                <a:latin typeface="Calibri" pitchFamily="34" charset="0"/>
              </a:rPr>
              <a:t>IEnumerable</a:t>
            </a:r>
            <a:r>
              <a:rPr lang="en-US" sz="1700" dirty="0" smtClean="0">
                <a:latin typeface="Calibri" pitchFamily="34" charset="0"/>
              </a:rPr>
              <a:t>&lt;</a:t>
            </a:r>
            <a:r>
              <a:rPr lang="en-US" sz="1700" dirty="0" smtClean="0">
                <a:solidFill>
                  <a:srgbClr val="558ED5"/>
                </a:solidFill>
                <a:latin typeface="Calibri" pitchFamily="34" charset="0"/>
              </a:rPr>
              <a:t>string</a:t>
            </a:r>
            <a:r>
              <a:rPr lang="en-US" sz="1700" dirty="0" smtClean="0">
                <a:latin typeface="Calibri" pitchFamily="34" charset="0"/>
              </a:rPr>
              <a:t>&gt;</a:t>
            </a:r>
            <a:r>
              <a:rPr lang="en-US" sz="1700" dirty="0" smtClean="0">
                <a:solidFill>
                  <a:srgbClr val="558ED5"/>
                </a:solidFill>
                <a:latin typeface="Calibri" pitchFamily="34" charset="0"/>
              </a:rPr>
              <a:t> </a:t>
            </a:r>
            <a:r>
              <a:rPr lang="en-US" sz="1700" dirty="0" smtClean="0">
                <a:latin typeface="Calibri" pitchFamily="34" charset="0"/>
              </a:rPr>
              <a:t>logs</a:t>
            </a:r>
            <a:r>
              <a:rPr lang="en-US" sz="1700" dirty="0" smtClean="0">
                <a:solidFill>
                  <a:srgbClr val="558ED5"/>
                </a:solidFill>
                <a:latin typeface="Calibri" pitchFamily="34" charset="0"/>
              </a:rPr>
              <a:t> </a:t>
            </a:r>
            <a:r>
              <a:rPr lang="en-US" sz="1700" dirty="0" smtClean="0">
                <a:latin typeface="Calibri" pitchFamily="34" charset="0"/>
              </a:rPr>
              <a:t>= GetLogLines();</a:t>
            </a:r>
          </a:p>
          <a:p>
            <a:pPr>
              <a:spcBef>
                <a:spcPct val="0"/>
              </a:spcBef>
            </a:pPr>
            <a:r>
              <a:rPr lang="en-US" sz="1700" dirty="0" smtClean="0">
                <a:solidFill>
                  <a:srgbClr val="558ED5"/>
                </a:solidFill>
                <a:latin typeface="Calibri" pitchFamily="34" charset="0"/>
              </a:rPr>
              <a:t>var</a:t>
            </a:r>
            <a:r>
              <a:rPr lang="en-US" sz="1700" dirty="0" smtClean="0">
                <a:latin typeface="Calibri" pitchFamily="34" charset="0"/>
              </a:rPr>
              <a:t> </a:t>
            </a:r>
            <a:r>
              <a:rPr lang="en-US" sz="1700" dirty="0">
                <a:latin typeface="Calibri" pitchFamily="34" charset="0"/>
              </a:rPr>
              <a:t>logentries =</a:t>
            </a:r>
          </a:p>
          <a:p>
            <a:pPr>
              <a:spcBef>
                <a:spcPct val="0"/>
              </a:spcBef>
            </a:pPr>
            <a:r>
              <a:rPr lang="en-US" sz="1700" dirty="0">
                <a:solidFill>
                  <a:srgbClr val="558ED5"/>
                </a:solidFill>
                <a:latin typeface="Calibri" pitchFamily="34" charset="0"/>
              </a:rPr>
              <a:t>        from</a:t>
            </a:r>
            <a:r>
              <a:rPr lang="en-US" sz="1700" dirty="0">
                <a:latin typeface="Calibri" pitchFamily="34" charset="0"/>
              </a:rPr>
              <a:t> line </a:t>
            </a:r>
            <a:r>
              <a:rPr lang="en-US" sz="1700" dirty="0">
                <a:solidFill>
                  <a:srgbClr val="558ED5"/>
                </a:solidFill>
                <a:latin typeface="Calibri" pitchFamily="34" charset="0"/>
              </a:rPr>
              <a:t>in</a:t>
            </a:r>
            <a:r>
              <a:rPr lang="en-US" sz="1700" dirty="0">
                <a:latin typeface="Calibri" pitchFamily="34" charset="0"/>
              </a:rPr>
              <a:t> logs</a:t>
            </a:r>
          </a:p>
          <a:p>
            <a:pPr>
              <a:spcBef>
                <a:spcPct val="0"/>
              </a:spcBef>
            </a:pPr>
            <a:r>
              <a:rPr lang="en-US" sz="1700" dirty="0">
                <a:latin typeface="Calibri" pitchFamily="34" charset="0"/>
              </a:rPr>
              <a:t>        </a:t>
            </a:r>
            <a:r>
              <a:rPr lang="en-US" sz="1700" dirty="0">
                <a:solidFill>
                  <a:srgbClr val="558ED5"/>
                </a:solidFill>
                <a:latin typeface="Calibri" pitchFamily="34" charset="0"/>
              </a:rPr>
              <a:t>where</a:t>
            </a:r>
            <a:r>
              <a:rPr lang="en-US" sz="1700" dirty="0">
                <a:latin typeface="Calibri" pitchFamily="34" charset="0"/>
              </a:rPr>
              <a:t> !line.StartsWith("#")</a:t>
            </a:r>
          </a:p>
          <a:p>
            <a:pPr>
              <a:spcBef>
                <a:spcPct val="0"/>
              </a:spcBef>
            </a:pPr>
            <a:r>
              <a:rPr lang="en-US" sz="1700" dirty="0">
                <a:latin typeface="Calibri" pitchFamily="34" charset="0"/>
              </a:rPr>
              <a:t>        </a:t>
            </a:r>
            <a:r>
              <a:rPr lang="en-US" sz="1700" dirty="0">
                <a:solidFill>
                  <a:srgbClr val="558ED5"/>
                </a:solidFill>
                <a:latin typeface="Calibri" pitchFamily="34" charset="0"/>
              </a:rPr>
              <a:t>select</a:t>
            </a:r>
            <a:r>
              <a:rPr lang="en-US" sz="1700" dirty="0">
                <a:latin typeface="Calibri" pitchFamily="34" charset="0"/>
              </a:rPr>
              <a:t> new </a:t>
            </a:r>
            <a:r>
              <a:rPr lang="en-US" sz="1700" dirty="0">
                <a:solidFill>
                  <a:srgbClr val="0000FF"/>
                </a:solidFill>
                <a:latin typeface="Calibri" pitchFamily="34" charset="0"/>
              </a:rPr>
              <a:t>LogEntry</a:t>
            </a:r>
            <a:r>
              <a:rPr lang="en-US" sz="1700" dirty="0">
                <a:latin typeface="Calibri" pitchFamily="34" charset="0"/>
              </a:rPr>
              <a:t>(line);</a:t>
            </a:r>
          </a:p>
          <a:p>
            <a:pPr>
              <a:spcBef>
                <a:spcPct val="0"/>
              </a:spcBef>
            </a:pPr>
            <a:r>
              <a:rPr lang="en-US" sz="1700" dirty="0">
                <a:solidFill>
                  <a:srgbClr val="558ED5"/>
                </a:solidFill>
                <a:latin typeface="Calibri" pitchFamily="34" charset="0"/>
              </a:rPr>
              <a:t>var</a:t>
            </a:r>
            <a:r>
              <a:rPr lang="en-US" sz="1700" dirty="0">
                <a:latin typeface="Calibri" pitchFamily="34" charset="0"/>
              </a:rPr>
              <a:t> user = </a:t>
            </a:r>
          </a:p>
          <a:p>
            <a:pPr>
              <a:spcBef>
                <a:spcPct val="0"/>
              </a:spcBef>
            </a:pPr>
            <a:r>
              <a:rPr lang="en-US" sz="1700" dirty="0">
                <a:solidFill>
                  <a:srgbClr val="558ED5"/>
                </a:solidFill>
                <a:latin typeface="Calibri" pitchFamily="34" charset="0"/>
              </a:rPr>
              <a:t>        from</a:t>
            </a:r>
            <a:r>
              <a:rPr lang="en-US" sz="1700" dirty="0">
                <a:latin typeface="Calibri" pitchFamily="34" charset="0"/>
              </a:rPr>
              <a:t> access </a:t>
            </a:r>
            <a:r>
              <a:rPr lang="en-US" sz="1700" dirty="0">
                <a:solidFill>
                  <a:srgbClr val="558ED5"/>
                </a:solidFill>
                <a:latin typeface="Calibri" pitchFamily="34" charset="0"/>
              </a:rPr>
              <a:t>in</a:t>
            </a:r>
            <a:r>
              <a:rPr lang="en-US" sz="1700" dirty="0">
                <a:latin typeface="Calibri" pitchFamily="34" charset="0"/>
              </a:rPr>
              <a:t> logentries</a:t>
            </a:r>
          </a:p>
          <a:p>
            <a:pPr>
              <a:spcBef>
                <a:spcPct val="0"/>
              </a:spcBef>
            </a:pPr>
            <a:r>
              <a:rPr lang="en-US" sz="1700" dirty="0">
                <a:latin typeface="Calibri" pitchFamily="34" charset="0"/>
              </a:rPr>
              <a:t>        </a:t>
            </a:r>
            <a:r>
              <a:rPr lang="en-US" sz="1700" dirty="0">
                <a:solidFill>
                  <a:srgbClr val="558ED5"/>
                </a:solidFill>
                <a:latin typeface="Calibri" pitchFamily="34" charset="0"/>
              </a:rPr>
              <a:t>where</a:t>
            </a:r>
            <a:r>
              <a:rPr lang="en-US" sz="1700" dirty="0">
                <a:latin typeface="Calibri" pitchFamily="34" charset="0"/>
              </a:rPr>
              <a:t> access.user.EndsWith(@"\ulfar")</a:t>
            </a:r>
          </a:p>
          <a:p>
            <a:pPr>
              <a:spcBef>
                <a:spcPct val="0"/>
              </a:spcBef>
            </a:pPr>
            <a:r>
              <a:rPr lang="en-US" sz="1700" dirty="0">
                <a:latin typeface="Calibri" pitchFamily="34" charset="0"/>
              </a:rPr>
              <a:t>        </a:t>
            </a:r>
            <a:r>
              <a:rPr lang="en-US" sz="1700" dirty="0">
                <a:solidFill>
                  <a:srgbClr val="558ED5"/>
                </a:solidFill>
                <a:latin typeface="Calibri" pitchFamily="34" charset="0"/>
              </a:rPr>
              <a:t>select</a:t>
            </a:r>
            <a:r>
              <a:rPr lang="en-US" sz="1700" dirty="0">
                <a:latin typeface="Calibri" pitchFamily="34" charset="0"/>
              </a:rPr>
              <a:t> access;</a:t>
            </a:r>
          </a:p>
          <a:p>
            <a:pPr>
              <a:spcBef>
                <a:spcPct val="0"/>
              </a:spcBef>
            </a:pPr>
            <a:r>
              <a:rPr lang="en-US" sz="1700" dirty="0">
                <a:solidFill>
                  <a:srgbClr val="558ED5"/>
                </a:solidFill>
                <a:latin typeface="Calibri" pitchFamily="34" charset="0"/>
              </a:rPr>
              <a:t>var</a:t>
            </a:r>
            <a:r>
              <a:rPr lang="en-US" sz="1700" dirty="0">
                <a:latin typeface="Calibri" pitchFamily="34" charset="0"/>
              </a:rPr>
              <a:t> accesses =</a:t>
            </a:r>
          </a:p>
          <a:p>
            <a:pPr>
              <a:spcBef>
                <a:spcPct val="0"/>
              </a:spcBef>
            </a:pPr>
            <a:r>
              <a:rPr lang="en-US" sz="1700" dirty="0">
                <a:latin typeface="Calibri" pitchFamily="34" charset="0"/>
              </a:rPr>
              <a:t>        </a:t>
            </a:r>
            <a:r>
              <a:rPr lang="en-US" sz="1700" dirty="0">
                <a:solidFill>
                  <a:srgbClr val="558ED5"/>
                </a:solidFill>
                <a:latin typeface="Calibri" pitchFamily="34" charset="0"/>
              </a:rPr>
              <a:t>from</a:t>
            </a:r>
            <a:r>
              <a:rPr lang="en-US" sz="1700" dirty="0">
                <a:latin typeface="Calibri" pitchFamily="34" charset="0"/>
              </a:rPr>
              <a:t> access </a:t>
            </a:r>
            <a:r>
              <a:rPr lang="en-US" sz="1700" dirty="0">
                <a:solidFill>
                  <a:srgbClr val="558ED5"/>
                </a:solidFill>
                <a:latin typeface="Calibri" pitchFamily="34" charset="0"/>
              </a:rPr>
              <a:t>in</a:t>
            </a:r>
            <a:r>
              <a:rPr lang="en-US" sz="1700" dirty="0">
                <a:latin typeface="Calibri" pitchFamily="34" charset="0"/>
              </a:rPr>
              <a:t> user</a:t>
            </a:r>
          </a:p>
          <a:p>
            <a:pPr>
              <a:spcBef>
                <a:spcPct val="0"/>
              </a:spcBef>
            </a:pPr>
            <a:r>
              <a:rPr lang="en-US" sz="1700" dirty="0">
                <a:latin typeface="Calibri" pitchFamily="34" charset="0"/>
              </a:rPr>
              <a:t>        </a:t>
            </a:r>
            <a:r>
              <a:rPr lang="en-US" sz="1700" dirty="0">
                <a:solidFill>
                  <a:srgbClr val="558ED5"/>
                </a:solidFill>
                <a:latin typeface="Calibri" pitchFamily="34" charset="0"/>
              </a:rPr>
              <a:t>group</a:t>
            </a:r>
            <a:r>
              <a:rPr lang="en-US" sz="1700" dirty="0">
                <a:latin typeface="Calibri" pitchFamily="34" charset="0"/>
              </a:rPr>
              <a:t> access </a:t>
            </a:r>
            <a:r>
              <a:rPr lang="en-US" sz="1700" dirty="0">
                <a:solidFill>
                  <a:srgbClr val="558ED5"/>
                </a:solidFill>
                <a:latin typeface="Calibri" pitchFamily="34" charset="0"/>
              </a:rPr>
              <a:t>by</a:t>
            </a:r>
            <a:r>
              <a:rPr lang="en-US" sz="1700" dirty="0">
                <a:latin typeface="Calibri" pitchFamily="34" charset="0"/>
              </a:rPr>
              <a:t> access.page </a:t>
            </a:r>
            <a:r>
              <a:rPr lang="en-US" sz="1700" dirty="0">
                <a:solidFill>
                  <a:srgbClr val="558ED5"/>
                </a:solidFill>
                <a:latin typeface="Calibri" pitchFamily="34" charset="0"/>
              </a:rPr>
              <a:t>into</a:t>
            </a:r>
            <a:r>
              <a:rPr lang="en-US" sz="1700" dirty="0">
                <a:latin typeface="Calibri" pitchFamily="34" charset="0"/>
              </a:rPr>
              <a:t> pages</a:t>
            </a:r>
          </a:p>
          <a:p>
            <a:pPr>
              <a:spcBef>
                <a:spcPct val="0"/>
              </a:spcBef>
            </a:pPr>
            <a:r>
              <a:rPr lang="en-US" sz="1700" dirty="0">
                <a:latin typeface="Calibri" pitchFamily="34" charset="0"/>
              </a:rPr>
              <a:t>        </a:t>
            </a:r>
            <a:r>
              <a:rPr lang="en-US" sz="1700" dirty="0">
                <a:solidFill>
                  <a:srgbClr val="558ED5"/>
                </a:solidFill>
                <a:latin typeface="Calibri" pitchFamily="34" charset="0"/>
              </a:rPr>
              <a:t>select</a:t>
            </a:r>
            <a:r>
              <a:rPr lang="en-US" sz="1700" dirty="0">
                <a:latin typeface="Calibri" pitchFamily="34" charset="0"/>
              </a:rPr>
              <a:t> new </a:t>
            </a:r>
            <a:r>
              <a:rPr lang="en-US" sz="1700" dirty="0">
                <a:solidFill>
                  <a:srgbClr val="0000FF"/>
                </a:solidFill>
                <a:latin typeface="Calibri" pitchFamily="34" charset="0"/>
              </a:rPr>
              <a:t>UserPageCount</a:t>
            </a:r>
            <a:r>
              <a:rPr lang="en-US" sz="1700" dirty="0">
                <a:latin typeface="Calibri" pitchFamily="34" charset="0"/>
              </a:rPr>
              <a:t>("ulfar", pages.Key, pages.Count());</a:t>
            </a:r>
          </a:p>
          <a:p>
            <a:pPr>
              <a:spcBef>
                <a:spcPct val="0"/>
              </a:spcBef>
            </a:pPr>
            <a:r>
              <a:rPr lang="en-US" sz="1700" dirty="0">
                <a:solidFill>
                  <a:srgbClr val="558ED5"/>
                </a:solidFill>
                <a:latin typeface="Calibri" pitchFamily="34" charset="0"/>
              </a:rPr>
              <a:t>var</a:t>
            </a:r>
            <a:r>
              <a:rPr lang="en-US" sz="1700" dirty="0">
                <a:latin typeface="Calibri" pitchFamily="34" charset="0"/>
              </a:rPr>
              <a:t> htmAccesses =</a:t>
            </a:r>
          </a:p>
          <a:p>
            <a:pPr>
              <a:spcBef>
                <a:spcPct val="0"/>
              </a:spcBef>
            </a:pPr>
            <a:r>
              <a:rPr lang="en-US" sz="1700" dirty="0">
                <a:latin typeface="Calibri" pitchFamily="34" charset="0"/>
              </a:rPr>
              <a:t>        </a:t>
            </a:r>
            <a:r>
              <a:rPr lang="en-US" sz="1700" dirty="0">
                <a:solidFill>
                  <a:srgbClr val="558ED5"/>
                </a:solidFill>
                <a:latin typeface="Calibri" pitchFamily="34" charset="0"/>
              </a:rPr>
              <a:t>from</a:t>
            </a:r>
            <a:r>
              <a:rPr lang="en-US" sz="1700" dirty="0">
                <a:latin typeface="Calibri" pitchFamily="34" charset="0"/>
              </a:rPr>
              <a:t> access </a:t>
            </a:r>
            <a:r>
              <a:rPr lang="en-US" sz="1700" dirty="0">
                <a:solidFill>
                  <a:srgbClr val="558ED5"/>
                </a:solidFill>
                <a:latin typeface="Calibri" pitchFamily="34" charset="0"/>
              </a:rPr>
              <a:t>in</a:t>
            </a:r>
            <a:r>
              <a:rPr lang="en-US" sz="1700" dirty="0">
                <a:latin typeface="Calibri" pitchFamily="34" charset="0"/>
              </a:rPr>
              <a:t> accesses</a:t>
            </a:r>
          </a:p>
          <a:p>
            <a:pPr>
              <a:spcBef>
                <a:spcPct val="0"/>
              </a:spcBef>
            </a:pPr>
            <a:r>
              <a:rPr lang="en-US" sz="1700" dirty="0">
                <a:latin typeface="Calibri" pitchFamily="34" charset="0"/>
              </a:rPr>
              <a:t>        </a:t>
            </a:r>
            <a:r>
              <a:rPr lang="en-US" sz="1700" dirty="0">
                <a:solidFill>
                  <a:srgbClr val="558ED5"/>
                </a:solidFill>
                <a:latin typeface="Calibri" pitchFamily="34" charset="0"/>
              </a:rPr>
              <a:t>where</a:t>
            </a:r>
            <a:r>
              <a:rPr lang="en-US" sz="1700" dirty="0">
                <a:latin typeface="Calibri" pitchFamily="34" charset="0"/>
              </a:rPr>
              <a:t> access.page.EndsWith(".htm")</a:t>
            </a:r>
          </a:p>
          <a:p>
            <a:pPr>
              <a:spcBef>
                <a:spcPct val="0"/>
              </a:spcBef>
            </a:pPr>
            <a:r>
              <a:rPr lang="en-US" sz="1700" dirty="0">
                <a:latin typeface="Calibri" pitchFamily="34" charset="0"/>
              </a:rPr>
              <a:t>        </a:t>
            </a:r>
            <a:r>
              <a:rPr lang="en-US" sz="1700" dirty="0">
                <a:solidFill>
                  <a:srgbClr val="558ED5"/>
                </a:solidFill>
                <a:latin typeface="Calibri" pitchFamily="34" charset="0"/>
              </a:rPr>
              <a:t>orderby</a:t>
            </a:r>
            <a:r>
              <a:rPr lang="en-US" sz="1700" dirty="0">
                <a:latin typeface="Calibri" pitchFamily="34" charset="0"/>
              </a:rPr>
              <a:t> access.count </a:t>
            </a:r>
            <a:r>
              <a:rPr lang="en-US" sz="1700" dirty="0">
                <a:solidFill>
                  <a:srgbClr val="558ED5"/>
                </a:solidFill>
                <a:latin typeface="Calibri" pitchFamily="34" charset="0"/>
              </a:rPr>
              <a:t>descending</a:t>
            </a:r>
          </a:p>
          <a:p>
            <a:pPr>
              <a:spcBef>
                <a:spcPct val="0"/>
              </a:spcBef>
            </a:pPr>
            <a:r>
              <a:rPr lang="en-US" sz="1700" dirty="0">
                <a:latin typeface="Calibri" pitchFamily="34" charset="0"/>
              </a:rPr>
              <a:t>        </a:t>
            </a:r>
            <a:r>
              <a:rPr lang="en-US" sz="1700" dirty="0">
                <a:solidFill>
                  <a:srgbClr val="558ED5"/>
                </a:solidFill>
                <a:latin typeface="Calibri" pitchFamily="34" charset="0"/>
              </a:rPr>
              <a:t>select</a:t>
            </a:r>
            <a:r>
              <a:rPr lang="en-US" sz="1700" dirty="0">
                <a:latin typeface="Calibri" pitchFamily="34" charset="0"/>
              </a:rPr>
              <a:t> access; </a:t>
            </a:r>
            <a:endParaRPr lang="en-US" sz="1700" dirty="0">
              <a:solidFill>
                <a:srgbClr val="C00000"/>
              </a:solidFill>
              <a:latin typeface="Calibri" pitchFamily="34" charset="0"/>
            </a:endParaRPr>
          </a:p>
          <a:p>
            <a:pPr>
              <a:spcBef>
                <a:spcPct val="0"/>
              </a:spcBef>
            </a:pPr>
            <a:endParaRPr lang="en-US" sz="1700" dirty="0">
              <a:latin typeface="Calibri" pitchFamily="34" charset="0"/>
            </a:endParaRPr>
          </a:p>
          <a:p>
            <a:pPr>
              <a:spcBef>
                <a:spcPct val="0"/>
              </a:spcBef>
            </a:pPr>
            <a:endParaRPr lang="en-US" sz="1600" dirty="0">
              <a:latin typeface="Calibri" pitchFamily="34" charset="0"/>
            </a:endParaRPr>
          </a:p>
        </p:txBody>
      </p:sp>
    </p:spTree>
    <p:extLst>
      <p:ext uri="{BB962C8B-B14F-4D97-AF65-F5344CB8AC3E}">
        <p14:creationId xmlns:p14="http://schemas.microsoft.com/office/powerpoint/2010/main" val="307718966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DryadLINQ Data Model</a:t>
            </a:r>
            <a:endParaRPr lang="en-US" dirty="0"/>
          </a:p>
        </p:txBody>
      </p:sp>
      <p:sp>
        <p:nvSpPr>
          <p:cNvPr id="2" name="Slide Number Placeholder 1"/>
          <p:cNvSpPr>
            <a:spLocks noGrp="1"/>
          </p:cNvSpPr>
          <p:nvPr>
            <p:ph type="sldNum" sz="quarter" idx="12"/>
          </p:nvPr>
        </p:nvSpPr>
        <p:spPr/>
        <p:txBody>
          <a:bodyPr/>
          <a:lstStyle/>
          <a:p>
            <a:fld id="{FC7F914F-062F-453F-B34B-BB004E9935E0}" type="slidenum">
              <a:rPr lang="en-US" smtClean="0"/>
              <a:pPr/>
              <a:t>17</a:t>
            </a:fld>
            <a:endParaRPr lang="en-US" dirty="0"/>
          </a:p>
        </p:txBody>
      </p:sp>
      <p:pic>
        <p:nvPicPr>
          <p:cNvPr id="4" name="Picture 3"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3540155" y="2998065"/>
            <a:ext cx="884439" cy="1304621"/>
          </a:xfrm>
          <a:prstGeom prst="rect">
            <a:avLst/>
          </a:prstGeom>
          <a:noFill/>
        </p:spPr>
      </p:pic>
      <p:pic>
        <p:nvPicPr>
          <p:cNvPr id="5" name="Picture 4"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6046065" y="2998065"/>
            <a:ext cx="884439" cy="1304621"/>
          </a:xfrm>
          <a:prstGeom prst="rect">
            <a:avLst/>
          </a:prstGeom>
          <a:noFill/>
        </p:spPr>
      </p:pic>
      <p:pic>
        <p:nvPicPr>
          <p:cNvPr id="6" name="Picture 5"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592025" y="2998065"/>
            <a:ext cx="884439" cy="1304621"/>
          </a:xfrm>
          <a:prstGeom prst="rect">
            <a:avLst/>
          </a:prstGeom>
          <a:noFill/>
        </p:spPr>
      </p:pic>
      <p:sp>
        <p:nvSpPr>
          <p:cNvPr id="7" name="Rounded Rectangle 6"/>
          <p:cNvSpPr/>
          <p:nvPr/>
        </p:nvSpPr>
        <p:spPr>
          <a:xfrm>
            <a:off x="1078913" y="2700754"/>
            <a:ext cx="2202164" cy="1349145"/>
          </a:xfrm>
          <a:prstGeom prst="roundRect">
            <a:avLst/>
          </a:prstGeom>
          <a:solidFill>
            <a:srgbClr val="FFCCFF"/>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8" name="Rectangle 7"/>
          <p:cNvSpPr/>
          <p:nvPr/>
        </p:nvSpPr>
        <p:spPr>
          <a:xfrm>
            <a:off x="1306724"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200" dirty="0">
              <a:solidFill>
                <a:schemeClr val="tx1"/>
              </a:solidFill>
            </a:endParaRPr>
          </a:p>
        </p:txBody>
      </p:sp>
      <p:sp>
        <p:nvSpPr>
          <p:cNvPr id="9" name="Rectangle 8"/>
          <p:cNvSpPr/>
          <p:nvPr/>
        </p:nvSpPr>
        <p:spPr>
          <a:xfrm>
            <a:off x="1686406"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0" name="Rectangle 9"/>
          <p:cNvSpPr/>
          <p:nvPr/>
        </p:nvSpPr>
        <p:spPr>
          <a:xfrm>
            <a:off x="2066090"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1" name="Rectangle 10"/>
          <p:cNvSpPr/>
          <p:nvPr/>
        </p:nvSpPr>
        <p:spPr>
          <a:xfrm>
            <a:off x="2445774"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2" name="Rectangle 11"/>
          <p:cNvSpPr/>
          <p:nvPr/>
        </p:nvSpPr>
        <p:spPr>
          <a:xfrm>
            <a:off x="2825458"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3" name="Rounded Rectangle 12"/>
          <p:cNvSpPr/>
          <p:nvPr/>
        </p:nvSpPr>
        <p:spPr>
          <a:xfrm>
            <a:off x="3812634" y="2700754"/>
            <a:ext cx="1822480" cy="1349145"/>
          </a:xfrm>
          <a:prstGeom prst="roundRect">
            <a:avLst/>
          </a:prstGeom>
          <a:solidFill>
            <a:srgbClr val="FFCCFF"/>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4" name="Rectangle 13"/>
          <p:cNvSpPr/>
          <p:nvPr/>
        </p:nvSpPr>
        <p:spPr>
          <a:xfrm>
            <a:off x="4040443"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5" name="Rectangle 14"/>
          <p:cNvSpPr/>
          <p:nvPr/>
        </p:nvSpPr>
        <p:spPr>
          <a:xfrm>
            <a:off x="4420127"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6" name="Rectangle 15"/>
          <p:cNvSpPr/>
          <p:nvPr/>
        </p:nvSpPr>
        <p:spPr>
          <a:xfrm>
            <a:off x="4799811"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7" name="Rectangle 16"/>
          <p:cNvSpPr/>
          <p:nvPr/>
        </p:nvSpPr>
        <p:spPr>
          <a:xfrm>
            <a:off x="5179495"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8" name="Rounded Rectangle 17"/>
          <p:cNvSpPr/>
          <p:nvPr/>
        </p:nvSpPr>
        <p:spPr>
          <a:xfrm>
            <a:off x="6470418" y="2700754"/>
            <a:ext cx="1822480" cy="1349145"/>
          </a:xfrm>
          <a:prstGeom prst="roundRect">
            <a:avLst/>
          </a:prstGeom>
          <a:solidFill>
            <a:srgbClr val="FFCCFF"/>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19" name="Rectangle 18"/>
          <p:cNvSpPr/>
          <p:nvPr/>
        </p:nvSpPr>
        <p:spPr>
          <a:xfrm>
            <a:off x="6698226"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20" name="Rectangle 19"/>
          <p:cNvSpPr/>
          <p:nvPr/>
        </p:nvSpPr>
        <p:spPr>
          <a:xfrm>
            <a:off x="7077910"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21" name="Rectangle 20"/>
          <p:cNvSpPr/>
          <p:nvPr/>
        </p:nvSpPr>
        <p:spPr>
          <a:xfrm>
            <a:off x="7457594"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22" name="Rectangle 21"/>
          <p:cNvSpPr/>
          <p:nvPr/>
        </p:nvSpPr>
        <p:spPr>
          <a:xfrm>
            <a:off x="7837278" y="2850658"/>
            <a:ext cx="227811" cy="10493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5400" dirty="0"/>
          </a:p>
        </p:txBody>
      </p:sp>
      <p:sp>
        <p:nvSpPr>
          <p:cNvPr id="23" name="TextBox 18"/>
          <p:cNvSpPr txBox="1"/>
          <p:nvPr/>
        </p:nvSpPr>
        <p:spPr>
          <a:xfrm>
            <a:off x="1371600" y="1676400"/>
            <a:ext cx="1627946" cy="5847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i="1" dirty="0" smtClean="0"/>
              <a:t>Partition</a:t>
            </a:r>
            <a:endParaRPr lang="en-US" sz="3200" i="1" dirty="0"/>
          </a:p>
        </p:txBody>
      </p:sp>
      <p:sp>
        <p:nvSpPr>
          <p:cNvPr id="24" name="Left Brace 23"/>
          <p:cNvSpPr/>
          <p:nvPr/>
        </p:nvSpPr>
        <p:spPr>
          <a:xfrm rot="16200000" flipH="1">
            <a:off x="2066090" y="1376594"/>
            <a:ext cx="294813" cy="2063691"/>
          </a:xfrm>
          <a:prstGeom prst="leftBrace">
            <a:avLst>
              <a:gd name="adj1" fmla="val 2775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dirty="0"/>
          </a:p>
        </p:txBody>
      </p:sp>
      <p:sp>
        <p:nvSpPr>
          <p:cNvPr id="25" name="TextBox 20"/>
          <p:cNvSpPr txBox="1"/>
          <p:nvPr/>
        </p:nvSpPr>
        <p:spPr>
          <a:xfrm>
            <a:off x="3200400" y="4724400"/>
            <a:ext cx="3524683" cy="5847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i="1" dirty="0" smtClean="0"/>
              <a:t>PartitionedTable&lt;T&gt;</a:t>
            </a:r>
            <a:endParaRPr lang="en-US" sz="3200" i="1" dirty="0"/>
          </a:p>
        </p:txBody>
      </p:sp>
      <p:sp>
        <p:nvSpPr>
          <p:cNvPr id="26" name="Left Brace 25"/>
          <p:cNvSpPr/>
          <p:nvPr/>
        </p:nvSpPr>
        <p:spPr>
          <a:xfrm rot="16200000">
            <a:off x="4645703" y="860673"/>
            <a:ext cx="294813" cy="7517731"/>
          </a:xfrm>
          <a:prstGeom prst="leftBrace">
            <a:avLst>
              <a:gd name="adj1" fmla="val 27750"/>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dirty="0"/>
          </a:p>
        </p:txBody>
      </p:sp>
      <p:sp>
        <p:nvSpPr>
          <p:cNvPr id="27" name="TextBox 25"/>
          <p:cNvSpPr txBox="1"/>
          <p:nvPr/>
        </p:nvSpPr>
        <p:spPr>
          <a:xfrm>
            <a:off x="5603845" y="1524000"/>
            <a:ext cx="2202301" cy="58477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i="1" dirty="0" smtClean="0"/>
              <a:t>.Net objects</a:t>
            </a:r>
            <a:endParaRPr lang="en-US" sz="3200" i="1" dirty="0"/>
          </a:p>
        </p:txBody>
      </p:sp>
      <p:cxnSp>
        <p:nvCxnSpPr>
          <p:cNvPr id="28" name="Straight Arrow Connector 27"/>
          <p:cNvCxnSpPr>
            <a:stCxn id="27" idx="2"/>
            <a:endCxn id="12" idx="0"/>
          </p:cNvCxnSpPr>
          <p:nvPr/>
        </p:nvCxnSpPr>
        <p:spPr>
          <a:xfrm rot="5400000">
            <a:off x="4451239" y="596900"/>
            <a:ext cx="741883" cy="376563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886838" y="2555845"/>
            <a:ext cx="7665137" cy="1621471"/>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cxnSp>
        <p:nvCxnSpPr>
          <p:cNvPr id="30" name="Straight Arrow Connector 29"/>
          <p:cNvCxnSpPr>
            <a:stCxn id="27" idx="2"/>
            <a:endCxn id="22" idx="0"/>
          </p:cNvCxnSpPr>
          <p:nvPr/>
        </p:nvCxnSpPr>
        <p:spPr>
          <a:xfrm rot="16200000" flipH="1">
            <a:off x="6957149" y="1856622"/>
            <a:ext cx="741883" cy="12461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228600" y="5638800"/>
            <a:ext cx="8805872" cy="461665"/>
          </a:xfrm>
          <a:prstGeom prst="rect">
            <a:avLst/>
          </a:prstGeom>
          <a:noFill/>
        </p:spPr>
        <p:txBody>
          <a:bodyPr wrap="none" rtlCol="0">
            <a:spAutoFit/>
          </a:bodyPr>
          <a:lstStyle/>
          <a:p>
            <a:r>
              <a:rPr lang="en-US" sz="2400" dirty="0" smtClean="0">
                <a:latin typeface="+mn-lt"/>
              </a:rPr>
              <a:t>PartitionedTable&lt;T&gt; implements IQueryable&lt;T&gt; and IEnumerable&lt;T&gt;</a:t>
            </a:r>
            <a:endParaRPr lang="en-US" sz="2400" dirty="0">
              <a:latin typeface="+mn-lt"/>
            </a:endParaRPr>
          </a:p>
        </p:txBody>
      </p:sp>
    </p:spTree>
    <p:extLst>
      <p:ext uri="{BB962C8B-B14F-4D97-AF65-F5344CB8AC3E}">
        <p14:creationId xmlns:p14="http://schemas.microsoft.com/office/powerpoint/2010/main" val="302417402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Title 1"/>
          <p:cNvSpPr>
            <a:spLocks noGrp="1"/>
          </p:cNvSpPr>
          <p:nvPr>
            <p:ph type="title" idx="4294967295"/>
          </p:nvPr>
        </p:nvSpPr>
        <p:spPr>
          <a:xfrm>
            <a:off x="457200" y="76200"/>
            <a:ext cx="8229600" cy="884238"/>
          </a:xfrm>
        </p:spPr>
        <p:txBody>
          <a:bodyPr/>
          <a:lstStyle/>
          <a:p>
            <a:r>
              <a:rPr lang="en-US" sz="2800" b="1" dirty="0" smtClean="0">
                <a:solidFill>
                  <a:schemeClr val="tx2"/>
                </a:solidFill>
                <a:latin typeface="+mn-lt"/>
              </a:rPr>
              <a:t>A complete DryadLINQ program</a:t>
            </a:r>
            <a:endParaRPr lang="en-US" sz="2800" b="1" dirty="0">
              <a:solidFill>
                <a:schemeClr val="tx2"/>
              </a:solidFill>
              <a:latin typeface="+mn-lt"/>
            </a:endParaRPr>
          </a:p>
        </p:txBody>
      </p:sp>
      <p:sp>
        <p:nvSpPr>
          <p:cNvPr id="5" name="Rectangle 4"/>
          <p:cNvSpPr>
            <a:spLocks noChangeAspect="1"/>
          </p:cNvSpPr>
          <p:nvPr/>
        </p:nvSpPr>
        <p:spPr>
          <a:xfrm>
            <a:off x="76200" y="685800"/>
            <a:ext cx="3429000" cy="5755422"/>
          </a:xfrm>
          <a:prstGeom prst="rect">
            <a:avLst/>
          </a:prstGeom>
        </p:spPr>
        <p:txBody>
          <a:bodyPr wrap="square">
            <a:spAutoFit/>
          </a:bodyPr>
          <a:lstStyle/>
          <a:p>
            <a:pPr>
              <a:spcBef>
                <a:spcPct val="0"/>
              </a:spcBef>
            </a:pPr>
            <a:r>
              <a:rPr lang="en-US" sz="1600" dirty="0" smtClean="0"/>
              <a:t>public class </a:t>
            </a:r>
            <a:r>
              <a:rPr lang="en-US" sz="1600" dirty="0" smtClean="0">
                <a:solidFill>
                  <a:srgbClr val="0000FF"/>
                </a:solidFill>
                <a:latin typeface="Calibri" pitchFamily="34" charset="0"/>
              </a:rPr>
              <a:t>LogEntry </a:t>
            </a:r>
            <a:r>
              <a:rPr lang="en-US" sz="1600" dirty="0" smtClean="0"/>
              <a:t>{</a:t>
            </a:r>
          </a:p>
          <a:p>
            <a:pPr>
              <a:spcBef>
                <a:spcPct val="0"/>
              </a:spcBef>
            </a:pPr>
            <a:r>
              <a:rPr lang="en-US" sz="1600" dirty="0" smtClean="0"/>
              <a:t>   public string user;</a:t>
            </a:r>
          </a:p>
          <a:p>
            <a:pPr>
              <a:spcBef>
                <a:spcPct val="0"/>
              </a:spcBef>
            </a:pPr>
            <a:r>
              <a:rPr lang="en-US" sz="1600" dirty="0" smtClean="0"/>
              <a:t>   public string ip;</a:t>
            </a:r>
          </a:p>
          <a:p>
            <a:pPr>
              <a:spcBef>
                <a:spcPct val="0"/>
              </a:spcBef>
            </a:pPr>
            <a:r>
              <a:rPr lang="en-US" sz="1600" dirty="0" smtClean="0"/>
              <a:t>   public string page;</a:t>
            </a:r>
          </a:p>
          <a:p>
            <a:pPr>
              <a:spcBef>
                <a:spcPct val="0"/>
              </a:spcBef>
            </a:pPr>
            <a:r>
              <a:rPr lang="en-US" sz="1600" dirty="0" smtClean="0"/>
              <a:t>   public LogEntry(string line) {</a:t>
            </a:r>
          </a:p>
          <a:p>
            <a:pPr>
              <a:spcBef>
                <a:spcPct val="0"/>
              </a:spcBef>
            </a:pPr>
            <a:r>
              <a:rPr lang="en-US" sz="1600" dirty="0" smtClean="0"/>
              <a:t>      string[] fields = line.Split(' ');</a:t>
            </a:r>
          </a:p>
          <a:p>
            <a:pPr>
              <a:spcBef>
                <a:spcPct val="0"/>
              </a:spcBef>
            </a:pPr>
            <a:r>
              <a:rPr lang="en-US" sz="1600" dirty="0" smtClean="0"/>
              <a:t>      this.user = fields[8];</a:t>
            </a:r>
          </a:p>
          <a:p>
            <a:pPr>
              <a:spcBef>
                <a:spcPct val="0"/>
              </a:spcBef>
            </a:pPr>
            <a:r>
              <a:rPr lang="en-US" sz="1600" dirty="0" smtClean="0"/>
              <a:t>      this.ip = fields[9];</a:t>
            </a:r>
          </a:p>
          <a:p>
            <a:pPr>
              <a:spcBef>
                <a:spcPct val="0"/>
              </a:spcBef>
            </a:pPr>
            <a:r>
              <a:rPr lang="en-US" sz="1600" dirty="0" smtClean="0"/>
              <a:t>      this.page = fields[5];</a:t>
            </a:r>
          </a:p>
          <a:p>
            <a:pPr>
              <a:spcBef>
                <a:spcPct val="0"/>
              </a:spcBef>
            </a:pPr>
            <a:r>
              <a:rPr lang="en-US" sz="1600" dirty="0" smtClean="0"/>
              <a:t>   }</a:t>
            </a:r>
          </a:p>
          <a:p>
            <a:pPr>
              <a:spcBef>
                <a:spcPct val="0"/>
              </a:spcBef>
            </a:pPr>
            <a:r>
              <a:rPr lang="en-US" sz="1600" dirty="0" smtClean="0"/>
              <a:t>}</a:t>
            </a:r>
          </a:p>
          <a:p>
            <a:pPr>
              <a:spcBef>
                <a:spcPct val="0"/>
              </a:spcBef>
            </a:pPr>
            <a:endParaRPr lang="en-US" sz="1600" dirty="0" smtClean="0"/>
          </a:p>
          <a:p>
            <a:pPr>
              <a:spcBef>
                <a:spcPct val="0"/>
              </a:spcBef>
            </a:pPr>
            <a:r>
              <a:rPr lang="en-US" sz="1600" dirty="0" smtClean="0"/>
              <a:t>public class </a:t>
            </a:r>
            <a:r>
              <a:rPr lang="en-US" sz="1600" dirty="0" smtClean="0">
                <a:solidFill>
                  <a:srgbClr val="0000FF"/>
                </a:solidFill>
                <a:latin typeface="Calibri" pitchFamily="34" charset="0"/>
              </a:rPr>
              <a:t>UserPageCount</a:t>
            </a:r>
            <a:r>
              <a:rPr lang="en-US" sz="1600" dirty="0" smtClean="0"/>
              <a:t>{</a:t>
            </a:r>
          </a:p>
          <a:p>
            <a:pPr>
              <a:spcBef>
                <a:spcPct val="0"/>
              </a:spcBef>
            </a:pPr>
            <a:r>
              <a:rPr lang="en-US" sz="1600" dirty="0" smtClean="0"/>
              <a:t>   public string user;</a:t>
            </a:r>
          </a:p>
          <a:p>
            <a:pPr>
              <a:spcBef>
                <a:spcPct val="0"/>
              </a:spcBef>
            </a:pPr>
            <a:r>
              <a:rPr lang="en-US" sz="1600" dirty="0" smtClean="0"/>
              <a:t>   public string page;</a:t>
            </a:r>
          </a:p>
          <a:p>
            <a:pPr>
              <a:spcBef>
                <a:spcPct val="0"/>
              </a:spcBef>
            </a:pPr>
            <a:r>
              <a:rPr lang="en-US" sz="1600" dirty="0" smtClean="0"/>
              <a:t>   public int count;</a:t>
            </a:r>
          </a:p>
          <a:p>
            <a:pPr>
              <a:spcBef>
                <a:spcPct val="0"/>
              </a:spcBef>
            </a:pPr>
            <a:r>
              <a:rPr lang="en-US" sz="1600" dirty="0" smtClean="0"/>
              <a:t>   public UserPageCount(</a:t>
            </a:r>
          </a:p>
          <a:p>
            <a:pPr>
              <a:spcBef>
                <a:spcPct val="0"/>
              </a:spcBef>
            </a:pPr>
            <a:r>
              <a:rPr lang="en-US" sz="1600" dirty="0" smtClean="0"/>
              <a:t>      string user, string page, int count) {</a:t>
            </a:r>
          </a:p>
          <a:p>
            <a:pPr>
              <a:spcBef>
                <a:spcPct val="0"/>
              </a:spcBef>
            </a:pPr>
            <a:r>
              <a:rPr lang="en-US" sz="1600" dirty="0" smtClean="0"/>
              <a:t>      this.user = user;</a:t>
            </a:r>
          </a:p>
          <a:p>
            <a:pPr>
              <a:spcBef>
                <a:spcPct val="0"/>
              </a:spcBef>
            </a:pPr>
            <a:r>
              <a:rPr lang="en-US" sz="1600" dirty="0" smtClean="0"/>
              <a:t>      this.page = page;</a:t>
            </a:r>
          </a:p>
          <a:p>
            <a:pPr>
              <a:spcBef>
                <a:spcPct val="0"/>
              </a:spcBef>
            </a:pPr>
            <a:r>
              <a:rPr lang="en-US" sz="1600" dirty="0" smtClean="0"/>
              <a:t>      this.count = count;</a:t>
            </a:r>
          </a:p>
          <a:p>
            <a:pPr>
              <a:spcBef>
                <a:spcPct val="0"/>
              </a:spcBef>
            </a:pPr>
            <a:r>
              <a:rPr lang="en-US" sz="1600" dirty="0" smtClean="0"/>
              <a:t>   }</a:t>
            </a:r>
          </a:p>
          <a:p>
            <a:pPr>
              <a:spcBef>
                <a:spcPct val="0"/>
              </a:spcBef>
            </a:pPr>
            <a:r>
              <a:rPr lang="en-US" sz="1600" dirty="0" smtClean="0"/>
              <a:t>}</a:t>
            </a:r>
          </a:p>
        </p:txBody>
      </p:sp>
      <p:sp>
        <p:nvSpPr>
          <p:cNvPr id="4" name="Rectangle 3"/>
          <p:cNvSpPr>
            <a:spLocks noChangeAspect="1"/>
          </p:cNvSpPr>
          <p:nvPr/>
        </p:nvSpPr>
        <p:spPr>
          <a:xfrm>
            <a:off x="3429000" y="685800"/>
            <a:ext cx="5562600" cy="5791200"/>
          </a:xfrm>
          <a:prstGeom prst="rect">
            <a:avLst/>
          </a:prstGeom>
          <a:ln>
            <a:solidFill>
              <a:schemeClr val="tx1"/>
            </a:solidFill>
            <a:round/>
          </a:ln>
        </p:spPr>
        <p:txBody>
          <a:bodyPr wrap="square">
            <a:spAutoFit/>
          </a:bodyPr>
          <a:lstStyle/>
          <a:p>
            <a:pPr>
              <a:spcBef>
                <a:spcPct val="0"/>
              </a:spcBef>
            </a:pPr>
            <a:r>
              <a:rPr lang="en-US" sz="1600" dirty="0" smtClean="0">
                <a:solidFill>
                  <a:srgbClr val="C00000"/>
                </a:solidFill>
                <a:latin typeface="Calibri" pitchFamily="34" charset="0"/>
              </a:rPr>
              <a:t>PartitionedTable&lt;string&gt; logs = PartitionedTable.Get&lt;string&gt;(</a:t>
            </a:r>
          </a:p>
          <a:p>
            <a:pPr>
              <a:spcBef>
                <a:spcPct val="0"/>
              </a:spcBef>
            </a:pPr>
            <a:r>
              <a:rPr lang="en-US" sz="1600" dirty="0" smtClean="0">
                <a:solidFill>
                  <a:srgbClr val="C00000"/>
                </a:solidFill>
                <a:latin typeface="Calibri" pitchFamily="34" charset="0"/>
              </a:rPr>
              <a:t>    @”file:\\MSR-SCR-DRYAD01\DryadData\cpoulain\logfile.pt”</a:t>
            </a:r>
          </a:p>
          <a:p>
            <a:pPr>
              <a:spcBef>
                <a:spcPct val="0"/>
              </a:spcBef>
            </a:pPr>
            <a:r>
              <a:rPr lang="en-US" sz="1600" dirty="0" smtClean="0">
                <a:solidFill>
                  <a:srgbClr val="C00000"/>
                </a:solidFill>
                <a:latin typeface="Calibri" pitchFamily="34" charset="0"/>
              </a:rPr>
              <a:t>);</a:t>
            </a:r>
          </a:p>
          <a:p>
            <a:pPr>
              <a:spcBef>
                <a:spcPct val="0"/>
              </a:spcBef>
            </a:pPr>
            <a:r>
              <a:rPr lang="en-US" sz="1600" dirty="0" smtClean="0">
                <a:solidFill>
                  <a:srgbClr val="558ED5"/>
                </a:solidFill>
                <a:latin typeface="Calibri" pitchFamily="34" charset="0"/>
              </a:rPr>
              <a:t>var</a:t>
            </a:r>
            <a:r>
              <a:rPr lang="en-US" sz="1600" dirty="0" smtClean="0">
                <a:latin typeface="Calibri" pitchFamily="34" charset="0"/>
              </a:rPr>
              <a:t> logentries =</a:t>
            </a:r>
          </a:p>
          <a:p>
            <a:pPr>
              <a:spcBef>
                <a:spcPct val="0"/>
              </a:spcBef>
            </a:pPr>
            <a:r>
              <a:rPr lang="en-US" sz="1600" dirty="0" smtClean="0">
                <a:solidFill>
                  <a:srgbClr val="558ED5"/>
                </a:solidFill>
                <a:latin typeface="Calibri" pitchFamily="34" charset="0"/>
              </a:rPr>
              <a:t>    from</a:t>
            </a:r>
            <a:r>
              <a:rPr lang="en-US" sz="1600" dirty="0" smtClean="0">
                <a:latin typeface="Calibri" pitchFamily="34" charset="0"/>
              </a:rPr>
              <a:t> </a:t>
            </a:r>
            <a:r>
              <a:rPr lang="en-US" sz="1600" dirty="0">
                <a:latin typeface="Calibri" pitchFamily="34" charset="0"/>
              </a:rPr>
              <a:t>line </a:t>
            </a:r>
            <a:r>
              <a:rPr lang="en-US" sz="1600" dirty="0">
                <a:solidFill>
                  <a:srgbClr val="558ED5"/>
                </a:solidFill>
                <a:latin typeface="Calibri" pitchFamily="34" charset="0"/>
              </a:rPr>
              <a:t>in</a:t>
            </a:r>
            <a:r>
              <a:rPr lang="en-US" sz="1600" dirty="0">
                <a:latin typeface="Calibri" pitchFamily="34" charset="0"/>
              </a:rPr>
              <a:t> logs</a:t>
            </a:r>
          </a:p>
          <a:p>
            <a:pPr>
              <a:spcBef>
                <a:spcPct val="0"/>
              </a:spcBef>
            </a:pPr>
            <a:r>
              <a:rPr lang="en-US" sz="1600" dirty="0">
                <a:latin typeface="Calibri" pitchFamily="34" charset="0"/>
              </a:rPr>
              <a:t>    </a:t>
            </a:r>
            <a:r>
              <a:rPr lang="en-US" sz="1600" dirty="0" smtClean="0">
                <a:solidFill>
                  <a:srgbClr val="558ED5"/>
                </a:solidFill>
                <a:latin typeface="Calibri" pitchFamily="34" charset="0"/>
              </a:rPr>
              <a:t>where</a:t>
            </a:r>
            <a:r>
              <a:rPr lang="en-US" sz="1600" dirty="0" smtClean="0">
                <a:latin typeface="Calibri" pitchFamily="34" charset="0"/>
              </a:rPr>
              <a:t> </a:t>
            </a:r>
            <a:r>
              <a:rPr lang="en-US" sz="1600" dirty="0">
                <a:latin typeface="Calibri" pitchFamily="34" charset="0"/>
              </a:rPr>
              <a:t>!line.StartsWith("#")</a:t>
            </a:r>
          </a:p>
          <a:p>
            <a:pPr>
              <a:spcBef>
                <a:spcPct val="0"/>
              </a:spcBef>
            </a:pPr>
            <a:r>
              <a:rPr lang="en-US" sz="1600" dirty="0">
                <a:latin typeface="Calibri" pitchFamily="34" charset="0"/>
              </a:rPr>
              <a:t>    </a:t>
            </a:r>
            <a:r>
              <a:rPr lang="en-US" sz="1600" dirty="0" smtClean="0">
                <a:solidFill>
                  <a:srgbClr val="558ED5"/>
                </a:solidFill>
                <a:latin typeface="Calibri" pitchFamily="34" charset="0"/>
              </a:rPr>
              <a:t>select</a:t>
            </a:r>
            <a:r>
              <a:rPr lang="en-US" sz="1600" dirty="0" smtClean="0">
                <a:latin typeface="Calibri" pitchFamily="34" charset="0"/>
              </a:rPr>
              <a:t> </a:t>
            </a:r>
            <a:r>
              <a:rPr lang="en-US" sz="1600" dirty="0">
                <a:latin typeface="Calibri" pitchFamily="34" charset="0"/>
              </a:rPr>
              <a:t>new </a:t>
            </a:r>
            <a:r>
              <a:rPr lang="en-US" sz="1600" dirty="0">
                <a:solidFill>
                  <a:srgbClr val="0000FF"/>
                </a:solidFill>
                <a:latin typeface="Calibri" pitchFamily="34" charset="0"/>
              </a:rPr>
              <a:t>LogEntry</a:t>
            </a:r>
            <a:r>
              <a:rPr lang="en-US" sz="1600" dirty="0">
                <a:latin typeface="Calibri" pitchFamily="34" charset="0"/>
              </a:rPr>
              <a:t>(line);</a:t>
            </a:r>
          </a:p>
          <a:p>
            <a:pPr>
              <a:spcBef>
                <a:spcPct val="0"/>
              </a:spcBef>
            </a:pPr>
            <a:r>
              <a:rPr lang="en-US" sz="1600" dirty="0">
                <a:solidFill>
                  <a:srgbClr val="558ED5"/>
                </a:solidFill>
                <a:latin typeface="Calibri" pitchFamily="34" charset="0"/>
              </a:rPr>
              <a:t>var</a:t>
            </a:r>
            <a:r>
              <a:rPr lang="en-US" sz="1600" dirty="0">
                <a:latin typeface="Calibri" pitchFamily="34" charset="0"/>
              </a:rPr>
              <a:t> user = </a:t>
            </a:r>
          </a:p>
          <a:p>
            <a:pPr>
              <a:spcBef>
                <a:spcPct val="0"/>
              </a:spcBef>
            </a:pPr>
            <a:r>
              <a:rPr lang="en-US" sz="1600" dirty="0">
                <a:solidFill>
                  <a:srgbClr val="558ED5"/>
                </a:solidFill>
                <a:latin typeface="Calibri" pitchFamily="34" charset="0"/>
              </a:rPr>
              <a:t>    </a:t>
            </a:r>
            <a:r>
              <a:rPr lang="en-US" sz="1600" dirty="0" smtClean="0">
                <a:solidFill>
                  <a:srgbClr val="558ED5"/>
                </a:solidFill>
                <a:latin typeface="Calibri" pitchFamily="34" charset="0"/>
              </a:rPr>
              <a:t>from</a:t>
            </a:r>
            <a:r>
              <a:rPr lang="en-US" sz="1600" dirty="0" smtClean="0">
                <a:latin typeface="Calibri" pitchFamily="34" charset="0"/>
              </a:rPr>
              <a:t> </a:t>
            </a:r>
            <a:r>
              <a:rPr lang="en-US" sz="1600" dirty="0">
                <a:latin typeface="Calibri" pitchFamily="34" charset="0"/>
              </a:rPr>
              <a:t>access </a:t>
            </a:r>
            <a:r>
              <a:rPr lang="en-US" sz="1600" dirty="0">
                <a:solidFill>
                  <a:srgbClr val="558ED5"/>
                </a:solidFill>
                <a:latin typeface="Calibri" pitchFamily="34" charset="0"/>
              </a:rPr>
              <a:t>in</a:t>
            </a:r>
            <a:r>
              <a:rPr lang="en-US" sz="1600" dirty="0">
                <a:latin typeface="Calibri" pitchFamily="34" charset="0"/>
              </a:rPr>
              <a:t> logentries</a:t>
            </a:r>
          </a:p>
          <a:p>
            <a:pPr>
              <a:spcBef>
                <a:spcPct val="0"/>
              </a:spcBef>
            </a:pPr>
            <a:r>
              <a:rPr lang="en-US" sz="1600" dirty="0">
                <a:latin typeface="Calibri" pitchFamily="34" charset="0"/>
              </a:rPr>
              <a:t>    </a:t>
            </a:r>
            <a:r>
              <a:rPr lang="en-US" sz="1600" dirty="0" smtClean="0">
                <a:solidFill>
                  <a:srgbClr val="558ED5"/>
                </a:solidFill>
                <a:latin typeface="Calibri" pitchFamily="34" charset="0"/>
              </a:rPr>
              <a:t>where</a:t>
            </a:r>
            <a:r>
              <a:rPr lang="en-US" sz="1600" dirty="0" smtClean="0">
                <a:latin typeface="Calibri" pitchFamily="34" charset="0"/>
              </a:rPr>
              <a:t> </a:t>
            </a:r>
            <a:r>
              <a:rPr lang="en-US" sz="1600" dirty="0">
                <a:latin typeface="Calibri" pitchFamily="34" charset="0"/>
              </a:rPr>
              <a:t>access.user.EndsWith(@"\ulfar")</a:t>
            </a:r>
          </a:p>
          <a:p>
            <a:pPr>
              <a:spcBef>
                <a:spcPct val="0"/>
              </a:spcBef>
            </a:pPr>
            <a:r>
              <a:rPr lang="en-US" sz="1600" dirty="0">
                <a:latin typeface="Calibri" pitchFamily="34" charset="0"/>
              </a:rPr>
              <a:t>    </a:t>
            </a:r>
            <a:r>
              <a:rPr lang="en-US" sz="1600" dirty="0" smtClean="0">
                <a:solidFill>
                  <a:srgbClr val="558ED5"/>
                </a:solidFill>
                <a:latin typeface="Calibri" pitchFamily="34" charset="0"/>
              </a:rPr>
              <a:t>select</a:t>
            </a:r>
            <a:r>
              <a:rPr lang="en-US" sz="1600" dirty="0" smtClean="0">
                <a:latin typeface="Calibri" pitchFamily="34" charset="0"/>
              </a:rPr>
              <a:t> </a:t>
            </a:r>
            <a:r>
              <a:rPr lang="en-US" sz="1600" dirty="0">
                <a:latin typeface="Calibri" pitchFamily="34" charset="0"/>
              </a:rPr>
              <a:t>access;</a:t>
            </a:r>
          </a:p>
          <a:p>
            <a:pPr>
              <a:spcBef>
                <a:spcPct val="0"/>
              </a:spcBef>
            </a:pPr>
            <a:r>
              <a:rPr lang="en-US" sz="1600" dirty="0">
                <a:solidFill>
                  <a:srgbClr val="558ED5"/>
                </a:solidFill>
                <a:latin typeface="Calibri" pitchFamily="34" charset="0"/>
              </a:rPr>
              <a:t>var</a:t>
            </a:r>
            <a:r>
              <a:rPr lang="en-US" sz="1600" dirty="0">
                <a:latin typeface="Calibri" pitchFamily="34" charset="0"/>
              </a:rPr>
              <a:t> accesses =</a:t>
            </a:r>
          </a:p>
          <a:p>
            <a:pPr>
              <a:spcBef>
                <a:spcPct val="0"/>
              </a:spcBef>
            </a:pPr>
            <a:r>
              <a:rPr lang="en-US" sz="1600" dirty="0">
                <a:latin typeface="Calibri" pitchFamily="34" charset="0"/>
              </a:rPr>
              <a:t>    </a:t>
            </a:r>
            <a:r>
              <a:rPr lang="en-US" sz="1600" dirty="0" smtClean="0">
                <a:solidFill>
                  <a:srgbClr val="558ED5"/>
                </a:solidFill>
                <a:latin typeface="Calibri" pitchFamily="34" charset="0"/>
              </a:rPr>
              <a:t>from</a:t>
            </a:r>
            <a:r>
              <a:rPr lang="en-US" sz="1600" dirty="0" smtClean="0">
                <a:latin typeface="Calibri" pitchFamily="34" charset="0"/>
              </a:rPr>
              <a:t> </a:t>
            </a:r>
            <a:r>
              <a:rPr lang="en-US" sz="1600" dirty="0">
                <a:latin typeface="Calibri" pitchFamily="34" charset="0"/>
              </a:rPr>
              <a:t>access </a:t>
            </a:r>
            <a:r>
              <a:rPr lang="en-US" sz="1600" dirty="0">
                <a:solidFill>
                  <a:srgbClr val="558ED5"/>
                </a:solidFill>
                <a:latin typeface="Calibri" pitchFamily="34" charset="0"/>
              </a:rPr>
              <a:t>in</a:t>
            </a:r>
            <a:r>
              <a:rPr lang="en-US" sz="1600" dirty="0">
                <a:latin typeface="Calibri" pitchFamily="34" charset="0"/>
              </a:rPr>
              <a:t> user</a:t>
            </a:r>
          </a:p>
          <a:p>
            <a:pPr>
              <a:spcBef>
                <a:spcPct val="0"/>
              </a:spcBef>
            </a:pPr>
            <a:r>
              <a:rPr lang="en-US" sz="1600" dirty="0">
                <a:latin typeface="Calibri" pitchFamily="34" charset="0"/>
              </a:rPr>
              <a:t>    </a:t>
            </a:r>
            <a:r>
              <a:rPr lang="en-US" sz="1600" dirty="0" smtClean="0">
                <a:solidFill>
                  <a:srgbClr val="558ED5"/>
                </a:solidFill>
                <a:latin typeface="Calibri" pitchFamily="34" charset="0"/>
              </a:rPr>
              <a:t>group</a:t>
            </a:r>
            <a:r>
              <a:rPr lang="en-US" sz="1600" dirty="0" smtClean="0">
                <a:latin typeface="Calibri" pitchFamily="34" charset="0"/>
              </a:rPr>
              <a:t> </a:t>
            </a:r>
            <a:r>
              <a:rPr lang="en-US" sz="1600" dirty="0">
                <a:latin typeface="Calibri" pitchFamily="34" charset="0"/>
              </a:rPr>
              <a:t>access </a:t>
            </a:r>
            <a:r>
              <a:rPr lang="en-US" sz="1600" dirty="0">
                <a:solidFill>
                  <a:srgbClr val="558ED5"/>
                </a:solidFill>
                <a:latin typeface="Calibri" pitchFamily="34" charset="0"/>
              </a:rPr>
              <a:t>by</a:t>
            </a:r>
            <a:r>
              <a:rPr lang="en-US" sz="1600" dirty="0">
                <a:latin typeface="Calibri" pitchFamily="34" charset="0"/>
              </a:rPr>
              <a:t> access.page </a:t>
            </a:r>
            <a:r>
              <a:rPr lang="en-US" sz="1600" dirty="0">
                <a:solidFill>
                  <a:srgbClr val="558ED5"/>
                </a:solidFill>
                <a:latin typeface="Calibri" pitchFamily="34" charset="0"/>
              </a:rPr>
              <a:t>into</a:t>
            </a:r>
            <a:r>
              <a:rPr lang="en-US" sz="1600" dirty="0">
                <a:latin typeface="Calibri" pitchFamily="34" charset="0"/>
              </a:rPr>
              <a:t> pages</a:t>
            </a:r>
          </a:p>
          <a:p>
            <a:pPr>
              <a:spcBef>
                <a:spcPct val="0"/>
              </a:spcBef>
            </a:pPr>
            <a:r>
              <a:rPr lang="en-US" sz="1600" dirty="0">
                <a:latin typeface="Calibri" pitchFamily="34" charset="0"/>
              </a:rPr>
              <a:t>    </a:t>
            </a:r>
            <a:r>
              <a:rPr lang="en-US" sz="1600" dirty="0" smtClean="0">
                <a:solidFill>
                  <a:srgbClr val="558ED5"/>
                </a:solidFill>
                <a:latin typeface="Calibri" pitchFamily="34" charset="0"/>
              </a:rPr>
              <a:t>select</a:t>
            </a:r>
            <a:r>
              <a:rPr lang="en-US" sz="1600" dirty="0" smtClean="0">
                <a:latin typeface="Calibri" pitchFamily="34" charset="0"/>
              </a:rPr>
              <a:t> </a:t>
            </a:r>
            <a:r>
              <a:rPr lang="en-US" sz="1600" dirty="0">
                <a:latin typeface="Calibri" pitchFamily="34" charset="0"/>
              </a:rPr>
              <a:t>new </a:t>
            </a:r>
            <a:r>
              <a:rPr lang="en-US" sz="1600" dirty="0">
                <a:solidFill>
                  <a:srgbClr val="0000FF"/>
                </a:solidFill>
                <a:latin typeface="Calibri" pitchFamily="34" charset="0"/>
              </a:rPr>
              <a:t>UserPageCount</a:t>
            </a:r>
            <a:r>
              <a:rPr lang="en-US" sz="1600" dirty="0">
                <a:latin typeface="Calibri" pitchFamily="34" charset="0"/>
              </a:rPr>
              <a:t>("ulfar", pages.Key, pages.Count());</a:t>
            </a:r>
          </a:p>
          <a:p>
            <a:pPr>
              <a:spcBef>
                <a:spcPct val="0"/>
              </a:spcBef>
            </a:pPr>
            <a:r>
              <a:rPr lang="en-US" sz="1600" dirty="0">
                <a:solidFill>
                  <a:srgbClr val="558ED5"/>
                </a:solidFill>
                <a:latin typeface="Calibri" pitchFamily="34" charset="0"/>
              </a:rPr>
              <a:t>var</a:t>
            </a:r>
            <a:r>
              <a:rPr lang="en-US" sz="1600" dirty="0">
                <a:latin typeface="Calibri" pitchFamily="34" charset="0"/>
              </a:rPr>
              <a:t> htmAccesses =</a:t>
            </a:r>
          </a:p>
          <a:p>
            <a:pPr>
              <a:spcBef>
                <a:spcPct val="0"/>
              </a:spcBef>
            </a:pPr>
            <a:r>
              <a:rPr lang="en-US" sz="1600" dirty="0">
                <a:latin typeface="Calibri" pitchFamily="34" charset="0"/>
              </a:rPr>
              <a:t>    </a:t>
            </a:r>
            <a:r>
              <a:rPr lang="en-US" sz="1600" dirty="0" smtClean="0">
                <a:solidFill>
                  <a:srgbClr val="558ED5"/>
                </a:solidFill>
                <a:latin typeface="Calibri" pitchFamily="34" charset="0"/>
              </a:rPr>
              <a:t>from</a:t>
            </a:r>
            <a:r>
              <a:rPr lang="en-US" sz="1600" dirty="0" smtClean="0">
                <a:latin typeface="Calibri" pitchFamily="34" charset="0"/>
              </a:rPr>
              <a:t> </a:t>
            </a:r>
            <a:r>
              <a:rPr lang="en-US" sz="1600" dirty="0">
                <a:latin typeface="Calibri" pitchFamily="34" charset="0"/>
              </a:rPr>
              <a:t>access </a:t>
            </a:r>
            <a:r>
              <a:rPr lang="en-US" sz="1600" dirty="0">
                <a:solidFill>
                  <a:srgbClr val="558ED5"/>
                </a:solidFill>
                <a:latin typeface="Calibri" pitchFamily="34" charset="0"/>
              </a:rPr>
              <a:t>in</a:t>
            </a:r>
            <a:r>
              <a:rPr lang="en-US" sz="1600" dirty="0">
                <a:latin typeface="Calibri" pitchFamily="34" charset="0"/>
              </a:rPr>
              <a:t> accesses</a:t>
            </a:r>
          </a:p>
          <a:p>
            <a:pPr>
              <a:spcBef>
                <a:spcPct val="0"/>
              </a:spcBef>
            </a:pPr>
            <a:r>
              <a:rPr lang="en-US" sz="1600" dirty="0">
                <a:latin typeface="Calibri" pitchFamily="34" charset="0"/>
              </a:rPr>
              <a:t>    </a:t>
            </a:r>
            <a:r>
              <a:rPr lang="en-US" sz="1600" dirty="0" smtClean="0">
                <a:solidFill>
                  <a:srgbClr val="558ED5"/>
                </a:solidFill>
                <a:latin typeface="Calibri" pitchFamily="34" charset="0"/>
              </a:rPr>
              <a:t>where</a:t>
            </a:r>
            <a:r>
              <a:rPr lang="en-US" sz="1600" dirty="0" smtClean="0">
                <a:latin typeface="Calibri" pitchFamily="34" charset="0"/>
              </a:rPr>
              <a:t> </a:t>
            </a:r>
            <a:r>
              <a:rPr lang="en-US" sz="1600" dirty="0">
                <a:latin typeface="Calibri" pitchFamily="34" charset="0"/>
              </a:rPr>
              <a:t>access.page.EndsWith(".htm")</a:t>
            </a:r>
          </a:p>
          <a:p>
            <a:pPr>
              <a:spcBef>
                <a:spcPct val="0"/>
              </a:spcBef>
            </a:pPr>
            <a:r>
              <a:rPr lang="en-US" sz="1600" dirty="0">
                <a:latin typeface="Calibri" pitchFamily="34" charset="0"/>
              </a:rPr>
              <a:t>    </a:t>
            </a:r>
            <a:r>
              <a:rPr lang="en-US" sz="1600" dirty="0" smtClean="0">
                <a:solidFill>
                  <a:srgbClr val="558ED5"/>
                </a:solidFill>
                <a:latin typeface="Calibri" pitchFamily="34" charset="0"/>
              </a:rPr>
              <a:t>orderby</a:t>
            </a:r>
            <a:r>
              <a:rPr lang="en-US" sz="1600" dirty="0" smtClean="0">
                <a:latin typeface="Calibri" pitchFamily="34" charset="0"/>
              </a:rPr>
              <a:t> </a:t>
            </a:r>
            <a:r>
              <a:rPr lang="en-US" sz="1600" dirty="0">
                <a:latin typeface="Calibri" pitchFamily="34" charset="0"/>
              </a:rPr>
              <a:t>access.count </a:t>
            </a:r>
            <a:r>
              <a:rPr lang="en-US" sz="1600" dirty="0">
                <a:solidFill>
                  <a:srgbClr val="558ED5"/>
                </a:solidFill>
                <a:latin typeface="Calibri" pitchFamily="34" charset="0"/>
              </a:rPr>
              <a:t>descending</a:t>
            </a:r>
          </a:p>
          <a:p>
            <a:pPr>
              <a:spcBef>
                <a:spcPct val="0"/>
              </a:spcBef>
            </a:pPr>
            <a:r>
              <a:rPr lang="en-US" sz="1600" dirty="0">
                <a:latin typeface="Calibri" pitchFamily="34" charset="0"/>
              </a:rPr>
              <a:t>    </a:t>
            </a:r>
            <a:r>
              <a:rPr lang="en-US" sz="1600" dirty="0" smtClean="0">
                <a:solidFill>
                  <a:srgbClr val="558ED5"/>
                </a:solidFill>
                <a:latin typeface="Calibri" pitchFamily="34" charset="0"/>
              </a:rPr>
              <a:t>select</a:t>
            </a:r>
            <a:r>
              <a:rPr lang="en-US" sz="1600" dirty="0" smtClean="0">
                <a:latin typeface="Calibri" pitchFamily="34" charset="0"/>
              </a:rPr>
              <a:t> </a:t>
            </a:r>
            <a:r>
              <a:rPr lang="en-US" sz="1600" dirty="0">
                <a:latin typeface="Calibri" pitchFamily="34" charset="0"/>
              </a:rPr>
              <a:t>access; </a:t>
            </a:r>
            <a:endParaRPr lang="en-US" sz="1600" dirty="0" smtClean="0">
              <a:latin typeface="Calibri" pitchFamily="34" charset="0"/>
            </a:endParaRPr>
          </a:p>
          <a:p>
            <a:pPr>
              <a:spcBef>
                <a:spcPct val="0"/>
              </a:spcBef>
            </a:pPr>
            <a:r>
              <a:rPr lang="en-US" sz="1600" dirty="0" smtClean="0">
                <a:solidFill>
                  <a:srgbClr val="C00000"/>
                </a:solidFill>
                <a:latin typeface="Calibri" pitchFamily="34" charset="0"/>
              </a:rPr>
              <a:t>htmAccesses.ToPartitionedTable(</a:t>
            </a:r>
          </a:p>
          <a:p>
            <a:pPr>
              <a:spcBef>
                <a:spcPct val="0"/>
              </a:spcBef>
            </a:pPr>
            <a:r>
              <a:rPr lang="en-US" sz="1600" dirty="0" smtClean="0">
                <a:solidFill>
                  <a:srgbClr val="C00000"/>
                </a:solidFill>
                <a:latin typeface="Calibri" pitchFamily="34" charset="0"/>
              </a:rPr>
              <a:t>    @”file:\\MSR-SCR-DRYAD01\DryadData\cpoulain\results.pt”</a:t>
            </a:r>
          </a:p>
          <a:p>
            <a:pPr>
              <a:spcBef>
                <a:spcPct val="0"/>
              </a:spcBef>
            </a:pPr>
            <a:r>
              <a:rPr lang="en-US" sz="1600" dirty="0" smtClean="0">
                <a:solidFill>
                  <a:srgbClr val="C00000"/>
                </a:solidFill>
                <a:latin typeface="Calibri" pitchFamily="34" charset="0"/>
              </a:rPr>
              <a:t>);</a:t>
            </a:r>
            <a:endParaRPr lang="en-US" sz="1600" dirty="0">
              <a:latin typeface="Calibri" pitchFamily="34" charset="0"/>
            </a:endParaRPr>
          </a:p>
        </p:txBody>
      </p:sp>
    </p:spTree>
    <p:extLst>
      <p:ext uri="{BB962C8B-B14F-4D97-AF65-F5344CB8AC3E}">
        <p14:creationId xmlns:p14="http://schemas.microsoft.com/office/powerpoint/2010/main" val="339017338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145473E-24F8-43D7-99C6-AB7FA777495E}" type="slidenum">
              <a:rPr lang="en-US" smtClean="0"/>
              <a:pPr>
                <a:defRPr/>
              </a:pPr>
              <a:t>19</a:t>
            </a:fld>
            <a:endParaRPr lang="en-US" dirty="0"/>
          </a:p>
        </p:txBody>
      </p:sp>
    </p:spTree>
    <p:extLst>
      <p:ext uri="{BB962C8B-B14F-4D97-AF65-F5344CB8AC3E}">
        <p14:creationId xmlns:p14="http://schemas.microsoft.com/office/powerpoint/2010/main" val="75736568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p:cNvSpPr/>
          <p:nvPr/>
        </p:nvSpPr>
        <p:spPr>
          <a:xfrm>
            <a:off x="2675626" y="2362200"/>
            <a:ext cx="1752600" cy="1016726"/>
          </a:xfrm>
          <a:prstGeom prst="roundRect">
            <a:avLst>
              <a:gd name="adj" fmla="val 10000"/>
            </a:avLst>
          </a:prstGeom>
          <a:gradFill rotWithShape="0">
            <a:gsLst>
              <a:gs pos="0">
                <a:schemeClr val="tx2"/>
              </a:gs>
              <a:gs pos="80000">
                <a:schemeClr val="accent1">
                  <a:hueOff val="0"/>
                  <a:satOff val="0"/>
                  <a:lumOff val="0"/>
                  <a:alphaOff val="0"/>
                  <a:shade val="93000"/>
                  <a:satMod val="130000"/>
                </a:schemeClr>
              </a:gs>
              <a:gs pos="100000">
                <a:schemeClr val="accent1">
                  <a:lumMod val="40000"/>
                  <a:lumOff val="60000"/>
                </a:schemeClr>
              </a:gs>
            </a:gsLst>
          </a:gra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anchor="ctr"/>
          <a:lstStyle/>
          <a:p>
            <a:pPr lvl="0" algn="ctr"/>
            <a:r>
              <a:rPr lang="en-US" sz="1600" b="1" dirty="0" smtClean="0">
                <a:solidFill>
                  <a:schemeClr val="bg1"/>
                </a:solidFill>
                <a:effectLst>
                  <a:outerShdw blurRad="38100" dist="38100" dir="2700000" algn="tl">
                    <a:srgbClr val="000000">
                      <a:alpha val="43137"/>
                    </a:srgbClr>
                  </a:outerShdw>
                </a:effectLst>
                <a:cs typeface="Arial" pitchFamily="34" charset="0"/>
              </a:rPr>
              <a:t>Earth</a:t>
            </a:r>
            <a:r>
              <a:rPr lang="en-US" sz="1600" b="1" dirty="0">
                <a:solidFill>
                  <a:schemeClr val="bg1"/>
                </a:solidFill>
                <a:effectLst>
                  <a:outerShdw blurRad="38100" dist="38100" dir="2700000" algn="tl">
                    <a:srgbClr val="000000">
                      <a:alpha val="43137"/>
                    </a:srgbClr>
                  </a:outerShdw>
                </a:effectLst>
                <a:cs typeface="Arial" pitchFamily="34" charset="0"/>
              </a:rPr>
              <a:t>, Energy &amp;</a:t>
            </a:r>
            <a:br>
              <a:rPr lang="en-US" sz="1600" b="1" dirty="0">
                <a:solidFill>
                  <a:schemeClr val="bg1"/>
                </a:solidFill>
                <a:effectLst>
                  <a:outerShdw blurRad="38100" dist="38100" dir="2700000" algn="tl">
                    <a:srgbClr val="000000">
                      <a:alpha val="43137"/>
                    </a:srgbClr>
                  </a:outerShdw>
                </a:effectLst>
                <a:cs typeface="Arial" pitchFamily="34" charset="0"/>
              </a:rPr>
            </a:br>
            <a:r>
              <a:rPr lang="en-US" sz="1600" b="1" dirty="0" smtClean="0">
                <a:solidFill>
                  <a:schemeClr val="bg1"/>
                </a:solidFill>
                <a:effectLst>
                  <a:outerShdw blurRad="38100" dist="38100" dir="2700000" algn="tl">
                    <a:srgbClr val="000000">
                      <a:alpha val="43137"/>
                    </a:srgbClr>
                  </a:outerShdw>
                </a:effectLst>
                <a:cs typeface="Arial" pitchFamily="34" charset="0"/>
              </a:rPr>
              <a:t>Environment</a:t>
            </a:r>
            <a:endParaRPr lang="en-US" sz="1600" b="1" dirty="0">
              <a:solidFill>
                <a:schemeClr val="bg1"/>
              </a:solidFill>
              <a:effectLst>
                <a:outerShdw blurRad="38100" dist="38100" dir="2700000" algn="tl">
                  <a:srgbClr val="000000">
                    <a:alpha val="43137"/>
                  </a:srgbClr>
                </a:outerShdw>
              </a:effectLst>
              <a:cs typeface="Arial" pitchFamily="34" charset="0"/>
            </a:endParaRPr>
          </a:p>
        </p:txBody>
      </p:sp>
      <p:grpSp>
        <p:nvGrpSpPr>
          <p:cNvPr id="11" name="Group 10"/>
          <p:cNvGrpSpPr/>
          <p:nvPr/>
        </p:nvGrpSpPr>
        <p:grpSpPr>
          <a:xfrm>
            <a:off x="612049" y="2377817"/>
            <a:ext cx="1752600" cy="1016726"/>
            <a:chOff x="3236" y="15629"/>
            <a:chExt cx="1613140" cy="2360008"/>
          </a:xfrm>
          <a:scene3d>
            <a:camera prst="orthographicFront"/>
            <a:lightRig rig="threePt" dir="t">
              <a:rot lat="0" lon="0" rev="7500000"/>
            </a:lightRig>
          </a:scene3d>
        </p:grpSpPr>
        <p:sp>
          <p:nvSpPr>
            <p:cNvPr id="12" name="Rounded Rectangle 11"/>
            <p:cNvSpPr/>
            <p:nvPr/>
          </p:nvSpPr>
          <p:spPr>
            <a:xfrm>
              <a:off x="3236" y="15629"/>
              <a:ext cx="1613140" cy="2360008"/>
            </a:xfrm>
            <a:prstGeom prst="roundRect">
              <a:avLst>
                <a:gd name="adj" fmla="val 10000"/>
              </a:avLst>
            </a:prstGeom>
            <a:gradFill rotWithShape="0">
              <a:gsLst>
                <a:gs pos="0">
                  <a:schemeClr val="tx2"/>
                </a:gs>
                <a:gs pos="80000">
                  <a:schemeClr val="accent1">
                    <a:hueOff val="0"/>
                    <a:satOff val="0"/>
                    <a:lumOff val="0"/>
                    <a:alphaOff val="0"/>
                    <a:shade val="93000"/>
                    <a:satMod val="130000"/>
                  </a:schemeClr>
                </a:gs>
                <a:gs pos="100000">
                  <a:schemeClr val="accent1">
                    <a:lumMod val="40000"/>
                    <a:lumOff val="60000"/>
                  </a:schemeClr>
                </a:gs>
              </a:gsLst>
            </a:gradFill>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3" name="Rounded Rectangle 4"/>
            <p:cNvSpPr/>
            <p:nvPr/>
          </p:nvSpPr>
          <p:spPr>
            <a:xfrm>
              <a:off x="48229" y="47260"/>
              <a:ext cx="1518646" cy="2265515"/>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bg1"/>
                  </a:solidFill>
                  <a:effectLst>
                    <a:outerShdw blurRad="38100" dist="38100" dir="2700000" algn="tl">
                      <a:srgbClr val="000000">
                        <a:alpha val="43137"/>
                      </a:srgbClr>
                    </a:outerShdw>
                  </a:effectLst>
                  <a:latin typeface="+mj-lt"/>
                  <a:cs typeface="Arial" pitchFamily="34" charset="0"/>
                </a:rPr>
                <a:t>Core </a:t>
              </a:r>
              <a:r>
                <a:rPr lang="en-US" sz="1600" b="1" dirty="0" smtClean="0">
                  <a:solidFill>
                    <a:schemeClr val="bg1"/>
                  </a:solidFill>
                  <a:effectLst>
                    <a:outerShdw blurRad="38100" dist="38100" dir="2700000" algn="tl">
                      <a:srgbClr val="000000">
                        <a:alpha val="43137"/>
                      </a:srgbClr>
                    </a:outerShdw>
                  </a:effectLst>
                  <a:latin typeface="+mj-lt"/>
                  <a:cs typeface="Arial" pitchFamily="34" charset="0"/>
                </a:rPr>
                <a:t>Computer Science</a:t>
              </a:r>
              <a:endParaRPr lang="en-US" sz="1600" b="1" kern="1200" dirty="0">
                <a:solidFill>
                  <a:schemeClr val="bg1"/>
                </a:solidFill>
                <a:effectLst>
                  <a:outerShdw blurRad="38100" dist="38100" dir="2700000" algn="tl">
                    <a:srgbClr val="000000">
                      <a:alpha val="43137"/>
                    </a:srgbClr>
                  </a:outerShdw>
                </a:effectLst>
                <a:latin typeface="+mj-lt"/>
                <a:cs typeface="Arial" pitchFamily="34" charset="0"/>
              </a:endParaRPr>
            </a:p>
          </p:txBody>
        </p:sp>
      </p:grpSp>
      <p:sp>
        <p:nvSpPr>
          <p:cNvPr id="2" name="Title 1"/>
          <p:cNvSpPr>
            <a:spLocks noGrp="1"/>
          </p:cNvSpPr>
          <p:nvPr>
            <p:ph type="title"/>
          </p:nvPr>
        </p:nvSpPr>
        <p:spPr>
          <a:xfrm>
            <a:off x="152400" y="-20638"/>
            <a:ext cx="8842375" cy="1219201"/>
          </a:xfrm>
        </p:spPr>
        <p:txBody>
          <a:bodyPr>
            <a:noAutofit/>
          </a:bodyPr>
          <a:lstStyle/>
          <a:p>
            <a:pPr defTabSz="1095376">
              <a:defRPr/>
            </a:pPr>
            <a:r>
              <a:rPr lang="en-US" dirty="0" smtClean="0"/>
              <a:t>An Introduction</a:t>
            </a:r>
            <a:endParaRPr sz="1800" b="0" dirty="0"/>
          </a:p>
        </p:txBody>
      </p:sp>
      <p:sp>
        <p:nvSpPr>
          <p:cNvPr id="17" name="Rounded Rectangle 16"/>
          <p:cNvSpPr/>
          <p:nvPr/>
        </p:nvSpPr>
        <p:spPr>
          <a:xfrm>
            <a:off x="609600" y="1219200"/>
            <a:ext cx="7924800" cy="1065158"/>
          </a:xfrm>
          <a:prstGeom prst="roundRect">
            <a:avLst>
              <a:gd name="adj" fmla="val 10000"/>
            </a:avLst>
          </a:prstGeom>
          <a:solidFill>
            <a:schemeClr val="accent1">
              <a:lumMod val="40000"/>
              <a:lumOff val="60000"/>
            </a:schemeClr>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lstStyle/>
          <a:p>
            <a:pPr lvl="0" algn="ctr"/>
            <a:r>
              <a:rPr lang="en-US" b="1" dirty="0" smtClean="0">
                <a:solidFill>
                  <a:schemeClr val="tx1"/>
                </a:solidFill>
              </a:rPr>
              <a:t>Microsoft External Research</a:t>
            </a:r>
          </a:p>
          <a:p>
            <a:pPr lvl="0" algn="ctr"/>
            <a:r>
              <a:rPr lang="en-US" sz="1400" b="1" dirty="0" smtClean="0">
                <a:solidFill>
                  <a:schemeClr val="tx1">
                    <a:lumMod val="50000"/>
                    <a:lumOff val="50000"/>
                  </a:schemeClr>
                </a:solidFill>
              </a:rPr>
              <a:t>Tony Hey, Corporate VP</a:t>
            </a:r>
          </a:p>
          <a:p>
            <a:pPr lvl="0" algn="ctr"/>
            <a:r>
              <a:rPr lang="en-US" b="1" dirty="0" smtClean="0">
                <a:solidFill>
                  <a:schemeClr val="tx1"/>
                </a:solidFill>
              </a:rPr>
              <a:t>Work with </a:t>
            </a:r>
            <a:r>
              <a:rPr lang="en-US" b="1" dirty="0">
                <a:solidFill>
                  <a:schemeClr val="tx1"/>
                </a:solidFill>
              </a:rPr>
              <a:t>the academic and research community to speed research, improve education, foster </a:t>
            </a:r>
            <a:r>
              <a:rPr lang="en-US" b="1" dirty="0" smtClean="0">
                <a:solidFill>
                  <a:schemeClr val="tx1"/>
                </a:solidFill>
              </a:rPr>
              <a:t>innovation, </a:t>
            </a:r>
            <a:r>
              <a:rPr lang="en-US" b="1" dirty="0">
                <a:solidFill>
                  <a:schemeClr val="tx1"/>
                </a:solidFill>
              </a:rPr>
              <a:t>and improve lives around the world</a:t>
            </a:r>
            <a:r>
              <a:rPr lang="en-US" b="1" dirty="0" smtClean="0">
                <a:solidFill>
                  <a:schemeClr val="tx1"/>
                </a:solidFill>
              </a:rPr>
              <a:t>.</a:t>
            </a:r>
            <a:endParaRPr lang="en-US" b="1" dirty="0">
              <a:solidFill>
                <a:schemeClr val="tx1"/>
              </a:solidFill>
            </a:endParaRPr>
          </a:p>
        </p:txBody>
      </p:sp>
      <p:sp>
        <p:nvSpPr>
          <p:cNvPr id="18" name="Rounded Rectangle 17"/>
          <p:cNvSpPr/>
          <p:nvPr/>
        </p:nvSpPr>
        <p:spPr>
          <a:xfrm>
            <a:off x="4741652" y="2362200"/>
            <a:ext cx="1752600" cy="1016726"/>
          </a:xfrm>
          <a:prstGeom prst="roundRect">
            <a:avLst>
              <a:gd name="adj" fmla="val 10000"/>
            </a:avLst>
          </a:prstGeom>
          <a:gradFill rotWithShape="0">
            <a:gsLst>
              <a:gs pos="0">
                <a:schemeClr val="tx2"/>
              </a:gs>
              <a:gs pos="80000">
                <a:schemeClr val="accent1">
                  <a:hueOff val="0"/>
                  <a:satOff val="0"/>
                  <a:lumOff val="0"/>
                  <a:alphaOff val="0"/>
                  <a:shade val="93000"/>
                  <a:satMod val="130000"/>
                </a:schemeClr>
              </a:gs>
              <a:gs pos="100000">
                <a:schemeClr val="accent1">
                  <a:lumMod val="40000"/>
                  <a:lumOff val="60000"/>
                </a:schemeClr>
              </a:gs>
            </a:gsLst>
          </a:gra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anchor="ctr"/>
          <a:lstStyle/>
          <a:p>
            <a:pPr lvl="0" algn="ctr"/>
            <a:r>
              <a:rPr lang="en-US" sz="1600" b="1" dirty="0">
                <a:solidFill>
                  <a:schemeClr val="bg1"/>
                </a:solidFill>
                <a:effectLst>
                  <a:outerShdw blurRad="38100" dist="38100" dir="2700000" algn="tl">
                    <a:srgbClr val="000000">
                      <a:alpha val="43137"/>
                    </a:srgbClr>
                  </a:outerShdw>
                </a:effectLst>
                <a:cs typeface="Arial" pitchFamily="34" charset="0"/>
              </a:rPr>
              <a:t>Education </a:t>
            </a:r>
            <a:r>
              <a:rPr lang="en-US" sz="1600" b="1" dirty="0" smtClean="0">
                <a:solidFill>
                  <a:schemeClr val="bg1"/>
                </a:solidFill>
                <a:effectLst>
                  <a:outerShdw blurRad="38100" dist="38100" dir="2700000" algn="tl">
                    <a:srgbClr val="000000">
                      <a:alpha val="43137"/>
                    </a:srgbClr>
                  </a:outerShdw>
                </a:effectLst>
                <a:cs typeface="Arial" pitchFamily="34" charset="0"/>
              </a:rPr>
              <a:t>&amp; Scholarly Communication</a:t>
            </a:r>
            <a:endParaRPr lang="en-US" sz="1600" dirty="0"/>
          </a:p>
        </p:txBody>
      </p:sp>
      <p:sp>
        <p:nvSpPr>
          <p:cNvPr id="19" name="Rounded Rectangle 18"/>
          <p:cNvSpPr/>
          <p:nvPr/>
        </p:nvSpPr>
        <p:spPr>
          <a:xfrm>
            <a:off x="6807679" y="2362200"/>
            <a:ext cx="1752600" cy="1016726"/>
          </a:xfrm>
          <a:prstGeom prst="roundRect">
            <a:avLst>
              <a:gd name="adj" fmla="val 10000"/>
            </a:avLst>
          </a:prstGeom>
          <a:gradFill rotWithShape="0">
            <a:gsLst>
              <a:gs pos="0">
                <a:schemeClr val="tx2"/>
              </a:gs>
              <a:gs pos="80000">
                <a:schemeClr val="accent1">
                  <a:hueOff val="0"/>
                  <a:satOff val="0"/>
                  <a:lumOff val="0"/>
                  <a:alphaOff val="0"/>
                  <a:shade val="93000"/>
                  <a:satMod val="130000"/>
                </a:schemeClr>
              </a:gs>
              <a:gs pos="100000">
                <a:schemeClr val="accent1">
                  <a:lumMod val="40000"/>
                  <a:lumOff val="60000"/>
                </a:schemeClr>
              </a:gs>
            </a:gsLst>
          </a:gra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txBody>
          <a:bodyPr anchor="ctr"/>
          <a:lstStyle/>
          <a:p>
            <a:pPr lvl="0" algn="ctr"/>
            <a:r>
              <a:rPr lang="en-US" sz="1600" b="1" dirty="0">
                <a:solidFill>
                  <a:schemeClr val="bg1"/>
                </a:solidFill>
                <a:effectLst>
                  <a:outerShdw blurRad="38100" dist="38100" dir="2700000" algn="tl">
                    <a:srgbClr val="000000">
                      <a:alpha val="43137"/>
                    </a:srgbClr>
                  </a:outerShdw>
                </a:effectLst>
                <a:cs typeface="Arial" pitchFamily="34" charset="0"/>
              </a:rPr>
              <a:t>Health &amp; </a:t>
            </a:r>
            <a:r>
              <a:rPr lang="en-US" sz="1600" b="1" dirty="0" smtClean="0">
                <a:solidFill>
                  <a:schemeClr val="bg1"/>
                </a:solidFill>
                <a:effectLst>
                  <a:outerShdw blurRad="38100" dist="38100" dir="2700000" algn="tl">
                    <a:srgbClr val="000000">
                      <a:alpha val="43137"/>
                    </a:srgbClr>
                  </a:outerShdw>
                </a:effectLst>
                <a:cs typeface="Arial" pitchFamily="34" charset="0"/>
              </a:rPr>
              <a:t>Wellbeing</a:t>
            </a:r>
            <a:endParaRPr lang="en-US" sz="1600" dirty="0"/>
          </a:p>
        </p:txBody>
      </p:sp>
      <p:sp>
        <p:nvSpPr>
          <p:cNvPr id="20" name="Rounded Rectangle 19"/>
          <p:cNvSpPr/>
          <p:nvPr/>
        </p:nvSpPr>
        <p:spPr>
          <a:xfrm>
            <a:off x="635479" y="3457575"/>
            <a:ext cx="7924800" cy="762000"/>
          </a:xfrm>
          <a:prstGeom prst="roundRect">
            <a:avLst>
              <a:gd name="adj" fmla="val 10000"/>
            </a:avLst>
          </a:prstGeom>
          <a:solidFill>
            <a:schemeClr val="tx2"/>
          </a:solidFill>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anchor="ctr"/>
          <a:lstStyle/>
          <a:p>
            <a:pPr algn="ctr">
              <a:defRPr/>
            </a:pPr>
            <a:r>
              <a:rPr lang="en-US" b="1" dirty="0">
                <a:solidFill>
                  <a:schemeClr val="bg1"/>
                </a:solidFill>
                <a:effectLst>
                  <a:outerShdw blurRad="38100" dist="38100" dir="2700000" algn="tl">
                    <a:srgbClr val="000000">
                      <a:alpha val="43137"/>
                    </a:srgbClr>
                  </a:outerShdw>
                </a:effectLst>
                <a:cs typeface="Arial" pitchFamily="34" charset="0"/>
              </a:rPr>
              <a:t>Advanced Research Tools and </a:t>
            </a:r>
            <a:r>
              <a:rPr lang="en-US" b="1" dirty="0" smtClean="0">
                <a:solidFill>
                  <a:schemeClr val="bg1"/>
                </a:solidFill>
                <a:effectLst>
                  <a:outerShdw blurRad="38100" dist="38100" dir="2700000" algn="tl">
                    <a:srgbClr val="000000">
                      <a:alpha val="43137"/>
                    </a:srgbClr>
                  </a:outerShdw>
                </a:effectLst>
                <a:cs typeface="Arial" pitchFamily="34" charset="0"/>
              </a:rPr>
              <a:t>Services</a:t>
            </a:r>
          </a:p>
          <a:p>
            <a:pPr algn="ctr">
              <a:defRPr/>
            </a:pPr>
            <a:r>
              <a:rPr lang="en-US" sz="1600" b="1" dirty="0">
                <a:solidFill>
                  <a:schemeClr val="bg1"/>
                </a:solidFill>
                <a:effectLst>
                  <a:outerShdw blurRad="38100" dist="38100" dir="2700000" algn="tl">
                    <a:srgbClr val="000000">
                      <a:alpha val="43137"/>
                    </a:srgbClr>
                  </a:outerShdw>
                </a:effectLst>
                <a:cs typeface="Arial" pitchFamily="34" charset="0"/>
              </a:rPr>
              <a:t>http://</a:t>
            </a:r>
            <a:r>
              <a:rPr lang="en-US" sz="1600" b="1" dirty="0" smtClean="0">
                <a:solidFill>
                  <a:schemeClr val="bg1"/>
                </a:solidFill>
                <a:effectLst>
                  <a:outerShdw blurRad="38100" dist="38100" dir="2700000" algn="tl">
                    <a:srgbClr val="000000">
                      <a:alpha val="43137"/>
                    </a:srgbClr>
                  </a:outerShdw>
                </a:effectLst>
                <a:cs typeface="Arial" pitchFamily="34" charset="0"/>
              </a:rPr>
              <a:t>research.microsoft.com/collaboration/tools</a:t>
            </a:r>
            <a:endParaRPr lang="en-US" sz="1600" b="1" dirty="0">
              <a:solidFill>
                <a:schemeClr val="bg1"/>
              </a:solidFill>
              <a:effectLst>
                <a:outerShdw blurRad="38100" dist="38100" dir="2700000" algn="tl">
                  <a:srgbClr val="000000">
                    <a:alpha val="43137"/>
                  </a:srgbClr>
                </a:outerShdw>
              </a:effectLst>
              <a:cs typeface="Arial" pitchFamily="34" charset="0"/>
            </a:endParaRPr>
          </a:p>
        </p:txBody>
      </p:sp>
      <p:pic>
        <p:nvPicPr>
          <p:cNvPr id="21" name="Picture 20" descr="cid:image002.jpg@01C80116.08603450"/>
          <p:cNvPicPr>
            <a:picLocks noChangeAspect="1"/>
          </p:cNvPicPr>
          <p:nvPr/>
        </p:nvPicPr>
        <p:blipFill>
          <a:blip r:embed="rId3" cstate="print"/>
          <a:stretch>
            <a:fillRect/>
          </a:stretch>
        </p:blipFill>
        <p:spPr bwMode="auto">
          <a:xfrm>
            <a:off x="6781800" y="4575598"/>
            <a:ext cx="2204583" cy="1520402"/>
          </a:xfrm>
          <a:prstGeom prst="roundRect">
            <a:avLst>
              <a:gd name="adj" fmla="val 16667"/>
            </a:avLst>
          </a:prstGeom>
          <a:ln>
            <a:noFill/>
          </a:ln>
          <a:effectLst/>
        </p:spPr>
      </p:pic>
      <p:sp>
        <p:nvSpPr>
          <p:cNvPr id="3" name="Rectangle 2"/>
          <p:cNvSpPr/>
          <p:nvPr/>
        </p:nvSpPr>
        <p:spPr>
          <a:xfrm>
            <a:off x="692989" y="4743271"/>
            <a:ext cx="5936411" cy="1200329"/>
          </a:xfrm>
          <a:prstGeom prst="rect">
            <a:avLst/>
          </a:prstGeom>
        </p:spPr>
        <p:txBody>
          <a:bodyPr wrap="square">
            <a:spAutoFit/>
          </a:bodyPr>
          <a:lstStyle/>
          <a:p>
            <a:pPr marL="60325" indent="-7938">
              <a:buNone/>
            </a:pPr>
            <a:r>
              <a:rPr lang="en-US" dirty="0" smtClean="0"/>
              <a:t>One of our aim is </a:t>
            </a:r>
            <a:r>
              <a:rPr lang="en-US" dirty="0"/>
              <a:t>to help scientists spend less time on IT issues </a:t>
            </a:r>
            <a:r>
              <a:rPr lang="en-US" dirty="0" smtClean="0"/>
              <a:t>and </a:t>
            </a:r>
            <a:r>
              <a:rPr lang="en-US" dirty="0"/>
              <a:t>more time on discovery by creating open tools and services based on Microsoft platforms and productivity software</a:t>
            </a:r>
          </a:p>
        </p:txBody>
      </p:sp>
    </p:spTree>
    <p:extLst>
      <p:ext uri="{BB962C8B-B14F-4D97-AF65-F5344CB8AC3E}">
        <p14:creationId xmlns:p14="http://schemas.microsoft.com/office/powerpoint/2010/main" val="350478722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145473E-24F8-43D7-99C6-AB7FA777495E}" type="slidenum">
              <a:rPr lang="en-US" smtClean="0"/>
              <a:pPr>
                <a:defRPr/>
              </a:pPr>
              <a:t>20</a:t>
            </a:fld>
            <a:endParaRPr lang="en-US" dirty="0"/>
          </a:p>
        </p:txBody>
      </p:sp>
      <p:pic>
        <p:nvPicPr>
          <p:cNvPr id="3" name="LogQuery.wmv">
            <a:hlinkClick r:id="" action="ppaction://media"/>
          </p:cNvPr>
          <p:cNvPicPr>
            <a:picLocks noChangeAspect="1"/>
          </p:cNvPicPr>
          <p:nvPr>
            <a:videoFile r:link="rId1"/>
            <p:extLst>
              <p:ext uri="{DAA4B4D4-6D71-4841-9C94-3DE7FCFB9230}">
                <p14:media xmlns:p14="http://schemas.microsoft.com/office/powerpoint/2010/main" r:embed="rId2">
                  <p14:trim st="112472.4992"/>
                </p14:media>
              </p:ext>
            </p:extLst>
          </p:nvPr>
        </p:nvPicPr>
        <p:blipFill>
          <a:blip r:embed="rId4"/>
          <a:stretch>
            <a:fillRect/>
          </a:stretch>
        </p:blipFill>
        <p:spPr>
          <a:xfrm>
            <a:off x="7938" y="0"/>
            <a:ext cx="9126537" cy="6858000"/>
          </a:xfrm>
          <a:prstGeom prst="rect">
            <a:avLst/>
          </a:prstGeom>
        </p:spPr>
      </p:pic>
    </p:spTree>
    <p:extLst>
      <p:ext uri="{BB962C8B-B14F-4D97-AF65-F5344CB8AC3E}">
        <p14:creationId xmlns:p14="http://schemas.microsoft.com/office/powerpoint/2010/main" val="2063657544"/>
      </p:ext>
    </p:extLst>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286000" y="1371600"/>
            <a:ext cx="4191000" cy="1908175"/>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ounded Rectangle 8"/>
          <p:cNvSpPr/>
          <p:nvPr/>
        </p:nvSpPr>
        <p:spPr>
          <a:xfrm>
            <a:off x="2357438" y="2341563"/>
            <a:ext cx="4048125" cy="847725"/>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6" name="Rounded Rectangle 65"/>
          <p:cNvSpPr/>
          <p:nvPr/>
        </p:nvSpPr>
        <p:spPr>
          <a:xfrm>
            <a:off x="2393950" y="2514600"/>
            <a:ext cx="858838" cy="225425"/>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4" name="Rounded Rectangle 63"/>
          <p:cNvSpPr/>
          <p:nvPr/>
        </p:nvSpPr>
        <p:spPr>
          <a:xfrm>
            <a:off x="2366963" y="1600200"/>
            <a:ext cx="4049712" cy="209550"/>
          </a:xfrm>
          <a:prstGeom prst="roundRect">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ounded Rectangle 7"/>
          <p:cNvSpPr/>
          <p:nvPr/>
        </p:nvSpPr>
        <p:spPr>
          <a:xfrm>
            <a:off x="2357438" y="1828800"/>
            <a:ext cx="4048125" cy="4826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Content Placeholder 2"/>
          <p:cNvSpPr txBox="1">
            <a:spLocks/>
          </p:cNvSpPr>
          <p:nvPr/>
        </p:nvSpPr>
        <p:spPr>
          <a:xfrm>
            <a:off x="2357438" y="1584325"/>
            <a:ext cx="4048125" cy="1798638"/>
          </a:xfrm>
          <a:prstGeom prst="rect">
            <a:avLst/>
          </a:prstGeom>
        </p:spPr>
        <p:txBody>
          <a:bodyPr>
            <a:normAutofit fontScale="47500" lnSpcReduction="20000"/>
          </a:bodyPr>
          <a:lstStyle/>
          <a:p>
            <a:pPr marL="342900" indent="-342900" fontAlgn="auto">
              <a:spcBef>
                <a:spcPct val="20000"/>
              </a:spcBef>
              <a:spcAft>
                <a:spcPts val="0"/>
              </a:spcAft>
              <a:buFont typeface="Arial" pitchFamily="34" charset="0"/>
              <a:buNone/>
              <a:defRPr/>
            </a:pPr>
            <a:r>
              <a:rPr lang="en-US" sz="3200" dirty="0">
                <a:latin typeface="+mn-lt"/>
              </a:rPr>
              <a:t>Collection&lt;T&gt; collection;</a:t>
            </a:r>
          </a:p>
          <a:p>
            <a:pPr marL="342900" indent="-342900" fontAlgn="auto">
              <a:spcBef>
                <a:spcPct val="20000"/>
              </a:spcBef>
              <a:spcAft>
                <a:spcPts val="0"/>
              </a:spcAft>
              <a:buFont typeface="Arial" pitchFamily="34" charset="0"/>
              <a:buNone/>
              <a:defRPr/>
            </a:pPr>
            <a:r>
              <a:rPr lang="en-US" sz="3200" dirty="0">
                <a:latin typeface="+mn-lt"/>
              </a:rPr>
              <a:t>bool IsLegal(Key k);	</a:t>
            </a:r>
          </a:p>
          <a:p>
            <a:pPr marL="342900" indent="-342900" fontAlgn="auto">
              <a:spcBef>
                <a:spcPct val="20000"/>
              </a:spcBef>
              <a:spcAft>
                <a:spcPts val="0"/>
              </a:spcAft>
              <a:buFont typeface="Arial" pitchFamily="34" charset="0"/>
              <a:buNone/>
              <a:defRPr/>
            </a:pPr>
            <a:r>
              <a:rPr lang="en-US" sz="3200" dirty="0">
                <a:latin typeface="+mn-lt"/>
              </a:rPr>
              <a:t>string Hash(Key);</a:t>
            </a:r>
          </a:p>
          <a:p>
            <a:pPr marL="342900" indent="-342900" fontAlgn="auto">
              <a:spcBef>
                <a:spcPct val="20000"/>
              </a:spcBef>
              <a:spcAft>
                <a:spcPts val="0"/>
              </a:spcAft>
              <a:buFont typeface="Arial" pitchFamily="34" charset="0"/>
              <a:buNone/>
              <a:defRPr/>
            </a:pPr>
            <a:endParaRPr lang="en-US" sz="3200" dirty="0">
              <a:latin typeface="+mn-lt"/>
            </a:endParaRPr>
          </a:p>
          <a:p>
            <a:pPr marL="342900" indent="-342900" fontAlgn="auto">
              <a:spcBef>
                <a:spcPct val="20000"/>
              </a:spcBef>
              <a:spcAft>
                <a:spcPts val="0"/>
              </a:spcAft>
              <a:buFont typeface="Arial" pitchFamily="34" charset="0"/>
              <a:buNone/>
              <a:defRPr/>
            </a:pPr>
            <a:r>
              <a:rPr lang="en-US" sz="3200" dirty="0">
                <a:latin typeface="+mn-lt"/>
              </a:rPr>
              <a:t>var results = from c in collection </a:t>
            </a:r>
            <a:br>
              <a:rPr lang="en-US" sz="3200" dirty="0">
                <a:latin typeface="+mn-lt"/>
              </a:rPr>
            </a:br>
            <a:r>
              <a:rPr lang="en-US" sz="3200" dirty="0">
                <a:latin typeface="+mn-lt"/>
              </a:rPr>
              <a:t>	where IsLegal(c.key) </a:t>
            </a:r>
            <a:br>
              <a:rPr lang="en-US" sz="3200" dirty="0">
                <a:latin typeface="+mn-lt"/>
              </a:rPr>
            </a:br>
            <a:r>
              <a:rPr lang="en-US" sz="3200" dirty="0">
                <a:latin typeface="+mn-lt"/>
              </a:rPr>
              <a:t>	select new { Hash(c.key), c.value};</a:t>
            </a:r>
          </a:p>
        </p:txBody>
      </p:sp>
      <p:sp>
        <p:nvSpPr>
          <p:cNvPr id="55" name="Rounded Rectangle 54"/>
          <p:cNvSpPr/>
          <p:nvPr/>
        </p:nvSpPr>
        <p:spPr>
          <a:xfrm>
            <a:off x="1676400" y="4953000"/>
            <a:ext cx="5334000" cy="838200"/>
          </a:xfrm>
          <a:prstGeom prst="roundRect">
            <a:avLst/>
          </a:prstGeom>
          <a:solidFill>
            <a:srgbClr val="CC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215049" name="Picture 2"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1436688" y="4657725"/>
            <a:ext cx="722312" cy="1066800"/>
          </a:xfrm>
          <a:prstGeom prst="rect">
            <a:avLst/>
          </a:prstGeom>
          <a:noFill/>
          <a:ln w="9525">
            <a:noFill/>
            <a:miter lim="800000"/>
            <a:headEnd/>
            <a:tailEnd/>
          </a:ln>
        </p:spPr>
      </p:pic>
      <p:sp>
        <p:nvSpPr>
          <p:cNvPr id="43" name="Slide Number Placeholder 42"/>
          <p:cNvSpPr>
            <a:spLocks noGrp="1"/>
          </p:cNvSpPr>
          <p:nvPr>
            <p:ph type="sldNum" sz="quarter" idx="12"/>
          </p:nvPr>
        </p:nvSpPr>
        <p:spPr/>
        <p:txBody>
          <a:bodyPr/>
          <a:lstStyle/>
          <a:p>
            <a:fld id="{FC7F914F-062F-453F-B34B-BB004E9935E0}" type="slidenum">
              <a:rPr lang="en-US" smtClean="0"/>
              <a:pPr/>
              <a:t>21</a:t>
            </a:fld>
            <a:endParaRPr lang="en-US" dirty="0"/>
          </a:p>
        </p:txBody>
      </p:sp>
      <p:sp>
        <p:nvSpPr>
          <p:cNvPr id="215050" name="Title 1"/>
          <p:cNvSpPr>
            <a:spLocks noGrp="1"/>
          </p:cNvSpPr>
          <p:nvPr>
            <p:ph type="title" idx="4294967295"/>
          </p:nvPr>
        </p:nvSpPr>
        <p:spPr>
          <a:xfrm>
            <a:off x="152400" y="274638"/>
            <a:ext cx="8839200" cy="1143000"/>
          </a:xfrm>
        </p:spPr>
        <p:txBody>
          <a:bodyPr/>
          <a:lstStyle/>
          <a:p>
            <a:r>
              <a:rPr lang="en-US" sz="2800" b="1" dirty="0" smtClean="0">
                <a:solidFill>
                  <a:schemeClr val="tx2"/>
                </a:solidFill>
                <a:latin typeface="+mn-lt"/>
              </a:rPr>
              <a:t>DryadLINQ Provider</a:t>
            </a:r>
            <a:endParaRPr lang="en-US" sz="2800" b="1" dirty="0">
              <a:solidFill>
                <a:schemeClr val="tx2"/>
              </a:solidFill>
              <a:latin typeface="+mn-lt"/>
            </a:endParaRPr>
          </a:p>
        </p:txBody>
      </p:sp>
      <p:sp>
        <p:nvSpPr>
          <p:cNvPr id="13" name="Rounded Rectangle 12"/>
          <p:cNvSpPr/>
          <p:nvPr/>
        </p:nvSpPr>
        <p:spPr>
          <a:xfrm>
            <a:off x="1817688" y="5114925"/>
            <a:ext cx="990600" cy="533400"/>
          </a:xfrm>
          <a:prstGeom prst="roundRec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tx1"/>
                </a:solidFill>
              </a:rPr>
              <a:t>C#</a:t>
            </a:r>
          </a:p>
        </p:txBody>
      </p:sp>
      <p:cxnSp>
        <p:nvCxnSpPr>
          <p:cNvPr id="17" name="Straight Arrow Connector 16"/>
          <p:cNvCxnSpPr>
            <a:stCxn id="21" idx="4"/>
            <a:endCxn id="13" idx="0"/>
          </p:cNvCxnSpPr>
          <p:nvPr/>
        </p:nvCxnSpPr>
        <p:spPr>
          <a:xfrm rot="5400000">
            <a:off x="2121694" y="4925219"/>
            <a:ext cx="38100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16" idx="0"/>
          </p:cNvCxnSpPr>
          <p:nvPr/>
        </p:nvCxnSpPr>
        <p:spPr>
          <a:xfrm rot="16200000" flipH="1">
            <a:off x="6065838" y="4905375"/>
            <a:ext cx="381000" cy="381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2122488" y="4429125"/>
            <a:ext cx="381000" cy="30480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2" name="Oval 21"/>
          <p:cNvSpPr/>
          <p:nvPr/>
        </p:nvSpPr>
        <p:spPr>
          <a:xfrm>
            <a:off x="3417888" y="4429125"/>
            <a:ext cx="381000" cy="30480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Oval 22"/>
          <p:cNvSpPr/>
          <p:nvPr/>
        </p:nvSpPr>
        <p:spPr>
          <a:xfrm>
            <a:off x="4713288" y="4429125"/>
            <a:ext cx="381000" cy="30480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4" name="Oval 23"/>
          <p:cNvSpPr/>
          <p:nvPr/>
        </p:nvSpPr>
        <p:spPr>
          <a:xfrm>
            <a:off x="6008688" y="4429125"/>
            <a:ext cx="381000" cy="30480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5" name="TextBox 24"/>
          <p:cNvSpPr txBox="1">
            <a:spLocks noChangeArrowheads="1"/>
          </p:cNvSpPr>
          <p:nvPr/>
        </p:nvSpPr>
        <p:spPr bwMode="auto">
          <a:xfrm>
            <a:off x="6542088" y="4352925"/>
            <a:ext cx="1611312" cy="523875"/>
          </a:xfrm>
          <a:prstGeom prst="rect">
            <a:avLst/>
          </a:prstGeom>
          <a:noFill/>
          <a:ln w="9525">
            <a:noFill/>
            <a:miter lim="800000"/>
            <a:headEnd/>
            <a:tailEnd/>
          </a:ln>
        </p:spPr>
        <p:txBody>
          <a:bodyPr wrap="none">
            <a:spAutoFit/>
          </a:bodyPr>
          <a:lstStyle/>
          <a:p>
            <a:pPr>
              <a:spcBef>
                <a:spcPct val="0"/>
              </a:spcBef>
            </a:pPr>
            <a:r>
              <a:rPr lang="en-US" sz="2800" i="1" dirty="0">
                <a:latin typeface="Calibri" pitchFamily="34" charset="0"/>
              </a:rPr>
              <a:t>collection</a:t>
            </a:r>
          </a:p>
        </p:txBody>
      </p:sp>
      <p:sp>
        <p:nvSpPr>
          <p:cNvPr id="33" name="Oval 32"/>
          <p:cNvSpPr/>
          <p:nvPr/>
        </p:nvSpPr>
        <p:spPr>
          <a:xfrm>
            <a:off x="2198688" y="6029325"/>
            <a:ext cx="381000" cy="30480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4" name="Oval 33"/>
          <p:cNvSpPr/>
          <p:nvPr/>
        </p:nvSpPr>
        <p:spPr>
          <a:xfrm>
            <a:off x="3494088" y="6029325"/>
            <a:ext cx="381000" cy="30480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5" name="Oval 34"/>
          <p:cNvSpPr/>
          <p:nvPr/>
        </p:nvSpPr>
        <p:spPr>
          <a:xfrm>
            <a:off x="4789488" y="6029325"/>
            <a:ext cx="381000" cy="30480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6" name="Oval 35"/>
          <p:cNvSpPr/>
          <p:nvPr/>
        </p:nvSpPr>
        <p:spPr>
          <a:xfrm>
            <a:off x="6084888" y="6029325"/>
            <a:ext cx="381000" cy="304800"/>
          </a:xfrm>
          <a:prstGeom prst="ellipse">
            <a:avLst/>
          </a:prstGeom>
          <a:solidFill>
            <a:srgbClr val="FF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37" name="Straight Arrow Connector 36"/>
          <p:cNvCxnSpPr>
            <a:stCxn id="13" idx="2"/>
            <a:endCxn id="33" idx="0"/>
          </p:cNvCxnSpPr>
          <p:nvPr/>
        </p:nvCxnSpPr>
        <p:spPr>
          <a:xfrm rot="16200000" flipH="1">
            <a:off x="2160588" y="5800725"/>
            <a:ext cx="381000" cy="762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4" idx="2"/>
            <a:endCxn id="34" idx="0"/>
          </p:cNvCxnSpPr>
          <p:nvPr/>
        </p:nvCxnSpPr>
        <p:spPr>
          <a:xfrm rot="16200000" flipH="1">
            <a:off x="3455988" y="5800725"/>
            <a:ext cx="381000" cy="762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15" idx="2"/>
            <a:endCxn id="35" idx="0"/>
          </p:cNvCxnSpPr>
          <p:nvPr/>
        </p:nvCxnSpPr>
        <p:spPr>
          <a:xfrm rot="16200000" flipH="1">
            <a:off x="4751388" y="5800725"/>
            <a:ext cx="381000" cy="76200"/>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6" idx="2"/>
            <a:endCxn id="36" idx="0"/>
          </p:cNvCxnSpPr>
          <p:nvPr/>
        </p:nvCxnSpPr>
        <p:spPr>
          <a:xfrm rot="5400000">
            <a:off x="6084094" y="5839619"/>
            <a:ext cx="38100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 name="TextBox 48"/>
          <p:cNvSpPr txBox="1">
            <a:spLocks noChangeArrowheads="1"/>
          </p:cNvSpPr>
          <p:nvPr/>
        </p:nvSpPr>
        <p:spPr bwMode="auto">
          <a:xfrm>
            <a:off x="6618288" y="5953125"/>
            <a:ext cx="1144587" cy="523875"/>
          </a:xfrm>
          <a:prstGeom prst="rect">
            <a:avLst/>
          </a:prstGeom>
          <a:noFill/>
          <a:ln w="9525">
            <a:noFill/>
            <a:miter lim="800000"/>
            <a:headEnd/>
            <a:tailEnd/>
          </a:ln>
        </p:spPr>
        <p:txBody>
          <a:bodyPr wrap="none">
            <a:spAutoFit/>
          </a:bodyPr>
          <a:lstStyle/>
          <a:p>
            <a:pPr>
              <a:spcBef>
                <a:spcPct val="0"/>
              </a:spcBef>
            </a:pPr>
            <a:r>
              <a:rPr lang="en-US" sz="2800" i="1" dirty="0">
                <a:latin typeface="Calibri" pitchFamily="34" charset="0"/>
              </a:rPr>
              <a:t>results</a:t>
            </a:r>
          </a:p>
        </p:txBody>
      </p:sp>
      <p:pic>
        <p:nvPicPr>
          <p:cNvPr id="215068" name="Picture 2"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2884488" y="4657725"/>
            <a:ext cx="722312" cy="1066800"/>
          </a:xfrm>
          <a:prstGeom prst="rect">
            <a:avLst/>
          </a:prstGeom>
          <a:noFill/>
          <a:ln w="9525">
            <a:noFill/>
            <a:miter lim="800000"/>
            <a:headEnd/>
            <a:tailEnd/>
          </a:ln>
        </p:spPr>
      </p:pic>
      <p:pic>
        <p:nvPicPr>
          <p:cNvPr id="215069" name="Picture 2"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4179888" y="4657725"/>
            <a:ext cx="722312" cy="1066800"/>
          </a:xfrm>
          <a:prstGeom prst="rect">
            <a:avLst/>
          </a:prstGeom>
          <a:noFill/>
          <a:ln w="9525">
            <a:noFill/>
            <a:miter lim="800000"/>
            <a:headEnd/>
            <a:tailEnd/>
          </a:ln>
        </p:spPr>
      </p:pic>
      <p:pic>
        <p:nvPicPr>
          <p:cNvPr id="215070" name="Picture 2" descr="C:\Program Files\Microsoft Resource DVD Artwork\DVD_ART\Artwork_Imagery\HARDWARE_IMAGERY\Illustration - Misc Hardware\XML Icons\Server.png"/>
          <p:cNvPicPr>
            <a:picLocks noChangeAspect="1" noChangeArrowheads="1"/>
          </p:cNvPicPr>
          <p:nvPr/>
        </p:nvPicPr>
        <p:blipFill>
          <a:blip r:embed="rId3" cstate="print"/>
          <a:srcRect/>
          <a:stretch>
            <a:fillRect/>
          </a:stretch>
        </p:blipFill>
        <p:spPr bwMode="auto">
          <a:xfrm>
            <a:off x="5475288" y="4657725"/>
            <a:ext cx="722312" cy="1066800"/>
          </a:xfrm>
          <a:prstGeom prst="rect">
            <a:avLst/>
          </a:prstGeom>
          <a:noFill/>
          <a:ln w="9525">
            <a:noFill/>
            <a:miter lim="800000"/>
            <a:headEnd/>
            <a:tailEnd/>
          </a:ln>
        </p:spPr>
      </p:pic>
      <p:sp>
        <p:nvSpPr>
          <p:cNvPr id="14" name="Rounded Rectangle 13"/>
          <p:cNvSpPr/>
          <p:nvPr/>
        </p:nvSpPr>
        <p:spPr>
          <a:xfrm>
            <a:off x="3113088" y="5114925"/>
            <a:ext cx="990600" cy="533400"/>
          </a:xfrm>
          <a:prstGeom prst="roundRec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tx1"/>
                </a:solidFill>
              </a:rPr>
              <a:t>C#</a:t>
            </a:r>
          </a:p>
        </p:txBody>
      </p:sp>
      <p:sp>
        <p:nvSpPr>
          <p:cNvPr id="15" name="Rounded Rectangle 14"/>
          <p:cNvSpPr/>
          <p:nvPr/>
        </p:nvSpPr>
        <p:spPr>
          <a:xfrm>
            <a:off x="4408488" y="5114925"/>
            <a:ext cx="990600" cy="533400"/>
          </a:xfrm>
          <a:prstGeom prst="roundRec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tx1"/>
                </a:solidFill>
              </a:rPr>
              <a:t>C#</a:t>
            </a:r>
          </a:p>
        </p:txBody>
      </p:sp>
      <p:sp>
        <p:nvSpPr>
          <p:cNvPr id="16" name="Rounded Rectangle 15"/>
          <p:cNvSpPr/>
          <p:nvPr/>
        </p:nvSpPr>
        <p:spPr>
          <a:xfrm>
            <a:off x="5780088" y="5114925"/>
            <a:ext cx="990600" cy="533400"/>
          </a:xfrm>
          <a:prstGeom prst="roundRect">
            <a:avLst/>
          </a:prstGeom>
          <a:solidFill>
            <a:srgbClr val="FFFF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3200" dirty="0">
                <a:solidFill>
                  <a:schemeClr val="tx1"/>
                </a:solidFill>
              </a:rPr>
              <a:t>C#</a:t>
            </a:r>
          </a:p>
        </p:txBody>
      </p:sp>
      <p:sp>
        <p:nvSpPr>
          <p:cNvPr id="54" name="Down Arrow 53"/>
          <p:cNvSpPr/>
          <p:nvPr/>
        </p:nvSpPr>
        <p:spPr>
          <a:xfrm>
            <a:off x="3886200" y="3429000"/>
            <a:ext cx="914400" cy="762000"/>
          </a:xfrm>
          <a:prstGeom prst="downArrow">
            <a:avLst/>
          </a:prstGeom>
          <a:solidFill>
            <a:srgbClr val="FF0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0" name="Freeform 59"/>
          <p:cNvSpPr/>
          <p:nvPr/>
        </p:nvSpPr>
        <p:spPr>
          <a:xfrm>
            <a:off x="1333500" y="1897063"/>
            <a:ext cx="1038225" cy="3200400"/>
          </a:xfrm>
          <a:custGeom>
            <a:avLst/>
            <a:gdLst>
              <a:gd name="connsiteX0" fmla="*/ 1017916 w 1017916"/>
              <a:gd name="connsiteY0" fmla="*/ 0 h 3200400"/>
              <a:gd name="connsiteX1" fmla="*/ 586595 w 1017916"/>
              <a:gd name="connsiteY1" fmla="*/ 155276 h 3200400"/>
              <a:gd name="connsiteX2" fmla="*/ 8626 w 1017916"/>
              <a:gd name="connsiteY2" fmla="*/ 854015 h 3200400"/>
              <a:gd name="connsiteX3" fmla="*/ 534837 w 1017916"/>
              <a:gd name="connsiteY3" fmla="*/ 3200400 h 3200400"/>
              <a:gd name="connsiteX0" fmla="*/ 1038764 w 1038764"/>
              <a:gd name="connsiteY0" fmla="*/ 0 h 3200400"/>
              <a:gd name="connsiteX1" fmla="*/ 378843 w 1038764"/>
              <a:gd name="connsiteY1" fmla="*/ 155276 h 3200400"/>
              <a:gd name="connsiteX2" fmla="*/ 29474 w 1038764"/>
              <a:gd name="connsiteY2" fmla="*/ 854015 h 3200400"/>
              <a:gd name="connsiteX3" fmla="*/ 555685 w 1038764"/>
              <a:gd name="connsiteY3" fmla="*/ 3200400 h 3200400"/>
            </a:gdLst>
            <a:ahLst/>
            <a:cxnLst>
              <a:cxn ang="0">
                <a:pos x="connsiteX0" y="connsiteY0"/>
              </a:cxn>
              <a:cxn ang="0">
                <a:pos x="connsiteX1" y="connsiteY1"/>
              </a:cxn>
              <a:cxn ang="0">
                <a:pos x="connsiteX2" y="connsiteY2"/>
              </a:cxn>
              <a:cxn ang="0">
                <a:pos x="connsiteX3" y="connsiteY3"/>
              </a:cxn>
            </a:cxnLst>
            <a:rect l="l" t="t" r="r" b="b"/>
            <a:pathLst>
              <a:path w="1038764" h="3200400">
                <a:moveTo>
                  <a:pt x="1038764" y="0"/>
                </a:moveTo>
                <a:cubicBezTo>
                  <a:pt x="907211" y="6470"/>
                  <a:pt x="547058" y="12940"/>
                  <a:pt x="378843" y="155276"/>
                </a:cubicBezTo>
                <a:cubicBezTo>
                  <a:pt x="210628" y="297612"/>
                  <a:pt x="0" y="346494"/>
                  <a:pt x="29474" y="854015"/>
                </a:cubicBezTo>
                <a:cubicBezTo>
                  <a:pt x="58948" y="1361536"/>
                  <a:pt x="288266" y="2280968"/>
                  <a:pt x="555685" y="3200400"/>
                </a:cubicBezTo>
              </a:path>
            </a:pathLst>
          </a:cu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61" name="Freeform 60"/>
          <p:cNvSpPr/>
          <p:nvPr/>
        </p:nvSpPr>
        <p:spPr>
          <a:xfrm flipH="1">
            <a:off x="6400800" y="2743200"/>
            <a:ext cx="889000" cy="2286000"/>
          </a:xfrm>
          <a:custGeom>
            <a:avLst/>
            <a:gdLst>
              <a:gd name="connsiteX0" fmla="*/ 1017916 w 1017916"/>
              <a:gd name="connsiteY0" fmla="*/ 0 h 3200400"/>
              <a:gd name="connsiteX1" fmla="*/ 586595 w 1017916"/>
              <a:gd name="connsiteY1" fmla="*/ 155276 h 3200400"/>
              <a:gd name="connsiteX2" fmla="*/ 8626 w 1017916"/>
              <a:gd name="connsiteY2" fmla="*/ 854015 h 3200400"/>
              <a:gd name="connsiteX3" fmla="*/ 534837 w 1017916"/>
              <a:gd name="connsiteY3" fmla="*/ 3200400 h 3200400"/>
              <a:gd name="connsiteX0" fmla="*/ 1038764 w 1038764"/>
              <a:gd name="connsiteY0" fmla="*/ 0 h 3200400"/>
              <a:gd name="connsiteX1" fmla="*/ 378843 w 1038764"/>
              <a:gd name="connsiteY1" fmla="*/ 155276 h 3200400"/>
              <a:gd name="connsiteX2" fmla="*/ 29474 w 1038764"/>
              <a:gd name="connsiteY2" fmla="*/ 854015 h 3200400"/>
              <a:gd name="connsiteX3" fmla="*/ 555685 w 1038764"/>
              <a:gd name="connsiteY3" fmla="*/ 3200400 h 3200400"/>
              <a:gd name="connsiteX0" fmla="*/ 1009909 w 1009909"/>
              <a:gd name="connsiteY0" fmla="*/ 0 h 2743200"/>
              <a:gd name="connsiteX1" fmla="*/ 349988 w 1009909"/>
              <a:gd name="connsiteY1" fmla="*/ 155276 h 2743200"/>
              <a:gd name="connsiteX2" fmla="*/ 619 w 1009909"/>
              <a:gd name="connsiteY2" fmla="*/ 854015 h 2743200"/>
              <a:gd name="connsiteX3" fmla="*/ 353703 w 1009909"/>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1009909" h="2743200">
                <a:moveTo>
                  <a:pt x="1009909" y="0"/>
                </a:moveTo>
                <a:cubicBezTo>
                  <a:pt x="878356" y="6470"/>
                  <a:pt x="518203" y="12940"/>
                  <a:pt x="349988" y="155276"/>
                </a:cubicBezTo>
                <a:cubicBezTo>
                  <a:pt x="181773" y="297612"/>
                  <a:pt x="0" y="422694"/>
                  <a:pt x="619" y="854015"/>
                </a:cubicBezTo>
                <a:cubicBezTo>
                  <a:pt x="1238" y="1285336"/>
                  <a:pt x="86284" y="1823768"/>
                  <a:pt x="353703" y="2743200"/>
                </a:cubicBezTo>
              </a:path>
            </a:pathLst>
          </a:cu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62" name="TextBox 61"/>
          <p:cNvSpPr txBox="1">
            <a:spLocks noChangeArrowheads="1"/>
          </p:cNvSpPr>
          <p:nvPr/>
        </p:nvSpPr>
        <p:spPr bwMode="auto">
          <a:xfrm>
            <a:off x="685800" y="2133600"/>
            <a:ext cx="773113" cy="646113"/>
          </a:xfrm>
          <a:prstGeom prst="rect">
            <a:avLst/>
          </a:prstGeom>
          <a:noFill/>
          <a:ln w="9525">
            <a:noFill/>
            <a:miter lim="800000"/>
            <a:headEnd/>
            <a:tailEnd/>
          </a:ln>
        </p:spPr>
        <p:txBody>
          <a:bodyPr wrap="none">
            <a:spAutoFit/>
          </a:bodyPr>
          <a:lstStyle/>
          <a:p>
            <a:pPr>
              <a:spcBef>
                <a:spcPct val="0"/>
              </a:spcBef>
            </a:pPr>
            <a:r>
              <a:rPr lang="en-US" i="1" dirty="0">
                <a:latin typeface="Calibri" pitchFamily="34" charset="0"/>
              </a:rPr>
              <a:t>Vertex</a:t>
            </a:r>
            <a:br>
              <a:rPr lang="en-US" i="1" dirty="0">
                <a:latin typeface="Calibri" pitchFamily="34" charset="0"/>
              </a:rPr>
            </a:br>
            <a:r>
              <a:rPr lang="en-US" i="1" dirty="0">
                <a:latin typeface="Calibri" pitchFamily="34" charset="0"/>
              </a:rPr>
              <a:t>code</a:t>
            </a:r>
          </a:p>
        </p:txBody>
      </p:sp>
      <p:sp>
        <p:nvSpPr>
          <p:cNvPr id="63" name="TextBox 62"/>
          <p:cNvSpPr txBox="1">
            <a:spLocks noChangeArrowheads="1"/>
          </p:cNvSpPr>
          <p:nvPr/>
        </p:nvSpPr>
        <p:spPr bwMode="auto">
          <a:xfrm>
            <a:off x="7315200" y="2819400"/>
            <a:ext cx="1231900" cy="923925"/>
          </a:xfrm>
          <a:prstGeom prst="rect">
            <a:avLst/>
          </a:prstGeom>
          <a:noFill/>
          <a:ln w="9525">
            <a:noFill/>
            <a:miter lim="800000"/>
            <a:headEnd/>
            <a:tailEnd/>
          </a:ln>
        </p:spPr>
        <p:txBody>
          <a:bodyPr wrap="none">
            <a:spAutoFit/>
          </a:bodyPr>
          <a:lstStyle/>
          <a:p>
            <a:pPr>
              <a:spcBef>
                <a:spcPct val="0"/>
              </a:spcBef>
            </a:pPr>
            <a:r>
              <a:rPr lang="en-US" i="1" dirty="0">
                <a:latin typeface="Calibri" pitchFamily="34" charset="0"/>
              </a:rPr>
              <a:t>Query</a:t>
            </a:r>
            <a:br>
              <a:rPr lang="en-US" i="1" dirty="0">
                <a:latin typeface="Calibri" pitchFamily="34" charset="0"/>
              </a:rPr>
            </a:br>
            <a:r>
              <a:rPr lang="en-US" i="1" dirty="0">
                <a:latin typeface="Calibri" pitchFamily="34" charset="0"/>
              </a:rPr>
              <a:t>plan</a:t>
            </a:r>
          </a:p>
          <a:p>
            <a:pPr>
              <a:spcBef>
                <a:spcPct val="0"/>
              </a:spcBef>
            </a:pPr>
            <a:r>
              <a:rPr lang="en-US" i="1" dirty="0">
                <a:latin typeface="Calibri" pitchFamily="34" charset="0"/>
              </a:rPr>
              <a:t>(Dryad job)</a:t>
            </a:r>
          </a:p>
        </p:txBody>
      </p:sp>
      <p:sp>
        <p:nvSpPr>
          <p:cNvPr id="68" name="Freeform 67"/>
          <p:cNvSpPr/>
          <p:nvPr/>
        </p:nvSpPr>
        <p:spPr>
          <a:xfrm>
            <a:off x="1854200" y="1703388"/>
            <a:ext cx="547688" cy="2792412"/>
          </a:xfrm>
          <a:custGeom>
            <a:avLst/>
            <a:gdLst>
              <a:gd name="connsiteX0" fmla="*/ 1017916 w 1017916"/>
              <a:gd name="connsiteY0" fmla="*/ 0 h 3200400"/>
              <a:gd name="connsiteX1" fmla="*/ 586595 w 1017916"/>
              <a:gd name="connsiteY1" fmla="*/ 155276 h 3200400"/>
              <a:gd name="connsiteX2" fmla="*/ 8626 w 1017916"/>
              <a:gd name="connsiteY2" fmla="*/ 854015 h 3200400"/>
              <a:gd name="connsiteX3" fmla="*/ 534837 w 1017916"/>
              <a:gd name="connsiteY3" fmla="*/ 3200400 h 3200400"/>
              <a:gd name="connsiteX0" fmla="*/ 1038764 w 1038764"/>
              <a:gd name="connsiteY0" fmla="*/ 0 h 3200400"/>
              <a:gd name="connsiteX1" fmla="*/ 378843 w 1038764"/>
              <a:gd name="connsiteY1" fmla="*/ 155276 h 3200400"/>
              <a:gd name="connsiteX2" fmla="*/ 29474 w 1038764"/>
              <a:gd name="connsiteY2" fmla="*/ 854015 h 3200400"/>
              <a:gd name="connsiteX3" fmla="*/ 555685 w 1038764"/>
              <a:gd name="connsiteY3" fmla="*/ 3200400 h 3200400"/>
              <a:gd name="connsiteX0" fmla="*/ 1038764 w 1038764"/>
              <a:gd name="connsiteY0" fmla="*/ 22561 h 3222961"/>
              <a:gd name="connsiteX1" fmla="*/ 792088 w 1038764"/>
              <a:gd name="connsiteY1" fmla="*/ 25879 h 3222961"/>
              <a:gd name="connsiteX2" fmla="*/ 378843 w 1038764"/>
              <a:gd name="connsiteY2" fmla="*/ 177837 h 3222961"/>
              <a:gd name="connsiteX3" fmla="*/ 29474 w 1038764"/>
              <a:gd name="connsiteY3" fmla="*/ 876576 h 3222961"/>
              <a:gd name="connsiteX4" fmla="*/ 555685 w 1038764"/>
              <a:gd name="connsiteY4" fmla="*/ 3222961 h 3222961"/>
              <a:gd name="connsiteX0" fmla="*/ 798875 w 862093"/>
              <a:gd name="connsiteY0" fmla="*/ 22561 h 3222961"/>
              <a:gd name="connsiteX1" fmla="*/ 792088 w 862093"/>
              <a:gd name="connsiteY1" fmla="*/ 25879 h 3222961"/>
              <a:gd name="connsiteX2" fmla="*/ 378843 w 862093"/>
              <a:gd name="connsiteY2" fmla="*/ 177837 h 3222961"/>
              <a:gd name="connsiteX3" fmla="*/ 29474 w 862093"/>
              <a:gd name="connsiteY3" fmla="*/ 876576 h 3222961"/>
              <a:gd name="connsiteX4" fmla="*/ 555685 w 862093"/>
              <a:gd name="connsiteY4" fmla="*/ 3222961 h 32229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093" h="3222961">
                <a:moveTo>
                  <a:pt x="798875" y="22561"/>
                </a:moveTo>
                <a:cubicBezTo>
                  <a:pt x="797744" y="23114"/>
                  <a:pt x="862093" y="0"/>
                  <a:pt x="792088" y="25879"/>
                </a:cubicBezTo>
                <a:cubicBezTo>
                  <a:pt x="722083" y="51758"/>
                  <a:pt x="505945" y="36054"/>
                  <a:pt x="378843" y="177837"/>
                </a:cubicBezTo>
                <a:cubicBezTo>
                  <a:pt x="251741" y="319620"/>
                  <a:pt x="0" y="369055"/>
                  <a:pt x="29474" y="876576"/>
                </a:cubicBezTo>
                <a:cubicBezTo>
                  <a:pt x="58948" y="1384097"/>
                  <a:pt x="288266" y="2303529"/>
                  <a:pt x="555685" y="3222961"/>
                </a:cubicBezTo>
              </a:path>
            </a:pathLst>
          </a:cu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dirty="0"/>
          </a:p>
        </p:txBody>
      </p:sp>
      <p:sp>
        <p:nvSpPr>
          <p:cNvPr id="69" name="TextBox 68"/>
          <p:cNvSpPr txBox="1">
            <a:spLocks noChangeArrowheads="1"/>
          </p:cNvSpPr>
          <p:nvPr/>
        </p:nvSpPr>
        <p:spPr bwMode="auto">
          <a:xfrm>
            <a:off x="2057400" y="3505200"/>
            <a:ext cx="638175" cy="369888"/>
          </a:xfrm>
          <a:prstGeom prst="rect">
            <a:avLst/>
          </a:prstGeom>
          <a:noFill/>
          <a:ln w="9525">
            <a:noFill/>
            <a:miter lim="800000"/>
            <a:headEnd/>
            <a:tailEnd/>
          </a:ln>
        </p:spPr>
        <p:txBody>
          <a:bodyPr wrap="none">
            <a:spAutoFit/>
          </a:bodyPr>
          <a:lstStyle/>
          <a:p>
            <a:pPr>
              <a:spcBef>
                <a:spcPct val="0"/>
              </a:spcBef>
            </a:pPr>
            <a:r>
              <a:rPr lang="en-US" i="1" dirty="0">
                <a:latin typeface="Calibri" pitchFamily="34" charset="0"/>
              </a:rPr>
              <a:t>Data</a:t>
            </a:r>
          </a:p>
        </p:txBody>
      </p:sp>
      <p:cxnSp>
        <p:nvCxnSpPr>
          <p:cNvPr id="18" name="Straight Arrow Connector 17"/>
          <p:cNvCxnSpPr>
            <a:stCxn id="22" idx="4"/>
            <a:endCxn id="14" idx="0"/>
          </p:cNvCxnSpPr>
          <p:nvPr/>
        </p:nvCxnSpPr>
        <p:spPr>
          <a:xfrm rot="5400000">
            <a:off x="3417094" y="4925219"/>
            <a:ext cx="38100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23" idx="4"/>
            <a:endCxn id="15" idx="0"/>
          </p:cNvCxnSpPr>
          <p:nvPr/>
        </p:nvCxnSpPr>
        <p:spPr>
          <a:xfrm rot="5400000">
            <a:off x="4712494" y="4925219"/>
            <a:ext cx="38100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2065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60"/>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13" grpId="0" animBg="1"/>
      <p:bldP spid="21" grpId="0" animBg="1"/>
      <p:bldP spid="22" grpId="0" animBg="1"/>
      <p:bldP spid="23" grpId="0" animBg="1"/>
      <p:bldP spid="24" grpId="0" animBg="1"/>
      <p:bldP spid="25" grpId="0"/>
      <p:bldP spid="33" grpId="0" animBg="1"/>
      <p:bldP spid="34" grpId="0" animBg="1"/>
      <p:bldP spid="35" grpId="0" animBg="1"/>
      <p:bldP spid="36" grpId="0" animBg="1"/>
      <p:bldP spid="49" grpId="0"/>
      <p:bldP spid="14" grpId="0" animBg="1"/>
      <p:bldP spid="15" grpId="0" animBg="1"/>
      <p:bldP spid="16" grpId="0" animBg="1"/>
      <p:bldP spid="60" grpId="0" animBg="1"/>
      <p:bldP spid="61" grpId="0" animBg="1"/>
      <p:bldP spid="62" grpId="0"/>
      <p:bldP spid="63" grpId="0"/>
      <p:bldP spid="68" grpId="0" animBg="1"/>
      <p:bldP spid="6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Map-Reduce in </a:t>
            </a:r>
            <a:r>
              <a:rPr lang="en-US" dirty="0" err="1" smtClean="0"/>
              <a:t>DryadLINQ</a:t>
            </a:r>
            <a:endParaRPr lang="en-US" dirty="0"/>
          </a:p>
        </p:txBody>
      </p:sp>
      <p:sp>
        <p:nvSpPr>
          <p:cNvPr id="3" name="Slide Number Placeholder 2"/>
          <p:cNvSpPr>
            <a:spLocks noGrp="1"/>
          </p:cNvSpPr>
          <p:nvPr>
            <p:ph type="sldNum" sz="quarter" idx="12"/>
          </p:nvPr>
        </p:nvSpPr>
        <p:spPr/>
        <p:txBody>
          <a:bodyPr/>
          <a:lstStyle/>
          <a:p>
            <a:fld id="{FC7F914F-062F-453F-B34B-BB004E9935E0}" type="slidenum">
              <a:rPr lang="en-US" smtClean="0"/>
              <a:pPr/>
              <a:t>22</a:t>
            </a:fld>
            <a:endParaRPr lang="en-US"/>
          </a:p>
        </p:txBody>
      </p:sp>
      <p:sp>
        <p:nvSpPr>
          <p:cNvPr id="4" name="TextBox 3"/>
          <p:cNvSpPr txBox="1"/>
          <p:nvPr/>
        </p:nvSpPr>
        <p:spPr>
          <a:xfrm>
            <a:off x="1295400" y="1981200"/>
            <a:ext cx="6400800" cy="3477875"/>
          </a:xfrm>
          <a:prstGeom prst="rect">
            <a:avLst/>
          </a:prstGeom>
          <a:solidFill>
            <a:srgbClr val="CCFFCC"/>
          </a:solidFill>
        </p:spPr>
        <p:txBody>
          <a:bodyPr wrap="square" rtlCol="0">
            <a:spAutoFit/>
          </a:bodyPr>
          <a:lstStyle/>
          <a:p>
            <a:r>
              <a:rPr lang="en-US" sz="2000" dirty="0" smtClean="0">
                <a:latin typeface="Arial" pitchFamily="34" charset="0"/>
                <a:cs typeface="Arial" pitchFamily="34" charset="0"/>
              </a:rPr>
              <a:t>public static </a:t>
            </a:r>
            <a:r>
              <a:rPr lang="en-US" sz="2000" dirty="0" err="1" smtClean="0">
                <a:latin typeface="Arial" pitchFamily="34" charset="0"/>
                <a:cs typeface="Arial" pitchFamily="34" charset="0"/>
              </a:rPr>
              <a:t>IQueryable</a:t>
            </a:r>
            <a:r>
              <a:rPr lang="en-US" sz="2000" dirty="0" smtClean="0">
                <a:latin typeface="Arial" pitchFamily="34" charset="0"/>
                <a:cs typeface="Arial" pitchFamily="34" charset="0"/>
              </a:rPr>
              <a:t>&lt;S&gt; </a:t>
            </a:r>
            <a:r>
              <a:rPr lang="en-US" sz="2000" dirty="0" err="1" smtClean="0">
                <a:latin typeface="Arial" pitchFamily="34" charset="0"/>
                <a:cs typeface="Arial" pitchFamily="34" charset="0"/>
              </a:rPr>
              <a:t>MapReduce</a:t>
            </a:r>
            <a:r>
              <a:rPr lang="en-US" sz="2000" dirty="0" smtClean="0">
                <a:latin typeface="Arial" pitchFamily="34" charset="0"/>
                <a:cs typeface="Arial" pitchFamily="34" charset="0"/>
              </a:rPr>
              <a:t>&lt;T,M,K,S&gt;(</a:t>
            </a:r>
          </a:p>
          <a:p>
            <a:r>
              <a:rPr lang="en-US" sz="2000" dirty="0" smtClean="0">
                <a:latin typeface="Arial" pitchFamily="34" charset="0"/>
                <a:cs typeface="Arial" pitchFamily="34" charset="0"/>
              </a:rPr>
              <a:t>     this </a:t>
            </a:r>
            <a:r>
              <a:rPr lang="en-US" sz="2000" dirty="0" err="1" smtClean="0">
                <a:latin typeface="Arial" pitchFamily="34" charset="0"/>
                <a:cs typeface="Arial" pitchFamily="34" charset="0"/>
              </a:rPr>
              <a:t>IQueryable</a:t>
            </a:r>
            <a:r>
              <a:rPr lang="en-US" sz="2000" dirty="0" smtClean="0">
                <a:latin typeface="Arial" pitchFamily="34" charset="0"/>
                <a:cs typeface="Arial" pitchFamily="34" charset="0"/>
              </a:rPr>
              <a:t>&lt;T&gt; input,</a:t>
            </a:r>
          </a:p>
          <a:p>
            <a:r>
              <a:rPr lang="en-US" sz="2000" dirty="0" smtClean="0">
                <a:latin typeface="Arial" pitchFamily="34" charset="0"/>
                <a:cs typeface="Arial" pitchFamily="34" charset="0"/>
              </a:rPr>
              <a:t>	Func&lt;T, IEnumerable&lt;M&gt;&gt; </a:t>
            </a:r>
            <a:r>
              <a:rPr lang="en-US" sz="2000" dirty="0" err="1" smtClean="0">
                <a:latin typeface="Arial" pitchFamily="34" charset="0"/>
                <a:cs typeface="Arial" pitchFamily="34" charset="0"/>
              </a:rPr>
              <a:t>mapper</a:t>
            </a:r>
            <a:r>
              <a:rPr lang="en-US" sz="2000" dirty="0" smtClean="0">
                <a:latin typeface="Arial" pitchFamily="34" charset="0"/>
                <a:cs typeface="Arial" pitchFamily="34" charset="0"/>
              </a:rPr>
              <a:t>,</a:t>
            </a:r>
          </a:p>
          <a:p>
            <a:r>
              <a:rPr lang="en-US" sz="2000" dirty="0" smtClean="0">
                <a:latin typeface="Arial" pitchFamily="34" charset="0"/>
                <a:cs typeface="Arial" pitchFamily="34" charset="0"/>
              </a:rPr>
              <a:t>	Func&lt;M,K&gt; </a:t>
            </a:r>
            <a:r>
              <a:rPr lang="en-US" sz="2000" dirty="0" err="1" smtClean="0">
                <a:latin typeface="Arial" pitchFamily="34" charset="0"/>
                <a:cs typeface="Arial" pitchFamily="34" charset="0"/>
              </a:rPr>
              <a:t>keySelector</a:t>
            </a:r>
            <a:r>
              <a:rPr lang="en-US" sz="2000" dirty="0" smtClean="0">
                <a:latin typeface="Arial" pitchFamily="34" charset="0"/>
                <a:cs typeface="Arial" pitchFamily="34" charset="0"/>
              </a:rPr>
              <a:t>,</a:t>
            </a:r>
          </a:p>
          <a:p>
            <a:r>
              <a:rPr lang="en-US" sz="2000" dirty="0" smtClean="0">
                <a:latin typeface="Arial" pitchFamily="34" charset="0"/>
                <a:cs typeface="Arial" pitchFamily="34" charset="0"/>
              </a:rPr>
              <a:t>	Func&lt;</a:t>
            </a:r>
            <a:r>
              <a:rPr lang="en-US" sz="2000" dirty="0" err="1" smtClean="0">
                <a:latin typeface="Arial" pitchFamily="34" charset="0"/>
                <a:cs typeface="Arial" pitchFamily="34" charset="0"/>
              </a:rPr>
              <a:t>IGrouping</a:t>
            </a:r>
            <a:r>
              <a:rPr lang="en-US" sz="2000" dirty="0" smtClean="0">
                <a:latin typeface="Arial" pitchFamily="34" charset="0"/>
                <a:cs typeface="Arial" pitchFamily="34" charset="0"/>
              </a:rPr>
              <a:t>&lt;K,M&gt;,S&gt; reducer) </a:t>
            </a:r>
          </a:p>
          <a:p>
            <a:r>
              <a:rPr lang="en-US" sz="2000" dirty="0" smtClean="0">
                <a:latin typeface="Arial" pitchFamily="34" charset="0"/>
                <a:cs typeface="Arial" pitchFamily="34" charset="0"/>
              </a:rPr>
              <a:t>{</a:t>
            </a:r>
          </a:p>
          <a:p>
            <a:r>
              <a:rPr lang="en-US" sz="2000" dirty="0" smtClean="0">
                <a:latin typeface="Arial" pitchFamily="34" charset="0"/>
                <a:cs typeface="Arial" pitchFamily="34" charset="0"/>
              </a:rPr>
              <a:t>     </a:t>
            </a:r>
            <a:r>
              <a:rPr lang="en-US" sz="2000" dirty="0" err="1" smtClean="0">
                <a:latin typeface="Arial" pitchFamily="34" charset="0"/>
                <a:cs typeface="Arial" pitchFamily="34" charset="0"/>
              </a:rPr>
              <a:t>var</a:t>
            </a:r>
            <a:r>
              <a:rPr lang="en-US" sz="2000" dirty="0" smtClean="0">
                <a:latin typeface="Arial" pitchFamily="34" charset="0"/>
                <a:cs typeface="Arial" pitchFamily="34" charset="0"/>
              </a:rPr>
              <a:t> map = </a:t>
            </a:r>
            <a:r>
              <a:rPr lang="en-US" sz="2000" dirty="0" err="1" smtClean="0">
                <a:latin typeface="Arial" pitchFamily="34" charset="0"/>
                <a:cs typeface="Arial" pitchFamily="34" charset="0"/>
              </a:rPr>
              <a:t>input.SelectMany</a:t>
            </a:r>
            <a:r>
              <a:rPr lang="en-US" sz="2000" dirty="0" smtClean="0">
                <a:latin typeface="Arial" pitchFamily="34" charset="0"/>
                <a:cs typeface="Arial" pitchFamily="34" charset="0"/>
              </a:rPr>
              <a:t>(</a:t>
            </a:r>
            <a:r>
              <a:rPr lang="en-US" sz="2000" dirty="0" err="1" smtClean="0">
                <a:latin typeface="Arial" pitchFamily="34" charset="0"/>
                <a:cs typeface="Arial" pitchFamily="34" charset="0"/>
              </a:rPr>
              <a:t>mapper</a:t>
            </a:r>
            <a:r>
              <a:rPr lang="en-US" sz="2000" dirty="0" smtClean="0">
                <a:latin typeface="Arial" pitchFamily="34" charset="0"/>
                <a:cs typeface="Arial" pitchFamily="34" charset="0"/>
              </a:rPr>
              <a:t>);</a:t>
            </a:r>
          </a:p>
          <a:p>
            <a:r>
              <a:rPr lang="en-US" sz="2000" dirty="0" smtClean="0">
                <a:latin typeface="Arial" pitchFamily="34" charset="0"/>
                <a:cs typeface="Arial" pitchFamily="34" charset="0"/>
              </a:rPr>
              <a:t>     </a:t>
            </a:r>
            <a:r>
              <a:rPr lang="en-US" sz="2000" dirty="0" err="1" smtClean="0">
                <a:latin typeface="Arial" pitchFamily="34" charset="0"/>
                <a:cs typeface="Arial" pitchFamily="34" charset="0"/>
              </a:rPr>
              <a:t>var</a:t>
            </a:r>
            <a:r>
              <a:rPr lang="en-US" sz="2000" dirty="0" smtClean="0">
                <a:latin typeface="Arial" pitchFamily="34" charset="0"/>
                <a:cs typeface="Arial" pitchFamily="34" charset="0"/>
              </a:rPr>
              <a:t> group = </a:t>
            </a:r>
            <a:r>
              <a:rPr lang="en-US" sz="2000" dirty="0" err="1" smtClean="0">
                <a:latin typeface="Arial" pitchFamily="34" charset="0"/>
                <a:cs typeface="Arial" pitchFamily="34" charset="0"/>
              </a:rPr>
              <a:t>map.GroupBy</a:t>
            </a:r>
            <a:r>
              <a:rPr lang="en-US" sz="2000" dirty="0" smtClean="0">
                <a:latin typeface="Arial" pitchFamily="34" charset="0"/>
                <a:cs typeface="Arial" pitchFamily="34" charset="0"/>
              </a:rPr>
              <a:t>(</a:t>
            </a:r>
            <a:r>
              <a:rPr lang="en-US" sz="2000" dirty="0" err="1" smtClean="0">
                <a:latin typeface="Arial" pitchFamily="34" charset="0"/>
                <a:cs typeface="Arial" pitchFamily="34" charset="0"/>
              </a:rPr>
              <a:t>keySelector</a:t>
            </a:r>
            <a:r>
              <a:rPr lang="en-US" sz="2000" dirty="0" smtClean="0">
                <a:latin typeface="Arial" pitchFamily="34" charset="0"/>
                <a:cs typeface="Arial" pitchFamily="34" charset="0"/>
              </a:rPr>
              <a:t>);</a:t>
            </a:r>
          </a:p>
          <a:p>
            <a:r>
              <a:rPr lang="en-US" sz="2000" dirty="0" smtClean="0">
                <a:latin typeface="Arial" pitchFamily="34" charset="0"/>
                <a:cs typeface="Arial" pitchFamily="34" charset="0"/>
              </a:rPr>
              <a:t>     </a:t>
            </a:r>
            <a:r>
              <a:rPr lang="en-US" sz="2000" dirty="0" err="1" smtClean="0">
                <a:latin typeface="Arial" pitchFamily="34" charset="0"/>
                <a:cs typeface="Arial" pitchFamily="34" charset="0"/>
              </a:rPr>
              <a:t>var</a:t>
            </a:r>
            <a:r>
              <a:rPr lang="en-US" sz="2000" dirty="0" smtClean="0">
                <a:latin typeface="Arial" pitchFamily="34" charset="0"/>
                <a:cs typeface="Arial" pitchFamily="34" charset="0"/>
              </a:rPr>
              <a:t> result = </a:t>
            </a:r>
            <a:r>
              <a:rPr lang="en-US" sz="2000" dirty="0" err="1" smtClean="0">
                <a:latin typeface="Arial" pitchFamily="34" charset="0"/>
                <a:cs typeface="Arial" pitchFamily="34" charset="0"/>
              </a:rPr>
              <a:t>group.Select</a:t>
            </a:r>
            <a:r>
              <a:rPr lang="en-US" sz="2000" dirty="0" smtClean="0">
                <a:latin typeface="Arial" pitchFamily="34" charset="0"/>
                <a:cs typeface="Arial" pitchFamily="34" charset="0"/>
              </a:rPr>
              <a:t>(reducer);</a:t>
            </a:r>
          </a:p>
          <a:p>
            <a:r>
              <a:rPr lang="en-US" sz="2000" dirty="0" smtClean="0">
                <a:latin typeface="Arial" pitchFamily="34" charset="0"/>
                <a:cs typeface="Arial" pitchFamily="34" charset="0"/>
              </a:rPr>
              <a:t>     return result;</a:t>
            </a:r>
          </a:p>
          <a:p>
            <a:r>
              <a:rPr lang="en-US" sz="2000" dirty="0" smtClean="0">
                <a:latin typeface="Arial" pitchFamily="34" charset="0"/>
                <a:cs typeface="Arial" pitchFamily="34" charset="0"/>
              </a:rPr>
              <a:t>}</a:t>
            </a:r>
            <a:endParaRPr lang="en-US" sz="2000" dirty="0">
              <a:latin typeface="Arial" pitchFamily="34" charset="0"/>
              <a:cs typeface="Arial" pitchFamily="34" charset="0"/>
            </a:endParaRPr>
          </a:p>
        </p:txBody>
      </p:sp>
    </p:spTree>
    <p:extLst>
      <p:ext uri="{BB962C8B-B14F-4D97-AF65-F5344CB8AC3E}">
        <p14:creationId xmlns:p14="http://schemas.microsoft.com/office/powerpoint/2010/main" val="160518880"/>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Rectangle 225"/>
          <p:cNvSpPr/>
          <p:nvPr/>
        </p:nvSpPr>
        <p:spPr>
          <a:xfrm>
            <a:off x="152400" y="5791200"/>
            <a:ext cx="2590800" cy="1066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152400"/>
            <a:ext cx="8229600" cy="639762"/>
          </a:xfrm>
        </p:spPr>
        <p:txBody>
          <a:bodyPr>
            <a:normAutofit/>
          </a:bodyPr>
          <a:lstStyle/>
          <a:p>
            <a:r>
              <a:rPr lang="en-US" dirty="0" smtClean="0"/>
              <a:t>Map-Reduce Plan</a:t>
            </a:r>
            <a:endParaRPr lang="en-US" dirty="0"/>
          </a:p>
        </p:txBody>
      </p:sp>
      <p:sp>
        <p:nvSpPr>
          <p:cNvPr id="3" name="Slide Number Placeholder 2"/>
          <p:cNvSpPr>
            <a:spLocks noGrp="1"/>
          </p:cNvSpPr>
          <p:nvPr>
            <p:ph type="sldNum" sz="quarter" idx="12"/>
          </p:nvPr>
        </p:nvSpPr>
        <p:spPr/>
        <p:txBody>
          <a:bodyPr/>
          <a:lstStyle/>
          <a:p>
            <a:fld id="{FC7F914F-062F-453F-B34B-BB004E9935E0}" type="slidenum">
              <a:rPr lang="en-US" smtClean="0"/>
              <a:pPr/>
              <a:t>23</a:t>
            </a:fld>
            <a:endParaRPr lang="en-US"/>
          </a:p>
        </p:txBody>
      </p:sp>
      <p:sp>
        <p:nvSpPr>
          <p:cNvPr id="4" name="Rounded Rectangle 3"/>
          <p:cNvSpPr/>
          <p:nvPr/>
        </p:nvSpPr>
        <p:spPr>
          <a:xfrm>
            <a:off x="6071944" y="3444240"/>
            <a:ext cx="533400" cy="1371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 name="Rounded Rectangle 4"/>
          <p:cNvSpPr/>
          <p:nvPr/>
        </p:nvSpPr>
        <p:spPr>
          <a:xfrm>
            <a:off x="6757744" y="3444240"/>
            <a:ext cx="533400" cy="137160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Rounded Rectangle 5"/>
          <p:cNvSpPr/>
          <p:nvPr/>
        </p:nvSpPr>
        <p:spPr>
          <a:xfrm>
            <a:off x="1423744" y="1051560"/>
            <a:ext cx="533400" cy="2194560"/>
          </a:xfrm>
          <a:prstGeom prst="roundRect">
            <a:avLst/>
          </a:prstGeom>
          <a:solidFill>
            <a:schemeClr val="accent1">
              <a:lumMod val="20000"/>
              <a:lumOff val="80000"/>
            </a:schemeClr>
          </a:solidFill>
          <a:ln>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Rounded Rectangle 6"/>
          <p:cNvSpPr/>
          <p:nvPr/>
        </p:nvSpPr>
        <p:spPr>
          <a:xfrm>
            <a:off x="1423744" y="3550920"/>
            <a:ext cx="533400" cy="17068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 name="Rounded Rectangle 7"/>
          <p:cNvSpPr/>
          <p:nvPr/>
        </p:nvSpPr>
        <p:spPr>
          <a:xfrm>
            <a:off x="280744" y="2514600"/>
            <a:ext cx="401782"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a:t>
            </a:r>
            <a:endParaRPr lang="en-US" dirty="0">
              <a:solidFill>
                <a:schemeClr val="tx1"/>
              </a:solidFill>
            </a:endParaRPr>
          </a:p>
        </p:txBody>
      </p:sp>
      <p:cxnSp>
        <p:nvCxnSpPr>
          <p:cNvPr id="10" name="Straight Arrow Connector 9"/>
          <p:cNvCxnSpPr/>
          <p:nvPr/>
        </p:nvCxnSpPr>
        <p:spPr>
          <a:xfrm rot="5400000">
            <a:off x="390195" y="2423001"/>
            <a:ext cx="18288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280744" y="3489960"/>
            <a:ext cx="401782"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sp>
        <p:nvSpPr>
          <p:cNvPr id="12" name="Rounded Rectangle 11"/>
          <p:cNvSpPr/>
          <p:nvPr/>
        </p:nvSpPr>
        <p:spPr>
          <a:xfrm>
            <a:off x="280744" y="3002280"/>
            <a:ext cx="401782"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endParaRPr lang="en-US" dirty="0">
              <a:solidFill>
                <a:schemeClr val="tx1"/>
              </a:solidFill>
            </a:endParaRPr>
          </a:p>
        </p:txBody>
      </p:sp>
      <p:cxnSp>
        <p:nvCxnSpPr>
          <p:cNvPr id="13" name="Straight Arrow Connector 12"/>
          <p:cNvCxnSpPr/>
          <p:nvPr/>
        </p:nvCxnSpPr>
        <p:spPr>
          <a:xfrm rot="5400000">
            <a:off x="390195" y="3398361"/>
            <a:ext cx="18288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2"/>
          </p:cNvCxnSpPr>
          <p:nvPr/>
        </p:nvCxnSpPr>
        <p:spPr>
          <a:xfrm rot="5400000">
            <a:off x="389481" y="2910760"/>
            <a:ext cx="183515" cy="79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6200000" flipH="1">
            <a:off x="390195" y="3881004"/>
            <a:ext cx="182880" cy="10391"/>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1510335" y="117348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a:t>
            </a:r>
            <a:endParaRPr lang="en-US" dirty="0">
              <a:solidFill>
                <a:schemeClr val="tx1"/>
              </a:solidFill>
            </a:endParaRPr>
          </a:p>
        </p:txBody>
      </p:sp>
      <p:sp>
        <p:nvSpPr>
          <p:cNvPr id="18" name="Rounded Rectangle 17"/>
          <p:cNvSpPr/>
          <p:nvPr/>
        </p:nvSpPr>
        <p:spPr>
          <a:xfrm>
            <a:off x="1510335" y="16002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Q</a:t>
            </a:r>
            <a:endParaRPr lang="en-US" dirty="0">
              <a:solidFill>
                <a:schemeClr val="tx1"/>
              </a:solidFill>
            </a:endParaRPr>
          </a:p>
        </p:txBody>
      </p:sp>
      <p:sp>
        <p:nvSpPr>
          <p:cNvPr id="19" name="Rounded Rectangle 18"/>
          <p:cNvSpPr/>
          <p:nvPr/>
        </p:nvSpPr>
        <p:spPr>
          <a:xfrm>
            <a:off x="1510335" y="20269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1</a:t>
            </a:r>
            <a:endParaRPr lang="en-US" baseline="30000" dirty="0">
              <a:solidFill>
                <a:schemeClr val="tx1"/>
              </a:solidFill>
            </a:endParaRPr>
          </a:p>
        </p:txBody>
      </p:sp>
      <p:sp>
        <p:nvSpPr>
          <p:cNvPr id="20" name="Rounded Rectangle 19"/>
          <p:cNvSpPr/>
          <p:nvPr/>
        </p:nvSpPr>
        <p:spPr>
          <a:xfrm>
            <a:off x="1510335" y="2453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sp>
        <p:nvSpPr>
          <p:cNvPr id="21" name="Rounded Rectangle 20"/>
          <p:cNvSpPr/>
          <p:nvPr/>
        </p:nvSpPr>
        <p:spPr>
          <a:xfrm>
            <a:off x="1510335" y="288036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D</a:t>
            </a:r>
            <a:endParaRPr lang="en-US" dirty="0">
              <a:solidFill>
                <a:schemeClr val="tx1"/>
              </a:solidFill>
            </a:endParaRPr>
          </a:p>
        </p:txBody>
      </p:sp>
      <p:cxnSp>
        <p:nvCxnSpPr>
          <p:cNvPr id="22" name="Straight Arrow Connector 21"/>
          <p:cNvCxnSpPr>
            <a:endCxn id="17" idx="0"/>
          </p:cNvCxnSpPr>
          <p:nvPr/>
        </p:nvCxnSpPr>
        <p:spPr>
          <a:xfrm rot="5400000">
            <a:off x="1568524" y="1051401"/>
            <a:ext cx="24384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7" idx="2"/>
            <a:endCxn id="18" idx="0"/>
          </p:cNvCxnSpPr>
          <p:nvPr/>
        </p:nvCxnSpPr>
        <p:spPr>
          <a:xfrm rot="5400000">
            <a:off x="1629484" y="15390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8" idx="2"/>
            <a:endCxn id="19" idx="0"/>
          </p:cNvCxnSpPr>
          <p:nvPr/>
        </p:nvCxnSpPr>
        <p:spPr>
          <a:xfrm rot="5400000">
            <a:off x="1629484" y="19658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9" idx="2"/>
            <a:endCxn id="20" idx="0"/>
          </p:cNvCxnSpPr>
          <p:nvPr/>
        </p:nvCxnSpPr>
        <p:spPr>
          <a:xfrm rot="5400000">
            <a:off x="1629484" y="23925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0" idx="2"/>
            <a:endCxn id="21" idx="0"/>
          </p:cNvCxnSpPr>
          <p:nvPr/>
        </p:nvCxnSpPr>
        <p:spPr>
          <a:xfrm rot="5400000">
            <a:off x="1629484" y="281924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1510335" y="3611880"/>
            <a:ext cx="360218"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MS</a:t>
            </a:r>
            <a:endParaRPr lang="en-US" dirty="0">
              <a:solidFill>
                <a:schemeClr val="tx1"/>
              </a:solidFill>
            </a:endParaRPr>
          </a:p>
        </p:txBody>
      </p:sp>
      <p:sp>
        <p:nvSpPr>
          <p:cNvPr id="28" name="Rounded Rectangle 27"/>
          <p:cNvSpPr/>
          <p:nvPr/>
        </p:nvSpPr>
        <p:spPr>
          <a:xfrm>
            <a:off x="1510335" y="40386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2</a:t>
            </a:r>
            <a:endParaRPr lang="en-US" dirty="0">
              <a:solidFill>
                <a:schemeClr val="tx1"/>
              </a:solidFill>
            </a:endParaRPr>
          </a:p>
        </p:txBody>
      </p:sp>
      <p:sp>
        <p:nvSpPr>
          <p:cNvPr id="29" name="Rounded Rectangle 28"/>
          <p:cNvSpPr/>
          <p:nvPr/>
        </p:nvSpPr>
        <p:spPr>
          <a:xfrm>
            <a:off x="1510335" y="44653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cxnSp>
        <p:nvCxnSpPr>
          <p:cNvPr id="30" name="Straight Arrow Connector 29"/>
          <p:cNvCxnSpPr>
            <a:stCxn id="27" idx="2"/>
            <a:endCxn id="28" idx="0"/>
          </p:cNvCxnSpPr>
          <p:nvPr/>
        </p:nvCxnSpPr>
        <p:spPr>
          <a:xfrm rot="5400000">
            <a:off x="1629484" y="39774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28" idx="2"/>
            <a:endCxn id="29" idx="0"/>
          </p:cNvCxnSpPr>
          <p:nvPr/>
        </p:nvCxnSpPr>
        <p:spPr>
          <a:xfrm rot="5400000">
            <a:off x="1629484" y="44042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29" idx="2"/>
            <a:endCxn id="44" idx="0"/>
          </p:cNvCxnSpPr>
          <p:nvPr/>
        </p:nvCxnSpPr>
        <p:spPr>
          <a:xfrm rot="5400000">
            <a:off x="1629484" y="48309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rot="5400000">
            <a:off x="1477084" y="3398361"/>
            <a:ext cx="426720" cy="1588"/>
          </a:xfrm>
          <a:prstGeom prst="straightConnector1">
            <a:avLst/>
          </a:prstGeom>
          <a:ln w="762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34" name="Right Arrow 33"/>
          <p:cNvSpPr/>
          <p:nvPr/>
        </p:nvSpPr>
        <p:spPr>
          <a:xfrm>
            <a:off x="814144" y="3154680"/>
            <a:ext cx="381000" cy="304800"/>
          </a:xfrm>
          <a:prstGeom prst="rightArrow">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5" name="TextBox 218"/>
          <p:cNvSpPr txBox="1"/>
          <p:nvPr/>
        </p:nvSpPr>
        <p:spPr>
          <a:xfrm>
            <a:off x="762000" y="5410200"/>
            <a:ext cx="682110"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static</a:t>
            </a:r>
            <a:endParaRPr lang="en-US" dirty="0"/>
          </a:p>
        </p:txBody>
      </p:sp>
      <p:sp>
        <p:nvSpPr>
          <p:cNvPr id="36" name="Right Arrow 35"/>
          <p:cNvSpPr/>
          <p:nvPr/>
        </p:nvSpPr>
        <p:spPr>
          <a:xfrm>
            <a:off x="2109544" y="3154680"/>
            <a:ext cx="381000" cy="304800"/>
          </a:xfrm>
          <a:prstGeom prst="rightArrow">
            <a:avLst/>
          </a:prstGeom>
          <a:solidFill>
            <a:schemeClr val="tx1">
              <a:lumMod val="65000"/>
              <a:lumOff val="35000"/>
            </a:schemeClr>
          </a:solidFill>
          <a:ln>
            <a:solidFill>
              <a:schemeClr val="tx1">
                <a:lumMod val="65000"/>
                <a:lumOff val="35000"/>
              </a:schemeClr>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7" name="TextBox 288"/>
          <p:cNvSpPr txBox="1"/>
          <p:nvPr/>
        </p:nvSpPr>
        <p:spPr>
          <a:xfrm>
            <a:off x="2133600" y="5410200"/>
            <a:ext cx="978153"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dynamic</a:t>
            </a:r>
            <a:endParaRPr lang="en-US" dirty="0"/>
          </a:p>
        </p:txBody>
      </p:sp>
      <p:sp>
        <p:nvSpPr>
          <p:cNvPr id="38" name="Right Arrow 37"/>
          <p:cNvSpPr/>
          <p:nvPr/>
        </p:nvSpPr>
        <p:spPr>
          <a:xfrm>
            <a:off x="4776544" y="3154680"/>
            <a:ext cx="381000" cy="304800"/>
          </a:xfrm>
          <a:prstGeom prst="rightArrow">
            <a:avLst/>
          </a:prstGeom>
          <a:solidFill>
            <a:schemeClr val="tx1">
              <a:lumMod val="65000"/>
              <a:lumOff val="35000"/>
            </a:schemeClr>
          </a:solidFill>
          <a:ln>
            <a:solidFill>
              <a:schemeClr val="tx1">
                <a:lumMod val="65000"/>
                <a:lumOff val="35000"/>
              </a:schemeClr>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0" name="Rounded Rectangle 39"/>
          <p:cNvSpPr/>
          <p:nvPr/>
        </p:nvSpPr>
        <p:spPr>
          <a:xfrm>
            <a:off x="280744" y="3977640"/>
            <a:ext cx="401782" cy="304800"/>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X</a:t>
            </a:r>
            <a:endParaRPr lang="en-US" dirty="0">
              <a:solidFill>
                <a:schemeClr val="tx1"/>
              </a:solidFill>
            </a:endParaRPr>
          </a:p>
        </p:txBody>
      </p:sp>
      <p:cxnSp>
        <p:nvCxnSpPr>
          <p:cNvPr id="41" name="Straight Arrow Connector 40"/>
          <p:cNvCxnSpPr/>
          <p:nvPr/>
        </p:nvCxnSpPr>
        <p:spPr>
          <a:xfrm rot="16200000" flipH="1">
            <a:off x="390195" y="4371282"/>
            <a:ext cx="182880" cy="519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Rounded Rectangle 41"/>
          <p:cNvSpPr/>
          <p:nvPr/>
        </p:nvSpPr>
        <p:spPr>
          <a:xfrm>
            <a:off x="280744" y="1539240"/>
            <a:ext cx="401782" cy="304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43" name="Rounded Rectangle 42"/>
          <p:cNvSpPr/>
          <p:nvPr/>
        </p:nvSpPr>
        <p:spPr>
          <a:xfrm>
            <a:off x="280744" y="4465320"/>
            <a:ext cx="401782" cy="304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44" name="Rounded Rectangle 43"/>
          <p:cNvSpPr/>
          <p:nvPr/>
        </p:nvSpPr>
        <p:spPr>
          <a:xfrm>
            <a:off x="1510335" y="4892040"/>
            <a:ext cx="360218" cy="304800"/>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X</a:t>
            </a:r>
            <a:endParaRPr lang="en-US" dirty="0">
              <a:solidFill>
                <a:schemeClr val="tx1"/>
              </a:solidFill>
            </a:endParaRPr>
          </a:p>
        </p:txBody>
      </p:sp>
      <p:cxnSp>
        <p:nvCxnSpPr>
          <p:cNvPr id="45" name="Straight Arrow Connector 44"/>
          <p:cNvCxnSpPr/>
          <p:nvPr/>
        </p:nvCxnSpPr>
        <p:spPr>
          <a:xfrm rot="16200000" flipH="1">
            <a:off x="1568524" y="5316162"/>
            <a:ext cx="243840" cy="519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6" name="Rounded Rectangle 45"/>
          <p:cNvSpPr/>
          <p:nvPr/>
        </p:nvSpPr>
        <p:spPr>
          <a:xfrm>
            <a:off x="1489553" y="5440680"/>
            <a:ext cx="401782" cy="304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47" name="Rounded Rectangle 46"/>
          <p:cNvSpPr/>
          <p:nvPr/>
        </p:nvSpPr>
        <p:spPr>
          <a:xfrm>
            <a:off x="2642944" y="1051560"/>
            <a:ext cx="533400" cy="2194560"/>
          </a:xfrm>
          <a:prstGeom prst="roundRect">
            <a:avLst/>
          </a:prstGeom>
          <a:solidFill>
            <a:schemeClr val="accent1">
              <a:lumMod val="20000"/>
              <a:lumOff val="80000"/>
            </a:schemeClr>
          </a:solidFill>
          <a:ln>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 name="Rounded Rectangle 47"/>
          <p:cNvSpPr/>
          <p:nvPr/>
        </p:nvSpPr>
        <p:spPr>
          <a:xfrm>
            <a:off x="2947744" y="3550920"/>
            <a:ext cx="533400" cy="17068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9" name="Rounded Rectangle 48"/>
          <p:cNvSpPr/>
          <p:nvPr/>
        </p:nvSpPr>
        <p:spPr>
          <a:xfrm>
            <a:off x="2729535" y="117348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a:t>
            </a:r>
            <a:endParaRPr lang="en-US" dirty="0">
              <a:solidFill>
                <a:schemeClr val="tx1"/>
              </a:solidFill>
            </a:endParaRPr>
          </a:p>
        </p:txBody>
      </p:sp>
      <p:sp>
        <p:nvSpPr>
          <p:cNvPr id="50" name="Rounded Rectangle 49"/>
          <p:cNvSpPr/>
          <p:nvPr/>
        </p:nvSpPr>
        <p:spPr>
          <a:xfrm>
            <a:off x="2729535" y="16002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Q</a:t>
            </a:r>
            <a:endParaRPr lang="en-US" dirty="0">
              <a:solidFill>
                <a:schemeClr val="tx1"/>
              </a:solidFill>
            </a:endParaRPr>
          </a:p>
        </p:txBody>
      </p:sp>
      <p:sp>
        <p:nvSpPr>
          <p:cNvPr id="51" name="Rounded Rectangle 50"/>
          <p:cNvSpPr/>
          <p:nvPr/>
        </p:nvSpPr>
        <p:spPr>
          <a:xfrm>
            <a:off x="2729535" y="20269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1</a:t>
            </a:r>
            <a:endParaRPr lang="en-US" baseline="30000" dirty="0">
              <a:solidFill>
                <a:schemeClr val="tx1"/>
              </a:solidFill>
            </a:endParaRPr>
          </a:p>
        </p:txBody>
      </p:sp>
      <p:sp>
        <p:nvSpPr>
          <p:cNvPr id="52" name="Rounded Rectangle 51"/>
          <p:cNvSpPr/>
          <p:nvPr/>
        </p:nvSpPr>
        <p:spPr>
          <a:xfrm>
            <a:off x="2729535" y="2453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sp>
        <p:nvSpPr>
          <p:cNvPr id="53" name="Rounded Rectangle 52"/>
          <p:cNvSpPr/>
          <p:nvPr/>
        </p:nvSpPr>
        <p:spPr>
          <a:xfrm>
            <a:off x="2729535" y="288036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D</a:t>
            </a:r>
            <a:endParaRPr lang="en-US" dirty="0">
              <a:solidFill>
                <a:schemeClr val="tx1"/>
              </a:solidFill>
            </a:endParaRPr>
          </a:p>
        </p:txBody>
      </p:sp>
      <p:cxnSp>
        <p:nvCxnSpPr>
          <p:cNvPr id="54" name="Straight Arrow Connector 53"/>
          <p:cNvCxnSpPr>
            <a:endCxn id="49" idx="0"/>
          </p:cNvCxnSpPr>
          <p:nvPr/>
        </p:nvCxnSpPr>
        <p:spPr>
          <a:xfrm rot="5400000">
            <a:off x="2787724" y="1051401"/>
            <a:ext cx="24384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49" idx="2"/>
            <a:endCxn id="50" idx="0"/>
          </p:cNvCxnSpPr>
          <p:nvPr/>
        </p:nvCxnSpPr>
        <p:spPr>
          <a:xfrm rot="5400000">
            <a:off x="2848684" y="15390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50" idx="2"/>
            <a:endCxn id="51" idx="0"/>
          </p:cNvCxnSpPr>
          <p:nvPr/>
        </p:nvCxnSpPr>
        <p:spPr>
          <a:xfrm rot="5400000">
            <a:off x="2848684" y="19658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51" idx="2"/>
            <a:endCxn id="52" idx="0"/>
          </p:cNvCxnSpPr>
          <p:nvPr/>
        </p:nvCxnSpPr>
        <p:spPr>
          <a:xfrm rot="5400000">
            <a:off x="2848684" y="23925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52" idx="2"/>
            <a:endCxn id="53" idx="0"/>
          </p:cNvCxnSpPr>
          <p:nvPr/>
        </p:nvCxnSpPr>
        <p:spPr>
          <a:xfrm rot="5400000">
            <a:off x="2848684" y="281924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59" name="Rounded Rectangle 58"/>
          <p:cNvSpPr/>
          <p:nvPr/>
        </p:nvSpPr>
        <p:spPr>
          <a:xfrm>
            <a:off x="3034335" y="3611880"/>
            <a:ext cx="360218"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MS</a:t>
            </a:r>
            <a:endParaRPr lang="en-US" dirty="0">
              <a:solidFill>
                <a:schemeClr val="tx1"/>
              </a:solidFill>
            </a:endParaRPr>
          </a:p>
        </p:txBody>
      </p:sp>
      <p:sp>
        <p:nvSpPr>
          <p:cNvPr id="60" name="Rounded Rectangle 59"/>
          <p:cNvSpPr/>
          <p:nvPr/>
        </p:nvSpPr>
        <p:spPr>
          <a:xfrm>
            <a:off x="3034335" y="40386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2</a:t>
            </a:r>
            <a:endParaRPr lang="en-US" dirty="0">
              <a:solidFill>
                <a:schemeClr val="tx1"/>
              </a:solidFill>
            </a:endParaRPr>
          </a:p>
        </p:txBody>
      </p:sp>
      <p:sp>
        <p:nvSpPr>
          <p:cNvPr id="61" name="Rounded Rectangle 60"/>
          <p:cNvSpPr/>
          <p:nvPr/>
        </p:nvSpPr>
        <p:spPr>
          <a:xfrm>
            <a:off x="3034335" y="44653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cxnSp>
        <p:nvCxnSpPr>
          <p:cNvPr id="62" name="Straight Arrow Connector 61"/>
          <p:cNvCxnSpPr>
            <a:stCxn id="59" idx="2"/>
            <a:endCxn id="60" idx="0"/>
          </p:cNvCxnSpPr>
          <p:nvPr/>
        </p:nvCxnSpPr>
        <p:spPr>
          <a:xfrm rot="5400000">
            <a:off x="3153484" y="39774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60" idx="2"/>
            <a:endCxn id="61" idx="0"/>
          </p:cNvCxnSpPr>
          <p:nvPr/>
        </p:nvCxnSpPr>
        <p:spPr>
          <a:xfrm rot="5400000">
            <a:off x="3153484" y="44042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61" idx="2"/>
            <a:endCxn id="65" idx="0"/>
          </p:cNvCxnSpPr>
          <p:nvPr/>
        </p:nvCxnSpPr>
        <p:spPr>
          <a:xfrm rot="5400000">
            <a:off x="3153484" y="48309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65" name="Rounded Rectangle 64"/>
          <p:cNvSpPr/>
          <p:nvPr/>
        </p:nvSpPr>
        <p:spPr>
          <a:xfrm>
            <a:off x="3034335" y="4892040"/>
            <a:ext cx="360218" cy="304800"/>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X</a:t>
            </a:r>
            <a:endParaRPr lang="en-US" dirty="0">
              <a:solidFill>
                <a:schemeClr val="tx1"/>
              </a:solidFill>
            </a:endParaRPr>
          </a:p>
        </p:txBody>
      </p:sp>
      <p:cxnSp>
        <p:nvCxnSpPr>
          <p:cNvPr id="66" name="Straight Arrow Connector 65"/>
          <p:cNvCxnSpPr/>
          <p:nvPr/>
        </p:nvCxnSpPr>
        <p:spPr>
          <a:xfrm rot="16200000" flipH="1">
            <a:off x="3092524" y="5316162"/>
            <a:ext cx="243840" cy="519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7" name="Rounded Rectangle 66"/>
          <p:cNvSpPr/>
          <p:nvPr/>
        </p:nvSpPr>
        <p:spPr>
          <a:xfrm>
            <a:off x="3013553" y="5440680"/>
            <a:ext cx="401782" cy="304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68" name="Rounded Rectangle 67"/>
          <p:cNvSpPr/>
          <p:nvPr/>
        </p:nvSpPr>
        <p:spPr>
          <a:xfrm>
            <a:off x="3328744" y="1051560"/>
            <a:ext cx="533400" cy="2194560"/>
          </a:xfrm>
          <a:prstGeom prst="roundRect">
            <a:avLst/>
          </a:prstGeom>
          <a:solidFill>
            <a:schemeClr val="accent1">
              <a:lumMod val="20000"/>
              <a:lumOff val="80000"/>
            </a:schemeClr>
          </a:solidFill>
          <a:ln>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9" name="Rounded Rectangle 68"/>
          <p:cNvSpPr/>
          <p:nvPr/>
        </p:nvSpPr>
        <p:spPr>
          <a:xfrm>
            <a:off x="3633544" y="3550920"/>
            <a:ext cx="533400" cy="17068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0" name="Rounded Rectangle 69"/>
          <p:cNvSpPr/>
          <p:nvPr/>
        </p:nvSpPr>
        <p:spPr>
          <a:xfrm>
            <a:off x="3415335" y="117348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a:t>
            </a:r>
            <a:endParaRPr lang="en-US" dirty="0">
              <a:solidFill>
                <a:schemeClr val="tx1"/>
              </a:solidFill>
            </a:endParaRPr>
          </a:p>
        </p:txBody>
      </p:sp>
      <p:sp>
        <p:nvSpPr>
          <p:cNvPr id="71" name="Rounded Rectangle 70"/>
          <p:cNvSpPr/>
          <p:nvPr/>
        </p:nvSpPr>
        <p:spPr>
          <a:xfrm>
            <a:off x="3415335" y="16002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Q</a:t>
            </a:r>
            <a:endParaRPr lang="en-US" dirty="0">
              <a:solidFill>
                <a:schemeClr val="tx1"/>
              </a:solidFill>
            </a:endParaRPr>
          </a:p>
        </p:txBody>
      </p:sp>
      <p:sp>
        <p:nvSpPr>
          <p:cNvPr id="72" name="Rounded Rectangle 71"/>
          <p:cNvSpPr/>
          <p:nvPr/>
        </p:nvSpPr>
        <p:spPr>
          <a:xfrm>
            <a:off x="3415335" y="20269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1</a:t>
            </a:r>
            <a:endParaRPr lang="en-US" baseline="30000" dirty="0">
              <a:solidFill>
                <a:schemeClr val="tx1"/>
              </a:solidFill>
            </a:endParaRPr>
          </a:p>
        </p:txBody>
      </p:sp>
      <p:sp>
        <p:nvSpPr>
          <p:cNvPr id="73" name="Rounded Rectangle 72"/>
          <p:cNvSpPr/>
          <p:nvPr/>
        </p:nvSpPr>
        <p:spPr>
          <a:xfrm>
            <a:off x="3415335" y="2453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sp>
        <p:nvSpPr>
          <p:cNvPr id="74" name="Rounded Rectangle 73"/>
          <p:cNvSpPr/>
          <p:nvPr/>
        </p:nvSpPr>
        <p:spPr>
          <a:xfrm>
            <a:off x="3415335" y="288036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D</a:t>
            </a:r>
            <a:endParaRPr lang="en-US" dirty="0">
              <a:solidFill>
                <a:schemeClr val="tx1"/>
              </a:solidFill>
            </a:endParaRPr>
          </a:p>
        </p:txBody>
      </p:sp>
      <p:cxnSp>
        <p:nvCxnSpPr>
          <p:cNvPr id="75" name="Straight Arrow Connector 74"/>
          <p:cNvCxnSpPr>
            <a:endCxn id="70" idx="0"/>
          </p:cNvCxnSpPr>
          <p:nvPr/>
        </p:nvCxnSpPr>
        <p:spPr>
          <a:xfrm rot="5400000">
            <a:off x="3473524" y="1051401"/>
            <a:ext cx="24384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6" name="Straight Arrow Connector 75"/>
          <p:cNvCxnSpPr>
            <a:stCxn id="70" idx="2"/>
            <a:endCxn id="71" idx="0"/>
          </p:cNvCxnSpPr>
          <p:nvPr/>
        </p:nvCxnSpPr>
        <p:spPr>
          <a:xfrm rot="5400000">
            <a:off x="3534484" y="15390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a:stCxn id="71" idx="2"/>
            <a:endCxn id="72" idx="0"/>
          </p:cNvCxnSpPr>
          <p:nvPr/>
        </p:nvCxnSpPr>
        <p:spPr>
          <a:xfrm rot="5400000">
            <a:off x="3534484" y="19658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stCxn id="72" idx="2"/>
            <a:endCxn id="73" idx="0"/>
          </p:cNvCxnSpPr>
          <p:nvPr/>
        </p:nvCxnSpPr>
        <p:spPr>
          <a:xfrm rot="5400000">
            <a:off x="3534484" y="23925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stCxn id="73" idx="2"/>
            <a:endCxn id="74" idx="0"/>
          </p:cNvCxnSpPr>
          <p:nvPr/>
        </p:nvCxnSpPr>
        <p:spPr>
          <a:xfrm rot="5400000">
            <a:off x="3534484" y="281924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80" name="Rounded Rectangle 79"/>
          <p:cNvSpPr/>
          <p:nvPr/>
        </p:nvSpPr>
        <p:spPr>
          <a:xfrm>
            <a:off x="3720135" y="3611880"/>
            <a:ext cx="360218"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MS</a:t>
            </a:r>
            <a:endParaRPr lang="en-US" dirty="0">
              <a:solidFill>
                <a:schemeClr val="tx1"/>
              </a:solidFill>
            </a:endParaRPr>
          </a:p>
        </p:txBody>
      </p:sp>
      <p:sp>
        <p:nvSpPr>
          <p:cNvPr id="81" name="Rounded Rectangle 80"/>
          <p:cNvSpPr/>
          <p:nvPr/>
        </p:nvSpPr>
        <p:spPr>
          <a:xfrm>
            <a:off x="3720135" y="40386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2</a:t>
            </a:r>
            <a:endParaRPr lang="en-US" dirty="0">
              <a:solidFill>
                <a:schemeClr val="tx1"/>
              </a:solidFill>
            </a:endParaRPr>
          </a:p>
        </p:txBody>
      </p:sp>
      <p:sp>
        <p:nvSpPr>
          <p:cNvPr id="82" name="Rounded Rectangle 81"/>
          <p:cNvSpPr/>
          <p:nvPr/>
        </p:nvSpPr>
        <p:spPr>
          <a:xfrm>
            <a:off x="3720135" y="44653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cxnSp>
        <p:nvCxnSpPr>
          <p:cNvPr id="83" name="Straight Arrow Connector 82"/>
          <p:cNvCxnSpPr>
            <a:stCxn id="80" idx="2"/>
            <a:endCxn id="81" idx="0"/>
          </p:cNvCxnSpPr>
          <p:nvPr/>
        </p:nvCxnSpPr>
        <p:spPr>
          <a:xfrm rot="5400000">
            <a:off x="3839284" y="39774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a:stCxn id="81" idx="2"/>
            <a:endCxn id="82" idx="0"/>
          </p:cNvCxnSpPr>
          <p:nvPr/>
        </p:nvCxnSpPr>
        <p:spPr>
          <a:xfrm rot="5400000">
            <a:off x="3839284" y="44042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a:stCxn id="82" idx="2"/>
            <a:endCxn id="86" idx="0"/>
          </p:cNvCxnSpPr>
          <p:nvPr/>
        </p:nvCxnSpPr>
        <p:spPr>
          <a:xfrm rot="5400000">
            <a:off x="3839284" y="48309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86" name="Rounded Rectangle 85"/>
          <p:cNvSpPr/>
          <p:nvPr/>
        </p:nvSpPr>
        <p:spPr>
          <a:xfrm>
            <a:off x="3720135" y="4892040"/>
            <a:ext cx="360218" cy="304800"/>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X</a:t>
            </a:r>
            <a:endParaRPr lang="en-US" dirty="0">
              <a:solidFill>
                <a:schemeClr val="tx1"/>
              </a:solidFill>
            </a:endParaRPr>
          </a:p>
        </p:txBody>
      </p:sp>
      <p:cxnSp>
        <p:nvCxnSpPr>
          <p:cNvPr id="87" name="Straight Arrow Connector 86"/>
          <p:cNvCxnSpPr/>
          <p:nvPr/>
        </p:nvCxnSpPr>
        <p:spPr>
          <a:xfrm rot="16200000" flipH="1">
            <a:off x="3778324" y="5316162"/>
            <a:ext cx="243840" cy="519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8" name="Rounded Rectangle 87"/>
          <p:cNvSpPr/>
          <p:nvPr/>
        </p:nvSpPr>
        <p:spPr>
          <a:xfrm>
            <a:off x="3699353" y="5440680"/>
            <a:ext cx="401782" cy="304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chemeClr val="tx1"/>
              </a:solidFill>
            </a:endParaRPr>
          </a:p>
        </p:txBody>
      </p:sp>
      <p:sp>
        <p:nvSpPr>
          <p:cNvPr id="89" name="Rounded Rectangle 88"/>
          <p:cNvSpPr/>
          <p:nvPr/>
        </p:nvSpPr>
        <p:spPr>
          <a:xfrm>
            <a:off x="4014544" y="1051560"/>
            <a:ext cx="533400" cy="2194560"/>
          </a:xfrm>
          <a:prstGeom prst="roundRect">
            <a:avLst/>
          </a:prstGeom>
          <a:solidFill>
            <a:schemeClr val="accent1">
              <a:lumMod val="20000"/>
              <a:lumOff val="80000"/>
            </a:schemeClr>
          </a:solidFill>
          <a:ln>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0" name="Rounded Rectangle 89"/>
          <p:cNvSpPr/>
          <p:nvPr/>
        </p:nvSpPr>
        <p:spPr>
          <a:xfrm>
            <a:off x="4101135" y="117348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a:t>
            </a:r>
            <a:endParaRPr lang="en-US" dirty="0">
              <a:solidFill>
                <a:schemeClr val="tx1"/>
              </a:solidFill>
            </a:endParaRPr>
          </a:p>
        </p:txBody>
      </p:sp>
      <p:sp>
        <p:nvSpPr>
          <p:cNvPr id="91" name="Rounded Rectangle 90"/>
          <p:cNvSpPr/>
          <p:nvPr/>
        </p:nvSpPr>
        <p:spPr>
          <a:xfrm>
            <a:off x="4101135" y="16002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Q</a:t>
            </a:r>
            <a:endParaRPr lang="en-US" dirty="0">
              <a:solidFill>
                <a:schemeClr val="tx1"/>
              </a:solidFill>
            </a:endParaRPr>
          </a:p>
        </p:txBody>
      </p:sp>
      <p:sp>
        <p:nvSpPr>
          <p:cNvPr id="92" name="Rounded Rectangle 91"/>
          <p:cNvSpPr/>
          <p:nvPr/>
        </p:nvSpPr>
        <p:spPr>
          <a:xfrm>
            <a:off x="4101135" y="20269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1</a:t>
            </a:r>
            <a:endParaRPr lang="en-US" baseline="30000" dirty="0">
              <a:solidFill>
                <a:schemeClr val="tx1"/>
              </a:solidFill>
            </a:endParaRPr>
          </a:p>
        </p:txBody>
      </p:sp>
      <p:sp>
        <p:nvSpPr>
          <p:cNvPr id="93" name="Rounded Rectangle 92"/>
          <p:cNvSpPr/>
          <p:nvPr/>
        </p:nvSpPr>
        <p:spPr>
          <a:xfrm>
            <a:off x="4101135" y="2453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sp>
        <p:nvSpPr>
          <p:cNvPr id="94" name="Rounded Rectangle 93"/>
          <p:cNvSpPr/>
          <p:nvPr/>
        </p:nvSpPr>
        <p:spPr>
          <a:xfrm>
            <a:off x="4101135" y="288036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D</a:t>
            </a:r>
            <a:endParaRPr lang="en-US" dirty="0">
              <a:solidFill>
                <a:schemeClr val="tx1"/>
              </a:solidFill>
            </a:endParaRPr>
          </a:p>
        </p:txBody>
      </p:sp>
      <p:cxnSp>
        <p:nvCxnSpPr>
          <p:cNvPr id="95" name="Straight Arrow Connector 94"/>
          <p:cNvCxnSpPr>
            <a:endCxn id="90" idx="0"/>
          </p:cNvCxnSpPr>
          <p:nvPr/>
        </p:nvCxnSpPr>
        <p:spPr>
          <a:xfrm rot="5400000">
            <a:off x="4159324" y="1051401"/>
            <a:ext cx="24384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a:stCxn id="90" idx="2"/>
            <a:endCxn id="91" idx="0"/>
          </p:cNvCxnSpPr>
          <p:nvPr/>
        </p:nvCxnSpPr>
        <p:spPr>
          <a:xfrm rot="5400000">
            <a:off x="4220284" y="15390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stCxn id="91" idx="2"/>
            <a:endCxn id="92" idx="0"/>
          </p:cNvCxnSpPr>
          <p:nvPr/>
        </p:nvCxnSpPr>
        <p:spPr>
          <a:xfrm rot="5400000">
            <a:off x="4220284" y="19658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a:stCxn id="92" idx="2"/>
            <a:endCxn id="93" idx="0"/>
          </p:cNvCxnSpPr>
          <p:nvPr/>
        </p:nvCxnSpPr>
        <p:spPr>
          <a:xfrm rot="5400000">
            <a:off x="4220284" y="23925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a:stCxn id="93" idx="2"/>
            <a:endCxn id="94" idx="0"/>
          </p:cNvCxnSpPr>
          <p:nvPr/>
        </p:nvCxnSpPr>
        <p:spPr>
          <a:xfrm rot="5400000">
            <a:off x="4220284" y="281924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a:stCxn id="53" idx="2"/>
            <a:endCxn id="59" idx="0"/>
          </p:cNvCxnSpPr>
          <p:nvPr/>
        </p:nvCxnSpPr>
        <p:spPr>
          <a:xfrm rot="16200000" flipH="1">
            <a:off x="2848684" y="3246120"/>
            <a:ext cx="426720" cy="3048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a:stCxn id="53" idx="2"/>
            <a:endCxn id="80" idx="0"/>
          </p:cNvCxnSpPr>
          <p:nvPr/>
        </p:nvCxnSpPr>
        <p:spPr>
          <a:xfrm rot="16200000" flipH="1">
            <a:off x="3191584" y="2903220"/>
            <a:ext cx="426720" cy="9906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02" name="Straight Arrow Connector 101"/>
          <p:cNvCxnSpPr>
            <a:stCxn id="74" idx="2"/>
            <a:endCxn id="80" idx="0"/>
          </p:cNvCxnSpPr>
          <p:nvPr/>
        </p:nvCxnSpPr>
        <p:spPr>
          <a:xfrm rot="16200000" flipH="1">
            <a:off x="3534484" y="3246120"/>
            <a:ext cx="426720" cy="3048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a:stCxn id="94" idx="2"/>
            <a:endCxn id="80" idx="0"/>
          </p:cNvCxnSpPr>
          <p:nvPr/>
        </p:nvCxnSpPr>
        <p:spPr>
          <a:xfrm rot="5400000">
            <a:off x="3877384" y="3208020"/>
            <a:ext cx="426720" cy="3810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a:stCxn id="74" idx="2"/>
            <a:endCxn id="59" idx="0"/>
          </p:cNvCxnSpPr>
          <p:nvPr/>
        </p:nvCxnSpPr>
        <p:spPr>
          <a:xfrm rot="5400000">
            <a:off x="3191584" y="3208020"/>
            <a:ext cx="426720" cy="3810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a:stCxn id="94" idx="2"/>
            <a:endCxn id="59" idx="0"/>
          </p:cNvCxnSpPr>
          <p:nvPr/>
        </p:nvCxnSpPr>
        <p:spPr>
          <a:xfrm rot="5400000">
            <a:off x="3534484" y="2865120"/>
            <a:ext cx="426720" cy="10668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106" name="Rounded Rectangle 105"/>
          <p:cNvSpPr/>
          <p:nvPr/>
        </p:nvSpPr>
        <p:spPr>
          <a:xfrm>
            <a:off x="5386144" y="1051560"/>
            <a:ext cx="533400" cy="2194560"/>
          </a:xfrm>
          <a:prstGeom prst="roundRect">
            <a:avLst/>
          </a:prstGeom>
          <a:solidFill>
            <a:schemeClr val="accent1">
              <a:lumMod val="20000"/>
              <a:lumOff val="80000"/>
            </a:schemeClr>
          </a:solidFill>
          <a:ln>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7" name="Rounded Rectangle 106"/>
          <p:cNvSpPr/>
          <p:nvPr/>
        </p:nvSpPr>
        <p:spPr>
          <a:xfrm>
            <a:off x="5690944" y="4968240"/>
            <a:ext cx="533400" cy="17068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8" name="Rounded Rectangle 107"/>
          <p:cNvSpPr/>
          <p:nvPr/>
        </p:nvSpPr>
        <p:spPr>
          <a:xfrm>
            <a:off x="5472735" y="117348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a:t>
            </a:r>
            <a:endParaRPr lang="en-US" dirty="0">
              <a:solidFill>
                <a:schemeClr val="tx1"/>
              </a:solidFill>
            </a:endParaRPr>
          </a:p>
        </p:txBody>
      </p:sp>
      <p:sp>
        <p:nvSpPr>
          <p:cNvPr id="109" name="Rounded Rectangle 108"/>
          <p:cNvSpPr/>
          <p:nvPr/>
        </p:nvSpPr>
        <p:spPr>
          <a:xfrm>
            <a:off x="5472735" y="16002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Q</a:t>
            </a:r>
            <a:endParaRPr lang="en-US" dirty="0">
              <a:solidFill>
                <a:schemeClr val="tx1"/>
              </a:solidFill>
            </a:endParaRPr>
          </a:p>
        </p:txBody>
      </p:sp>
      <p:sp>
        <p:nvSpPr>
          <p:cNvPr id="110" name="Rounded Rectangle 109"/>
          <p:cNvSpPr/>
          <p:nvPr/>
        </p:nvSpPr>
        <p:spPr>
          <a:xfrm>
            <a:off x="5472735" y="20269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1</a:t>
            </a:r>
            <a:endParaRPr lang="en-US" baseline="30000" dirty="0">
              <a:solidFill>
                <a:schemeClr val="tx1"/>
              </a:solidFill>
            </a:endParaRPr>
          </a:p>
        </p:txBody>
      </p:sp>
      <p:sp>
        <p:nvSpPr>
          <p:cNvPr id="111" name="Rounded Rectangle 110"/>
          <p:cNvSpPr/>
          <p:nvPr/>
        </p:nvSpPr>
        <p:spPr>
          <a:xfrm>
            <a:off x="5472735" y="2453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sp>
        <p:nvSpPr>
          <p:cNvPr id="112" name="Rounded Rectangle 111"/>
          <p:cNvSpPr/>
          <p:nvPr/>
        </p:nvSpPr>
        <p:spPr>
          <a:xfrm>
            <a:off x="5472735" y="288036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D</a:t>
            </a:r>
            <a:endParaRPr lang="en-US" dirty="0">
              <a:solidFill>
                <a:schemeClr val="tx1"/>
              </a:solidFill>
            </a:endParaRPr>
          </a:p>
        </p:txBody>
      </p:sp>
      <p:cxnSp>
        <p:nvCxnSpPr>
          <p:cNvPr id="113" name="Straight Arrow Connector 112"/>
          <p:cNvCxnSpPr>
            <a:endCxn id="108" idx="0"/>
          </p:cNvCxnSpPr>
          <p:nvPr/>
        </p:nvCxnSpPr>
        <p:spPr>
          <a:xfrm rot="5400000">
            <a:off x="5530924" y="1051401"/>
            <a:ext cx="24384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 name="Straight Arrow Connector 113"/>
          <p:cNvCxnSpPr>
            <a:stCxn id="108" idx="2"/>
            <a:endCxn id="109" idx="0"/>
          </p:cNvCxnSpPr>
          <p:nvPr/>
        </p:nvCxnSpPr>
        <p:spPr>
          <a:xfrm rot="5400000">
            <a:off x="5591884" y="15390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a:stCxn id="109" idx="2"/>
            <a:endCxn id="110" idx="0"/>
          </p:cNvCxnSpPr>
          <p:nvPr/>
        </p:nvCxnSpPr>
        <p:spPr>
          <a:xfrm rot="5400000">
            <a:off x="5591884" y="19658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a:stCxn id="110" idx="2"/>
            <a:endCxn id="111" idx="0"/>
          </p:cNvCxnSpPr>
          <p:nvPr/>
        </p:nvCxnSpPr>
        <p:spPr>
          <a:xfrm rot="5400000">
            <a:off x="5591884" y="23925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stCxn id="111" idx="2"/>
            <a:endCxn id="112" idx="0"/>
          </p:cNvCxnSpPr>
          <p:nvPr/>
        </p:nvCxnSpPr>
        <p:spPr>
          <a:xfrm rot="5400000">
            <a:off x="5591884" y="281924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118" name="Rounded Rectangle 117"/>
          <p:cNvSpPr/>
          <p:nvPr/>
        </p:nvSpPr>
        <p:spPr>
          <a:xfrm>
            <a:off x="5777535" y="5029200"/>
            <a:ext cx="360218"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MS</a:t>
            </a:r>
            <a:endParaRPr lang="en-US" dirty="0">
              <a:solidFill>
                <a:schemeClr val="tx1"/>
              </a:solidFill>
            </a:endParaRPr>
          </a:p>
        </p:txBody>
      </p:sp>
      <p:sp>
        <p:nvSpPr>
          <p:cNvPr id="119" name="Rounded Rectangle 118"/>
          <p:cNvSpPr/>
          <p:nvPr/>
        </p:nvSpPr>
        <p:spPr>
          <a:xfrm>
            <a:off x="5777535" y="54559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2</a:t>
            </a:r>
            <a:endParaRPr lang="en-US" dirty="0">
              <a:solidFill>
                <a:schemeClr val="tx1"/>
              </a:solidFill>
            </a:endParaRPr>
          </a:p>
        </p:txBody>
      </p:sp>
      <p:sp>
        <p:nvSpPr>
          <p:cNvPr id="120" name="Rounded Rectangle 119"/>
          <p:cNvSpPr/>
          <p:nvPr/>
        </p:nvSpPr>
        <p:spPr>
          <a:xfrm>
            <a:off x="5777535" y="5882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cxnSp>
        <p:nvCxnSpPr>
          <p:cNvPr id="121" name="Straight Arrow Connector 120"/>
          <p:cNvCxnSpPr>
            <a:stCxn id="118" idx="2"/>
            <a:endCxn id="119" idx="0"/>
          </p:cNvCxnSpPr>
          <p:nvPr/>
        </p:nvCxnSpPr>
        <p:spPr>
          <a:xfrm rot="5400000">
            <a:off x="5896684" y="53948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22" name="Straight Arrow Connector 121"/>
          <p:cNvCxnSpPr>
            <a:stCxn id="119" idx="2"/>
            <a:endCxn id="120" idx="0"/>
          </p:cNvCxnSpPr>
          <p:nvPr/>
        </p:nvCxnSpPr>
        <p:spPr>
          <a:xfrm rot="5400000">
            <a:off x="5896684" y="58215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23" name="Straight Arrow Connector 122"/>
          <p:cNvCxnSpPr>
            <a:stCxn id="120" idx="2"/>
            <a:endCxn id="124" idx="0"/>
          </p:cNvCxnSpPr>
          <p:nvPr/>
        </p:nvCxnSpPr>
        <p:spPr>
          <a:xfrm rot="5400000">
            <a:off x="5896684" y="624824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124" name="Rounded Rectangle 123"/>
          <p:cNvSpPr/>
          <p:nvPr/>
        </p:nvSpPr>
        <p:spPr>
          <a:xfrm>
            <a:off x="5777535" y="6309360"/>
            <a:ext cx="360218" cy="304800"/>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X</a:t>
            </a:r>
            <a:endParaRPr lang="en-US" dirty="0">
              <a:solidFill>
                <a:schemeClr val="tx1"/>
              </a:solidFill>
            </a:endParaRPr>
          </a:p>
        </p:txBody>
      </p:sp>
      <p:cxnSp>
        <p:nvCxnSpPr>
          <p:cNvPr id="125" name="Straight Arrow Connector 124"/>
          <p:cNvCxnSpPr/>
          <p:nvPr/>
        </p:nvCxnSpPr>
        <p:spPr>
          <a:xfrm rot="16200000" flipH="1">
            <a:off x="5835724" y="6733482"/>
            <a:ext cx="243840" cy="519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7" name="Rounded Rectangle 126"/>
          <p:cNvSpPr/>
          <p:nvPr/>
        </p:nvSpPr>
        <p:spPr>
          <a:xfrm>
            <a:off x="6071944" y="1051560"/>
            <a:ext cx="533400" cy="2194560"/>
          </a:xfrm>
          <a:prstGeom prst="roundRect">
            <a:avLst/>
          </a:prstGeom>
          <a:solidFill>
            <a:schemeClr val="accent1">
              <a:lumMod val="20000"/>
              <a:lumOff val="80000"/>
            </a:schemeClr>
          </a:solidFill>
          <a:ln>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8" name="Rounded Rectangle 127"/>
          <p:cNvSpPr/>
          <p:nvPr/>
        </p:nvSpPr>
        <p:spPr>
          <a:xfrm>
            <a:off x="6376744" y="4968240"/>
            <a:ext cx="533400" cy="170688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9" name="Rounded Rectangle 128"/>
          <p:cNvSpPr/>
          <p:nvPr/>
        </p:nvSpPr>
        <p:spPr>
          <a:xfrm>
            <a:off x="6158535" y="117348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a:t>
            </a:r>
            <a:endParaRPr lang="en-US" dirty="0">
              <a:solidFill>
                <a:schemeClr val="tx1"/>
              </a:solidFill>
            </a:endParaRPr>
          </a:p>
        </p:txBody>
      </p:sp>
      <p:sp>
        <p:nvSpPr>
          <p:cNvPr id="130" name="Rounded Rectangle 129"/>
          <p:cNvSpPr/>
          <p:nvPr/>
        </p:nvSpPr>
        <p:spPr>
          <a:xfrm>
            <a:off x="6158535" y="16002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Q</a:t>
            </a:r>
            <a:endParaRPr lang="en-US" dirty="0">
              <a:solidFill>
                <a:schemeClr val="tx1"/>
              </a:solidFill>
            </a:endParaRPr>
          </a:p>
        </p:txBody>
      </p:sp>
      <p:sp>
        <p:nvSpPr>
          <p:cNvPr id="131" name="Rounded Rectangle 130"/>
          <p:cNvSpPr/>
          <p:nvPr/>
        </p:nvSpPr>
        <p:spPr>
          <a:xfrm>
            <a:off x="6158535" y="20269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1</a:t>
            </a:r>
            <a:endParaRPr lang="en-US" baseline="30000" dirty="0">
              <a:solidFill>
                <a:schemeClr val="tx1"/>
              </a:solidFill>
            </a:endParaRPr>
          </a:p>
        </p:txBody>
      </p:sp>
      <p:sp>
        <p:nvSpPr>
          <p:cNvPr id="132" name="Rounded Rectangle 131"/>
          <p:cNvSpPr/>
          <p:nvPr/>
        </p:nvSpPr>
        <p:spPr>
          <a:xfrm>
            <a:off x="6158535" y="2453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sp>
        <p:nvSpPr>
          <p:cNvPr id="133" name="Rounded Rectangle 132"/>
          <p:cNvSpPr/>
          <p:nvPr/>
        </p:nvSpPr>
        <p:spPr>
          <a:xfrm>
            <a:off x="6158535" y="288036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D</a:t>
            </a:r>
            <a:endParaRPr lang="en-US" dirty="0">
              <a:solidFill>
                <a:schemeClr val="tx1"/>
              </a:solidFill>
            </a:endParaRPr>
          </a:p>
        </p:txBody>
      </p:sp>
      <p:cxnSp>
        <p:nvCxnSpPr>
          <p:cNvPr id="134" name="Straight Arrow Connector 133"/>
          <p:cNvCxnSpPr>
            <a:endCxn id="129" idx="0"/>
          </p:cNvCxnSpPr>
          <p:nvPr/>
        </p:nvCxnSpPr>
        <p:spPr>
          <a:xfrm rot="5400000">
            <a:off x="6216724" y="1051401"/>
            <a:ext cx="24384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a:stCxn id="129" idx="2"/>
            <a:endCxn id="130" idx="0"/>
          </p:cNvCxnSpPr>
          <p:nvPr/>
        </p:nvCxnSpPr>
        <p:spPr>
          <a:xfrm rot="5400000">
            <a:off x="6277684" y="15390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36" name="Straight Arrow Connector 135"/>
          <p:cNvCxnSpPr>
            <a:stCxn id="130" idx="2"/>
            <a:endCxn id="131" idx="0"/>
          </p:cNvCxnSpPr>
          <p:nvPr/>
        </p:nvCxnSpPr>
        <p:spPr>
          <a:xfrm rot="5400000">
            <a:off x="6277684" y="19658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131" idx="2"/>
            <a:endCxn id="132" idx="0"/>
          </p:cNvCxnSpPr>
          <p:nvPr/>
        </p:nvCxnSpPr>
        <p:spPr>
          <a:xfrm rot="5400000">
            <a:off x="6277684" y="23925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38" name="Straight Arrow Connector 137"/>
          <p:cNvCxnSpPr>
            <a:stCxn id="132" idx="2"/>
            <a:endCxn id="133" idx="0"/>
          </p:cNvCxnSpPr>
          <p:nvPr/>
        </p:nvCxnSpPr>
        <p:spPr>
          <a:xfrm rot="5400000">
            <a:off x="6277684" y="281924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139" name="Rounded Rectangle 138"/>
          <p:cNvSpPr/>
          <p:nvPr/>
        </p:nvSpPr>
        <p:spPr>
          <a:xfrm>
            <a:off x="6463335" y="5029200"/>
            <a:ext cx="360218"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MS</a:t>
            </a:r>
            <a:endParaRPr lang="en-US" dirty="0">
              <a:solidFill>
                <a:schemeClr val="tx1"/>
              </a:solidFill>
            </a:endParaRPr>
          </a:p>
        </p:txBody>
      </p:sp>
      <p:sp>
        <p:nvSpPr>
          <p:cNvPr id="140" name="Rounded Rectangle 139"/>
          <p:cNvSpPr/>
          <p:nvPr/>
        </p:nvSpPr>
        <p:spPr>
          <a:xfrm>
            <a:off x="6463335" y="54559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2</a:t>
            </a:r>
            <a:endParaRPr lang="en-US" dirty="0">
              <a:solidFill>
                <a:schemeClr val="tx1"/>
              </a:solidFill>
            </a:endParaRPr>
          </a:p>
        </p:txBody>
      </p:sp>
      <p:sp>
        <p:nvSpPr>
          <p:cNvPr id="141" name="Rounded Rectangle 140"/>
          <p:cNvSpPr/>
          <p:nvPr/>
        </p:nvSpPr>
        <p:spPr>
          <a:xfrm>
            <a:off x="6463335" y="5882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cxnSp>
        <p:nvCxnSpPr>
          <p:cNvPr id="142" name="Straight Arrow Connector 141"/>
          <p:cNvCxnSpPr>
            <a:stCxn id="139" idx="2"/>
            <a:endCxn id="140" idx="0"/>
          </p:cNvCxnSpPr>
          <p:nvPr/>
        </p:nvCxnSpPr>
        <p:spPr>
          <a:xfrm rot="5400000">
            <a:off x="6582484" y="53948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43" name="Straight Arrow Connector 142"/>
          <p:cNvCxnSpPr>
            <a:stCxn id="140" idx="2"/>
            <a:endCxn id="141" idx="0"/>
          </p:cNvCxnSpPr>
          <p:nvPr/>
        </p:nvCxnSpPr>
        <p:spPr>
          <a:xfrm rot="5400000">
            <a:off x="6582484" y="58215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44" name="Straight Arrow Connector 143"/>
          <p:cNvCxnSpPr>
            <a:stCxn id="141" idx="2"/>
            <a:endCxn id="145" idx="0"/>
          </p:cNvCxnSpPr>
          <p:nvPr/>
        </p:nvCxnSpPr>
        <p:spPr>
          <a:xfrm rot="5400000">
            <a:off x="6582484" y="624824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145" name="Rounded Rectangle 144"/>
          <p:cNvSpPr/>
          <p:nvPr/>
        </p:nvSpPr>
        <p:spPr>
          <a:xfrm>
            <a:off x="6463335" y="6309360"/>
            <a:ext cx="360218" cy="304800"/>
          </a:xfrm>
          <a:prstGeom prst="round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X</a:t>
            </a:r>
            <a:endParaRPr lang="en-US" dirty="0">
              <a:solidFill>
                <a:schemeClr val="tx1"/>
              </a:solidFill>
            </a:endParaRPr>
          </a:p>
        </p:txBody>
      </p:sp>
      <p:cxnSp>
        <p:nvCxnSpPr>
          <p:cNvPr id="146" name="Straight Arrow Connector 145"/>
          <p:cNvCxnSpPr/>
          <p:nvPr/>
        </p:nvCxnSpPr>
        <p:spPr>
          <a:xfrm rot="16200000" flipH="1">
            <a:off x="6521524" y="6733482"/>
            <a:ext cx="243840" cy="5196"/>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8" name="Rounded Rectangle 147"/>
          <p:cNvSpPr/>
          <p:nvPr/>
        </p:nvSpPr>
        <p:spPr>
          <a:xfrm>
            <a:off x="6757744" y="1051560"/>
            <a:ext cx="533400" cy="2194560"/>
          </a:xfrm>
          <a:prstGeom prst="roundRect">
            <a:avLst/>
          </a:prstGeom>
          <a:solidFill>
            <a:schemeClr val="accent1">
              <a:lumMod val="20000"/>
              <a:lumOff val="80000"/>
            </a:schemeClr>
          </a:solidFill>
          <a:ln>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9" name="Rounded Rectangle 148"/>
          <p:cNvSpPr/>
          <p:nvPr/>
        </p:nvSpPr>
        <p:spPr>
          <a:xfrm>
            <a:off x="6844335" y="117348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a:t>
            </a:r>
            <a:endParaRPr lang="en-US" dirty="0">
              <a:solidFill>
                <a:schemeClr val="tx1"/>
              </a:solidFill>
            </a:endParaRPr>
          </a:p>
        </p:txBody>
      </p:sp>
      <p:sp>
        <p:nvSpPr>
          <p:cNvPr id="150" name="Rounded Rectangle 149"/>
          <p:cNvSpPr/>
          <p:nvPr/>
        </p:nvSpPr>
        <p:spPr>
          <a:xfrm>
            <a:off x="6844335" y="160020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Q</a:t>
            </a:r>
            <a:endParaRPr lang="en-US" dirty="0">
              <a:solidFill>
                <a:schemeClr val="tx1"/>
              </a:solidFill>
            </a:endParaRPr>
          </a:p>
        </p:txBody>
      </p:sp>
      <p:sp>
        <p:nvSpPr>
          <p:cNvPr id="151" name="Rounded Rectangle 150"/>
          <p:cNvSpPr/>
          <p:nvPr/>
        </p:nvSpPr>
        <p:spPr>
          <a:xfrm>
            <a:off x="6844335" y="202692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1</a:t>
            </a:r>
            <a:endParaRPr lang="en-US" baseline="30000" dirty="0">
              <a:solidFill>
                <a:schemeClr val="tx1"/>
              </a:solidFill>
            </a:endParaRPr>
          </a:p>
        </p:txBody>
      </p:sp>
      <p:sp>
        <p:nvSpPr>
          <p:cNvPr id="152" name="Rounded Rectangle 151"/>
          <p:cNvSpPr/>
          <p:nvPr/>
        </p:nvSpPr>
        <p:spPr>
          <a:xfrm>
            <a:off x="6844335" y="2453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sp>
        <p:nvSpPr>
          <p:cNvPr id="153" name="Rounded Rectangle 152"/>
          <p:cNvSpPr/>
          <p:nvPr/>
        </p:nvSpPr>
        <p:spPr>
          <a:xfrm>
            <a:off x="6844335" y="288036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D</a:t>
            </a:r>
            <a:endParaRPr lang="en-US" dirty="0">
              <a:solidFill>
                <a:schemeClr val="tx1"/>
              </a:solidFill>
            </a:endParaRPr>
          </a:p>
        </p:txBody>
      </p:sp>
      <p:cxnSp>
        <p:nvCxnSpPr>
          <p:cNvPr id="154" name="Straight Arrow Connector 153"/>
          <p:cNvCxnSpPr>
            <a:endCxn id="149" idx="0"/>
          </p:cNvCxnSpPr>
          <p:nvPr/>
        </p:nvCxnSpPr>
        <p:spPr>
          <a:xfrm rot="5400000">
            <a:off x="6902524" y="1051401"/>
            <a:ext cx="243840" cy="15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5" name="Straight Arrow Connector 154"/>
          <p:cNvCxnSpPr>
            <a:stCxn id="149" idx="2"/>
            <a:endCxn id="150" idx="0"/>
          </p:cNvCxnSpPr>
          <p:nvPr/>
        </p:nvCxnSpPr>
        <p:spPr>
          <a:xfrm rot="5400000">
            <a:off x="6963484" y="153908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56" name="Straight Arrow Connector 155"/>
          <p:cNvCxnSpPr>
            <a:stCxn id="150" idx="2"/>
            <a:endCxn id="151" idx="0"/>
          </p:cNvCxnSpPr>
          <p:nvPr/>
        </p:nvCxnSpPr>
        <p:spPr>
          <a:xfrm rot="5400000">
            <a:off x="6963484" y="196580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a:stCxn id="151" idx="2"/>
            <a:endCxn id="152" idx="0"/>
          </p:cNvCxnSpPr>
          <p:nvPr/>
        </p:nvCxnSpPr>
        <p:spPr>
          <a:xfrm rot="5400000">
            <a:off x="6963484" y="239252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58" name="Straight Arrow Connector 157"/>
          <p:cNvCxnSpPr>
            <a:stCxn id="152" idx="2"/>
            <a:endCxn id="153" idx="0"/>
          </p:cNvCxnSpPr>
          <p:nvPr/>
        </p:nvCxnSpPr>
        <p:spPr>
          <a:xfrm rot="5400000">
            <a:off x="6963484" y="2819241"/>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59" name="Straight Arrow Connector 158"/>
          <p:cNvCxnSpPr>
            <a:stCxn id="153" idx="2"/>
            <a:endCxn id="169" idx="0"/>
          </p:cNvCxnSpPr>
          <p:nvPr/>
        </p:nvCxnSpPr>
        <p:spPr>
          <a:xfrm rot="5400000">
            <a:off x="6498664" y="3025140"/>
            <a:ext cx="365760" cy="6858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60" name="Straight Arrow Connector 159"/>
          <p:cNvCxnSpPr>
            <a:stCxn id="133" idx="2"/>
            <a:endCxn id="163" idx="0"/>
          </p:cNvCxnSpPr>
          <p:nvPr/>
        </p:nvCxnSpPr>
        <p:spPr>
          <a:xfrm rot="16200000" flipH="1">
            <a:off x="6498664" y="3025140"/>
            <a:ext cx="365760" cy="6858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61" name="Straight Arrow Connector 160"/>
          <p:cNvCxnSpPr>
            <a:stCxn id="153" idx="2"/>
            <a:endCxn id="163" idx="0"/>
          </p:cNvCxnSpPr>
          <p:nvPr/>
        </p:nvCxnSpPr>
        <p:spPr>
          <a:xfrm rot="5400000">
            <a:off x="6841564" y="3368040"/>
            <a:ext cx="36576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62" name="Straight Arrow Connector 161"/>
          <p:cNvCxnSpPr>
            <a:stCxn id="133" idx="2"/>
            <a:endCxn id="169" idx="0"/>
          </p:cNvCxnSpPr>
          <p:nvPr/>
        </p:nvCxnSpPr>
        <p:spPr>
          <a:xfrm rot="5400000">
            <a:off x="6155764" y="3368040"/>
            <a:ext cx="36576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163" name="Rounded Rectangle 162"/>
          <p:cNvSpPr/>
          <p:nvPr/>
        </p:nvSpPr>
        <p:spPr>
          <a:xfrm>
            <a:off x="6844335" y="3550920"/>
            <a:ext cx="360218"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MS</a:t>
            </a:r>
            <a:endParaRPr lang="en-US" dirty="0">
              <a:solidFill>
                <a:schemeClr val="tx1"/>
              </a:solidFill>
            </a:endParaRPr>
          </a:p>
        </p:txBody>
      </p:sp>
      <p:sp>
        <p:nvSpPr>
          <p:cNvPr id="164" name="Rounded Rectangle 163"/>
          <p:cNvSpPr/>
          <p:nvPr/>
        </p:nvSpPr>
        <p:spPr>
          <a:xfrm>
            <a:off x="6844335" y="3977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2</a:t>
            </a:r>
            <a:endParaRPr lang="en-US" dirty="0">
              <a:solidFill>
                <a:schemeClr val="tx1"/>
              </a:solidFill>
            </a:endParaRPr>
          </a:p>
        </p:txBody>
      </p:sp>
      <p:sp>
        <p:nvSpPr>
          <p:cNvPr id="165" name="Rounded Rectangle 164"/>
          <p:cNvSpPr/>
          <p:nvPr/>
        </p:nvSpPr>
        <p:spPr>
          <a:xfrm>
            <a:off x="6844335" y="440436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cxnSp>
        <p:nvCxnSpPr>
          <p:cNvPr id="166" name="Straight Arrow Connector 165"/>
          <p:cNvCxnSpPr/>
          <p:nvPr/>
        </p:nvCxnSpPr>
        <p:spPr>
          <a:xfrm rot="5400000">
            <a:off x="6963484" y="3916680"/>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67" name="Straight Arrow Connector 166"/>
          <p:cNvCxnSpPr/>
          <p:nvPr/>
        </p:nvCxnSpPr>
        <p:spPr>
          <a:xfrm rot="5400000">
            <a:off x="6963484" y="4343400"/>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68" name="Straight Arrow Connector 167"/>
          <p:cNvCxnSpPr>
            <a:stCxn id="165" idx="2"/>
            <a:endCxn id="139" idx="0"/>
          </p:cNvCxnSpPr>
          <p:nvPr/>
        </p:nvCxnSpPr>
        <p:spPr>
          <a:xfrm rot="5400000">
            <a:off x="6673924" y="4678680"/>
            <a:ext cx="320040" cy="3810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169" name="Rounded Rectangle 168"/>
          <p:cNvSpPr/>
          <p:nvPr/>
        </p:nvSpPr>
        <p:spPr>
          <a:xfrm>
            <a:off x="6158535" y="3550920"/>
            <a:ext cx="360218" cy="3048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MS</a:t>
            </a:r>
            <a:endParaRPr lang="en-US" dirty="0">
              <a:solidFill>
                <a:schemeClr val="tx1"/>
              </a:solidFill>
            </a:endParaRPr>
          </a:p>
        </p:txBody>
      </p:sp>
      <p:sp>
        <p:nvSpPr>
          <p:cNvPr id="170" name="Rounded Rectangle 169"/>
          <p:cNvSpPr/>
          <p:nvPr/>
        </p:nvSpPr>
        <p:spPr>
          <a:xfrm>
            <a:off x="6158535" y="397764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G</a:t>
            </a:r>
            <a:r>
              <a:rPr lang="en-US" baseline="-25000" dirty="0" smtClean="0">
                <a:solidFill>
                  <a:schemeClr val="tx1"/>
                </a:solidFill>
              </a:rPr>
              <a:t>2</a:t>
            </a:r>
            <a:endParaRPr lang="en-US" dirty="0">
              <a:solidFill>
                <a:schemeClr val="tx1"/>
              </a:solidFill>
            </a:endParaRPr>
          </a:p>
        </p:txBody>
      </p:sp>
      <p:sp>
        <p:nvSpPr>
          <p:cNvPr id="171" name="Rounded Rectangle 170"/>
          <p:cNvSpPr/>
          <p:nvPr/>
        </p:nvSpPr>
        <p:spPr>
          <a:xfrm>
            <a:off x="6158535" y="4404360"/>
            <a:ext cx="360218" cy="304800"/>
          </a:xfrm>
          <a:prstGeom prst="roundRect">
            <a:avLst/>
          </a:prstGeom>
          <a:solidFill>
            <a:schemeClr val="bg1"/>
          </a:solidFill>
          <a:ln>
            <a:solidFill>
              <a:schemeClr val="tx1"/>
            </a:solidFill>
            <a:tailEnd w="med"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smtClean="0">
                <a:solidFill>
                  <a:schemeClr val="tx1"/>
                </a:solidFill>
              </a:rPr>
              <a:t>R</a:t>
            </a:r>
            <a:endParaRPr lang="en-US" dirty="0">
              <a:solidFill>
                <a:schemeClr val="tx1"/>
              </a:solidFill>
            </a:endParaRPr>
          </a:p>
        </p:txBody>
      </p:sp>
      <p:cxnSp>
        <p:nvCxnSpPr>
          <p:cNvPr id="172" name="Straight Arrow Connector 171"/>
          <p:cNvCxnSpPr/>
          <p:nvPr/>
        </p:nvCxnSpPr>
        <p:spPr>
          <a:xfrm rot="5400000">
            <a:off x="6277684" y="3916680"/>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73" name="Straight Arrow Connector 172"/>
          <p:cNvCxnSpPr/>
          <p:nvPr/>
        </p:nvCxnSpPr>
        <p:spPr>
          <a:xfrm rot="5400000">
            <a:off x="6277684" y="4343400"/>
            <a:ext cx="121920" cy="1588"/>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cxnSp>
        <p:nvCxnSpPr>
          <p:cNvPr id="174" name="Straight Arrow Connector 173"/>
          <p:cNvCxnSpPr>
            <a:stCxn id="171" idx="2"/>
            <a:endCxn id="118" idx="0"/>
          </p:cNvCxnSpPr>
          <p:nvPr/>
        </p:nvCxnSpPr>
        <p:spPr>
          <a:xfrm rot="5400000">
            <a:off x="5988124" y="4678680"/>
            <a:ext cx="320040" cy="3810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175" name="Freeform 174"/>
          <p:cNvSpPr/>
          <p:nvPr/>
        </p:nvSpPr>
        <p:spPr>
          <a:xfrm>
            <a:off x="5729115" y="3188158"/>
            <a:ext cx="723829" cy="1843790"/>
          </a:xfrm>
          <a:custGeom>
            <a:avLst/>
            <a:gdLst>
              <a:gd name="connsiteX0" fmla="*/ 41223 w 296056"/>
              <a:gd name="connsiteY0" fmla="*/ 0 h 1993692"/>
              <a:gd name="connsiteX1" fmla="*/ 26233 w 296056"/>
              <a:gd name="connsiteY1" fmla="*/ 1244184 h 1993692"/>
              <a:gd name="connsiteX2" fmla="*/ 198619 w 296056"/>
              <a:gd name="connsiteY2" fmla="*/ 1723869 h 1993692"/>
              <a:gd name="connsiteX3" fmla="*/ 296056 w 296056"/>
              <a:gd name="connsiteY3" fmla="*/ 1993692 h 1993692"/>
              <a:gd name="connsiteX0" fmla="*/ 41223 w 296056"/>
              <a:gd name="connsiteY0" fmla="*/ 0 h 1993692"/>
              <a:gd name="connsiteX1" fmla="*/ 26233 w 296056"/>
              <a:gd name="connsiteY1" fmla="*/ 1244184 h 1993692"/>
              <a:gd name="connsiteX2" fmla="*/ 198619 w 296056"/>
              <a:gd name="connsiteY2" fmla="*/ 1723869 h 1993692"/>
              <a:gd name="connsiteX3" fmla="*/ 296056 w 296056"/>
              <a:gd name="connsiteY3" fmla="*/ 1993692 h 1993692"/>
              <a:gd name="connsiteX0" fmla="*/ 41223 w 296056"/>
              <a:gd name="connsiteY0" fmla="*/ 0 h 1993692"/>
              <a:gd name="connsiteX1" fmla="*/ 26233 w 296056"/>
              <a:gd name="connsiteY1" fmla="*/ 1244184 h 1993692"/>
              <a:gd name="connsiteX2" fmla="*/ 198619 w 296056"/>
              <a:gd name="connsiteY2" fmla="*/ 1723869 h 1993692"/>
              <a:gd name="connsiteX3" fmla="*/ 296056 w 296056"/>
              <a:gd name="connsiteY3" fmla="*/ 1993692 h 1993692"/>
              <a:gd name="connsiteX0" fmla="*/ 41223 w 296056"/>
              <a:gd name="connsiteY0" fmla="*/ 0 h 1993692"/>
              <a:gd name="connsiteX1" fmla="*/ 26233 w 296056"/>
              <a:gd name="connsiteY1" fmla="*/ 1244184 h 1993692"/>
              <a:gd name="connsiteX2" fmla="*/ 198619 w 296056"/>
              <a:gd name="connsiteY2" fmla="*/ 1800069 h 1993692"/>
              <a:gd name="connsiteX3" fmla="*/ 296056 w 296056"/>
              <a:gd name="connsiteY3" fmla="*/ 1993692 h 1993692"/>
              <a:gd name="connsiteX0" fmla="*/ 20612 w 329193"/>
              <a:gd name="connsiteY0" fmla="*/ 0 h 1993692"/>
              <a:gd name="connsiteX1" fmla="*/ 59370 w 329193"/>
              <a:gd name="connsiteY1" fmla="*/ 1244184 h 1993692"/>
              <a:gd name="connsiteX2" fmla="*/ 231756 w 329193"/>
              <a:gd name="connsiteY2" fmla="*/ 1800069 h 1993692"/>
              <a:gd name="connsiteX3" fmla="*/ 329193 w 329193"/>
              <a:gd name="connsiteY3" fmla="*/ 1993692 h 1993692"/>
              <a:gd name="connsiteX0" fmla="*/ 20612 w 370342"/>
              <a:gd name="connsiteY0" fmla="*/ 0 h 1993692"/>
              <a:gd name="connsiteX1" fmla="*/ 100519 w 370342"/>
              <a:gd name="connsiteY1" fmla="*/ 1244184 h 1993692"/>
              <a:gd name="connsiteX2" fmla="*/ 272905 w 370342"/>
              <a:gd name="connsiteY2" fmla="*/ 1800069 h 1993692"/>
              <a:gd name="connsiteX3" fmla="*/ 370342 w 370342"/>
              <a:gd name="connsiteY3" fmla="*/ 1993692 h 1993692"/>
              <a:gd name="connsiteX0" fmla="*/ 5097 w 354827"/>
              <a:gd name="connsiteY0" fmla="*/ 0 h 1993692"/>
              <a:gd name="connsiteX1" fmla="*/ 85004 w 354827"/>
              <a:gd name="connsiteY1" fmla="*/ 1244184 h 1993692"/>
              <a:gd name="connsiteX2" fmla="*/ 257390 w 354827"/>
              <a:gd name="connsiteY2" fmla="*/ 1800069 h 1993692"/>
              <a:gd name="connsiteX3" fmla="*/ 354827 w 354827"/>
              <a:gd name="connsiteY3" fmla="*/ 1993692 h 1993692"/>
              <a:gd name="connsiteX0" fmla="*/ 5097 w 395976"/>
              <a:gd name="connsiteY0" fmla="*/ 0 h 1993692"/>
              <a:gd name="connsiteX1" fmla="*/ 126153 w 395976"/>
              <a:gd name="connsiteY1" fmla="*/ 1244184 h 1993692"/>
              <a:gd name="connsiteX2" fmla="*/ 298539 w 395976"/>
              <a:gd name="connsiteY2" fmla="*/ 1800069 h 1993692"/>
              <a:gd name="connsiteX3" fmla="*/ 395976 w 395976"/>
              <a:gd name="connsiteY3" fmla="*/ 1993692 h 1993692"/>
              <a:gd name="connsiteX0" fmla="*/ 0 w 390879"/>
              <a:gd name="connsiteY0" fmla="*/ 0 h 1993692"/>
              <a:gd name="connsiteX1" fmla="*/ 121056 w 390879"/>
              <a:gd name="connsiteY1" fmla="*/ 1244184 h 1993692"/>
              <a:gd name="connsiteX2" fmla="*/ 293442 w 390879"/>
              <a:gd name="connsiteY2" fmla="*/ 1800069 h 1993692"/>
              <a:gd name="connsiteX3" fmla="*/ 390879 w 390879"/>
              <a:gd name="connsiteY3" fmla="*/ 1993692 h 1993692"/>
              <a:gd name="connsiteX0" fmla="*/ 0 w 390879"/>
              <a:gd name="connsiteY0" fmla="*/ 0 h 1993692"/>
              <a:gd name="connsiteX1" fmla="*/ 121056 w 390879"/>
              <a:gd name="connsiteY1" fmla="*/ 1244184 h 1993692"/>
              <a:gd name="connsiteX2" fmla="*/ 169995 w 390879"/>
              <a:gd name="connsiteY2" fmla="*/ 1800069 h 1993692"/>
              <a:gd name="connsiteX3" fmla="*/ 390879 w 390879"/>
              <a:gd name="connsiteY3" fmla="*/ 1993692 h 1993692"/>
            </a:gdLst>
            <a:ahLst/>
            <a:cxnLst>
              <a:cxn ang="0">
                <a:pos x="connsiteX0" y="connsiteY0"/>
              </a:cxn>
              <a:cxn ang="0">
                <a:pos x="connsiteX1" y="connsiteY1"/>
              </a:cxn>
              <a:cxn ang="0">
                <a:pos x="connsiteX2" y="connsiteY2"/>
              </a:cxn>
              <a:cxn ang="0">
                <a:pos x="connsiteX3" y="connsiteY3"/>
              </a:cxn>
            </a:cxnLst>
            <a:rect l="l" t="t" r="r" b="b"/>
            <a:pathLst>
              <a:path w="390879" h="1993692">
                <a:moveTo>
                  <a:pt x="0" y="0"/>
                </a:moveTo>
                <a:cubicBezTo>
                  <a:pt x="35378" y="525711"/>
                  <a:pt x="92724" y="944173"/>
                  <a:pt x="121056" y="1244184"/>
                </a:cubicBezTo>
                <a:cubicBezTo>
                  <a:pt x="149388" y="1544195"/>
                  <a:pt x="169995" y="1800069"/>
                  <a:pt x="169995" y="1800069"/>
                </a:cubicBezTo>
                <a:lnTo>
                  <a:pt x="390879" y="1993692"/>
                </a:lnTo>
              </a:path>
            </a:pathLst>
          </a:cu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176" name="TextBox 844"/>
          <p:cNvSpPr txBox="1"/>
          <p:nvPr/>
        </p:nvSpPr>
        <p:spPr>
          <a:xfrm>
            <a:off x="7367344" y="1158240"/>
            <a:ext cx="558166"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map</a:t>
            </a:r>
            <a:endParaRPr lang="en-US" sz="1600" i="1" dirty="0"/>
          </a:p>
        </p:txBody>
      </p:sp>
      <p:sp>
        <p:nvSpPr>
          <p:cNvPr id="177" name="TextBox 845"/>
          <p:cNvSpPr txBox="1"/>
          <p:nvPr/>
        </p:nvSpPr>
        <p:spPr>
          <a:xfrm>
            <a:off x="7367344" y="1615440"/>
            <a:ext cx="510076"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sort</a:t>
            </a:r>
            <a:endParaRPr lang="en-US" sz="1600" i="1" dirty="0"/>
          </a:p>
        </p:txBody>
      </p:sp>
      <p:sp>
        <p:nvSpPr>
          <p:cNvPr id="178" name="TextBox 846"/>
          <p:cNvSpPr txBox="1"/>
          <p:nvPr/>
        </p:nvSpPr>
        <p:spPr>
          <a:xfrm>
            <a:off x="7367344" y="1996440"/>
            <a:ext cx="874535"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err="1" smtClean="0"/>
              <a:t>groupby</a:t>
            </a:r>
            <a:endParaRPr lang="en-US" sz="1600" i="1" dirty="0"/>
          </a:p>
        </p:txBody>
      </p:sp>
      <p:sp>
        <p:nvSpPr>
          <p:cNvPr id="179" name="TextBox 847"/>
          <p:cNvSpPr txBox="1"/>
          <p:nvPr/>
        </p:nvSpPr>
        <p:spPr>
          <a:xfrm>
            <a:off x="7367344" y="2453640"/>
            <a:ext cx="74603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reduce</a:t>
            </a:r>
            <a:endParaRPr lang="en-US" sz="1600" i="1" dirty="0"/>
          </a:p>
        </p:txBody>
      </p:sp>
      <p:sp>
        <p:nvSpPr>
          <p:cNvPr id="180" name="TextBox 848"/>
          <p:cNvSpPr txBox="1"/>
          <p:nvPr/>
        </p:nvSpPr>
        <p:spPr>
          <a:xfrm>
            <a:off x="7367344" y="2834640"/>
            <a:ext cx="976870"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distribute</a:t>
            </a:r>
            <a:endParaRPr lang="en-US" sz="1600" i="1" dirty="0"/>
          </a:p>
        </p:txBody>
      </p:sp>
      <p:sp>
        <p:nvSpPr>
          <p:cNvPr id="181" name="TextBox 849"/>
          <p:cNvSpPr txBox="1"/>
          <p:nvPr/>
        </p:nvSpPr>
        <p:spPr>
          <a:xfrm>
            <a:off x="7367344" y="3520440"/>
            <a:ext cx="1043876"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err="1" smtClean="0"/>
              <a:t>mergesort</a:t>
            </a:r>
            <a:endParaRPr lang="en-US" sz="1600" i="1" dirty="0"/>
          </a:p>
        </p:txBody>
      </p:sp>
      <p:sp>
        <p:nvSpPr>
          <p:cNvPr id="182" name="TextBox 850"/>
          <p:cNvSpPr txBox="1"/>
          <p:nvPr/>
        </p:nvSpPr>
        <p:spPr>
          <a:xfrm>
            <a:off x="7367344" y="3901440"/>
            <a:ext cx="874535"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err="1" smtClean="0"/>
              <a:t>groupby</a:t>
            </a:r>
            <a:endParaRPr lang="en-US" sz="1600" i="1" dirty="0"/>
          </a:p>
        </p:txBody>
      </p:sp>
      <p:sp>
        <p:nvSpPr>
          <p:cNvPr id="183" name="TextBox 851"/>
          <p:cNvSpPr txBox="1"/>
          <p:nvPr/>
        </p:nvSpPr>
        <p:spPr>
          <a:xfrm>
            <a:off x="7367344" y="4358640"/>
            <a:ext cx="74603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reduce</a:t>
            </a:r>
            <a:endParaRPr lang="en-US" sz="1600" i="1" dirty="0"/>
          </a:p>
        </p:txBody>
      </p:sp>
      <p:sp>
        <p:nvSpPr>
          <p:cNvPr id="184" name="TextBox 852"/>
          <p:cNvSpPr txBox="1"/>
          <p:nvPr/>
        </p:nvSpPr>
        <p:spPr>
          <a:xfrm>
            <a:off x="7367344" y="4968240"/>
            <a:ext cx="1043876"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err="1" smtClean="0"/>
              <a:t>mergesort</a:t>
            </a:r>
            <a:endParaRPr lang="en-US" sz="1600" i="1" dirty="0"/>
          </a:p>
        </p:txBody>
      </p:sp>
      <p:sp>
        <p:nvSpPr>
          <p:cNvPr id="185" name="TextBox 853"/>
          <p:cNvSpPr txBox="1"/>
          <p:nvPr/>
        </p:nvSpPr>
        <p:spPr>
          <a:xfrm>
            <a:off x="7367344" y="5425440"/>
            <a:ext cx="874535"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err="1" smtClean="0"/>
              <a:t>groupby</a:t>
            </a:r>
            <a:endParaRPr lang="en-US" sz="1600" i="1" dirty="0"/>
          </a:p>
        </p:txBody>
      </p:sp>
      <p:sp>
        <p:nvSpPr>
          <p:cNvPr id="186" name="TextBox 854"/>
          <p:cNvSpPr txBox="1"/>
          <p:nvPr/>
        </p:nvSpPr>
        <p:spPr>
          <a:xfrm>
            <a:off x="7367344" y="5882640"/>
            <a:ext cx="74603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reduce</a:t>
            </a:r>
            <a:endParaRPr lang="en-US" sz="1600" i="1" dirty="0"/>
          </a:p>
        </p:txBody>
      </p:sp>
      <p:sp>
        <p:nvSpPr>
          <p:cNvPr id="187" name="TextBox 855"/>
          <p:cNvSpPr txBox="1"/>
          <p:nvPr/>
        </p:nvSpPr>
        <p:spPr>
          <a:xfrm>
            <a:off x="7367344" y="6263640"/>
            <a:ext cx="995657"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consumer</a:t>
            </a:r>
            <a:endParaRPr lang="en-US" sz="1600" i="1" dirty="0"/>
          </a:p>
        </p:txBody>
      </p:sp>
      <p:sp>
        <p:nvSpPr>
          <p:cNvPr id="188" name="Right Brace 187"/>
          <p:cNvSpPr/>
          <p:nvPr/>
        </p:nvSpPr>
        <p:spPr>
          <a:xfrm>
            <a:off x="8281744" y="1082040"/>
            <a:ext cx="228600" cy="2209800"/>
          </a:xfrm>
          <a:prstGeom prst="rightBrace">
            <a:avLst>
              <a:gd name="adj1" fmla="val 50956"/>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189" name="Right Brace 188"/>
          <p:cNvSpPr/>
          <p:nvPr/>
        </p:nvSpPr>
        <p:spPr>
          <a:xfrm>
            <a:off x="8281744" y="4892040"/>
            <a:ext cx="228600" cy="1752600"/>
          </a:xfrm>
          <a:prstGeom prst="rightBrace">
            <a:avLst>
              <a:gd name="adj1" fmla="val 50956"/>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190" name="Right Brace 189"/>
          <p:cNvSpPr/>
          <p:nvPr/>
        </p:nvSpPr>
        <p:spPr>
          <a:xfrm>
            <a:off x="8281744" y="3368040"/>
            <a:ext cx="228600" cy="1447800"/>
          </a:xfrm>
          <a:prstGeom prst="rightBrace">
            <a:avLst>
              <a:gd name="adj1" fmla="val 50956"/>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191" name="TextBox 859"/>
          <p:cNvSpPr txBox="1"/>
          <p:nvPr/>
        </p:nvSpPr>
        <p:spPr>
          <a:xfrm rot="16200000">
            <a:off x="8414896" y="2072640"/>
            <a:ext cx="558166"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map</a:t>
            </a:r>
            <a:endParaRPr lang="en-US" sz="1600" i="1" dirty="0"/>
          </a:p>
        </p:txBody>
      </p:sp>
      <p:sp>
        <p:nvSpPr>
          <p:cNvPr id="192" name="TextBox 860"/>
          <p:cNvSpPr txBox="1"/>
          <p:nvPr/>
        </p:nvSpPr>
        <p:spPr>
          <a:xfrm rot="16200000">
            <a:off x="7776973" y="3935046"/>
            <a:ext cx="1805302"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partial aggregation</a:t>
            </a:r>
            <a:endParaRPr lang="en-US" sz="1600" i="1" dirty="0"/>
          </a:p>
        </p:txBody>
      </p:sp>
      <p:sp>
        <p:nvSpPr>
          <p:cNvPr id="193" name="TextBox 861"/>
          <p:cNvSpPr txBox="1"/>
          <p:nvPr/>
        </p:nvSpPr>
        <p:spPr>
          <a:xfrm rot="16200000">
            <a:off x="8306603" y="5623554"/>
            <a:ext cx="746038" cy="338554"/>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600" i="1" dirty="0" smtClean="0"/>
              <a:t>reduce</a:t>
            </a:r>
            <a:endParaRPr lang="en-US" sz="1600" i="1" dirty="0"/>
          </a:p>
        </p:txBody>
      </p:sp>
      <p:cxnSp>
        <p:nvCxnSpPr>
          <p:cNvPr id="194" name="Straight Arrow Connector 193"/>
          <p:cNvCxnSpPr>
            <a:stCxn id="112" idx="2"/>
            <a:endCxn id="118" idx="0"/>
          </p:cNvCxnSpPr>
          <p:nvPr/>
        </p:nvCxnSpPr>
        <p:spPr>
          <a:xfrm rot="16200000" flipH="1">
            <a:off x="4883224" y="3954780"/>
            <a:ext cx="1844040" cy="304800"/>
          </a:xfrm>
          <a:prstGeom prst="straightConnector1">
            <a:avLst/>
          </a:prstGeom>
          <a:ln w="38100">
            <a:solidFill>
              <a:schemeClr val="tx1"/>
            </a:solidFill>
            <a:headEnd type="none" w="med" len="med"/>
            <a:tailEnd type="triangle" w="med" len="sm"/>
          </a:ln>
        </p:spPr>
        <p:style>
          <a:lnRef idx="1">
            <a:schemeClr val="accent1"/>
          </a:lnRef>
          <a:fillRef idx="0">
            <a:schemeClr val="accent1"/>
          </a:fillRef>
          <a:effectRef idx="0">
            <a:schemeClr val="accent1"/>
          </a:effectRef>
          <a:fontRef idx="minor">
            <a:schemeClr val="tx1"/>
          </a:fontRef>
        </p:style>
      </p:cxnSp>
      <p:sp>
        <p:nvSpPr>
          <p:cNvPr id="195" name="Rounded Rectangle 194"/>
          <p:cNvSpPr/>
          <p:nvPr/>
        </p:nvSpPr>
        <p:spPr>
          <a:xfrm>
            <a:off x="228600" y="5910309"/>
            <a:ext cx="298142" cy="160538"/>
          </a:xfrm>
          <a:prstGeom prst="roundRect">
            <a:avLst/>
          </a:prstGeom>
          <a:solidFill>
            <a:schemeClr val="accent6">
              <a:lumMod val="20000"/>
              <a:lumOff val="80000"/>
            </a:schemeClr>
          </a:solidFill>
          <a:ln w="127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a:t>
            </a:r>
            <a:endParaRPr lang="en-US" sz="1400" dirty="0">
              <a:solidFill>
                <a:schemeClr val="tx1"/>
              </a:solidFill>
            </a:endParaRPr>
          </a:p>
        </p:txBody>
      </p:sp>
      <p:sp>
        <p:nvSpPr>
          <p:cNvPr id="196" name="Rounded Rectangle 195"/>
          <p:cNvSpPr/>
          <p:nvPr/>
        </p:nvSpPr>
        <p:spPr>
          <a:xfrm>
            <a:off x="618478" y="5910309"/>
            <a:ext cx="298142" cy="160538"/>
          </a:xfrm>
          <a:prstGeom prst="roundRect">
            <a:avLst/>
          </a:prstGeom>
          <a:solidFill>
            <a:schemeClr val="accent6">
              <a:lumMod val="20000"/>
              <a:lumOff val="80000"/>
            </a:schemeClr>
          </a:solidFill>
          <a:ln w="127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a:t>
            </a:r>
            <a:endParaRPr lang="en-US" sz="1400" dirty="0">
              <a:solidFill>
                <a:schemeClr val="tx1"/>
              </a:solidFill>
            </a:endParaRPr>
          </a:p>
        </p:txBody>
      </p:sp>
      <p:sp>
        <p:nvSpPr>
          <p:cNvPr id="197" name="Rounded Rectangle 196"/>
          <p:cNvSpPr/>
          <p:nvPr/>
        </p:nvSpPr>
        <p:spPr>
          <a:xfrm>
            <a:off x="1008355" y="5910309"/>
            <a:ext cx="298142" cy="160538"/>
          </a:xfrm>
          <a:prstGeom prst="roundRect">
            <a:avLst/>
          </a:prstGeom>
          <a:solidFill>
            <a:schemeClr val="accent6">
              <a:lumMod val="20000"/>
              <a:lumOff val="80000"/>
            </a:schemeClr>
          </a:solidFill>
          <a:ln w="127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a:t>
            </a:r>
            <a:endParaRPr lang="en-US" sz="1400" dirty="0">
              <a:solidFill>
                <a:schemeClr val="tx1"/>
              </a:solidFill>
            </a:endParaRPr>
          </a:p>
        </p:txBody>
      </p:sp>
      <p:sp>
        <p:nvSpPr>
          <p:cNvPr id="198" name="Rounded Rectangle 197"/>
          <p:cNvSpPr/>
          <p:nvPr/>
        </p:nvSpPr>
        <p:spPr>
          <a:xfrm>
            <a:off x="1421167" y="5910309"/>
            <a:ext cx="298142" cy="160538"/>
          </a:xfrm>
          <a:prstGeom prst="roundRect">
            <a:avLst/>
          </a:prstGeom>
          <a:solidFill>
            <a:schemeClr val="accent6">
              <a:lumMod val="20000"/>
              <a:lumOff val="80000"/>
            </a:schemeClr>
          </a:solidFill>
          <a:ln w="127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a:t>
            </a:r>
            <a:endParaRPr lang="en-US" sz="1400" dirty="0">
              <a:solidFill>
                <a:schemeClr val="tx1"/>
              </a:solidFill>
            </a:endParaRPr>
          </a:p>
        </p:txBody>
      </p:sp>
      <p:sp>
        <p:nvSpPr>
          <p:cNvPr id="199" name="Rounded Rectangle 198"/>
          <p:cNvSpPr/>
          <p:nvPr/>
        </p:nvSpPr>
        <p:spPr>
          <a:xfrm>
            <a:off x="870751" y="6277253"/>
            <a:ext cx="298142" cy="160538"/>
          </a:xfrm>
          <a:prstGeom prst="roundRect">
            <a:avLst/>
          </a:prstGeom>
          <a:solidFill>
            <a:srgbClr val="FFC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a:t>
            </a:r>
          </a:p>
        </p:txBody>
      </p:sp>
      <p:sp>
        <p:nvSpPr>
          <p:cNvPr id="200" name="Rounded Rectangle 199"/>
          <p:cNvSpPr/>
          <p:nvPr/>
        </p:nvSpPr>
        <p:spPr>
          <a:xfrm>
            <a:off x="1260629" y="6277253"/>
            <a:ext cx="298142" cy="160538"/>
          </a:xfrm>
          <a:prstGeom prst="roundRect">
            <a:avLst/>
          </a:prstGeom>
          <a:solidFill>
            <a:srgbClr val="FFC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a:t>
            </a:r>
          </a:p>
        </p:txBody>
      </p:sp>
      <p:sp>
        <p:nvSpPr>
          <p:cNvPr id="201" name="Rounded Rectangle 200"/>
          <p:cNvSpPr/>
          <p:nvPr/>
        </p:nvSpPr>
        <p:spPr>
          <a:xfrm>
            <a:off x="1650507" y="6277253"/>
            <a:ext cx="298142" cy="160538"/>
          </a:xfrm>
          <a:prstGeom prst="roundRect">
            <a:avLst/>
          </a:prstGeom>
          <a:solidFill>
            <a:srgbClr val="FFC000"/>
          </a:solid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A</a:t>
            </a:r>
          </a:p>
        </p:txBody>
      </p:sp>
      <p:cxnSp>
        <p:nvCxnSpPr>
          <p:cNvPr id="202" name="Straight Arrow Connector 201"/>
          <p:cNvCxnSpPr>
            <a:stCxn id="197" idx="2"/>
            <a:endCxn id="199" idx="0"/>
          </p:cNvCxnSpPr>
          <p:nvPr/>
        </p:nvCxnSpPr>
        <p:spPr>
          <a:xfrm rot="5400000">
            <a:off x="985421" y="6105248"/>
            <a:ext cx="206406" cy="137604"/>
          </a:xfrm>
          <a:prstGeom prst="straightConnector1">
            <a:avLst/>
          </a:prstGeom>
          <a:ln w="127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3" name="Straight Arrow Connector 202"/>
          <p:cNvCxnSpPr>
            <a:stCxn id="195" idx="2"/>
            <a:endCxn id="199" idx="0"/>
          </p:cNvCxnSpPr>
          <p:nvPr/>
        </p:nvCxnSpPr>
        <p:spPr>
          <a:xfrm rot="16200000" flipH="1">
            <a:off x="595544" y="5852974"/>
            <a:ext cx="206406" cy="642151"/>
          </a:xfrm>
          <a:prstGeom prst="straightConnector1">
            <a:avLst/>
          </a:prstGeom>
          <a:ln w="127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4" name="Straight Arrow Connector 203"/>
          <p:cNvCxnSpPr>
            <a:stCxn id="196" idx="2"/>
            <a:endCxn id="200" idx="0"/>
          </p:cNvCxnSpPr>
          <p:nvPr/>
        </p:nvCxnSpPr>
        <p:spPr>
          <a:xfrm rot="16200000" flipH="1">
            <a:off x="985421" y="5852974"/>
            <a:ext cx="206406" cy="642151"/>
          </a:xfrm>
          <a:prstGeom prst="straightConnector1">
            <a:avLst/>
          </a:prstGeom>
          <a:ln w="127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5" name="Straight Arrow Connector 204"/>
          <p:cNvCxnSpPr>
            <a:stCxn id="208" idx="2"/>
            <a:endCxn id="201" idx="0"/>
          </p:cNvCxnSpPr>
          <p:nvPr/>
        </p:nvCxnSpPr>
        <p:spPr>
          <a:xfrm rot="5400000">
            <a:off x="1799578" y="6070847"/>
            <a:ext cx="206406" cy="206406"/>
          </a:xfrm>
          <a:prstGeom prst="straightConnector1">
            <a:avLst/>
          </a:prstGeom>
          <a:ln w="127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6" name="Straight Arrow Connector 205"/>
          <p:cNvCxnSpPr>
            <a:stCxn id="209" idx="2"/>
            <a:endCxn id="200" idx="0"/>
          </p:cNvCxnSpPr>
          <p:nvPr/>
        </p:nvCxnSpPr>
        <p:spPr>
          <a:xfrm rot="5400000">
            <a:off x="1811045" y="5669502"/>
            <a:ext cx="206406" cy="1009095"/>
          </a:xfrm>
          <a:prstGeom prst="straightConnector1">
            <a:avLst/>
          </a:prstGeom>
          <a:ln w="127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7" name="Straight Arrow Connector 206"/>
          <p:cNvCxnSpPr>
            <a:stCxn id="198" idx="2"/>
            <a:endCxn id="201" idx="0"/>
          </p:cNvCxnSpPr>
          <p:nvPr/>
        </p:nvCxnSpPr>
        <p:spPr>
          <a:xfrm rot="16200000" flipH="1">
            <a:off x="1581705" y="6059380"/>
            <a:ext cx="206406" cy="229340"/>
          </a:xfrm>
          <a:prstGeom prst="straightConnector1">
            <a:avLst/>
          </a:prstGeom>
          <a:ln w="127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8" name="Rounded Rectangle 207"/>
          <p:cNvSpPr/>
          <p:nvPr/>
        </p:nvSpPr>
        <p:spPr>
          <a:xfrm>
            <a:off x="1856913" y="5910309"/>
            <a:ext cx="298142" cy="160538"/>
          </a:xfrm>
          <a:prstGeom prst="roundRect">
            <a:avLst/>
          </a:prstGeom>
          <a:solidFill>
            <a:schemeClr val="accent6">
              <a:lumMod val="20000"/>
              <a:lumOff val="80000"/>
            </a:schemeClr>
          </a:solidFill>
          <a:ln w="127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a:t>
            </a:r>
            <a:endParaRPr lang="en-US" sz="1400" dirty="0">
              <a:solidFill>
                <a:schemeClr val="tx1"/>
              </a:solidFill>
            </a:endParaRPr>
          </a:p>
        </p:txBody>
      </p:sp>
      <p:sp>
        <p:nvSpPr>
          <p:cNvPr id="209" name="Rounded Rectangle 208"/>
          <p:cNvSpPr/>
          <p:nvPr/>
        </p:nvSpPr>
        <p:spPr>
          <a:xfrm>
            <a:off x="2269724" y="5910309"/>
            <a:ext cx="298142" cy="160538"/>
          </a:xfrm>
          <a:prstGeom prst="roundRect">
            <a:avLst/>
          </a:prstGeom>
          <a:solidFill>
            <a:schemeClr val="accent6">
              <a:lumMod val="20000"/>
              <a:lumOff val="80000"/>
            </a:schemeClr>
          </a:solidFill>
          <a:ln w="127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S</a:t>
            </a:r>
            <a:endParaRPr lang="en-US" sz="1400" dirty="0">
              <a:solidFill>
                <a:schemeClr val="tx1"/>
              </a:solidFill>
            </a:endParaRPr>
          </a:p>
        </p:txBody>
      </p:sp>
      <p:sp>
        <p:nvSpPr>
          <p:cNvPr id="210" name="Rounded Rectangle 209"/>
          <p:cNvSpPr/>
          <p:nvPr/>
        </p:nvSpPr>
        <p:spPr>
          <a:xfrm>
            <a:off x="1306497" y="6621262"/>
            <a:ext cx="298142" cy="160538"/>
          </a:xfrm>
          <a:prstGeom prst="roundRect">
            <a:avLst/>
          </a:prstGeom>
          <a:solidFill>
            <a:srgbClr val="FFFF99"/>
          </a:solidFill>
          <a:ln w="127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T</a:t>
            </a:r>
            <a:endParaRPr lang="en-US" sz="1400" dirty="0">
              <a:solidFill>
                <a:schemeClr val="tx1"/>
              </a:solidFill>
            </a:endParaRPr>
          </a:p>
        </p:txBody>
      </p:sp>
      <p:cxnSp>
        <p:nvCxnSpPr>
          <p:cNvPr id="211" name="Straight Arrow Connector 210"/>
          <p:cNvCxnSpPr>
            <a:stCxn id="201" idx="2"/>
            <a:endCxn id="210" idx="0"/>
          </p:cNvCxnSpPr>
          <p:nvPr/>
        </p:nvCxnSpPr>
        <p:spPr>
          <a:xfrm rot="5400000">
            <a:off x="1535837" y="6357521"/>
            <a:ext cx="183472" cy="344010"/>
          </a:xfrm>
          <a:prstGeom prst="straightConnector1">
            <a:avLst/>
          </a:prstGeom>
          <a:ln w="127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2" name="Straight Arrow Connector 211"/>
          <p:cNvCxnSpPr>
            <a:stCxn id="200" idx="2"/>
            <a:endCxn id="210" idx="0"/>
          </p:cNvCxnSpPr>
          <p:nvPr/>
        </p:nvCxnSpPr>
        <p:spPr>
          <a:xfrm rot="16200000" flipH="1">
            <a:off x="1340898" y="6506592"/>
            <a:ext cx="183472" cy="45868"/>
          </a:xfrm>
          <a:prstGeom prst="straightConnector1">
            <a:avLst/>
          </a:prstGeom>
          <a:ln w="127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3" name="Straight Arrow Connector 212"/>
          <p:cNvCxnSpPr>
            <a:stCxn id="199" idx="2"/>
            <a:endCxn id="210" idx="0"/>
          </p:cNvCxnSpPr>
          <p:nvPr/>
        </p:nvCxnSpPr>
        <p:spPr>
          <a:xfrm rot="16200000" flipH="1">
            <a:off x="1145959" y="6311653"/>
            <a:ext cx="183472" cy="435746"/>
          </a:xfrm>
          <a:prstGeom prst="straightConnector1">
            <a:avLst/>
          </a:prstGeom>
          <a:ln w="12700">
            <a:solidFill>
              <a:schemeClr val="accent3">
                <a:lumMod val="75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5" name="TextBox 288"/>
          <p:cNvSpPr txBox="1"/>
          <p:nvPr/>
        </p:nvSpPr>
        <p:spPr>
          <a:xfrm>
            <a:off x="4495800" y="5410200"/>
            <a:ext cx="978153" cy="369332"/>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smtClean="0"/>
              <a:t>dynamic</a:t>
            </a:r>
            <a:endParaRPr lang="en-US" dirty="0"/>
          </a:p>
        </p:txBody>
      </p:sp>
    </p:spTree>
    <p:extLst>
      <p:ext uri="{BB962C8B-B14F-4D97-AF65-F5344CB8AC3E}">
        <p14:creationId xmlns:p14="http://schemas.microsoft.com/office/powerpoint/2010/main" val="30844048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par>
                                <p:cTn id="51" presetID="1" presetClass="entr" presetSubtype="0" fill="hold" grpId="0" nodeType="withEffect" nodePh="1">
                                  <p:stCondLst>
                                    <p:cond delay="0"/>
                                  </p:stCondLst>
                                  <p:endCondLst>
                                    <p:cond evt="begin" delay="0">
                                      <p:tn val="51"/>
                                    </p:cond>
                                  </p:endCondLst>
                                  <p:childTnLst>
                                    <p:set>
                                      <p:cBhvr>
                                        <p:cTn id="52" dur="1" fill="hold">
                                          <p:stCondLst>
                                            <p:cond delay="0"/>
                                          </p:stCondLst>
                                        </p:cTn>
                                        <p:tgtEl>
                                          <p:spTgt spid="4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53"/>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5"/>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56"/>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57"/>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5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60"/>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61"/>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62"/>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63"/>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6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65"/>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66"/>
                                        </p:tgtEl>
                                        <p:attrNameLst>
                                          <p:attrName>style.visibility</p:attrName>
                                        </p:attrNameLst>
                                      </p:cBhvr>
                                      <p:to>
                                        <p:strVal val="visible"/>
                                      </p:to>
                                    </p:set>
                                  </p:childTnLst>
                                </p:cTn>
                              </p:par>
                              <p:par>
                                <p:cTn id="99" presetID="1" presetClass="entr" presetSubtype="0" fill="hold" grpId="0" nodeType="withEffect" nodePh="1">
                                  <p:stCondLst>
                                    <p:cond delay="0"/>
                                  </p:stCondLst>
                                  <p:endCondLst>
                                    <p:cond evt="begin" delay="0">
                                      <p:tn val="99"/>
                                    </p:cond>
                                  </p:endCondLst>
                                  <p:childTnLst>
                                    <p:set>
                                      <p:cBhvr>
                                        <p:cTn id="100" dur="1" fill="hold">
                                          <p:stCondLst>
                                            <p:cond delay="0"/>
                                          </p:stCondLst>
                                        </p:cTn>
                                        <p:tgtEl>
                                          <p:spTgt spid="6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68"/>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6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7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71"/>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72"/>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73"/>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74"/>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75"/>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76"/>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77"/>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78"/>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79"/>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80"/>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81"/>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82"/>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83"/>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84"/>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85"/>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86"/>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87"/>
                                        </p:tgtEl>
                                        <p:attrNameLst>
                                          <p:attrName>style.visibility</p:attrName>
                                        </p:attrNameLst>
                                      </p:cBhvr>
                                      <p:to>
                                        <p:strVal val="visible"/>
                                      </p:to>
                                    </p:set>
                                  </p:childTnLst>
                                </p:cTn>
                              </p:par>
                              <p:par>
                                <p:cTn id="141" presetID="1" presetClass="entr" presetSubtype="0" fill="hold" grpId="0" nodeType="withEffect" nodePh="1">
                                  <p:stCondLst>
                                    <p:cond delay="0"/>
                                  </p:stCondLst>
                                  <p:endCondLst>
                                    <p:cond evt="begin" delay="0">
                                      <p:tn val="141"/>
                                    </p:cond>
                                  </p:endCondLst>
                                  <p:childTnLst>
                                    <p:set>
                                      <p:cBhvr>
                                        <p:cTn id="142" dur="1" fill="hold">
                                          <p:stCondLst>
                                            <p:cond delay="0"/>
                                          </p:stCondLst>
                                        </p:cTn>
                                        <p:tgtEl>
                                          <p:spTgt spid="88"/>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89"/>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90"/>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91"/>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92"/>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93"/>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94"/>
                                        </p:tgtEl>
                                        <p:attrNameLst>
                                          <p:attrName>style.visibility</p:attrName>
                                        </p:attrNameLst>
                                      </p:cBhvr>
                                      <p:to>
                                        <p:strVal val="visible"/>
                                      </p:to>
                                    </p:set>
                                  </p:childTnLst>
                                </p:cTn>
                              </p:par>
                              <p:par>
                                <p:cTn id="155" presetID="1" presetClass="entr" presetSubtype="0" fill="hold" nodeType="withEffect">
                                  <p:stCondLst>
                                    <p:cond delay="0"/>
                                  </p:stCondLst>
                                  <p:childTnLst>
                                    <p:set>
                                      <p:cBhvr>
                                        <p:cTn id="156" dur="1" fill="hold">
                                          <p:stCondLst>
                                            <p:cond delay="0"/>
                                          </p:stCondLst>
                                        </p:cTn>
                                        <p:tgtEl>
                                          <p:spTgt spid="95"/>
                                        </p:tgtEl>
                                        <p:attrNameLst>
                                          <p:attrName>style.visibility</p:attrName>
                                        </p:attrNameLst>
                                      </p:cBhvr>
                                      <p:to>
                                        <p:strVal val="visible"/>
                                      </p:to>
                                    </p:set>
                                  </p:childTnLst>
                                </p:cTn>
                              </p:par>
                              <p:par>
                                <p:cTn id="157" presetID="1" presetClass="entr" presetSubtype="0" fill="hold" nodeType="withEffect">
                                  <p:stCondLst>
                                    <p:cond delay="0"/>
                                  </p:stCondLst>
                                  <p:childTnLst>
                                    <p:set>
                                      <p:cBhvr>
                                        <p:cTn id="158" dur="1" fill="hold">
                                          <p:stCondLst>
                                            <p:cond delay="0"/>
                                          </p:stCondLst>
                                        </p:cTn>
                                        <p:tgtEl>
                                          <p:spTgt spid="96"/>
                                        </p:tgtEl>
                                        <p:attrNameLst>
                                          <p:attrName>style.visibility</p:attrName>
                                        </p:attrNameLst>
                                      </p:cBhvr>
                                      <p:to>
                                        <p:strVal val="visible"/>
                                      </p:to>
                                    </p:set>
                                  </p:childTnLst>
                                </p:cTn>
                              </p:par>
                              <p:par>
                                <p:cTn id="159" presetID="1" presetClass="entr" presetSubtype="0" fill="hold" nodeType="withEffect">
                                  <p:stCondLst>
                                    <p:cond delay="0"/>
                                  </p:stCondLst>
                                  <p:childTnLst>
                                    <p:set>
                                      <p:cBhvr>
                                        <p:cTn id="160" dur="1" fill="hold">
                                          <p:stCondLst>
                                            <p:cond delay="0"/>
                                          </p:stCondLst>
                                        </p:cTn>
                                        <p:tgtEl>
                                          <p:spTgt spid="97"/>
                                        </p:tgtEl>
                                        <p:attrNameLst>
                                          <p:attrName>style.visibility</p:attrName>
                                        </p:attrNameLst>
                                      </p:cBhvr>
                                      <p:to>
                                        <p:strVal val="visible"/>
                                      </p:to>
                                    </p:set>
                                  </p:childTnLst>
                                </p:cTn>
                              </p:par>
                              <p:par>
                                <p:cTn id="161" presetID="1" presetClass="entr" presetSubtype="0" fill="hold" nodeType="withEffect">
                                  <p:stCondLst>
                                    <p:cond delay="0"/>
                                  </p:stCondLst>
                                  <p:childTnLst>
                                    <p:set>
                                      <p:cBhvr>
                                        <p:cTn id="162" dur="1" fill="hold">
                                          <p:stCondLst>
                                            <p:cond delay="0"/>
                                          </p:stCondLst>
                                        </p:cTn>
                                        <p:tgtEl>
                                          <p:spTgt spid="98"/>
                                        </p:tgtEl>
                                        <p:attrNameLst>
                                          <p:attrName>style.visibility</p:attrName>
                                        </p:attrNameLst>
                                      </p:cBhvr>
                                      <p:to>
                                        <p:strVal val="visible"/>
                                      </p:to>
                                    </p:set>
                                  </p:childTnLst>
                                </p:cTn>
                              </p:par>
                              <p:par>
                                <p:cTn id="163" presetID="1" presetClass="entr" presetSubtype="0" fill="hold" nodeType="withEffect">
                                  <p:stCondLst>
                                    <p:cond delay="0"/>
                                  </p:stCondLst>
                                  <p:childTnLst>
                                    <p:set>
                                      <p:cBhvr>
                                        <p:cTn id="164" dur="1" fill="hold">
                                          <p:stCondLst>
                                            <p:cond delay="0"/>
                                          </p:stCondLst>
                                        </p:cTn>
                                        <p:tgtEl>
                                          <p:spTgt spid="99"/>
                                        </p:tgtEl>
                                        <p:attrNameLst>
                                          <p:attrName>style.visibility</p:attrName>
                                        </p:attrNameLst>
                                      </p:cBhvr>
                                      <p:to>
                                        <p:strVal val="visible"/>
                                      </p:to>
                                    </p:set>
                                  </p:childTnLst>
                                </p:cTn>
                              </p:par>
                              <p:par>
                                <p:cTn id="165" presetID="1" presetClass="entr" presetSubtype="0" fill="hold" nodeType="withEffect">
                                  <p:stCondLst>
                                    <p:cond delay="0"/>
                                  </p:stCondLst>
                                  <p:childTnLst>
                                    <p:set>
                                      <p:cBhvr>
                                        <p:cTn id="166" dur="1" fill="hold">
                                          <p:stCondLst>
                                            <p:cond delay="0"/>
                                          </p:stCondLst>
                                        </p:cTn>
                                        <p:tgtEl>
                                          <p:spTgt spid="100"/>
                                        </p:tgtEl>
                                        <p:attrNameLst>
                                          <p:attrName>style.visibility</p:attrName>
                                        </p:attrNameLst>
                                      </p:cBhvr>
                                      <p:to>
                                        <p:strVal val="visible"/>
                                      </p:to>
                                    </p:set>
                                  </p:childTnLst>
                                </p:cTn>
                              </p:par>
                              <p:par>
                                <p:cTn id="167" presetID="1" presetClass="entr" presetSubtype="0" fill="hold" nodeType="withEffect">
                                  <p:stCondLst>
                                    <p:cond delay="0"/>
                                  </p:stCondLst>
                                  <p:childTnLst>
                                    <p:set>
                                      <p:cBhvr>
                                        <p:cTn id="168" dur="1" fill="hold">
                                          <p:stCondLst>
                                            <p:cond delay="0"/>
                                          </p:stCondLst>
                                        </p:cTn>
                                        <p:tgtEl>
                                          <p:spTgt spid="101"/>
                                        </p:tgtEl>
                                        <p:attrNameLst>
                                          <p:attrName>style.visibility</p:attrName>
                                        </p:attrNameLst>
                                      </p:cBhvr>
                                      <p:to>
                                        <p:strVal val="visible"/>
                                      </p:to>
                                    </p:set>
                                  </p:childTnLst>
                                </p:cTn>
                              </p:par>
                              <p:par>
                                <p:cTn id="169" presetID="1" presetClass="entr" presetSubtype="0" fill="hold" nodeType="withEffect">
                                  <p:stCondLst>
                                    <p:cond delay="0"/>
                                  </p:stCondLst>
                                  <p:childTnLst>
                                    <p:set>
                                      <p:cBhvr>
                                        <p:cTn id="170" dur="1" fill="hold">
                                          <p:stCondLst>
                                            <p:cond delay="0"/>
                                          </p:stCondLst>
                                        </p:cTn>
                                        <p:tgtEl>
                                          <p:spTgt spid="102"/>
                                        </p:tgtEl>
                                        <p:attrNameLst>
                                          <p:attrName>style.visibility</p:attrName>
                                        </p:attrNameLst>
                                      </p:cBhvr>
                                      <p:to>
                                        <p:strVal val="visible"/>
                                      </p:to>
                                    </p:set>
                                  </p:childTnLst>
                                </p:cTn>
                              </p:par>
                              <p:par>
                                <p:cTn id="171" presetID="1" presetClass="entr" presetSubtype="0" fill="hold" nodeType="withEffect">
                                  <p:stCondLst>
                                    <p:cond delay="0"/>
                                  </p:stCondLst>
                                  <p:childTnLst>
                                    <p:set>
                                      <p:cBhvr>
                                        <p:cTn id="172" dur="1" fill="hold">
                                          <p:stCondLst>
                                            <p:cond delay="0"/>
                                          </p:stCondLst>
                                        </p:cTn>
                                        <p:tgtEl>
                                          <p:spTgt spid="103"/>
                                        </p:tgtEl>
                                        <p:attrNameLst>
                                          <p:attrName>style.visibility</p:attrName>
                                        </p:attrNameLst>
                                      </p:cBhvr>
                                      <p:to>
                                        <p:strVal val="visible"/>
                                      </p:to>
                                    </p:set>
                                  </p:childTnLst>
                                </p:cTn>
                              </p:par>
                              <p:par>
                                <p:cTn id="173" presetID="1" presetClass="entr" presetSubtype="0" fill="hold" nodeType="withEffect">
                                  <p:stCondLst>
                                    <p:cond delay="0"/>
                                  </p:stCondLst>
                                  <p:childTnLst>
                                    <p:set>
                                      <p:cBhvr>
                                        <p:cTn id="174" dur="1" fill="hold">
                                          <p:stCondLst>
                                            <p:cond delay="0"/>
                                          </p:stCondLst>
                                        </p:cTn>
                                        <p:tgtEl>
                                          <p:spTgt spid="104"/>
                                        </p:tgtEl>
                                        <p:attrNameLst>
                                          <p:attrName>style.visibility</p:attrName>
                                        </p:attrNameLst>
                                      </p:cBhvr>
                                      <p:to>
                                        <p:strVal val="visible"/>
                                      </p:to>
                                    </p:set>
                                  </p:childTnLst>
                                </p:cTn>
                              </p:par>
                              <p:par>
                                <p:cTn id="175" presetID="1" presetClass="entr" presetSubtype="0" fill="hold" nodeType="withEffect">
                                  <p:stCondLst>
                                    <p:cond delay="0"/>
                                  </p:stCondLst>
                                  <p:childTnLst>
                                    <p:set>
                                      <p:cBhvr>
                                        <p:cTn id="176" dur="1" fill="hold">
                                          <p:stCondLst>
                                            <p:cond delay="0"/>
                                          </p:stCondLst>
                                        </p:cTn>
                                        <p:tgtEl>
                                          <p:spTgt spid="105"/>
                                        </p:tgtEl>
                                        <p:attrNameLst>
                                          <p:attrName>style.visibility</p:attrName>
                                        </p:attrNameLst>
                                      </p:cBhvr>
                                      <p:to>
                                        <p:strVal val="visible"/>
                                      </p:to>
                                    </p:set>
                                  </p:childTnLst>
                                </p:cTn>
                              </p:par>
                            </p:childTnLst>
                          </p:cTn>
                        </p:par>
                      </p:childTnLst>
                    </p:cTn>
                  </p:par>
                  <p:par>
                    <p:cTn id="177" fill="hold">
                      <p:stCondLst>
                        <p:cond delay="indefinite"/>
                      </p:stCondLst>
                      <p:childTnLst>
                        <p:par>
                          <p:cTn id="178" fill="hold">
                            <p:stCondLst>
                              <p:cond delay="0"/>
                            </p:stCondLst>
                            <p:childTnLst>
                              <p:par>
                                <p:cTn id="179" presetID="1" presetClass="entr" presetSubtype="0" fill="hold" grpId="0" nodeType="clickEffect">
                                  <p:stCondLst>
                                    <p:cond delay="0"/>
                                  </p:stCondLst>
                                  <p:childTnLst>
                                    <p:set>
                                      <p:cBhvr>
                                        <p:cTn id="180" dur="1" fill="hold">
                                          <p:stCondLst>
                                            <p:cond delay="0"/>
                                          </p:stCondLst>
                                        </p:cTn>
                                        <p:tgtEl>
                                          <p:spTgt spid="226"/>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195"/>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196"/>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197"/>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198"/>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199"/>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200"/>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201"/>
                                        </p:tgtEl>
                                        <p:attrNameLst>
                                          <p:attrName>style.visibility</p:attrName>
                                        </p:attrNameLst>
                                      </p:cBhvr>
                                      <p:to>
                                        <p:strVal val="visible"/>
                                      </p:to>
                                    </p:set>
                                  </p:childTnLst>
                                </p:cTn>
                              </p:par>
                              <p:par>
                                <p:cTn id="195" presetID="1" presetClass="entr" presetSubtype="0" fill="hold" nodeType="withEffect">
                                  <p:stCondLst>
                                    <p:cond delay="0"/>
                                  </p:stCondLst>
                                  <p:childTnLst>
                                    <p:set>
                                      <p:cBhvr>
                                        <p:cTn id="196" dur="1" fill="hold">
                                          <p:stCondLst>
                                            <p:cond delay="0"/>
                                          </p:stCondLst>
                                        </p:cTn>
                                        <p:tgtEl>
                                          <p:spTgt spid="202"/>
                                        </p:tgtEl>
                                        <p:attrNameLst>
                                          <p:attrName>style.visibility</p:attrName>
                                        </p:attrNameLst>
                                      </p:cBhvr>
                                      <p:to>
                                        <p:strVal val="visible"/>
                                      </p:to>
                                    </p:set>
                                  </p:childTnLst>
                                </p:cTn>
                              </p:par>
                              <p:par>
                                <p:cTn id="197" presetID="1" presetClass="entr" presetSubtype="0" fill="hold" nodeType="withEffect">
                                  <p:stCondLst>
                                    <p:cond delay="0"/>
                                  </p:stCondLst>
                                  <p:childTnLst>
                                    <p:set>
                                      <p:cBhvr>
                                        <p:cTn id="198" dur="1" fill="hold">
                                          <p:stCondLst>
                                            <p:cond delay="0"/>
                                          </p:stCondLst>
                                        </p:cTn>
                                        <p:tgtEl>
                                          <p:spTgt spid="203"/>
                                        </p:tgtEl>
                                        <p:attrNameLst>
                                          <p:attrName>style.visibility</p:attrName>
                                        </p:attrNameLst>
                                      </p:cBhvr>
                                      <p:to>
                                        <p:strVal val="visible"/>
                                      </p:to>
                                    </p:set>
                                  </p:childTnLst>
                                </p:cTn>
                              </p:par>
                              <p:par>
                                <p:cTn id="199" presetID="1" presetClass="entr" presetSubtype="0" fill="hold" nodeType="withEffect">
                                  <p:stCondLst>
                                    <p:cond delay="0"/>
                                  </p:stCondLst>
                                  <p:childTnLst>
                                    <p:set>
                                      <p:cBhvr>
                                        <p:cTn id="200" dur="1" fill="hold">
                                          <p:stCondLst>
                                            <p:cond delay="0"/>
                                          </p:stCondLst>
                                        </p:cTn>
                                        <p:tgtEl>
                                          <p:spTgt spid="204"/>
                                        </p:tgtEl>
                                        <p:attrNameLst>
                                          <p:attrName>style.visibility</p:attrName>
                                        </p:attrNameLst>
                                      </p:cBhvr>
                                      <p:to>
                                        <p:strVal val="visible"/>
                                      </p:to>
                                    </p:set>
                                  </p:childTnLst>
                                </p:cTn>
                              </p:par>
                              <p:par>
                                <p:cTn id="201" presetID="1" presetClass="entr" presetSubtype="0" fill="hold" nodeType="withEffect">
                                  <p:stCondLst>
                                    <p:cond delay="0"/>
                                  </p:stCondLst>
                                  <p:childTnLst>
                                    <p:set>
                                      <p:cBhvr>
                                        <p:cTn id="202" dur="1" fill="hold">
                                          <p:stCondLst>
                                            <p:cond delay="0"/>
                                          </p:stCondLst>
                                        </p:cTn>
                                        <p:tgtEl>
                                          <p:spTgt spid="205"/>
                                        </p:tgtEl>
                                        <p:attrNameLst>
                                          <p:attrName>style.visibility</p:attrName>
                                        </p:attrNameLst>
                                      </p:cBhvr>
                                      <p:to>
                                        <p:strVal val="visible"/>
                                      </p:to>
                                    </p:set>
                                  </p:childTnLst>
                                </p:cTn>
                              </p:par>
                              <p:par>
                                <p:cTn id="203" presetID="1" presetClass="entr" presetSubtype="0" fill="hold" nodeType="withEffect">
                                  <p:stCondLst>
                                    <p:cond delay="0"/>
                                  </p:stCondLst>
                                  <p:childTnLst>
                                    <p:set>
                                      <p:cBhvr>
                                        <p:cTn id="204" dur="1" fill="hold">
                                          <p:stCondLst>
                                            <p:cond delay="0"/>
                                          </p:stCondLst>
                                        </p:cTn>
                                        <p:tgtEl>
                                          <p:spTgt spid="206"/>
                                        </p:tgtEl>
                                        <p:attrNameLst>
                                          <p:attrName>style.visibility</p:attrName>
                                        </p:attrNameLst>
                                      </p:cBhvr>
                                      <p:to>
                                        <p:strVal val="visible"/>
                                      </p:to>
                                    </p:set>
                                  </p:childTnLst>
                                </p:cTn>
                              </p:par>
                              <p:par>
                                <p:cTn id="205" presetID="1" presetClass="entr" presetSubtype="0" fill="hold" nodeType="withEffect">
                                  <p:stCondLst>
                                    <p:cond delay="0"/>
                                  </p:stCondLst>
                                  <p:childTnLst>
                                    <p:set>
                                      <p:cBhvr>
                                        <p:cTn id="206" dur="1" fill="hold">
                                          <p:stCondLst>
                                            <p:cond delay="0"/>
                                          </p:stCondLst>
                                        </p:cTn>
                                        <p:tgtEl>
                                          <p:spTgt spid="207"/>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208"/>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209"/>
                                        </p:tgtEl>
                                        <p:attrNameLst>
                                          <p:attrName>style.visibility</p:attrName>
                                        </p:attrNameLst>
                                      </p:cBhvr>
                                      <p:to>
                                        <p:strVal val="visible"/>
                                      </p:to>
                                    </p:set>
                                  </p:childTnLst>
                                </p:cTn>
                              </p:par>
                              <p:par>
                                <p:cTn id="211" presetID="1" presetClass="entr" presetSubtype="0" fill="hold" grpId="0" nodeType="withEffect">
                                  <p:stCondLst>
                                    <p:cond delay="0"/>
                                  </p:stCondLst>
                                  <p:childTnLst>
                                    <p:set>
                                      <p:cBhvr>
                                        <p:cTn id="212" dur="1" fill="hold">
                                          <p:stCondLst>
                                            <p:cond delay="0"/>
                                          </p:stCondLst>
                                        </p:cTn>
                                        <p:tgtEl>
                                          <p:spTgt spid="210"/>
                                        </p:tgtEl>
                                        <p:attrNameLst>
                                          <p:attrName>style.visibility</p:attrName>
                                        </p:attrNameLst>
                                      </p:cBhvr>
                                      <p:to>
                                        <p:strVal val="visible"/>
                                      </p:to>
                                    </p:set>
                                  </p:childTnLst>
                                </p:cTn>
                              </p:par>
                              <p:par>
                                <p:cTn id="213" presetID="1" presetClass="entr" presetSubtype="0" fill="hold" nodeType="withEffect">
                                  <p:stCondLst>
                                    <p:cond delay="0"/>
                                  </p:stCondLst>
                                  <p:childTnLst>
                                    <p:set>
                                      <p:cBhvr>
                                        <p:cTn id="214" dur="1" fill="hold">
                                          <p:stCondLst>
                                            <p:cond delay="0"/>
                                          </p:stCondLst>
                                        </p:cTn>
                                        <p:tgtEl>
                                          <p:spTgt spid="211"/>
                                        </p:tgtEl>
                                        <p:attrNameLst>
                                          <p:attrName>style.visibility</p:attrName>
                                        </p:attrNameLst>
                                      </p:cBhvr>
                                      <p:to>
                                        <p:strVal val="visible"/>
                                      </p:to>
                                    </p:set>
                                  </p:childTnLst>
                                </p:cTn>
                              </p:par>
                              <p:par>
                                <p:cTn id="215" presetID="1" presetClass="entr" presetSubtype="0" fill="hold" nodeType="withEffect">
                                  <p:stCondLst>
                                    <p:cond delay="0"/>
                                  </p:stCondLst>
                                  <p:childTnLst>
                                    <p:set>
                                      <p:cBhvr>
                                        <p:cTn id="216" dur="1" fill="hold">
                                          <p:stCondLst>
                                            <p:cond delay="0"/>
                                          </p:stCondLst>
                                        </p:cTn>
                                        <p:tgtEl>
                                          <p:spTgt spid="212"/>
                                        </p:tgtEl>
                                        <p:attrNameLst>
                                          <p:attrName>style.visibility</p:attrName>
                                        </p:attrNameLst>
                                      </p:cBhvr>
                                      <p:to>
                                        <p:strVal val="visible"/>
                                      </p:to>
                                    </p:set>
                                  </p:childTnLst>
                                </p:cTn>
                              </p:par>
                              <p:par>
                                <p:cTn id="217" presetID="1" presetClass="entr" presetSubtype="0" fill="hold" nodeType="withEffect">
                                  <p:stCondLst>
                                    <p:cond delay="0"/>
                                  </p:stCondLst>
                                  <p:childTnLst>
                                    <p:set>
                                      <p:cBhvr>
                                        <p:cTn id="218" dur="1" fill="hold">
                                          <p:stCondLst>
                                            <p:cond delay="0"/>
                                          </p:stCondLst>
                                        </p:cTn>
                                        <p:tgtEl>
                                          <p:spTgt spid="213"/>
                                        </p:tgtEl>
                                        <p:attrNameLst>
                                          <p:attrName>style.visibility</p:attrName>
                                        </p:attrNameLst>
                                      </p:cBhvr>
                                      <p:to>
                                        <p:strVal val="visible"/>
                                      </p:to>
                                    </p:set>
                                  </p:childTnLst>
                                </p:cTn>
                              </p:par>
                            </p:childTnLst>
                          </p:cTn>
                        </p:par>
                      </p:childTnLst>
                    </p:cTn>
                  </p:par>
                  <p:par>
                    <p:cTn id="219" fill="hold">
                      <p:stCondLst>
                        <p:cond delay="indefinite"/>
                      </p:stCondLst>
                      <p:childTnLst>
                        <p:par>
                          <p:cTn id="220" fill="hold">
                            <p:stCondLst>
                              <p:cond delay="0"/>
                            </p:stCondLst>
                            <p:childTnLst>
                              <p:par>
                                <p:cTn id="221" presetID="1" presetClass="entr" presetSubtype="0" fill="hold" grpId="0" nodeType="clickEffect">
                                  <p:stCondLst>
                                    <p:cond delay="0"/>
                                  </p:stCondLst>
                                  <p:childTnLst>
                                    <p:set>
                                      <p:cBhvr>
                                        <p:cTn id="222" dur="1" fill="hold">
                                          <p:stCondLst>
                                            <p:cond delay="0"/>
                                          </p:stCondLst>
                                        </p:cTn>
                                        <p:tgtEl>
                                          <p:spTgt spid="3"/>
                                        </p:tgtEl>
                                        <p:attrNameLst>
                                          <p:attrName>style.visibility</p:attrName>
                                        </p:attrNameLst>
                                      </p:cBhvr>
                                      <p:to>
                                        <p:strVal val="visible"/>
                                      </p:to>
                                    </p:set>
                                  </p:childTnLst>
                                </p:cTn>
                              </p:par>
                              <p:par>
                                <p:cTn id="223" presetID="1" presetClass="entr" presetSubtype="0" fill="hold" grpId="0" nodeType="withEffect">
                                  <p:stCondLst>
                                    <p:cond delay="0"/>
                                  </p:stCondLst>
                                  <p:childTnLst>
                                    <p:set>
                                      <p:cBhvr>
                                        <p:cTn id="224" dur="1" fill="hold">
                                          <p:stCondLst>
                                            <p:cond delay="0"/>
                                          </p:stCondLst>
                                        </p:cTn>
                                        <p:tgtEl>
                                          <p:spTgt spid="4"/>
                                        </p:tgtEl>
                                        <p:attrNameLst>
                                          <p:attrName>style.visibility</p:attrName>
                                        </p:attrNameLst>
                                      </p:cBhvr>
                                      <p:to>
                                        <p:strVal val="visible"/>
                                      </p:to>
                                    </p:set>
                                  </p:childTnLst>
                                </p:cTn>
                              </p:par>
                              <p:par>
                                <p:cTn id="225" presetID="1" presetClass="entr" presetSubtype="0" fill="hold" grpId="0" nodeType="withEffect">
                                  <p:stCondLst>
                                    <p:cond delay="0"/>
                                  </p:stCondLst>
                                  <p:childTnLst>
                                    <p:set>
                                      <p:cBhvr>
                                        <p:cTn id="226" dur="1" fill="hold">
                                          <p:stCondLst>
                                            <p:cond delay="0"/>
                                          </p:stCondLst>
                                        </p:cTn>
                                        <p:tgtEl>
                                          <p:spTgt spid="5"/>
                                        </p:tgtEl>
                                        <p:attrNameLst>
                                          <p:attrName>style.visibility</p:attrName>
                                        </p:attrNameLst>
                                      </p:cBhvr>
                                      <p:to>
                                        <p:strVal val="visible"/>
                                      </p:to>
                                    </p:set>
                                  </p:childTnLst>
                                </p:cTn>
                              </p:par>
                              <p:par>
                                <p:cTn id="227" presetID="1" presetClass="entr" presetSubtype="0" fill="hold" grpId="0" nodeType="withEffect">
                                  <p:stCondLst>
                                    <p:cond delay="0"/>
                                  </p:stCondLst>
                                  <p:childTnLst>
                                    <p:set>
                                      <p:cBhvr>
                                        <p:cTn id="228" dur="1" fill="hold">
                                          <p:stCondLst>
                                            <p:cond delay="0"/>
                                          </p:stCondLst>
                                        </p:cTn>
                                        <p:tgtEl>
                                          <p:spTgt spid="38"/>
                                        </p:tgtEl>
                                        <p:attrNameLst>
                                          <p:attrName>style.visibility</p:attrName>
                                        </p:attrNameLst>
                                      </p:cBhvr>
                                      <p:to>
                                        <p:strVal val="visible"/>
                                      </p:to>
                                    </p:set>
                                  </p:childTnLst>
                                </p:cTn>
                              </p:par>
                              <p:par>
                                <p:cTn id="229" presetID="1" presetClass="entr" presetSubtype="0" fill="hold" grpId="0" nodeType="withEffect">
                                  <p:stCondLst>
                                    <p:cond delay="0"/>
                                  </p:stCondLst>
                                  <p:childTnLst>
                                    <p:set>
                                      <p:cBhvr>
                                        <p:cTn id="230" dur="1" fill="hold">
                                          <p:stCondLst>
                                            <p:cond delay="0"/>
                                          </p:stCondLst>
                                        </p:cTn>
                                        <p:tgtEl>
                                          <p:spTgt spid="106"/>
                                        </p:tgtEl>
                                        <p:attrNameLst>
                                          <p:attrName>style.visibility</p:attrName>
                                        </p:attrNameLst>
                                      </p:cBhvr>
                                      <p:to>
                                        <p:strVal val="visible"/>
                                      </p:to>
                                    </p:set>
                                  </p:childTnLst>
                                </p:cTn>
                              </p:par>
                              <p:par>
                                <p:cTn id="231" presetID="1" presetClass="entr" presetSubtype="0" fill="hold" grpId="0" nodeType="withEffect">
                                  <p:stCondLst>
                                    <p:cond delay="0"/>
                                  </p:stCondLst>
                                  <p:childTnLst>
                                    <p:set>
                                      <p:cBhvr>
                                        <p:cTn id="232" dur="1" fill="hold">
                                          <p:stCondLst>
                                            <p:cond delay="0"/>
                                          </p:stCondLst>
                                        </p:cTn>
                                        <p:tgtEl>
                                          <p:spTgt spid="107"/>
                                        </p:tgtEl>
                                        <p:attrNameLst>
                                          <p:attrName>style.visibility</p:attrName>
                                        </p:attrNameLst>
                                      </p:cBhvr>
                                      <p:to>
                                        <p:strVal val="visible"/>
                                      </p:to>
                                    </p:set>
                                  </p:childTnLst>
                                </p:cTn>
                              </p:par>
                              <p:par>
                                <p:cTn id="233" presetID="1" presetClass="entr" presetSubtype="0" fill="hold" grpId="0" nodeType="withEffect">
                                  <p:stCondLst>
                                    <p:cond delay="0"/>
                                  </p:stCondLst>
                                  <p:childTnLst>
                                    <p:set>
                                      <p:cBhvr>
                                        <p:cTn id="234" dur="1" fill="hold">
                                          <p:stCondLst>
                                            <p:cond delay="0"/>
                                          </p:stCondLst>
                                        </p:cTn>
                                        <p:tgtEl>
                                          <p:spTgt spid="108"/>
                                        </p:tgtEl>
                                        <p:attrNameLst>
                                          <p:attrName>style.visibility</p:attrName>
                                        </p:attrNameLst>
                                      </p:cBhvr>
                                      <p:to>
                                        <p:strVal val="visible"/>
                                      </p:to>
                                    </p:set>
                                  </p:childTnLst>
                                </p:cTn>
                              </p:par>
                              <p:par>
                                <p:cTn id="235" presetID="1" presetClass="entr" presetSubtype="0" fill="hold" grpId="0" nodeType="withEffect">
                                  <p:stCondLst>
                                    <p:cond delay="0"/>
                                  </p:stCondLst>
                                  <p:childTnLst>
                                    <p:set>
                                      <p:cBhvr>
                                        <p:cTn id="236" dur="1" fill="hold">
                                          <p:stCondLst>
                                            <p:cond delay="0"/>
                                          </p:stCondLst>
                                        </p:cTn>
                                        <p:tgtEl>
                                          <p:spTgt spid="109"/>
                                        </p:tgtEl>
                                        <p:attrNameLst>
                                          <p:attrName>style.visibility</p:attrName>
                                        </p:attrNameLst>
                                      </p:cBhvr>
                                      <p:to>
                                        <p:strVal val="visible"/>
                                      </p:to>
                                    </p:set>
                                  </p:childTnLst>
                                </p:cTn>
                              </p:par>
                              <p:par>
                                <p:cTn id="237" presetID="1" presetClass="entr" presetSubtype="0" fill="hold" grpId="0" nodeType="withEffect">
                                  <p:stCondLst>
                                    <p:cond delay="0"/>
                                  </p:stCondLst>
                                  <p:childTnLst>
                                    <p:set>
                                      <p:cBhvr>
                                        <p:cTn id="238" dur="1" fill="hold">
                                          <p:stCondLst>
                                            <p:cond delay="0"/>
                                          </p:stCondLst>
                                        </p:cTn>
                                        <p:tgtEl>
                                          <p:spTgt spid="110"/>
                                        </p:tgtEl>
                                        <p:attrNameLst>
                                          <p:attrName>style.visibility</p:attrName>
                                        </p:attrNameLst>
                                      </p:cBhvr>
                                      <p:to>
                                        <p:strVal val="visible"/>
                                      </p:to>
                                    </p:set>
                                  </p:childTnLst>
                                </p:cTn>
                              </p:par>
                              <p:par>
                                <p:cTn id="239" presetID="1" presetClass="entr" presetSubtype="0" fill="hold" grpId="0" nodeType="withEffect">
                                  <p:stCondLst>
                                    <p:cond delay="0"/>
                                  </p:stCondLst>
                                  <p:childTnLst>
                                    <p:set>
                                      <p:cBhvr>
                                        <p:cTn id="240" dur="1" fill="hold">
                                          <p:stCondLst>
                                            <p:cond delay="0"/>
                                          </p:stCondLst>
                                        </p:cTn>
                                        <p:tgtEl>
                                          <p:spTgt spid="111"/>
                                        </p:tgtEl>
                                        <p:attrNameLst>
                                          <p:attrName>style.visibility</p:attrName>
                                        </p:attrNameLst>
                                      </p:cBhvr>
                                      <p:to>
                                        <p:strVal val="visible"/>
                                      </p:to>
                                    </p:set>
                                  </p:childTnLst>
                                </p:cTn>
                              </p:par>
                              <p:par>
                                <p:cTn id="241" presetID="1" presetClass="entr" presetSubtype="0" fill="hold" grpId="0" nodeType="withEffect">
                                  <p:stCondLst>
                                    <p:cond delay="0"/>
                                  </p:stCondLst>
                                  <p:childTnLst>
                                    <p:set>
                                      <p:cBhvr>
                                        <p:cTn id="242" dur="1" fill="hold">
                                          <p:stCondLst>
                                            <p:cond delay="0"/>
                                          </p:stCondLst>
                                        </p:cTn>
                                        <p:tgtEl>
                                          <p:spTgt spid="112"/>
                                        </p:tgtEl>
                                        <p:attrNameLst>
                                          <p:attrName>style.visibility</p:attrName>
                                        </p:attrNameLst>
                                      </p:cBhvr>
                                      <p:to>
                                        <p:strVal val="visible"/>
                                      </p:to>
                                    </p:set>
                                  </p:childTnLst>
                                </p:cTn>
                              </p:par>
                              <p:par>
                                <p:cTn id="243" presetID="1" presetClass="entr" presetSubtype="0" fill="hold" nodeType="withEffect">
                                  <p:stCondLst>
                                    <p:cond delay="0"/>
                                  </p:stCondLst>
                                  <p:childTnLst>
                                    <p:set>
                                      <p:cBhvr>
                                        <p:cTn id="244" dur="1" fill="hold">
                                          <p:stCondLst>
                                            <p:cond delay="0"/>
                                          </p:stCondLst>
                                        </p:cTn>
                                        <p:tgtEl>
                                          <p:spTgt spid="113"/>
                                        </p:tgtEl>
                                        <p:attrNameLst>
                                          <p:attrName>style.visibility</p:attrName>
                                        </p:attrNameLst>
                                      </p:cBhvr>
                                      <p:to>
                                        <p:strVal val="visible"/>
                                      </p:to>
                                    </p:set>
                                  </p:childTnLst>
                                </p:cTn>
                              </p:par>
                              <p:par>
                                <p:cTn id="245" presetID="1" presetClass="entr" presetSubtype="0" fill="hold" nodeType="withEffect">
                                  <p:stCondLst>
                                    <p:cond delay="0"/>
                                  </p:stCondLst>
                                  <p:childTnLst>
                                    <p:set>
                                      <p:cBhvr>
                                        <p:cTn id="246" dur="1" fill="hold">
                                          <p:stCondLst>
                                            <p:cond delay="0"/>
                                          </p:stCondLst>
                                        </p:cTn>
                                        <p:tgtEl>
                                          <p:spTgt spid="114"/>
                                        </p:tgtEl>
                                        <p:attrNameLst>
                                          <p:attrName>style.visibility</p:attrName>
                                        </p:attrNameLst>
                                      </p:cBhvr>
                                      <p:to>
                                        <p:strVal val="visible"/>
                                      </p:to>
                                    </p:set>
                                  </p:childTnLst>
                                </p:cTn>
                              </p:par>
                              <p:par>
                                <p:cTn id="247" presetID="1" presetClass="entr" presetSubtype="0" fill="hold" nodeType="withEffect">
                                  <p:stCondLst>
                                    <p:cond delay="0"/>
                                  </p:stCondLst>
                                  <p:childTnLst>
                                    <p:set>
                                      <p:cBhvr>
                                        <p:cTn id="248" dur="1" fill="hold">
                                          <p:stCondLst>
                                            <p:cond delay="0"/>
                                          </p:stCondLst>
                                        </p:cTn>
                                        <p:tgtEl>
                                          <p:spTgt spid="115"/>
                                        </p:tgtEl>
                                        <p:attrNameLst>
                                          <p:attrName>style.visibility</p:attrName>
                                        </p:attrNameLst>
                                      </p:cBhvr>
                                      <p:to>
                                        <p:strVal val="visible"/>
                                      </p:to>
                                    </p:set>
                                  </p:childTnLst>
                                </p:cTn>
                              </p:par>
                              <p:par>
                                <p:cTn id="249" presetID="1" presetClass="entr" presetSubtype="0" fill="hold" nodeType="withEffect">
                                  <p:stCondLst>
                                    <p:cond delay="0"/>
                                  </p:stCondLst>
                                  <p:childTnLst>
                                    <p:set>
                                      <p:cBhvr>
                                        <p:cTn id="250" dur="1" fill="hold">
                                          <p:stCondLst>
                                            <p:cond delay="0"/>
                                          </p:stCondLst>
                                        </p:cTn>
                                        <p:tgtEl>
                                          <p:spTgt spid="116"/>
                                        </p:tgtEl>
                                        <p:attrNameLst>
                                          <p:attrName>style.visibility</p:attrName>
                                        </p:attrNameLst>
                                      </p:cBhvr>
                                      <p:to>
                                        <p:strVal val="visible"/>
                                      </p:to>
                                    </p:set>
                                  </p:childTnLst>
                                </p:cTn>
                              </p:par>
                              <p:par>
                                <p:cTn id="251" presetID="1" presetClass="entr" presetSubtype="0" fill="hold" nodeType="withEffect">
                                  <p:stCondLst>
                                    <p:cond delay="0"/>
                                  </p:stCondLst>
                                  <p:childTnLst>
                                    <p:set>
                                      <p:cBhvr>
                                        <p:cTn id="252" dur="1" fill="hold">
                                          <p:stCondLst>
                                            <p:cond delay="0"/>
                                          </p:stCondLst>
                                        </p:cTn>
                                        <p:tgtEl>
                                          <p:spTgt spid="117"/>
                                        </p:tgtEl>
                                        <p:attrNameLst>
                                          <p:attrName>style.visibility</p:attrName>
                                        </p:attrNameLst>
                                      </p:cBhvr>
                                      <p:to>
                                        <p:strVal val="visible"/>
                                      </p:to>
                                    </p:set>
                                  </p:childTnLst>
                                </p:cTn>
                              </p:par>
                              <p:par>
                                <p:cTn id="253" presetID="1" presetClass="entr" presetSubtype="0" fill="hold" grpId="0" nodeType="withEffect">
                                  <p:stCondLst>
                                    <p:cond delay="0"/>
                                  </p:stCondLst>
                                  <p:childTnLst>
                                    <p:set>
                                      <p:cBhvr>
                                        <p:cTn id="254" dur="1" fill="hold">
                                          <p:stCondLst>
                                            <p:cond delay="0"/>
                                          </p:stCondLst>
                                        </p:cTn>
                                        <p:tgtEl>
                                          <p:spTgt spid="118"/>
                                        </p:tgtEl>
                                        <p:attrNameLst>
                                          <p:attrName>style.visibility</p:attrName>
                                        </p:attrNameLst>
                                      </p:cBhvr>
                                      <p:to>
                                        <p:strVal val="visible"/>
                                      </p:to>
                                    </p:set>
                                  </p:childTnLst>
                                </p:cTn>
                              </p:par>
                              <p:par>
                                <p:cTn id="255" presetID="1" presetClass="entr" presetSubtype="0" fill="hold" grpId="0" nodeType="withEffect">
                                  <p:stCondLst>
                                    <p:cond delay="0"/>
                                  </p:stCondLst>
                                  <p:childTnLst>
                                    <p:set>
                                      <p:cBhvr>
                                        <p:cTn id="256" dur="1" fill="hold">
                                          <p:stCondLst>
                                            <p:cond delay="0"/>
                                          </p:stCondLst>
                                        </p:cTn>
                                        <p:tgtEl>
                                          <p:spTgt spid="119"/>
                                        </p:tgtEl>
                                        <p:attrNameLst>
                                          <p:attrName>style.visibility</p:attrName>
                                        </p:attrNameLst>
                                      </p:cBhvr>
                                      <p:to>
                                        <p:strVal val="visible"/>
                                      </p:to>
                                    </p:set>
                                  </p:childTnLst>
                                </p:cTn>
                              </p:par>
                              <p:par>
                                <p:cTn id="257" presetID="1" presetClass="entr" presetSubtype="0" fill="hold" grpId="0" nodeType="withEffect">
                                  <p:stCondLst>
                                    <p:cond delay="0"/>
                                  </p:stCondLst>
                                  <p:childTnLst>
                                    <p:set>
                                      <p:cBhvr>
                                        <p:cTn id="258" dur="1" fill="hold">
                                          <p:stCondLst>
                                            <p:cond delay="0"/>
                                          </p:stCondLst>
                                        </p:cTn>
                                        <p:tgtEl>
                                          <p:spTgt spid="120"/>
                                        </p:tgtEl>
                                        <p:attrNameLst>
                                          <p:attrName>style.visibility</p:attrName>
                                        </p:attrNameLst>
                                      </p:cBhvr>
                                      <p:to>
                                        <p:strVal val="visible"/>
                                      </p:to>
                                    </p:set>
                                  </p:childTnLst>
                                </p:cTn>
                              </p:par>
                              <p:par>
                                <p:cTn id="259" presetID="1" presetClass="entr" presetSubtype="0" fill="hold" nodeType="withEffect">
                                  <p:stCondLst>
                                    <p:cond delay="0"/>
                                  </p:stCondLst>
                                  <p:childTnLst>
                                    <p:set>
                                      <p:cBhvr>
                                        <p:cTn id="260" dur="1" fill="hold">
                                          <p:stCondLst>
                                            <p:cond delay="0"/>
                                          </p:stCondLst>
                                        </p:cTn>
                                        <p:tgtEl>
                                          <p:spTgt spid="121"/>
                                        </p:tgtEl>
                                        <p:attrNameLst>
                                          <p:attrName>style.visibility</p:attrName>
                                        </p:attrNameLst>
                                      </p:cBhvr>
                                      <p:to>
                                        <p:strVal val="visible"/>
                                      </p:to>
                                    </p:set>
                                  </p:childTnLst>
                                </p:cTn>
                              </p:par>
                              <p:par>
                                <p:cTn id="261" presetID="1" presetClass="entr" presetSubtype="0" fill="hold" nodeType="withEffect">
                                  <p:stCondLst>
                                    <p:cond delay="0"/>
                                  </p:stCondLst>
                                  <p:childTnLst>
                                    <p:set>
                                      <p:cBhvr>
                                        <p:cTn id="262" dur="1" fill="hold">
                                          <p:stCondLst>
                                            <p:cond delay="0"/>
                                          </p:stCondLst>
                                        </p:cTn>
                                        <p:tgtEl>
                                          <p:spTgt spid="122"/>
                                        </p:tgtEl>
                                        <p:attrNameLst>
                                          <p:attrName>style.visibility</p:attrName>
                                        </p:attrNameLst>
                                      </p:cBhvr>
                                      <p:to>
                                        <p:strVal val="visible"/>
                                      </p:to>
                                    </p:set>
                                  </p:childTnLst>
                                </p:cTn>
                              </p:par>
                              <p:par>
                                <p:cTn id="263" presetID="1" presetClass="entr" presetSubtype="0" fill="hold" nodeType="withEffect">
                                  <p:stCondLst>
                                    <p:cond delay="0"/>
                                  </p:stCondLst>
                                  <p:childTnLst>
                                    <p:set>
                                      <p:cBhvr>
                                        <p:cTn id="264" dur="1" fill="hold">
                                          <p:stCondLst>
                                            <p:cond delay="0"/>
                                          </p:stCondLst>
                                        </p:cTn>
                                        <p:tgtEl>
                                          <p:spTgt spid="123"/>
                                        </p:tgtEl>
                                        <p:attrNameLst>
                                          <p:attrName>style.visibility</p:attrName>
                                        </p:attrNameLst>
                                      </p:cBhvr>
                                      <p:to>
                                        <p:strVal val="visible"/>
                                      </p:to>
                                    </p:set>
                                  </p:childTnLst>
                                </p:cTn>
                              </p:par>
                              <p:par>
                                <p:cTn id="265" presetID="1" presetClass="entr" presetSubtype="0" fill="hold" grpId="0" nodeType="withEffect">
                                  <p:stCondLst>
                                    <p:cond delay="0"/>
                                  </p:stCondLst>
                                  <p:childTnLst>
                                    <p:set>
                                      <p:cBhvr>
                                        <p:cTn id="266" dur="1" fill="hold">
                                          <p:stCondLst>
                                            <p:cond delay="0"/>
                                          </p:stCondLst>
                                        </p:cTn>
                                        <p:tgtEl>
                                          <p:spTgt spid="124"/>
                                        </p:tgtEl>
                                        <p:attrNameLst>
                                          <p:attrName>style.visibility</p:attrName>
                                        </p:attrNameLst>
                                      </p:cBhvr>
                                      <p:to>
                                        <p:strVal val="visible"/>
                                      </p:to>
                                    </p:set>
                                  </p:childTnLst>
                                </p:cTn>
                              </p:par>
                              <p:par>
                                <p:cTn id="267" presetID="1" presetClass="entr" presetSubtype="0" fill="hold" nodeType="withEffect">
                                  <p:stCondLst>
                                    <p:cond delay="0"/>
                                  </p:stCondLst>
                                  <p:childTnLst>
                                    <p:set>
                                      <p:cBhvr>
                                        <p:cTn id="268" dur="1" fill="hold">
                                          <p:stCondLst>
                                            <p:cond delay="0"/>
                                          </p:stCondLst>
                                        </p:cTn>
                                        <p:tgtEl>
                                          <p:spTgt spid="125"/>
                                        </p:tgtEl>
                                        <p:attrNameLst>
                                          <p:attrName>style.visibility</p:attrName>
                                        </p:attrNameLst>
                                      </p:cBhvr>
                                      <p:to>
                                        <p:strVal val="visible"/>
                                      </p:to>
                                    </p:set>
                                  </p:childTnLst>
                                </p:cTn>
                              </p:par>
                              <p:par>
                                <p:cTn id="269" presetID="1" presetClass="entr" presetSubtype="0" fill="hold" grpId="0" nodeType="withEffect">
                                  <p:stCondLst>
                                    <p:cond delay="0"/>
                                  </p:stCondLst>
                                  <p:childTnLst>
                                    <p:set>
                                      <p:cBhvr>
                                        <p:cTn id="270" dur="1" fill="hold">
                                          <p:stCondLst>
                                            <p:cond delay="0"/>
                                          </p:stCondLst>
                                        </p:cTn>
                                        <p:tgtEl>
                                          <p:spTgt spid="127"/>
                                        </p:tgtEl>
                                        <p:attrNameLst>
                                          <p:attrName>style.visibility</p:attrName>
                                        </p:attrNameLst>
                                      </p:cBhvr>
                                      <p:to>
                                        <p:strVal val="visible"/>
                                      </p:to>
                                    </p:set>
                                  </p:childTnLst>
                                </p:cTn>
                              </p:par>
                              <p:par>
                                <p:cTn id="271" presetID="1" presetClass="entr" presetSubtype="0" fill="hold" grpId="0" nodeType="withEffect">
                                  <p:stCondLst>
                                    <p:cond delay="0"/>
                                  </p:stCondLst>
                                  <p:childTnLst>
                                    <p:set>
                                      <p:cBhvr>
                                        <p:cTn id="272" dur="1" fill="hold">
                                          <p:stCondLst>
                                            <p:cond delay="0"/>
                                          </p:stCondLst>
                                        </p:cTn>
                                        <p:tgtEl>
                                          <p:spTgt spid="128"/>
                                        </p:tgtEl>
                                        <p:attrNameLst>
                                          <p:attrName>style.visibility</p:attrName>
                                        </p:attrNameLst>
                                      </p:cBhvr>
                                      <p:to>
                                        <p:strVal val="visible"/>
                                      </p:to>
                                    </p:set>
                                  </p:childTnLst>
                                </p:cTn>
                              </p:par>
                              <p:par>
                                <p:cTn id="273" presetID="1" presetClass="entr" presetSubtype="0" fill="hold" grpId="0" nodeType="withEffect">
                                  <p:stCondLst>
                                    <p:cond delay="0"/>
                                  </p:stCondLst>
                                  <p:childTnLst>
                                    <p:set>
                                      <p:cBhvr>
                                        <p:cTn id="274" dur="1" fill="hold">
                                          <p:stCondLst>
                                            <p:cond delay="0"/>
                                          </p:stCondLst>
                                        </p:cTn>
                                        <p:tgtEl>
                                          <p:spTgt spid="129"/>
                                        </p:tgtEl>
                                        <p:attrNameLst>
                                          <p:attrName>style.visibility</p:attrName>
                                        </p:attrNameLst>
                                      </p:cBhvr>
                                      <p:to>
                                        <p:strVal val="visible"/>
                                      </p:to>
                                    </p:set>
                                  </p:childTnLst>
                                </p:cTn>
                              </p:par>
                              <p:par>
                                <p:cTn id="275" presetID="1" presetClass="entr" presetSubtype="0" fill="hold" grpId="0" nodeType="withEffect">
                                  <p:stCondLst>
                                    <p:cond delay="0"/>
                                  </p:stCondLst>
                                  <p:childTnLst>
                                    <p:set>
                                      <p:cBhvr>
                                        <p:cTn id="276" dur="1" fill="hold">
                                          <p:stCondLst>
                                            <p:cond delay="0"/>
                                          </p:stCondLst>
                                        </p:cTn>
                                        <p:tgtEl>
                                          <p:spTgt spid="130"/>
                                        </p:tgtEl>
                                        <p:attrNameLst>
                                          <p:attrName>style.visibility</p:attrName>
                                        </p:attrNameLst>
                                      </p:cBhvr>
                                      <p:to>
                                        <p:strVal val="visible"/>
                                      </p:to>
                                    </p:set>
                                  </p:childTnLst>
                                </p:cTn>
                              </p:par>
                              <p:par>
                                <p:cTn id="277" presetID="1" presetClass="entr" presetSubtype="0" fill="hold" grpId="0" nodeType="withEffect">
                                  <p:stCondLst>
                                    <p:cond delay="0"/>
                                  </p:stCondLst>
                                  <p:childTnLst>
                                    <p:set>
                                      <p:cBhvr>
                                        <p:cTn id="278" dur="1" fill="hold">
                                          <p:stCondLst>
                                            <p:cond delay="0"/>
                                          </p:stCondLst>
                                        </p:cTn>
                                        <p:tgtEl>
                                          <p:spTgt spid="131"/>
                                        </p:tgtEl>
                                        <p:attrNameLst>
                                          <p:attrName>style.visibility</p:attrName>
                                        </p:attrNameLst>
                                      </p:cBhvr>
                                      <p:to>
                                        <p:strVal val="visible"/>
                                      </p:to>
                                    </p:set>
                                  </p:childTnLst>
                                </p:cTn>
                              </p:par>
                              <p:par>
                                <p:cTn id="279" presetID="1" presetClass="entr" presetSubtype="0" fill="hold" grpId="0" nodeType="withEffect">
                                  <p:stCondLst>
                                    <p:cond delay="0"/>
                                  </p:stCondLst>
                                  <p:childTnLst>
                                    <p:set>
                                      <p:cBhvr>
                                        <p:cTn id="280" dur="1" fill="hold">
                                          <p:stCondLst>
                                            <p:cond delay="0"/>
                                          </p:stCondLst>
                                        </p:cTn>
                                        <p:tgtEl>
                                          <p:spTgt spid="132"/>
                                        </p:tgtEl>
                                        <p:attrNameLst>
                                          <p:attrName>style.visibility</p:attrName>
                                        </p:attrNameLst>
                                      </p:cBhvr>
                                      <p:to>
                                        <p:strVal val="visible"/>
                                      </p:to>
                                    </p:set>
                                  </p:childTnLst>
                                </p:cTn>
                              </p:par>
                              <p:par>
                                <p:cTn id="281" presetID="1" presetClass="entr" presetSubtype="0" fill="hold" grpId="0" nodeType="withEffect">
                                  <p:stCondLst>
                                    <p:cond delay="0"/>
                                  </p:stCondLst>
                                  <p:childTnLst>
                                    <p:set>
                                      <p:cBhvr>
                                        <p:cTn id="282" dur="1" fill="hold">
                                          <p:stCondLst>
                                            <p:cond delay="0"/>
                                          </p:stCondLst>
                                        </p:cTn>
                                        <p:tgtEl>
                                          <p:spTgt spid="133"/>
                                        </p:tgtEl>
                                        <p:attrNameLst>
                                          <p:attrName>style.visibility</p:attrName>
                                        </p:attrNameLst>
                                      </p:cBhvr>
                                      <p:to>
                                        <p:strVal val="visible"/>
                                      </p:to>
                                    </p:set>
                                  </p:childTnLst>
                                </p:cTn>
                              </p:par>
                              <p:par>
                                <p:cTn id="283" presetID="1" presetClass="entr" presetSubtype="0" fill="hold" nodeType="withEffect">
                                  <p:stCondLst>
                                    <p:cond delay="0"/>
                                  </p:stCondLst>
                                  <p:childTnLst>
                                    <p:set>
                                      <p:cBhvr>
                                        <p:cTn id="284" dur="1" fill="hold">
                                          <p:stCondLst>
                                            <p:cond delay="0"/>
                                          </p:stCondLst>
                                        </p:cTn>
                                        <p:tgtEl>
                                          <p:spTgt spid="134"/>
                                        </p:tgtEl>
                                        <p:attrNameLst>
                                          <p:attrName>style.visibility</p:attrName>
                                        </p:attrNameLst>
                                      </p:cBhvr>
                                      <p:to>
                                        <p:strVal val="visible"/>
                                      </p:to>
                                    </p:set>
                                  </p:childTnLst>
                                </p:cTn>
                              </p:par>
                              <p:par>
                                <p:cTn id="285" presetID="1" presetClass="entr" presetSubtype="0" fill="hold" nodeType="withEffect">
                                  <p:stCondLst>
                                    <p:cond delay="0"/>
                                  </p:stCondLst>
                                  <p:childTnLst>
                                    <p:set>
                                      <p:cBhvr>
                                        <p:cTn id="286" dur="1" fill="hold">
                                          <p:stCondLst>
                                            <p:cond delay="0"/>
                                          </p:stCondLst>
                                        </p:cTn>
                                        <p:tgtEl>
                                          <p:spTgt spid="135"/>
                                        </p:tgtEl>
                                        <p:attrNameLst>
                                          <p:attrName>style.visibility</p:attrName>
                                        </p:attrNameLst>
                                      </p:cBhvr>
                                      <p:to>
                                        <p:strVal val="visible"/>
                                      </p:to>
                                    </p:set>
                                  </p:childTnLst>
                                </p:cTn>
                              </p:par>
                              <p:par>
                                <p:cTn id="287" presetID="1" presetClass="entr" presetSubtype="0" fill="hold" nodeType="withEffect">
                                  <p:stCondLst>
                                    <p:cond delay="0"/>
                                  </p:stCondLst>
                                  <p:childTnLst>
                                    <p:set>
                                      <p:cBhvr>
                                        <p:cTn id="288" dur="1" fill="hold">
                                          <p:stCondLst>
                                            <p:cond delay="0"/>
                                          </p:stCondLst>
                                        </p:cTn>
                                        <p:tgtEl>
                                          <p:spTgt spid="136"/>
                                        </p:tgtEl>
                                        <p:attrNameLst>
                                          <p:attrName>style.visibility</p:attrName>
                                        </p:attrNameLst>
                                      </p:cBhvr>
                                      <p:to>
                                        <p:strVal val="visible"/>
                                      </p:to>
                                    </p:set>
                                  </p:childTnLst>
                                </p:cTn>
                              </p:par>
                              <p:par>
                                <p:cTn id="289" presetID="1" presetClass="entr" presetSubtype="0" fill="hold" nodeType="withEffect">
                                  <p:stCondLst>
                                    <p:cond delay="0"/>
                                  </p:stCondLst>
                                  <p:childTnLst>
                                    <p:set>
                                      <p:cBhvr>
                                        <p:cTn id="290" dur="1" fill="hold">
                                          <p:stCondLst>
                                            <p:cond delay="0"/>
                                          </p:stCondLst>
                                        </p:cTn>
                                        <p:tgtEl>
                                          <p:spTgt spid="137"/>
                                        </p:tgtEl>
                                        <p:attrNameLst>
                                          <p:attrName>style.visibility</p:attrName>
                                        </p:attrNameLst>
                                      </p:cBhvr>
                                      <p:to>
                                        <p:strVal val="visible"/>
                                      </p:to>
                                    </p:set>
                                  </p:childTnLst>
                                </p:cTn>
                              </p:par>
                              <p:par>
                                <p:cTn id="291" presetID="1" presetClass="entr" presetSubtype="0" fill="hold" nodeType="withEffect">
                                  <p:stCondLst>
                                    <p:cond delay="0"/>
                                  </p:stCondLst>
                                  <p:childTnLst>
                                    <p:set>
                                      <p:cBhvr>
                                        <p:cTn id="292" dur="1" fill="hold">
                                          <p:stCondLst>
                                            <p:cond delay="0"/>
                                          </p:stCondLst>
                                        </p:cTn>
                                        <p:tgtEl>
                                          <p:spTgt spid="138"/>
                                        </p:tgtEl>
                                        <p:attrNameLst>
                                          <p:attrName>style.visibility</p:attrName>
                                        </p:attrNameLst>
                                      </p:cBhvr>
                                      <p:to>
                                        <p:strVal val="visible"/>
                                      </p:to>
                                    </p:set>
                                  </p:childTnLst>
                                </p:cTn>
                              </p:par>
                              <p:par>
                                <p:cTn id="293" presetID="1" presetClass="entr" presetSubtype="0" fill="hold" grpId="0" nodeType="withEffect">
                                  <p:stCondLst>
                                    <p:cond delay="0"/>
                                  </p:stCondLst>
                                  <p:childTnLst>
                                    <p:set>
                                      <p:cBhvr>
                                        <p:cTn id="294" dur="1" fill="hold">
                                          <p:stCondLst>
                                            <p:cond delay="0"/>
                                          </p:stCondLst>
                                        </p:cTn>
                                        <p:tgtEl>
                                          <p:spTgt spid="139"/>
                                        </p:tgtEl>
                                        <p:attrNameLst>
                                          <p:attrName>style.visibility</p:attrName>
                                        </p:attrNameLst>
                                      </p:cBhvr>
                                      <p:to>
                                        <p:strVal val="visible"/>
                                      </p:to>
                                    </p:set>
                                  </p:childTnLst>
                                </p:cTn>
                              </p:par>
                              <p:par>
                                <p:cTn id="295" presetID="1" presetClass="entr" presetSubtype="0" fill="hold" grpId="0" nodeType="withEffect">
                                  <p:stCondLst>
                                    <p:cond delay="0"/>
                                  </p:stCondLst>
                                  <p:childTnLst>
                                    <p:set>
                                      <p:cBhvr>
                                        <p:cTn id="296" dur="1" fill="hold">
                                          <p:stCondLst>
                                            <p:cond delay="0"/>
                                          </p:stCondLst>
                                        </p:cTn>
                                        <p:tgtEl>
                                          <p:spTgt spid="140"/>
                                        </p:tgtEl>
                                        <p:attrNameLst>
                                          <p:attrName>style.visibility</p:attrName>
                                        </p:attrNameLst>
                                      </p:cBhvr>
                                      <p:to>
                                        <p:strVal val="visible"/>
                                      </p:to>
                                    </p:set>
                                  </p:childTnLst>
                                </p:cTn>
                              </p:par>
                              <p:par>
                                <p:cTn id="297" presetID="1" presetClass="entr" presetSubtype="0" fill="hold" grpId="0" nodeType="withEffect">
                                  <p:stCondLst>
                                    <p:cond delay="0"/>
                                  </p:stCondLst>
                                  <p:childTnLst>
                                    <p:set>
                                      <p:cBhvr>
                                        <p:cTn id="298" dur="1" fill="hold">
                                          <p:stCondLst>
                                            <p:cond delay="0"/>
                                          </p:stCondLst>
                                        </p:cTn>
                                        <p:tgtEl>
                                          <p:spTgt spid="141"/>
                                        </p:tgtEl>
                                        <p:attrNameLst>
                                          <p:attrName>style.visibility</p:attrName>
                                        </p:attrNameLst>
                                      </p:cBhvr>
                                      <p:to>
                                        <p:strVal val="visible"/>
                                      </p:to>
                                    </p:set>
                                  </p:childTnLst>
                                </p:cTn>
                              </p:par>
                              <p:par>
                                <p:cTn id="299" presetID="1" presetClass="entr" presetSubtype="0" fill="hold" nodeType="withEffect">
                                  <p:stCondLst>
                                    <p:cond delay="0"/>
                                  </p:stCondLst>
                                  <p:childTnLst>
                                    <p:set>
                                      <p:cBhvr>
                                        <p:cTn id="300" dur="1" fill="hold">
                                          <p:stCondLst>
                                            <p:cond delay="0"/>
                                          </p:stCondLst>
                                        </p:cTn>
                                        <p:tgtEl>
                                          <p:spTgt spid="142"/>
                                        </p:tgtEl>
                                        <p:attrNameLst>
                                          <p:attrName>style.visibility</p:attrName>
                                        </p:attrNameLst>
                                      </p:cBhvr>
                                      <p:to>
                                        <p:strVal val="visible"/>
                                      </p:to>
                                    </p:set>
                                  </p:childTnLst>
                                </p:cTn>
                              </p:par>
                              <p:par>
                                <p:cTn id="301" presetID="1" presetClass="entr" presetSubtype="0" fill="hold" nodeType="withEffect">
                                  <p:stCondLst>
                                    <p:cond delay="0"/>
                                  </p:stCondLst>
                                  <p:childTnLst>
                                    <p:set>
                                      <p:cBhvr>
                                        <p:cTn id="302" dur="1" fill="hold">
                                          <p:stCondLst>
                                            <p:cond delay="0"/>
                                          </p:stCondLst>
                                        </p:cTn>
                                        <p:tgtEl>
                                          <p:spTgt spid="143"/>
                                        </p:tgtEl>
                                        <p:attrNameLst>
                                          <p:attrName>style.visibility</p:attrName>
                                        </p:attrNameLst>
                                      </p:cBhvr>
                                      <p:to>
                                        <p:strVal val="visible"/>
                                      </p:to>
                                    </p:set>
                                  </p:childTnLst>
                                </p:cTn>
                              </p:par>
                              <p:par>
                                <p:cTn id="303" presetID="1" presetClass="entr" presetSubtype="0" fill="hold" nodeType="withEffect">
                                  <p:stCondLst>
                                    <p:cond delay="0"/>
                                  </p:stCondLst>
                                  <p:childTnLst>
                                    <p:set>
                                      <p:cBhvr>
                                        <p:cTn id="304" dur="1" fill="hold">
                                          <p:stCondLst>
                                            <p:cond delay="0"/>
                                          </p:stCondLst>
                                        </p:cTn>
                                        <p:tgtEl>
                                          <p:spTgt spid="144"/>
                                        </p:tgtEl>
                                        <p:attrNameLst>
                                          <p:attrName>style.visibility</p:attrName>
                                        </p:attrNameLst>
                                      </p:cBhvr>
                                      <p:to>
                                        <p:strVal val="visible"/>
                                      </p:to>
                                    </p:set>
                                  </p:childTnLst>
                                </p:cTn>
                              </p:par>
                              <p:par>
                                <p:cTn id="305" presetID="1" presetClass="entr" presetSubtype="0" fill="hold" grpId="0" nodeType="withEffect">
                                  <p:stCondLst>
                                    <p:cond delay="0"/>
                                  </p:stCondLst>
                                  <p:childTnLst>
                                    <p:set>
                                      <p:cBhvr>
                                        <p:cTn id="306" dur="1" fill="hold">
                                          <p:stCondLst>
                                            <p:cond delay="0"/>
                                          </p:stCondLst>
                                        </p:cTn>
                                        <p:tgtEl>
                                          <p:spTgt spid="145"/>
                                        </p:tgtEl>
                                        <p:attrNameLst>
                                          <p:attrName>style.visibility</p:attrName>
                                        </p:attrNameLst>
                                      </p:cBhvr>
                                      <p:to>
                                        <p:strVal val="visible"/>
                                      </p:to>
                                    </p:set>
                                  </p:childTnLst>
                                </p:cTn>
                              </p:par>
                              <p:par>
                                <p:cTn id="307" presetID="1" presetClass="entr" presetSubtype="0" fill="hold" nodeType="withEffect">
                                  <p:stCondLst>
                                    <p:cond delay="0"/>
                                  </p:stCondLst>
                                  <p:childTnLst>
                                    <p:set>
                                      <p:cBhvr>
                                        <p:cTn id="308" dur="1" fill="hold">
                                          <p:stCondLst>
                                            <p:cond delay="0"/>
                                          </p:stCondLst>
                                        </p:cTn>
                                        <p:tgtEl>
                                          <p:spTgt spid="146"/>
                                        </p:tgtEl>
                                        <p:attrNameLst>
                                          <p:attrName>style.visibility</p:attrName>
                                        </p:attrNameLst>
                                      </p:cBhvr>
                                      <p:to>
                                        <p:strVal val="visible"/>
                                      </p:to>
                                    </p:set>
                                  </p:childTnLst>
                                </p:cTn>
                              </p:par>
                              <p:par>
                                <p:cTn id="309" presetID="1" presetClass="entr" presetSubtype="0" fill="hold" grpId="0" nodeType="withEffect">
                                  <p:stCondLst>
                                    <p:cond delay="0"/>
                                  </p:stCondLst>
                                  <p:childTnLst>
                                    <p:set>
                                      <p:cBhvr>
                                        <p:cTn id="310" dur="1" fill="hold">
                                          <p:stCondLst>
                                            <p:cond delay="0"/>
                                          </p:stCondLst>
                                        </p:cTn>
                                        <p:tgtEl>
                                          <p:spTgt spid="148"/>
                                        </p:tgtEl>
                                        <p:attrNameLst>
                                          <p:attrName>style.visibility</p:attrName>
                                        </p:attrNameLst>
                                      </p:cBhvr>
                                      <p:to>
                                        <p:strVal val="visible"/>
                                      </p:to>
                                    </p:set>
                                  </p:childTnLst>
                                </p:cTn>
                              </p:par>
                              <p:par>
                                <p:cTn id="311" presetID="1" presetClass="entr" presetSubtype="0" fill="hold" grpId="0" nodeType="withEffect">
                                  <p:stCondLst>
                                    <p:cond delay="0"/>
                                  </p:stCondLst>
                                  <p:childTnLst>
                                    <p:set>
                                      <p:cBhvr>
                                        <p:cTn id="312" dur="1" fill="hold">
                                          <p:stCondLst>
                                            <p:cond delay="0"/>
                                          </p:stCondLst>
                                        </p:cTn>
                                        <p:tgtEl>
                                          <p:spTgt spid="149"/>
                                        </p:tgtEl>
                                        <p:attrNameLst>
                                          <p:attrName>style.visibility</p:attrName>
                                        </p:attrNameLst>
                                      </p:cBhvr>
                                      <p:to>
                                        <p:strVal val="visible"/>
                                      </p:to>
                                    </p:set>
                                  </p:childTnLst>
                                </p:cTn>
                              </p:par>
                              <p:par>
                                <p:cTn id="313" presetID="1" presetClass="entr" presetSubtype="0" fill="hold" grpId="0" nodeType="withEffect">
                                  <p:stCondLst>
                                    <p:cond delay="0"/>
                                  </p:stCondLst>
                                  <p:childTnLst>
                                    <p:set>
                                      <p:cBhvr>
                                        <p:cTn id="314" dur="1" fill="hold">
                                          <p:stCondLst>
                                            <p:cond delay="0"/>
                                          </p:stCondLst>
                                        </p:cTn>
                                        <p:tgtEl>
                                          <p:spTgt spid="150"/>
                                        </p:tgtEl>
                                        <p:attrNameLst>
                                          <p:attrName>style.visibility</p:attrName>
                                        </p:attrNameLst>
                                      </p:cBhvr>
                                      <p:to>
                                        <p:strVal val="visible"/>
                                      </p:to>
                                    </p:set>
                                  </p:childTnLst>
                                </p:cTn>
                              </p:par>
                              <p:par>
                                <p:cTn id="315" presetID="1" presetClass="entr" presetSubtype="0" fill="hold" grpId="0" nodeType="withEffect">
                                  <p:stCondLst>
                                    <p:cond delay="0"/>
                                  </p:stCondLst>
                                  <p:childTnLst>
                                    <p:set>
                                      <p:cBhvr>
                                        <p:cTn id="316" dur="1" fill="hold">
                                          <p:stCondLst>
                                            <p:cond delay="0"/>
                                          </p:stCondLst>
                                        </p:cTn>
                                        <p:tgtEl>
                                          <p:spTgt spid="151"/>
                                        </p:tgtEl>
                                        <p:attrNameLst>
                                          <p:attrName>style.visibility</p:attrName>
                                        </p:attrNameLst>
                                      </p:cBhvr>
                                      <p:to>
                                        <p:strVal val="visible"/>
                                      </p:to>
                                    </p:set>
                                  </p:childTnLst>
                                </p:cTn>
                              </p:par>
                              <p:par>
                                <p:cTn id="317" presetID="1" presetClass="entr" presetSubtype="0" fill="hold" grpId="0" nodeType="withEffect">
                                  <p:stCondLst>
                                    <p:cond delay="0"/>
                                  </p:stCondLst>
                                  <p:childTnLst>
                                    <p:set>
                                      <p:cBhvr>
                                        <p:cTn id="318" dur="1" fill="hold">
                                          <p:stCondLst>
                                            <p:cond delay="0"/>
                                          </p:stCondLst>
                                        </p:cTn>
                                        <p:tgtEl>
                                          <p:spTgt spid="152"/>
                                        </p:tgtEl>
                                        <p:attrNameLst>
                                          <p:attrName>style.visibility</p:attrName>
                                        </p:attrNameLst>
                                      </p:cBhvr>
                                      <p:to>
                                        <p:strVal val="visible"/>
                                      </p:to>
                                    </p:set>
                                  </p:childTnLst>
                                </p:cTn>
                              </p:par>
                              <p:par>
                                <p:cTn id="319" presetID="1" presetClass="entr" presetSubtype="0" fill="hold" grpId="0" nodeType="withEffect">
                                  <p:stCondLst>
                                    <p:cond delay="0"/>
                                  </p:stCondLst>
                                  <p:childTnLst>
                                    <p:set>
                                      <p:cBhvr>
                                        <p:cTn id="320" dur="1" fill="hold">
                                          <p:stCondLst>
                                            <p:cond delay="0"/>
                                          </p:stCondLst>
                                        </p:cTn>
                                        <p:tgtEl>
                                          <p:spTgt spid="153"/>
                                        </p:tgtEl>
                                        <p:attrNameLst>
                                          <p:attrName>style.visibility</p:attrName>
                                        </p:attrNameLst>
                                      </p:cBhvr>
                                      <p:to>
                                        <p:strVal val="visible"/>
                                      </p:to>
                                    </p:set>
                                  </p:childTnLst>
                                </p:cTn>
                              </p:par>
                              <p:par>
                                <p:cTn id="321" presetID="1" presetClass="entr" presetSubtype="0" fill="hold" nodeType="withEffect">
                                  <p:stCondLst>
                                    <p:cond delay="0"/>
                                  </p:stCondLst>
                                  <p:childTnLst>
                                    <p:set>
                                      <p:cBhvr>
                                        <p:cTn id="322" dur="1" fill="hold">
                                          <p:stCondLst>
                                            <p:cond delay="0"/>
                                          </p:stCondLst>
                                        </p:cTn>
                                        <p:tgtEl>
                                          <p:spTgt spid="154"/>
                                        </p:tgtEl>
                                        <p:attrNameLst>
                                          <p:attrName>style.visibility</p:attrName>
                                        </p:attrNameLst>
                                      </p:cBhvr>
                                      <p:to>
                                        <p:strVal val="visible"/>
                                      </p:to>
                                    </p:set>
                                  </p:childTnLst>
                                </p:cTn>
                              </p:par>
                              <p:par>
                                <p:cTn id="323" presetID="1" presetClass="entr" presetSubtype="0" fill="hold" nodeType="withEffect">
                                  <p:stCondLst>
                                    <p:cond delay="0"/>
                                  </p:stCondLst>
                                  <p:childTnLst>
                                    <p:set>
                                      <p:cBhvr>
                                        <p:cTn id="324" dur="1" fill="hold">
                                          <p:stCondLst>
                                            <p:cond delay="0"/>
                                          </p:stCondLst>
                                        </p:cTn>
                                        <p:tgtEl>
                                          <p:spTgt spid="155"/>
                                        </p:tgtEl>
                                        <p:attrNameLst>
                                          <p:attrName>style.visibility</p:attrName>
                                        </p:attrNameLst>
                                      </p:cBhvr>
                                      <p:to>
                                        <p:strVal val="visible"/>
                                      </p:to>
                                    </p:set>
                                  </p:childTnLst>
                                </p:cTn>
                              </p:par>
                              <p:par>
                                <p:cTn id="325" presetID="1" presetClass="entr" presetSubtype="0" fill="hold" nodeType="withEffect">
                                  <p:stCondLst>
                                    <p:cond delay="0"/>
                                  </p:stCondLst>
                                  <p:childTnLst>
                                    <p:set>
                                      <p:cBhvr>
                                        <p:cTn id="326" dur="1" fill="hold">
                                          <p:stCondLst>
                                            <p:cond delay="0"/>
                                          </p:stCondLst>
                                        </p:cTn>
                                        <p:tgtEl>
                                          <p:spTgt spid="156"/>
                                        </p:tgtEl>
                                        <p:attrNameLst>
                                          <p:attrName>style.visibility</p:attrName>
                                        </p:attrNameLst>
                                      </p:cBhvr>
                                      <p:to>
                                        <p:strVal val="visible"/>
                                      </p:to>
                                    </p:set>
                                  </p:childTnLst>
                                </p:cTn>
                              </p:par>
                              <p:par>
                                <p:cTn id="327" presetID="1" presetClass="entr" presetSubtype="0" fill="hold" nodeType="withEffect">
                                  <p:stCondLst>
                                    <p:cond delay="0"/>
                                  </p:stCondLst>
                                  <p:childTnLst>
                                    <p:set>
                                      <p:cBhvr>
                                        <p:cTn id="328" dur="1" fill="hold">
                                          <p:stCondLst>
                                            <p:cond delay="0"/>
                                          </p:stCondLst>
                                        </p:cTn>
                                        <p:tgtEl>
                                          <p:spTgt spid="157"/>
                                        </p:tgtEl>
                                        <p:attrNameLst>
                                          <p:attrName>style.visibility</p:attrName>
                                        </p:attrNameLst>
                                      </p:cBhvr>
                                      <p:to>
                                        <p:strVal val="visible"/>
                                      </p:to>
                                    </p:set>
                                  </p:childTnLst>
                                </p:cTn>
                              </p:par>
                              <p:par>
                                <p:cTn id="329" presetID="1" presetClass="entr" presetSubtype="0" fill="hold" nodeType="withEffect">
                                  <p:stCondLst>
                                    <p:cond delay="0"/>
                                  </p:stCondLst>
                                  <p:childTnLst>
                                    <p:set>
                                      <p:cBhvr>
                                        <p:cTn id="330" dur="1" fill="hold">
                                          <p:stCondLst>
                                            <p:cond delay="0"/>
                                          </p:stCondLst>
                                        </p:cTn>
                                        <p:tgtEl>
                                          <p:spTgt spid="158"/>
                                        </p:tgtEl>
                                        <p:attrNameLst>
                                          <p:attrName>style.visibility</p:attrName>
                                        </p:attrNameLst>
                                      </p:cBhvr>
                                      <p:to>
                                        <p:strVal val="visible"/>
                                      </p:to>
                                    </p:set>
                                  </p:childTnLst>
                                </p:cTn>
                              </p:par>
                              <p:par>
                                <p:cTn id="331" presetID="1" presetClass="entr" presetSubtype="0" fill="hold" nodeType="withEffect">
                                  <p:stCondLst>
                                    <p:cond delay="0"/>
                                  </p:stCondLst>
                                  <p:childTnLst>
                                    <p:set>
                                      <p:cBhvr>
                                        <p:cTn id="332" dur="1" fill="hold">
                                          <p:stCondLst>
                                            <p:cond delay="0"/>
                                          </p:stCondLst>
                                        </p:cTn>
                                        <p:tgtEl>
                                          <p:spTgt spid="159"/>
                                        </p:tgtEl>
                                        <p:attrNameLst>
                                          <p:attrName>style.visibility</p:attrName>
                                        </p:attrNameLst>
                                      </p:cBhvr>
                                      <p:to>
                                        <p:strVal val="visible"/>
                                      </p:to>
                                    </p:set>
                                  </p:childTnLst>
                                </p:cTn>
                              </p:par>
                              <p:par>
                                <p:cTn id="333" presetID="1" presetClass="entr" presetSubtype="0" fill="hold" nodeType="withEffect">
                                  <p:stCondLst>
                                    <p:cond delay="0"/>
                                  </p:stCondLst>
                                  <p:childTnLst>
                                    <p:set>
                                      <p:cBhvr>
                                        <p:cTn id="334" dur="1" fill="hold">
                                          <p:stCondLst>
                                            <p:cond delay="0"/>
                                          </p:stCondLst>
                                        </p:cTn>
                                        <p:tgtEl>
                                          <p:spTgt spid="160"/>
                                        </p:tgtEl>
                                        <p:attrNameLst>
                                          <p:attrName>style.visibility</p:attrName>
                                        </p:attrNameLst>
                                      </p:cBhvr>
                                      <p:to>
                                        <p:strVal val="visible"/>
                                      </p:to>
                                    </p:set>
                                  </p:childTnLst>
                                </p:cTn>
                              </p:par>
                              <p:par>
                                <p:cTn id="335" presetID="1" presetClass="entr" presetSubtype="0" fill="hold" nodeType="withEffect">
                                  <p:stCondLst>
                                    <p:cond delay="0"/>
                                  </p:stCondLst>
                                  <p:childTnLst>
                                    <p:set>
                                      <p:cBhvr>
                                        <p:cTn id="336" dur="1" fill="hold">
                                          <p:stCondLst>
                                            <p:cond delay="0"/>
                                          </p:stCondLst>
                                        </p:cTn>
                                        <p:tgtEl>
                                          <p:spTgt spid="161"/>
                                        </p:tgtEl>
                                        <p:attrNameLst>
                                          <p:attrName>style.visibility</p:attrName>
                                        </p:attrNameLst>
                                      </p:cBhvr>
                                      <p:to>
                                        <p:strVal val="visible"/>
                                      </p:to>
                                    </p:set>
                                  </p:childTnLst>
                                </p:cTn>
                              </p:par>
                              <p:par>
                                <p:cTn id="337" presetID="1" presetClass="entr" presetSubtype="0" fill="hold" nodeType="withEffect">
                                  <p:stCondLst>
                                    <p:cond delay="0"/>
                                  </p:stCondLst>
                                  <p:childTnLst>
                                    <p:set>
                                      <p:cBhvr>
                                        <p:cTn id="338" dur="1" fill="hold">
                                          <p:stCondLst>
                                            <p:cond delay="0"/>
                                          </p:stCondLst>
                                        </p:cTn>
                                        <p:tgtEl>
                                          <p:spTgt spid="162"/>
                                        </p:tgtEl>
                                        <p:attrNameLst>
                                          <p:attrName>style.visibility</p:attrName>
                                        </p:attrNameLst>
                                      </p:cBhvr>
                                      <p:to>
                                        <p:strVal val="visible"/>
                                      </p:to>
                                    </p:set>
                                  </p:childTnLst>
                                </p:cTn>
                              </p:par>
                              <p:par>
                                <p:cTn id="339" presetID="1" presetClass="entr" presetSubtype="0" fill="hold" grpId="0" nodeType="withEffect">
                                  <p:stCondLst>
                                    <p:cond delay="0"/>
                                  </p:stCondLst>
                                  <p:childTnLst>
                                    <p:set>
                                      <p:cBhvr>
                                        <p:cTn id="340" dur="1" fill="hold">
                                          <p:stCondLst>
                                            <p:cond delay="0"/>
                                          </p:stCondLst>
                                        </p:cTn>
                                        <p:tgtEl>
                                          <p:spTgt spid="163"/>
                                        </p:tgtEl>
                                        <p:attrNameLst>
                                          <p:attrName>style.visibility</p:attrName>
                                        </p:attrNameLst>
                                      </p:cBhvr>
                                      <p:to>
                                        <p:strVal val="visible"/>
                                      </p:to>
                                    </p:set>
                                  </p:childTnLst>
                                </p:cTn>
                              </p:par>
                              <p:par>
                                <p:cTn id="341" presetID="1" presetClass="entr" presetSubtype="0" fill="hold" grpId="0" nodeType="withEffect">
                                  <p:stCondLst>
                                    <p:cond delay="0"/>
                                  </p:stCondLst>
                                  <p:childTnLst>
                                    <p:set>
                                      <p:cBhvr>
                                        <p:cTn id="342" dur="1" fill="hold">
                                          <p:stCondLst>
                                            <p:cond delay="0"/>
                                          </p:stCondLst>
                                        </p:cTn>
                                        <p:tgtEl>
                                          <p:spTgt spid="164"/>
                                        </p:tgtEl>
                                        <p:attrNameLst>
                                          <p:attrName>style.visibility</p:attrName>
                                        </p:attrNameLst>
                                      </p:cBhvr>
                                      <p:to>
                                        <p:strVal val="visible"/>
                                      </p:to>
                                    </p:set>
                                  </p:childTnLst>
                                </p:cTn>
                              </p:par>
                              <p:par>
                                <p:cTn id="343" presetID="1" presetClass="entr" presetSubtype="0" fill="hold" grpId="0" nodeType="withEffect">
                                  <p:stCondLst>
                                    <p:cond delay="0"/>
                                  </p:stCondLst>
                                  <p:childTnLst>
                                    <p:set>
                                      <p:cBhvr>
                                        <p:cTn id="344" dur="1" fill="hold">
                                          <p:stCondLst>
                                            <p:cond delay="0"/>
                                          </p:stCondLst>
                                        </p:cTn>
                                        <p:tgtEl>
                                          <p:spTgt spid="165"/>
                                        </p:tgtEl>
                                        <p:attrNameLst>
                                          <p:attrName>style.visibility</p:attrName>
                                        </p:attrNameLst>
                                      </p:cBhvr>
                                      <p:to>
                                        <p:strVal val="visible"/>
                                      </p:to>
                                    </p:set>
                                  </p:childTnLst>
                                </p:cTn>
                              </p:par>
                              <p:par>
                                <p:cTn id="345" presetID="1" presetClass="entr" presetSubtype="0" fill="hold" nodeType="withEffect">
                                  <p:stCondLst>
                                    <p:cond delay="0"/>
                                  </p:stCondLst>
                                  <p:childTnLst>
                                    <p:set>
                                      <p:cBhvr>
                                        <p:cTn id="346" dur="1" fill="hold">
                                          <p:stCondLst>
                                            <p:cond delay="0"/>
                                          </p:stCondLst>
                                        </p:cTn>
                                        <p:tgtEl>
                                          <p:spTgt spid="166"/>
                                        </p:tgtEl>
                                        <p:attrNameLst>
                                          <p:attrName>style.visibility</p:attrName>
                                        </p:attrNameLst>
                                      </p:cBhvr>
                                      <p:to>
                                        <p:strVal val="visible"/>
                                      </p:to>
                                    </p:set>
                                  </p:childTnLst>
                                </p:cTn>
                              </p:par>
                              <p:par>
                                <p:cTn id="347" presetID="1" presetClass="entr" presetSubtype="0" fill="hold" nodeType="withEffect">
                                  <p:stCondLst>
                                    <p:cond delay="0"/>
                                  </p:stCondLst>
                                  <p:childTnLst>
                                    <p:set>
                                      <p:cBhvr>
                                        <p:cTn id="348" dur="1" fill="hold">
                                          <p:stCondLst>
                                            <p:cond delay="0"/>
                                          </p:stCondLst>
                                        </p:cTn>
                                        <p:tgtEl>
                                          <p:spTgt spid="167"/>
                                        </p:tgtEl>
                                        <p:attrNameLst>
                                          <p:attrName>style.visibility</p:attrName>
                                        </p:attrNameLst>
                                      </p:cBhvr>
                                      <p:to>
                                        <p:strVal val="visible"/>
                                      </p:to>
                                    </p:set>
                                  </p:childTnLst>
                                </p:cTn>
                              </p:par>
                              <p:par>
                                <p:cTn id="349" presetID="1" presetClass="entr" presetSubtype="0" fill="hold" nodeType="withEffect">
                                  <p:stCondLst>
                                    <p:cond delay="0"/>
                                  </p:stCondLst>
                                  <p:childTnLst>
                                    <p:set>
                                      <p:cBhvr>
                                        <p:cTn id="350" dur="1" fill="hold">
                                          <p:stCondLst>
                                            <p:cond delay="0"/>
                                          </p:stCondLst>
                                        </p:cTn>
                                        <p:tgtEl>
                                          <p:spTgt spid="168"/>
                                        </p:tgtEl>
                                        <p:attrNameLst>
                                          <p:attrName>style.visibility</p:attrName>
                                        </p:attrNameLst>
                                      </p:cBhvr>
                                      <p:to>
                                        <p:strVal val="visible"/>
                                      </p:to>
                                    </p:set>
                                  </p:childTnLst>
                                </p:cTn>
                              </p:par>
                              <p:par>
                                <p:cTn id="351" presetID="1" presetClass="entr" presetSubtype="0" fill="hold" grpId="0" nodeType="withEffect">
                                  <p:stCondLst>
                                    <p:cond delay="0"/>
                                  </p:stCondLst>
                                  <p:childTnLst>
                                    <p:set>
                                      <p:cBhvr>
                                        <p:cTn id="352" dur="1" fill="hold">
                                          <p:stCondLst>
                                            <p:cond delay="0"/>
                                          </p:stCondLst>
                                        </p:cTn>
                                        <p:tgtEl>
                                          <p:spTgt spid="169"/>
                                        </p:tgtEl>
                                        <p:attrNameLst>
                                          <p:attrName>style.visibility</p:attrName>
                                        </p:attrNameLst>
                                      </p:cBhvr>
                                      <p:to>
                                        <p:strVal val="visible"/>
                                      </p:to>
                                    </p:set>
                                  </p:childTnLst>
                                </p:cTn>
                              </p:par>
                              <p:par>
                                <p:cTn id="353" presetID="1" presetClass="entr" presetSubtype="0" fill="hold" grpId="0" nodeType="withEffect">
                                  <p:stCondLst>
                                    <p:cond delay="0"/>
                                  </p:stCondLst>
                                  <p:childTnLst>
                                    <p:set>
                                      <p:cBhvr>
                                        <p:cTn id="354" dur="1" fill="hold">
                                          <p:stCondLst>
                                            <p:cond delay="0"/>
                                          </p:stCondLst>
                                        </p:cTn>
                                        <p:tgtEl>
                                          <p:spTgt spid="170"/>
                                        </p:tgtEl>
                                        <p:attrNameLst>
                                          <p:attrName>style.visibility</p:attrName>
                                        </p:attrNameLst>
                                      </p:cBhvr>
                                      <p:to>
                                        <p:strVal val="visible"/>
                                      </p:to>
                                    </p:set>
                                  </p:childTnLst>
                                </p:cTn>
                              </p:par>
                              <p:par>
                                <p:cTn id="355" presetID="1" presetClass="entr" presetSubtype="0" fill="hold" grpId="0" nodeType="withEffect">
                                  <p:stCondLst>
                                    <p:cond delay="0"/>
                                  </p:stCondLst>
                                  <p:childTnLst>
                                    <p:set>
                                      <p:cBhvr>
                                        <p:cTn id="356" dur="1" fill="hold">
                                          <p:stCondLst>
                                            <p:cond delay="0"/>
                                          </p:stCondLst>
                                        </p:cTn>
                                        <p:tgtEl>
                                          <p:spTgt spid="171"/>
                                        </p:tgtEl>
                                        <p:attrNameLst>
                                          <p:attrName>style.visibility</p:attrName>
                                        </p:attrNameLst>
                                      </p:cBhvr>
                                      <p:to>
                                        <p:strVal val="visible"/>
                                      </p:to>
                                    </p:set>
                                  </p:childTnLst>
                                </p:cTn>
                              </p:par>
                              <p:par>
                                <p:cTn id="357" presetID="1" presetClass="entr" presetSubtype="0" fill="hold" nodeType="withEffect">
                                  <p:stCondLst>
                                    <p:cond delay="0"/>
                                  </p:stCondLst>
                                  <p:childTnLst>
                                    <p:set>
                                      <p:cBhvr>
                                        <p:cTn id="358" dur="1" fill="hold">
                                          <p:stCondLst>
                                            <p:cond delay="0"/>
                                          </p:stCondLst>
                                        </p:cTn>
                                        <p:tgtEl>
                                          <p:spTgt spid="172"/>
                                        </p:tgtEl>
                                        <p:attrNameLst>
                                          <p:attrName>style.visibility</p:attrName>
                                        </p:attrNameLst>
                                      </p:cBhvr>
                                      <p:to>
                                        <p:strVal val="visible"/>
                                      </p:to>
                                    </p:set>
                                  </p:childTnLst>
                                </p:cTn>
                              </p:par>
                              <p:par>
                                <p:cTn id="359" presetID="1" presetClass="entr" presetSubtype="0" fill="hold" nodeType="withEffect">
                                  <p:stCondLst>
                                    <p:cond delay="0"/>
                                  </p:stCondLst>
                                  <p:childTnLst>
                                    <p:set>
                                      <p:cBhvr>
                                        <p:cTn id="360" dur="1" fill="hold">
                                          <p:stCondLst>
                                            <p:cond delay="0"/>
                                          </p:stCondLst>
                                        </p:cTn>
                                        <p:tgtEl>
                                          <p:spTgt spid="173"/>
                                        </p:tgtEl>
                                        <p:attrNameLst>
                                          <p:attrName>style.visibility</p:attrName>
                                        </p:attrNameLst>
                                      </p:cBhvr>
                                      <p:to>
                                        <p:strVal val="visible"/>
                                      </p:to>
                                    </p:set>
                                  </p:childTnLst>
                                </p:cTn>
                              </p:par>
                              <p:par>
                                <p:cTn id="361" presetID="1" presetClass="entr" presetSubtype="0" fill="hold" nodeType="withEffect">
                                  <p:stCondLst>
                                    <p:cond delay="0"/>
                                  </p:stCondLst>
                                  <p:childTnLst>
                                    <p:set>
                                      <p:cBhvr>
                                        <p:cTn id="362" dur="1" fill="hold">
                                          <p:stCondLst>
                                            <p:cond delay="0"/>
                                          </p:stCondLst>
                                        </p:cTn>
                                        <p:tgtEl>
                                          <p:spTgt spid="174"/>
                                        </p:tgtEl>
                                        <p:attrNameLst>
                                          <p:attrName>style.visibility</p:attrName>
                                        </p:attrNameLst>
                                      </p:cBhvr>
                                      <p:to>
                                        <p:strVal val="visible"/>
                                      </p:to>
                                    </p:set>
                                  </p:childTnLst>
                                </p:cTn>
                              </p:par>
                              <p:par>
                                <p:cTn id="363" presetID="1" presetClass="entr" presetSubtype="0" fill="hold" grpId="0" nodeType="withEffect">
                                  <p:stCondLst>
                                    <p:cond delay="0"/>
                                  </p:stCondLst>
                                  <p:childTnLst>
                                    <p:set>
                                      <p:cBhvr>
                                        <p:cTn id="364" dur="1" fill="hold">
                                          <p:stCondLst>
                                            <p:cond delay="0"/>
                                          </p:stCondLst>
                                        </p:cTn>
                                        <p:tgtEl>
                                          <p:spTgt spid="175"/>
                                        </p:tgtEl>
                                        <p:attrNameLst>
                                          <p:attrName>style.visibility</p:attrName>
                                        </p:attrNameLst>
                                      </p:cBhvr>
                                      <p:to>
                                        <p:strVal val="visible"/>
                                      </p:to>
                                    </p:set>
                                  </p:childTnLst>
                                </p:cTn>
                              </p:par>
                              <p:par>
                                <p:cTn id="365" presetID="1" presetClass="entr" presetSubtype="0" fill="hold" grpId="0" nodeType="withEffect">
                                  <p:stCondLst>
                                    <p:cond delay="0"/>
                                  </p:stCondLst>
                                  <p:childTnLst>
                                    <p:set>
                                      <p:cBhvr>
                                        <p:cTn id="366" dur="1" fill="hold">
                                          <p:stCondLst>
                                            <p:cond delay="0"/>
                                          </p:stCondLst>
                                        </p:cTn>
                                        <p:tgtEl>
                                          <p:spTgt spid="176"/>
                                        </p:tgtEl>
                                        <p:attrNameLst>
                                          <p:attrName>style.visibility</p:attrName>
                                        </p:attrNameLst>
                                      </p:cBhvr>
                                      <p:to>
                                        <p:strVal val="visible"/>
                                      </p:to>
                                    </p:set>
                                  </p:childTnLst>
                                </p:cTn>
                              </p:par>
                              <p:par>
                                <p:cTn id="367" presetID="1" presetClass="entr" presetSubtype="0" fill="hold" grpId="0" nodeType="withEffect">
                                  <p:stCondLst>
                                    <p:cond delay="0"/>
                                  </p:stCondLst>
                                  <p:childTnLst>
                                    <p:set>
                                      <p:cBhvr>
                                        <p:cTn id="368" dur="1" fill="hold">
                                          <p:stCondLst>
                                            <p:cond delay="0"/>
                                          </p:stCondLst>
                                        </p:cTn>
                                        <p:tgtEl>
                                          <p:spTgt spid="177"/>
                                        </p:tgtEl>
                                        <p:attrNameLst>
                                          <p:attrName>style.visibility</p:attrName>
                                        </p:attrNameLst>
                                      </p:cBhvr>
                                      <p:to>
                                        <p:strVal val="visible"/>
                                      </p:to>
                                    </p:set>
                                  </p:childTnLst>
                                </p:cTn>
                              </p:par>
                              <p:par>
                                <p:cTn id="369" presetID="1" presetClass="entr" presetSubtype="0" fill="hold" grpId="0" nodeType="withEffect">
                                  <p:stCondLst>
                                    <p:cond delay="0"/>
                                  </p:stCondLst>
                                  <p:childTnLst>
                                    <p:set>
                                      <p:cBhvr>
                                        <p:cTn id="370" dur="1" fill="hold">
                                          <p:stCondLst>
                                            <p:cond delay="0"/>
                                          </p:stCondLst>
                                        </p:cTn>
                                        <p:tgtEl>
                                          <p:spTgt spid="178"/>
                                        </p:tgtEl>
                                        <p:attrNameLst>
                                          <p:attrName>style.visibility</p:attrName>
                                        </p:attrNameLst>
                                      </p:cBhvr>
                                      <p:to>
                                        <p:strVal val="visible"/>
                                      </p:to>
                                    </p:set>
                                  </p:childTnLst>
                                </p:cTn>
                              </p:par>
                              <p:par>
                                <p:cTn id="371" presetID="1" presetClass="entr" presetSubtype="0" fill="hold" grpId="0" nodeType="withEffect">
                                  <p:stCondLst>
                                    <p:cond delay="0"/>
                                  </p:stCondLst>
                                  <p:childTnLst>
                                    <p:set>
                                      <p:cBhvr>
                                        <p:cTn id="372" dur="1" fill="hold">
                                          <p:stCondLst>
                                            <p:cond delay="0"/>
                                          </p:stCondLst>
                                        </p:cTn>
                                        <p:tgtEl>
                                          <p:spTgt spid="179"/>
                                        </p:tgtEl>
                                        <p:attrNameLst>
                                          <p:attrName>style.visibility</p:attrName>
                                        </p:attrNameLst>
                                      </p:cBhvr>
                                      <p:to>
                                        <p:strVal val="visible"/>
                                      </p:to>
                                    </p:set>
                                  </p:childTnLst>
                                </p:cTn>
                              </p:par>
                              <p:par>
                                <p:cTn id="373" presetID="1" presetClass="entr" presetSubtype="0" fill="hold" grpId="0" nodeType="withEffect">
                                  <p:stCondLst>
                                    <p:cond delay="0"/>
                                  </p:stCondLst>
                                  <p:childTnLst>
                                    <p:set>
                                      <p:cBhvr>
                                        <p:cTn id="374" dur="1" fill="hold">
                                          <p:stCondLst>
                                            <p:cond delay="0"/>
                                          </p:stCondLst>
                                        </p:cTn>
                                        <p:tgtEl>
                                          <p:spTgt spid="180"/>
                                        </p:tgtEl>
                                        <p:attrNameLst>
                                          <p:attrName>style.visibility</p:attrName>
                                        </p:attrNameLst>
                                      </p:cBhvr>
                                      <p:to>
                                        <p:strVal val="visible"/>
                                      </p:to>
                                    </p:set>
                                  </p:childTnLst>
                                </p:cTn>
                              </p:par>
                              <p:par>
                                <p:cTn id="375" presetID="1" presetClass="entr" presetSubtype="0" fill="hold" grpId="0" nodeType="withEffect">
                                  <p:stCondLst>
                                    <p:cond delay="0"/>
                                  </p:stCondLst>
                                  <p:childTnLst>
                                    <p:set>
                                      <p:cBhvr>
                                        <p:cTn id="376" dur="1" fill="hold">
                                          <p:stCondLst>
                                            <p:cond delay="0"/>
                                          </p:stCondLst>
                                        </p:cTn>
                                        <p:tgtEl>
                                          <p:spTgt spid="181"/>
                                        </p:tgtEl>
                                        <p:attrNameLst>
                                          <p:attrName>style.visibility</p:attrName>
                                        </p:attrNameLst>
                                      </p:cBhvr>
                                      <p:to>
                                        <p:strVal val="visible"/>
                                      </p:to>
                                    </p:set>
                                  </p:childTnLst>
                                </p:cTn>
                              </p:par>
                              <p:par>
                                <p:cTn id="377" presetID="1" presetClass="entr" presetSubtype="0" fill="hold" grpId="0" nodeType="withEffect">
                                  <p:stCondLst>
                                    <p:cond delay="0"/>
                                  </p:stCondLst>
                                  <p:childTnLst>
                                    <p:set>
                                      <p:cBhvr>
                                        <p:cTn id="378" dur="1" fill="hold">
                                          <p:stCondLst>
                                            <p:cond delay="0"/>
                                          </p:stCondLst>
                                        </p:cTn>
                                        <p:tgtEl>
                                          <p:spTgt spid="182"/>
                                        </p:tgtEl>
                                        <p:attrNameLst>
                                          <p:attrName>style.visibility</p:attrName>
                                        </p:attrNameLst>
                                      </p:cBhvr>
                                      <p:to>
                                        <p:strVal val="visible"/>
                                      </p:to>
                                    </p:set>
                                  </p:childTnLst>
                                </p:cTn>
                              </p:par>
                              <p:par>
                                <p:cTn id="379" presetID="1" presetClass="entr" presetSubtype="0" fill="hold" grpId="0" nodeType="withEffect">
                                  <p:stCondLst>
                                    <p:cond delay="0"/>
                                  </p:stCondLst>
                                  <p:childTnLst>
                                    <p:set>
                                      <p:cBhvr>
                                        <p:cTn id="380" dur="1" fill="hold">
                                          <p:stCondLst>
                                            <p:cond delay="0"/>
                                          </p:stCondLst>
                                        </p:cTn>
                                        <p:tgtEl>
                                          <p:spTgt spid="183"/>
                                        </p:tgtEl>
                                        <p:attrNameLst>
                                          <p:attrName>style.visibility</p:attrName>
                                        </p:attrNameLst>
                                      </p:cBhvr>
                                      <p:to>
                                        <p:strVal val="visible"/>
                                      </p:to>
                                    </p:set>
                                  </p:childTnLst>
                                </p:cTn>
                              </p:par>
                              <p:par>
                                <p:cTn id="381" presetID="1" presetClass="entr" presetSubtype="0" fill="hold" grpId="0" nodeType="withEffect">
                                  <p:stCondLst>
                                    <p:cond delay="0"/>
                                  </p:stCondLst>
                                  <p:childTnLst>
                                    <p:set>
                                      <p:cBhvr>
                                        <p:cTn id="382" dur="1" fill="hold">
                                          <p:stCondLst>
                                            <p:cond delay="0"/>
                                          </p:stCondLst>
                                        </p:cTn>
                                        <p:tgtEl>
                                          <p:spTgt spid="184"/>
                                        </p:tgtEl>
                                        <p:attrNameLst>
                                          <p:attrName>style.visibility</p:attrName>
                                        </p:attrNameLst>
                                      </p:cBhvr>
                                      <p:to>
                                        <p:strVal val="visible"/>
                                      </p:to>
                                    </p:set>
                                  </p:childTnLst>
                                </p:cTn>
                              </p:par>
                              <p:par>
                                <p:cTn id="383" presetID="1" presetClass="entr" presetSubtype="0" fill="hold" grpId="0" nodeType="withEffect">
                                  <p:stCondLst>
                                    <p:cond delay="0"/>
                                  </p:stCondLst>
                                  <p:childTnLst>
                                    <p:set>
                                      <p:cBhvr>
                                        <p:cTn id="384" dur="1" fill="hold">
                                          <p:stCondLst>
                                            <p:cond delay="0"/>
                                          </p:stCondLst>
                                        </p:cTn>
                                        <p:tgtEl>
                                          <p:spTgt spid="185"/>
                                        </p:tgtEl>
                                        <p:attrNameLst>
                                          <p:attrName>style.visibility</p:attrName>
                                        </p:attrNameLst>
                                      </p:cBhvr>
                                      <p:to>
                                        <p:strVal val="visible"/>
                                      </p:to>
                                    </p:set>
                                  </p:childTnLst>
                                </p:cTn>
                              </p:par>
                              <p:par>
                                <p:cTn id="385" presetID="1" presetClass="entr" presetSubtype="0" fill="hold" grpId="0" nodeType="withEffect">
                                  <p:stCondLst>
                                    <p:cond delay="0"/>
                                  </p:stCondLst>
                                  <p:childTnLst>
                                    <p:set>
                                      <p:cBhvr>
                                        <p:cTn id="386" dur="1" fill="hold">
                                          <p:stCondLst>
                                            <p:cond delay="0"/>
                                          </p:stCondLst>
                                        </p:cTn>
                                        <p:tgtEl>
                                          <p:spTgt spid="186"/>
                                        </p:tgtEl>
                                        <p:attrNameLst>
                                          <p:attrName>style.visibility</p:attrName>
                                        </p:attrNameLst>
                                      </p:cBhvr>
                                      <p:to>
                                        <p:strVal val="visible"/>
                                      </p:to>
                                    </p:set>
                                  </p:childTnLst>
                                </p:cTn>
                              </p:par>
                              <p:par>
                                <p:cTn id="387" presetID="1" presetClass="entr" presetSubtype="0" fill="hold" grpId="0" nodeType="withEffect">
                                  <p:stCondLst>
                                    <p:cond delay="0"/>
                                  </p:stCondLst>
                                  <p:childTnLst>
                                    <p:set>
                                      <p:cBhvr>
                                        <p:cTn id="388" dur="1" fill="hold">
                                          <p:stCondLst>
                                            <p:cond delay="0"/>
                                          </p:stCondLst>
                                        </p:cTn>
                                        <p:tgtEl>
                                          <p:spTgt spid="187"/>
                                        </p:tgtEl>
                                        <p:attrNameLst>
                                          <p:attrName>style.visibility</p:attrName>
                                        </p:attrNameLst>
                                      </p:cBhvr>
                                      <p:to>
                                        <p:strVal val="visible"/>
                                      </p:to>
                                    </p:set>
                                  </p:childTnLst>
                                </p:cTn>
                              </p:par>
                              <p:par>
                                <p:cTn id="389" presetID="1" presetClass="entr" presetSubtype="0" fill="hold" grpId="0" nodeType="withEffect">
                                  <p:stCondLst>
                                    <p:cond delay="0"/>
                                  </p:stCondLst>
                                  <p:childTnLst>
                                    <p:set>
                                      <p:cBhvr>
                                        <p:cTn id="390" dur="1" fill="hold">
                                          <p:stCondLst>
                                            <p:cond delay="0"/>
                                          </p:stCondLst>
                                        </p:cTn>
                                        <p:tgtEl>
                                          <p:spTgt spid="188"/>
                                        </p:tgtEl>
                                        <p:attrNameLst>
                                          <p:attrName>style.visibility</p:attrName>
                                        </p:attrNameLst>
                                      </p:cBhvr>
                                      <p:to>
                                        <p:strVal val="visible"/>
                                      </p:to>
                                    </p:set>
                                  </p:childTnLst>
                                </p:cTn>
                              </p:par>
                              <p:par>
                                <p:cTn id="391" presetID="1" presetClass="entr" presetSubtype="0" fill="hold" grpId="0" nodeType="withEffect">
                                  <p:stCondLst>
                                    <p:cond delay="0"/>
                                  </p:stCondLst>
                                  <p:childTnLst>
                                    <p:set>
                                      <p:cBhvr>
                                        <p:cTn id="392" dur="1" fill="hold">
                                          <p:stCondLst>
                                            <p:cond delay="0"/>
                                          </p:stCondLst>
                                        </p:cTn>
                                        <p:tgtEl>
                                          <p:spTgt spid="189"/>
                                        </p:tgtEl>
                                        <p:attrNameLst>
                                          <p:attrName>style.visibility</p:attrName>
                                        </p:attrNameLst>
                                      </p:cBhvr>
                                      <p:to>
                                        <p:strVal val="visible"/>
                                      </p:to>
                                    </p:set>
                                  </p:childTnLst>
                                </p:cTn>
                              </p:par>
                              <p:par>
                                <p:cTn id="393" presetID="1" presetClass="entr" presetSubtype="0" fill="hold" grpId="0" nodeType="withEffect">
                                  <p:stCondLst>
                                    <p:cond delay="0"/>
                                  </p:stCondLst>
                                  <p:childTnLst>
                                    <p:set>
                                      <p:cBhvr>
                                        <p:cTn id="394" dur="1" fill="hold">
                                          <p:stCondLst>
                                            <p:cond delay="0"/>
                                          </p:stCondLst>
                                        </p:cTn>
                                        <p:tgtEl>
                                          <p:spTgt spid="190"/>
                                        </p:tgtEl>
                                        <p:attrNameLst>
                                          <p:attrName>style.visibility</p:attrName>
                                        </p:attrNameLst>
                                      </p:cBhvr>
                                      <p:to>
                                        <p:strVal val="visible"/>
                                      </p:to>
                                    </p:set>
                                  </p:childTnLst>
                                </p:cTn>
                              </p:par>
                              <p:par>
                                <p:cTn id="395" presetID="1" presetClass="entr" presetSubtype="0" fill="hold" grpId="0" nodeType="withEffect">
                                  <p:stCondLst>
                                    <p:cond delay="0"/>
                                  </p:stCondLst>
                                  <p:childTnLst>
                                    <p:set>
                                      <p:cBhvr>
                                        <p:cTn id="396" dur="1" fill="hold">
                                          <p:stCondLst>
                                            <p:cond delay="0"/>
                                          </p:stCondLst>
                                        </p:cTn>
                                        <p:tgtEl>
                                          <p:spTgt spid="191"/>
                                        </p:tgtEl>
                                        <p:attrNameLst>
                                          <p:attrName>style.visibility</p:attrName>
                                        </p:attrNameLst>
                                      </p:cBhvr>
                                      <p:to>
                                        <p:strVal val="visible"/>
                                      </p:to>
                                    </p:set>
                                  </p:childTnLst>
                                </p:cTn>
                              </p:par>
                              <p:par>
                                <p:cTn id="397" presetID="1" presetClass="entr" presetSubtype="0" fill="hold" grpId="0" nodeType="withEffect">
                                  <p:stCondLst>
                                    <p:cond delay="0"/>
                                  </p:stCondLst>
                                  <p:childTnLst>
                                    <p:set>
                                      <p:cBhvr>
                                        <p:cTn id="398" dur="1" fill="hold">
                                          <p:stCondLst>
                                            <p:cond delay="0"/>
                                          </p:stCondLst>
                                        </p:cTn>
                                        <p:tgtEl>
                                          <p:spTgt spid="192"/>
                                        </p:tgtEl>
                                        <p:attrNameLst>
                                          <p:attrName>style.visibility</p:attrName>
                                        </p:attrNameLst>
                                      </p:cBhvr>
                                      <p:to>
                                        <p:strVal val="visible"/>
                                      </p:to>
                                    </p:set>
                                  </p:childTnLst>
                                </p:cTn>
                              </p:par>
                              <p:par>
                                <p:cTn id="399" presetID="1" presetClass="entr" presetSubtype="0" fill="hold" grpId="0" nodeType="withEffect">
                                  <p:stCondLst>
                                    <p:cond delay="0"/>
                                  </p:stCondLst>
                                  <p:childTnLst>
                                    <p:set>
                                      <p:cBhvr>
                                        <p:cTn id="400" dur="1" fill="hold">
                                          <p:stCondLst>
                                            <p:cond delay="0"/>
                                          </p:stCondLst>
                                        </p:cTn>
                                        <p:tgtEl>
                                          <p:spTgt spid="193"/>
                                        </p:tgtEl>
                                        <p:attrNameLst>
                                          <p:attrName>style.visibility</p:attrName>
                                        </p:attrNameLst>
                                      </p:cBhvr>
                                      <p:to>
                                        <p:strVal val="visible"/>
                                      </p:to>
                                    </p:set>
                                  </p:childTnLst>
                                </p:cTn>
                              </p:par>
                              <p:par>
                                <p:cTn id="401" presetID="1" presetClass="entr" presetSubtype="0" fill="hold" nodeType="withEffect">
                                  <p:stCondLst>
                                    <p:cond delay="0"/>
                                  </p:stCondLst>
                                  <p:childTnLst>
                                    <p:set>
                                      <p:cBhvr>
                                        <p:cTn id="402" dur="1" fill="hold">
                                          <p:stCondLst>
                                            <p:cond delay="0"/>
                                          </p:stCondLst>
                                        </p:cTn>
                                        <p:tgtEl>
                                          <p:spTgt spid="194"/>
                                        </p:tgtEl>
                                        <p:attrNameLst>
                                          <p:attrName>style.visibility</p:attrName>
                                        </p:attrNameLst>
                                      </p:cBhvr>
                                      <p:to>
                                        <p:strVal val="visible"/>
                                      </p:to>
                                    </p:set>
                                  </p:childTnLst>
                                </p:cTn>
                              </p:par>
                              <p:par>
                                <p:cTn id="403" presetID="1" presetClass="entr" presetSubtype="0" fill="hold" grpId="0" nodeType="withEffect">
                                  <p:stCondLst>
                                    <p:cond delay="0"/>
                                  </p:stCondLst>
                                  <p:childTnLst>
                                    <p:set>
                                      <p:cBhvr>
                                        <p:cTn id="404" dur="1" fill="hold">
                                          <p:stCondLst>
                                            <p:cond delay="0"/>
                                          </p:stCondLst>
                                        </p:cTn>
                                        <p:tgtEl>
                                          <p:spTgt spid="2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 grpId="0" animBg="1"/>
      <p:bldP spid="3" grpId="0"/>
      <p:bldP spid="4" grpId="0" animBg="1"/>
      <p:bldP spid="5" grpId="0" animBg="1"/>
      <p:bldP spid="6" grpId="0" animBg="1"/>
      <p:bldP spid="7" grpId="0" animBg="1"/>
      <p:bldP spid="17" grpId="0" animBg="1"/>
      <p:bldP spid="18" grpId="0" animBg="1"/>
      <p:bldP spid="19" grpId="0" animBg="1"/>
      <p:bldP spid="20" grpId="0" animBg="1"/>
      <p:bldP spid="21" grpId="0" animBg="1"/>
      <p:bldP spid="27" grpId="0" animBg="1"/>
      <p:bldP spid="28" grpId="0" animBg="1"/>
      <p:bldP spid="29" grpId="0" animBg="1"/>
      <p:bldP spid="34" grpId="0" animBg="1"/>
      <p:bldP spid="35" grpId="0"/>
      <p:bldP spid="36" grpId="0" animBg="1"/>
      <p:bldP spid="37" grpId="0"/>
      <p:bldP spid="38" grpId="0" animBg="1"/>
      <p:bldP spid="44" grpId="0" animBg="1"/>
      <p:bldP spid="46" grpId="0"/>
      <p:bldP spid="47" grpId="0" animBg="1"/>
      <p:bldP spid="48" grpId="0" animBg="1"/>
      <p:bldP spid="49" grpId="0" animBg="1"/>
      <p:bldP spid="50" grpId="0" animBg="1"/>
      <p:bldP spid="51" grpId="0" animBg="1"/>
      <p:bldP spid="52" grpId="0" animBg="1"/>
      <p:bldP spid="53" grpId="0" animBg="1"/>
      <p:bldP spid="59" grpId="0" animBg="1"/>
      <p:bldP spid="60" grpId="0" animBg="1"/>
      <p:bldP spid="61" grpId="0" animBg="1"/>
      <p:bldP spid="65" grpId="0" animBg="1"/>
      <p:bldP spid="67" grpId="0"/>
      <p:bldP spid="68" grpId="0" animBg="1"/>
      <p:bldP spid="69" grpId="0" animBg="1"/>
      <p:bldP spid="70" grpId="0" animBg="1"/>
      <p:bldP spid="71" grpId="0" animBg="1"/>
      <p:bldP spid="72" grpId="0" animBg="1"/>
      <p:bldP spid="73" grpId="0" animBg="1"/>
      <p:bldP spid="74" grpId="0" animBg="1"/>
      <p:bldP spid="80" grpId="0" animBg="1"/>
      <p:bldP spid="81" grpId="0" animBg="1"/>
      <p:bldP spid="82" grpId="0" animBg="1"/>
      <p:bldP spid="86" grpId="0" animBg="1"/>
      <p:bldP spid="88" grpId="0"/>
      <p:bldP spid="89" grpId="0" animBg="1"/>
      <p:bldP spid="90" grpId="0" animBg="1"/>
      <p:bldP spid="91" grpId="0" animBg="1"/>
      <p:bldP spid="92" grpId="0" animBg="1"/>
      <p:bldP spid="93" grpId="0" animBg="1"/>
      <p:bldP spid="94" grpId="0" animBg="1"/>
      <p:bldP spid="106" grpId="0" animBg="1"/>
      <p:bldP spid="107" grpId="0" animBg="1"/>
      <p:bldP spid="108" grpId="0" animBg="1"/>
      <p:bldP spid="109" grpId="0" animBg="1"/>
      <p:bldP spid="110" grpId="0" animBg="1"/>
      <p:bldP spid="111" grpId="0" animBg="1"/>
      <p:bldP spid="112" grpId="0" animBg="1"/>
      <p:bldP spid="118" grpId="0" animBg="1"/>
      <p:bldP spid="119" grpId="0" animBg="1"/>
      <p:bldP spid="120" grpId="0" animBg="1"/>
      <p:bldP spid="124" grpId="0" animBg="1"/>
      <p:bldP spid="127" grpId="0" animBg="1"/>
      <p:bldP spid="128" grpId="0" animBg="1"/>
      <p:bldP spid="129" grpId="0" animBg="1"/>
      <p:bldP spid="130" grpId="0" animBg="1"/>
      <p:bldP spid="131" grpId="0" animBg="1"/>
      <p:bldP spid="132" grpId="0" animBg="1"/>
      <p:bldP spid="133" grpId="0" animBg="1"/>
      <p:bldP spid="139" grpId="0" animBg="1"/>
      <p:bldP spid="140" grpId="0" animBg="1"/>
      <p:bldP spid="141" grpId="0" animBg="1"/>
      <p:bldP spid="145" grpId="0" animBg="1"/>
      <p:bldP spid="148" grpId="0" animBg="1"/>
      <p:bldP spid="149" grpId="0" animBg="1"/>
      <p:bldP spid="150" grpId="0" animBg="1"/>
      <p:bldP spid="151" grpId="0" animBg="1"/>
      <p:bldP spid="152" grpId="0" animBg="1"/>
      <p:bldP spid="153" grpId="0" animBg="1"/>
      <p:bldP spid="163" grpId="0" animBg="1"/>
      <p:bldP spid="164" grpId="0" animBg="1"/>
      <p:bldP spid="165" grpId="0" animBg="1"/>
      <p:bldP spid="169" grpId="0" animBg="1"/>
      <p:bldP spid="170" grpId="0" animBg="1"/>
      <p:bldP spid="171" grpId="0" animBg="1"/>
      <p:bldP spid="175" grpId="0" animBg="1"/>
      <p:bldP spid="176" grpId="0"/>
      <p:bldP spid="177" grpId="0"/>
      <p:bldP spid="178" grpId="0"/>
      <p:bldP spid="179" grpId="0"/>
      <p:bldP spid="180" grpId="0"/>
      <p:bldP spid="181" grpId="0"/>
      <p:bldP spid="182" grpId="0"/>
      <p:bldP spid="183" grpId="0"/>
      <p:bldP spid="184" grpId="0"/>
      <p:bldP spid="185" grpId="0"/>
      <p:bldP spid="186" grpId="0"/>
      <p:bldP spid="187" grpId="0"/>
      <p:bldP spid="188" grpId="0" animBg="1"/>
      <p:bldP spid="189" grpId="0" animBg="1"/>
      <p:bldP spid="190" grpId="0" animBg="1"/>
      <p:bldP spid="191" grpId="0"/>
      <p:bldP spid="192" grpId="0"/>
      <p:bldP spid="193" grpId="0"/>
      <p:bldP spid="195" grpId="0" animBg="1"/>
      <p:bldP spid="196" grpId="0" animBg="1"/>
      <p:bldP spid="197" grpId="0" animBg="1"/>
      <p:bldP spid="198" grpId="0" animBg="1"/>
      <p:bldP spid="199" grpId="0" animBg="1"/>
      <p:bldP spid="200" grpId="0" animBg="1"/>
      <p:bldP spid="201" grpId="0" animBg="1"/>
      <p:bldP spid="208" grpId="0" animBg="1"/>
      <p:bldP spid="209" grpId="0" animBg="1"/>
      <p:bldP spid="210" grpId="0" animBg="1"/>
      <p:bldP spid="2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30A540B-3803-460A-9E3B-C5534BD07F70}" type="slidenum">
              <a:rPr lang="en-US" smtClean="0"/>
              <a:pPr>
                <a:defRPr/>
              </a:pPr>
              <a:t>24</a:t>
            </a:fld>
            <a:endParaRPr lang="en-US" dirty="0"/>
          </a:p>
        </p:txBody>
      </p:sp>
      <p:sp>
        <p:nvSpPr>
          <p:cNvPr id="4" name="Title 3"/>
          <p:cNvSpPr>
            <a:spLocks noGrp="1"/>
          </p:cNvSpPr>
          <p:nvPr>
            <p:ph type="title"/>
          </p:nvPr>
        </p:nvSpPr>
        <p:spPr/>
        <p:txBody>
          <a:bodyPr/>
          <a:lstStyle/>
          <a:p>
            <a:r>
              <a:rPr lang="en-US" dirty="0" smtClean="0"/>
              <a:t>Project Natal: Learning From Data</a:t>
            </a:r>
            <a:endParaRPr lang="en-US" dirty="0"/>
          </a:p>
        </p:txBody>
      </p:sp>
      <p:pic>
        <p:nvPicPr>
          <p:cNvPr id="7" name="Picture 4" descr="http://www.mobilewhack.com/wp-content/pics/2009/06/natal-xbox.jpg"/>
          <p:cNvPicPr>
            <a:picLocks noChangeAspect="1" noChangeArrowheads="1"/>
          </p:cNvPicPr>
          <p:nvPr/>
        </p:nvPicPr>
        <p:blipFill>
          <a:blip r:embed="rId2" cstate="print"/>
          <a:srcRect/>
          <a:stretch>
            <a:fillRect/>
          </a:stretch>
        </p:blipFill>
        <p:spPr bwMode="auto">
          <a:xfrm>
            <a:off x="5672919" y="914400"/>
            <a:ext cx="3394881" cy="1895475"/>
          </a:xfrm>
          <a:prstGeom prst="rect">
            <a:avLst/>
          </a:prstGeom>
          <a:noFill/>
        </p:spPr>
      </p:pic>
      <p:pic>
        <p:nvPicPr>
          <p:cNvPr id="11" name="Picture 2"/>
          <p:cNvPicPr>
            <a:picLocks noChangeAspect="1" noChangeArrowheads="1"/>
          </p:cNvPicPr>
          <p:nvPr/>
        </p:nvPicPr>
        <p:blipFill>
          <a:blip r:embed="rId3" cstate="print"/>
          <a:srcRect/>
          <a:stretch>
            <a:fillRect/>
          </a:stretch>
        </p:blipFill>
        <p:spPr bwMode="auto">
          <a:xfrm>
            <a:off x="533400" y="3052942"/>
            <a:ext cx="2362893" cy="1475509"/>
          </a:xfrm>
          <a:prstGeom prst="rect">
            <a:avLst/>
          </a:prstGeom>
          <a:noFill/>
          <a:ln w="9525">
            <a:noFill/>
            <a:miter lim="800000"/>
            <a:headEnd/>
            <a:tailEnd/>
          </a:ln>
        </p:spPr>
      </p:pic>
      <p:sp>
        <p:nvSpPr>
          <p:cNvPr id="12" name="TextBox 11"/>
          <p:cNvSpPr txBox="1"/>
          <p:nvPr/>
        </p:nvSpPr>
        <p:spPr>
          <a:xfrm>
            <a:off x="990598" y="4495800"/>
            <a:ext cx="1508362" cy="584775"/>
          </a:xfrm>
          <a:prstGeom prst="rect">
            <a:avLst/>
          </a:prstGeom>
          <a:noFill/>
        </p:spPr>
        <p:txBody>
          <a:bodyPr wrap="none" rtlCol="0">
            <a:spAutoFit/>
          </a:bodyPr>
          <a:lstStyle/>
          <a:p>
            <a:r>
              <a:rPr lang="en-US" sz="1600" dirty="0" smtClean="0">
                <a:latin typeface="+mn-lt"/>
              </a:rPr>
              <a:t>Motion Capture</a:t>
            </a:r>
          </a:p>
          <a:p>
            <a:r>
              <a:rPr lang="en-US" sz="1600" dirty="0" smtClean="0">
                <a:latin typeface="+mn-lt"/>
              </a:rPr>
              <a:t>(ground truth)</a:t>
            </a:r>
            <a:endParaRPr lang="en-US" sz="1600" dirty="0">
              <a:latin typeface="+mn-lt"/>
            </a:endParaRPr>
          </a:p>
        </p:txBody>
      </p:sp>
      <p:sp>
        <p:nvSpPr>
          <p:cNvPr id="13" name="Right Arrow 12"/>
          <p:cNvSpPr/>
          <p:nvPr/>
        </p:nvSpPr>
        <p:spPr>
          <a:xfrm>
            <a:off x="3047998" y="3408541"/>
            <a:ext cx="533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p:cNvGrpSpPr/>
          <p:nvPr/>
        </p:nvGrpSpPr>
        <p:grpSpPr>
          <a:xfrm>
            <a:off x="4419598" y="3814951"/>
            <a:ext cx="3276600" cy="793433"/>
            <a:chOff x="1219200" y="2438400"/>
            <a:chExt cx="6838950" cy="2428875"/>
          </a:xfrm>
        </p:grpSpPr>
        <p:pic>
          <p:nvPicPr>
            <p:cNvPr id="15" name="Picture 8"/>
            <p:cNvPicPr>
              <a:picLocks noChangeAspect="1" noChangeArrowheads="1"/>
            </p:cNvPicPr>
            <p:nvPr/>
          </p:nvPicPr>
          <p:blipFill>
            <a:blip r:embed="rId4" cstate="print"/>
            <a:srcRect/>
            <a:stretch>
              <a:fillRect/>
            </a:stretch>
          </p:blipFill>
          <p:spPr bwMode="auto">
            <a:xfrm>
              <a:off x="1219200" y="2438400"/>
              <a:ext cx="3257550" cy="2428875"/>
            </a:xfrm>
            <a:prstGeom prst="rect">
              <a:avLst/>
            </a:prstGeom>
            <a:noFill/>
            <a:ln w="9525">
              <a:noFill/>
              <a:miter lim="800000"/>
              <a:headEnd/>
              <a:tailEnd/>
            </a:ln>
          </p:spPr>
        </p:pic>
        <p:pic>
          <p:nvPicPr>
            <p:cNvPr id="16" name="Picture 8"/>
            <p:cNvPicPr>
              <a:picLocks noChangeAspect="1" noChangeArrowheads="1"/>
            </p:cNvPicPr>
            <p:nvPr/>
          </p:nvPicPr>
          <p:blipFill>
            <a:blip r:embed="rId4" cstate="print"/>
            <a:srcRect/>
            <a:stretch>
              <a:fillRect/>
            </a:stretch>
          </p:blipFill>
          <p:spPr bwMode="auto">
            <a:xfrm>
              <a:off x="4800600" y="2438400"/>
              <a:ext cx="3257550" cy="2428875"/>
            </a:xfrm>
            <a:prstGeom prst="rect">
              <a:avLst/>
            </a:prstGeom>
            <a:noFill/>
            <a:ln w="9525">
              <a:noFill/>
              <a:miter lim="800000"/>
              <a:headEnd/>
              <a:tailEnd/>
            </a:ln>
          </p:spPr>
        </p:pic>
        <p:cxnSp>
          <p:nvCxnSpPr>
            <p:cNvPr id="17" name="Straight Connector 16"/>
            <p:cNvCxnSpPr/>
            <p:nvPr/>
          </p:nvCxnSpPr>
          <p:spPr>
            <a:xfrm flipV="1">
              <a:off x="5334000" y="3810000"/>
              <a:ext cx="304800" cy="2286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638800" y="3657600"/>
              <a:ext cx="381000" cy="1524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flipH="1" flipV="1">
              <a:off x="5829300" y="3390900"/>
              <a:ext cx="4572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5715000" y="32004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5410200" y="3276600"/>
              <a:ext cx="3048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16200000" flipV="1">
              <a:off x="6658824" y="4490518"/>
              <a:ext cx="470780" cy="1810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16200000" flipV="1">
              <a:off x="5867400" y="38100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096000" y="3200400"/>
              <a:ext cx="359121" cy="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V="1">
              <a:off x="5967743" y="3072143"/>
              <a:ext cx="226337" cy="30178"/>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5839486" y="4205334"/>
              <a:ext cx="430039" cy="95062"/>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0800000">
              <a:off x="6459651" y="3195877"/>
              <a:ext cx="307815" cy="45264"/>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flipH="1" flipV="1">
              <a:off x="6646753" y="3972208"/>
              <a:ext cx="525855" cy="4904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flipH="1" flipV="1">
              <a:off x="6667501" y="3391655"/>
              <a:ext cx="610354" cy="75444"/>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V="1">
              <a:off x="6717672" y="3358835"/>
              <a:ext cx="90534" cy="4526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16200000" flipV="1">
              <a:off x="6785573" y="2897108"/>
              <a:ext cx="384772" cy="67901"/>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flipH="1" flipV="1">
              <a:off x="6743701" y="3162303"/>
              <a:ext cx="304799" cy="22859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5400000">
              <a:off x="6629400" y="3886200"/>
              <a:ext cx="457200" cy="1524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16200000" flipH="1">
              <a:off x="6566025" y="4406774"/>
              <a:ext cx="467008" cy="35459"/>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35" name="Group 34"/>
          <p:cNvGrpSpPr/>
          <p:nvPr/>
        </p:nvGrpSpPr>
        <p:grpSpPr>
          <a:xfrm>
            <a:off x="4267198" y="3662551"/>
            <a:ext cx="3276600" cy="793433"/>
            <a:chOff x="1219200" y="2438400"/>
            <a:chExt cx="6838950" cy="2428875"/>
          </a:xfrm>
        </p:grpSpPr>
        <p:pic>
          <p:nvPicPr>
            <p:cNvPr id="36" name="Picture 8"/>
            <p:cNvPicPr>
              <a:picLocks noChangeAspect="1" noChangeArrowheads="1"/>
            </p:cNvPicPr>
            <p:nvPr/>
          </p:nvPicPr>
          <p:blipFill>
            <a:blip r:embed="rId4" cstate="print"/>
            <a:srcRect/>
            <a:stretch>
              <a:fillRect/>
            </a:stretch>
          </p:blipFill>
          <p:spPr bwMode="auto">
            <a:xfrm>
              <a:off x="1219200" y="2438400"/>
              <a:ext cx="3257550" cy="2428875"/>
            </a:xfrm>
            <a:prstGeom prst="rect">
              <a:avLst/>
            </a:prstGeom>
            <a:noFill/>
            <a:ln w="9525">
              <a:noFill/>
              <a:miter lim="800000"/>
              <a:headEnd/>
              <a:tailEnd/>
            </a:ln>
          </p:spPr>
        </p:pic>
        <p:pic>
          <p:nvPicPr>
            <p:cNvPr id="37" name="Picture 8"/>
            <p:cNvPicPr>
              <a:picLocks noChangeAspect="1" noChangeArrowheads="1"/>
            </p:cNvPicPr>
            <p:nvPr/>
          </p:nvPicPr>
          <p:blipFill>
            <a:blip r:embed="rId4" cstate="print"/>
            <a:srcRect/>
            <a:stretch>
              <a:fillRect/>
            </a:stretch>
          </p:blipFill>
          <p:spPr bwMode="auto">
            <a:xfrm>
              <a:off x="4800600" y="2438400"/>
              <a:ext cx="3257550" cy="2428875"/>
            </a:xfrm>
            <a:prstGeom prst="rect">
              <a:avLst/>
            </a:prstGeom>
            <a:noFill/>
            <a:ln w="9525">
              <a:noFill/>
              <a:miter lim="800000"/>
              <a:headEnd/>
              <a:tailEnd/>
            </a:ln>
          </p:spPr>
        </p:pic>
        <p:cxnSp>
          <p:nvCxnSpPr>
            <p:cNvPr id="38" name="Straight Connector 37"/>
            <p:cNvCxnSpPr/>
            <p:nvPr/>
          </p:nvCxnSpPr>
          <p:spPr>
            <a:xfrm flipV="1">
              <a:off x="5334000" y="3810000"/>
              <a:ext cx="304800" cy="2286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V="1">
              <a:off x="5638800" y="3657600"/>
              <a:ext cx="381000" cy="1524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5400000" flipH="1" flipV="1">
              <a:off x="5829300" y="3390900"/>
              <a:ext cx="4572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5715000" y="32004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5410200" y="3276600"/>
              <a:ext cx="3048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16200000" flipV="1">
              <a:off x="6658824" y="4490518"/>
              <a:ext cx="470780" cy="1810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16200000" flipV="1">
              <a:off x="5867400" y="38100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6096000" y="3200400"/>
              <a:ext cx="359121" cy="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V="1">
              <a:off x="5967743" y="3072143"/>
              <a:ext cx="226337" cy="30178"/>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5400000">
              <a:off x="5839486" y="4205334"/>
              <a:ext cx="430039" cy="95062"/>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0800000">
              <a:off x="6459651" y="3195877"/>
              <a:ext cx="307815" cy="45264"/>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5400000" flipH="1" flipV="1">
              <a:off x="6646753" y="3972208"/>
              <a:ext cx="525855" cy="4904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5400000" flipH="1" flipV="1">
              <a:off x="6667501" y="3391655"/>
              <a:ext cx="610354" cy="75444"/>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V="1">
              <a:off x="6717672" y="3358835"/>
              <a:ext cx="90534" cy="4526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16200000" flipV="1">
              <a:off x="6785573" y="2897108"/>
              <a:ext cx="384772" cy="67901"/>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flipH="1" flipV="1">
              <a:off x="6743701" y="3162303"/>
              <a:ext cx="304799" cy="22859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6629400" y="3886200"/>
              <a:ext cx="457200" cy="1524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6566025" y="4406774"/>
              <a:ext cx="467008" cy="35459"/>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56" name="Group 55"/>
          <p:cNvGrpSpPr/>
          <p:nvPr/>
        </p:nvGrpSpPr>
        <p:grpSpPr>
          <a:xfrm>
            <a:off x="4038598" y="3510151"/>
            <a:ext cx="3276600" cy="793433"/>
            <a:chOff x="1219200" y="2438400"/>
            <a:chExt cx="6838950" cy="2428875"/>
          </a:xfrm>
        </p:grpSpPr>
        <p:pic>
          <p:nvPicPr>
            <p:cNvPr id="57" name="Picture 8"/>
            <p:cNvPicPr>
              <a:picLocks noChangeAspect="1" noChangeArrowheads="1"/>
            </p:cNvPicPr>
            <p:nvPr/>
          </p:nvPicPr>
          <p:blipFill>
            <a:blip r:embed="rId4" cstate="print"/>
            <a:srcRect/>
            <a:stretch>
              <a:fillRect/>
            </a:stretch>
          </p:blipFill>
          <p:spPr bwMode="auto">
            <a:xfrm>
              <a:off x="1219200" y="2438400"/>
              <a:ext cx="3257550" cy="2428875"/>
            </a:xfrm>
            <a:prstGeom prst="rect">
              <a:avLst/>
            </a:prstGeom>
            <a:noFill/>
            <a:ln w="9525">
              <a:noFill/>
              <a:miter lim="800000"/>
              <a:headEnd/>
              <a:tailEnd/>
            </a:ln>
          </p:spPr>
        </p:pic>
        <p:pic>
          <p:nvPicPr>
            <p:cNvPr id="58" name="Picture 8"/>
            <p:cNvPicPr>
              <a:picLocks noChangeAspect="1" noChangeArrowheads="1"/>
            </p:cNvPicPr>
            <p:nvPr/>
          </p:nvPicPr>
          <p:blipFill>
            <a:blip r:embed="rId4" cstate="print"/>
            <a:srcRect/>
            <a:stretch>
              <a:fillRect/>
            </a:stretch>
          </p:blipFill>
          <p:spPr bwMode="auto">
            <a:xfrm>
              <a:off x="4800600" y="2438400"/>
              <a:ext cx="3257550" cy="2428875"/>
            </a:xfrm>
            <a:prstGeom prst="rect">
              <a:avLst/>
            </a:prstGeom>
            <a:noFill/>
            <a:ln w="9525">
              <a:noFill/>
              <a:miter lim="800000"/>
              <a:headEnd/>
              <a:tailEnd/>
            </a:ln>
          </p:spPr>
        </p:pic>
        <p:cxnSp>
          <p:nvCxnSpPr>
            <p:cNvPr id="59" name="Straight Connector 58"/>
            <p:cNvCxnSpPr/>
            <p:nvPr/>
          </p:nvCxnSpPr>
          <p:spPr>
            <a:xfrm flipV="1">
              <a:off x="5334000" y="3810000"/>
              <a:ext cx="304800" cy="2286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V="1">
              <a:off x="5638800" y="3657600"/>
              <a:ext cx="381000" cy="1524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flipH="1" flipV="1">
              <a:off x="5829300" y="3390900"/>
              <a:ext cx="4572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5715000" y="32004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flipV="1">
              <a:off x="5410200" y="3276600"/>
              <a:ext cx="3048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V="1">
              <a:off x="6658824" y="4490518"/>
              <a:ext cx="470780" cy="1810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16200000" flipV="1">
              <a:off x="5867400" y="38100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6096000" y="3200400"/>
              <a:ext cx="359121" cy="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16200000" flipV="1">
              <a:off x="5967743" y="3072143"/>
              <a:ext cx="226337" cy="30178"/>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a:off x="5839486" y="4205334"/>
              <a:ext cx="430039" cy="95062"/>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0800000">
              <a:off x="6459651" y="3195877"/>
              <a:ext cx="307815" cy="45264"/>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flipH="1" flipV="1">
              <a:off x="6646753" y="3972208"/>
              <a:ext cx="525855" cy="4904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flipH="1" flipV="1">
              <a:off x="6667501" y="3391655"/>
              <a:ext cx="610354" cy="75444"/>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V="1">
              <a:off x="6717672" y="3358835"/>
              <a:ext cx="90534" cy="4526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V="1">
              <a:off x="6785573" y="2897108"/>
              <a:ext cx="384772" cy="67901"/>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5400000" flipH="1" flipV="1">
              <a:off x="6743701" y="3162303"/>
              <a:ext cx="304799" cy="22859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5400000">
              <a:off x="6629400" y="3886200"/>
              <a:ext cx="457200" cy="1524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566025" y="4406774"/>
              <a:ext cx="467008" cy="35459"/>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77" name="Group 76"/>
          <p:cNvGrpSpPr/>
          <p:nvPr/>
        </p:nvGrpSpPr>
        <p:grpSpPr>
          <a:xfrm>
            <a:off x="3886198" y="3357751"/>
            <a:ext cx="3276600" cy="793433"/>
            <a:chOff x="1219200" y="2438400"/>
            <a:chExt cx="6838950" cy="2428875"/>
          </a:xfrm>
        </p:grpSpPr>
        <p:pic>
          <p:nvPicPr>
            <p:cNvPr id="78" name="Picture 8"/>
            <p:cNvPicPr>
              <a:picLocks noChangeAspect="1" noChangeArrowheads="1"/>
            </p:cNvPicPr>
            <p:nvPr/>
          </p:nvPicPr>
          <p:blipFill>
            <a:blip r:embed="rId4" cstate="print"/>
            <a:srcRect/>
            <a:stretch>
              <a:fillRect/>
            </a:stretch>
          </p:blipFill>
          <p:spPr bwMode="auto">
            <a:xfrm>
              <a:off x="1219200" y="2438400"/>
              <a:ext cx="3257550" cy="2428875"/>
            </a:xfrm>
            <a:prstGeom prst="rect">
              <a:avLst/>
            </a:prstGeom>
            <a:noFill/>
            <a:ln w="9525">
              <a:noFill/>
              <a:miter lim="800000"/>
              <a:headEnd/>
              <a:tailEnd/>
            </a:ln>
          </p:spPr>
        </p:pic>
        <p:pic>
          <p:nvPicPr>
            <p:cNvPr id="79" name="Picture 8"/>
            <p:cNvPicPr>
              <a:picLocks noChangeAspect="1" noChangeArrowheads="1"/>
            </p:cNvPicPr>
            <p:nvPr/>
          </p:nvPicPr>
          <p:blipFill>
            <a:blip r:embed="rId4" cstate="print"/>
            <a:srcRect/>
            <a:stretch>
              <a:fillRect/>
            </a:stretch>
          </p:blipFill>
          <p:spPr bwMode="auto">
            <a:xfrm>
              <a:off x="4800600" y="2438400"/>
              <a:ext cx="3257550" cy="2428875"/>
            </a:xfrm>
            <a:prstGeom prst="rect">
              <a:avLst/>
            </a:prstGeom>
            <a:noFill/>
            <a:ln w="9525">
              <a:noFill/>
              <a:miter lim="800000"/>
              <a:headEnd/>
              <a:tailEnd/>
            </a:ln>
          </p:spPr>
        </p:pic>
        <p:cxnSp>
          <p:nvCxnSpPr>
            <p:cNvPr id="80" name="Straight Connector 79"/>
            <p:cNvCxnSpPr/>
            <p:nvPr/>
          </p:nvCxnSpPr>
          <p:spPr>
            <a:xfrm flipV="1">
              <a:off x="5334000" y="3810000"/>
              <a:ext cx="304800" cy="2286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5638800" y="3657600"/>
              <a:ext cx="381000" cy="1524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flipH="1" flipV="1">
              <a:off x="5829300" y="3390900"/>
              <a:ext cx="4572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5715000" y="32004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V="1">
              <a:off x="5410200" y="3276600"/>
              <a:ext cx="3048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V="1">
              <a:off x="6658824" y="4490518"/>
              <a:ext cx="470780" cy="1810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16200000" flipV="1">
              <a:off x="5867400" y="38100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a:off x="6096000" y="3200400"/>
              <a:ext cx="359121" cy="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16200000" flipV="1">
              <a:off x="5967743" y="3072143"/>
              <a:ext cx="226337" cy="30178"/>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839486" y="4205334"/>
              <a:ext cx="430039" cy="95062"/>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0800000">
              <a:off x="6459651" y="3195877"/>
              <a:ext cx="307815" cy="45264"/>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rot="5400000" flipH="1" flipV="1">
              <a:off x="6646753" y="3972208"/>
              <a:ext cx="525855" cy="4904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rot="5400000" flipH="1" flipV="1">
              <a:off x="6667501" y="3391655"/>
              <a:ext cx="610354" cy="75444"/>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rot="16200000" flipV="1">
              <a:off x="6717672" y="3358835"/>
              <a:ext cx="90534" cy="4526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rot="16200000" flipV="1">
              <a:off x="6785573" y="2897108"/>
              <a:ext cx="384772" cy="67901"/>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5400000" flipH="1" flipV="1">
              <a:off x="6743701" y="3162303"/>
              <a:ext cx="304799" cy="22859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6" name="Straight Connector 95"/>
            <p:cNvCxnSpPr/>
            <p:nvPr/>
          </p:nvCxnSpPr>
          <p:spPr>
            <a:xfrm rot="5400000">
              <a:off x="6629400" y="3886200"/>
              <a:ext cx="457200" cy="1524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rot="16200000" flipH="1">
              <a:off x="6566025" y="4406774"/>
              <a:ext cx="467008" cy="35459"/>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98" name="Group 97"/>
          <p:cNvGrpSpPr/>
          <p:nvPr/>
        </p:nvGrpSpPr>
        <p:grpSpPr>
          <a:xfrm>
            <a:off x="3733798" y="3129151"/>
            <a:ext cx="3276600" cy="793433"/>
            <a:chOff x="1219200" y="2438400"/>
            <a:chExt cx="6838950" cy="2428875"/>
          </a:xfrm>
        </p:grpSpPr>
        <p:pic>
          <p:nvPicPr>
            <p:cNvPr id="99" name="Picture 8"/>
            <p:cNvPicPr>
              <a:picLocks noChangeAspect="1" noChangeArrowheads="1"/>
            </p:cNvPicPr>
            <p:nvPr/>
          </p:nvPicPr>
          <p:blipFill>
            <a:blip r:embed="rId4" cstate="print"/>
            <a:srcRect/>
            <a:stretch>
              <a:fillRect/>
            </a:stretch>
          </p:blipFill>
          <p:spPr bwMode="auto">
            <a:xfrm>
              <a:off x="1219200" y="2438400"/>
              <a:ext cx="3257550" cy="2428875"/>
            </a:xfrm>
            <a:prstGeom prst="rect">
              <a:avLst/>
            </a:prstGeom>
            <a:noFill/>
            <a:ln w="9525">
              <a:noFill/>
              <a:miter lim="800000"/>
              <a:headEnd/>
              <a:tailEnd/>
            </a:ln>
          </p:spPr>
        </p:pic>
        <p:pic>
          <p:nvPicPr>
            <p:cNvPr id="100" name="Picture 8"/>
            <p:cNvPicPr>
              <a:picLocks noChangeAspect="1" noChangeArrowheads="1"/>
            </p:cNvPicPr>
            <p:nvPr/>
          </p:nvPicPr>
          <p:blipFill>
            <a:blip r:embed="rId4" cstate="print"/>
            <a:srcRect/>
            <a:stretch>
              <a:fillRect/>
            </a:stretch>
          </p:blipFill>
          <p:spPr bwMode="auto">
            <a:xfrm>
              <a:off x="4800600" y="2438400"/>
              <a:ext cx="3257550" cy="2428875"/>
            </a:xfrm>
            <a:prstGeom prst="rect">
              <a:avLst/>
            </a:prstGeom>
            <a:noFill/>
            <a:ln w="9525">
              <a:noFill/>
              <a:miter lim="800000"/>
              <a:headEnd/>
              <a:tailEnd/>
            </a:ln>
          </p:spPr>
        </p:pic>
        <p:cxnSp>
          <p:nvCxnSpPr>
            <p:cNvPr id="101" name="Straight Connector 100"/>
            <p:cNvCxnSpPr/>
            <p:nvPr/>
          </p:nvCxnSpPr>
          <p:spPr>
            <a:xfrm flipV="1">
              <a:off x="5334000" y="3810000"/>
              <a:ext cx="304800" cy="2286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V="1">
              <a:off x="5638800" y="3657600"/>
              <a:ext cx="381000" cy="1524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rot="5400000" flipH="1" flipV="1">
              <a:off x="5829300" y="3390900"/>
              <a:ext cx="4572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V="1">
              <a:off x="5715000" y="32004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flipV="1">
              <a:off x="5410200" y="3276600"/>
              <a:ext cx="3048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rot="16200000" flipV="1">
              <a:off x="6658824" y="4490518"/>
              <a:ext cx="470780" cy="1810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rot="16200000" flipV="1">
              <a:off x="5867400" y="3810000"/>
              <a:ext cx="381000" cy="7620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6096000" y="3200400"/>
              <a:ext cx="359121" cy="0"/>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rot="16200000" flipV="1">
              <a:off x="5967743" y="3072143"/>
              <a:ext cx="226337" cy="30178"/>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a:off x="5839486" y="4205334"/>
              <a:ext cx="430039" cy="95062"/>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rot="10800000">
              <a:off x="6459651" y="3195877"/>
              <a:ext cx="307815" cy="45264"/>
            </a:xfrm>
            <a:prstGeom prst="line">
              <a:avLst/>
            </a:prstGeom>
            <a:ln w="38100">
              <a:solidFill>
                <a:srgbClr val="FF000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rot="5400000" flipH="1" flipV="1">
              <a:off x="6646753" y="3972208"/>
              <a:ext cx="525855" cy="4904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rot="5400000" flipH="1" flipV="1">
              <a:off x="6667501" y="3391655"/>
              <a:ext cx="610354" cy="75444"/>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rot="16200000" flipV="1">
              <a:off x="6717672" y="3358835"/>
              <a:ext cx="90534" cy="4526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rot="16200000" flipV="1">
              <a:off x="6785573" y="2897108"/>
              <a:ext cx="384772" cy="67901"/>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rot="5400000" flipH="1" flipV="1">
              <a:off x="6743701" y="3162303"/>
              <a:ext cx="304799" cy="228597"/>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rot="5400000">
              <a:off x="6629400" y="3886200"/>
              <a:ext cx="457200" cy="1524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16200000" flipH="1">
              <a:off x="6566025" y="4406774"/>
              <a:ext cx="467008" cy="35459"/>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sp>
        <p:nvSpPr>
          <p:cNvPr id="119" name="Right Arrow 118"/>
          <p:cNvSpPr/>
          <p:nvPr/>
        </p:nvSpPr>
        <p:spPr>
          <a:xfrm rot="5400000">
            <a:off x="5736966" y="4676166"/>
            <a:ext cx="533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0" name="Rounded Rectangle 119"/>
          <p:cNvSpPr/>
          <p:nvPr/>
        </p:nvSpPr>
        <p:spPr>
          <a:xfrm>
            <a:off x="5113262" y="5298336"/>
            <a:ext cx="1828800" cy="4953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Classifier</a:t>
            </a:r>
            <a:endParaRPr lang="en-US" dirty="0"/>
          </a:p>
        </p:txBody>
      </p:sp>
      <p:sp>
        <p:nvSpPr>
          <p:cNvPr id="121" name="TextBox 120"/>
          <p:cNvSpPr txBox="1"/>
          <p:nvPr/>
        </p:nvSpPr>
        <p:spPr>
          <a:xfrm>
            <a:off x="6941230" y="3048000"/>
            <a:ext cx="1669368" cy="338554"/>
          </a:xfrm>
          <a:prstGeom prst="rect">
            <a:avLst/>
          </a:prstGeom>
          <a:noFill/>
        </p:spPr>
        <p:txBody>
          <a:bodyPr wrap="none" rtlCol="0">
            <a:spAutoFit/>
          </a:bodyPr>
          <a:lstStyle/>
          <a:p>
            <a:r>
              <a:rPr lang="en-US" sz="1600" dirty="0" smtClean="0">
                <a:latin typeface="+mn-lt"/>
              </a:rPr>
              <a:t>Training examples</a:t>
            </a:r>
            <a:endParaRPr lang="en-US" sz="1600" dirty="0">
              <a:latin typeface="+mn-lt"/>
            </a:endParaRPr>
          </a:p>
        </p:txBody>
      </p:sp>
      <p:sp>
        <p:nvSpPr>
          <p:cNvPr id="122" name="TextBox 121"/>
          <p:cNvSpPr txBox="1"/>
          <p:nvPr/>
        </p:nvSpPr>
        <p:spPr>
          <a:xfrm>
            <a:off x="5562598" y="4673025"/>
            <a:ext cx="954107" cy="584775"/>
          </a:xfrm>
          <a:prstGeom prst="rect">
            <a:avLst/>
          </a:prstGeom>
          <a:noFill/>
        </p:spPr>
        <p:txBody>
          <a:bodyPr wrap="none" rtlCol="0">
            <a:spAutoFit/>
          </a:bodyPr>
          <a:lstStyle/>
          <a:p>
            <a:r>
              <a:rPr lang="en-US" sz="1600" dirty="0" smtClean="0">
                <a:latin typeface="+mn-lt"/>
              </a:rPr>
              <a:t>Machine </a:t>
            </a:r>
            <a:br>
              <a:rPr lang="en-US" sz="1600" dirty="0" smtClean="0">
                <a:latin typeface="+mn-lt"/>
              </a:rPr>
            </a:br>
            <a:r>
              <a:rPr lang="en-US" sz="1600" dirty="0" smtClean="0">
                <a:latin typeface="+mn-lt"/>
              </a:rPr>
              <a:t>learning</a:t>
            </a:r>
            <a:endParaRPr lang="en-US" sz="1600" dirty="0">
              <a:latin typeface="+mn-lt"/>
            </a:endParaRPr>
          </a:p>
        </p:txBody>
      </p:sp>
      <p:sp>
        <p:nvSpPr>
          <p:cNvPr id="123" name="TextBox 122"/>
          <p:cNvSpPr txBox="1"/>
          <p:nvPr/>
        </p:nvSpPr>
        <p:spPr>
          <a:xfrm>
            <a:off x="2819398" y="4064916"/>
            <a:ext cx="940194" cy="338554"/>
          </a:xfrm>
          <a:prstGeom prst="rect">
            <a:avLst/>
          </a:prstGeom>
          <a:noFill/>
        </p:spPr>
        <p:txBody>
          <a:bodyPr wrap="none" rtlCol="0">
            <a:spAutoFit/>
          </a:bodyPr>
          <a:lstStyle/>
          <a:p>
            <a:r>
              <a:rPr lang="en-US" sz="1600" dirty="0" smtClean="0">
                <a:latin typeface="+mn-lt"/>
              </a:rPr>
              <a:t>Rasterize</a:t>
            </a:r>
            <a:endParaRPr lang="en-US" sz="1600" dirty="0">
              <a:latin typeface="+mn-lt"/>
            </a:endParaRPr>
          </a:p>
        </p:txBody>
      </p:sp>
      <p:pic>
        <p:nvPicPr>
          <p:cNvPr id="124" name="Picture 4" descr="C:\Users\mbudiu\Desktop\image010.jpg"/>
          <p:cNvPicPr>
            <a:picLocks noChangeAspect="1" noChangeArrowheads="1"/>
          </p:cNvPicPr>
          <p:nvPr/>
        </p:nvPicPr>
        <p:blipFill>
          <a:blip r:embed="rId5" cstate="print"/>
          <a:srcRect/>
          <a:stretch>
            <a:fillRect/>
          </a:stretch>
        </p:blipFill>
        <p:spPr bwMode="auto">
          <a:xfrm>
            <a:off x="3200398" y="4648200"/>
            <a:ext cx="1257300" cy="1417806"/>
          </a:xfrm>
          <a:prstGeom prst="rect">
            <a:avLst/>
          </a:prstGeom>
          <a:noFill/>
        </p:spPr>
      </p:pic>
      <p:sp>
        <p:nvSpPr>
          <p:cNvPr id="126" name="Right Arrow 125"/>
          <p:cNvSpPr/>
          <p:nvPr/>
        </p:nvSpPr>
        <p:spPr>
          <a:xfrm>
            <a:off x="4552258" y="5241186"/>
            <a:ext cx="533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7" name="Right Arrow 126"/>
          <p:cNvSpPr/>
          <p:nvPr/>
        </p:nvSpPr>
        <p:spPr>
          <a:xfrm>
            <a:off x="7041812" y="5232519"/>
            <a:ext cx="5334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p:nvGrpSpPr>
        <p:grpSpPr>
          <a:xfrm>
            <a:off x="7636327" y="4635095"/>
            <a:ext cx="1257300" cy="1417806"/>
            <a:chOff x="7924800" y="6558140"/>
            <a:chExt cx="1257300" cy="1417806"/>
          </a:xfrm>
        </p:grpSpPr>
        <p:pic>
          <p:nvPicPr>
            <p:cNvPr id="125" name="Picture 4" descr="C:\Users\mbudiu\Desktop\image010.jpg"/>
            <p:cNvPicPr>
              <a:picLocks noChangeAspect="1" noChangeArrowheads="1"/>
            </p:cNvPicPr>
            <p:nvPr/>
          </p:nvPicPr>
          <p:blipFill>
            <a:blip r:embed="rId5" cstate="print"/>
            <a:srcRect/>
            <a:stretch>
              <a:fillRect/>
            </a:stretch>
          </p:blipFill>
          <p:spPr bwMode="auto">
            <a:xfrm>
              <a:off x="7924800" y="6558140"/>
              <a:ext cx="1257300" cy="1417806"/>
            </a:xfrm>
            <a:prstGeom prst="rect">
              <a:avLst/>
            </a:prstGeom>
            <a:noFill/>
          </p:spPr>
        </p:pic>
        <p:cxnSp>
          <p:nvCxnSpPr>
            <p:cNvPr id="128" name="Straight Connector 127"/>
            <p:cNvCxnSpPr/>
            <p:nvPr/>
          </p:nvCxnSpPr>
          <p:spPr>
            <a:xfrm rot="10800000" flipV="1">
              <a:off x="8724900" y="6862940"/>
              <a:ext cx="228600" cy="1524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a:xfrm rot="5400000">
              <a:off x="8496300" y="7015340"/>
              <a:ext cx="228600" cy="2286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a:xfrm rot="16200000" flipH="1">
              <a:off x="8229600" y="6977240"/>
              <a:ext cx="304800" cy="2286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rot="10800000" flipV="1">
              <a:off x="8267700" y="6862940"/>
              <a:ext cx="152400" cy="762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rot="5400000">
              <a:off x="8343900" y="7396340"/>
              <a:ext cx="304800" cy="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a:xfrm rot="5400000">
              <a:off x="8343900" y="7548740"/>
              <a:ext cx="152400" cy="1524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a:xfrm>
              <a:off x="8496300" y="7548740"/>
              <a:ext cx="152400" cy="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rot="16200000" flipH="1">
              <a:off x="8534400" y="7586840"/>
              <a:ext cx="152400" cy="762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8343900" y="7701140"/>
              <a:ext cx="152400" cy="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8648700" y="7701140"/>
              <a:ext cx="152400" cy="76200"/>
            </a:xfrm>
            <a:prstGeom prst="line">
              <a:avLst/>
            </a:prstGeom>
            <a:ln w="38100">
              <a:solidFill>
                <a:srgbClr val="00B0F0"/>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pic>
        <p:nvPicPr>
          <p:cNvPr id="9" name="Picture 2" descr="C:\Users\mbudiu\Pictures\US_Prd_Gbl_Xbox360_Elite_System.png"/>
          <p:cNvPicPr>
            <a:picLocks noChangeAspect="1" noChangeArrowheads="1"/>
          </p:cNvPicPr>
          <p:nvPr/>
        </p:nvPicPr>
        <p:blipFill rotWithShape="1">
          <a:blip r:embed="rId6" cstate="print"/>
          <a:srcRect l="7143" r="15712"/>
          <a:stretch/>
        </p:blipFill>
        <p:spPr bwMode="auto">
          <a:xfrm>
            <a:off x="6205227" y="5830214"/>
            <a:ext cx="500373" cy="648614"/>
          </a:xfrm>
          <a:prstGeom prst="rect">
            <a:avLst/>
          </a:prstGeom>
          <a:noFill/>
          <a:effectLst>
            <a:outerShdw blurRad="50800" dist="50800" dir="5400000" algn="ctr" rotWithShape="0">
              <a:srgbClr val="000000"/>
            </a:outerShdw>
          </a:effectLst>
        </p:spPr>
      </p:pic>
      <p:sp>
        <p:nvSpPr>
          <p:cNvPr id="5" name="Content Placeholder 4"/>
          <p:cNvSpPr>
            <a:spLocks noGrp="1"/>
          </p:cNvSpPr>
          <p:nvPr>
            <p:ph idx="1"/>
          </p:nvPr>
        </p:nvSpPr>
        <p:spPr>
          <a:xfrm>
            <a:off x="228600" y="1066800"/>
            <a:ext cx="5409139" cy="1922620"/>
          </a:xfrm>
        </p:spPr>
        <p:txBody>
          <a:bodyPr>
            <a:normAutofit/>
          </a:bodyPr>
          <a:lstStyle/>
          <a:p>
            <a:pPr marL="0" indent="0">
              <a:buNone/>
            </a:pPr>
            <a:r>
              <a:rPr lang="en-GB" sz="2400" b="1" dirty="0" smtClean="0"/>
              <a:t>Project </a:t>
            </a:r>
            <a:r>
              <a:rPr lang="en-GB" sz="2400" b="1" dirty="0"/>
              <a:t>Natal</a:t>
            </a:r>
            <a:r>
              <a:rPr lang="en-GB" sz="2400" dirty="0"/>
              <a:t> is using DryadLINQ to train </a:t>
            </a:r>
            <a:r>
              <a:rPr lang="en-GB" sz="2400" dirty="0" smtClean="0"/>
              <a:t>enormous </a:t>
            </a:r>
            <a:r>
              <a:rPr lang="en-GB" sz="2400" dirty="0"/>
              <a:t>decision trees </a:t>
            </a:r>
            <a:r>
              <a:rPr lang="en-GB" sz="2400" dirty="0" smtClean="0"/>
              <a:t>from </a:t>
            </a:r>
            <a:r>
              <a:rPr lang="en-GB" sz="2400" dirty="0"/>
              <a:t>millions of images across hundreds of cores.</a:t>
            </a:r>
            <a:endParaRPr lang="en-US" sz="2400" dirty="0"/>
          </a:p>
        </p:txBody>
      </p:sp>
      <p:sp>
        <p:nvSpPr>
          <p:cNvPr id="139" name="TextBox 138"/>
          <p:cNvSpPr txBox="1"/>
          <p:nvPr/>
        </p:nvSpPr>
        <p:spPr>
          <a:xfrm>
            <a:off x="-46584" y="6066006"/>
            <a:ext cx="6434134" cy="338554"/>
          </a:xfrm>
          <a:prstGeom prst="rect">
            <a:avLst/>
          </a:prstGeom>
          <a:noFill/>
        </p:spPr>
        <p:txBody>
          <a:bodyPr wrap="none" rtlCol="0">
            <a:spAutoFit/>
          </a:bodyPr>
          <a:lstStyle/>
          <a:p>
            <a:r>
              <a:rPr lang="en-US" sz="1600" dirty="0" smtClean="0">
                <a:latin typeface="+mn-lt"/>
              </a:rPr>
              <a:t>Recognize players from depth map at frame rate using fraction of Xbox CPU.</a:t>
            </a:r>
            <a:endParaRPr lang="en-US" sz="1600" dirty="0">
              <a:latin typeface="+mn-lt"/>
            </a:endParaRPr>
          </a:p>
        </p:txBody>
      </p:sp>
    </p:spTree>
    <p:extLst>
      <p:ext uri="{BB962C8B-B14F-4D97-AF65-F5344CB8AC3E}">
        <p14:creationId xmlns:p14="http://schemas.microsoft.com/office/powerpoint/2010/main" val="3682041293"/>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p:cNvSpPr>
            <a:spLocks noGrp="1"/>
          </p:cNvSpPr>
          <p:nvPr>
            <p:ph type="sldNum" sz="quarter" idx="12"/>
          </p:nvPr>
        </p:nvSpPr>
        <p:spPr/>
        <p:txBody>
          <a:bodyPr/>
          <a:lstStyle/>
          <a:p>
            <a:fld id="{0B856DA9-339A-4958-B704-FAB3C435A612}" type="slidenum">
              <a:rPr lang="en-US"/>
              <a:pPr/>
              <a:t>25</a:t>
            </a:fld>
            <a:endParaRPr lang="en-US" dirty="0"/>
          </a:p>
        </p:txBody>
      </p:sp>
      <p:sp>
        <p:nvSpPr>
          <p:cNvPr id="14339" name="Rectangle 3"/>
          <p:cNvSpPr>
            <a:spLocks noGrp="1" noChangeArrowheads="1"/>
          </p:cNvSpPr>
          <p:nvPr>
            <p:ph type="title"/>
          </p:nvPr>
        </p:nvSpPr>
        <p:spPr>
          <a:xfrm>
            <a:off x="457200" y="76200"/>
            <a:ext cx="8578850" cy="1143000"/>
          </a:xfrm>
          <a:extLst/>
        </p:spPr>
        <p:txBody>
          <a:bodyPr lIns="90000" tIns="46800" rIns="90000" bIns="46800"/>
          <a:lstStyle/>
          <a:p>
            <a:pPr defTabSz="4572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US" dirty="0"/>
              <a:t>Scalable clustering algorithm for N-body simulations in a shared-nothing cluster</a:t>
            </a:r>
          </a:p>
        </p:txBody>
      </p:sp>
      <p:sp>
        <p:nvSpPr>
          <p:cNvPr id="14340" name="Text Box 4"/>
          <p:cNvSpPr txBox="1">
            <a:spLocks noChangeArrowheads="1"/>
          </p:cNvSpPr>
          <p:nvPr/>
        </p:nvSpPr>
        <p:spPr bwMode="auto">
          <a:xfrm>
            <a:off x="4294188" y="2146300"/>
            <a:ext cx="688975" cy="460375"/>
          </a:xfrm>
          <a:prstGeom prst="rect">
            <a:avLst/>
          </a:prstGeom>
          <a:extLst/>
        </p:spPr>
        <p:txBody>
          <a:bodyPr wrap="none" anchor="ctr"/>
          <a:lstStyle/>
          <a:p>
            <a:endParaRPr lang="en-US" dirty="0"/>
          </a:p>
        </p:txBody>
      </p:sp>
      <p:sp>
        <p:nvSpPr>
          <p:cNvPr id="14341" name="Text Box 5"/>
          <p:cNvSpPr txBox="1">
            <a:spLocks noChangeArrowheads="1"/>
          </p:cNvSpPr>
          <p:nvPr/>
        </p:nvSpPr>
        <p:spPr bwMode="auto">
          <a:xfrm>
            <a:off x="2822575" y="3289300"/>
            <a:ext cx="757238" cy="460375"/>
          </a:xfrm>
          <a:prstGeom prst="rect">
            <a:avLst/>
          </a:prstGeom>
          <a:extLst/>
        </p:spPr>
        <p:txBody>
          <a:bodyPr wrap="none" anchor="ctr"/>
          <a:lstStyle/>
          <a:p>
            <a:endParaRPr lang="en-US" dirty="0"/>
          </a:p>
        </p:txBody>
      </p:sp>
      <p:sp>
        <p:nvSpPr>
          <p:cNvPr id="14342" name="Text Box 6"/>
          <p:cNvSpPr txBox="1">
            <a:spLocks noChangeArrowheads="1"/>
          </p:cNvSpPr>
          <p:nvPr/>
        </p:nvSpPr>
        <p:spPr bwMode="auto">
          <a:xfrm>
            <a:off x="5302250" y="5486400"/>
            <a:ext cx="400050" cy="460375"/>
          </a:xfrm>
          <a:prstGeom prst="rect">
            <a:avLst/>
          </a:prstGeom>
          <a:extLst/>
        </p:spPr>
        <p:txBody>
          <a:bodyPr wrap="none" anchor="ctr"/>
          <a:lstStyle/>
          <a:p>
            <a:endParaRPr lang="en-US" dirty="0"/>
          </a:p>
        </p:txBody>
      </p:sp>
      <p:pic>
        <p:nvPicPr>
          <p:cNvPr id="10" name="Picture 5" descr="&#10;queryplan.png                                                  0030AEEEMacintosh HD                   C63A6B94:"/>
          <p:cNvPicPr>
            <a:picLocks noChangeAspect="1" noChangeArrowheads="1"/>
          </p:cNvPicPr>
          <p:nvPr/>
        </p:nvPicPr>
        <p:blipFill>
          <a:blip r:embed="rId3">
            <a:extLst/>
          </a:blip>
          <a:srcRect/>
          <a:stretch>
            <a:fillRect/>
          </a:stretch>
        </p:blipFill>
        <p:spPr bwMode="auto">
          <a:xfrm>
            <a:off x="4426482" y="1676400"/>
            <a:ext cx="4260318" cy="4666667"/>
          </a:xfrm>
          <a:prstGeom prst="rect">
            <a:avLst/>
          </a:prstGeom>
          <a:extLst/>
        </p:spPr>
      </p:pic>
      <p:sp>
        <p:nvSpPr>
          <p:cNvPr id="8" name="TextBox 7"/>
          <p:cNvSpPr txBox="1"/>
          <p:nvPr/>
        </p:nvSpPr>
        <p:spPr>
          <a:xfrm>
            <a:off x="152400" y="990600"/>
            <a:ext cx="9144000" cy="646331"/>
          </a:xfrm>
          <a:prstGeom prst="rect">
            <a:avLst/>
          </a:prstGeom>
          <a:noFill/>
        </p:spPr>
        <p:txBody>
          <a:bodyPr wrap="square" rtlCol="0">
            <a:spAutoFit/>
          </a:bodyPr>
          <a:lstStyle/>
          <a:p>
            <a:pPr algn="ctr"/>
            <a:r>
              <a:rPr lang="en-US" dirty="0" smtClean="0">
                <a:solidFill>
                  <a:schemeClr val="tx2"/>
                </a:solidFill>
              </a:rPr>
              <a:t>YongChul Kwon, </a:t>
            </a:r>
            <a:r>
              <a:rPr lang="en-US" dirty="0">
                <a:solidFill>
                  <a:schemeClr val="tx2"/>
                </a:solidFill>
              </a:rPr>
              <a:t>Dylan </a:t>
            </a:r>
            <a:r>
              <a:rPr lang="en-US" dirty="0" smtClean="0">
                <a:solidFill>
                  <a:schemeClr val="tx2"/>
                </a:solidFill>
              </a:rPr>
              <a:t>Nunley, </a:t>
            </a:r>
            <a:r>
              <a:rPr lang="en-US" dirty="0">
                <a:solidFill>
                  <a:schemeClr val="tx2"/>
                </a:solidFill>
              </a:rPr>
              <a:t>Jeffrey P. </a:t>
            </a:r>
            <a:r>
              <a:rPr lang="en-US" dirty="0" smtClean="0">
                <a:solidFill>
                  <a:schemeClr val="tx2"/>
                </a:solidFill>
              </a:rPr>
              <a:t>Gardner, </a:t>
            </a:r>
            <a:r>
              <a:rPr lang="en-US" dirty="0">
                <a:solidFill>
                  <a:schemeClr val="tx2"/>
                </a:solidFill>
              </a:rPr>
              <a:t>Magdalena </a:t>
            </a:r>
            <a:r>
              <a:rPr lang="en-US" dirty="0" smtClean="0">
                <a:solidFill>
                  <a:schemeClr val="tx2"/>
                </a:solidFill>
              </a:rPr>
              <a:t>Balazinska, </a:t>
            </a:r>
            <a:r>
              <a:rPr lang="en-US" dirty="0">
                <a:solidFill>
                  <a:schemeClr val="tx2"/>
                </a:solidFill>
              </a:rPr>
              <a:t>Bill </a:t>
            </a:r>
            <a:r>
              <a:rPr lang="en-US" dirty="0" smtClean="0">
                <a:solidFill>
                  <a:schemeClr val="tx2"/>
                </a:solidFill>
              </a:rPr>
              <a:t>Howe, </a:t>
            </a:r>
            <a:r>
              <a:rPr lang="en-US" dirty="0">
                <a:solidFill>
                  <a:schemeClr val="tx2"/>
                </a:solidFill>
              </a:rPr>
              <a:t>and Sarah </a:t>
            </a:r>
            <a:r>
              <a:rPr lang="en-US" dirty="0" smtClean="0">
                <a:solidFill>
                  <a:schemeClr val="tx2"/>
                </a:solidFill>
              </a:rPr>
              <a:t>Loebman. UW Tech </a:t>
            </a:r>
            <a:r>
              <a:rPr lang="en-US" dirty="0">
                <a:solidFill>
                  <a:schemeClr val="tx2"/>
                </a:solidFill>
              </a:rPr>
              <a:t>Report. UW-CSE-09-06-01. June </a:t>
            </a:r>
            <a:r>
              <a:rPr lang="en-US" dirty="0" smtClean="0">
                <a:solidFill>
                  <a:schemeClr val="tx2"/>
                </a:solidFill>
              </a:rPr>
              <a:t>2009.</a:t>
            </a:r>
            <a:endParaRPr lang="en-US" dirty="0">
              <a:solidFill>
                <a:schemeClr val="tx2"/>
              </a:solidFill>
            </a:endParaRPr>
          </a:p>
        </p:txBody>
      </p:sp>
      <p:sp>
        <p:nvSpPr>
          <p:cNvPr id="11" name="Content Placeholder 2"/>
          <p:cNvSpPr>
            <a:spLocks noGrp="1"/>
          </p:cNvSpPr>
          <p:nvPr>
            <p:ph idx="1"/>
          </p:nvPr>
        </p:nvSpPr>
        <p:spPr>
          <a:xfrm>
            <a:off x="277812" y="2376486"/>
            <a:ext cx="4141788" cy="3033713"/>
          </a:xfrm>
        </p:spPr>
        <p:txBody>
          <a:bodyPr>
            <a:normAutofit fontScale="92500" lnSpcReduction="10000"/>
          </a:bodyPr>
          <a:lstStyle/>
          <a:p>
            <a:r>
              <a:rPr lang="en-US" sz="2400" dirty="0" smtClean="0"/>
              <a:t>Large-scale spatial clustering</a:t>
            </a:r>
          </a:p>
          <a:p>
            <a:pPr lvl="1"/>
            <a:r>
              <a:rPr lang="en-US" sz="2000" dirty="0" smtClean="0"/>
              <a:t>916M particles in 3D clustered under 70 minutes with 8 nodes.</a:t>
            </a:r>
          </a:p>
          <a:p>
            <a:r>
              <a:rPr lang="en-US" sz="2400" dirty="0" smtClean="0"/>
              <a:t>Re-implemented using DryadLINQ</a:t>
            </a:r>
          </a:p>
          <a:p>
            <a:pPr lvl="1"/>
            <a:r>
              <a:rPr lang="en-US" sz="2000" dirty="0" smtClean="0"/>
              <a:t>Partition &gt; Local cluster &gt; Merge cluster &gt; Relabel</a:t>
            </a:r>
          </a:p>
          <a:p>
            <a:pPr lvl="1"/>
            <a:r>
              <a:rPr lang="en-US" sz="2000" dirty="0" smtClean="0"/>
              <a:t>Faster development and good scalability</a:t>
            </a:r>
            <a:endParaRPr lang="en-US" sz="2400" dirty="0" smtClean="0"/>
          </a:p>
        </p:txBody>
      </p:sp>
    </p:spTree>
    <p:extLst>
      <p:ext uri="{BB962C8B-B14F-4D97-AF65-F5344CB8AC3E}">
        <p14:creationId xmlns:p14="http://schemas.microsoft.com/office/powerpoint/2010/main" val="187465751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CAP3 - DNA Sequence Assembly Program [1]</a:t>
            </a:r>
            <a:endParaRPr lang="en-US" dirty="0"/>
          </a:p>
        </p:txBody>
      </p:sp>
      <p:sp>
        <p:nvSpPr>
          <p:cNvPr id="3" name="Content Placeholder 2"/>
          <p:cNvSpPr>
            <a:spLocks noGrp="1"/>
          </p:cNvSpPr>
          <p:nvPr>
            <p:ph idx="1"/>
          </p:nvPr>
        </p:nvSpPr>
        <p:spPr>
          <a:xfrm>
            <a:off x="0" y="5257800"/>
            <a:ext cx="9144000" cy="762000"/>
          </a:xfrm>
          <a:ln/>
        </p:spPr>
        <p:style>
          <a:lnRef idx="1">
            <a:schemeClr val="accent1"/>
          </a:lnRef>
          <a:fillRef idx="2">
            <a:schemeClr val="accent1"/>
          </a:fillRef>
          <a:effectRef idx="1">
            <a:schemeClr val="accent1"/>
          </a:effectRef>
          <a:fontRef idx="minor">
            <a:schemeClr val="dk1"/>
          </a:fontRef>
        </p:style>
        <p:txBody>
          <a:bodyPr>
            <a:noAutofit/>
          </a:bodyPr>
          <a:lstStyle/>
          <a:p>
            <a:pPr>
              <a:buNone/>
            </a:pPr>
            <a:r>
              <a:rPr lang="en-US" sz="1600" b="1" dirty="0" smtClean="0">
                <a:latin typeface="Courier New" pitchFamily="49" charset="0"/>
                <a:cs typeface="Courier New" pitchFamily="49" charset="0"/>
              </a:rPr>
              <a:t>IQueryable&lt;LineRecord&gt; inputFiles=PartitionedTable.Get&lt;LineRecord&gt;(uri);</a:t>
            </a:r>
          </a:p>
          <a:p>
            <a:pPr>
              <a:buNone/>
            </a:pPr>
            <a:r>
              <a:rPr lang="en-US" sz="1600" b="1" dirty="0" smtClean="0">
                <a:latin typeface="Courier New" pitchFamily="49" charset="0"/>
                <a:cs typeface="Courier New" pitchFamily="49" charset="0"/>
              </a:rPr>
              <a:t>IQueryable&lt;OutputInfo&gt; = inputFiles.Select(x=&gt;ExecuteCAP3(x.line));</a:t>
            </a:r>
          </a:p>
        </p:txBody>
      </p:sp>
      <p:sp>
        <p:nvSpPr>
          <p:cNvPr id="4" name="TextBox 3"/>
          <p:cNvSpPr txBox="1"/>
          <p:nvPr/>
        </p:nvSpPr>
        <p:spPr>
          <a:xfrm>
            <a:off x="76200" y="6120825"/>
            <a:ext cx="9042400" cy="584775"/>
          </a:xfrm>
          <a:prstGeom prst="rect">
            <a:avLst/>
          </a:prstGeom>
          <a:noFill/>
        </p:spPr>
        <p:txBody>
          <a:bodyPr wrap="square" rtlCol="0">
            <a:spAutoFit/>
          </a:bodyPr>
          <a:lstStyle/>
          <a:p>
            <a:r>
              <a:rPr lang="en-US" sz="1400" dirty="0" smtClean="0"/>
              <a:t>[1] X. Huang, A. Madan, “CAP3: A DNA Sequence Assembly Program,” Genome Research, vol. 9, no. 9, 1999.</a:t>
            </a:r>
          </a:p>
          <a:p>
            <a:endParaRPr lang="en-US" dirty="0"/>
          </a:p>
        </p:txBody>
      </p:sp>
      <p:sp>
        <p:nvSpPr>
          <p:cNvPr id="5" name="TextBox 4"/>
          <p:cNvSpPr txBox="1"/>
          <p:nvPr/>
        </p:nvSpPr>
        <p:spPr>
          <a:xfrm>
            <a:off x="152400" y="838200"/>
            <a:ext cx="8830380" cy="738664"/>
          </a:xfrm>
          <a:prstGeom prst="rect">
            <a:avLst/>
          </a:prstGeom>
          <a:noFill/>
        </p:spPr>
        <p:txBody>
          <a:bodyPr wrap="square" rtlCol="0">
            <a:spAutoFit/>
          </a:bodyPr>
          <a:lstStyle/>
          <a:p>
            <a:r>
              <a:rPr lang="en-US" sz="1400" b="1" dirty="0" smtClean="0">
                <a:solidFill>
                  <a:srgbClr val="7030A0"/>
                </a:solidFill>
              </a:rPr>
              <a:t>EST (Expressed Sequence Tag) corresponds to messenger RNAs (mRNAs) transcribed from the genes residing on chromosomes. Each individual EST sequence represents a fragment of mRNA, and the EST assembly aims to re-construct full-length mRNA sequences for each expressed gene. </a:t>
            </a:r>
            <a:endParaRPr lang="en-US" sz="1400" b="1" dirty="0">
              <a:solidFill>
                <a:srgbClr val="7030A0"/>
              </a:solidFill>
            </a:endParaRPr>
          </a:p>
        </p:txBody>
      </p:sp>
      <p:grpSp>
        <p:nvGrpSpPr>
          <p:cNvPr id="6" name="Group 55"/>
          <p:cNvGrpSpPr/>
          <p:nvPr/>
        </p:nvGrpSpPr>
        <p:grpSpPr>
          <a:xfrm>
            <a:off x="381000" y="1790700"/>
            <a:ext cx="1895475" cy="2731532"/>
            <a:chOff x="381000" y="2133600"/>
            <a:chExt cx="1895475" cy="2731532"/>
          </a:xfrm>
        </p:grpSpPr>
        <p:grpSp>
          <p:nvGrpSpPr>
            <p:cNvPr id="7" name="Group 33"/>
            <p:cNvGrpSpPr/>
            <p:nvPr/>
          </p:nvGrpSpPr>
          <p:grpSpPr>
            <a:xfrm>
              <a:off x="381000" y="2438400"/>
              <a:ext cx="1895475" cy="2139950"/>
              <a:chOff x="381000" y="2133600"/>
              <a:chExt cx="1895475" cy="2139950"/>
            </a:xfrm>
          </p:grpSpPr>
          <p:grpSp>
            <p:nvGrpSpPr>
              <p:cNvPr id="9" name="Group 32"/>
              <p:cNvGrpSpPr/>
              <p:nvPr/>
            </p:nvGrpSpPr>
            <p:grpSpPr>
              <a:xfrm>
                <a:off x="381000" y="2133600"/>
                <a:ext cx="752475" cy="2139950"/>
                <a:chOff x="381000" y="2133600"/>
                <a:chExt cx="752475" cy="2139950"/>
              </a:xfrm>
            </p:grpSpPr>
            <p:sp>
              <p:nvSpPr>
                <p:cNvPr id="8" name="Oval 7"/>
                <p:cNvSpPr/>
                <p:nvPr/>
              </p:nvSpPr>
              <p:spPr>
                <a:xfrm>
                  <a:off x="457200" y="3048000"/>
                  <a:ext cx="609600" cy="3048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V</a:t>
                  </a:r>
                  <a:endParaRPr lang="en-US" dirty="0"/>
                </a:p>
              </p:txBody>
            </p:sp>
            <p:pic>
              <p:nvPicPr>
                <p:cNvPr id="1027" name="Picture 3" descr="C:\Users\jaliya\AppData\Local\Microsoft\Windows\Temporary Internet Files\Content.IE5\ZADX9HCR\MCj04325990000[1].png"/>
                <p:cNvPicPr>
                  <a:picLocks noChangeAspect="1" noChangeArrowheads="1"/>
                </p:cNvPicPr>
                <p:nvPr/>
              </p:nvPicPr>
              <p:blipFill>
                <a:blip r:embed="rId2" cstate="print"/>
                <a:srcRect/>
                <a:stretch>
                  <a:fillRect/>
                </a:stretch>
              </p:blipFill>
              <p:spPr bwMode="auto">
                <a:xfrm>
                  <a:off x="381000" y="2133600"/>
                  <a:ext cx="752475" cy="752475"/>
                </a:xfrm>
                <a:prstGeom prst="rect">
                  <a:avLst/>
                </a:prstGeom>
                <a:noFill/>
              </p:spPr>
            </p:pic>
            <p:pic>
              <p:nvPicPr>
                <p:cNvPr id="1028" name="Picture 4" descr="C:\Users\jaliya\AppData\Local\Microsoft\Windows\Temporary Internet Files\Content.IE5\FAU9V9F3\MCj04326050000[1].png"/>
                <p:cNvPicPr>
                  <a:picLocks noChangeAspect="1" noChangeArrowheads="1"/>
                </p:cNvPicPr>
                <p:nvPr/>
              </p:nvPicPr>
              <p:blipFill>
                <a:blip r:embed="rId3" cstate="print"/>
                <a:srcRect/>
                <a:stretch>
                  <a:fillRect/>
                </a:stretch>
              </p:blipFill>
              <p:spPr bwMode="auto">
                <a:xfrm>
                  <a:off x="381000" y="3581400"/>
                  <a:ext cx="692150" cy="692150"/>
                </a:xfrm>
                <a:prstGeom prst="rect">
                  <a:avLst/>
                </a:prstGeom>
                <a:noFill/>
              </p:spPr>
            </p:pic>
            <p:cxnSp>
              <p:nvCxnSpPr>
                <p:cNvPr id="20" name="Straight Arrow Connector 19"/>
                <p:cNvCxnSpPr/>
                <p:nvPr/>
              </p:nvCxnSpPr>
              <p:spPr>
                <a:xfrm rot="5400000">
                  <a:off x="648494" y="2932906"/>
                  <a:ext cx="228600" cy="1588"/>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a:off x="648494" y="3542506"/>
                  <a:ext cx="228600" cy="1588"/>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grpSp>
          <p:grpSp>
            <p:nvGrpSpPr>
              <p:cNvPr id="10" name="Group 28"/>
              <p:cNvGrpSpPr/>
              <p:nvPr/>
            </p:nvGrpSpPr>
            <p:grpSpPr>
              <a:xfrm>
                <a:off x="1524000" y="2133600"/>
                <a:ext cx="752475" cy="2139950"/>
                <a:chOff x="1295400" y="2133600"/>
                <a:chExt cx="752475" cy="2139950"/>
              </a:xfrm>
            </p:grpSpPr>
            <p:sp>
              <p:nvSpPr>
                <p:cNvPr id="22" name="Oval 21"/>
                <p:cNvSpPr/>
                <p:nvPr/>
              </p:nvSpPr>
              <p:spPr>
                <a:xfrm>
                  <a:off x="1371600" y="3048000"/>
                  <a:ext cx="609600" cy="3048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dirty="0" smtClean="0"/>
                    <a:t>V</a:t>
                  </a:r>
                  <a:endParaRPr lang="en-US" dirty="0"/>
                </a:p>
              </p:txBody>
            </p:sp>
            <p:pic>
              <p:nvPicPr>
                <p:cNvPr id="23" name="Picture 3" descr="C:\Users\jaliya\AppData\Local\Microsoft\Windows\Temporary Internet Files\Content.IE5\ZADX9HCR\MCj04325990000[1].png"/>
                <p:cNvPicPr>
                  <a:picLocks noChangeAspect="1" noChangeArrowheads="1"/>
                </p:cNvPicPr>
                <p:nvPr/>
              </p:nvPicPr>
              <p:blipFill>
                <a:blip r:embed="rId2" cstate="print"/>
                <a:srcRect/>
                <a:stretch>
                  <a:fillRect/>
                </a:stretch>
              </p:blipFill>
              <p:spPr bwMode="auto">
                <a:xfrm>
                  <a:off x="1295400" y="2133600"/>
                  <a:ext cx="752475" cy="752475"/>
                </a:xfrm>
                <a:prstGeom prst="rect">
                  <a:avLst/>
                </a:prstGeom>
                <a:noFill/>
              </p:spPr>
            </p:pic>
            <p:pic>
              <p:nvPicPr>
                <p:cNvPr id="24" name="Picture 4" descr="C:\Users\jaliya\AppData\Local\Microsoft\Windows\Temporary Internet Files\Content.IE5\FAU9V9F3\MCj04326050000[1].png"/>
                <p:cNvPicPr>
                  <a:picLocks noChangeAspect="1" noChangeArrowheads="1"/>
                </p:cNvPicPr>
                <p:nvPr/>
              </p:nvPicPr>
              <p:blipFill>
                <a:blip r:embed="rId3" cstate="print"/>
                <a:srcRect/>
                <a:stretch>
                  <a:fillRect/>
                </a:stretch>
              </p:blipFill>
              <p:spPr bwMode="auto">
                <a:xfrm>
                  <a:off x="1295400" y="3581400"/>
                  <a:ext cx="692150" cy="692150"/>
                </a:xfrm>
                <a:prstGeom prst="rect">
                  <a:avLst/>
                </a:prstGeom>
                <a:noFill/>
              </p:spPr>
            </p:pic>
            <p:cxnSp>
              <p:nvCxnSpPr>
                <p:cNvPr id="25" name="Straight Arrow Connector 24"/>
                <p:cNvCxnSpPr/>
                <p:nvPr/>
              </p:nvCxnSpPr>
              <p:spPr>
                <a:xfrm rot="5400000">
                  <a:off x="1562894" y="2932906"/>
                  <a:ext cx="228600" cy="1588"/>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a:off x="1562894" y="3542506"/>
                  <a:ext cx="228600" cy="1588"/>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grpSp>
          <p:grpSp>
            <p:nvGrpSpPr>
              <p:cNvPr id="11" name="Group 31"/>
              <p:cNvGrpSpPr/>
              <p:nvPr/>
            </p:nvGrpSpPr>
            <p:grpSpPr>
              <a:xfrm>
                <a:off x="1219200" y="3200400"/>
                <a:ext cx="228600" cy="76200"/>
                <a:chOff x="1219200" y="3200400"/>
                <a:chExt cx="228600" cy="76200"/>
              </a:xfrm>
            </p:grpSpPr>
            <p:sp>
              <p:nvSpPr>
                <p:cNvPr id="28" name="Oval 27"/>
                <p:cNvSpPr/>
                <p:nvPr/>
              </p:nvSpPr>
              <p:spPr>
                <a:xfrm>
                  <a:off x="1371600" y="3200400"/>
                  <a:ext cx="76200" cy="762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p:cNvSpPr/>
                <p:nvPr/>
              </p:nvSpPr>
              <p:spPr>
                <a:xfrm>
                  <a:off x="1219200" y="3200400"/>
                  <a:ext cx="76200" cy="762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35" name="TextBox 34"/>
            <p:cNvSpPr txBox="1"/>
            <p:nvPr/>
          </p:nvSpPr>
          <p:spPr>
            <a:xfrm>
              <a:off x="381000" y="2133600"/>
              <a:ext cx="1870512" cy="369332"/>
            </a:xfrm>
            <a:prstGeom prst="rect">
              <a:avLst/>
            </a:prstGeom>
            <a:noFill/>
          </p:spPr>
          <p:txBody>
            <a:bodyPr wrap="none" rtlCol="0">
              <a:spAutoFit/>
            </a:bodyPr>
            <a:lstStyle/>
            <a:p>
              <a:r>
                <a:rPr lang="en-US" dirty="0" smtClean="0"/>
                <a:t>Input files (FASTA)</a:t>
              </a:r>
              <a:endParaRPr lang="en-US" dirty="0"/>
            </a:p>
          </p:txBody>
        </p:sp>
        <p:sp>
          <p:nvSpPr>
            <p:cNvPr id="36" name="TextBox 35"/>
            <p:cNvSpPr txBox="1"/>
            <p:nvPr/>
          </p:nvSpPr>
          <p:spPr>
            <a:xfrm>
              <a:off x="685800" y="4495800"/>
              <a:ext cx="1290738" cy="369332"/>
            </a:xfrm>
            <a:prstGeom prst="rect">
              <a:avLst/>
            </a:prstGeom>
            <a:noFill/>
          </p:spPr>
          <p:txBody>
            <a:bodyPr wrap="none" rtlCol="0">
              <a:spAutoFit/>
            </a:bodyPr>
            <a:lstStyle/>
            <a:p>
              <a:r>
                <a:rPr lang="en-US" dirty="0" smtClean="0"/>
                <a:t>Output files</a:t>
              </a:r>
              <a:endParaRPr lang="en-US" dirty="0"/>
            </a:p>
          </p:txBody>
        </p:sp>
      </p:grpSp>
      <p:sp>
        <p:nvSpPr>
          <p:cNvPr id="45" name="TextBox 44"/>
          <p:cNvSpPr txBox="1"/>
          <p:nvPr/>
        </p:nvSpPr>
        <p:spPr>
          <a:xfrm>
            <a:off x="5486400" y="3352800"/>
            <a:ext cx="3352800" cy="1077218"/>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1200" dirty="0" smtClean="0"/>
              <a:t>\\GCB-K18-N01\DryadData\cap3\cluster34442.fsa</a:t>
            </a:r>
          </a:p>
          <a:p>
            <a:r>
              <a:rPr lang="en-US" sz="1200" dirty="0" smtClean="0"/>
              <a:t>\\GCB-K18-N01\DryadData\cap3\cluster34443.fsa</a:t>
            </a:r>
            <a:endParaRPr lang="en-US" sz="2800" dirty="0" smtClean="0"/>
          </a:p>
          <a:p>
            <a:r>
              <a:rPr lang="en-US" sz="2800" b="1" dirty="0" smtClean="0"/>
              <a:t>...</a:t>
            </a:r>
          </a:p>
          <a:p>
            <a:r>
              <a:rPr lang="en-US" sz="1200" dirty="0" smtClean="0"/>
              <a:t>\\GCB-K18-N01\DryadData\cap3\cluster34467.fsa</a:t>
            </a:r>
          </a:p>
        </p:txBody>
      </p:sp>
      <p:sp>
        <p:nvSpPr>
          <p:cNvPr id="49" name="TextBox 48"/>
          <p:cNvSpPr txBox="1"/>
          <p:nvPr/>
        </p:nvSpPr>
        <p:spPr>
          <a:xfrm>
            <a:off x="5486400" y="1905000"/>
            <a:ext cx="3352800" cy="1292662"/>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1200" dirty="0" smtClean="0"/>
              <a:t>\DryadData\cap3\cap3data</a:t>
            </a:r>
          </a:p>
          <a:p>
            <a:r>
              <a:rPr lang="en-US" sz="1200" dirty="0" smtClean="0"/>
              <a:t>10</a:t>
            </a:r>
          </a:p>
          <a:p>
            <a:r>
              <a:rPr lang="en-US" sz="1200" dirty="0" smtClean="0"/>
              <a:t>0,344,CGB-K18-N01</a:t>
            </a:r>
          </a:p>
          <a:p>
            <a:r>
              <a:rPr lang="en-US" sz="1200" dirty="0" smtClean="0"/>
              <a:t>1,344,CGB-K18-N01</a:t>
            </a:r>
          </a:p>
          <a:p>
            <a:r>
              <a:rPr lang="en-US" b="1" dirty="0" smtClean="0"/>
              <a:t>…</a:t>
            </a:r>
          </a:p>
          <a:p>
            <a:r>
              <a:rPr lang="en-US" sz="1200" dirty="0" smtClean="0"/>
              <a:t>9,344,CGB-K18-N01</a:t>
            </a:r>
          </a:p>
        </p:txBody>
      </p:sp>
      <p:grpSp>
        <p:nvGrpSpPr>
          <p:cNvPr id="12" name="Group 51"/>
          <p:cNvGrpSpPr/>
          <p:nvPr/>
        </p:nvGrpSpPr>
        <p:grpSpPr>
          <a:xfrm>
            <a:off x="2895600" y="1600200"/>
            <a:ext cx="2209800" cy="3505200"/>
            <a:chOff x="2971800" y="2209800"/>
            <a:chExt cx="2209800" cy="3505200"/>
          </a:xfrm>
        </p:grpSpPr>
        <p:grpSp>
          <p:nvGrpSpPr>
            <p:cNvPr id="13" name="Group 49"/>
            <p:cNvGrpSpPr/>
            <p:nvPr/>
          </p:nvGrpSpPr>
          <p:grpSpPr>
            <a:xfrm>
              <a:off x="2971800" y="2514600"/>
              <a:ext cx="2209800" cy="3200400"/>
              <a:chOff x="2895600" y="2133600"/>
              <a:chExt cx="2209800" cy="3200400"/>
            </a:xfrm>
          </p:grpSpPr>
          <p:sp>
            <p:nvSpPr>
              <p:cNvPr id="41" name="Rectangle 40"/>
              <p:cNvSpPr/>
              <p:nvPr/>
            </p:nvSpPr>
            <p:spPr>
              <a:xfrm>
                <a:off x="2895600" y="2133600"/>
                <a:ext cx="2209800" cy="3200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dirty="0"/>
              </a:p>
            </p:txBody>
          </p:sp>
          <p:grpSp>
            <p:nvGrpSpPr>
              <p:cNvPr id="14" name="Group 39"/>
              <p:cNvGrpSpPr/>
              <p:nvPr/>
            </p:nvGrpSpPr>
            <p:grpSpPr>
              <a:xfrm>
                <a:off x="2895600" y="4343400"/>
                <a:ext cx="996950" cy="990600"/>
                <a:chOff x="4489450" y="3276600"/>
                <a:chExt cx="1225550" cy="1228725"/>
              </a:xfrm>
            </p:grpSpPr>
            <p:pic>
              <p:nvPicPr>
                <p:cNvPr id="1029" name="Picture 5" descr="C:\Users\jaliya\AppData\Local\Microsoft\Windows\Temporary Internet Files\Content.IE5\ZADX9HCR\MCj04325990000[1].png"/>
                <p:cNvPicPr>
                  <a:picLocks noChangeAspect="1" noChangeArrowheads="1"/>
                </p:cNvPicPr>
                <p:nvPr/>
              </p:nvPicPr>
              <p:blipFill>
                <a:blip r:embed="rId2" cstate="print"/>
                <a:srcRect/>
                <a:stretch>
                  <a:fillRect/>
                </a:stretch>
              </p:blipFill>
              <p:spPr bwMode="auto">
                <a:xfrm>
                  <a:off x="4489450" y="3438525"/>
                  <a:ext cx="1066800" cy="1066800"/>
                </a:xfrm>
                <a:prstGeom prst="rect">
                  <a:avLst/>
                </a:prstGeom>
                <a:noFill/>
              </p:spPr>
            </p:pic>
            <p:pic>
              <p:nvPicPr>
                <p:cNvPr id="38" name="Picture 5" descr="C:\Users\jaliya\AppData\Local\Microsoft\Windows\Temporary Internet Files\Content.IE5\ZADX9HCR\MCj04325990000[1].png"/>
                <p:cNvPicPr>
                  <a:picLocks noChangeAspect="1" noChangeArrowheads="1"/>
                </p:cNvPicPr>
                <p:nvPr/>
              </p:nvPicPr>
              <p:blipFill>
                <a:blip r:embed="rId2" cstate="print"/>
                <a:srcRect/>
                <a:stretch>
                  <a:fillRect/>
                </a:stretch>
              </p:blipFill>
              <p:spPr bwMode="auto">
                <a:xfrm>
                  <a:off x="4572000" y="3352800"/>
                  <a:ext cx="1066800" cy="1066800"/>
                </a:xfrm>
                <a:prstGeom prst="rect">
                  <a:avLst/>
                </a:prstGeom>
                <a:noFill/>
              </p:spPr>
            </p:pic>
            <p:pic>
              <p:nvPicPr>
                <p:cNvPr id="39" name="Picture 5" descr="C:\Users\jaliya\AppData\Local\Microsoft\Windows\Temporary Internet Files\Content.IE5\ZADX9HCR\MCj04325990000[1].png"/>
                <p:cNvPicPr>
                  <a:picLocks noChangeAspect="1" noChangeArrowheads="1"/>
                </p:cNvPicPr>
                <p:nvPr/>
              </p:nvPicPr>
              <p:blipFill>
                <a:blip r:embed="rId2" cstate="print"/>
                <a:srcRect/>
                <a:stretch>
                  <a:fillRect/>
                </a:stretch>
              </p:blipFill>
              <p:spPr bwMode="auto">
                <a:xfrm>
                  <a:off x="4648200" y="3276600"/>
                  <a:ext cx="1066800" cy="1066800"/>
                </a:xfrm>
                <a:prstGeom prst="rect">
                  <a:avLst/>
                </a:prstGeom>
                <a:noFill/>
              </p:spPr>
            </p:pic>
          </p:grpSp>
          <p:sp>
            <p:nvSpPr>
              <p:cNvPr id="42" name="TextBox 41"/>
              <p:cNvSpPr txBox="1"/>
              <p:nvPr/>
            </p:nvSpPr>
            <p:spPr>
              <a:xfrm>
                <a:off x="2971800" y="3124200"/>
                <a:ext cx="2066463" cy="369332"/>
              </a:xfrm>
              <a:prstGeom prst="rect">
                <a:avLst/>
              </a:prstGeom>
              <a:noFill/>
            </p:spPr>
            <p:txBody>
              <a:bodyPr wrap="none" rtlCol="0">
                <a:spAutoFit/>
              </a:bodyPr>
              <a:lstStyle/>
              <a:p>
                <a:r>
                  <a:rPr lang="en-US" dirty="0" smtClean="0"/>
                  <a:t>Cap3data.00000000</a:t>
                </a:r>
                <a:endParaRPr lang="en-US" dirty="0"/>
              </a:p>
            </p:txBody>
          </p:sp>
          <p:pic>
            <p:nvPicPr>
              <p:cNvPr id="1030" name="Picture 6" descr="C:\Users\jaliya\AppData\Local\Microsoft\Windows\Temporary Internet Files\Content.IE5\ZADX9HCR\MCj04325990000[1].png"/>
              <p:cNvPicPr>
                <a:picLocks noChangeAspect="1" noChangeArrowheads="1"/>
              </p:cNvPicPr>
              <p:nvPr/>
            </p:nvPicPr>
            <p:blipFill>
              <a:blip r:embed="rId2" cstate="print">
                <a:duotone>
                  <a:prstClr val="black"/>
                  <a:schemeClr val="accent3">
                    <a:tint val="45000"/>
                    <a:satMod val="400000"/>
                  </a:schemeClr>
                </a:duotone>
              </a:blip>
              <a:srcRect/>
              <a:stretch>
                <a:fillRect/>
              </a:stretch>
            </p:blipFill>
            <p:spPr bwMode="auto">
              <a:xfrm>
                <a:off x="3048000" y="3429000"/>
                <a:ext cx="681037" cy="681037"/>
              </a:xfrm>
              <a:prstGeom prst="rect">
                <a:avLst/>
              </a:prstGeom>
              <a:noFill/>
            </p:spPr>
          </p:pic>
          <p:sp>
            <p:nvSpPr>
              <p:cNvPr id="44" name="TextBox 43"/>
              <p:cNvSpPr txBox="1"/>
              <p:nvPr/>
            </p:nvSpPr>
            <p:spPr>
              <a:xfrm>
                <a:off x="3810000" y="4572000"/>
                <a:ext cx="1172116" cy="646331"/>
              </a:xfrm>
              <a:prstGeom prst="rect">
                <a:avLst/>
              </a:prstGeom>
              <a:noFill/>
            </p:spPr>
            <p:txBody>
              <a:bodyPr wrap="none" rtlCol="0">
                <a:spAutoFit/>
              </a:bodyPr>
              <a:lstStyle/>
              <a:p>
                <a:r>
                  <a:rPr lang="en-US" dirty="0" smtClean="0"/>
                  <a:t>Input files </a:t>
                </a:r>
              </a:p>
              <a:p>
                <a:r>
                  <a:rPr lang="en-US" dirty="0" smtClean="0"/>
                  <a:t>(FASTA)</a:t>
                </a:r>
                <a:endParaRPr lang="en-US" dirty="0"/>
              </a:p>
            </p:txBody>
          </p:sp>
          <p:pic>
            <p:nvPicPr>
              <p:cNvPr id="46" name="Picture 6" descr="C:\Users\jaliya\AppData\Local\Microsoft\Windows\Temporary Internet Files\Content.IE5\ZADX9HCR\MCj04325990000[1].png"/>
              <p:cNvPicPr>
                <a:picLocks noChangeAspect="1" noChangeArrowheads="1"/>
              </p:cNvPicPr>
              <p:nvPr/>
            </p:nvPicPr>
            <p:blipFill>
              <a:blip r:embed="rId2" cstate="print">
                <a:duotone>
                  <a:prstClr val="black"/>
                  <a:schemeClr val="accent4">
                    <a:tint val="45000"/>
                    <a:satMod val="400000"/>
                  </a:schemeClr>
                </a:duotone>
              </a:blip>
              <a:srcRect/>
              <a:stretch>
                <a:fillRect/>
              </a:stretch>
            </p:blipFill>
            <p:spPr bwMode="auto">
              <a:xfrm>
                <a:off x="3048000" y="2438400"/>
                <a:ext cx="681037" cy="681037"/>
              </a:xfrm>
              <a:prstGeom prst="rect">
                <a:avLst/>
              </a:prstGeom>
              <a:noFill/>
            </p:spPr>
          </p:pic>
          <p:sp>
            <p:nvSpPr>
              <p:cNvPr id="48" name="TextBox 47"/>
              <p:cNvSpPr txBox="1"/>
              <p:nvPr/>
            </p:nvSpPr>
            <p:spPr>
              <a:xfrm>
                <a:off x="3048000" y="2133600"/>
                <a:ext cx="1320746" cy="369332"/>
              </a:xfrm>
              <a:prstGeom prst="rect">
                <a:avLst/>
              </a:prstGeom>
              <a:noFill/>
            </p:spPr>
            <p:txBody>
              <a:bodyPr wrap="none" rtlCol="0">
                <a:spAutoFit/>
              </a:bodyPr>
              <a:lstStyle/>
              <a:p>
                <a:r>
                  <a:rPr lang="en-US" dirty="0" smtClean="0"/>
                  <a:t>Cap3data.pf</a:t>
                </a:r>
                <a:endParaRPr lang="en-US" dirty="0"/>
              </a:p>
            </p:txBody>
          </p:sp>
        </p:grpSp>
        <p:sp>
          <p:nvSpPr>
            <p:cNvPr id="51" name="TextBox 50"/>
            <p:cNvSpPr txBox="1"/>
            <p:nvPr/>
          </p:nvSpPr>
          <p:spPr>
            <a:xfrm>
              <a:off x="3276600" y="2209800"/>
              <a:ext cx="184731" cy="369332"/>
            </a:xfrm>
            <a:prstGeom prst="rect">
              <a:avLst/>
            </a:prstGeom>
            <a:noFill/>
          </p:spPr>
          <p:txBody>
            <a:bodyPr wrap="none" rtlCol="0">
              <a:spAutoFit/>
            </a:bodyPr>
            <a:lstStyle/>
            <a:p>
              <a:endParaRPr lang="en-US" b="1" dirty="0"/>
            </a:p>
          </p:txBody>
        </p:sp>
      </p:grpSp>
      <p:sp>
        <p:nvSpPr>
          <p:cNvPr id="53" name="Right Arrow 52"/>
          <p:cNvSpPr/>
          <p:nvPr/>
        </p:nvSpPr>
        <p:spPr>
          <a:xfrm>
            <a:off x="5029200" y="2286000"/>
            <a:ext cx="304800" cy="1524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55" name="Right Arrow 54"/>
          <p:cNvSpPr/>
          <p:nvPr/>
        </p:nvSpPr>
        <p:spPr>
          <a:xfrm>
            <a:off x="5029200" y="3505200"/>
            <a:ext cx="304800" cy="15240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3726559"/>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914400"/>
          </a:xfrm>
        </p:spPr>
        <p:txBody>
          <a:bodyPr>
            <a:normAutofit/>
          </a:bodyPr>
          <a:lstStyle/>
          <a:p>
            <a:r>
              <a:rPr lang="en-US" dirty="0" smtClean="0"/>
              <a:t>CAP3 - Performance</a:t>
            </a:r>
            <a:endParaRPr lang="en-US" dirty="0"/>
          </a:p>
        </p:txBody>
      </p:sp>
      <p:sp>
        <p:nvSpPr>
          <p:cNvPr id="3" name="Content Placeholder 2"/>
          <p:cNvSpPr>
            <a:spLocks noGrp="1"/>
          </p:cNvSpPr>
          <p:nvPr>
            <p:ph idx="1"/>
          </p:nvPr>
        </p:nvSpPr>
        <p:spPr>
          <a:xfrm>
            <a:off x="304800" y="5791200"/>
            <a:ext cx="8534400" cy="838200"/>
          </a:xfrm>
        </p:spPr>
        <p:txBody>
          <a:bodyPr>
            <a:noAutofit/>
          </a:bodyPr>
          <a:lstStyle/>
          <a:p>
            <a:pPr marL="0" indent="0">
              <a:buNone/>
            </a:pPr>
            <a:r>
              <a:rPr lang="en-US" sz="1800" dirty="0" smtClean="0">
                <a:solidFill>
                  <a:schemeClr val="tx2"/>
                </a:solidFill>
              </a:rPr>
              <a:t>“DryadLINQ for Scientific Analyses”, Jaliya Ekanayake, </a:t>
            </a:r>
            <a:r>
              <a:rPr lang="en-US" sz="1800" dirty="0">
                <a:solidFill>
                  <a:schemeClr val="tx2"/>
                </a:solidFill>
              </a:rPr>
              <a:t>Thilina Gunarathnea, Geoffrey </a:t>
            </a:r>
            <a:r>
              <a:rPr lang="en-US" sz="1800" dirty="0" smtClean="0">
                <a:solidFill>
                  <a:schemeClr val="tx2"/>
                </a:solidFill>
              </a:rPr>
              <a:t>Fox, Atilla </a:t>
            </a:r>
            <a:r>
              <a:rPr lang="en-US" sz="1800" dirty="0">
                <a:solidFill>
                  <a:schemeClr val="tx2"/>
                </a:solidFill>
              </a:rPr>
              <a:t>Soner </a:t>
            </a:r>
            <a:r>
              <a:rPr lang="en-US" sz="1800" dirty="0" smtClean="0">
                <a:solidFill>
                  <a:schemeClr val="tx2"/>
                </a:solidFill>
              </a:rPr>
              <a:t>Balkir, Christophe Poulain, Nelson Araujo, Roger Barga (IEEE eScience ‘09)</a:t>
            </a:r>
            <a:endParaRPr lang="en-US" sz="1800" dirty="0">
              <a:solidFill>
                <a:schemeClr val="tx2"/>
              </a:solidFill>
            </a:endParaRPr>
          </a:p>
        </p:txBody>
      </p:sp>
      <p:pic>
        <p:nvPicPr>
          <p:cNvPr id="2050" name="Picture 2" descr="E:\academic\phd\Publications\eScience2009\gnuplot\cap3.png"/>
          <p:cNvPicPr>
            <a:picLocks noChangeAspect="1" noChangeArrowheads="1"/>
          </p:cNvPicPr>
          <p:nvPr/>
        </p:nvPicPr>
        <p:blipFill>
          <a:blip r:embed="rId2" cstate="print"/>
          <a:srcRect/>
          <a:stretch>
            <a:fillRect/>
          </a:stretch>
        </p:blipFill>
        <p:spPr bwMode="auto">
          <a:xfrm>
            <a:off x="1066800" y="990600"/>
            <a:ext cx="7040880" cy="4685538"/>
          </a:xfrm>
          <a:prstGeom prst="rect">
            <a:avLst/>
          </a:prstGeom>
          <a:noFill/>
        </p:spPr>
      </p:pic>
      <p:pic>
        <p:nvPicPr>
          <p:cNvPr id="2051" name="Picture 3"/>
          <p:cNvPicPr>
            <a:picLocks noChangeAspect="1" noChangeArrowheads="1"/>
          </p:cNvPicPr>
          <p:nvPr/>
        </p:nvPicPr>
        <p:blipFill>
          <a:blip r:embed="rId3" cstate="print"/>
          <a:srcRect/>
          <a:stretch>
            <a:fillRect/>
          </a:stretch>
        </p:blipFill>
        <p:spPr bwMode="auto">
          <a:xfrm>
            <a:off x="5715000" y="2895600"/>
            <a:ext cx="2590800" cy="1972515"/>
          </a:xfrm>
          <a:prstGeom prst="rect">
            <a:avLst/>
          </a:prstGeom>
          <a:noFill/>
          <a:ln w="9525">
            <a:noFill/>
            <a:miter lim="800000"/>
            <a:headEnd/>
            <a:tailEnd/>
          </a:ln>
          <a:effectLst/>
        </p:spPr>
      </p:pic>
    </p:spTree>
    <p:extLst>
      <p:ext uri="{BB962C8B-B14F-4D97-AF65-F5344CB8AC3E}">
        <p14:creationId xmlns:p14="http://schemas.microsoft.com/office/powerpoint/2010/main" val="71862878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762000"/>
          </a:xfrm>
        </p:spPr>
        <p:txBody>
          <a:bodyPr>
            <a:normAutofit/>
          </a:bodyPr>
          <a:lstStyle/>
          <a:p>
            <a:r>
              <a:rPr lang="en-US" dirty="0" smtClean="0"/>
              <a:t>High Energy Physics Data Analysis</a:t>
            </a:r>
            <a:endParaRPr lang="en-US" dirty="0"/>
          </a:p>
        </p:txBody>
      </p:sp>
      <p:sp>
        <p:nvSpPr>
          <p:cNvPr id="3" name="Content Placeholder 2"/>
          <p:cNvSpPr>
            <a:spLocks noGrp="1"/>
          </p:cNvSpPr>
          <p:nvPr>
            <p:ph idx="1"/>
          </p:nvPr>
        </p:nvSpPr>
        <p:spPr>
          <a:xfrm>
            <a:off x="304800" y="4114800"/>
            <a:ext cx="8686800" cy="2743200"/>
          </a:xfrm>
        </p:spPr>
        <p:txBody>
          <a:bodyPr>
            <a:normAutofit fontScale="70000" lnSpcReduction="20000"/>
          </a:bodyPr>
          <a:lstStyle/>
          <a:p>
            <a:r>
              <a:rPr lang="en-US" dirty="0" smtClean="0"/>
              <a:t>Histogramming of events from a large (up to 1TB) data set</a:t>
            </a:r>
          </a:p>
          <a:p>
            <a:r>
              <a:rPr lang="en-US" dirty="0" smtClean="0"/>
              <a:t>Data analysis requires ROOT framework (ROOT Interpreted Scripts)</a:t>
            </a:r>
            <a:endParaRPr lang="en-US" dirty="0"/>
          </a:p>
          <a:p>
            <a:r>
              <a:rPr lang="en-US" dirty="0" smtClean="0"/>
              <a:t>Performance depends on disk access speeds</a:t>
            </a:r>
          </a:p>
          <a:p>
            <a:r>
              <a:rPr lang="en-US" dirty="0" smtClean="0"/>
              <a:t>Hadoop implementation uses a shared parallel file system (Lustre)</a:t>
            </a:r>
          </a:p>
          <a:p>
            <a:pPr lvl="1"/>
            <a:r>
              <a:rPr lang="en-US" dirty="0" smtClean="0"/>
              <a:t>ROOT scripts cannot access data from HDFS</a:t>
            </a:r>
          </a:p>
          <a:p>
            <a:pPr lvl="1"/>
            <a:r>
              <a:rPr lang="en-US" dirty="0" smtClean="0"/>
              <a:t>On demand data movement has significant overhead</a:t>
            </a:r>
          </a:p>
          <a:p>
            <a:r>
              <a:rPr lang="en-US" dirty="0" smtClean="0"/>
              <a:t>Dryad stores data in local disks giving better performance over Hadoop</a:t>
            </a:r>
          </a:p>
        </p:txBody>
      </p:sp>
      <p:pic>
        <p:nvPicPr>
          <p:cNvPr id="4" name="Picture 3" descr="HEP_color.png"/>
          <p:cNvPicPr>
            <a:picLocks noChangeAspect="1"/>
          </p:cNvPicPr>
          <p:nvPr/>
        </p:nvPicPr>
        <p:blipFill>
          <a:blip r:embed="rId2" cstate="print"/>
          <a:stretch>
            <a:fillRect/>
          </a:stretch>
        </p:blipFill>
        <p:spPr>
          <a:xfrm>
            <a:off x="228600" y="1295400"/>
            <a:ext cx="3331336" cy="2438400"/>
          </a:xfrm>
          <a:prstGeom prst="rect">
            <a:avLst/>
          </a:prstGeom>
        </p:spPr>
      </p:pic>
      <p:pic>
        <p:nvPicPr>
          <p:cNvPr id="4098" name="Picture 2" descr="E:\academic\phd\Publications\eScience2009\gnuplot\hep.png"/>
          <p:cNvPicPr>
            <a:picLocks noChangeAspect="1" noChangeArrowheads="1"/>
          </p:cNvPicPr>
          <p:nvPr/>
        </p:nvPicPr>
        <p:blipFill>
          <a:blip r:embed="rId3" cstate="print"/>
          <a:srcRect/>
          <a:stretch>
            <a:fillRect/>
          </a:stretch>
        </p:blipFill>
        <p:spPr bwMode="auto">
          <a:xfrm>
            <a:off x="3733800" y="762000"/>
            <a:ext cx="4931632" cy="3352800"/>
          </a:xfrm>
          <a:prstGeom prst="rect">
            <a:avLst/>
          </a:prstGeom>
          <a:noFill/>
        </p:spPr>
      </p:pic>
    </p:spTree>
    <p:extLst>
      <p:ext uri="{BB962C8B-B14F-4D97-AF65-F5344CB8AC3E}">
        <p14:creationId xmlns:p14="http://schemas.microsoft.com/office/powerpoint/2010/main" val="280588919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066800"/>
            <a:ext cx="8077200" cy="4876800"/>
          </a:xfrm>
        </p:spPr>
        <p:txBody>
          <a:bodyPr/>
          <a:lstStyle/>
          <a:p>
            <a:r>
              <a:rPr lang="en-US" dirty="0" smtClean="0"/>
              <a:t>Windows Azure is Microsoft’s cloud </a:t>
            </a:r>
            <a:r>
              <a:rPr lang="en-US" dirty="0" smtClean="0"/>
              <a:t>platform</a:t>
            </a:r>
          </a:p>
          <a:p>
            <a:pPr marL="457200" lvl="1" indent="0">
              <a:buNone/>
            </a:pPr>
            <a:r>
              <a:rPr lang="en-US" dirty="0">
                <a:hlinkClick r:id="rId2"/>
              </a:rPr>
              <a:t>http://www.microsoft.com/windowsazure</a:t>
            </a:r>
            <a:r>
              <a:rPr lang="en-US" dirty="0" smtClean="0">
                <a:hlinkClick r:id="rId2"/>
              </a:rPr>
              <a:t>/</a:t>
            </a:r>
            <a:endParaRPr lang="en-US" dirty="0" smtClean="0"/>
          </a:p>
          <a:p>
            <a:pPr marL="457200" lvl="1" indent="0">
              <a:buNone/>
            </a:pPr>
            <a:endParaRPr lang="en-US" dirty="0" smtClean="0"/>
          </a:p>
          <a:p>
            <a:r>
              <a:rPr lang="en-US" dirty="0" smtClean="0"/>
              <a:t>To Condor, this looks like one more resource to harness</a:t>
            </a:r>
          </a:p>
        </p:txBody>
      </p:sp>
      <p:sp>
        <p:nvSpPr>
          <p:cNvPr id="3" name="Slide Number Placeholder 2"/>
          <p:cNvSpPr>
            <a:spLocks noGrp="1"/>
          </p:cNvSpPr>
          <p:nvPr>
            <p:ph type="sldNum" sz="quarter" idx="12"/>
          </p:nvPr>
        </p:nvSpPr>
        <p:spPr/>
        <p:txBody>
          <a:bodyPr/>
          <a:lstStyle/>
          <a:p>
            <a:pPr>
              <a:defRPr/>
            </a:pPr>
            <a:fld id="{630A540B-3803-460A-9E3B-C5534BD07F70}" type="slidenum">
              <a:rPr lang="en-US" smtClean="0"/>
              <a:pPr>
                <a:defRPr/>
              </a:pPr>
              <a:t>29</a:t>
            </a:fld>
            <a:endParaRPr lang="en-US" dirty="0"/>
          </a:p>
        </p:txBody>
      </p:sp>
      <p:sp>
        <p:nvSpPr>
          <p:cNvPr id="4" name="Title 3"/>
          <p:cNvSpPr>
            <a:spLocks noGrp="1"/>
          </p:cNvSpPr>
          <p:nvPr>
            <p:ph type="title"/>
          </p:nvPr>
        </p:nvSpPr>
        <p:spPr/>
        <p:txBody>
          <a:bodyPr/>
          <a:lstStyle/>
          <a:p>
            <a:r>
              <a:rPr lang="en-US" dirty="0" smtClean="0"/>
              <a:t>Parting Thought #1</a:t>
            </a:r>
            <a:endParaRPr lang="en-US" dirty="0"/>
          </a:p>
        </p:txBody>
      </p:sp>
    </p:spTree>
    <p:extLst>
      <p:ext uri="{BB962C8B-B14F-4D97-AF65-F5344CB8AC3E}">
        <p14:creationId xmlns:p14="http://schemas.microsoft.com/office/powerpoint/2010/main" val="1033825453"/>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9"/>
            <a:ext cx="8763000" cy="609399"/>
          </a:xfrm>
        </p:spPr>
        <p:txBody>
          <a:bodyPr>
            <a:normAutofit/>
          </a:bodyPr>
          <a:lstStyle/>
          <a:p>
            <a:pPr defTabSz="1095376">
              <a:defRPr/>
            </a:pPr>
            <a:r>
              <a:rPr lang="en-US" dirty="0" smtClean="0"/>
              <a:t>Windows Azure</a:t>
            </a:r>
            <a:endParaRPr lang="en-US" dirty="0"/>
          </a:p>
        </p:txBody>
      </p:sp>
      <p:pic>
        <p:nvPicPr>
          <p:cNvPr id="27651" name="Picture 3" descr="Drawing1"/>
          <p:cNvPicPr>
            <a:picLocks noChangeAspect="1" noChangeArrowheads="1"/>
          </p:cNvPicPr>
          <p:nvPr/>
        </p:nvPicPr>
        <p:blipFill rotWithShape="1">
          <a:blip r:embed="rId3" cstate="print"/>
          <a:srcRect l="31944" t="49819" r="8881" b="-25545"/>
          <a:stretch/>
        </p:blipFill>
        <p:spPr bwMode="auto">
          <a:xfrm>
            <a:off x="285750" y="2819400"/>
            <a:ext cx="7410450" cy="4846320"/>
          </a:xfrm>
          <a:prstGeom prst="rect">
            <a:avLst/>
          </a:prstGeom>
          <a:noFill/>
          <a:ln w="9525">
            <a:noFill/>
            <a:miter lim="800000"/>
            <a:headEnd/>
            <a:tailEnd/>
          </a:ln>
        </p:spPr>
      </p:pic>
      <p:pic>
        <p:nvPicPr>
          <p:cNvPr id="5" name="Picture 4" descr="ChicagoContainerStalls.JPG"/>
          <p:cNvPicPr>
            <a:picLocks noChangeAspect="1"/>
          </p:cNvPicPr>
          <p:nvPr/>
        </p:nvPicPr>
        <p:blipFill>
          <a:blip r:embed="rId4" cstate="print"/>
          <a:stretch>
            <a:fillRect/>
          </a:stretch>
        </p:blipFill>
        <p:spPr>
          <a:xfrm>
            <a:off x="5626331" y="4409902"/>
            <a:ext cx="2984269" cy="199089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Picture 5" descr="datacenter3.jpg"/>
          <p:cNvPicPr>
            <a:picLocks noChangeAspect="1"/>
          </p:cNvPicPr>
          <p:nvPr/>
        </p:nvPicPr>
        <p:blipFill>
          <a:blip r:embed="rId5" cstate="print"/>
          <a:stretch>
            <a:fillRect/>
          </a:stretch>
        </p:blipFill>
        <p:spPr>
          <a:xfrm>
            <a:off x="6096000" y="2396338"/>
            <a:ext cx="2743200" cy="1870862"/>
          </a:xfrm>
          <a:prstGeom prst="rect">
            <a:avLst/>
          </a:prstGeom>
        </p:spPr>
      </p:pic>
      <p:sp>
        <p:nvSpPr>
          <p:cNvPr id="7" name="Content Placeholder 1"/>
          <p:cNvSpPr txBox="1">
            <a:spLocks/>
          </p:cNvSpPr>
          <p:nvPr/>
        </p:nvSpPr>
        <p:spPr>
          <a:xfrm>
            <a:off x="228600" y="914400"/>
            <a:ext cx="8686800" cy="1447800"/>
          </a:xfrm>
          <a:prstGeom prst="rect">
            <a:avLst/>
          </a:prstGeom>
        </p:spPr>
        <p:txBody>
          <a:bodyPr>
            <a:normAutofit fontScale="92500" lnSpcReduction="10000"/>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charset="0"/>
              <a:buNone/>
            </a:pPr>
            <a:r>
              <a:rPr lang="en-US" dirty="0" smtClean="0"/>
              <a:t>It is Microsoft’s cloud services platform, designed to host web services and applications in Microsoft-owned, Internet-accessible data centers. </a:t>
            </a:r>
          </a:p>
        </p:txBody>
      </p:sp>
      <p:sp>
        <p:nvSpPr>
          <p:cNvPr id="3" name="Rectangle 2"/>
          <p:cNvSpPr/>
          <p:nvPr/>
        </p:nvSpPr>
        <p:spPr>
          <a:xfrm>
            <a:off x="171219" y="6077634"/>
            <a:ext cx="5315181" cy="369332"/>
          </a:xfrm>
          <a:prstGeom prst="rect">
            <a:avLst/>
          </a:prstGeom>
        </p:spPr>
        <p:txBody>
          <a:bodyPr wrap="square">
            <a:spAutoFit/>
          </a:bodyPr>
          <a:lstStyle/>
          <a:p>
            <a:r>
              <a:rPr lang="en-US" dirty="0"/>
              <a:t>112 containers x 2000 servers = 224000 servers</a:t>
            </a:r>
          </a:p>
        </p:txBody>
      </p:sp>
    </p:spTree>
    <p:extLst>
      <p:ext uri="{BB962C8B-B14F-4D97-AF65-F5344CB8AC3E}">
        <p14:creationId xmlns:p14="http://schemas.microsoft.com/office/powerpoint/2010/main" val="187673544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Parting Thought </a:t>
            </a:r>
            <a:r>
              <a:rPr lang="en-US" dirty="0" smtClean="0"/>
              <a:t>#2</a:t>
            </a:r>
            <a:endParaRPr lang="en-US" dirty="0"/>
          </a:p>
        </p:txBody>
      </p:sp>
      <p:sp>
        <p:nvSpPr>
          <p:cNvPr id="4" name="TextBox 3"/>
          <p:cNvSpPr txBox="1"/>
          <p:nvPr/>
        </p:nvSpPr>
        <p:spPr>
          <a:xfrm>
            <a:off x="457201" y="1066800"/>
            <a:ext cx="8153399" cy="3046988"/>
          </a:xfrm>
          <a:prstGeom prst="rect">
            <a:avLst/>
          </a:prstGeom>
          <a:noFill/>
        </p:spPr>
        <p:txBody>
          <a:bodyPr wrap="square" rtlCol="0">
            <a:spAutoFit/>
          </a:bodyPr>
          <a:lstStyle/>
          <a:p>
            <a:r>
              <a:rPr lang="en-US" sz="3200" dirty="0" smtClean="0"/>
              <a:t>DryadLINQ provides a powerful, elegant programming environment for large-scale data-parallel computing.</a:t>
            </a:r>
          </a:p>
          <a:p>
            <a:endParaRPr lang="en-US" sz="3200" dirty="0"/>
          </a:p>
          <a:p>
            <a:r>
              <a:rPr lang="en-US" sz="3200" dirty="0" smtClean="0"/>
              <a:t>Is this of interest to the Condor community?</a:t>
            </a:r>
          </a:p>
          <a:p>
            <a:endParaRPr lang="en-US" sz="3200" dirty="0" smtClean="0"/>
          </a:p>
        </p:txBody>
      </p:sp>
    </p:spTree>
    <p:extLst>
      <p:ext uri="{BB962C8B-B14F-4D97-AF65-F5344CB8AC3E}">
        <p14:creationId xmlns:p14="http://schemas.microsoft.com/office/powerpoint/2010/main" val="1901243635"/>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1200"/>
          </a:xfrm>
        </p:spPr>
        <p:txBody>
          <a:bodyPr>
            <a:normAutofit/>
          </a:bodyPr>
          <a:lstStyle/>
          <a:p>
            <a:r>
              <a:rPr lang="en-US" sz="2800" b="1" dirty="0" smtClean="0">
                <a:latin typeface="+mn-lt"/>
              </a:rPr>
              <a:t>Acknowledgements</a:t>
            </a:r>
            <a:endParaRPr lang="en-US" sz="2800" b="1" dirty="0">
              <a:latin typeface="+mn-lt"/>
            </a:endParaRPr>
          </a:p>
        </p:txBody>
      </p:sp>
      <p:sp>
        <p:nvSpPr>
          <p:cNvPr id="19" name="Text Placeholder 2"/>
          <p:cNvSpPr txBox="1">
            <a:spLocks/>
          </p:cNvSpPr>
          <p:nvPr/>
        </p:nvSpPr>
        <p:spPr>
          <a:xfrm>
            <a:off x="381000" y="1219200"/>
            <a:ext cx="8534400" cy="5257800"/>
          </a:xfrm>
          <a:prstGeom prst="rect">
            <a:avLst/>
          </a:prstGeom>
        </p:spPr>
        <p:txBody>
          <a:bodyPr vert="horz" lIns="91440" tIns="45720" rIns="91440" bIns="45720" rtlCol="0">
            <a:normAutofit fontScale="92500" lnSpcReduction="20000"/>
          </a:bodyPr>
          <a:lstStyle/>
          <a:p>
            <a:pPr marL="231775" marR="0" lvl="0" indent="-231775" defTabSz="457200" rtl="0" eaLnBrk="1" fontAlgn="auto" latinLnBrk="0" hangingPunct="1">
              <a:lnSpc>
                <a:spcPct val="100000"/>
              </a:lnSpc>
              <a:spcBef>
                <a:spcPct val="20000"/>
              </a:spcBef>
              <a:spcAft>
                <a:spcPts val="0"/>
              </a:spcAft>
              <a:buClrTx/>
              <a:buSzTx/>
              <a:buFont typeface="Arial"/>
              <a:buNone/>
              <a:tabLst/>
              <a:defRPr/>
            </a:pPr>
            <a:r>
              <a:rPr kumimoji="0" lang="en-US" sz="2400" b="0" i="0" u="none" strike="noStrike" kern="1200" cap="none" spc="0" normalizeH="0" baseline="0" noProof="0" dirty="0" smtClean="0">
                <a:ln>
                  <a:noFill/>
                </a:ln>
                <a:solidFill>
                  <a:srgbClr val="0000CC"/>
                </a:solidFill>
                <a:effectLst/>
                <a:uLnTx/>
                <a:uFillTx/>
                <a:latin typeface="Candara" pitchFamily="34" charset="0"/>
                <a:ea typeface="+mn-ea"/>
                <a:cs typeface="+mn-cs"/>
              </a:rPr>
              <a:t>MSR</a:t>
            </a:r>
            <a:r>
              <a:rPr kumimoji="0" lang="en-US" sz="2400" b="0" i="0" u="none" strike="noStrike" kern="1200" cap="none" spc="0" normalizeH="0" noProof="0" dirty="0" smtClean="0">
                <a:ln>
                  <a:noFill/>
                </a:ln>
                <a:solidFill>
                  <a:srgbClr val="0000CC"/>
                </a:solidFill>
                <a:effectLst/>
                <a:uLnTx/>
                <a:uFillTx/>
                <a:latin typeface="Candara" pitchFamily="34" charset="0"/>
                <a:ea typeface="+mn-ea"/>
                <a:cs typeface="+mn-cs"/>
              </a:rPr>
              <a:t> Silicon Valley</a:t>
            </a:r>
            <a:r>
              <a:rPr kumimoji="0" lang="en-US" sz="2400" b="0" i="0" u="none" strike="noStrike" kern="1200" cap="none" spc="0" normalizeH="0" baseline="0" noProof="0" dirty="0" smtClean="0">
                <a:ln>
                  <a:noFill/>
                </a:ln>
                <a:solidFill>
                  <a:srgbClr val="0000CC"/>
                </a:solidFill>
                <a:effectLst/>
                <a:uLnTx/>
                <a:uFillTx/>
                <a:latin typeface="Candara" pitchFamily="34" charset="0"/>
                <a:ea typeface="+mn-ea"/>
                <a:cs typeface="+mn-cs"/>
              </a:rPr>
              <a:t> Dryad &amp; DryadLINQ teams </a:t>
            </a:r>
          </a:p>
          <a:p>
            <a:pPr marL="342900" lvl="0" indent="-342900" defTabSz="457200">
              <a:spcBef>
                <a:spcPts val="300"/>
              </a:spcBef>
              <a:defRPr/>
            </a:pPr>
            <a:r>
              <a:rPr lang="en-US" dirty="0" smtClean="0">
                <a:solidFill>
                  <a:schemeClr val="tx2"/>
                </a:solidFill>
                <a:latin typeface="Candara" pitchFamily="34" charset="0"/>
              </a:rPr>
              <a:t>	</a:t>
            </a:r>
            <a:r>
              <a:rPr kumimoji="0" lang="en-US" sz="1900" b="0" i="0" u="none" strike="noStrike" kern="1200" cap="none" spc="0" normalizeH="0" baseline="0" noProof="0" dirty="0" smtClean="0">
                <a:ln>
                  <a:noFill/>
                </a:ln>
                <a:solidFill>
                  <a:schemeClr val="tx2"/>
                </a:solidFill>
                <a:effectLst/>
                <a:uLnTx/>
                <a:uFillTx/>
                <a:latin typeface="Candara" pitchFamily="34" charset="0"/>
                <a:ea typeface="+mn-ea"/>
                <a:cs typeface="+mn-cs"/>
              </a:rPr>
              <a:t>Andrew Birrell, Mihai Budiu, Jon Currey, </a:t>
            </a:r>
            <a:r>
              <a:rPr lang="en-US" sz="1900" dirty="0" smtClean="0">
                <a:solidFill>
                  <a:schemeClr val="tx2"/>
                </a:solidFill>
                <a:latin typeface="Candara" pitchFamily="34" charset="0"/>
              </a:rPr>
              <a:t>Ulfar Erlingsson, </a:t>
            </a:r>
            <a:r>
              <a:rPr kumimoji="0" lang="en-US" sz="1900" b="0" i="0" u="none" strike="noStrike" kern="1200" cap="none" spc="0" normalizeH="0" baseline="0" noProof="0" dirty="0" smtClean="0">
                <a:ln>
                  <a:noFill/>
                </a:ln>
                <a:solidFill>
                  <a:schemeClr val="tx2"/>
                </a:solidFill>
                <a:effectLst/>
                <a:uLnTx/>
                <a:uFillTx/>
                <a:latin typeface="Candara" pitchFamily="34" charset="0"/>
                <a:ea typeface="+mn-ea"/>
                <a:cs typeface="+mn-cs"/>
              </a:rPr>
              <a:t>Dennis Fetterly, Michael Isard, Pradeep</a:t>
            </a:r>
            <a:r>
              <a:rPr kumimoji="0" lang="en-US" sz="1900" b="0" i="0" u="none" strike="noStrike" kern="1200" cap="none" spc="0" normalizeH="0" noProof="0" dirty="0" smtClean="0">
                <a:ln>
                  <a:noFill/>
                </a:ln>
                <a:solidFill>
                  <a:schemeClr val="tx2"/>
                </a:solidFill>
                <a:effectLst/>
                <a:uLnTx/>
                <a:uFillTx/>
                <a:latin typeface="Candara" pitchFamily="34" charset="0"/>
                <a:ea typeface="+mn-ea"/>
                <a:cs typeface="+mn-cs"/>
              </a:rPr>
              <a:t> </a:t>
            </a:r>
            <a:r>
              <a:rPr lang="en-US" sz="1900" dirty="0" smtClean="0">
                <a:solidFill>
                  <a:schemeClr val="tx2"/>
                </a:solidFill>
                <a:latin typeface="Candara" pitchFamily="34" charset="0"/>
              </a:rPr>
              <a:t>Kunda, Mark Manasse, Chandu Thekkath </a:t>
            </a:r>
            <a:r>
              <a:rPr kumimoji="0" lang="en-US" sz="1900" b="0" i="0" u="none" strike="noStrike" kern="1200" cap="none" spc="0" normalizeH="0" baseline="0" noProof="0" dirty="0" smtClean="0">
                <a:ln>
                  <a:noFill/>
                </a:ln>
                <a:solidFill>
                  <a:schemeClr val="tx2"/>
                </a:solidFill>
                <a:effectLst/>
                <a:uLnTx/>
                <a:uFillTx/>
                <a:latin typeface="Candara" pitchFamily="34" charset="0"/>
                <a:ea typeface="+mn-ea"/>
                <a:cs typeface="+mn-cs"/>
              </a:rPr>
              <a:t>and Yuan</a:t>
            </a:r>
            <a:r>
              <a:rPr kumimoji="0" lang="en-US" sz="1900" b="0" i="0" u="none" strike="noStrike" kern="1200" cap="none" spc="0" normalizeH="0" noProof="0" dirty="0" smtClean="0">
                <a:ln>
                  <a:noFill/>
                </a:ln>
                <a:solidFill>
                  <a:schemeClr val="tx2"/>
                </a:solidFill>
                <a:effectLst/>
                <a:uLnTx/>
                <a:uFillTx/>
                <a:latin typeface="Candara" pitchFamily="34" charset="0"/>
                <a:ea typeface="+mn-ea"/>
                <a:cs typeface="+mn-cs"/>
              </a:rPr>
              <a:t> Yu</a:t>
            </a:r>
            <a:r>
              <a:rPr kumimoji="0" lang="en-US" sz="1900" b="0" i="0" u="none" strike="noStrike" kern="1200" cap="none" spc="0" normalizeH="0" baseline="0" noProof="0" dirty="0" smtClean="0">
                <a:ln>
                  <a:noFill/>
                </a:ln>
                <a:solidFill>
                  <a:schemeClr val="tx2"/>
                </a:solidFill>
                <a:effectLst/>
                <a:uLnTx/>
                <a:uFillTx/>
                <a:latin typeface="Candara" pitchFamily="34" charset="0"/>
                <a:ea typeface="+mn-ea"/>
                <a:cs typeface="+mn-cs"/>
              </a:rPr>
              <a:t> .</a:t>
            </a:r>
          </a:p>
          <a:p>
            <a:pPr marL="342900" lvl="0" indent="-342900" defTabSz="457200">
              <a:spcBef>
                <a:spcPts val="300"/>
              </a:spcBef>
              <a:defRPr/>
            </a:pPr>
            <a:endParaRPr kumimoji="0" lang="en-US" b="0" i="0" u="none" strike="noStrike" kern="1200" cap="none" spc="0" normalizeH="0" baseline="0" noProof="0" dirty="0" smtClean="0">
              <a:ln>
                <a:noFill/>
              </a:ln>
              <a:solidFill>
                <a:schemeClr val="tx2"/>
              </a:solidFill>
              <a:effectLst/>
              <a:uLnTx/>
              <a:uFillTx/>
              <a:latin typeface="Candara" pitchFamily="34" charset="0"/>
              <a:ea typeface="+mn-ea"/>
              <a:cs typeface="+mn-cs"/>
            </a:endParaRPr>
          </a:p>
          <a:p>
            <a:pPr marL="342900" lvl="0" indent="-342900" defTabSz="457200">
              <a:spcBef>
                <a:spcPts val="300"/>
              </a:spcBef>
              <a:defRPr/>
            </a:pPr>
            <a:r>
              <a:rPr lang="en-US" dirty="0" smtClean="0">
                <a:solidFill>
                  <a:schemeClr val="tx2"/>
                </a:solidFill>
                <a:latin typeface="Candara" pitchFamily="34" charset="0"/>
              </a:rPr>
              <a:t>	</a:t>
            </a:r>
            <a:r>
              <a:rPr lang="en-US" dirty="0" smtClean="0">
                <a:solidFill>
                  <a:schemeClr val="tx2"/>
                </a:solidFill>
                <a:latin typeface="Candara" pitchFamily="34" charset="0"/>
                <a:hlinkClick r:id="rId3"/>
              </a:rPr>
              <a:t>http://research.microsoft.com/en-us/projects/dryad</a:t>
            </a:r>
            <a:endParaRPr lang="en-US" dirty="0" smtClean="0">
              <a:solidFill>
                <a:schemeClr val="tx2"/>
              </a:solidFill>
              <a:latin typeface="Candara" pitchFamily="34" charset="0"/>
            </a:endParaRPr>
          </a:p>
          <a:p>
            <a:pPr marL="342900" indent="-342900" defTabSz="457200">
              <a:spcBef>
                <a:spcPts val="300"/>
              </a:spcBef>
              <a:defRPr/>
            </a:pPr>
            <a:r>
              <a:rPr lang="en-US" dirty="0" smtClean="0">
                <a:solidFill>
                  <a:schemeClr val="tx2"/>
                </a:solidFill>
                <a:latin typeface="Candara" pitchFamily="34" charset="0"/>
              </a:rPr>
              <a:t>	</a:t>
            </a:r>
            <a:r>
              <a:rPr lang="en-US" dirty="0" smtClean="0">
                <a:solidFill>
                  <a:schemeClr val="tx2"/>
                </a:solidFill>
                <a:latin typeface="Candara" pitchFamily="34" charset="0"/>
                <a:hlinkClick r:id="rId4"/>
              </a:rPr>
              <a:t>http://research.microsoft.com/en-us/projects/dryadlinq</a:t>
            </a:r>
            <a:endParaRPr lang="en-US" dirty="0" smtClean="0">
              <a:solidFill>
                <a:schemeClr val="tx2"/>
              </a:solidFill>
              <a:latin typeface="Candara" pitchFamily="34" charset="0"/>
            </a:endParaRPr>
          </a:p>
          <a:p>
            <a:pPr marL="342900" indent="-342900" defTabSz="457200">
              <a:spcBef>
                <a:spcPts val="300"/>
              </a:spcBef>
              <a:defRPr/>
            </a:pPr>
            <a:endParaRPr lang="en-US" dirty="0" smtClean="0">
              <a:solidFill>
                <a:schemeClr val="tx2"/>
              </a:solidFill>
              <a:latin typeface="Candara" pitchFamily="34" charset="0"/>
            </a:endParaRPr>
          </a:p>
          <a:p>
            <a:pPr marL="342900" lvl="0" indent="-342900" defTabSz="457200">
              <a:spcBef>
                <a:spcPts val="300"/>
              </a:spcBef>
              <a:defRPr/>
            </a:pPr>
            <a:r>
              <a:rPr lang="en-US" sz="2400" dirty="0" smtClean="0">
                <a:solidFill>
                  <a:srgbClr val="0000CC"/>
                </a:solidFill>
                <a:latin typeface="Candara" pitchFamily="34" charset="0"/>
              </a:rPr>
              <a:t>MSR External Research</a:t>
            </a:r>
          </a:p>
          <a:p>
            <a:pPr marL="342900" lvl="0" indent="-342900" defTabSz="457200">
              <a:spcBef>
                <a:spcPts val="300"/>
              </a:spcBef>
              <a:defRPr/>
            </a:pPr>
            <a:r>
              <a:rPr lang="en-US" sz="2400" dirty="0" smtClean="0">
                <a:solidFill>
                  <a:srgbClr val="0000CC"/>
                </a:solidFill>
                <a:latin typeface="Candara" pitchFamily="34" charset="0"/>
              </a:rPr>
              <a:t>	</a:t>
            </a:r>
            <a:r>
              <a:rPr lang="en-US" sz="2400" dirty="0" smtClean="0">
                <a:solidFill>
                  <a:schemeClr val="tx2"/>
                </a:solidFill>
                <a:latin typeface="Candara" pitchFamily="34" charset="0"/>
              </a:rPr>
              <a:t> </a:t>
            </a:r>
            <a:r>
              <a:rPr lang="en-US" sz="1900" dirty="0" smtClean="0">
                <a:solidFill>
                  <a:schemeClr val="tx2"/>
                </a:solidFill>
                <a:latin typeface="Candara" pitchFamily="34" charset="0"/>
              </a:rPr>
              <a:t>Advanced Research Tools and Services Team</a:t>
            </a:r>
            <a:endParaRPr lang="en-US" sz="1900" dirty="0" smtClean="0">
              <a:solidFill>
                <a:srgbClr val="0000CC"/>
              </a:solidFill>
              <a:latin typeface="Candara" pitchFamily="34" charset="0"/>
            </a:endParaRPr>
          </a:p>
          <a:p>
            <a:pPr marL="342900" indent="-342900" defTabSz="457200">
              <a:spcBef>
                <a:spcPts val="300"/>
              </a:spcBef>
              <a:defRPr/>
            </a:pPr>
            <a:r>
              <a:rPr lang="en-US" dirty="0" smtClean="0">
                <a:solidFill>
                  <a:srgbClr val="0000FF"/>
                </a:solidFill>
                <a:latin typeface="Candara" pitchFamily="34" charset="0"/>
              </a:rPr>
              <a:t>	</a:t>
            </a:r>
            <a:r>
              <a:rPr lang="en-US" dirty="0" smtClean="0">
                <a:solidFill>
                  <a:srgbClr val="0000FF"/>
                </a:solidFill>
                <a:latin typeface="Candara" pitchFamily="34" charset="0"/>
                <a:hlinkClick r:id="rId5"/>
              </a:rPr>
              <a:t>http://research.microsoft.com/en-us/collaboration/tools/dryad.aspx</a:t>
            </a:r>
            <a:r>
              <a:rPr lang="en-US" dirty="0" smtClean="0">
                <a:solidFill>
                  <a:srgbClr val="0000FF"/>
                </a:solidFill>
                <a:latin typeface="Candara" pitchFamily="34" charset="0"/>
              </a:rPr>
              <a:t> </a:t>
            </a:r>
          </a:p>
          <a:p>
            <a:pPr marL="342900" lvl="0" indent="-342900" defTabSz="457200">
              <a:spcBef>
                <a:spcPts val="300"/>
              </a:spcBef>
              <a:defRPr/>
            </a:pPr>
            <a:endParaRPr lang="en-US" sz="2400" dirty="0" smtClean="0">
              <a:solidFill>
                <a:srgbClr val="0000CC"/>
              </a:solidFill>
              <a:latin typeface="Candara" pitchFamily="34" charset="0"/>
            </a:endParaRPr>
          </a:p>
          <a:p>
            <a:pPr marL="342900" indent="-342900" defTabSz="457200">
              <a:spcBef>
                <a:spcPts val="300"/>
              </a:spcBef>
              <a:defRPr/>
            </a:pPr>
            <a:r>
              <a:rPr lang="en-US" sz="2400" dirty="0" smtClean="0">
                <a:solidFill>
                  <a:srgbClr val="0000CC"/>
                </a:solidFill>
                <a:latin typeface="Candara" pitchFamily="34" charset="0"/>
              </a:rPr>
              <a:t>MS Product Groups: HPC, Parallel Computing Platform.</a:t>
            </a:r>
            <a:endParaRPr lang="en-US" sz="2400" dirty="0">
              <a:solidFill>
                <a:srgbClr val="0000CC"/>
              </a:solidFill>
              <a:latin typeface="Candara" pitchFamily="34" charset="0"/>
            </a:endParaRPr>
          </a:p>
          <a:p>
            <a:pPr marL="342900" lvl="0" indent="-342900" defTabSz="457200">
              <a:spcBef>
                <a:spcPts val="300"/>
              </a:spcBef>
              <a:defRPr/>
            </a:pPr>
            <a:endParaRPr lang="en-US" sz="2400" dirty="0" smtClean="0">
              <a:solidFill>
                <a:srgbClr val="0000CC"/>
              </a:solidFill>
              <a:latin typeface="Candara" pitchFamily="34" charset="0"/>
            </a:endParaRPr>
          </a:p>
          <a:p>
            <a:pPr marL="342900" indent="-342900" defTabSz="457200">
              <a:spcBef>
                <a:spcPts val="300"/>
              </a:spcBef>
              <a:defRPr/>
            </a:pPr>
            <a:r>
              <a:rPr lang="en-US" sz="2400" dirty="0" smtClean="0">
                <a:solidFill>
                  <a:srgbClr val="0000CC"/>
                </a:solidFill>
                <a:latin typeface="Candara" pitchFamily="34" charset="0"/>
              </a:rPr>
              <a:t>Academic Collaborators</a:t>
            </a:r>
          </a:p>
          <a:p>
            <a:pPr marL="342900" lvl="1" indent="-342900" defTabSz="457200">
              <a:spcBef>
                <a:spcPts val="300"/>
              </a:spcBef>
              <a:defRPr/>
            </a:pPr>
            <a:r>
              <a:rPr lang="en-US" sz="2400" dirty="0" smtClean="0">
                <a:solidFill>
                  <a:srgbClr val="0000CC"/>
                </a:solidFill>
                <a:latin typeface="Candara" pitchFamily="34" charset="0"/>
              </a:rPr>
              <a:t>	</a:t>
            </a:r>
            <a:r>
              <a:rPr lang="en-US" sz="1900" dirty="0" smtClean="0">
                <a:solidFill>
                  <a:schemeClr val="tx2"/>
                </a:solidFill>
                <a:latin typeface="Candara" pitchFamily="34" charset="0"/>
              </a:rPr>
              <a:t>Jaliya Ekanayake, Geoffrey Fox, </a:t>
            </a:r>
            <a:r>
              <a:rPr lang="en-US" sz="1900" dirty="0" smtClean="0">
                <a:solidFill>
                  <a:schemeClr val="tx2"/>
                </a:solidFill>
                <a:latin typeface="Candara" pitchFamily="34" charset="0"/>
                <a:ea typeface="Verdana" pitchFamily="34" charset="0"/>
                <a:cs typeface="Verdana" pitchFamily="34" charset="0"/>
              </a:rPr>
              <a:t>Thilina Gunarathne, Scott Beason, Xiaohong Qiu (Indiana University Bloomington).	 </a:t>
            </a:r>
          </a:p>
          <a:p>
            <a:pPr marL="342900" lvl="1" indent="-342900" defTabSz="457200">
              <a:spcBef>
                <a:spcPts val="300"/>
              </a:spcBef>
              <a:defRPr/>
            </a:pPr>
            <a:r>
              <a:rPr lang="en-US" sz="1900" dirty="0" smtClean="0">
                <a:solidFill>
                  <a:schemeClr val="tx2"/>
                </a:solidFill>
                <a:latin typeface="Candara" pitchFamily="34" charset="0"/>
                <a:ea typeface="Verdana" pitchFamily="34" charset="0"/>
                <a:cs typeface="Verdana" pitchFamily="34" charset="0"/>
              </a:rPr>
              <a:t>	</a:t>
            </a:r>
            <a:r>
              <a:rPr lang="en-US" sz="1900" dirty="0">
                <a:solidFill>
                  <a:schemeClr val="tx2"/>
                </a:solidFill>
                <a:latin typeface="Candara" pitchFamily="34" charset="0"/>
                <a:ea typeface="Verdana" pitchFamily="34" charset="0"/>
                <a:cs typeface="Verdana" pitchFamily="34" charset="0"/>
              </a:rPr>
              <a:t> YongChul Kwon, Magdalena Balazinska (University of Washington). </a:t>
            </a:r>
            <a:endParaRPr lang="en-US" sz="1900" dirty="0" smtClean="0">
              <a:solidFill>
                <a:schemeClr val="tx2"/>
              </a:solidFill>
              <a:latin typeface="Candara" pitchFamily="34" charset="0"/>
              <a:ea typeface="Verdana" pitchFamily="34" charset="0"/>
              <a:cs typeface="Verdana" pitchFamily="34" charset="0"/>
            </a:endParaRPr>
          </a:p>
          <a:p>
            <a:pPr marL="342900" lvl="1" indent="-342900" defTabSz="457200">
              <a:spcBef>
                <a:spcPts val="300"/>
              </a:spcBef>
              <a:defRPr/>
            </a:pPr>
            <a:r>
              <a:rPr lang="en-US" sz="1900" dirty="0">
                <a:solidFill>
                  <a:schemeClr val="tx2"/>
                </a:solidFill>
                <a:latin typeface="Candara" pitchFamily="34" charset="0"/>
                <a:ea typeface="Verdana" pitchFamily="34" charset="0"/>
                <a:cs typeface="Verdana" pitchFamily="34" charset="0"/>
              </a:rPr>
              <a:t>	</a:t>
            </a:r>
            <a:r>
              <a:rPr lang="en-US" sz="1900" dirty="0" smtClean="0">
                <a:solidFill>
                  <a:schemeClr val="tx2"/>
                </a:solidFill>
                <a:latin typeface="Candara" pitchFamily="34" charset="0"/>
                <a:ea typeface="Verdana" pitchFamily="34" charset="0"/>
                <a:cs typeface="Verdana" pitchFamily="34" charset="0"/>
              </a:rPr>
              <a:t>Atilla Soner Balkir, Ian Foster (University of Chicago).</a:t>
            </a:r>
          </a:p>
          <a:p>
            <a:pPr marL="342900" lvl="1" indent="-342900" defTabSz="457200">
              <a:spcBef>
                <a:spcPts val="300"/>
              </a:spcBef>
              <a:defRPr/>
            </a:pPr>
            <a:endParaRPr lang="en-US" sz="1900" dirty="0" smtClean="0">
              <a:solidFill>
                <a:schemeClr val="tx2"/>
              </a:solidFill>
              <a:latin typeface="Candara" pitchFamily="34" charset="0"/>
              <a:ea typeface="Verdana" pitchFamily="34" charset="0"/>
              <a:cs typeface="Verdana" pitchFamily="34" charset="0"/>
            </a:endParaRPr>
          </a:p>
          <a:p>
            <a:pPr marL="342900" lvl="1" indent="-342900" defTabSz="457200">
              <a:spcBef>
                <a:spcPts val="300"/>
              </a:spcBef>
              <a:defRPr/>
            </a:pPr>
            <a:endParaRPr lang="en-US" sz="1900" dirty="0" smtClean="0">
              <a:solidFill>
                <a:schemeClr val="tx2"/>
              </a:solidFill>
              <a:latin typeface="Candara" pitchFamily="34" charset="0"/>
              <a:ea typeface="Verdana" pitchFamily="34" charset="0"/>
              <a:cs typeface="Verdana" pitchFamily="34" charset="0"/>
            </a:endParaRPr>
          </a:p>
          <a:p>
            <a:pPr marL="342900" lvl="0" indent="-342900" defTabSz="457200">
              <a:spcBef>
                <a:spcPts val="300"/>
              </a:spcBef>
              <a:defRPr/>
            </a:pPr>
            <a:endParaRPr lang="en-US" sz="2400" dirty="0" smtClean="0">
              <a:solidFill>
                <a:srgbClr val="0000CC"/>
              </a:solidFill>
              <a:latin typeface="Candara" pitchFamily="34" charset="0"/>
            </a:endParaRPr>
          </a:p>
          <a:p>
            <a:pPr marL="342900" indent="-342900" defTabSz="457200">
              <a:spcBef>
                <a:spcPts val="300"/>
              </a:spcBef>
              <a:defRPr/>
            </a:pPr>
            <a:endParaRPr lang="en-US" dirty="0" smtClean="0">
              <a:solidFill>
                <a:schemeClr val="tx2"/>
              </a:solidFill>
              <a:latin typeface="Candara" pitchFamily="34" charset="0"/>
            </a:endParaRPr>
          </a:p>
          <a:p>
            <a:pPr marL="342900" marR="0" lvl="0" indent="-342900" algn="l" defTabSz="457200" rtl="0" eaLnBrk="1" fontAlgn="auto" latinLnBrk="0" hangingPunct="1">
              <a:lnSpc>
                <a:spcPct val="100000"/>
              </a:lnSpc>
              <a:spcBef>
                <a:spcPts val="300"/>
              </a:spcBef>
              <a:spcAft>
                <a:spcPts val="0"/>
              </a:spcAft>
              <a:buClrTx/>
              <a:buSzTx/>
              <a:buFont typeface="Arial"/>
              <a:buNone/>
              <a:tabLst/>
              <a:defRPr/>
            </a:pPr>
            <a:endParaRPr kumimoji="0" lang="en-US" b="0" i="0" u="none" strike="noStrike" kern="1200" cap="none" spc="0" normalizeH="0" baseline="0" noProof="0" dirty="0" smtClean="0">
              <a:ln>
                <a:noFill/>
              </a:ln>
              <a:solidFill>
                <a:schemeClr val="tx2"/>
              </a:solidFill>
              <a:effectLst/>
              <a:uLnTx/>
              <a:uFillTx/>
              <a:latin typeface="Candara" pitchFamily="34" charset="0"/>
              <a:ea typeface="+mn-ea"/>
              <a:cs typeface="+mn-cs"/>
            </a:endParaRPr>
          </a:p>
          <a:p>
            <a:pPr marL="342900" marR="0" lvl="0" indent="-342900" algn="l" defTabSz="457200" rtl="0" eaLnBrk="1" fontAlgn="auto" latinLnBrk="0" hangingPunct="1">
              <a:lnSpc>
                <a:spcPct val="100000"/>
              </a:lnSpc>
              <a:spcBef>
                <a:spcPts val="300"/>
              </a:spcBef>
              <a:spcAft>
                <a:spcPts val="0"/>
              </a:spcAft>
              <a:buClrTx/>
              <a:buSzTx/>
              <a:buFont typeface="Arial"/>
              <a:buNone/>
              <a:tabLst/>
              <a:defRPr/>
            </a:pPr>
            <a:endParaRPr lang="en-US" dirty="0" smtClean="0">
              <a:solidFill>
                <a:schemeClr val="tx2"/>
              </a:solidFill>
              <a:latin typeface="Candara" pitchFamily="34" charset="0"/>
            </a:endParaRPr>
          </a:p>
          <a:p>
            <a:pPr marL="342900" marR="0" lvl="0" indent="-342900" algn="l" defTabSz="457200" rtl="0" eaLnBrk="1" fontAlgn="auto" latinLnBrk="0" hangingPunct="1">
              <a:lnSpc>
                <a:spcPct val="100000"/>
              </a:lnSpc>
              <a:spcBef>
                <a:spcPts val="300"/>
              </a:spcBef>
              <a:spcAft>
                <a:spcPts val="0"/>
              </a:spcAft>
              <a:buClrTx/>
              <a:buSzTx/>
              <a:buFont typeface="Arial"/>
              <a:buNone/>
              <a:tabLst/>
              <a:defRPr/>
            </a:pPr>
            <a:endParaRPr kumimoji="0" lang="en-US" b="0" i="0" u="none" strike="noStrike" kern="1200" cap="none" spc="0" normalizeH="0" baseline="0" noProof="0" dirty="0" smtClean="0">
              <a:ln>
                <a:noFill/>
              </a:ln>
              <a:solidFill>
                <a:schemeClr val="tx2"/>
              </a:solidFill>
              <a:effectLst/>
              <a:uLnTx/>
              <a:uFillTx/>
              <a:latin typeface="Candara" pitchFamily="34" charset="0"/>
              <a:ea typeface="+mn-ea"/>
              <a:cs typeface="+mn-cs"/>
            </a:endParaRPr>
          </a:p>
        </p:txBody>
      </p:sp>
    </p:spTree>
    <p:extLst>
      <p:ext uri="{BB962C8B-B14F-4D97-AF65-F5344CB8AC3E}">
        <p14:creationId xmlns:p14="http://schemas.microsoft.com/office/powerpoint/2010/main" val="1826711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Dryad/DryadLINQ Papers</a:t>
            </a:r>
            <a:endParaRPr lang="en-US" dirty="0"/>
          </a:p>
        </p:txBody>
      </p:sp>
      <p:sp>
        <p:nvSpPr>
          <p:cNvPr id="4" name="Rectangle 3"/>
          <p:cNvSpPr/>
          <p:nvPr/>
        </p:nvSpPr>
        <p:spPr>
          <a:xfrm>
            <a:off x="228600" y="1447800"/>
            <a:ext cx="8763000" cy="3939540"/>
          </a:xfrm>
          <a:prstGeom prst="rect">
            <a:avLst/>
          </a:prstGeom>
        </p:spPr>
        <p:txBody>
          <a:bodyPr wrap="square">
            <a:spAutoFit/>
          </a:bodyPr>
          <a:lstStyle/>
          <a:p>
            <a:pPr marL="342900" indent="-342900">
              <a:spcBef>
                <a:spcPts val="600"/>
              </a:spcBef>
              <a:buAutoNum type="arabicPeriod"/>
            </a:pPr>
            <a:r>
              <a:rPr lang="en-US" sz="2000" b="1" dirty="0" smtClean="0">
                <a:latin typeface="+mn-lt"/>
                <a:hlinkClick r:id="rId3"/>
              </a:rPr>
              <a:t>Dryad: Distributed Data-Parallel Programs from Sequential Building Blocks </a:t>
            </a:r>
            <a:r>
              <a:rPr lang="en-US" sz="2000" b="1" dirty="0" smtClean="0">
                <a:latin typeface="+mn-lt"/>
              </a:rPr>
              <a:t>(EuroSys’07)</a:t>
            </a:r>
          </a:p>
          <a:p>
            <a:pPr marL="342900" indent="-342900">
              <a:spcBef>
                <a:spcPts val="600"/>
              </a:spcBef>
              <a:buFontTx/>
              <a:buAutoNum type="arabicPeriod"/>
            </a:pPr>
            <a:r>
              <a:rPr lang="en-US" sz="2000" b="1" dirty="0" smtClean="0">
                <a:latin typeface="+mn-lt"/>
                <a:hlinkClick r:id="rId4"/>
              </a:rPr>
              <a:t>DryadLINQ: A System for General-Purpose Distributed Data-Parallel Computing Using a High-Level Language </a:t>
            </a:r>
            <a:r>
              <a:rPr lang="en-US" sz="2000" b="1" dirty="0" smtClean="0">
                <a:latin typeface="+mn-lt"/>
              </a:rPr>
              <a:t>(OSDI’08)</a:t>
            </a:r>
          </a:p>
          <a:p>
            <a:pPr marL="342900" indent="-342900">
              <a:spcBef>
                <a:spcPts val="600"/>
              </a:spcBef>
              <a:buFontTx/>
              <a:buAutoNum type="arabicPeriod"/>
            </a:pPr>
            <a:r>
              <a:rPr lang="en-US" sz="2000" b="1" dirty="0" smtClean="0">
                <a:latin typeface="+mn-lt"/>
                <a:hlinkClick r:id="rId5"/>
              </a:rPr>
              <a:t>Hunting for prolems with Artemis</a:t>
            </a:r>
            <a:r>
              <a:rPr lang="en-US" sz="2000" b="1" dirty="0" smtClean="0">
                <a:latin typeface="+mn-lt"/>
              </a:rPr>
              <a:t> (Usenix WASL, San Diego 08)</a:t>
            </a:r>
          </a:p>
          <a:p>
            <a:pPr marL="342900" indent="-342900">
              <a:spcBef>
                <a:spcPts val="600"/>
              </a:spcBef>
              <a:buFontTx/>
              <a:buAutoNum type="arabicPeriod"/>
            </a:pPr>
            <a:r>
              <a:rPr lang="en-US" sz="2000" b="1" dirty="0" smtClean="0">
                <a:latin typeface="+mn-lt"/>
                <a:hlinkClick r:id="rId6"/>
              </a:rPr>
              <a:t>Distributed Data-Parallel Computing Using a High-Level Programming Language</a:t>
            </a:r>
            <a:r>
              <a:rPr lang="en-US" sz="2000" b="1" dirty="0" smtClean="0">
                <a:latin typeface="+mn-lt"/>
              </a:rPr>
              <a:t> (SIGMOD’09)</a:t>
            </a:r>
          </a:p>
          <a:p>
            <a:pPr marL="342900" indent="-342900">
              <a:spcBef>
                <a:spcPts val="600"/>
              </a:spcBef>
              <a:buFontTx/>
              <a:buAutoNum type="arabicPeriod"/>
            </a:pPr>
            <a:r>
              <a:rPr lang="en-US" sz="2000" b="1" dirty="0" smtClean="0">
                <a:latin typeface="+mn-lt"/>
                <a:hlinkClick r:id="rId7"/>
              </a:rPr>
              <a:t>Quincy: Fair scheduling for distributed computing clusters </a:t>
            </a:r>
            <a:r>
              <a:rPr lang="en-US" sz="2000" b="1" dirty="0" smtClean="0">
                <a:latin typeface="+mn-lt"/>
              </a:rPr>
              <a:t>(SOSP’09)</a:t>
            </a:r>
          </a:p>
          <a:p>
            <a:pPr marL="342900" indent="-342900">
              <a:spcBef>
                <a:spcPts val="600"/>
              </a:spcBef>
              <a:buFontTx/>
              <a:buAutoNum type="arabicPeriod"/>
            </a:pPr>
            <a:r>
              <a:rPr lang="en-US" sz="2000" b="1" dirty="0" smtClean="0">
                <a:latin typeface="+mn-lt"/>
                <a:hlinkClick r:id="rId8"/>
              </a:rPr>
              <a:t>Distributed Aggregation for Data-Parallel Computing: Interfaces and Implementations </a:t>
            </a:r>
            <a:r>
              <a:rPr lang="en-US" sz="2000" b="1" dirty="0" smtClean="0">
                <a:latin typeface="+mn-lt"/>
              </a:rPr>
              <a:t>(SOSP’09)</a:t>
            </a:r>
          </a:p>
          <a:p>
            <a:pPr marL="342900" indent="-342900">
              <a:spcBef>
                <a:spcPts val="600"/>
              </a:spcBef>
              <a:buFontTx/>
              <a:buAutoNum type="arabicPeriod"/>
            </a:pPr>
            <a:r>
              <a:rPr lang="en-US" sz="2000" b="1" dirty="0" smtClean="0">
                <a:latin typeface="+mn-lt"/>
                <a:hlinkClick r:id="rId5"/>
              </a:rPr>
              <a:t>DryadInc: Reusing work in large scale computation</a:t>
            </a:r>
            <a:r>
              <a:rPr lang="en-US" sz="2000" b="1" dirty="0" smtClean="0">
                <a:latin typeface="+mn-lt"/>
              </a:rPr>
              <a:t> (HotCloud 09).</a:t>
            </a:r>
          </a:p>
        </p:txBody>
      </p:sp>
    </p:spTree>
    <p:extLst>
      <p:ext uri="{BB962C8B-B14F-4D97-AF65-F5344CB8AC3E}">
        <p14:creationId xmlns:p14="http://schemas.microsoft.com/office/powerpoint/2010/main" val="2239667180"/>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BD126C4-F1B3-444C-8501-C349039F6968}" type="slidenum">
              <a:rPr lang="en-US" smtClean="0"/>
              <a:pPr>
                <a:defRPr/>
              </a:pPr>
              <a:t>33</a:t>
            </a:fld>
            <a:endParaRPr lang="en-US" dirty="0"/>
          </a:p>
        </p:txBody>
      </p:sp>
      <p:sp>
        <p:nvSpPr>
          <p:cNvPr id="3" name="Title 2"/>
          <p:cNvSpPr>
            <a:spLocks noGrp="1"/>
          </p:cNvSpPr>
          <p:nvPr>
            <p:ph type="title"/>
          </p:nvPr>
        </p:nvSpPr>
        <p:spPr>
          <a:xfrm>
            <a:off x="228600" y="2819400"/>
            <a:ext cx="8686800" cy="762000"/>
          </a:xfrm>
        </p:spPr>
        <p:txBody>
          <a:bodyPr/>
          <a:lstStyle/>
          <a:p>
            <a:r>
              <a:rPr lang="en-US" dirty="0" smtClean="0"/>
              <a:t>Extra Slides</a:t>
            </a:r>
            <a:endParaRPr lang="en-US" dirty="0"/>
          </a:p>
        </p:txBody>
      </p:sp>
    </p:spTree>
    <p:extLst>
      <p:ext uri="{BB962C8B-B14F-4D97-AF65-F5344CB8AC3E}">
        <p14:creationId xmlns:p14="http://schemas.microsoft.com/office/powerpoint/2010/main" val="245334913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2133600" y="1941731"/>
            <a:ext cx="1143000" cy="685800"/>
          </a:xfrm>
          <a:prstGeom prst="rect">
            <a:avLst/>
          </a:prstGeom>
          <a:solidFill>
            <a:schemeClr val="accent6">
              <a:lumMod val="20000"/>
              <a:lumOff val="80000"/>
            </a:schemeClr>
          </a:solidFill>
          <a:ln>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tx1"/>
                </a:solidFill>
              </a:rPr>
              <a:t>Image</a:t>
            </a:r>
          </a:p>
          <a:p>
            <a:pPr algn="ctr"/>
            <a:r>
              <a:rPr lang="en-US" dirty="0" smtClean="0">
                <a:solidFill>
                  <a:schemeClr val="tx1"/>
                </a:solidFill>
              </a:rPr>
              <a:t>Processing</a:t>
            </a:r>
            <a:endParaRPr lang="en-US" dirty="0">
              <a:solidFill>
                <a:schemeClr val="tx1"/>
              </a:solidFill>
            </a:endParaRPr>
          </a:p>
        </p:txBody>
      </p:sp>
      <p:sp>
        <p:nvSpPr>
          <p:cNvPr id="41" name="Rectangle 40"/>
          <p:cNvSpPr/>
          <p:nvPr/>
        </p:nvSpPr>
        <p:spPr>
          <a:xfrm>
            <a:off x="6629400" y="4227731"/>
            <a:ext cx="1676400" cy="381000"/>
          </a:xfrm>
          <a:prstGeom prst="rect">
            <a:avLst/>
          </a:prstGeom>
          <a:solidFill>
            <a:schemeClr val="accent6">
              <a:lumMod val="20000"/>
              <a:lumOff val="80000"/>
            </a:schemeClr>
          </a:solidFill>
          <a:ln>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Cosmos DFS</a:t>
            </a:r>
            <a:endParaRPr lang="en-US" dirty="0">
              <a:solidFill>
                <a:schemeClr val="tx1"/>
              </a:solidFill>
            </a:endParaRPr>
          </a:p>
        </p:txBody>
      </p:sp>
      <p:sp>
        <p:nvSpPr>
          <p:cNvPr id="40" name="Rectangle 39"/>
          <p:cNvSpPr/>
          <p:nvPr/>
        </p:nvSpPr>
        <p:spPr>
          <a:xfrm>
            <a:off x="2819400" y="4227731"/>
            <a:ext cx="1676400" cy="381000"/>
          </a:xfrm>
          <a:prstGeom prst="rect">
            <a:avLst/>
          </a:prstGeom>
          <a:solidFill>
            <a:schemeClr val="accent6">
              <a:lumMod val="20000"/>
              <a:lumOff val="80000"/>
            </a:schemeClr>
          </a:solidFill>
          <a:ln>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SQL Servers</a:t>
            </a:r>
            <a:endParaRPr lang="en-US" dirty="0">
              <a:solidFill>
                <a:schemeClr val="tx1"/>
              </a:solidFill>
            </a:endParaRPr>
          </a:p>
        </p:txBody>
      </p:sp>
      <p:sp>
        <p:nvSpPr>
          <p:cNvPr id="2" name="Title 1"/>
          <p:cNvSpPr>
            <a:spLocks noGrp="1"/>
          </p:cNvSpPr>
          <p:nvPr>
            <p:ph type="title"/>
          </p:nvPr>
        </p:nvSpPr>
        <p:spPr>
          <a:xfrm>
            <a:off x="457200" y="228600"/>
            <a:ext cx="8229600" cy="1143000"/>
          </a:xfrm>
        </p:spPr>
        <p:txBody>
          <a:bodyPr/>
          <a:lstStyle/>
          <a:p>
            <a:r>
              <a:rPr lang="en-US" dirty="0" smtClean="0"/>
              <a:t>Software Stack</a:t>
            </a:r>
            <a:endParaRPr lang="en-US" dirty="0"/>
          </a:p>
        </p:txBody>
      </p:sp>
      <p:sp>
        <p:nvSpPr>
          <p:cNvPr id="27" name="Slide Number Placeholder 26"/>
          <p:cNvSpPr>
            <a:spLocks noGrp="1"/>
          </p:cNvSpPr>
          <p:nvPr>
            <p:ph type="sldNum" sz="quarter" idx="12"/>
          </p:nvPr>
        </p:nvSpPr>
        <p:spPr/>
        <p:txBody>
          <a:bodyPr/>
          <a:lstStyle/>
          <a:p>
            <a:fld id="{FC7F914F-062F-453F-B34B-BB004E9935E0}" type="slidenum">
              <a:rPr lang="en-US" smtClean="0"/>
              <a:pPr/>
              <a:t>34</a:t>
            </a:fld>
            <a:endParaRPr lang="en-US" dirty="0"/>
          </a:p>
        </p:txBody>
      </p:sp>
      <p:sp>
        <p:nvSpPr>
          <p:cNvPr id="4" name="Rectangle 3"/>
          <p:cNvSpPr/>
          <p:nvPr/>
        </p:nvSpPr>
        <p:spPr>
          <a:xfrm>
            <a:off x="914400" y="5294531"/>
            <a:ext cx="1600200" cy="685800"/>
          </a:xfrm>
          <a:prstGeom prst="rect">
            <a:avLst/>
          </a:prstGeom>
          <a:solidFill>
            <a:srgbClr val="FFFF9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Windows Server</a:t>
            </a:r>
            <a:endParaRPr lang="en-US" dirty="0">
              <a:solidFill>
                <a:schemeClr val="tx1"/>
              </a:solidFill>
            </a:endParaRPr>
          </a:p>
        </p:txBody>
      </p:sp>
      <p:sp>
        <p:nvSpPr>
          <p:cNvPr id="5" name="Rectangle 4"/>
          <p:cNvSpPr/>
          <p:nvPr/>
        </p:nvSpPr>
        <p:spPr>
          <a:xfrm>
            <a:off x="914400" y="4761131"/>
            <a:ext cx="7391400" cy="381000"/>
          </a:xfrm>
          <a:prstGeom prst="rect">
            <a:avLst/>
          </a:prstGeom>
          <a:solidFill>
            <a:schemeClr val="accent3">
              <a:lumMod val="20000"/>
              <a:lumOff val="8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Cluster Services (Azure, HPC, or Cosmos)</a:t>
            </a:r>
            <a:endParaRPr lang="en-US" dirty="0">
              <a:solidFill>
                <a:schemeClr val="tx1"/>
              </a:solidFill>
            </a:endParaRPr>
          </a:p>
        </p:txBody>
      </p:sp>
      <p:sp>
        <p:nvSpPr>
          <p:cNvPr id="6" name="Rectangle 5"/>
          <p:cNvSpPr/>
          <p:nvPr/>
        </p:nvSpPr>
        <p:spPr>
          <a:xfrm>
            <a:off x="4724400" y="4227731"/>
            <a:ext cx="1676400" cy="381000"/>
          </a:xfrm>
          <a:prstGeom prst="rect">
            <a:avLst/>
          </a:prstGeom>
          <a:solidFill>
            <a:schemeClr val="accent6">
              <a:lumMod val="20000"/>
              <a:lumOff val="80000"/>
            </a:schemeClr>
          </a:solidFill>
          <a:ln>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Azure Storage</a:t>
            </a:r>
            <a:endParaRPr lang="en-US" dirty="0">
              <a:solidFill>
                <a:schemeClr val="tx1"/>
              </a:solidFill>
            </a:endParaRPr>
          </a:p>
        </p:txBody>
      </p:sp>
      <p:sp>
        <p:nvSpPr>
          <p:cNvPr id="7" name="Rectangle 6"/>
          <p:cNvSpPr/>
          <p:nvPr/>
        </p:nvSpPr>
        <p:spPr>
          <a:xfrm>
            <a:off x="914400" y="3694331"/>
            <a:ext cx="7391400" cy="381000"/>
          </a:xfrm>
          <a:prstGeom prst="rect">
            <a:avLst/>
          </a:prstGeom>
          <a:solidFill>
            <a:srgbClr val="FFC000"/>
          </a:solidFill>
          <a:ln>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Dryad</a:t>
            </a:r>
            <a:endParaRPr lang="en-US" dirty="0">
              <a:solidFill>
                <a:schemeClr val="tx1"/>
              </a:solidFill>
            </a:endParaRPr>
          </a:p>
        </p:txBody>
      </p:sp>
      <p:sp>
        <p:nvSpPr>
          <p:cNvPr id="10" name="Rectangle 9"/>
          <p:cNvSpPr/>
          <p:nvPr/>
        </p:nvSpPr>
        <p:spPr>
          <a:xfrm>
            <a:off x="914400" y="3160931"/>
            <a:ext cx="5181600" cy="381000"/>
          </a:xfrm>
          <a:prstGeom prst="rect">
            <a:avLst/>
          </a:prstGeom>
          <a:solidFill>
            <a:srgbClr val="C00000"/>
          </a:solidFill>
          <a:ln>
            <a:solidFill>
              <a:srgbClr val="FF99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DryadLINQ</a:t>
            </a:r>
            <a:endParaRPr lang="en-US" dirty="0">
              <a:solidFill>
                <a:schemeClr val="bg1"/>
              </a:solidFill>
            </a:endParaRPr>
          </a:p>
        </p:txBody>
      </p:sp>
      <p:sp>
        <p:nvSpPr>
          <p:cNvPr id="14" name="Rectangle 13"/>
          <p:cNvSpPr/>
          <p:nvPr/>
        </p:nvSpPr>
        <p:spPr>
          <a:xfrm>
            <a:off x="2819400" y="5294531"/>
            <a:ext cx="1600200" cy="685800"/>
          </a:xfrm>
          <a:prstGeom prst="rect">
            <a:avLst/>
          </a:prstGeom>
          <a:solidFill>
            <a:srgbClr val="FFFF9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Windows Server</a:t>
            </a:r>
            <a:endParaRPr lang="en-US" dirty="0">
              <a:solidFill>
                <a:schemeClr val="tx1"/>
              </a:solidFill>
            </a:endParaRPr>
          </a:p>
        </p:txBody>
      </p:sp>
      <p:sp>
        <p:nvSpPr>
          <p:cNvPr id="15" name="Rectangle 14"/>
          <p:cNvSpPr/>
          <p:nvPr/>
        </p:nvSpPr>
        <p:spPr>
          <a:xfrm>
            <a:off x="4724400" y="5294531"/>
            <a:ext cx="1600200" cy="685800"/>
          </a:xfrm>
          <a:prstGeom prst="rect">
            <a:avLst/>
          </a:prstGeom>
          <a:solidFill>
            <a:srgbClr val="FFFF9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Windows Server</a:t>
            </a:r>
            <a:endParaRPr lang="en-US" dirty="0">
              <a:solidFill>
                <a:schemeClr val="tx1"/>
              </a:solidFill>
            </a:endParaRPr>
          </a:p>
        </p:txBody>
      </p:sp>
      <p:sp>
        <p:nvSpPr>
          <p:cNvPr id="16" name="Rectangle 15"/>
          <p:cNvSpPr/>
          <p:nvPr/>
        </p:nvSpPr>
        <p:spPr>
          <a:xfrm>
            <a:off x="6705600" y="5294531"/>
            <a:ext cx="1600200" cy="685800"/>
          </a:xfrm>
          <a:prstGeom prst="rect">
            <a:avLst/>
          </a:prstGeom>
          <a:solidFill>
            <a:srgbClr val="FFFF9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Windows Server</a:t>
            </a:r>
            <a:endParaRPr lang="en-US" dirty="0">
              <a:solidFill>
                <a:schemeClr val="tx1"/>
              </a:solidFill>
            </a:endParaRPr>
          </a:p>
        </p:txBody>
      </p:sp>
      <p:sp>
        <p:nvSpPr>
          <p:cNvPr id="17" name="Rectangle 16"/>
          <p:cNvSpPr/>
          <p:nvPr/>
        </p:nvSpPr>
        <p:spPr>
          <a:xfrm>
            <a:off x="6248400" y="3160931"/>
            <a:ext cx="2057400" cy="381000"/>
          </a:xfrm>
          <a:prstGeom prst="rect">
            <a:avLst/>
          </a:prstGeom>
          <a:solidFill>
            <a:schemeClr val="accent4">
              <a:lumMod val="20000"/>
              <a:lumOff val="80000"/>
            </a:schemeClr>
          </a:solidFill>
          <a:ln>
            <a:solidFill>
              <a:schemeClr val="accent4">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tx1"/>
                </a:solidFill>
              </a:rPr>
              <a:t>Other Languages</a:t>
            </a:r>
            <a:endParaRPr lang="en-US" dirty="0">
              <a:solidFill>
                <a:schemeClr val="tx1"/>
              </a:solidFill>
            </a:endParaRPr>
          </a:p>
        </p:txBody>
      </p:sp>
      <p:sp>
        <p:nvSpPr>
          <p:cNvPr id="18" name="Rectangle 17"/>
          <p:cNvSpPr/>
          <p:nvPr/>
        </p:nvSpPr>
        <p:spPr>
          <a:xfrm>
            <a:off x="914400" y="4227731"/>
            <a:ext cx="1676400" cy="381000"/>
          </a:xfrm>
          <a:prstGeom prst="rect">
            <a:avLst/>
          </a:prstGeom>
          <a:solidFill>
            <a:schemeClr val="accent6">
              <a:lumMod val="20000"/>
              <a:lumOff val="80000"/>
            </a:schemeClr>
          </a:solidFill>
          <a:ln>
            <a:solidFill>
              <a:schemeClr val="accent6">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CIFS/NTFS</a:t>
            </a:r>
            <a:endParaRPr lang="en-US" dirty="0">
              <a:solidFill>
                <a:schemeClr val="tx1"/>
              </a:solidFill>
            </a:endParaRPr>
          </a:p>
        </p:txBody>
      </p:sp>
      <p:sp>
        <p:nvSpPr>
          <p:cNvPr id="25" name="Rectangle 24"/>
          <p:cNvSpPr/>
          <p:nvPr/>
        </p:nvSpPr>
        <p:spPr>
          <a:xfrm>
            <a:off x="914400" y="1941731"/>
            <a:ext cx="1143000" cy="685800"/>
          </a:xfrm>
          <a:prstGeom prst="rect">
            <a:avLst/>
          </a:prstGeom>
          <a:solidFill>
            <a:schemeClr val="accent6">
              <a:lumMod val="20000"/>
              <a:lumOff val="80000"/>
            </a:schemeClr>
          </a:solidFill>
          <a:ln>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tx1"/>
                </a:solidFill>
              </a:rPr>
              <a:t>Machine</a:t>
            </a:r>
            <a:br>
              <a:rPr lang="en-US" dirty="0" smtClean="0">
                <a:solidFill>
                  <a:schemeClr val="tx1"/>
                </a:solidFill>
              </a:rPr>
            </a:br>
            <a:r>
              <a:rPr lang="en-US" dirty="0" smtClean="0">
                <a:solidFill>
                  <a:schemeClr val="tx1"/>
                </a:solidFill>
              </a:rPr>
              <a:t>Learning</a:t>
            </a:r>
            <a:endParaRPr lang="en-US" dirty="0">
              <a:solidFill>
                <a:schemeClr val="tx1"/>
              </a:solidFill>
            </a:endParaRPr>
          </a:p>
        </p:txBody>
      </p:sp>
      <p:sp>
        <p:nvSpPr>
          <p:cNvPr id="37" name="Rectangle 36"/>
          <p:cNvSpPr/>
          <p:nvPr/>
        </p:nvSpPr>
        <p:spPr>
          <a:xfrm>
            <a:off x="3343275" y="1941731"/>
            <a:ext cx="1143000" cy="685800"/>
          </a:xfrm>
          <a:prstGeom prst="rect">
            <a:avLst/>
          </a:prstGeom>
          <a:solidFill>
            <a:schemeClr val="accent6">
              <a:lumMod val="20000"/>
              <a:lumOff val="80000"/>
            </a:schemeClr>
          </a:solidFill>
          <a:ln>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tx1"/>
                </a:solidFill>
              </a:rPr>
              <a:t>Graph</a:t>
            </a:r>
          </a:p>
          <a:p>
            <a:pPr algn="ctr"/>
            <a:r>
              <a:rPr lang="en-US" dirty="0" smtClean="0">
                <a:solidFill>
                  <a:schemeClr val="tx1"/>
                </a:solidFill>
              </a:rPr>
              <a:t>Analysis</a:t>
            </a:r>
            <a:endParaRPr lang="en-US" dirty="0">
              <a:solidFill>
                <a:schemeClr val="tx1"/>
              </a:solidFill>
            </a:endParaRPr>
          </a:p>
        </p:txBody>
      </p:sp>
      <p:sp>
        <p:nvSpPr>
          <p:cNvPr id="38" name="Rectangle 37"/>
          <p:cNvSpPr/>
          <p:nvPr/>
        </p:nvSpPr>
        <p:spPr>
          <a:xfrm>
            <a:off x="4953000" y="1941731"/>
            <a:ext cx="1143000" cy="685800"/>
          </a:xfrm>
          <a:prstGeom prst="rect">
            <a:avLst/>
          </a:prstGeom>
          <a:solidFill>
            <a:schemeClr val="accent6">
              <a:lumMod val="20000"/>
              <a:lumOff val="80000"/>
            </a:schemeClr>
          </a:solidFill>
          <a:ln>
            <a:solidFill>
              <a:schemeClr val="accent6">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tx1"/>
                </a:solidFill>
              </a:rPr>
              <a:t>Data</a:t>
            </a:r>
            <a:br>
              <a:rPr lang="en-US" dirty="0" smtClean="0">
                <a:solidFill>
                  <a:schemeClr val="tx1"/>
                </a:solidFill>
              </a:rPr>
            </a:br>
            <a:r>
              <a:rPr lang="en-US" dirty="0" smtClean="0">
                <a:solidFill>
                  <a:schemeClr val="tx1"/>
                </a:solidFill>
              </a:rPr>
              <a:t>Mining</a:t>
            </a:r>
            <a:endParaRPr lang="en-US" dirty="0">
              <a:solidFill>
                <a:schemeClr val="tx1"/>
              </a:solidFill>
            </a:endParaRPr>
          </a:p>
        </p:txBody>
      </p:sp>
      <p:sp>
        <p:nvSpPr>
          <p:cNvPr id="33" name="Rectangle 32"/>
          <p:cNvSpPr/>
          <p:nvPr/>
        </p:nvSpPr>
        <p:spPr>
          <a:xfrm>
            <a:off x="914400" y="2627531"/>
            <a:ext cx="5181600" cy="381000"/>
          </a:xfrm>
          <a:prstGeom prst="rect">
            <a:avLst/>
          </a:prstGeom>
          <a:solidFill>
            <a:schemeClr val="accent1">
              <a:lumMod val="20000"/>
              <a:lumOff val="80000"/>
            </a:schemeClr>
          </a:solidFill>
          <a:ln>
            <a:solidFill>
              <a:schemeClr val="accent4">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dirty="0" smtClean="0">
                <a:solidFill>
                  <a:schemeClr val="tx1"/>
                </a:solidFill>
              </a:rPr>
              <a:t>Applications</a:t>
            </a:r>
            <a:endParaRPr lang="en-US" dirty="0">
              <a:solidFill>
                <a:schemeClr val="tx1"/>
              </a:solidFill>
            </a:endParaRPr>
          </a:p>
        </p:txBody>
      </p:sp>
      <p:sp>
        <p:nvSpPr>
          <p:cNvPr id="35" name="TextBox 34"/>
          <p:cNvSpPr txBox="1"/>
          <p:nvPr/>
        </p:nvSpPr>
        <p:spPr>
          <a:xfrm>
            <a:off x="4486275" y="1828800"/>
            <a:ext cx="503664" cy="646331"/>
          </a:xfrm>
          <a:prstGeom prst="rect">
            <a:avLst/>
          </a:prstGeom>
          <a:noFill/>
        </p:spPr>
        <p:txBody>
          <a:bodyPr wrap="none" rtlCol="0">
            <a:spAutoFit/>
          </a:bodyPr>
          <a:lstStyle/>
          <a:p>
            <a:r>
              <a:rPr lang="en-US" sz="3600" dirty="0" smtClean="0"/>
              <a:t>…</a:t>
            </a:r>
            <a:endParaRPr lang="en-US" sz="3600" dirty="0"/>
          </a:p>
        </p:txBody>
      </p:sp>
      <p:sp>
        <p:nvSpPr>
          <p:cNvPr id="22" name="Rectangle 21"/>
          <p:cNvSpPr/>
          <p:nvPr/>
        </p:nvSpPr>
        <p:spPr>
          <a:xfrm>
            <a:off x="6248400" y="2628900"/>
            <a:ext cx="2057400" cy="381000"/>
          </a:xfrm>
          <a:prstGeom prst="rect">
            <a:avLst/>
          </a:prstGeom>
          <a:solidFill>
            <a:schemeClr val="accent4">
              <a:lumMod val="20000"/>
              <a:lumOff val="80000"/>
            </a:schemeClr>
          </a:solidFill>
          <a:ln>
            <a:solidFill>
              <a:schemeClr val="accent4">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Other Applications</a:t>
            </a:r>
            <a:endParaRPr lang="en-US" dirty="0">
              <a:solidFill>
                <a:schemeClr val="tx1"/>
              </a:solidFill>
            </a:endParaRPr>
          </a:p>
        </p:txBody>
      </p:sp>
    </p:spTree>
    <p:extLst>
      <p:ext uri="{BB962C8B-B14F-4D97-AF65-F5344CB8AC3E}">
        <p14:creationId xmlns:p14="http://schemas.microsoft.com/office/powerpoint/2010/main" val="3515434649"/>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Design Space</a:t>
            </a:r>
            <a:endParaRPr lang="en-US" dirty="0"/>
          </a:p>
        </p:txBody>
      </p:sp>
      <p:sp>
        <p:nvSpPr>
          <p:cNvPr id="39" name="Slide Number Placeholder 38"/>
          <p:cNvSpPr>
            <a:spLocks noGrp="1"/>
          </p:cNvSpPr>
          <p:nvPr>
            <p:ph type="sldNum" sz="quarter" idx="12"/>
          </p:nvPr>
        </p:nvSpPr>
        <p:spPr/>
        <p:txBody>
          <a:bodyPr/>
          <a:lstStyle/>
          <a:p>
            <a:fld id="{FC7F914F-062F-453F-B34B-BB004E9935E0}" type="slidenum">
              <a:rPr lang="en-US" smtClean="0"/>
              <a:pPr/>
              <a:t>35</a:t>
            </a:fld>
            <a:endParaRPr lang="en-US" dirty="0"/>
          </a:p>
        </p:txBody>
      </p:sp>
      <p:cxnSp>
        <p:nvCxnSpPr>
          <p:cNvPr id="5" name="Straight Arrow Connector 4"/>
          <p:cNvCxnSpPr/>
          <p:nvPr/>
        </p:nvCxnSpPr>
        <p:spPr>
          <a:xfrm>
            <a:off x="1219200" y="5943600"/>
            <a:ext cx="5715000" cy="1588"/>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flipH="1" flipV="1">
            <a:off x="-838200" y="3810000"/>
            <a:ext cx="3962400" cy="1588"/>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638800" y="6096000"/>
            <a:ext cx="1290225" cy="369332"/>
          </a:xfrm>
          <a:prstGeom prst="rect">
            <a:avLst/>
          </a:prstGeom>
          <a:noFill/>
        </p:spPr>
        <p:txBody>
          <a:bodyPr wrap="none" rtlCol="0">
            <a:spAutoFit/>
          </a:bodyPr>
          <a:lstStyle/>
          <a:p>
            <a:r>
              <a:rPr lang="en-US" dirty="0" smtClean="0"/>
              <a:t>Throughput</a:t>
            </a:r>
            <a:endParaRPr lang="en-US" dirty="0"/>
          </a:p>
        </p:txBody>
      </p:sp>
      <p:sp>
        <p:nvSpPr>
          <p:cNvPr id="10" name="TextBox 9"/>
          <p:cNvSpPr txBox="1"/>
          <p:nvPr/>
        </p:nvSpPr>
        <p:spPr>
          <a:xfrm>
            <a:off x="1143000" y="6096000"/>
            <a:ext cx="904607" cy="369332"/>
          </a:xfrm>
          <a:prstGeom prst="rect">
            <a:avLst/>
          </a:prstGeom>
          <a:noFill/>
        </p:spPr>
        <p:txBody>
          <a:bodyPr wrap="none" rtlCol="0">
            <a:spAutoFit/>
          </a:bodyPr>
          <a:lstStyle/>
          <a:p>
            <a:r>
              <a:rPr lang="en-US" dirty="0" smtClean="0"/>
              <a:t>Latency</a:t>
            </a:r>
            <a:endParaRPr lang="en-US" dirty="0"/>
          </a:p>
        </p:txBody>
      </p:sp>
      <p:sp>
        <p:nvSpPr>
          <p:cNvPr id="11" name="TextBox 10"/>
          <p:cNvSpPr txBox="1"/>
          <p:nvPr/>
        </p:nvSpPr>
        <p:spPr>
          <a:xfrm>
            <a:off x="152400" y="2057400"/>
            <a:ext cx="945067" cy="369332"/>
          </a:xfrm>
          <a:prstGeom prst="rect">
            <a:avLst/>
          </a:prstGeom>
          <a:noFill/>
        </p:spPr>
        <p:txBody>
          <a:bodyPr wrap="none" rtlCol="0">
            <a:spAutoFit/>
          </a:bodyPr>
          <a:lstStyle/>
          <a:p>
            <a:r>
              <a:rPr lang="en-US" dirty="0" smtClean="0"/>
              <a:t>Internet</a:t>
            </a:r>
            <a:endParaRPr lang="en-US" dirty="0"/>
          </a:p>
        </p:txBody>
      </p:sp>
      <p:sp>
        <p:nvSpPr>
          <p:cNvPr id="12" name="TextBox 11"/>
          <p:cNvSpPr txBox="1"/>
          <p:nvPr/>
        </p:nvSpPr>
        <p:spPr>
          <a:xfrm>
            <a:off x="152400" y="4724400"/>
            <a:ext cx="835485" cy="923330"/>
          </a:xfrm>
          <a:prstGeom prst="rect">
            <a:avLst/>
          </a:prstGeom>
          <a:noFill/>
        </p:spPr>
        <p:txBody>
          <a:bodyPr wrap="none" rtlCol="0">
            <a:spAutoFit/>
          </a:bodyPr>
          <a:lstStyle/>
          <a:p>
            <a:pPr algn="ctr"/>
            <a:r>
              <a:rPr lang="en-US" dirty="0" smtClean="0"/>
              <a:t>Private</a:t>
            </a:r>
          </a:p>
          <a:p>
            <a:pPr algn="ctr"/>
            <a:r>
              <a:rPr lang="en-US" dirty="0"/>
              <a:t>d</a:t>
            </a:r>
            <a:r>
              <a:rPr lang="en-US" dirty="0" smtClean="0"/>
              <a:t>ata</a:t>
            </a:r>
          </a:p>
          <a:p>
            <a:pPr algn="ctr"/>
            <a:r>
              <a:rPr lang="en-US" dirty="0" smtClean="0"/>
              <a:t>center</a:t>
            </a:r>
            <a:endParaRPr lang="en-US" dirty="0"/>
          </a:p>
        </p:txBody>
      </p:sp>
      <p:cxnSp>
        <p:nvCxnSpPr>
          <p:cNvPr id="13" name="Straight Arrow Connector 12"/>
          <p:cNvCxnSpPr/>
          <p:nvPr/>
        </p:nvCxnSpPr>
        <p:spPr>
          <a:xfrm flipV="1">
            <a:off x="1295400" y="3886200"/>
            <a:ext cx="2057400" cy="1828800"/>
          </a:xfrm>
          <a:prstGeom prst="straightConnector1">
            <a:avLst/>
          </a:prstGeom>
          <a:ln w="38100">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667000" y="3276600"/>
            <a:ext cx="877228" cy="646331"/>
          </a:xfrm>
          <a:prstGeom prst="rect">
            <a:avLst/>
          </a:prstGeom>
          <a:noFill/>
        </p:spPr>
        <p:txBody>
          <a:bodyPr wrap="none" rtlCol="0">
            <a:spAutoFit/>
          </a:bodyPr>
          <a:lstStyle/>
          <a:p>
            <a:pPr algn="ctr"/>
            <a:r>
              <a:rPr lang="en-US" dirty="0" smtClean="0"/>
              <a:t>Data-</a:t>
            </a:r>
          </a:p>
          <a:p>
            <a:pPr algn="ctr"/>
            <a:r>
              <a:rPr lang="en-US" dirty="0" smtClean="0"/>
              <a:t>parallel</a:t>
            </a:r>
            <a:endParaRPr lang="en-US" dirty="0"/>
          </a:p>
        </p:txBody>
      </p:sp>
      <p:sp>
        <p:nvSpPr>
          <p:cNvPr id="17" name="TextBox 16"/>
          <p:cNvSpPr txBox="1"/>
          <p:nvPr/>
        </p:nvSpPr>
        <p:spPr>
          <a:xfrm>
            <a:off x="1066800" y="4495800"/>
            <a:ext cx="976101" cy="646331"/>
          </a:xfrm>
          <a:prstGeom prst="rect">
            <a:avLst/>
          </a:prstGeom>
          <a:noFill/>
        </p:spPr>
        <p:txBody>
          <a:bodyPr wrap="none" rtlCol="0">
            <a:spAutoFit/>
          </a:bodyPr>
          <a:lstStyle/>
          <a:p>
            <a:r>
              <a:rPr lang="en-US" dirty="0" smtClean="0"/>
              <a:t>Shared</a:t>
            </a:r>
          </a:p>
          <a:p>
            <a:r>
              <a:rPr lang="en-US" dirty="0" smtClean="0"/>
              <a:t>memory</a:t>
            </a:r>
            <a:endParaRPr lang="en-US" dirty="0"/>
          </a:p>
        </p:txBody>
      </p:sp>
      <p:cxnSp>
        <p:nvCxnSpPr>
          <p:cNvPr id="20" name="Straight Arrow Connector 19"/>
          <p:cNvCxnSpPr/>
          <p:nvPr/>
        </p:nvCxnSpPr>
        <p:spPr>
          <a:xfrm rot="5400000" flipH="1" flipV="1">
            <a:off x="6438900" y="4000500"/>
            <a:ext cx="1905000" cy="1828800"/>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3429000" y="3886200"/>
            <a:ext cx="4953000" cy="76200"/>
          </a:xfrm>
          <a:prstGeom prst="straightConnector1">
            <a:avLst/>
          </a:prstGeom>
          <a:ln w="3810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7010400" y="3810000"/>
            <a:ext cx="838200" cy="533400"/>
          </a:xfrm>
          <a:prstGeom prst="rect">
            <a:avLst/>
          </a:prstGeom>
          <a:solidFill>
            <a:srgbClr val="FFC000"/>
          </a:solidFill>
          <a:ln>
            <a:noFill/>
          </a:ln>
          <a:scene3d>
            <a:camera prst="obliqueTopRight">
              <a:rot lat="0" lon="0" rev="0"/>
            </a:camera>
            <a:lightRig rig="threePt" dir="t"/>
          </a:scene3d>
          <a:sp3d extrusionH="1270000">
            <a:bevelB/>
            <a:extrusionClr>
              <a:schemeClr val="tx2">
                <a:lumMod val="20000"/>
                <a:lumOff val="8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Dryad</a:t>
            </a:r>
            <a:endParaRPr lang="en-US" dirty="0">
              <a:solidFill>
                <a:schemeClr val="tx1"/>
              </a:solidFill>
            </a:endParaRPr>
          </a:p>
        </p:txBody>
      </p:sp>
      <p:sp>
        <p:nvSpPr>
          <p:cNvPr id="30" name="Rectangle 29"/>
          <p:cNvSpPr/>
          <p:nvPr/>
        </p:nvSpPr>
        <p:spPr>
          <a:xfrm>
            <a:off x="3276600" y="3886200"/>
            <a:ext cx="838200" cy="533400"/>
          </a:xfrm>
          <a:prstGeom prst="rect">
            <a:avLst/>
          </a:prstGeom>
          <a:solidFill>
            <a:srgbClr val="FFFF99"/>
          </a:solidFill>
          <a:ln>
            <a:noFill/>
          </a:ln>
          <a:scene3d>
            <a:camera prst="obliqueTopRight">
              <a:rot lat="0" lon="0" rev="0"/>
            </a:camera>
            <a:lightRig rig="threePt" dir="t"/>
          </a:scene3d>
          <a:sp3d extrusionH="1270000">
            <a:bevelB/>
            <a:extrusionClr>
              <a:schemeClr val="tx2">
                <a:lumMod val="20000"/>
                <a:lumOff val="8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Search</a:t>
            </a:r>
          </a:p>
        </p:txBody>
      </p:sp>
      <p:sp>
        <p:nvSpPr>
          <p:cNvPr id="31" name="Rectangle 30"/>
          <p:cNvSpPr/>
          <p:nvPr/>
        </p:nvSpPr>
        <p:spPr>
          <a:xfrm>
            <a:off x="5486400" y="5257800"/>
            <a:ext cx="838200" cy="533400"/>
          </a:xfrm>
          <a:prstGeom prst="rect">
            <a:avLst/>
          </a:prstGeom>
          <a:solidFill>
            <a:srgbClr val="FFFF99"/>
          </a:solidFill>
          <a:ln>
            <a:noFill/>
          </a:ln>
          <a:scene3d>
            <a:camera prst="obliqueTopRight">
              <a:rot lat="0" lon="0" rev="0"/>
            </a:camera>
            <a:lightRig rig="threePt" dir="t"/>
          </a:scene3d>
          <a:sp3d extrusionH="1270000">
            <a:bevelB/>
            <a:extrusionClr>
              <a:schemeClr val="tx2">
                <a:lumMod val="20000"/>
                <a:lumOff val="8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HPC</a:t>
            </a:r>
          </a:p>
        </p:txBody>
      </p:sp>
      <p:sp>
        <p:nvSpPr>
          <p:cNvPr id="32" name="Rectangle 31"/>
          <p:cNvSpPr/>
          <p:nvPr/>
        </p:nvSpPr>
        <p:spPr>
          <a:xfrm>
            <a:off x="7239000" y="1371600"/>
            <a:ext cx="838200" cy="533400"/>
          </a:xfrm>
          <a:prstGeom prst="rect">
            <a:avLst/>
          </a:prstGeom>
          <a:solidFill>
            <a:srgbClr val="FFFF99"/>
          </a:solidFill>
          <a:ln>
            <a:noFill/>
          </a:ln>
          <a:scene3d>
            <a:camera prst="obliqueTopRight">
              <a:rot lat="0" lon="0" rev="0"/>
            </a:camera>
            <a:lightRig rig="threePt" dir="t"/>
          </a:scene3d>
          <a:sp3d extrusionH="1270000">
            <a:bevelB/>
            <a:extrusionClr>
              <a:schemeClr val="tx2">
                <a:lumMod val="20000"/>
                <a:lumOff val="8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Grid</a:t>
            </a:r>
          </a:p>
        </p:txBody>
      </p:sp>
      <p:sp>
        <p:nvSpPr>
          <p:cNvPr id="38" name="Rectangle 37"/>
          <p:cNvSpPr/>
          <p:nvPr/>
        </p:nvSpPr>
        <p:spPr>
          <a:xfrm>
            <a:off x="1752600" y="5257800"/>
            <a:ext cx="1219200" cy="533400"/>
          </a:xfrm>
          <a:prstGeom prst="rect">
            <a:avLst/>
          </a:prstGeom>
          <a:solidFill>
            <a:srgbClr val="FFFF99"/>
          </a:solidFill>
          <a:ln>
            <a:noFill/>
          </a:ln>
          <a:scene3d>
            <a:camera prst="obliqueTopRight">
              <a:rot lat="0" lon="0" rev="0"/>
            </a:camera>
            <a:lightRig rig="threePt" dir="t"/>
          </a:scene3d>
          <a:sp3d extrusionH="2540000">
            <a:bevelB/>
            <a:extrusionClr>
              <a:schemeClr val="tx2">
                <a:lumMod val="20000"/>
                <a:lumOff val="80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Transaction</a:t>
            </a:r>
          </a:p>
        </p:txBody>
      </p:sp>
    </p:spTree>
    <p:extLst>
      <p:ext uri="{BB962C8B-B14F-4D97-AF65-F5344CB8AC3E}">
        <p14:creationId xmlns:p14="http://schemas.microsoft.com/office/powerpoint/2010/main" val="280777027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BD126C4-F1B3-444C-8501-C349039F6968}" type="slidenum">
              <a:rPr lang="en-US" smtClean="0"/>
              <a:pPr>
                <a:defRPr/>
              </a:pPr>
              <a:t>36</a:t>
            </a:fld>
            <a:endParaRPr lang="en-US" dirty="0"/>
          </a:p>
        </p:txBody>
      </p:sp>
      <p:sp>
        <p:nvSpPr>
          <p:cNvPr id="3" name="Title 2"/>
          <p:cNvSpPr>
            <a:spLocks noGrp="1"/>
          </p:cNvSpPr>
          <p:nvPr>
            <p:ph type="title"/>
          </p:nvPr>
        </p:nvSpPr>
        <p:spPr/>
        <p:txBody>
          <a:bodyPr/>
          <a:lstStyle/>
          <a:p>
            <a:r>
              <a:rPr lang="en-US" dirty="0" smtClean="0"/>
              <a:t>Debugging and Diagnostics</a:t>
            </a:r>
            <a:endParaRPr lang="en-US" dirty="0"/>
          </a:p>
        </p:txBody>
      </p:sp>
      <p:pic>
        <p:nvPicPr>
          <p:cNvPr id="6" name="Picture 2"/>
          <p:cNvPicPr>
            <a:picLocks noChangeAspect="1" noChangeArrowheads="1"/>
          </p:cNvPicPr>
          <p:nvPr/>
        </p:nvPicPr>
        <p:blipFill>
          <a:blip r:embed="rId2" cstate="print"/>
          <a:srcRect/>
          <a:stretch>
            <a:fillRect/>
          </a:stretch>
        </p:blipFill>
        <p:spPr bwMode="auto">
          <a:xfrm>
            <a:off x="358289" y="877919"/>
            <a:ext cx="4179761" cy="2322481"/>
          </a:xfrm>
          <a:prstGeom prst="rect">
            <a:avLst/>
          </a:prstGeom>
          <a:noFill/>
          <a:ln w="9525">
            <a:noFill/>
            <a:miter lim="800000"/>
            <a:headEnd/>
            <a:tailEnd/>
          </a:ln>
        </p:spPr>
      </p:pic>
      <p:pic>
        <p:nvPicPr>
          <p:cNvPr id="5" name="Picture 1" descr="image001"/>
          <p:cNvPicPr>
            <a:picLocks noChangeAspect="1" noChangeArrowheads="1"/>
          </p:cNvPicPr>
          <p:nvPr/>
        </p:nvPicPr>
        <p:blipFill>
          <a:blip r:embed="rId3" cstate="print"/>
          <a:srcRect/>
          <a:stretch>
            <a:fillRect/>
          </a:stretch>
        </p:blipFill>
        <p:spPr bwMode="auto">
          <a:xfrm>
            <a:off x="367814" y="3200400"/>
            <a:ext cx="4170236" cy="2862262"/>
          </a:xfrm>
          <a:prstGeom prst="rect">
            <a:avLst/>
          </a:prstGeom>
          <a:noFill/>
          <a:ln w="9525">
            <a:noFill/>
            <a:miter lim="800000"/>
            <a:headEnd/>
            <a:tailEnd/>
          </a:ln>
        </p:spPr>
      </p:pic>
      <p:pic>
        <p:nvPicPr>
          <p:cNvPr id="4" name="Picture 2"/>
          <p:cNvPicPr>
            <a:picLocks noChangeAspect="1" noChangeArrowheads="1"/>
          </p:cNvPicPr>
          <p:nvPr/>
        </p:nvPicPr>
        <p:blipFill>
          <a:blip r:embed="rId4" cstate="print"/>
          <a:srcRect/>
          <a:stretch>
            <a:fillRect/>
          </a:stretch>
        </p:blipFill>
        <p:spPr bwMode="auto">
          <a:xfrm>
            <a:off x="4619625" y="3200400"/>
            <a:ext cx="4143375" cy="2862263"/>
          </a:xfrm>
          <a:prstGeom prst="rect">
            <a:avLst/>
          </a:prstGeom>
          <a:noFill/>
          <a:ln w="9525">
            <a:noFill/>
            <a:miter lim="800000"/>
            <a:headEnd/>
            <a:tailEnd/>
          </a:ln>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9649" y="1143000"/>
            <a:ext cx="3743325" cy="191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585524" y="1230868"/>
            <a:ext cx="1138453" cy="400110"/>
          </a:xfrm>
          <a:prstGeom prst="rect">
            <a:avLst/>
          </a:prstGeom>
          <a:noFill/>
        </p:spPr>
        <p:txBody>
          <a:bodyPr wrap="none" rtlCol="0">
            <a:spAutoFit/>
          </a:bodyPr>
          <a:lstStyle/>
          <a:p>
            <a:r>
              <a:rPr lang="en-US" sz="2000" b="1" dirty="0" smtClean="0"/>
              <a:t>Artemis</a:t>
            </a:r>
            <a:endParaRPr lang="en-US" sz="2000" b="1" dirty="0"/>
          </a:p>
        </p:txBody>
      </p:sp>
    </p:spTree>
    <p:extLst>
      <p:ext uri="{BB962C8B-B14F-4D97-AF65-F5344CB8AC3E}">
        <p14:creationId xmlns:p14="http://schemas.microsoft.com/office/powerpoint/2010/main" val="108664482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400"/>
            <a:ext cx="8375946" cy="609399"/>
          </a:xfrm>
        </p:spPr>
        <p:txBody>
          <a:bodyPr>
            <a:noAutofit/>
          </a:bodyPr>
          <a:lstStyle/>
          <a:p>
            <a:pPr lvl="0"/>
            <a:r>
              <a:rPr lang="en-US" sz="2900" dirty="0" smtClean="0"/>
              <a:t>A Spectrum of Application Models</a:t>
            </a:r>
            <a:endParaRPr lang="en-US" sz="2900" dirty="0"/>
          </a:p>
        </p:txBody>
      </p:sp>
      <p:sp>
        <p:nvSpPr>
          <p:cNvPr id="17" name="Rounded Rectangle 16"/>
          <p:cNvSpPr/>
          <p:nvPr/>
        </p:nvSpPr>
        <p:spPr bwMode="auto">
          <a:xfrm>
            <a:off x="2971800" y="1752600"/>
            <a:ext cx="2571768" cy="3352800"/>
          </a:xfrm>
          <a:prstGeom prst="roundRect">
            <a:avLst>
              <a:gd name="adj" fmla="val 8642"/>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sz="2000" b="1" u="sng" dirty="0" smtClean="0">
                <a:solidFill>
                  <a:schemeClr val="bg1"/>
                </a:solidFill>
                <a:latin typeface="Candara" pitchFamily="34" charset="0"/>
              </a:rPr>
              <a:t>Microsoft Azure</a:t>
            </a:r>
          </a:p>
          <a:p>
            <a:pPr algn="ctr" defTabSz="914099"/>
            <a:r>
              <a:rPr lang="en-US" dirty="0" smtClean="0">
                <a:solidFill>
                  <a:schemeClr val="bg1"/>
                </a:solidFill>
                <a:latin typeface="Candara" pitchFamily="34" charset="0"/>
              </a:rPr>
              <a:t>.NET CLR/Windows Only</a:t>
            </a:r>
          </a:p>
          <a:p>
            <a:pPr algn="ctr" defTabSz="914099"/>
            <a:r>
              <a:rPr lang="en-US" dirty="0" smtClean="0">
                <a:solidFill>
                  <a:schemeClr val="bg1"/>
                </a:solidFill>
                <a:latin typeface="Candara" pitchFamily="34" charset="0"/>
              </a:rPr>
              <a:t>Choice of Language</a:t>
            </a:r>
          </a:p>
          <a:p>
            <a:pPr algn="ctr" defTabSz="914099"/>
            <a:r>
              <a:rPr lang="en-US" dirty="0" smtClean="0">
                <a:solidFill>
                  <a:schemeClr val="bg1"/>
                </a:solidFill>
                <a:latin typeface="Candara" pitchFamily="34" charset="0"/>
              </a:rPr>
              <a:t>Some Auto Failover/ Scale (but needs declarative application properties)</a:t>
            </a:r>
          </a:p>
        </p:txBody>
      </p:sp>
      <p:sp>
        <p:nvSpPr>
          <p:cNvPr id="18" name="Rounded Rectangle 17"/>
          <p:cNvSpPr/>
          <p:nvPr/>
        </p:nvSpPr>
        <p:spPr bwMode="auto">
          <a:xfrm>
            <a:off x="5638821" y="1752386"/>
            <a:ext cx="2690831" cy="1625603"/>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b="1" u="sng" dirty="0" smtClean="0">
                <a:solidFill>
                  <a:schemeClr val="bg1"/>
                </a:solidFill>
                <a:latin typeface="Candara" pitchFamily="34" charset="0"/>
              </a:rPr>
              <a:t>Google App Engine</a:t>
            </a:r>
          </a:p>
          <a:p>
            <a:pPr algn="ctr" defTabSz="914099"/>
            <a:r>
              <a:rPr lang="en-US" dirty="0" smtClean="0">
                <a:solidFill>
                  <a:schemeClr val="bg1"/>
                </a:solidFill>
                <a:latin typeface="Candara" pitchFamily="34" charset="0"/>
              </a:rPr>
              <a:t>Traditional Web Apps</a:t>
            </a:r>
          </a:p>
          <a:p>
            <a:pPr algn="ctr" defTabSz="914099"/>
            <a:r>
              <a:rPr lang="en-US" dirty="0" smtClean="0">
                <a:solidFill>
                  <a:schemeClr val="bg1"/>
                </a:solidFill>
                <a:latin typeface="Candara" pitchFamily="34" charset="0"/>
              </a:rPr>
              <a:t>Auto Scaling and Provisioning</a:t>
            </a:r>
          </a:p>
        </p:txBody>
      </p:sp>
      <p:sp>
        <p:nvSpPr>
          <p:cNvPr id="20" name="Rounded Rectangle 19"/>
          <p:cNvSpPr/>
          <p:nvPr/>
        </p:nvSpPr>
        <p:spPr bwMode="auto">
          <a:xfrm>
            <a:off x="5615008" y="3479588"/>
            <a:ext cx="2690831" cy="1632171"/>
          </a:xfrm>
          <a:prstGeom prst="round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b="1" u="sng" dirty="0" err="1" smtClean="0">
                <a:solidFill>
                  <a:schemeClr val="bg1"/>
                </a:solidFill>
                <a:latin typeface="Candara" pitchFamily="34" charset="0"/>
              </a:rPr>
              <a:t>Force.Com</a:t>
            </a:r>
            <a:endParaRPr lang="en-US" b="1" u="sng" dirty="0" smtClean="0">
              <a:solidFill>
                <a:schemeClr val="bg1"/>
              </a:solidFill>
              <a:latin typeface="Candara" pitchFamily="34" charset="0"/>
            </a:endParaRPr>
          </a:p>
          <a:p>
            <a:pPr algn="ctr" defTabSz="914099"/>
            <a:r>
              <a:rPr lang="en-US" dirty="0" err="1" smtClean="0">
                <a:solidFill>
                  <a:schemeClr val="bg1"/>
                </a:solidFill>
                <a:latin typeface="Candara" pitchFamily="34" charset="0"/>
              </a:rPr>
              <a:t>SalesForce</a:t>
            </a:r>
            <a:r>
              <a:rPr lang="en-US" dirty="0" smtClean="0">
                <a:solidFill>
                  <a:schemeClr val="bg1"/>
                </a:solidFill>
                <a:latin typeface="Candara" pitchFamily="34" charset="0"/>
              </a:rPr>
              <a:t> Biz Apps</a:t>
            </a:r>
          </a:p>
          <a:p>
            <a:pPr algn="ctr" defTabSz="914099"/>
            <a:r>
              <a:rPr lang="en-US" dirty="0" smtClean="0">
                <a:solidFill>
                  <a:schemeClr val="bg1"/>
                </a:solidFill>
                <a:latin typeface="Candara" pitchFamily="34" charset="0"/>
              </a:rPr>
              <a:t>Auto Scaling and Provisioning</a:t>
            </a:r>
          </a:p>
        </p:txBody>
      </p:sp>
      <p:sp>
        <p:nvSpPr>
          <p:cNvPr id="22" name="Rounded Rectangle 21"/>
          <p:cNvSpPr/>
          <p:nvPr/>
        </p:nvSpPr>
        <p:spPr bwMode="auto">
          <a:xfrm>
            <a:off x="328594" y="1752600"/>
            <a:ext cx="2571768" cy="3359159"/>
          </a:xfrm>
          <a:prstGeom prst="roundRect">
            <a:avLst>
              <a:gd name="adj" fmla="val 8642"/>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sz="2000" b="1" u="sng" dirty="0" smtClean="0">
                <a:solidFill>
                  <a:schemeClr val="bg1"/>
                </a:solidFill>
                <a:latin typeface="Candara" pitchFamily="34" charset="0"/>
              </a:rPr>
              <a:t>Amazon AWS</a:t>
            </a:r>
          </a:p>
          <a:p>
            <a:pPr algn="ctr" defTabSz="914099"/>
            <a:r>
              <a:rPr lang="en-US" dirty="0" smtClean="0">
                <a:solidFill>
                  <a:schemeClr val="bg1"/>
                </a:solidFill>
                <a:latin typeface="Candara" pitchFamily="34" charset="0"/>
              </a:rPr>
              <a:t>VMs Look Like Hardware</a:t>
            </a:r>
          </a:p>
          <a:p>
            <a:pPr algn="ctr" defTabSz="914099"/>
            <a:r>
              <a:rPr lang="en-US" dirty="0" smtClean="0">
                <a:solidFill>
                  <a:schemeClr val="bg1"/>
                </a:solidFill>
                <a:latin typeface="Candara" pitchFamily="34" charset="0"/>
              </a:rPr>
              <a:t>No Limit on App Model</a:t>
            </a:r>
          </a:p>
          <a:p>
            <a:pPr algn="ctr" defTabSz="914099"/>
            <a:r>
              <a:rPr lang="en-US" dirty="0" smtClean="0">
                <a:solidFill>
                  <a:schemeClr val="bg1"/>
                </a:solidFill>
                <a:latin typeface="Candara" pitchFamily="34" charset="0"/>
              </a:rPr>
              <a:t>User Must Implement Scalability and Failover</a:t>
            </a:r>
          </a:p>
        </p:txBody>
      </p:sp>
      <p:sp>
        <p:nvSpPr>
          <p:cNvPr id="4" name="Right Arrow 3"/>
          <p:cNvSpPr/>
          <p:nvPr/>
        </p:nvSpPr>
        <p:spPr bwMode="auto">
          <a:xfrm>
            <a:off x="321439" y="609600"/>
            <a:ext cx="8501122" cy="1214447"/>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shape">
              <a:fillToRect l="50000" t="50000" r="50000" b="50000"/>
            </a:path>
            <a:tileRect/>
          </a:gra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sz="2000" b="1" dirty="0" smtClean="0">
                <a:solidFill>
                  <a:schemeClr val="tx1"/>
                </a:solidFill>
                <a:latin typeface="Candara" pitchFamily="34" charset="0"/>
              </a:rPr>
              <a:t>Constraints in the App Model  </a:t>
            </a:r>
          </a:p>
        </p:txBody>
      </p:sp>
      <p:sp>
        <p:nvSpPr>
          <p:cNvPr id="5" name="Rectangle 4"/>
          <p:cNvSpPr/>
          <p:nvPr/>
        </p:nvSpPr>
        <p:spPr bwMode="auto">
          <a:xfrm>
            <a:off x="6705600" y="914400"/>
            <a:ext cx="1538996" cy="642943"/>
          </a:xfrm>
          <a:prstGeom prst="rect">
            <a:avLst/>
          </a:prstGeom>
          <a:noFill/>
          <a:ln>
            <a:noFill/>
            <a:headEnd type="none" w="med" len="med"/>
            <a:tailEnd type="none" w="med" len="med"/>
          </a:ln>
          <a:effectLst/>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sz="1400" b="1" i="1" dirty="0" smtClean="0">
                <a:solidFill>
                  <a:schemeClr val="tx1"/>
                </a:solidFill>
                <a:latin typeface="Candara" pitchFamily="34" charset="0"/>
              </a:rPr>
              <a:t>More Constrained</a:t>
            </a:r>
          </a:p>
        </p:txBody>
      </p:sp>
      <p:sp>
        <p:nvSpPr>
          <p:cNvPr id="6" name="Rectangle 5"/>
          <p:cNvSpPr/>
          <p:nvPr/>
        </p:nvSpPr>
        <p:spPr bwMode="auto">
          <a:xfrm>
            <a:off x="304800" y="990600"/>
            <a:ext cx="1538996" cy="642943"/>
          </a:xfrm>
          <a:prstGeom prst="rect">
            <a:avLst/>
          </a:prstGeom>
          <a:noFill/>
          <a:ln>
            <a:noFill/>
            <a:headEnd type="none" w="med" len="med"/>
            <a:tailEnd type="none" w="med" len="med"/>
          </a:ln>
          <a:effectLst/>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sz="1400" b="1" i="1" dirty="0" smtClean="0">
                <a:solidFill>
                  <a:schemeClr val="tx1"/>
                </a:solidFill>
                <a:latin typeface="Candara" pitchFamily="34" charset="0"/>
              </a:rPr>
              <a:t>Less Constrained</a:t>
            </a:r>
          </a:p>
        </p:txBody>
      </p:sp>
      <p:sp>
        <p:nvSpPr>
          <p:cNvPr id="13" name="Right Arrow 12"/>
          <p:cNvSpPr/>
          <p:nvPr/>
        </p:nvSpPr>
        <p:spPr bwMode="auto">
          <a:xfrm>
            <a:off x="321439" y="5105400"/>
            <a:ext cx="8501122" cy="1214447"/>
          </a:xfrm>
          <a:prstGeom prst="rightArrow">
            <a:avLst/>
          </a:prstGeom>
          <a:ln>
            <a:headEnd type="none" w="med" len="med"/>
            <a:tailEnd type="none" w="med" len="med"/>
          </a:ln>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a:r>
              <a:rPr lang="en-US" sz="2000" b="1" dirty="0" smtClean="0">
                <a:solidFill>
                  <a:schemeClr val="tx1"/>
                </a:solidFill>
                <a:latin typeface="Candara" pitchFamily="34" charset="0"/>
              </a:rPr>
              <a:t>Automated Management Services</a:t>
            </a:r>
          </a:p>
        </p:txBody>
      </p:sp>
      <p:sp>
        <p:nvSpPr>
          <p:cNvPr id="14" name="Rectangle 13"/>
          <p:cNvSpPr/>
          <p:nvPr/>
        </p:nvSpPr>
        <p:spPr bwMode="auto">
          <a:xfrm>
            <a:off x="6705600" y="5410200"/>
            <a:ext cx="1538996" cy="642943"/>
          </a:xfrm>
          <a:prstGeom prst="rect">
            <a:avLst/>
          </a:prstGeom>
          <a:noFill/>
          <a:ln>
            <a:noFill/>
            <a:headEnd type="none" w="med" len="med"/>
            <a:tailEnd type="none" w="med" len="med"/>
          </a:ln>
          <a:effectLst/>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sz="1400" b="1" i="1" dirty="0" smtClean="0">
                <a:solidFill>
                  <a:schemeClr val="tx1"/>
                </a:solidFill>
                <a:latin typeface="Candara" pitchFamily="34" charset="0"/>
              </a:rPr>
              <a:t>More Automation</a:t>
            </a:r>
          </a:p>
        </p:txBody>
      </p:sp>
      <p:sp>
        <p:nvSpPr>
          <p:cNvPr id="15" name="Rectangle 14"/>
          <p:cNvSpPr/>
          <p:nvPr/>
        </p:nvSpPr>
        <p:spPr bwMode="auto">
          <a:xfrm>
            <a:off x="304800" y="5410200"/>
            <a:ext cx="1538996" cy="642943"/>
          </a:xfrm>
          <a:prstGeom prst="rect">
            <a:avLst/>
          </a:prstGeom>
          <a:noFill/>
          <a:ln>
            <a:noFill/>
            <a:headEnd type="none" w="med" len="med"/>
            <a:tailEnd type="none" w="med" len="med"/>
          </a:ln>
          <a:effectLst/>
        </p:spPr>
        <p:style>
          <a:lnRef idx="0">
            <a:schemeClr val="accent4"/>
          </a:lnRef>
          <a:fillRef idx="3">
            <a:schemeClr val="accent4"/>
          </a:fillRef>
          <a:effectRef idx="3">
            <a:schemeClr val="accent4"/>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a:r>
              <a:rPr lang="en-US" sz="1400" b="1" i="1" dirty="0" smtClean="0">
                <a:solidFill>
                  <a:schemeClr val="tx1"/>
                </a:solidFill>
                <a:latin typeface="Candara" pitchFamily="34" charset="0"/>
              </a:rPr>
              <a:t>Less Automation</a:t>
            </a:r>
          </a:p>
        </p:txBody>
      </p:sp>
    </p:spTree>
    <p:extLst>
      <p:ext uri="{BB962C8B-B14F-4D97-AF65-F5344CB8AC3E}">
        <p14:creationId xmlns:p14="http://schemas.microsoft.com/office/powerpoint/2010/main" val="7765651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630A540B-3803-460A-9E3B-C5534BD07F70}" type="slidenum">
              <a:rPr lang="en-US" smtClean="0"/>
              <a:pPr>
                <a:defRPr/>
              </a:pPr>
              <a:t>5</a:t>
            </a:fld>
            <a:endParaRPr lang="en-US" dirty="0"/>
          </a:p>
        </p:txBody>
      </p:sp>
      <p:sp>
        <p:nvSpPr>
          <p:cNvPr id="4" name="Title 3"/>
          <p:cNvSpPr>
            <a:spLocks noGrp="1"/>
          </p:cNvSpPr>
          <p:nvPr>
            <p:ph type="title"/>
          </p:nvPr>
        </p:nvSpPr>
        <p:spPr/>
        <p:txBody>
          <a:bodyPr/>
          <a:lstStyle/>
          <a:p>
            <a:r>
              <a:rPr lang="en-US" dirty="0" smtClean="0"/>
              <a:t>Windows Azure Compute and Storage Services</a:t>
            </a:r>
            <a:endParaRPr lang="en-US" dirty="0"/>
          </a:p>
        </p:txBody>
      </p:sp>
      <p:sp>
        <p:nvSpPr>
          <p:cNvPr id="5" name="Text Placeholder 2"/>
          <p:cNvSpPr txBox="1">
            <a:spLocks/>
          </p:cNvSpPr>
          <p:nvPr/>
        </p:nvSpPr>
        <p:spPr>
          <a:xfrm>
            <a:off x="152400" y="1092200"/>
            <a:ext cx="4495800" cy="2870200"/>
          </a:xfrm>
          <a:prstGeom prst="rect">
            <a:avLst/>
          </a:prstGeom>
        </p:spPr>
        <p:txBody>
          <a:bodyPr/>
          <a:lstStyle/>
          <a:p>
            <a:pPr marL="3175" marR="0" lvl="0" indent="4763" algn="l" defTabSz="914400" rtl="0" eaLnBrk="0" fontAlgn="base" latinLnBrk="0" hangingPunct="0">
              <a:lnSpc>
                <a:spcPct val="100000"/>
              </a:lnSpc>
              <a:spcBef>
                <a:spcPct val="20000"/>
              </a:spcBef>
              <a:spcAft>
                <a:spcPct val="0"/>
              </a:spcAft>
              <a:buClr>
                <a:srgbClr val="808000"/>
              </a:buClr>
              <a:buSzPct val="70000"/>
              <a:tabLst/>
              <a:defRPr/>
            </a:pPr>
            <a:r>
              <a:rPr lang="en-US" sz="1600" b="1" kern="0" noProof="0" dirty="0" smtClean="0">
                <a:cs typeface="+mn-cs"/>
              </a:rPr>
              <a:t>Compute Services</a:t>
            </a:r>
          </a:p>
          <a:p>
            <a:pPr marL="3175" marR="0" lvl="0" indent="4763" algn="l" defTabSz="914400" rtl="0" eaLnBrk="0" fontAlgn="base" latinLnBrk="0" hangingPunct="0">
              <a:lnSpc>
                <a:spcPct val="100000"/>
              </a:lnSpc>
              <a:spcBef>
                <a:spcPct val="20000"/>
              </a:spcBef>
              <a:spcAft>
                <a:spcPct val="0"/>
              </a:spcAft>
              <a:buClr>
                <a:srgbClr val="808000"/>
              </a:buClr>
              <a:buSzPct val="70000"/>
              <a:tabLst/>
              <a:defRPr/>
            </a:pPr>
            <a:endParaRPr kumimoji="0" lang="en-US" sz="1600" b="0" u="none" strike="noStrike" kern="0" cap="none" spc="0" normalizeH="0" baseline="0" noProof="0" dirty="0" smtClean="0">
              <a:ln>
                <a:noFill/>
              </a:ln>
              <a:solidFill>
                <a:schemeClr val="tx1"/>
              </a:solidFill>
              <a:effectLst/>
              <a:uLnTx/>
              <a:uFillTx/>
              <a:ea typeface="+mn-ea"/>
              <a:cs typeface="+mn-cs"/>
            </a:endParaRPr>
          </a:p>
          <a:p>
            <a:pPr marL="395288" marR="0" lvl="1" indent="-276225" algn="l" defTabSz="914400" rtl="0" eaLnBrk="0" fontAlgn="base" latinLnBrk="0" hangingPunct="0">
              <a:lnSpc>
                <a:spcPct val="100000"/>
              </a:lnSpc>
              <a:spcBef>
                <a:spcPct val="20000"/>
              </a:spcBef>
              <a:spcAft>
                <a:spcPct val="0"/>
              </a:spcAft>
              <a:buClr>
                <a:schemeClr val="tx1"/>
              </a:buClr>
              <a:buSzPct val="65000"/>
              <a:buFont typeface="Wingdings" pitchFamily="2" charset="2"/>
              <a:buChar char="n"/>
              <a:tabLst/>
              <a:defRPr/>
            </a:pPr>
            <a:r>
              <a:rPr kumimoji="0" lang="en-US" sz="1600" b="1" u="none" strike="noStrike" kern="0" cap="none" spc="0" normalizeH="0" baseline="0" noProof="0" dirty="0" smtClean="0">
                <a:ln>
                  <a:noFill/>
                </a:ln>
                <a:effectLst/>
                <a:uLnTx/>
                <a:uFillTx/>
              </a:rPr>
              <a:t>Web Roles </a:t>
            </a:r>
            <a:r>
              <a:rPr kumimoji="0" lang="en-US" sz="1600" b="0" u="none" strike="noStrike" kern="0" cap="none" spc="0" normalizeH="0" baseline="0" noProof="0" dirty="0" smtClean="0">
                <a:ln>
                  <a:noFill/>
                </a:ln>
                <a:solidFill>
                  <a:schemeClr val="tx1"/>
                </a:solidFill>
                <a:effectLst/>
                <a:uLnTx/>
                <a:uFillTx/>
              </a:rPr>
              <a:t>provide web service access to the app by the users.  Web roles generate tasks for worker roles</a:t>
            </a:r>
          </a:p>
          <a:p>
            <a:pPr marL="395288" marR="0" lvl="1" indent="-276225" algn="l" defTabSz="914400" rtl="0" eaLnBrk="0" fontAlgn="base" latinLnBrk="0" hangingPunct="0">
              <a:lnSpc>
                <a:spcPct val="100000"/>
              </a:lnSpc>
              <a:spcBef>
                <a:spcPct val="20000"/>
              </a:spcBef>
              <a:spcAft>
                <a:spcPct val="0"/>
              </a:spcAft>
              <a:buClr>
                <a:schemeClr val="tx1"/>
              </a:buClr>
              <a:buSzPct val="65000"/>
              <a:buFont typeface="Wingdings" pitchFamily="2" charset="2"/>
              <a:buChar char="n"/>
              <a:tabLst/>
              <a:defRPr/>
            </a:pPr>
            <a:r>
              <a:rPr kumimoji="0" lang="en-US" sz="1600" b="1" u="none" strike="noStrike" kern="0" cap="none" spc="0" normalizeH="0" baseline="0" noProof="0" dirty="0" smtClean="0">
                <a:ln>
                  <a:noFill/>
                </a:ln>
                <a:effectLst/>
                <a:uLnTx/>
                <a:uFillTx/>
              </a:rPr>
              <a:t>Worker Roles </a:t>
            </a:r>
            <a:r>
              <a:rPr kumimoji="0" lang="en-US" sz="1600" b="0" u="none" strike="noStrike" kern="0" cap="none" spc="0" normalizeH="0" baseline="0" noProof="0" dirty="0" smtClean="0">
                <a:ln>
                  <a:noFill/>
                </a:ln>
                <a:solidFill>
                  <a:schemeClr val="tx1"/>
                </a:solidFill>
                <a:effectLst/>
                <a:uLnTx/>
                <a:uFillTx/>
              </a:rPr>
              <a:t>do “heavy lifting” and manage data in tables/blobs</a:t>
            </a:r>
          </a:p>
          <a:p>
            <a:pPr marL="395288" marR="0" lvl="1" indent="-276225" algn="l" defTabSz="914400" rtl="0" eaLnBrk="0" fontAlgn="base" latinLnBrk="0" hangingPunct="0">
              <a:lnSpc>
                <a:spcPct val="100000"/>
              </a:lnSpc>
              <a:spcBef>
                <a:spcPct val="20000"/>
              </a:spcBef>
              <a:spcAft>
                <a:spcPct val="0"/>
              </a:spcAft>
              <a:buClr>
                <a:schemeClr val="tx1"/>
              </a:buClr>
              <a:buSzPct val="65000"/>
              <a:buFont typeface="Wingdings" pitchFamily="2" charset="2"/>
              <a:buChar char="n"/>
              <a:tabLst/>
              <a:defRPr/>
            </a:pPr>
            <a:r>
              <a:rPr kumimoji="0" lang="en-US" sz="1600" b="0" u="none" strike="noStrike" kern="0" cap="none" spc="0" normalizeH="0" baseline="0" noProof="0" dirty="0" smtClean="0">
                <a:ln>
                  <a:noFill/>
                </a:ln>
                <a:solidFill>
                  <a:schemeClr val="tx1"/>
                </a:solidFill>
                <a:effectLst/>
                <a:uLnTx/>
                <a:uFillTx/>
              </a:rPr>
              <a:t>Communication is through </a:t>
            </a:r>
            <a:r>
              <a:rPr kumimoji="0" lang="en-US" sz="1600" b="1" u="none" strike="noStrike" kern="0" cap="none" spc="0" normalizeH="0" baseline="0" noProof="0" dirty="0" smtClean="0">
                <a:ln>
                  <a:noFill/>
                </a:ln>
                <a:effectLst/>
                <a:uLnTx/>
                <a:uFillTx/>
              </a:rPr>
              <a:t>queues</a:t>
            </a:r>
            <a:r>
              <a:rPr kumimoji="0" lang="en-US" sz="1600" b="0" u="none" strike="noStrike" kern="0" cap="none" spc="0" normalizeH="0" baseline="0" noProof="0" dirty="0" smtClean="0">
                <a:ln>
                  <a:noFill/>
                </a:ln>
                <a:solidFill>
                  <a:schemeClr val="tx1"/>
                </a:solidFill>
                <a:effectLst/>
                <a:uLnTx/>
                <a:uFillTx/>
              </a:rPr>
              <a:t>. </a:t>
            </a:r>
          </a:p>
          <a:p>
            <a:pPr marL="395288" marR="0" lvl="1" indent="-276225" algn="l" defTabSz="914400" rtl="0" eaLnBrk="0" fontAlgn="base" latinLnBrk="0" hangingPunct="0">
              <a:lnSpc>
                <a:spcPct val="100000"/>
              </a:lnSpc>
              <a:spcBef>
                <a:spcPct val="20000"/>
              </a:spcBef>
              <a:spcAft>
                <a:spcPct val="0"/>
              </a:spcAft>
              <a:buClr>
                <a:schemeClr val="tx1"/>
              </a:buClr>
              <a:buSzPct val="65000"/>
              <a:buFont typeface="Wingdings" pitchFamily="2" charset="2"/>
              <a:buChar char="n"/>
              <a:tabLst/>
              <a:defRPr/>
            </a:pPr>
            <a:r>
              <a:rPr kumimoji="0" lang="en-US" sz="1600" b="0" u="none" strike="noStrike" kern="0" cap="none" spc="0" normalizeH="0" baseline="0" noProof="0" dirty="0" smtClean="0">
                <a:ln>
                  <a:noFill/>
                </a:ln>
                <a:solidFill>
                  <a:schemeClr val="tx1"/>
                </a:solidFill>
                <a:effectLst/>
                <a:uLnTx/>
                <a:uFillTx/>
              </a:rPr>
              <a:t>Roles are replicated as needed to provide massive</a:t>
            </a:r>
            <a:r>
              <a:rPr kumimoji="0" lang="en-US" sz="1600" b="0" u="none" strike="noStrike" kern="0" cap="none" spc="0" normalizeH="0" noProof="0" dirty="0" smtClean="0">
                <a:ln>
                  <a:noFill/>
                </a:ln>
                <a:solidFill>
                  <a:schemeClr val="tx1"/>
                </a:solidFill>
                <a:effectLst/>
                <a:uLnTx/>
                <a:uFillTx/>
              </a:rPr>
              <a:t> scalability.</a:t>
            </a:r>
            <a:endParaRPr kumimoji="0" lang="en-US" sz="1600" b="0" u="none" strike="noStrike" kern="0" cap="none" spc="0" normalizeH="0" baseline="0" noProof="0" dirty="0" smtClean="0">
              <a:ln>
                <a:noFill/>
              </a:ln>
              <a:solidFill>
                <a:schemeClr val="tx1"/>
              </a:solidFill>
              <a:effectLst/>
              <a:uLnTx/>
              <a:uFillTx/>
            </a:endParaRPr>
          </a:p>
        </p:txBody>
      </p:sp>
      <p:pic>
        <p:nvPicPr>
          <p:cNvPr id="6" name="Picture 2"/>
          <p:cNvPicPr>
            <a:picLocks noChangeAspect="1" noChangeArrowheads="1"/>
          </p:cNvPicPr>
          <p:nvPr/>
        </p:nvPicPr>
        <p:blipFill>
          <a:blip r:embed="rId2" cstate="print"/>
          <a:srcRect/>
          <a:stretch>
            <a:fillRect/>
          </a:stretch>
        </p:blipFill>
        <p:spPr bwMode="auto">
          <a:xfrm>
            <a:off x="1066800" y="4238283"/>
            <a:ext cx="6934200" cy="2162517"/>
          </a:xfrm>
          <a:prstGeom prst="rect">
            <a:avLst/>
          </a:prstGeom>
          <a:noFill/>
          <a:ln w="9525">
            <a:noFill/>
            <a:miter lim="800000"/>
            <a:headEnd/>
            <a:tailEnd/>
          </a:ln>
          <a:effectLst/>
        </p:spPr>
      </p:pic>
      <p:sp>
        <p:nvSpPr>
          <p:cNvPr id="7" name="Text Placeholder 2"/>
          <p:cNvSpPr txBox="1">
            <a:spLocks/>
          </p:cNvSpPr>
          <p:nvPr/>
        </p:nvSpPr>
        <p:spPr>
          <a:xfrm>
            <a:off x="4648200" y="1092200"/>
            <a:ext cx="4495800" cy="2870200"/>
          </a:xfrm>
          <a:prstGeom prst="rect">
            <a:avLst/>
          </a:prstGeom>
        </p:spPr>
        <p:txBody>
          <a:bodyPr/>
          <a:lstStyle/>
          <a:p>
            <a:pPr marL="3175" marR="0" lvl="0" indent="4763" algn="l" defTabSz="914400" rtl="0" eaLnBrk="0" fontAlgn="base" latinLnBrk="0" hangingPunct="0">
              <a:lnSpc>
                <a:spcPct val="100000"/>
              </a:lnSpc>
              <a:spcBef>
                <a:spcPct val="20000"/>
              </a:spcBef>
              <a:spcAft>
                <a:spcPct val="0"/>
              </a:spcAft>
              <a:buClr>
                <a:srgbClr val="808000"/>
              </a:buClr>
              <a:buSzPct val="70000"/>
              <a:tabLst/>
              <a:defRPr/>
            </a:pPr>
            <a:r>
              <a:rPr lang="en-US" sz="1600" b="1" kern="0" noProof="0" dirty="0" smtClean="0">
                <a:cs typeface="+mn-cs"/>
              </a:rPr>
              <a:t>Storage Services</a:t>
            </a:r>
          </a:p>
          <a:p>
            <a:pPr marL="3175" marR="0" lvl="0" indent="4763" algn="l" defTabSz="914400" rtl="0" eaLnBrk="0" fontAlgn="base" latinLnBrk="0" hangingPunct="0">
              <a:lnSpc>
                <a:spcPct val="100000"/>
              </a:lnSpc>
              <a:spcBef>
                <a:spcPct val="20000"/>
              </a:spcBef>
              <a:spcAft>
                <a:spcPct val="0"/>
              </a:spcAft>
              <a:buClr>
                <a:srgbClr val="808000"/>
              </a:buClr>
              <a:buSzPct val="70000"/>
              <a:tabLst/>
              <a:defRPr/>
            </a:pPr>
            <a:endParaRPr kumimoji="0" lang="en-US" sz="1600" b="0" u="none" strike="noStrike" kern="0" cap="none" spc="0" normalizeH="0" baseline="0" noProof="0" dirty="0" smtClean="0">
              <a:ln>
                <a:noFill/>
              </a:ln>
              <a:solidFill>
                <a:schemeClr val="tx1"/>
              </a:solidFill>
              <a:effectLst/>
              <a:uLnTx/>
              <a:uFillTx/>
              <a:ea typeface="+mn-ea"/>
              <a:cs typeface="+mn-cs"/>
            </a:endParaRPr>
          </a:p>
          <a:p>
            <a:pPr marL="285750" indent="-285750">
              <a:buFont typeface="Wingdings" pitchFamily="2" charset="2"/>
              <a:buChar char="§"/>
            </a:pPr>
            <a:r>
              <a:rPr lang="en-US" sz="1600" b="1" dirty="0" smtClean="0"/>
              <a:t>Blobs</a:t>
            </a:r>
            <a:r>
              <a:rPr lang="en-US" sz="1600" b="1" dirty="0"/>
              <a:t>: </a:t>
            </a:r>
            <a:r>
              <a:rPr lang="en-US" sz="1600" dirty="0"/>
              <a:t>large, unstructured data </a:t>
            </a:r>
            <a:r>
              <a:rPr lang="en-US" sz="1600" dirty="0" smtClean="0"/>
              <a:t>(blobs in containers) </a:t>
            </a:r>
            <a:endParaRPr lang="en-US" sz="1600" dirty="0"/>
          </a:p>
          <a:p>
            <a:pPr marL="285750" indent="-285750">
              <a:buFont typeface="Wingdings" pitchFamily="2" charset="2"/>
              <a:buChar char="§"/>
            </a:pPr>
            <a:r>
              <a:rPr lang="en-US" sz="1600" b="1" dirty="0"/>
              <a:t>Tables: </a:t>
            </a:r>
            <a:r>
              <a:rPr lang="en-US" sz="1600" dirty="0" smtClean="0"/>
              <a:t>massive </a:t>
            </a:r>
            <a:r>
              <a:rPr lang="en-US" sz="1600" dirty="0"/>
              <a:t>amounts of simply structured </a:t>
            </a:r>
            <a:r>
              <a:rPr lang="en-US" sz="1600" dirty="0" smtClean="0"/>
              <a:t>data (entity with properties) </a:t>
            </a:r>
            <a:endParaRPr lang="en-US" sz="1600" dirty="0"/>
          </a:p>
          <a:p>
            <a:pPr marL="285750" indent="-285750">
              <a:buFont typeface="Wingdings" pitchFamily="2" charset="2"/>
              <a:buChar char="§"/>
            </a:pPr>
            <a:r>
              <a:rPr lang="en-US" sz="1600" b="1" dirty="0" smtClean="0"/>
              <a:t>Queues</a:t>
            </a:r>
            <a:r>
              <a:rPr lang="en-US" sz="1600" dirty="0" smtClean="0"/>
              <a:t>: </a:t>
            </a:r>
            <a:r>
              <a:rPr lang="en-US" sz="1600" dirty="0"/>
              <a:t>messages or requests, allowing web-roles and worker-roles to interact </a:t>
            </a:r>
          </a:p>
          <a:p>
            <a:pPr marL="285750" indent="-285750">
              <a:buFont typeface="Wingdings" pitchFamily="2" charset="2"/>
              <a:buChar char="§"/>
            </a:pPr>
            <a:r>
              <a:rPr lang="en-US" sz="1600" b="1" dirty="0" smtClean="0"/>
              <a:t>Drives</a:t>
            </a:r>
            <a:r>
              <a:rPr lang="en-US" sz="1600" dirty="0" smtClean="0"/>
              <a:t>: </a:t>
            </a:r>
            <a:r>
              <a:rPr lang="en-US" sz="1600" dirty="0"/>
              <a:t>durable NTFS file system volumes sharable across instances </a:t>
            </a:r>
            <a:endParaRPr lang="en-US" sz="1600" dirty="0" smtClean="0"/>
          </a:p>
          <a:p>
            <a:pPr marL="285750" indent="-285750">
              <a:buFont typeface="Wingdings" pitchFamily="2" charset="2"/>
              <a:buChar char="§"/>
            </a:pPr>
            <a:r>
              <a:rPr kumimoji="0" lang="en-US" sz="1600" b="1" u="none" strike="noStrike" kern="0" cap="none" spc="0" normalizeH="0" baseline="0" noProof="0" dirty="0" smtClean="0">
                <a:ln>
                  <a:noFill/>
                </a:ln>
                <a:solidFill>
                  <a:schemeClr val="tx1"/>
                </a:solidFill>
                <a:effectLst/>
                <a:uLnTx/>
                <a:uFillTx/>
              </a:rPr>
              <a:t>SQL Azure </a:t>
            </a:r>
            <a:r>
              <a:rPr kumimoji="0" lang="en-US" sz="1600" b="0" u="none" strike="noStrike" kern="0" cap="none" spc="0" normalizeH="0" baseline="0" noProof="0" dirty="0" smtClean="0">
                <a:ln>
                  <a:noFill/>
                </a:ln>
                <a:solidFill>
                  <a:schemeClr val="tx1"/>
                </a:solidFill>
                <a:effectLst/>
                <a:uLnTx/>
                <a:uFillTx/>
              </a:rPr>
              <a:t>for relational data</a:t>
            </a:r>
          </a:p>
        </p:txBody>
      </p:sp>
    </p:spTree>
    <p:extLst>
      <p:ext uri="{BB962C8B-B14F-4D97-AF65-F5344CB8AC3E}">
        <p14:creationId xmlns:p14="http://schemas.microsoft.com/office/powerpoint/2010/main" val="323746657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28600" y="1143000"/>
            <a:ext cx="3657600" cy="5029200"/>
          </a:xfrm>
        </p:spPr>
        <p:txBody>
          <a:bodyPr>
            <a:noAutofit/>
          </a:bodyPr>
          <a:lstStyle/>
          <a:p>
            <a:pPr marL="119063" indent="-119063"/>
            <a:r>
              <a:rPr lang="en-US" sz="1800" dirty="0"/>
              <a:t>Consists of a (large) group of machines all managed by software called the </a:t>
            </a:r>
            <a:r>
              <a:rPr lang="en-US" sz="1800" b="1" dirty="0"/>
              <a:t>fabric </a:t>
            </a:r>
            <a:r>
              <a:rPr lang="en-US" sz="1800" b="1" dirty="0" smtClean="0"/>
              <a:t>controller</a:t>
            </a:r>
            <a:endParaRPr lang="en-US" sz="1800" dirty="0" smtClean="0"/>
          </a:p>
          <a:p>
            <a:pPr marL="119063" indent="-119063"/>
            <a:r>
              <a:rPr lang="en-US" sz="1800" dirty="0"/>
              <a:t>The fabric controller is replicated across a group of five to seven machines and owns all of the resources in the fabric </a:t>
            </a:r>
          </a:p>
          <a:p>
            <a:pPr marL="119063" indent="-119063"/>
            <a:r>
              <a:rPr lang="en-US" sz="1800" dirty="0"/>
              <a:t>Because it can communicate with a fabric agent on every computer, the controller is aware of every Windows Azure application running on the fabric</a:t>
            </a:r>
            <a:endParaRPr lang="en-US" sz="1600" dirty="0"/>
          </a:p>
          <a:p>
            <a:pPr marL="119063" indent="-119063"/>
            <a:r>
              <a:rPr lang="en-US" sz="1800" dirty="0" smtClean="0"/>
              <a:t>It manages </a:t>
            </a:r>
            <a:r>
              <a:rPr lang="en-US" sz="1800" dirty="0"/>
              <a:t>Windows Azure services and hosted </a:t>
            </a:r>
            <a:r>
              <a:rPr lang="en-US" sz="1800" dirty="0" smtClean="0"/>
              <a:t>applications (load </a:t>
            </a:r>
            <a:r>
              <a:rPr lang="en-US" sz="1800" dirty="0"/>
              <a:t>balancing, backup, replication, failover, scale </a:t>
            </a:r>
            <a:r>
              <a:rPr lang="en-US" sz="1800" dirty="0" smtClean="0"/>
              <a:t>up/down...) </a:t>
            </a:r>
          </a:p>
          <a:p>
            <a:pPr marL="119063" indent="-119063"/>
            <a:endParaRPr lang="en-US" sz="1800" dirty="0" smtClean="0"/>
          </a:p>
          <a:p>
            <a:pPr marL="119063" indent="-119063"/>
            <a:endParaRPr lang="en-US" sz="1800" dirty="0" smtClean="0"/>
          </a:p>
        </p:txBody>
      </p:sp>
      <p:sp>
        <p:nvSpPr>
          <p:cNvPr id="4" name="Title 3"/>
          <p:cNvSpPr>
            <a:spLocks noGrp="1"/>
          </p:cNvSpPr>
          <p:nvPr>
            <p:ph type="title"/>
          </p:nvPr>
        </p:nvSpPr>
        <p:spPr>
          <a:xfrm>
            <a:off x="0" y="152400"/>
            <a:ext cx="8686800" cy="762000"/>
          </a:xfrm>
        </p:spPr>
        <p:txBody>
          <a:bodyPr/>
          <a:lstStyle/>
          <a:p>
            <a:r>
              <a:rPr lang="en-US" dirty="0" smtClean="0"/>
              <a:t>The Azure Fabric</a:t>
            </a:r>
            <a:endParaRPr lang="en-US" dirty="0"/>
          </a:p>
        </p:txBody>
      </p:sp>
      <p:pic>
        <p:nvPicPr>
          <p:cNvPr id="3074" name="Picture 2"/>
          <p:cNvPicPr>
            <a:picLocks noChangeAspect="1" noChangeArrowheads="1"/>
          </p:cNvPicPr>
          <p:nvPr/>
        </p:nvPicPr>
        <p:blipFill>
          <a:blip r:embed="rId3" cstate="print"/>
          <a:srcRect/>
          <a:stretch>
            <a:fillRect/>
          </a:stretch>
        </p:blipFill>
        <p:spPr bwMode="auto">
          <a:xfrm>
            <a:off x="4063365" y="2053590"/>
            <a:ext cx="4852035" cy="3051810"/>
          </a:xfrm>
          <a:prstGeom prst="rect">
            <a:avLst/>
          </a:prstGeom>
          <a:noFill/>
          <a:ln w="9525">
            <a:noFill/>
            <a:miter lim="800000"/>
            <a:headEnd/>
            <a:tailEnd/>
          </a:ln>
          <a:effectLst>
            <a:outerShdw blurRad="63500" sx="102000" sy="102000" algn="ctr" rotWithShape="0">
              <a:prstClr val="black">
                <a:alpha val="40000"/>
              </a:prstClr>
            </a:outerShdw>
          </a:effectLst>
          <a:scene3d>
            <a:camera prst="orthographicFront"/>
            <a:lightRig rig="threePt" dir="t"/>
          </a:scene3d>
          <a:sp3d>
            <a:bevelT/>
          </a:sp3d>
        </p:spPr>
      </p:pic>
    </p:spTree>
    <p:extLst>
      <p:ext uri="{BB962C8B-B14F-4D97-AF65-F5344CB8AC3E}">
        <p14:creationId xmlns:p14="http://schemas.microsoft.com/office/powerpoint/2010/main" val="201658748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US" dirty="0" smtClean="0"/>
              <a:t>Immediate</a:t>
            </a:r>
          </a:p>
          <a:p>
            <a:pPr lvl="1"/>
            <a:r>
              <a:rPr lang="en-US" dirty="0" smtClean="0"/>
              <a:t>A credit card </a:t>
            </a:r>
            <a:r>
              <a:rPr lang="en-US" dirty="0" err="1" smtClean="0"/>
              <a:t>vs</a:t>
            </a:r>
            <a:r>
              <a:rPr lang="en-US" dirty="0" smtClean="0"/>
              <a:t> an e-mail to get started. No waiting.</a:t>
            </a:r>
          </a:p>
          <a:p>
            <a:r>
              <a:rPr lang="en-US" dirty="0" smtClean="0"/>
              <a:t>Persistent</a:t>
            </a:r>
          </a:p>
          <a:p>
            <a:pPr lvl="1"/>
            <a:r>
              <a:rPr lang="en-US" dirty="0" smtClean="0"/>
              <a:t>Most applications run continuously</a:t>
            </a:r>
          </a:p>
          <a:p>
            <a:pPr lvl="1"/>
            <a:r>
              <a:rPr lang="en-US" dirty="0" smtClean="0"/>
              <a:t>Other applications are just fine</a:t>
            </a:r>
          </a:p>
          <a:p>
            <a:r>
              <a:rPr lang="en-US" dirty="0" smtClean="0"/>
              <a:t>Scalable</a:t>
            </a:r>
          </a:p>
          <a:p>
            <a:pPr lvl="1"/>
            <a:r>
              <a:rPr lang="en-US" dirty="0" smtClean="0"/>
              <a:t>Meet demands for compute and storage paying as you go</a:t>
            </a:r>
          </a:p>
          <a:p>
            <a:pPr lvl="1"/>
            <a:r>
              <a:rPr lang="en-US" dirty="0" smtClean="0"/>
              <a:t>Scale according to needs</a:t>
            </a:r>
          </a:p>
          <a:p>
            <a:pPr lvl="2"/>
            <a:r>
              <a:rPr lang="en-US" dirty="0" smtClean="0"/>
              <a:t>Thousands concurrent users served by one application.</a:t>
            </a:r>
          </a:p>
          <a:p>
            <a:pPr lvl="2"/>
            <a:r>
              <a:rPr lang="en-US" dirty="0" smtClean="0"/>
              <a:t>One application using thousands of cores.</a:t>
            </a:r>
          </a:p>
        </p:txBody>
      </p:sp>
      <p:sp>
        <p:nvSpPr>
          <p:cNvPr id="3" name="Slide Number Placeholder 2"/>
          <p:cNvSpPr>
            <a:spLocks noGrp="1"/>
          </p:cNvSpPr>
          <p:nvPr>
            <p:ph type="sldNum" sz="quarter" idx="12"/>
          </p:nvPr>
        </p:nvSpPr>
        <p:spPr/>
        <p:txBody>
          <a:bodyPr/>
          <a:lstStyle/>
          <a:p>
            <a:pPr>
              <a:defRPr/>
            </a:pPr>
            <a:fld id="{630A540B-3803-460A-9E3B-C5534BD07F70}" type="slidenum">
              <a:rPr lang="en-US" smtClean="0"/>
              <a:pPr>
                <a:defRPr/>
              </a:pPr>
              <a:t>7</a:t>
            </a:fld>
            <a:endParaRPr lang="en-US" dirty="0"/>
          </a:p>
        </p:txBody>
      </p:sp>
      <p:sp>
        <p:nvSpPr>
          <p:cNvPr id="4" name="Title 3"/>
          <p:cNvSpPr>
            <a:spLocks noGrp="1"/>
          </p:cNvSpPr>
          <p:nvPr>
            <p:ph type="title"/>
          </p:nvPr>
        </p:nvSpPr>
        <p:spPr/>
        <p:txBody>
          <a:bodyPr/>
          <a:lstStyle/>
          <a:p>
            <a:r>
              <a:rPr lang="en-US" dirty="0" smtClean="0"/>
              <a:t>Characteristics of a Windows </a:t>
            </a:r>
            <a:r>
              <a:rPr lang="en-US" dirty="0" smtClean="0"/>
              <a:t>Azure </a:t>
            </a:r>
            <a:r>
              <a:rPr lang="en-US" dirty="0" smtClean="0"/>
              <a:t>Application</a:t>
            </a:r>
            <a:endParaRPr lang="en-US" dirty="0"/>
          </a:p>
        </p:txBody>
      </p:sp>
    </p:spTree>
    <p:extLst>
      <p:ext uri="{BB962C8B-B14F-4D97-AF65-F5344CB8AC3E}">
        <p14:creationId xmlns:p14="http://schemas.microsoft.com/office/powerpoint/2010/main" val="346301324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2BD126C4-F1B3-444C-8501-C349039F6968}" type="slidenum">
              <a:rPr lang="en-US" smtClean="0"/>
              <a:pPr>
                <a:defRPr/>
              </a:pPr>
              <a:t>8</a:t>
            </a:fld>
            <a:endParaRPr lang="en-US" dirty="0"/>
          </a:p>
        </p:txBody>
      </p:sp>
      <p:sp>
        <p:nvSpPr>
          <p:cNvPr id="3" name="Title 2"/>
          <p:cNvSpPr>
            <a:spLocks noGrp="1"/>
          </p:cNvSpPr>
          <p:nvPr>
            <p:ph type="title"/>
          </p:nvPr>
        </p:nvSpPr>
        <p:spPr/>
        <p:txBody>
          <a:bodyPr/>
          <a:lstStyle/>
          <a:p>
            <a:r>
              <a:rPr lang="en-US" dirty="0" smtClean="0"/>
              <a:t>Emergence of a Fourth Research Paradigm</a:t>
            </a:r>
            <a:endParaRPr lang="en-US" dirty="0"/>
          </a:p>
        </p:txBody>
      </p:sp>
      <p:sp>
        <p:nvSpPr>
          <p:cNvPr id="4" name="Content Placeholder 1"/>
          <p:cNvSpPr txBox="1">
            <a:spLocks/>
          </p:cNvSpPr>
          <p:nvPr/>
        </p:nvSpPr>
        <p:spPr>
          <a:xfrm>
            <a:off x="152400" y="1047241"/>
            <a:ext cx="5791201" cy="5582159"/>
          </a:xfrm>
          <a:prstGeom prst="rect">
            <a:avLst/>
          </a:prstGeom>
        </p:spPr>
        <p:txBody>
          <a:bodyPr>
            <a:noAutofit/>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mj-lt"/>
              <a:buAutoNum type="arabicPeriod"/>
            </a:pPr>
            <a:r>
              <a:rPr lang="en-US" sz="1600" smtClean="0">
                <a:latin typeface="Segoe"/>
              </a:rPr>
              <a:t>Thousand years ago – </a:t>
            </a:r>
            <a:r>
              <a:rPr lang="en-US" sz="1600" b="1" smtClean="0">
                <a:latin typeface="Segoe"/>
              </a:rPr>
              <a:t>Experimental Science</a:t>
            </a:r>
          </a:p>
          <a:p>
            <a:pPr marL="971550" lvl="1" indent="-514350"/>
            <a:r>
              <a:rPr lang="en-US" sz="1400" smtClean="0">
                <a:latin typeface="Segoe"/>
              </a:rPr>
              <a:t>Description of natural phenomena</a:t>
            </a:r>
          </a:p>
          <a:p>
            <a:pPr marL="971550" lvl="1" indent="-514350"/>
            <a:endParaRPr lang="en-US" sz="1400" smtClean="0">
              <a:latin typeface="Segoe"/>
            </a:endParaRPr>
          </a:p>
          <a:p>
            <a:pPr marL="514350" indent="-514350">
              <a:buFont typeface="+mj-lt"/>
              <a:buAutoNum type="arabicPeriod"/>
            </a:pPr>
            <a:r>
              <a:rPr lang="en-US" sz="1600" smtClean="0">
                <a:latin typeface="Segoe"/>
              </a:rPr>
              <a:t>Last few hundred years – </a:t>
            </a:r>
            <a:r>
              <a:rPr lang="en-US" sz="1600" b="1" smtClean="0">
                <a:latin typeface="Segoe"/>
              </a:rPr>
              <a:t>Theoretical Science</a:t>
            </a:r>
          </a:p>
          <a:p>
            <a:pPr marL="971550" lvl="1" indent="-514350"/>
            <a:r>
              <a:rPr lang="en-US" sz="1400" smtClean="0">
                <a:latin typeface="Segoe"/>
              </a:rPr>
              <a:t>Newton’s Laws, Maxwell’s Equations…</a:t>
            </a:r>
          </a:p>
          <a:p>
            <a:pPr marL="971550" lvl="1" indent="-514350"/>
            <a:endParaRPr lang="en-US" sz="1400" smtClean="0">
              <a:latin typeface="Segoe"/>
            </a:endParaRPr>
          </a:p>
          <a:p>
            <a:pPr marL="514350" indent="-514350">
              <a:buFont typeface="+mj-lt"/>
              <a:buAutoNum type="arabicPeriod"/>
            </a:pPr>
            <a:r>
              <a:rPr lang="en-US" sz="1600" smtClean="0">
                <a:latin typeface="Segoe"/>
              </a:rPr>
              <a:t>Last few decades – </a:t>
            </a:r>
            <a:r>
              <a:rPr lang="en-US" sz="1600" b="1" smtClean="0">
                <a:latin typeface="Segoe"/>
              </a:rPr>
              <a:t>Computational Science</a:t>
            </a:r>
          </a:p>
          <a:p>
            <a:pPr marL="971550" lvl="1" indent="-514350"/>
            <a:r>
              <a:rPr lang="en-US" sz="1400" smtClean="0">
                <a:latin typeface="Segoe"/>
              </a:rPr>
              <a:t>Simulation of complex phenomena</a:t>
            </a:r>
          </a:p>
          <a:p>
            <a:pPr marL="971550" lvl="1" indent="-514350"/>
            <a:endParaRPr lang="en-US" sz="1400" smtClean="0">
              <a:latin typeface="Segoe"/>
            </a:endParaRPr>
          </a:p>
          <a:p>
            <a:pPr marL="514350" indent="-514350">
              <a:buFont typeface="+mj-lt"/>
              <a:buAutoNum type="arabicPeriod"/>
            </a:pPr>
            <a:r>
              <a:rPr lang="en-US" sz="1600" smtClean="0">
                <a:latin typeface="Segoe"/>
              </a:rPr>
              <a:t>Today – </a:t>
            </a:r>
            <a:r>
              <a:rPr lang="en-US" sz="1600" b="1" smtClean="0">
                <a:latin typeface="Segoe"/>
              </a:rPr>
              <a:t>Data-Intensive Science</a:t>
            </a:r>
          </a:p>
          <a:p>
            <a:pPr marL="971550" lvl="1" indent="-514350"/>
            <a:r>
              <a:rPr lang="en-US" sz="1400" smtClean="0">
                <a:latin typeface="Segoe"/>
              </a:rPr>
              <a:t>Scientists overwhelmed with data sets</a:t>
            </a:r>
          </a:p>
          <a:p>
            <a:pPr marL="971550" lvl="1" indent="-514350">
              <a:buFont typeface="Arial" charset="0"/>
              <a:buNone/>
            </a:pPr>
            <a:r>
              <a:rPr lang="en-US" sz="1400" smtClean="0">
                <a:latin typeface="Segoe"/>
              </a:rPr>
              <a:t>	from many different sources </a:t>
            </a:r>
          </a:p>
          <a:p>
            <a:pPr marL="1371600" lvl="2" indent="-457200"/>
            <a:r>
              <a:rPr lang="en-US" sz="1200" smtClean="0">
                <a:latin typeface="Segoe"/>
              </a:rPr>
              <a:t>Data captured by instruments</a:t>
            </a:r>
          </a:p>
          <a:p>
            <a:pPr marL="1371600" lvl="2" indent="-457200"/>
            <a:r>
              <a:rPr lang="en-US" sz="1200" smtClean="0">
                <a:latin typeface="Segoe"/>
              </a:rPr>
              <a:t>Data generated by simulations</a:t>
            </a:r>
          </a:p>
          <a:p>
            <a:pPr marL="1371600" lvl="2" indent="-457200"/>
            <a:r>
              <a:rPr lang="en-US" sz="1200" smtClean="0">
                <a:latin typeface="Segoe"/>
              </a:rPr>
              <a:t>Data generated by sensor networks</a:t>
            </a:r>
          </a:p>
          <a:p>
            <a:pPr marL="971550" lvl="1" indent="-514350">
              <a:buFont typeface="Wingdings" pitchFamily="2" charset="2"/>
              <a:buChar char="Ø"/>
            </a:pPr>
            <a:r>
              <a:rPr lang="en-US" sz="1400" smtClean="0">
                <a:latin typeface="Segoe"/>
              </a:rPr>
              <a:t>eScience is the set of tools and technologies</a:t>
            </a:r>
          </a:p>
          <a:p>
            <a:pPr marL="971550" lvl="1" indent="-514350">
              <a:buFont typeface="Arial" charset="0"/>
              <a:buNone/>
            </a:pPr>
            <a:r>
              <a:rPr lang="en-US" sz="1400" smtClean="0">
                <a:latin typeface="Segoe"/>
              </a:rPr>
              <a:t>	to support data federation and collaboration</a:t>
            </a:r>
          </a:p>
          <a:p>
            <a:pPr marL="1371600" lvl="2" indent="-457200"/>
            <a:r>
              <a:rPr lang="en-US" sz="1200" smtClean="0">
                <a:latin typeface="Segoe"/>
              </a:rPr>
              <a:t>For analysis and data mining</a:t>
            </a:r>
          </a:p>
          <a:p>
            <a:pPr marL="1371600" lvl="2" indent="-457200"/>
            <a:r>
              <a:rPr lang="en-US" sz="1200" smtClean="0">
                <a:latin typeface="Segoe"/>
              </a:rPr>
              <a:t>For data visualization and exploration</a:t>
            </a:r>
          </a:p>
          <a:p>
            <a:pPr marL="1371600" lvl="2" indent="-457200"/>
            <a:r>
              <a:rPr lang="en-US" sz="1200" smtClean="0">
                <a:latin typeface="Segoe"/>
              </a:rPr>
              <a:t>For scholarly communication and dissemination</a:t>
            </a:r>
          </a:p>
          <a:p>
            <a:pPr>
              <a:buFont typeface="Arial" charset="0"/>
              <a:buNone/>
            </a:pPr>
            <a:endParaRPr lang="en-US" sz="1600" dirty="0" smtClean="0">
              <a:latin typeface="Segoe"/>
            </a:endParaRPr>
          </a:p>
        </p:txBody>
      </p:sp>
      <p:pic>
        <p:nvPicPr>
          <p:cNvPr id="5" name="Picture 2" descr="The Fourth Paradigm: Data-Intensive Scientific Discove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800" y="1143000"/>
            <a:ext cx="2127250" cy="25527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5334000" y="4114800"/>
            <a:ext cx="3429000" cy="990600"/>
          </a:xfrm>
          <a:prstGeom prst="rect">
            <a:avLst/>
          </a:prstGeom>
          <a:noFill/>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i="1" dirty="0" smtClean="0">
                <a:solidFill>
                  <a:schemeClr val="tx1"/>
                </a:solidFill>
              </a:rPr>
              <a:t>Science must move from data to information to knowledge</a:t>
            </a:r>
            <a:endParaRPr lang="en-US" sz="2000" i="1" dirty="0">
              <a:solidFill>
                <a:schemeClr val="tx1"/>
              </a:solidFill>
            </a:endParaRPr>
          </a:p>
        </p:txBody>
      </p:sp>
      <p:sp>
        <p:nvSpPr>
          <p:cNvPr id="7" name="TextBox 6"/>
          <p:cNvSpPr txBox="1"/>
          <p:nvPr/>
        </p:nvSpPr>
        <p:spPr>
          <a:xfrm>
            <a:off x="5791200" y="5638800"/>
            <a:ext cx="2767894" cy="646331"/>
          </a:xfrm>
          <a:prstGeom prst="rect">
            <a:avLst/>
          </a:prstGeom>
          <a:noFill/>
        </p:spPr>
        <p:txBody>
          <a:bodyPr wrap="square" rtlCol="0">
            <a:spAutoFit/>
          </a:bodyPr>
          <a:lstStyle/>
          <a:p>
            <a:pPr algn="ctr"/>
            <a:r>
              <a:rPr lang="en-US" dirty="0" smtClean="0"/>
              <a:t>With thanks to Tony Hey</a:t>
            </a:r>
          </a:p>
          <a:p>
            <a:pPr algn="ctr"/>
            <a:r>
              <a:rPr lang="en-US" dirty="0" smtClean="0"/>
              <a:t>With thanks to Jim Gray</a:t>
            </a:r>
            <a:endParaRPr lang="en-US" dirty="0"/>
          </a:p>
        </p:txBody>
      </p:sp>
    </p:spTree>
    <p:extLst>
      <p:ext uri="{BB962C8B-B14F-4D97-AF65-F5344CB8AC3E}">
        <p14:creationId xmlns:p14="http://schemas.microsoft.com/office/powerpoint/2010/main" val="15845060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066800"/>
            <a:ext cx="8686800" cy="914400"/>
          </a:xfrm>
        </p:spPr>
        <p:txBody>
          <a:bodyPr>
            <a:normAutofit/>
          </a:bodyPr>
          <a:lstStyle/>
          <a:p>
            <a:pPr marL="0" indent="0">
              <a:buNone/>
            </a:pPr>
            <a:r>
              <a:rPr lang="en-US" sz="2000" dirty="0" smtClean="0"/>
              <a:t>Research programming </a:t>
            </a:r>
            <a:r>
              <a:rPr lang="en-US" sz="2000" dirty="0"/>
              <a:t>models for writing distributed  data-parallel applications that scale from a small cluster to a large data-center</a:t>
            </a:r>
            <a:r>
              <a:rPr lang="en-US" sz="2000" dirty="0" smtClean="0"/>
              <a:t>.</a:t>
            </a:r>
          </a:p>
          <a:p>
            <a:pPr marL="0" indent="0">
              <a:buNone/>
            </a:pPr>
            <a:endParaRPr lang="en-US" sz="2000" dirty="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a:p>
          <a:p>
            <a:pPr marL="0" indent="0">
              <a:buNone/>
            </a:pPr>
            <a:endParaRPr lang="en-US" sz="2000" dirty="0" smtClean="0"/>
          </a:p>
        </p:txBody>
      </p:sp>
      <p:sp>
        <p:nvSpPr>
          <p:cNvPr id="3" name="Slide Number Placeholder 2"/>
          <p:cNvSpPr>
            <a:spLocks noGrp="1"/>
          </p:cNvSpPr>
          <p:nvPr>
            <p:ph type="sldNum" sz="quarter" idx="12"/>
          </p:nvPr>
        </p:nvSpPr>
        <p:spPr/>
        <p:txBody>
          <a:bodyPr/>
          <a:lstStyle/>
          <a:p>
            <a:pPr>
              <a:defRPr/>
            </a:pPr>
            <a:fld id="{630A540B-3803-460A-9E3B-C5534BD07F70}" type="slidenum">
              <a:rPr lang="en-US" smtClean="0"/>
              <a:pPr>
                <a:defRPr/>
              </a:pPr>
              <a:t>9</a:t>
            </a:fld>
            <a:endParaRPr lang="en-US" dirty="0"/>
          </a:p>
        </p:txBody>
      </p:sp>
      <p:sp>
        <p:nvSpPr>
          <p:cNvPr id="4" name="Title 3"/>
          <p:cNvSpPr>
            <a:spLocks noGrp="1"/>
          </p:cNvSpPr>
          <p:nvPr>
            <p:ph type="title"/>
          </p:nvPr>
        </p:nvSpPr>
        <p:spPr/>
        <p:txBody>
          <a:bodyPr/>
          <a:lstStyle/>
          <a:p>
            <a:r>
              <a:rPr lang="en-US" dirty="0" smtClean="0"/>
              <a:t>Dryad and DryadLINQ</a:t>
            </a:r>
            <a:endParaRPr lang="en-US" dirty="0"/>
          </a:p>
        </p:txBody>
      </p:sp>
      <p:pic>
        <p:nvPicPr>
          <p:cNvPr id="5" name="Picture 2"/>
          <p:cNvPicPr>
            <a:picLocks noChangeAspect="1" noChangeArrowheads="1"/>
          </p:cNvPicPr>
          <p:nvPr/>
        </p:nvPicPr>
        <p:blipFill>
          <a:blip r:embed="rId2">
            <a:extLst/>
          </a:blip>
          <a:srcRect/>
          <a:stretch>
            <a:fillRect/>
          </a:stretch>
        </p:blipFill>
        <p:spPr bwMode="auto">
          <a:xfrm>
            <a:off x="228600" y="1828800"/>
            <a:ext cx="5182766" cy="2606915"/>
          </a:xfrm>
          <a:prstGeom prst="rect">
            <a:avLst/>
          </a:prstGeom>
          <a:extLst/>
        </p:spPr>
      </p:pic>
      <p:pic>
        <p:nvPicPr>
          <p:cNvPr id="6" name="Picture 2"/>
          <p:cNvPicPr>
            <a:picLocks noChangeAspect="1" noChangeArrowheads="1"/>
          </p:cNvPicPr>
          <p:nvPr/>
        </p:nvPicPr>
        <p:blipFill rotWithShape="1">
          <a:blip r:embed="rId3" cstate="print">
            <a:extLst/>
          </a:blip>
          <a:srcRect/>
          <a:stretch/>
        </p:blipFill>
        <p:spPr bwMode="auto">
          <a:xfrm>
            <a:off x="5739786" y="2667000"/>
            <a:ext cx="3175614" cy="665050"/>
          </a:xfrm>
          <a:prstGeom prst="rect">
            <a:avLst/>
          </a:prstGeom>
          <a:extLst/>
        </p:spPr>
      </p:pic>
      <p:sp>
        <p:nvSpPr>
          <p:cNvPr id="8" name="Content Placeholder 2"/>
          <p:cNvSpPr txBox="1">
            <a:spLocks/>
          </p:cNvSpPr>
          <p:nvPr/>
        </p:nvSpPr>
        <p:spPr bwMode="auto">
          <a:xfrm>
            <a:off x="304800" y="4572000"/>
            <a:ext cx="86868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smtClean="0"/>
              <a:t>A </a:t>
            </a:r>
            <a:r>
              <a:rPr lang="en-US" sz="2000" dirty="0"/>
              <a:t>DryadLINQ programmer can use thousands of machines, each of them with multiple processors or cores, without prior knowledge in parallel programming.</a:t>
            </a:r>
          </a:p>
          <a:p>
            <a:pPr marL="0" indent="0">
              <a:buNone/>
            </a:pPr>
            <a:endParaRPr lang="en-US" sz="2000" dirty="0" smtClean="0"/>
          </a:p>
          <a:p>
            <a:pPr marL="0" indent="0">
              <a:buNone/>
            </a:pPr>
            <a:r>
              <a:rPr lang="en-US" sz="2000" dirty="0" smtClean="0"/>
              <a:t>Download available at </a:t>
            </a:r>
            <a:r>
              <a:rPr lang="en-US" sz="2000" dirty="0">
                <a:hlinkClick r:id="rId4"/>
              </a:rPr>
              <a:t>http://</a:t>
            </a:r>
            <a:r>
              <a:rPr lang="en-US" sz="2000" dirty="0" smtClean="0">
                <a:hlinkClick r:id="rId4"/>
              </a:rPr>
              <a:t>connect.microsoft.com/DryadLINQ</a:t>
            </a:r>
            <a:r>
              <a:rPr lang="en-US" sz="2000" dirty="0" smtClean="0"/>
              <a:t> </a:t>
            </a:r>
            <a:endParaRPr lang="en-US" sz="2000" dirty="0"/>
          </a:p>
        </p:txBody>
      </p:sp>
      <p:pic>
        <p:nvPicPr>
          <p:cNvPr id="9" name="Picture 2"/>
          <p:cNvPicPr>
            <a:picLocks noChangeAspect="1" noChangeArrowheads="1"/>
          </p:cNvPicPr>
          <p:nvPr/>
        </p:nvPicPr>
        <p:blipFill>
          <a:blip r:embed="rId5">
            <a:extLst/>
          </a:blip>
          <a:srcRect/>
          <a:stretch>
            <a:fillRect/>
          </a:stretch>
        </p:blipFill>
        <p:spPr bwMode="auto">
          <a:xfrm>
            <a:off x="7160895" y="5709285"/>
            <a:ext cx="1754505" cy="462915"/>
          </a:xfrm>
          <a:prstGeom prst="rect">
            <a:avLst/>
          </a:prstGeom>
          <a:extLst/>
        </p:spPr>
      </p:pic>
    </p:spTree>
    <p:extLst>
      <p:ext uri="{BB962C8B-B14F-4D97-AF65-F5344CB8AC3E}">
        <p14:creationId xmlns:p14="http://schemas.microsoft.com/office/powerpoint/2010/main" val="2831332128"/>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7|2.2"/>
</p:tagLst>
</file>

<file path=ppt/theme/theme1.xml><?xml version="1.0" encoding="utf-8"?>
<a:theme xmlns:a="http://schemas.openxmlformats.org/drawingml/2006/main" name="TCI-ERP DGG v1.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TCI-ERP DGG v1.0</Template>
  <TotalTime>0</TotalTime>
  <Words>2036</Words>
  <Application>Microsoft Office PowerPoint</Application>
  <PresentationFormat>On-screen Show (4:3)</PresentationFormat>
  <Paragraphs>540</Paragraphs>
  <Slides>36</Slides>
  <Notes>18</Notes>
  <HiddenSlides>0</HiddenSlides>
  <MMClips>1</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TCI-ERP DGG v1.0</vt:lpstr>
      <vt:lpstr>Dryad and DryadLINQ for data-intensive research (and a bit about Windows Azure)   </vt:lpstr>
      <vt:lpstr>An Introduction</vt:lpstr>
      <vt:lpstr>Windows Azure</vt:lpstr>
      <vt:lpstr>A Spectrum of Application Models</vt:lpstr>
      <vt:lpstr>Windows Azure Compute and Storage Services</vt:lpstr>
      <vt:lpstr>The Azure Fabric</vt:lpstr>
      <vt:lpstr>Characteristics of a Windows Azure Application</vt:lpstr>
      <vt:lpstr>Emergence of a Fourth Research Paradigm</vt:lpstr>
      <vt:lpstr>Dryad and DryadLINQ</vt:lpstr>
      <vt:lpstr>Dryad</vt:lpstr>
      <vt:lpstr>Dryad Job Structure</vt:lpstr>
      <vt:lpstr>Dryad System Architecture</vt:lpstr>
      <vt:lpstr>Dryad Properties</vt:lpstr>
      <vt:lpstr>DryadLINQ Experience</vt:lpstr>
      <vt:lpstr>LINQ</vt:lpstr>
      <vt:lpstr>Example of LINQ Query</vt:lpstr>
      <vt:lpstr>DryadLINQ Data Model</vt:lpstr>
      <vt:lpstr>A complete DryadLINQ program</vt:lpstr>
      <vt:lpstr>PowerPoint Presentation</vt:lpstr>
      <vt:lpstr>PowerPoint Presentation</vt:lpstr>
      <vt:lpstr>DryadLINQ Provider</vt:lpstr>
      <vt:lpstr>Map-Reduce in DryadLINQ</vt:lpstr>
      <vt:lpstr>Map-Reduce Plan</vt:lpstr>
      <vt:lpstr>Project Natal: Learning From Data</vt:lpstr>
      <vt:lpstr>Scalable clustering algorithm for N-body simulations in a shared-nothing cluster</vt:lpstr>
      <vt:lpstr>CAP3 - DNA Sequence Assembly Program [1]</vt:lpstr>
      <vt:lpstr>CAP3 - Performance</vt:lpstr>
      <vt:lpstr>High Energy Physics Data Analysis</vt:lpstr>
      <vt:lpstr>Parting Thought #1</vt:lpstr>
      <vt:lpstr>Parting Thought #2</vt:lpstr>
      <vt:lpstr>Acknowledgements</vt:lpstr>
      <vt:lpstr>Dryad/DryadLINQ Papers</vt:lpstr>
      <vt:lpstr>Extra Slides</vt:lpstr>
      <vt:lpstr>Software Stack</vt:lpstr>
      <vt:lpstr>Design Space</vt:lpstr>
      <vt:lpstr>Debugging and Diagnostics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2010-03-16T16:17:35Z</dcterms:created>
  <dcterms:modified xsi:type="dcterms:W3CDTF">2010-04-15T13:33:50Z</dcterms:modified>
</cp:coreProperties>
</file>