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1"/>
  </p:notesMasterIdLst>
  <p:sldIdLst>
    <p:sldId id="256" r:id="rId2"/>
    <p:sldId id="874" r:id="rId3"/>
    <p:sldId id="875" r:id="rId4"/>
    <p:sldId id="877" r:id="rId5"/>
    <p:sldId id="873" r:id="rId6"/>
    <p:sldId id="878" r:id="rId7"/>
    <p:sldId id="860" r:id="rId8"/>
    <p:sldId id="861" r:id="rId9"/>
    <p:sldId id="862" r:id="rId10"/>
    <p:sldId id="864" r:id="rId11"/>
    <p:sldId id="865" r:id="rId12"/>
    <p:sldId id="863" r:id="rId13"/>
    <p:sldId id="857" r:id="rId14"/>
    <p:sldId id="866" r:id="rId15"/>
    <p:sldId id="871" r:id="rId16"/>
    <p:sldId id="867" r:id="rId17"/>
    <p:sldId id="879" r:id="rId18"/>
    <p:sldId id="858" r:id="rId19"/>
    <p:sldId id="870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9933"/>
    <a:srgbClr val="FF0000"/>
    <a:srgbClr val="8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20" autoAdjust="0"/>
    <p:restoredTop sz="94684" autoAdjust="0"/>
  </p:normalViewPr>
  <p:slideViewPr>
    <p:cSldViewPr snapToGrid="0">
      <p:cViewPr varScale="1">
        <p:scale>
          <a:sx n="75" d="100"/>
          <a:sy n="75" d="100"/>
        </p:scale>
        <p:origin x="-12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52AA88-BFA5-4A78-992A-AA12696A36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Event log forwarder: can filter and selectively pick specific </a:t>
            </a:r>
            <a:r>
              <a:rPr lang="en-US" dirty="0" err="1" smtClean="0"/>
              <a:t>eventlogs</a:t>
            </a:r>
            <a:r>
              <a:rPr lang="en-US" dirty="0" smtClean="0"/>
              <a:t> ,no log</a:t>
            </a:r>
            <a:r>
              <a:rPr lang="en-US" baseline="0" dirty="0" smtClean="0"/>
              <a:t> loss or duplication guaranteed.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2AA88-BFA5-4A78-992A-AA12696A36D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scope to be added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2AA88-BFA5-4A78-992A-AA12696A36D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Or multiple consumers can declare independent queues but share the bindings and get all the message every other consumer would get on the bound exchange with these bindings.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2AA88-BFA5-4A78-992A-AA12696A36D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2438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" y="6172200"/>
            <a:ext cx="6019800" cy="457200"/>
          </a:xfrm>
        </p:spPr>
        <p:txBody>
          <a:bodyPr/>
          <a:lstStyle>
            <a:lvl1pPr algn="ctr">
              <a:defRPr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86404" name="Text Box 4"/>
          <p:cNvSpPr txBox="1">
            <a:spLocks noChangeArrowheads="1"/>
          </p:cNvSpPr>
          <p:nvPr/>
        </p:nvSpPr>
        <p:spPr bwMode="auto">
          <a:xfrm>
            <a:off x="4098925" y="3851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/>
          </a:p>
        </p:txBody>
      </p:sp>
      <p:sp>
        <p:nvSpPr>
          <p:cNvPr id="486405" name="Text Box 5"/>
          <p:cNvSpPr txBox="1">
            <a:spLocks noChangeArrowheads="1"/>
          </p:cNvSpPr>
          <p:nvPr/>
        </p:nvSpPr>
        <p:spPr bwMode="auto">
          <a:xfrm>
            <a:off x="2098675" y="4095750"/>
            <a:ext cx="48545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Condor Project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Computer Sciences Department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University of Wisconsin-Madison</a:t>
            </a:r>
          </a:p>
        </p:txBody>
      </p:sp>
      <p:grpSp>
        <p:nvGrpSpPr>
          <p:cNvPr id="486406" name="Group 6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6407" name="Group 7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6408" name="Picture 8" descr="new-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6409" name="Rectangle 9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C6600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86410" name="Picture 10" descr="UW_tiny_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BB20C8-B8B9-4ABC-AD30-802E73B346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E1ABA4-1248-4640-A38D-596265E3F1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E732B8-E049-4E51-B0DC-A8CD465566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DF15EA3-815F-4E23-BE62-C1E23258D1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1D2BD0-0EA2-4592-9293-E250FCE3CB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0A2567-775C-404A-BAFB-ADAA180839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4B0F74-9A08-40DD-867D-3589C74F84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396B29-7713-425D-B1F7-AD8EF0EEE5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0F83D1-2C73-48E3-B98E-22132BB7DB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FEE980-5DA3-44DB-B0A9-F25B1AAD69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0238"/>
            <a:ext cx="7772400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5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1722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853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0E5F7EF-6EFD-43FE-9389-2F4E04E5501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85382" name="Text Box 6"/>
          <p:cNvSpPr txBox="1">
            <a:spLocks noChangeArrowheads="1"/>
          </p:cNvSpPr>
          <p:nvPr/>
        </p:nvSpPr>
        <p:spPr bwMode="auto">
          <a:xfrm>
            <a:off x="4724400" y="6324600"/>
            <a:ext cx="2282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mic Sans MS" pitchFamily="66" charset="0"/>
              </a:rPr>
              <a:t>www.cs.wisc.edu/Condor</a:t>
            </a:r>
          </a:p>
        </p:txBody>
      </p:sp>
      <p:grpSp>
        <p:nvGrpSpPr>
          <p:cNvPr id="485383" name="Group 7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5384" name="Group 8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5385" name="Picture 9" descr="new-logo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5386" name="Rectangle 10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C6600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85387" name="Picture 11" descr="UW_tiny_logo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8000"/>
        </a:buClr>
        <a:buSzPct val="120000"/>
        <a:buChar char="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90000"/>
        <a:buFont typeface="Marlett" pitchFamily="2" charset="2"/>
        <a:buChar char="h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1200" y="723900"/>
            <a:ext cx="7772400" cy="3213100"/>
          </a:xfrm>
        </p:spPr>
        <p:txBody>
          <a:bodyPr/>
          <a:lstStyle/>
          <a:p>
            <a:r>
              <a:rPr lang="en-US" b="0" dirty="0"/>
              <a:t>Asynchronous </a:t>
            </a:r>
            <a:r>
              <a:rPr lang="en-US" b="0" dirty="0" smtClean="0"/>
              <a:t>Notification </a:t>
            </a:r>
            <a:r>
              <a:rPr lang="en-US" b="0" dirty="0"/>
              <a:t>in </a:t>
            </a:r>
            <a:r>
              <a:rPr lang="en-US" b="0" dirty="0" smtClean="0"/>
              <a:t>Condor</a:t>
            </a:r>
            <a:br>
              <a:rPr lang="en-US" b="0" dirty="0" smtClean="0"/>
            </a:br>
            <a:r>
              <a:rPr lang="en-US" b="0" dirty="0" smtClean="0"/>
              <a:t>By</a:t>
            </a:r>
            <a:br>
              <a:rPr lang="en-US" b="0" dirty="0" smtClean="0"/>
            </a:br>
            <a:r>
              <a:rPr lang="en-US" sz="3600" b="0" dirty="0" err="1" smtClean="0"/>
              <a:t>Vidhya</a:t>
            </a:r>
            <a:r>
              <a:rPr lang="en-US" sz="3600" b="0" dirty="0" smtClean="0"/>
              <a:t> </a:t>
            </a:r>
            <a:r>
              <a:rPr lang="en-US" sz="3600" b="0" dirty="0" err="1" smtClean="0"/>
              <a:t>Murali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444500"/>
            <a:ext cx="7772400" cy="914400"/>
          </a:xfrm>
        </p:spPr>
        <p:txBody>
          <a:bodyPr/>
          <a:lstStyle/>
          <a:p>
            <a:r>
              <a:rPr lang="en-US" dirty="0" smtClean="0"/>
              <a:t>AMQP Model</a:t>
            </a:r>
            <a:endParaRPr lang="en-US" dirty="0"/>
          </a:p>
        </p:txBody>
      </p:sp>
      <p:pic>
        <p:nvPicPr>
          <p:cNvPr id="4" name="Content Placeholder 3" descr="800px-The-amqp-model-for-wikipedia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9625" y="1684338"/>
            <a:ext cx="5464175" cy="39544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AMQP Entities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Exchanges</a:t>
            </a:r>
            <a:r>
              <a:rPr lang="en-US" dirty="0" smtClean="0"/>
              <a:t> : </a:t>
            </a:r>
            <a:r>
              <a:rPr lang="en-US" sz="2400" dirty="0" smtClean="0"/>
              <a:t>entities to which messages are sent.</a:t>
            </a:r>
          </a:p>
          <a:p>
            <a:pPr lvl="1"/>
            <a:r>
              <a:rPr lang="en-US" sz="2000" dirty="0" smtClean="0"/>
              <a:t> Belongs to component Broker.</a:t>
            </a:r>
          </a:p>
          <a:p>
            <a:pPr lvl="1"/>
            <a:r>
              <a:rPr lang="en-US" sz="2000" dirty="0" err="1" smtClean="0"/>
              <a:t>Config</a:t>
            </a:r>
            <a:r>
              <a:rPr lang="en-US" sz="2000" dirty="0" smtClean="0"/>
              <a:t> : </a:t>
            </a:r>
            <a:r>
              <a:rPr lang="en-US" sz="2000" b="1" dirty="0" smtClean="0"/>
              <a:t>DURABLE</a:t>
            </a:r>
            <a:r>
              <a:rPr lang="en-US" sz="2400" dirty="0" smtClean="0"/>
              <a:t>		</a:t>
            </a:r>
          </a:p>
          <a:p>
            <a:pPr lvl="1">
              <a:buNone/>
            </a:pPr>
            <a:endParaRPr lang="en-US" sz="2400" dirty="0" smtClean="0"/>
          </a:p>
          <a:p>
            <a:r>
              <a:rPr lang="en-US" sz="2400" b="1" dirty="0" smtClean="0"/>
              <a:t>Queues : </a:t>
            </a:r>
            <a:r>
              <a:rPr lang="en-US" sz="2400" dirty="0" smtClean="0"/>
              <a:t>entities which receive messages</a:t>
            </a:r>
          </a:p>
          <a:p>
            <a:pPr lvl="1"/>
            <a:r>
              <a:rPr lang="en-US" sz="2000" dirty="0" err="1" smtClean="0"/>
              <a:t>Config</a:t>
            </a:r>
            <a:r>
              <a:rPr lang="en-US" sz="2000" dirty="0" smtClean="0"/>
              <a:t> : </a:t>
            </a:r>
            <a:r>
              <a:rPr lang="en-US" sz="2000" b="1" dirty="0" smtClean="0"/>
              <a:t>DURABLE,EXCLUSIVE</a:t>
            </a:r>
          </a:p>
          <a:p>
            <a:pPr lvl="1">
              <a:buNone/>
            </a:pPr>
            <a:endParaRPr lang="en-US" sz="2000" b="1" dirty="0" smtClean="0"/>
          </a:p>
          <a:p>
            <a:r>
              <a:rPr lang="en-US" sz="2400" b="1" dirty="0" smtClean="0"/>
              <a:t>Binding</a:t>
            </a:r>
            <a:r>
              <a:rPr lang="en-US" sz="2400" dirty="0" smtClean="0"/>
              <a:t> : </a:t>
            </a:r>
            <a:r>
              <a:rPr lang="en-US" sz="2000" dirty="0" smtClean="0"/>
              <a:t>ties one queue to an exchange</a:t>
            </a:r>
          </a:p>
          <a:p>
            <a:pPr lvl="1"/>
            <a:r>
              <a:rPr lang="en-US" sz="2000" dirty="0" err="1" smtClean="0"/>
              <a:t>Config</a:t>
            </a:r>
            <a:r>
              <a:rPr lang="en-US" sz="2000" dirty="0" smtClean="0"/>
              <a:t> : </a:t>
            </a:r>
            <a:r>
              <a:rPr lang="en-US" sz="2000" b="1" dirty="0" smtClean="0"/>
              <a:t>Conditional on routing key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AMQP contd...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 Typical messaging patterns </a:t>
            </a:r>
          </a:p>
          <a:p>
            <a:pPr lvl="1"/>
            <a:r>
              <a:rPr lang="en-US" dirty="0" smtClean="0"/>
              <a:t>	</a:t>
            </a:r>
            <a:r>
              <a:rPr lang="en-US" i="1" dirty="0" smtClean="0"/>
              <a:t>Request-Response</a:t>
            </a:r>
            <a:r>
              <a:rPr lang="en-US" dirty="0" smtClean="0"/>
              <a:t> : </a:t>
            </a:r>
            <a:r>
              <a:rPr lang="en-US" sz="2000" dirty="0" smtClean="0"/>
              <a:t>messages are sent to or from specific recipients</a:t>
            </a:r>
          </a:p>
          <a:p>
            <a:pPr lvl="1"/>
            <a:r>
              <a:rPr lang="en-US" i="1" dirty="0" smtClean="0"/>
              <a:t>Publish-Subscribe : </a:t>
            </a:r>
            <a:r>
              <a:rPr lang="en-US" sz="2000" dirty="0" smtClean="0"/>
              <a:t>information is distributed to a set of recipients according to various subscription criteria</a:t>
            </a:r>
          </a:p>
          <a:p>
            <a:pPr lvl="1"/>
            <a:r>
              <a:rPr lang="en-US" i="1" dirty="0" smtClean="0"/>
              <a:t>Round-Robin </a:t>
            </a:r>
            <a:r>
              <a:rPr lang="en-US" dirty="0" smtClean="0"/>
              <a:t>: </a:t>
            </a:r>
            <a:r>
              <a:rPr lang="en-US" sz="2000" dirty="0" smtClean="0"/>
              <a:t>tasks are distributed fairly among a set of recipients.</a:t>
            </a:r>
            <a:r>
              <a:rPr lang="en-US" dirty="0" smtClean="0"/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2"/>
          <p:cNvSpPr>
            <a:spLocks noChangeArrowheads="1"/>
          </p:cNvSpPr>
          <p:nvPr/>
        </p:nvSpPr>
        <p:spPr bwMode="auto">
          <a:xfrm>
            <a:off x="176213" y="3359150"/>
            <a:ext cx="1155700" cy="695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>
                <a:cs typeface="Arial" charset="0"/>
              </a:rPr>
              <a:t>Client</a:t>
            </a:r>
          </a:p>
          <a:p>
            <a:pPr eaLnBrk="1" hangingPunct="1"/>
            <a:r>
              <a:rPr lang="en-US" sz="1400">
                <a:cs typeface="Arial" charset="0"/>
              </a:rPr>
              <a:t>Publisher</a:t>
            </a:r>
          </a:p>
        </p:txBody>
      </p:sp>
      <p:sp>
        <p:nvSpPr>
          <p:cNvPr id="155" name="Rectangle 3"/>
          <p:cNvSpPr>
            <a:spLocks noChangeArrowheads="1"/>
          </p:cNvSpPr>
          <p:nvPr/>
        </p:nvSpPr>
        <p:spPr bwMode="auto">
          <a:xfrm>
            <a:off x="2354263" y="2387600"/>
            <a:ext cx="3889375" cy="30924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/>
          <a:lstStyle/>
          <a:p>
            <a:pPr eaLnBrk="1" hangingPunct="1"/>
            <a:r>
              <a:rPr lang="en-US" sz="1800" dirty="0" smtClean="0">
                <a:cs typeface="Arial" charset="0"/>
              </a:rPr>
              <a:t>AMQP Broker</a:t>
            </a:r>
            <a:endParaRPr lang="en-US" sz="1800" dirty="0">
              <a:cs typeface="Arial" charset="0"/>
            </a:endParaRPr>
          </a:p>
        </p:txBody>
      </p:sp>
      <p:sp>
        <p:nvSpPr>
          <p:cNvPr id="156" name="Line 4"/>
          <p:cNvSpPr>
            <a:spLocks noChangeShapeType="1"/>
          </p:cNvSpPr>
          <p:nvPr/>
        </p:nvSpPr>
        <p:spPr bwMode="auto">
          <a:xfrm>
            <a:off x="3157538" y="4140200"/>
            <a:ext cx="614362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7" name="Line 5"/>
          <p:cNvSpPr>
            <a:spLocks noChangeShapeType="1"/>
          </p:cNvSpPr>
          <p:nvPr/>
        </p:nvSpPr>
        <p:spPr bwMode="auto">
          <a:xfrm flipV="1">
            <a:off x="3189288" y="3425825"/>
            <a:ext cx="0" cy="73183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8" name="Line 6"/>
          <p:cNvSpPr>
            <a:spLocks noChangeShapeType="1"/>
          </p:cNvSpPr>
          <p:nvPr/>
        </p:nvSpPr>
        <p:spPr bwMode="auto">
          <a:xfrm>
            <a:off x="3044825" y="3454400"/>
            <a:ext cx="1651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9" name="Rectangle 7"/>
          <p:cNvSpPr>
            <a:spLocks noChangeArrowheads="1"/>
          </p:cNvSpPr>
          <p:nvPr/>
        </p:nvSpPr>
        <p:spPr bwMode="auto">
          <a:xfrm>
            <a:off x="3209925" y="3911600"/>
            <a:ext cx="495300" cy="152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000">
                <a:cs typeface="Arial" charset="0"/>
              </a:rPr>
              <a:t>Entry 1</a:t>
            </a:r>
          </a:p>
        </p:txBody>
      </p:sp>
      <p:sp>
        <p:nvSpPr>
          <p:cNvPr id="160" name="Rectangle 8"/>
          <p:cNvSpPr>
            <a:spLocks noChangeArrowheads="1"/>
          </p:cNvSpPr>
          <p:nvPr/>
        </p:nvSpPr>
        <p:spPr bwMode="auto">
          <a:xfrm>
            <a:off x="3209925" y="3730625"/>
            <a:ext cx="495300" cy="152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000">
                <a:cs typeface="Arial" charset="0"/>
              </a:rPr>
              <a:t>Entry 2</a:t>
            </a:r>
          </a:p>
        </p:txBody>
      </p:sp>
      <p:sp>
        <p:nvSpPr>
          <p:cNvPr id="161" name="Line 9"/>
          <p:cNvSpPr>
            <a:spLocks noChangeShapeType="1"/>
          </p:cNvSpPr>
          <p:nvPr/>
        </p:nvSpPr>
        <p:spPr bwMode="auto">
          <a:xfrm flipV="1">
            <a:off x="3756025" y="3425825"/>
            <a:ext cx="0" cy="73183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2" name="Line 10"/>
          <p:cNvSpPr>
            <a:spLocks noChangeShapeType="1"/>
          </p:cNvSpPr>
          <p:nvPr/>
        </p:nvSpPr>
        <p:spPr bwMode="auto">
          <a:xfrm>
            <a:off x="3735388" y="3444875"/>
            <a:ext cx="1651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" name="Rectangle 11"/>
          <p:cNvSpPr>
            <a:spLocks noChangeArrowheads="1"/>
          </p:cNvSpPr>
          <p:nvPr/>
        </p:nvSpPr>
        <p:spPr bwMode="auto">
          <a:xfrm>
            <a:off x="3219450" y="3530600"/>
            <a:ext cx="495300" cy="152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000">
                <a:cs typeface="Arial" charset="0"/>
              </a:rPr>
              <a:t>Entry 3</a:t>
            </a:r>
          </a:p>
        </p:txBody>
      </p:sp>
      <p:sp>
        <p:nvSpPr>
          <p:cNvPr id="164" name="Rectangle 12"/>
          <p:cNvSpPr>
            <a:spLocks noChangeArrowheads="1"/>
          </p:cNvSpPr>
          <p:nvPr/>
        </p:nvSpPr>
        <p:spPr bwMode="auto">
          <a:xfrm>
            <a:off x="1217613" y="3416300"/>
            <a:ext cx="1444625" cy="571500"/>
          </a:xfrm>
          <a:prstGeom prst="rect">
            <a:avLst/>
          </a:prstGeom>
          <a:solidFill>
            <a:srgbClr val="EAEAEA">
              <a:alpha val="60001"/>
            </a:srgbClr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bIns="0" anchor="b"/>
          <a:lstStyle/>
          <a:p>
            <a:pPr eaLnBrk="1" hangingPunct="1"/>
            <a:r>
              <a:rPr lang="en-US" sz="1200" b="1">
                <a:solidFill>
                  <a:schemeClr val="bg2"/>
                </a:solidFill>
                <a:cs typeface="Arial" charset="0"/>
              </a:rPr>
              <a:t>Session</a:t>
            </a:r>
          </a:p>
        </p:txBody>
      </p:sp>
      <p:sp>
        <p:nvSpPr>
          <p:cNvPr id="165" name="AutoShape 13"/>
          <p:cNvSpPr>
            <a:spLocks noChangeArrowheads="1"/>
          </p:cNvSpPr>
          <p:nvPr/>
        </p:nvSpPr>
        <p:spPr bwMode="auto">
          <a:xfrm>
            <a:off x="1311275" y="3511550"/>
            <a:ext cx="1114425" cy="171450"/>
          </a:xfrm>
          <a:prstGeom prst="chevron">
            <a:avLst>
              <a:gd name="adj" fmla="val 31315"/>
            </a:avLst>
          </a:pr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>
                <a:solidFill>
                  <a:srgbClr val="008000"/>
                </a:solidFill>
                <a:cs typeface="Arial" charset="0"/>
              </a:rPr>
              <a:t>Link</a:t>
            </a:r>
          </a:p>
        </p:txBody>
      </p:sp>
      <p:sp>
        <p:nvSpPr>
          <p:cNvPr id="166" name="Text Box 14"/>
          <p:cNvSpPr txBox="1">
            <a:spLocks noChangeArrowheads="1"/>
          </p:cNvSpPr>
          <p:nvPr/>
        </p:nvSpPr>
        <p:spPr bwMode="auto">
          <a:xfrm>
            <a:off x="2930525" y="4178300"/>
            <a:ext cx="1517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1000">
                <a:cs typeface="Arial" charset="0"/>
              </a:rPr>
              <a:t>Queue </a:t>
            </a:r>
            <a:r>
              <a:rPr lang="en-US" sz="800">
                <a:cs typeface="Arial" charset="0"/>
              </a:rPr>
              <a:t>(Source)</a:t>
            </a:r>
            <a:br>
              <a:rPr lang="en-US" sz="800">
                <a:cs typeface="Arial" charset="0"/>
              </a:rPr>
            </a:br>
            <a:r>
              <a:rPr lang="en-US" sz="1000">
                <a:cs typeface="Arial" charset="0"/>
              </a:rPr>
              <a:t>- persistent</a:t>
            </a:r>
          </a:p>
        </p:txBody>
      </p:sp>
      <p:sp>
        <p:nvSpPr>
          <p:cNvPr id="167" name="Line 15"/>
          <p:cNvSpPr>
            <a:spLocks noChangeShapeType="1"/>
          </p:cNvSpPr>
          <p:nvPr/>
        </p:nvSpPr>
        <p:spPr bwMode="auto">
          <a:xfrm flipH="1">
            <a:off x="3800475" y="4006850"/>
            <a:ext cx="217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8" name="Text Box 16"/>
          <p:cNvSpPr txBox="1">
            <a:spLocks noChangeArrowheads="1"/>
          </p:cNvSpPr>
          <p:nvPr/>
        </p:nvSpPr>
        <p:spPr bwMode="auto">
          <a:xfrm>
            <a:off x="4048125" y="3892550"/>
            <a:ext cx="392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900" i="1">
                <a:cs typeface="Arial" charset="0"/>
              </a:rPr>
              <a:t>Head</a:t>
            </a:r>
          </a:p>
        </p:txBody>
      </p:sp>
      <p:sp>
        <p:nvSpPr>
          <p:cNvPr id="169" name="Line 17"/>
          <p:cNvSpPr>
            <a:spLocks noChangeShapeType="1"/>
          </p:cNvSpPr>
          <p:nvPr/>
        </p:nvSpPr>
        <p:spPr bwMode="auto">
          <a:xfrm flipH="1">
            <a:off x="2924175" y="35560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0" name="Text Box 18"/>
          <p:cNvSpPr txBox="1">
            <a:spLocks noChangeArrowheads="1"/>
          </p:cNvSpPr>
          <p:nvPr/>
        </p:nvSpPr>
        <p:spPr bwMode="auto">
          <a:xfrm>
            <a:off x="2573338" y="3448050"/>
            <a:ext cx="3270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sz="900" i="1">
                <a:cs typeface="Arial" charset="0"/>
              </a:rPr>
              <a:t>Tail</a:t>
            </a:r>
          </a:p>
        </p:txBody>
      </p:sp>
      <p:sp>
        <p:nvSpPr>
          <p:cNvPr id="171" name="Rectangle 21"/>
          <p:cNvSpPr>
            <a:spLocks noChangeArrowheads="1"/>
          </p:cNvSpPr>
          <p:nvPr/>
        </p:nvSpPr>
        <p:spPr bwMode="auto">
          <a:xfrm>
            <a:off x="7899400" y="2984500"/>
            <a:ext cx="914400" cy="546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 dirty="0">
                <a:cs typeface="Arial" charset="0"/>
              </a:rPr>
              <a:t>Client</a:t>
            </a:r>
            <a:br>
              <a:rPr lang="en-US" sz="1400" dirty="0">
                <a:cs typeface="Arial" charset="0"/>
              </a:rPr>
            </a:br>
            <a:r>
              <a:rPr lang="en-US" sz="1400" dirty="0">
                <a:cs typeface="Arial" charset="0"/>
              </a:rPr>
              <a:t>Subscriber</a:t>
            </a:r>
          </a:p>
        </p:txBody>
      </p:sp>
      <p:sp>
        <p:nvSpPr>
          <p:cNvPr id="172" name="Rectangle 22"/>
          <p:cNvSpPr>
            <a:spLocks noChangeArrowheads="1"/>
          </p:cNvSpPr>
          <p:nvPr/>
        </p:nvSpPr>
        <p:spPr bwMode="auto">
          <a:xfrm>
            <a:off x="6088063" y="2968624"/>
            <a:ext cx="1570037" cy="612776"/>
          </a:xfrm>
          <a:prstGeom prst="rect">
            <a:avLst/>
          </a:prstGeom>
          <a:solidFill>
            <a:srgbClr val="EAEAEA">
              <a:alpha val="60001"/>
            </a:srgbClr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bIns="0" anchor="b"/>
          <a:lstStyle/>
          <a:p>
            <a:pPr eaLnBrk="1" hangingPunct="1"/>
            <a:r>
              <a:rPr lang="en-US" sz="1200" b="1">
                <a:solidFill>
                  <a:schemeClr val="bg2"/>
                </a:solidFill>
                <a:cs typeface="Arial" charset="0"/>
              </a:rPr>
              <a:t>Session</a:t>
            </a:r>
          </a:p>
        </p:txBody>
      </p:sp>
      <p:sp>
        <p:nvSpPr>
          <p:cNvPr id="173" name="AutoShape 23"/>
          <p:cNvSpPr>
            <a:spLocks noChangeArrowheads="1"/>
          </p:cNvSpPr>
          <p:nvPr/>
        </p:nvSpPr>
        <p:spPr bwMode="auto">
          <a:xfrm>
            <a:off x="6308725" y="3089275"/>
            <a:ext cx="1590675" cy="250825"/>
          </a:xfrm>
          <a:prstGeom prst="chevron">
            <a:avLst>
              <a:gd name="adj" fmla="val 52426"/>
            </a:avLst>
          </a:pr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>
                <a:solidFill>
                  <a:srgbClr val="008000"/>
                </a:solidFill>
                <a:cs typeface="Arial" charset="0"/>
              </a:rPr>
              <a:t>Link</a:t>
            </a:r>
          </a:p>
        </p:txBody>
      </p:sp>
      <p:sp>
        <p:nvSpPr>
          <p:cNvPr id="174" name="Rectangle 24"/>
          <p:cNvSpPr>
            <a:spLocks noChangeArrowheads="1"/>
          </p:cNvSpPr>
          <p:nvPr/>
        </p:nvSpPr>
        <p:spPr bwMode="auto">
          <a:xfrm>
            <a:off x="7905750" y="4419600"/>
            <a:ext cx="933450" cy="561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 dirty="0">
                <a:cs typeface="Arial" charset="0"/>
              </a:rPr>
              <a:t>Client</a:t>
            </a:r>
            <a:br>
              <a:rPr lang="en-US" sz="1400" dirty="0">
                <a:cs typeface="Arial" charset="0"/>
              </a:rPr>
            </a:br>
            <a:r>
              <a:rPr lang="en-US" sz="1400" dirty="0">
                <a:cs typeface="Arial" charset="0"/>
              </a:rPr>
              <a:t>Subscriber</a:t>
            </a:r>
          </a:p>
        </p:txBody>
      </p:sp>
      <p:sp>
        <p:nvSpPr>
          <p:cNvPr id="175" name="Rectangle 25"/>
          <p:cNvSpPr>
            <a:spLocks noChangeArrowheads="1"/>
          </p:cNvSpPr>
          <p:nvPr/>
        </p:nvSpPr>
        <p:spPr bwMode="auto">
          <a:xfrm>
            <a:off x="6367463" y="4368800"/>
            <a:ext cx="1468437" cy="673100"/>
          </a:xfrm>
          <a:prstGeom prst="rect">
            <a:avLst/>
          </a:prstGeom>
          <a:solidFill>
            <a:srgbClr val="EAEAEA">
              <a:alpha val="60001"/>
            </a:srgbClr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bIns="0" anchor="b"/>
          <a:lstStyle/>
          <a:p>
            <a:pPr eaLnBrk="1" hangingPunct="1"/>
            <a:r>
              <a:rPr lang="en-US" sz="1200" b="1">
                <a:solidFill>
                  <a:schemeClr val="bg2"/>
                </a:solidFill>
                <a:cs typeface="Arial" charset="0"/>
              </a:rPr>
              <a:t>Session</a:t>
            </a:r>
          </a:p>
        </p:txBody>
      </p:sp>
      <p:sp>
        <p:nvSpPr>
          <p:cNvPr id="176" name="AutoShape 26"/>
          <p:cNvSpPr>
            <a:spLocks noChangeArrowheads="1"/>
          </p:cNvSpPr>
          <p:nvPr/>
        </p:nvSpPr>
        <p:spPr bwMode="auto">
          <a:xfrm>
            <a:off x="6511925" y="4464050"/>
            <a:ext cx="1400175" cy="260350"/>
          </a:xfrm>
          <a:prstGeom prst="chevron">
            <a:avLst>
              <a:gd name="adj" fmla="val 52426"/>
            </a:avLst>
          </a:pr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>
                <a:solidFill>
                  <a:srgbClr val="008000"/>
                </a:solidFill>
                <a:cs typeface="Arial" charset="0"/>
              </a:rPr>
              <a:t>Link</a:t>
            </a:r>
          </a:p>
        </p:txBody>
      </p:sp>
      <p:sp>
        <p:nvSpPr>
          <p:cNvPr id="177" name="Line 28"/>
          <p:cNvSpPr>
            <a:spLocks noChangeShapeType="1"/>
          </p:cNvSpPr>
          <p:nvPr/>
        </p:nvSpPr>
        <p:spPr bwMode="auto">
          <a:xfrm flipH="1">
            <a:off x="3811588" y="381635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" name="Text Box 29"/>
          <p:cNvSpPr txBox="1">
            <a:spLocks noChangeArrowheads="1"/>
          </p:cNvSpPr>
          <p:nvPr/>
        </p:nvSpPr>
        <p:spPr bwMode="auto">
          <a:xfrm>
            <a:off x="4044950" y="3702050"/>
            <a:ext cx="392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900" i="1">
                <a:cs typeface="Arial" charset="0"/>
              </a:rPr>
              <a:t>Head</a:t>
            </a:r>
          </a:p>
        </p:txBody>
      </p:sp>
      <p:sp>
        <p:nvSpPr>
          <p:cNvPr id="179" name="Line 31"/>
          <p:cNvSpPr>
            <a:spLocks noChangeShapeType="1"/>
          </p:cNvSpPr>
          <p:nvPr/>
        </p:nvSpPr>
        <p:spPr bwMode="auto">
          <a:xfrm>
            <a:off x="5165725" y="3619500"/>
            <a:ext cx="614363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0" name="Line 32"/>
          <p:cNvSpPr>
            <a:spLocks noChangeShapeType="1"/>
          </p:cNvSpPr>
          <p:nvPr/>
        </p:nvSpPr>
        <p:spPr bwMode="auto">
          <a:xfrm flipV="1">
            <a:off x="5183188" y="2905125"/>
            <a:ext cx="0" cy="73183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" name="Line 33"/>
          <p:cNvSpPr>
            <a:spLocks noChangeShapeType="1"/>
          </p:cNvSpPr>
          <p:nvPr/>
        </p:nvSpPr>
        <p:spPr bwMode="auto">
          <a:xfrm>
            <a:off x="5038725" y="2933700"/>
            <a:ext cx="1651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" name="Rectangle 34"/>
          <p:cNvSpPr>
            <a:spLocks noChangeArrowheads="1"/>
          </p:cNvSpPr>
          <p:nvPr/>
        </p:nvSpPr>
        <p:spPr bwMode="auto">
          <a:xfrm>
            <a:off x="5218113" y="3390900"/>
            <a:ext cx="495300" cy="152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000" dirty="0">
                <a:cs typeface="Arial" charset="0"/>
              </a:rPr>
              <a:t>Entry 1</a:t>
            </a:r>
          </a:p>
        </p:txBody>
      </p:sp>
      <p:sp>
        <p:nvSpPr>
          <p:cNvPr id="183" name="Rectangle 35"/>
          <p:cNvSpPr>
            <a:spLocks noChangeArrowheads="1"/>
          </p:cNvSpPr>
          <p:nvPr/>
        </p:nvSpPr>
        <p:spPr bwMode="auto">
          <a:xfrm>
            <a:off x="5218113" y="3209925"/>
            <a:ext cx="495300" cy="152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000" dirty="0">
                <a:cs typeface="Arial" charset="0"/>
              </a:rPr>
              <a:t>Entry 2</a:t>
            </a:r>
          </a:p>
        </p:txBody>
      </p:sp>
      <p:sp>
        <p:nvSpPr>
          <p:cNvPr id="184" name="Line 36"/>
          <p:cNvSpPr>
            <a:spLocks noChangeShapeType="1"/>
          </p:cNvSpPr>
          <p:nvPr/>
        </p:nvSpPr>
        <p:spPr bwMode="auto">
          <a:xfrm flipV="1">
            <a:off x="5764213" y="2905125"/>
            <a:ext cx="0" cy="73183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" name="Line 37"/>
          <p:cNvSpPr>
            <a:spLocks noChangeShapeType="1"/>
          </p:cNvSpPr>
          <p:nvPr/>
        </p:nvSpPr>
        <p:spPr bwMode="auto">
          <a:xfrm>
            <a:off x="5743575" y="2924175"/>
            <a:ext cx="1651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" name="Line 38"/>
          <p:cNvSpPr>
            <a:spLocks noChangeShapeType="1"/>
          </p:cNvSpPr>
          <p:nvPr/>
        </p:nvSpPr>
        <p:spPr bwMode="auto">
          <a:xfrm flipH="1">
            <a:off x="4905375" y="30861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" name="Line 39"/>
          <p:cNvSpPr>
            <a:spLocks noChangeShapeType="1"/>
          </p:cNvSpPr>
          <p:nvPr/>
        </p:nvSpPr>
        <p:spPr bwMode="auto">
          <a:xfrm flipH="1">
            <a:off x="5846763" y="3295650"/>
            <a:ext cx="217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" name="Text Box 40"/>
          <p:cNvSpPr txBox="1">
            <a:spLocks noChangeArrowheads="1"/>
          </p:cNvSpPr>
          <p:nvPr/>
        </p:nvSpPr>
        <p:spPr bwMode="auto">
          <a:xfrm>
            <a:off x="6026150" y="3181350"/>
            <a:ext cx="392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900" i="1">
                <a:cs typeface="Arial" charset="0"/>
              </a:rPr>
              <a:t>Head</a:t>
            </a:r>
          </a:p>
        </p:txBody>
      </p:sp>
      <p:sp>
        <p:nvSpPr>
          <p:cNvPr id="189" name="Text Box 41"/>
          <p:cNvSpPr txBox="1">
            <a:spLocks noChangeArrowheads="1"/>
          </p:cNvSpPr>
          <p:nvPr/>
        </p:nvSpPr>
        <p:spPr bwMode="auto">
          <a:xfrm>
            <a:off x="6084888" y="4578350"/>
            <a:ext cx="392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900" i="1">
                <a:cs typeface="Arial" charset="0"/>
              </a:rPr>
              <a:t>Head</a:t>
            </a:r>
          </a:p>
        </p:txBody>
      </p:sp>
      <p:sp>
        <p:nvSpPr>
          <p:cNvPr id="190" name="Line 42"/>
          <p:cNvSpPr>
            <a:spLocks noChangeShapeType="1"/>
          </p:cNvSpPr>
          <p:nvPr/>
        </p:nvSpPr>
        <p:spPr bwMode="auto">
          <a:xfrm>
            <a:off x="5194300" y="4826000"/>
            <a:ext cx="612775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1" name="Line 43"/>
          <p:cNvSpPr>
            <a:spLocks noChangeShapeType="1"/>
          </p:cNvSpPr>
          <p:nvPr/>
        </p:nvSpPr>
        <p:spPr bwMode="auto">
          <a:xfrm flipV="1">
            <a:off x="5211763" y="4111625"/>
            <a:ext cx="0" cy="73183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2" name="Line 44"/>
          <p:cNvSpPr>
            <a:spLocks noChangeShapeType="1"/>
          </p:cNvSpPr>
          <p:nvPr/>
        </p:nvSpPr>
        <p:spPr bwMode="auto">
          <a:xfrm>
            <a:off x="5067300" y="4140200"/>
            <a:ext cx="1651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" name="Rectangle 45"/>
          <p:cNvSpPr>
            <a:spLocks noChangeArrowheads="1"/>
          </p:cNvSpPr>
          <p:nvPr/>
        </p:nvSpPr>
        <p:spPr bwMode="auto">
          <a:xfrm>
            <a:off x="5245100" y="4597400"/>
            <a:ext cx="495300" cy="152400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r>
              <a:rPr lang="en-US" sz="1000" dirty="0">
                <a:cs typeface="Arial" charset="0"/>
              </a:rPr>
              <a:t>Entry 1</a:t>
            </a:r>
          </a:p>
        </p:txBody>
      </p:sp>
      <p:sp>
        <p:nvSpPr>
          <p:cNvPr id="194" name="Line 46"/>
          <p:cNvSpPr>
            <a:spLocks noChangeShapeType="1"/>
          </p:cNvSpPr>
          <p:nvPr/>
        </p:nvSpPr>
        <p:spPr bwMode="auto">
          <a:xfrm flipV="1">
            <a:off x="5792788" y="4111625"/>
            <a:ext cx="0" cy="731838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5" name="Line 47"/>
          <p:cNvSpPr>
            <a:spLocks noChangeShapeType="1"/>
          </p:cNvSpPr>
          <p:nvPr/>
        </p:nvSpPr>
        <p:spPr bwMode="auto">
          <a:xfrm>
            <a:off x="5772150" y="4130675"/>
            <a:ext cx="165100" cy="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" name="Line 48"/>
          <p:cNvSpPr>
            <a:spLocks noChangeShapeType="1"/>
          </p:cNvSpPr>
          <p:nvPr/>
        </p:nvSpPr>
        <p:spPr bwMode="auto">
          <a:xfrm flipH="1">
            <a:off x="5864225" y="4692650"/>
            <a:ext cx="217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7" name="Line 49"/>
          <p:cNvSpPr>
            <a:spLocks noChangeShapeType="1"/>
          </p:cNvSpPr>
          <p:nvPr/>
        </p:nvSpPr>
        <p:spPr bwMode="auto">
          <a:xfrm flipH="1">
            <a:off x="4932363" y="4292600"/>
            <a:ext cx="217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8" name="Text Box 50"/>
          <p:cNvSpPr txBox="1">
            <a:spLocks noChangeArrowheads="1"/>
          </p:cNvSpPr>
          <p:nvPr/>
        </p:nvSpPr>
        <p:spPr bwMode="auto">
          <a:xfrm>
            <a:off x="4525963" y="2990850"/>
            <a:ext cx="3270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sz="900" i="1">
                <a:cs typeface="Arial" charset="0"/>
              </a:rPr>
              <a:t>Tail</a:t>
            </a:r>
          </a:p>
        </p:txBody>
      </p:sp>
      <p:sp>
        <p:nvSpPr>
          <p:cNvPr id="199" name="AutoShape 51"/>
          <p:cNvSpPr>
            <a:spLocks noChangeArrowheads="1"/>
          </p:cNvSpPr>
          <p:nvPr/>
        </p:nvSpPr>
        <p:spPr bwMode="auto">
          <a:xfrm rot="20545724">
            <a:off x="3878263" y="3371850"/>
            <a:ext cx="1238250" cy="168275"/>
          </a:xfrm>
          <a:prstGeom prst="chevron">
            <a:avLst>
              <a:gd name="adj" fmla="val 36384"/>
            </a:avLst>
          </a:pr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>
                <a:solidFill>
                  <a:srgbClr val="008000"/>
                </a:solidFill>
                <a:cs typeface="Arial" charset="0"/>
              </a:rPr>
              <a:t>Link</a:t>
            </a:r>
          </a:p>
        </p:txBody>
      </p:sp>
      <p:sp>
        <p:nvSpPr>
          <p:cNvPr id="200" name="AutoShape 52"/>
          <p:cNvSpPr>
            <a:spLocks noChangeArrowheads="1"/>
          </p:cNvSpPr>
          <p:nvPr/>
        </p:nvSpPr>
        <p:spPr bwMode="auto">
          <a:xfrm rot="890160">
            <a:off x="3946525" y="4203700"/>
            <a:ext cx="1154113" cy="217488"/>
          </a:xfrm>
          <a:prstGeom prst="chevron">
            <a:avLst>
              <a:gd name="adj" fmla="val 26238"/>
            </a:avLst>
          </a:pr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/>
            <a:r>
              <a:rPr lang="en-US" sz="1400">
                <a:solidFill>
                  <a:srgbClr val="008000"/>
                </a:solidFill>
                <a:cs typeface="Arial" charset="0"/>
              </a:rPr>
              <a:t>Link</a:t>
            </a:r>
          </a:p>
        </p:txBody>
      </p:sp>
      <p:sp>
        <p:nvSpPr>
          <p:cNvPr id="201" name="Text Box 55"/>
          <p:cNvSpPr txBox="1">
            <a:spLocks noChangeArrowheads="1"/>
          </p:cNvSpPr>
          <p:nvPr/>
        </p:nvSpPr>
        <p:spPr bwMode="auto">
          <a:xfrm>
            <a:off x="5008563" y="3606800"/>
            <a:ext cx="1516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1000">
                <a:cs typeface="Arial" charset="0"/>
              </a:rPr>
              <a:t>Queue </a:t>
            </a:r>
            <a:r>
              <a:rPr lang="en-US" sz="800">
                <a:cs typeface="Arial" charset="0"/>
              </a:rPr>
              <a:t>(Worker)</a:t>
            </a:r>
            <a:br>
              <a:rPr lang="en-US" sz="800">
                <a:cs typeface="Arial" charset="0"/>
              </a:rPr>
            </a:br>
            <a:r>
              <a:rPr lang="en-US" sz="1000">
                <a:cs typeface="Arial" charset="0"/>
              </a:rPr>
              <a:t>- persistent</a:t>
            </a:r>
          </a:p>
        </p:txBody>
      </p:sp>
      <p:sp>
        <p:nvSpPr>
          <p:cNvPr id="202" name="Text Box 56"/>
          <p:cNvSpPr txBox="1">
            <a:spLocks noChangeArrowheads="1"/>
          </p:cNvSpPr>
          <p:nvPr/>
        </p:nvSpPr>
        <p:spPr bwMode="auto">
          <a:xfrm>
            <a:off x="5035550" y="4813300"/>
            <a:ext cx="1517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1000">
                <a:cs typeface="Arial" charset="0"/>
              </a:rPr>
              <a:t>Queue </a:t>
            </a:r>
            <a:r>
              <a:rPr lang="en-US" sz="800">
                <a:cs typeface="Arial" charset="0"/>
              </a:rPr>
              <a:t>(Worker)</a:t>
            </a:r>
            <a:br>
              <a:rPr lang="en-US" sz="800">
                <a:cs typeface="Arial" charset="0"/>
              </a:rPr>
            </a:br>
            <a:r>
              <a:rPr lang="en-US" sz="1000">
                <a:cs typeface="Arial" charset="0"/>
              </a:rPr>
              <a:t>- persistent</a:t>
            </a:r>
          </a:p>
        </p:txBody>
      </p:sp>
      <p:sp>
        <p:nvSpPr>
          <p:cNvPr id="203" name="Text Box 63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533400" y="609600"/>
            <a:ext cx="8143875" cy="541338"/>
          </a:xfrm>
          <a:noFill/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Durable (persistent) Pub/Sub Delivery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Integration of </a:t>
            </a:r>
            <a:r>
              <a:rPr lang="en-US" sz="3600" dirty="0" err="1" smtClean="0"/>
              <a:t>Qpid</a:t>
            </a:r>
            <a:r>
              <a:rPr lang="en-US" sz="3600" dirty="0" smtClean="0"/>
              <a:t> with Condor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84300"/>
            <a:ext cx="7772400" cy="42545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Apache </a:t>
            </a:r>
            <a:r>
              <a:rPr lang="en-US" sz="2800" dirty="0" err="1" smtClean="0"/>
              <a:t>Qpid</a:t>
            </a:r>
            <a:r>
              <a:rPr lang="en-US" sz="2800" dirty="0" smtClean="0"/>
              <a:t> </a:t>
            </a:r>
            <a:r>
              <a:rPr lang="en-US" sz="2400" dirty="0" smtClean="0"/>
              <a:t>is an open source implementation of AMQP.</a:t>
            </a:r>
          </a:p>
          <a:p>
            <a:pPr>
              <a:buNone/>
            </a:pPr>
            <a:r>
              <a:rPr lang="en-US" dirty="0" smtClean="0"/>
              <a:t>		- </a:t>
            </a:r>
            <a:r>
              <a:rPr lang="en-US" sz="2000" dirty="0" smtClean="0"/>
              <a:t>Using</a:t>
            </a:r>
            <a:r>
              <a:rPr lang="en-US" dirty="0" smtClean="0"/>
              <a:t> </a:t>
            </a:r>
            <a:r>
              <a:rPr lang="en-US" sz="2800" dirty="0" smtClean="0"/>
              <a:t>C++ library</a:t>
            </a:r>
          </a:p>
          <a:p>
            <a:pPr>
              <a:buNone/>
            </a:pPr>
            <a:r>
              <a:rPr lang="en-US" sz="2800" dirty="0" err="1" smtClean="0"/>
              <a:t>Condor_Qpid</a:t>
            </a:r>
            <a:r>
              <a:rPr lang="en-US" sz="2800" dirty="0" smtClean="0"/>
              <a:t> Daemon: </a:t>
            </a:r>
            <a:r>
              <a:rPr lang="en-US" sz="2400" dirty="0" smtClean="0"/>
              <a:t>runs the </a:t>
            </a:r>
            <a:r>
              <a:rPr lang="en-US" sz="2400" dirty="0" err="1" smtClean="0"/>
              <a:t>Qpid</a:t>
            </a:r>
            <a:r>
              <a:rPr lang="en-US" sz="2400" dirty="0" smtClean="0"/>
              <a:t> broker, initializes the queues </a:t>
            </a:r>
            <a:r>
              <a:rPr lang="en-US" sz="2400" dirty="0" smtClean="0"/>
              <a:t>,publishes </a:t>
            </a:r>
            <a:r>
              <a:rPr lang="en-US" sz="2400" dirty="0" err="1" smtClean="0"/>
              <a:t>classAd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>
              <a:buNone/>
            </a:pPr>
            <a:r>
              <a:rPr lang="en-US" sz="2800" dirty="0" err="1" smtClean="0"/>
              <a:t>Condor_jobs</a:t>
            </a:r>
            <a:r>
              <a:rPr lang="en-US" sz="2800" dirty="0" smtClean="0"/>
              <a:t>: </a:t>
            </a:r>
          </a:p>
          <a:p>
            <a:pPr>
              <a:buNone/>
            </a:pPr>
            <a:r>
              <a:rPr lang="en-US" sz="2400" dirty="0" smtClean="0"/>
              <a:t>CLIENT PUBLISHER: </a:t>
            </a:r>
            <a:r>
              <a:rPr lang="en-US" sz="2400" dirty="0" err="1" smtClean="0"/>
              <a:t>Condor_EventLog_Forwarder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CLIENT SUBSCRIBER : Any listener that reads messages writes to </a:t>
            </a:r>
            <a:r>
              <a:rPr lang="en-US" sz="2400" dirty="0" err="1" smtClean="0"/>
              <a:t>file,send</a:t>
            </a:r>
            <a:r>
              <a:rPr lang="en-US" sz="2400" dirty="0" smtClean="0"/>
              <a:t> emails, IMs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368300"/>
            <a:ext cx="7772400" cy="914400"/>
          </a:xfrm>
        </p:spPr>
        <p:txBody>
          <a:bodyPr/>
          <a:lstStyle/>
          <a:p>
            <a:r>
              <a:rPr lang="en-US" dirty="0" smtClean="0"/>
              <a:t>Condor-</a:t>
            </a:r>
            <a:r>
              <a:rPr lang="en-US" dirty="0" err="1" smtClean="0"/>
              <a:t>Qpid</a:t>
            </a:r>
            <a:r>
              <a:rPr lang="en-US" dirty="0" smtClean="0"/>
              <a:t> Integration Architecture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71500" y="3086100"/>
            <a:ext cx="2463800" cy="9525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Condor Event </a:t>
            </a:r>
            <a:r>
              <a:rPr lang="en-US" sz="2000" dirty="0" smtClean="0"/>
              <a:t>Log Forwarder</a:t>
            </a:r>
          </a:p>
          <a:p>
            <a:r>
              <a:rPr lang="en-US" sz="2000" dirty="0" smtClean="0"/>
              <a:t>(Client Publisher)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708400" y="1993900"/>
            <a:ext cx="256540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84600" y="3314700"/>
            <a:ext cx="1092200" cy="546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Exchange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181600" y="2527300"/>
            <a:ext cx="1066800" cy="44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Queue1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181600" y="3314700"/>
            <a:ext cx="1066800" cy="44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Queue2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130800" y="4521200"/>
            <a:ext cx="1066800" cy="44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Queue-n</a:t>
            </a:r>
          </a:p>
        </p:txBody>
      </p:sp>
      <p:cxnSp>
        <p:nvCxnSpPr>
          <p:cNvPr id="19" name="Straight Arrow Connector 18"/>
          <p:cNvCxnSpPr>
            <a:endCxn id="9" idx="1"/>
          </p:cNvCxnSpPr>
          <p:nvPr/>
        </p:nvCxnSpPr>
        <p:spPr bwMode="auto">
          <a:xfrm rot="5400000" flipH="1" flipV="1">
            <a:off x="4714875" y="2886075"/>
            <a:ext cx="603250" cy="330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851400" y="3517900"/>
            <a:ext cx="3429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endCxn id="11" idx="1"/>
          </p:cNvCxnSpPr>
          <p:nvPr/>
        </p:nvCxnSpPr>
        <p:spPr bwMode="auto">
          <a:xfrm rot="16200000" flipH="1">
            <a:off x="4568825" y="4181475"/>
            <a:ext cx="857250" cy="2667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Right Arrow 23"/>
          <p:cNvSpPr/>
          <p:nvPr/>
        </p:nvSpPr>
        <p:spPr bwMode="auto">
          <a:xfrm>
            <a:off x="6248400" y="2654300"/>
            <a:ext cx="838200" cy="1524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061200" y="2273300"/>
            <a:ext cx="1790700" cy="889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/>
              <a:t>Client -1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(Write to File)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Right Arrow 25"/>
          <p:cNvSpPr/>
          <p:nvPr/>
        </p:nvSpPr>
        <p:spPr bwMode="auto">
          <a:xfrm>
            <a:off x="6286500" y="3556000"/>
            <a:ext cx="889000" cy="1778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162800" y="4305300"/>
            <a:ext cx="1612900" cy="9779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Client-n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    (Email)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ight Arrow 33"/>
          <p:cNvSpPr/>
          <p:nvPr/>
        </p:nvSpPr>
        <p:spPr bwMode="auto">
          <a:xfrm>
            <a:off x="6197600" y="4660900"/>
            <a:ext cx="977900" cy="1651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6" name="Right Arrow 35"/>
          <p:cNvSpPr/>
          <p:nvPr/>
        </p:nvSpPr>
        <p:spPr bwMode="auto">
          <a:xfrm>
            <a:off x="3035300" y="3467100"/>
            <a:ext cx="736600" cy="215900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41" name="Picture 40" descr="sky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75500" y="3187700"/>
            <a:ext cx="1257300" cy="10541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84600" y="1612900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 </a:t>
            </a:r>
            <a:r>
              <a:rPr lang="en-US" sz="1800" dirty="0" smtClean="0"/>
              <a:t>     </a:t>
            </a:r>
            <a:r>
              <a:rPr lang="en-US" sz="1800" b="1" dirty="0" err="1" smtClean="0"/>
              <a:t>Qpid</a:t>
            </a:r>
            <a:r>
              <a:rPr lang="en-US" sz="1800" b="1" dirty="0" smtClean="0"/>
              <a:t> Broker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 for </a:t>
            </a:r>
            <a:r>
              <a:rPr lang="en-US" dirty="0" err="1" smtClean="0"/>
              <a:t>Qpid</a:t>
            </a:r>
            <a:r>
              <a:rPr lang="en-US" dirty="0" smtClean="0"/>
              <a:t> Client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Configurations for sending messages:</a:t>
            </a:r>
          </a:p>
          <a:p>
            <a:pPr lvl="1"/>
            <a:r>
              <a:rPr lang="en-US" dirty="0" smtClean="0"/>
              <a:t> 1 to 1</a:t>
            </a:r>
          </a:p>
          <a:p>
            <a:pPr lvl="1"/>
            <a:r>
              <a:rPr lang="en-US" dirty="0" smtClean="0"/>
              <a:t> 1 to selected ids in the contact list</a:t>
            </a:r>
          </a:p>
          <a:p>
            <a:pPr lvl="1"/>
            <a:r>
              <a:rPr lang="en-US" dirty="0" smtClean="0"/>
              <a:t>1 to all in the contact list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of condor add-ons</a:t>
            </a:r>
            <a:endParaRPr lang="en-US" dirty="0" smtClean="0"/>
          </a:p>
          <a:p>
            <a:r>
              <a:rPr lang="en-US" dirty="0" smtClean="0"/>
              <a:t>Event log message filtering at client listener level – Feedback mode</a:t>
            </a:r>
          </a:p>
          <a:p>
            <a:r>
              <a:rPr lang="en-US" dirty="0" smtClean="0"/>
              <a:t>Extension to integrate with other clients like Twitter, </a:t>
            </a:r>
            <a:r>
              <a:rPr lang="en-US" dirty="0" err="1" smtClean="0"/>
              <a:t>Facebook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4577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1656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Condor Notification </a:t>
            </a:r>
            <a:r>
              <a:rPr lang="en-US" dirty="0" smtClean="0"/>
              <a:t>System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715000" y="3302000"/>
            <a:ext cx="1663700" cy="3683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Email Notifier</a:t>
            </a:r>
          </a:p>
        </p:txBody>
      </p:sp>
      <p:sp>
        <p:nvSpPr>
          <p:cNvPr id="8" name="Right Arrow 7"/>
          <p:cNvSpPr/>
          <p:nvPr/>
        </p:nvSpPr>
        <p:spPr bwMode="auto">
          <a:xfrm>
            <a:off x="2895600" y="3378200"/>
            <a:ext cx="2794000" cy="228600"/>
          </a:xfrm>
          <a:prstGeom prst="rightArrow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104900" y="2133600"/>
            <a:ext cx="2171700" cy="33909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Machine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–N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371600" y="2679700"/>
            <a:ext cx="1333500" cy="4953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startD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397000" y="3289300"/>
            <a:ext cx="1346200" cy="457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</a:t>
            </a:r>
            <a:r>
              <a:rPr lang="en-US" sz="1800" dirty="0" err="1" smtClean="0"/>
              <a:t>schedD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1943100" y="3759200"/>
            <a:ext cx="165100" cy="558800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 rot="5400000">
            <a:off x="1552575" y="42005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 rot="5400000">
            <a:off x="1704975" y="43529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 rot="5400000">
            <a:off x="1857375" y="45053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 rot="5400000">
            <a:off x="2009775" y="46577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17700" y="4876800"/>
            <a:ext cx="7239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logs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1257300" y="1778000"/>
            <a:ext cx="2171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Condor Pool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482600"/>
            <a:ext cx="7772400" cy="914400"/>
          </a:xfrm>
        </p:spPr>
        <p:txBody>
          <a:bodyPr/>
          <a:lstStyle/>
          <a:p>
            <a:r>
              <a:rPr lang="en-US" dirty="0" smtClean="0"/>
              <a:t>Goal -1</a:t>
            </a:r>
            <a:endParaRPr lang="en-US" dirty="0"/>
          </a:p>
        </p:txBody>
      </p:sp>
      <p:pic>
        <p:nvPicPr>
          <p:cNvPr id="9" name="Picture 8" descr="Email I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1349" y="2572512"/>
            <a:ext cx="1238251" cy="1386841"/>
          </a:xfrm>
          <a:prstGeom prst="rect">
            <a:avLst/>
          </a:prstGeom>
        </p:spPr>
      </p:pic>
      <p:sp>
        <p:nvSpPr>
          <p:cNvPr id="26" name="Right Arrow 25"/>
          <p:cNvSpPr/>
          <p:nvPr/>
        </p:nvSpPr>
        <p:spPr bwMode="auto">
          <a:xfrm>
            <a:off x="3886200" y="3111500"/>
            <a:ext cx="3086100" cy="355600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8600" y="2413000"/>
            <a:ext cx="469900" cy="1981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I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9" name="Picture 28" descr="magnifying-gla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59699" y="0"/>
            <a:ext cx="1384301" cy="12827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2120900" y="1917700"/>
            <a:ext cx="2171700" cy="33909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Machine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–N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2387600" y="2463800"/>
            <a:ext cx="1333500" cy="4953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startD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2413000" y="3073400"/>
            <a:ext cx="1346200" cy="457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</a:t>
            </a:r>
            <a:r>
              <a:rPr lang="en-US" sz="1800" dirty="0" err="1" smtClean="0"/>
              <a:t>schedD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 bwMode="auto">
          <a:xfrm>
            <a:off x="2959100" y="3543300"/>
            <a:ext cx="165100" cy="558800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 rot="5400000">
            <a:off x="2568575" y="39846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 rot="5400000">
            <a:off x="2720975" y="41370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 rot="5400000">
            <a:off x="2873375" y="42894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5400000">
            <a:off x="3025775" y="44418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33700" y="4660900"/>
            <a:ext cx="7239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logs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2273300" y="1562100"/>
            <a:ext cx="2171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Condor Pool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-2</a:t>
            </a:r>
            <a:endParaRPr lang="en-US" dirty="0"/>
          </a:p>
        </p:txBody>
      </p:sp>
      <p:pic>
        <p:nvPicPr>
          <p:cNvPr id="8" name="Picture 7" descr="log_file_i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3000" y="1955800"/>
            <a:ext cx="749300" cy="749300"/>
          </a:xfrm>
          <a:prstGeom prst="rect">
            <a:avLst/>
          </a:prstGeom>
        </p:spPr>
      </p:pic>
      <p:pic>
        <p:nvPicPr>
          <p:cNvPr id="9" name="Picture 8" descr="Email Ic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4650" y="3029712"/>
            <a:ext cx="628650" cy="704088"/>
          </a:xfrm>
          <a:prstGeom prst="rect">
            <a:avLst/>
          </a:prstGeom>
        </p:spPr>
      </p:pic>
      <p:pic>
        <p:nvPicPr>
          <p:cNvPr id="10" name="Picture 9" descr="yahoo-messeng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04075" y="4762499"/>
            <a:ext cx="880961" cy="771525"/>
          </a:xfrm>
          <a:prstGeom prst="rect">
            <a:avLst/>
          </a:prstGeom>
        </p:spPr>
      </p:pic>
      <p:pic>
        <p:nvPicPr>
          <p:cNvPr id="11" name="Picture 10" descr="skyp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47000" y="3975100"/>
            <a:ext cx="647700" cy="647700"/>
          </a:xfrm>
          <a:prstGeom prst="rect">
            <a:avLst/>
          </a:prstGeom>
        </p:spPr>
      </p:pic>
      <p:pic>
        <p:nvPicPr>
          <p:cNvPr id="12" name="Picture 11" descr="twitter_log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38900" y="5270500"/>
            <a:ext cx="596900" cy="5969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 bwMode="auto">
          <a:xfrm flipV="1">
            <a:off x="4445000" y="2501900"/>
            <a:ext cx="2857500" cy="342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4483100" y="2844800"/>
            <a:ext cx="3435350" cy="575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4483100" y="2857500"/>
            <a:ext cx="3327400" cy="14922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4445000" y="2882900"/>
            <a:ext cx="2908300" cy="21717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6200000" flipH="1">
            <a:off x="4216400" y="3225800"/>
            <a:ext cx="2476500" cy="1943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838200" y="1905000"/>
            <a:ext cx="2171700" cy="33909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Machine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–N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104900" y="2451100"/>
            <a:ext cx="1333500" cy="4953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startD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130300" y="3060700"/>
            <a:ext cx="1346200" cy="457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</a:t>
            </a:r>
            <a:r>
              <a:rPr lang="en-US" sz="1800" dirty="0" err="1" smtClean="0"/>
              <a:t>schedD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1676400" y="3530600"/>
            <a:ext cx="165100" cy="558800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 rot="5400000">
            <a:off x="1285875" y="39719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 rot="5400000">
            <a:off x="1438275" y="41243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 rot="5400000">
            <a:off x="1590675" y="42767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 rot="5400000">
            <a:off x="1743075" y="44291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51000" y="4648200"/>
            <a:ext cx="7239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logs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990600" y="1549400"/>
            <a:ext cx="2171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Condor Pool</a:t>
            </a:r>
            <a:endParaRPr lang="en-US" sz="2000" dirty="0"/>
          </a:p>
        </p:txBody>
      </p:sp>
      <p:sp>
        <p:nvSpPr>
          <p:cNvPr id="30" name="Rectangle 29"/>
          <p:cNvSpPr/>
          <p:nvPr/>
        </p:nvSpPr>
        <p:spPr bwMode="auto">
          <a:xfrm>
            <a:off x="3784600" y="1981200"/>
            <a:ext cx="698500" cy="3187700"/>
          </a:xfrm>
          <a:prstGeom prst="rect">
            <a:avLst/>
          </a:prstGeom>
          <a:solidFill>
            <a:schemeClr val="tx2">
              <a:lumMod val="85000"/>
              <a:lumOff val="1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I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M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D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I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A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E</a:t>
            </a:r>
          </a:p>
        </p:txBody>
      </p:sp>
      <p:sp>
        <p:nvSpPr>
          <p:cNvPr id="38" name="Right Arrow 37"/>
          <p:cNvSpPr/>
          <p:nvPr/>
        </p:nvSpPr>
        <p:spPr bwMode="auto">
          <a:xfrm>
            <a:off x="2514600" y="3149600"/>
            <a:ext cx="1257300" cy="2413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en-US" dirty="0" smtClean="0"/>
              <a:t>Asynchronously transfer condor’s event logs(messages) to external listener client(s)</a:t>
            </a:r>
          </a:p>
          <a:p>
            <a:pPr lvl="1" algn="just"/>
            <a:r>
              <a:rPr lang="en-US" dirty="0" smtClean="0"/>
              <a:t>Event Log Format Transformation</a:t>
            </a:r>
          </a:p>
          <a:p>
            <a:pPr lvl="1" algn="just"/>
            <a:r>
              <a:rPr lang="en-US" dirty="0" smtClean="0"/>
              <a:t>Event Log  Filtering</a:t>
            </a:r>
          </a:p>
          <a:p>
            <a:pPr lvl="1" algn="just">
              <a:buNone/>
            </a:pPr>
            <a:endParaRPr lang="en-US" dirty="0" smtClean="0"/>
          </a:p>
          <a:p>
            <a:pPr lvl="1" algn="just">
              <a:buNone/>
            </a:pPr>
            <a:endParaRPr lang="en-US" dirty="0" smtClean="0"/>
          </a:p>
          <a:p>
            <a:pPr lvl="1" algn="just"/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079500" y="4648200"/>
            <a:ext cx="6705600" cy="7239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Without affecting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current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schedD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setup!  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8000"/>
            <a:ext cx="7772400" cy="914400"/>
          </a:xfrm>
        </p:spPr>
        <p:txBody>
          <a:bodyPr/>
          <a:lstStyle/>
          <a:p>
            <a:r>
              <a:rPr lang="en-US" dirty="0" smtClean="0"/>
              <a:t>Condor-Messaging System Architecture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717800" y="2400300"/>
            <a:ext cx="977900" cy="23241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Event Log Forwarder</a:t>
            </a:r>
          </a:p>
          <a:p>
            <a:r>
              <a:rPr lang="en-US" sz="2000" dirty="0" smtClean="0"/>
              <a:t>(Client Publisher)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6700" y="1993900"/>
            <a:ext cx="219710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406900" y="2705100"/>
            <a:ext cx="406400" cy="21463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X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181600" y="2527300"/>
            <a:ext cx="1066800" cy="44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Queue1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181600" y="3314700"/>
            <a:ext cx="1066800" cy="44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Queue2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130800" y="4521200"/>
            <a:ext cx="1066800" cy="444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/>
              <a:t>Queue-n</a:t>
            </a:r>
          </a:p>
        </p:txBody>
      </p:sp>
      <p:cxnSp>
        <p:nvCxnSpPr>
          <p:cNvPr id="19" name="Straight Arrow Connector 18"/>
          <p:cNvCxnSpPr>
            <a:endCxn id="9" idx="1"/>
          </p:cNvCxnSpPr>
          <p:nvPr/>
        </p:nvCxnSpPr>
        <p:spPr bwMode="auto">
          <a:xfrm rot="5400000" flipH="1" flipV="1">
            <a:off x="4689475" y="2886075"/>
            <a:ext cx="628650" cy="355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4826000" y="3519488"/>
            <a:ext cx="368300" cy="111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8" idx="3"/>
            <a:endCxn id="11" idx="1"/>
          </p:cNvCxnSpPr>
          <p:nvPr/>
        </p:nvCxnSpPr>
        <p:spPr bwMode="auto">
          <a:xfrm>
            <a:off x="4813300" y="3778250"/>
            <a:ext cx="317500" cy="965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Right Arrow 23"/>
          <p:cNvSpPr/>
          <p:nvPr/>
        </p:nvSpPr>
        <p:spPr bwMode="auto">
          <a:xfrm>
            <a:off x="6248400" y="2654300"/>
            <a:ext cx="812800" cy="2032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061200" y="2273300"/>
            <a:ext cx="1790700" cy="889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/>
              <a:t>Client -1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(Write to File)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Right Arrow 25"/>
          <p:cNvSpPr/>
          <p:nvPr/>
        </p:nvSpPr>
        <p:spPr bwMode="auto">
          <a:xfrm>
            <a:off x="6286500" y="3556000"/>
            <a:ext cx="850900" cy="2286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162800" y="4305300"/>
            <a:ext cx="1612900" cy="9779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Client-n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/>
              <a:t>    (Email)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4" name="Right Arrow 33"/>
          <p:cNvSpPr/>
          <p:nvPr/>
        </p:nvSpPr>
        <p:spPr bwMode="auto">
          <a:xfrm>
            <a:off x="6197600" y="4660900"/>
            <a:ext cx="977900" cy="1651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27500" y="16129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Messaging  System</a:t>
            </a:r>
            <a:endParaRPr lang="en-US" sz="2000" dirty="0"/>
          </a:p>
        </p:txBody>
      </p:sp>
      <p:sp>
        <p:nvSpPr>
          <p:cNvPr id="29" name="Right Arrow 28"/>
          <p:cNvSpPr/>
          <p:nvPr/>
        </p:nvSpPr>
        <p:spPr bwMode="auto">
          <a:xfrm>
            <a:off x="1803400" y="3530600"/>
            <a:ext cx="546100" cy="215900"/>
          </a:xfrm>
          <a:prstGeom prst="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150100" y="3276600"/>
            <a:ext cx="1727200" cy="812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/>
              <a:t>Client -2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   (IM)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52400" y="2095500"/>
            <a:ext cx="2171700" cy="33909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Machine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–N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19100" y="2641600"/>
            <a:ext cx="1333500" cy="4953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startD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44500" y="3251200"/>
            <a:ext cx="1346200" cy="457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 </a:t>
            </a:r>
            <a:r>
              <a:rPr lang="en-US" sz="1800" dirty="0" err="1" smtClean="0"/>
              <a:t>schedD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Down Arrow 32"/>
          <p:cNvSpPr/>
          <p:nvPr/>
        </p:nvSpPr>
        <p:spPr bwMode="auto">
          <a:xfrm>
            <a:off x="990600" y="3721100"/>
            <a:ext cx="203200" cy="596900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 rot="5400000">
            <a:off x="600075" y="41624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 rot="5400000">
            <a:off x="752475" y="43148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 rot="5400000">
            <a:off x="904875" y="44672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 rot="5400000">
            <a:off x="1057275" y="4619625"/>
            <a:ext cx="533400" cy="8826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65200" y="4838700"/>
            <a:ext cx="7239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logs</a:t>
            </a:r>
            <a:endParaRPr lang="en-US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304800" y="1739900"/>
            <a:ext cx="2171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Condor Pool</a:t>
            </a:r>
            <a:endParaRPr lang="en-US" sz="2000" dirty="0"/>
          </a:p>
        </p:txBody>
      </p:sp>
      <p:sp>
        <p:nvSpPr>
          <p:cNvPr id="47" name="Right Arrow 46"/>
          <p:cNvSpPr/>
          <p:nvPr/>
        </p:nvSpPr>
        <p:spPr bwMode="auto">
          <a:xfrm>
            <a:off x="3695700" y="3543300"/>
            <a:ext cx="698500" cy="139700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Bent-Up Arrow 47"/>
          <p:cNvSpPr/>
          <p:nvPr/>
        </p:nvSpPr>
        <p:spPr bwMode="auto">
          <a:xfrm>
            <a:off x="1752600" y="3581400"/>
            <a:ext cx="406400" cy="1447800"/>
          </a:xfrm>
          <a:prstGeom prst="bentUp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Right Arrow 48"/>
          <p:cNvSpPr/>
          <p:nvPr/>
        </p:nvSpPr>
        <p:spPr bwMode="auto">
          <a:xfrm>
            <a:off x="1981200" y="3492500"/>
            <a:ext cx="736600" cy="292100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MOM</a:t>
            </a:r>
          </a:p>
          <a:p>
            <a:r>
              <a:rPr lang="en-US" dirty="0" smtClean="0"/>
              <a:t>Introduction to AMQP</a:t>
            </a:r>
          </a:p>
          <a:p>
            <a:r>
              <a:rPr lang="en-US" dirty="0" smtClean="0"/>
              <a:t>Integration of </a:t>
            </a:r>
            <a:r>
              <a:rPr lang="en-US" dirty="0" err="1" smtClean="0"/>
              <a:t>Qpid</a:t>
            </a:r>
            <a:r>
              <a:rPr lang="en-US" dirty="0" smtClean="0"/>
              <a:t> with Condor</a:t>
            </a:r>
          </a:p>
          <a:p>
            <a:r>
              <a:rPr lang="en-US" dirty="0" smtClean="0"/>
              <a:t>Applications – Skype Integration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330200"/>
            <a:ext cx="7785100" cy="1016000"/>
          </a:xfrm>
        </p:spPr>
        <p:txBody>
          <a:bodyPr/>
          <a:lstStyle/>
          <a:p>
            <a:r>
              <a:rPr lang="en-US" sz="2800" b="0" dirty="0" smtClean="0"/>
              <a:t>Message-oriented middleware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(</a:t>
            </a:r>
            <a:r>
              <a:rPr lang="en-US" dirty="0" smtClean="0"/>
              <a:t>MOM)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633538"/>
            <a:ext cx="7772400" cy="3738562"/>
          </a:xfrm>
        </p:spPr>
        <p:txBody>
          <a:bodyPr/>
          <a:lstStyle/>
          <a:p>
            <a:r>
              <a:rPr lang="en-US" sz="2800" dirty="0" smtClean="0"/>
              <a:t>Infrastructure focused on sending and receiving messages that allows application modules to be distributed over heterogeneous platforms</a:t>
            </a:r>
          </a:p>
          <a:p>
            <a:r>
              <a:rPr lang="en-US" dirty="0" smtClean="0"/>
              <a:t>Features:</a:t>
            </a:r>
          </a:p>
          <a:p>
            <a:pPr lvl="1"/>
            <a:r>
              <a:rPr lang="en-US" sz="2000" dirty="0" smtClean="0"/>
              <a:t>Asynchronous Delivery</a:t>
            </a:r>
          </a:p>
          <a:p>
            <a:pPr lvl="1"/>
            <a:r>
              <a:rPr lang="en-US" sz="2000" dirty="0" smtClean="0"/>
              <a:t>Routing messages (broadcast, multicast possible)</a:t>
            </a:r>
          </a:p>
          <a:p>
            <a:pPr lvl="1"/>
            <a:r>
              <a:rPr lang="en-US" sz="2000" dirty="0" smtClean="0"/>
              <a:t>Message transformation /mapping</a:t>
            </a:r>
          </a:p>
          <a:p>
            <a:r>
              <a:rPr lang="en-US" dirty="0" smtClean="0"/>
              <a:t>Specifications </a:t>
            </a:r>
            <a:r>
              <a:rPr lang="en-US" dirty="0" err="1" smtClean="0"/>
              <a:t>eg</a:t>
            </a:r>
            <a:r>
              <a:rPr lang="en-US" dirty="0" smtClean="0"/>
              <a:t>: XMPP, AMQP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b="1" u="sng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8000"/>
            <a:ext cx="7772400" cy="1016000"/>
          </a:xfrm>
        </p:spPr>
        <p:txBody>
          <a:bodyPr/>
          <a:lstStyle/>
          <a:p>
            <a:r>
              <a:rPr lang="en-US" sz="2400" dirty="0" smtClean="0"/>
              <a:t>Advanced Message Queuing Protocol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(AMQP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standard application layer protocol for MOM</a:t>
            </a:r>
          </a:p>
          <a:p>
            <a:r>
              <a:rPr lang="en-US" dirty="0" smtClean="0"/>
              <a:t>Key Features:</a:t>
            </a:r>
          </a:p>
          <a:p>
            <a:pPr lvl="1"/>
            <a:r>
              <a:rPr lang="en-US" sz="2400" dirty="0" smtClean="0"/>
              <a:t>Message orientation</a:t>
            </a:r>
          </a:p>
          <a:p>
            <a:pPr lvl="1"/>
            <a:r>
              <a:rPr lang="en-US" sz="2400" dirty="0" smtClean="0"/>
              <a:t>Queuing</a:t>
            </a:r>
          </a:p>
          <a:p>
            <a:pPr lvl="1"/>
            <a:r>
              <a:rPr lang="en-US" sz="2400" dirty="0" smtClean="0"/>
              <a:t>Routing</a:t>
            </a:r>
          </a:p>
          <a:p>
            <a:pPr lvl="1"/>
            <a:r>
              <a:rPr lang="en-US" sz="2400" dirty="0" smtClean="0"/>
              <a:t>Reliability</a:t>
            </a:r>
          </a:p>
          <a:p>
            <a:pPr lvl="1"/>
            <a:r>
              <a:rPr lang="en-US" sz="2400" dirty="0" smtClean="0"/>
              <a:t>Security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dorProject">
  <a:themeElements>
    <a:clrScheme name="3_CondorN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CondorNew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Condor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dorN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CondorProject</Template>
  <TotalTime>1883</TotalTime>
  <Words>472</Words>
  <Application>Microsoft Office PowerPoint</Application>
  <PresentationFormat>On-screen Show (4:3)</PresentationFormat>
  <Paragraphs>176</Paragraphs>
  <Slides>19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CondorProject</vt:lpstr>
      <vt:lpstr>Asynchronous Notification in Condor By Vidhya Murali</vt:lpstr>
      <vt:lpstr>Existing Condor Notification System</vt:lpstr>
      <vt:lpstr>Goal -1</vt:lpstr>
      <vt:lpstr>Goal -2</vt:lpstr>
      <vt:lpstr>Goals</vt:lpstr>
      <vt:lpstr>Condor-Messaging System Architecture</vt:lpstr>
      <vt:lpstr>Outline</vt:lpstr>
      <vt:lpstr>Message-oriented middleware (MOM)</vt:lpstr>
      <vt:lpstr>Advanced Message Queuing Protocol (AMQP )</vt:lpstr>
      <vt:lpstr>AMQP Model</vt:lpstr>
      <vt:lpstr>AMQP Entities</vt:lpstr>
      <vt:lpstr>AMQP contd...</vt:lpstr>
      <vt:lpstr>Durable (persistent) Pub/Sub Delivery</vt:lpstr>
      <vt:lpstr>Integration of Qpid with Condor </vt:lpstr>
      <vt:lpstr>Condor-Qpid Integration Architecture</vt:lpstr>
      <vt:lpstr>Skype for Qpid Client</vt:lpstr>
      <vt:lpstr>Conclusion</vt:lpstr>
      <vt:lpstr>Questions?</vt:lpstr>
      <vt:lpstr>Thank You!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Asynchronous notification in Condor</dc:title>
  <dc:creator>vidhya</dc:creator>
  <cp:lastModifiedBy>vidhya</cp:lastModifiedBy>
  <cp:revision>98</cp:revision>
  <dcterms:created xsi:type="dcterms:W3CDTF">2010-04-06T07:24:25Z</dcterms:created>
  <dcterms:modified xsi:type="dcterms:W3CDTF">2010-04-14T19:32:22Z</dcterms:modified>
</cp:coreProperties>
</file>