
<file path=[Content_Types].xml><?xml version="1.0" encoding="utf-8"?>
<Types xmlns="http://schemas.openxmlformats.org/package/2006/content-types">
  <Override PartName="/ppt/slides/slide1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Layouts/slideLayout3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Default Extension="png" ContentType="image/png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15.xml" ContentType="application/vnd.openxmlformats-officedocument.presentationml.slide+xml"/>
  <Override PartName="/ppt/viewProps.xml" ContentType="application/vnd.openxmlformats-officedocument.presentationml.viewProps+xml"/>
  <Default Extension="bin" ContentType="application/vnd.openxmlformats-officedocument.presentationml.printerSettings"/>
  <Override PartName="/docProps/core.xml" ContentType="application/vnd.openxmlformats-package.core-properties+xml"/>
  <Default Extension="rels" ContentType="application/vnd.openxmlformats-package.relationships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Default Extension="pdf" ContentType="application/pdf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20"/>
  </p:notesMasterIdLst>
  <p:sldIdLst>
    <p:sldId id="257" r:id="rId2"/>
    <p:sldId id="259" r:id="rId3"/>
    <p:sldId id="280" r:id="rId4"/>
    <p:sldId id="262" r:id="rId5"/>
    <p:sldId id="273" r:id="rId6"/>
    <p:sldId id="263" r:id="rId7"/>
    <p:sldId id="265" r:id="rId8"/>
    <p:sldId id="266" r:id="rId9"/>
    <p:sldId id="264" r:id="rId10"/>
    <p:sldId id="268" r:id="rId11"/>
    <p:sldId id="267" r:id="rId12"/>
    <p:sldId id="276" r:id="rId13"/>
    <p:sldId id="277" r:id="rId14"/>
    <p:sldId id="278" r:id="rId15"/>
    <p:sldId id="274" r:id="rId16"/>
    <p:sldId id="281" r:id="rId17"/>
    <p:sldId id="270" r:id="rId18"/>
    <p:sldId id="271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860A"/>
    <a:srgbClr val="50147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-87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slide" Target="slides/slide6.xml"/><Relationship Id="rId1" Type="http://schemas.openxmlformats.org/officeDocument/2006/relationships/slideMaster" Target="slideMasters/slideMaster1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14" Type="http://schemas.openxmlformats.org/officeDocument/2006/relationships/slide" Target="slides/slide13.xml"/><Relationship Id="rId23" Type="http://schemas.openxmlformats.org/officeDocument/2006/relationships/viewProps" Target="viewProps.xml"/><Relationship Id="rId4" Type="http://schemas.openxmlformats.org/officeDocument/2006/relationships/slide" Target="slides/slide3.xml"/><Relationship Id="rId11" Type="http://schemas.openxmlformats.org/officeDocument/2006/relationships/slide" Target="slides/slide10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1" Type="http://schemas.openxmlformats.org/officeDocument/2006/relationships/printerSettings" Target="printerSettings/printerSettings1.bin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090E91-FBA4-1E43-97B2-82C55C63CBE4}" type="datetimeFigureOut">
              <a:rPr lang="en-US" smtClean="0"/>
              <a:pPr/>
              <a:t>4/15/10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0BDE2-7C1B-3C4D-A663-7AD413594BC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marL="57150">
              <a:spcBef>
                <a:spcPts val="588"/>
              </a:spcBef>
            </a:pPr>
            <a:r>
              <a:rPr lang="en-US" sz="1400">
                <a:solidFill>
                  <a:srgbClr val="000000"/>
                </a:solidFill>
                <a:ea typeface="Arial" pitchFamily="-108" charset="0"/>
                <a:cs typeface="Arial" pitchFamily="-108" charset="0"/>
                <a:sym typeface="Arial" pitchFamily="-108" charset="0"/>
              </a:rPr>
              <a:t>Is this good enough. No. Traditional schedulers are not aware of characteristics and semantics of data placement jobs. For them there is no difference between a computational job and a data placement job. Both consist of a binary and couple of arguments. And you’ve no idea what these mean, or what’s going inside. </a:t>
            </a:r>
          </a:p>
          <a:p>
            <a:pPr marL="57150">
              <a:spcBef>
                <a:spcPts val="588"/>
              </a:spcBef>
            </a:pPr>
            <a:r>
              <a:rPr lang="en-US" sz="1400">
                <a:solidFill>
                  <a:srgbClr val="000000"/>
                </a:solidFill>
                <a:ea typeface="Arial" pitchFamily="-108" charset="0"/>
                <a:cs typeface="Arial" pitchFamily="-108" charset="0"/>
                <a:sym typeface="Arial" pitchFamily="-108" charset="0"/>
              </a:rPr>
              <a:t>Data placement jobs are not like the computational jobs. In a computational job, But you can easily characterize dap jobs, and you know what to expect for each type of dap job.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0C1A-0F8B-1E40-A260-D4BD27D26E1B}" type="datetimeFigureOut">
              <a:rPr lang="en-US" smtClean="0"/>
              <a:pPr/>
              <a:t>4/15/10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38276-38DA-2B4B-A58E-2EC7E11976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0C1A-0F8B-1E40-A260-D4BD27D26E1B}" type="datetimeFigureOut">
              <a:rPr lang="en-US" smtClean="0"/>
              <a:pPr/>
              <a:t>4/15/10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38276-38DA-2B4B-A58E-2EC7E11976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0C1A-0F8B-1E40-A260-D4BD27D26E1B}" type="datetimeFigureOut">
              <a:rPr lang="en-US" smtClean="0"/>
              <a:pPr/>
              <a:t>4/15/10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38276-38DA-2B4B-A58E-2EC7E11976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0C1A-0F8B-1E40-A260-D4BD27D26E1B}" type="datetimeFigureOut">
              <a:rPr lang="en-US" smtClean="0"/>
              <a:pPr/>
              <a:t>4/15/10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38276-38DA-2B4B-A58E-2EC7E11976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0C1A-0F8B-1E40-A260-D4BD27D26E1B}" type="datetimeFigureOut">
              <a:rPr lang="en-US" smtClean="0"/>
              <a:pPr/>
              <a:t>4/15/10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38276-38DA-2B4B-A58E-2EC7E11976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0C1A-0F8B-1E40-A260-D4BD27D26E1B}" type="datetimeFigureOut">
              <a:rPr lang="en-US" smtClean="0"/>
              <a:pPr/>
              <a:t>4/15/10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38276-38DA-2B4B-A58E-2EC7E11976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0C1A-0F8B-1E40-A260-D4BD27D26E1B}" type="datetimeFigureOut">
              <a:rPr lang="en-US" smtClean="0"/>
              <a:pPr/>
              <a:t>4/15/10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38276-38DA-2B4B-A58E-2EC7E11976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0C1A-0F8B-1E40-A260-D4BD27D26E1B}" type="datetimeFigureOut">
              <a:rPr lang="en-US" smtClean="0"/>
              <a:pPr/>
              <a:t>4/15/10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38276-38DA-2B4B-A58E-2EC7E11976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0C1A-0F8B-1E40-A260-D4BD27D26E1B}" type="datetimeFigureOut">
              <a:rPr lang="en-US" smtClean="0"/>
              <a:pPr/>
              <a:t>4/15/10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38276-38DA-2B4B-A58E-2EC7E11976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0C1A-0F8B-1E40-A260-D4BD27D26E1B}" type="datetimeFigureOut">
              <a:rPr lang="en-US" smtClean="0"/>
              <a:pPr/>
              <a:t>4/15/10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38276-38DA-2B4B-A58E-2EC7E11976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0C1A-0F8B-1E40-A260-D4BD27D26E1B}" type="datetimeFigureOut">
              <a:rPr lang="en-US" smtClean="0"/>
              <a:pPr/>
              <a:t>4/15/10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38276-38DA-2B4B-A58E-2EC7E11976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10C1A-0F8B-1E40-A260-D4BD27D26E1B}" type="datetimeFigureOut">
              <a:rPr lang="en-US" smtClean="0"/>
              <a:pPr/>
              <a:t>4/15/10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338276-38DA-2B4B-A58E-2EC7E11976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df"/><Relationship Id="rId3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5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4" Type="http://schemas.openxmlformats.org/officeDocument/2006/relationships/hyperlink" Target="mailto:kosar@cct.lsu.edu" TargetMode="External"/><Relationship Id="rId5" Type="http://schemas.openxmlformats.org/officeDocument/2006/relationships/hyperlink" Target="mailto:sivakumar@cct.lsu.edu" TargetMode="External"/><Relationship Id="rId7" Type="http://schemas.openxmlformats.org/officeDocument/2006/relationships/hyperlink" Target="mailto:dyin@cct.lsu.edu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9" Type="http://schemas.openxmlformats.org/officeDocument/2006/relationships/image" Target="../media/image15.png"/><Relationship Id="rId3" Type="http://schemas.openxmlformats.org/officeDocument/2006/relationships/image" Target="../media/image2.png"/><Relationship Id="rId6" Type="http://schemas.openxmlformats.org/officeDocument/2006/relationships/hyperlink" Target="mailto:bross@cct.lsu.ed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11641" y="5089922"/>
            <a:ext cx="1607344" cy="1482328"/>
          </a:xfrm>
          <a:prstGeom prst="rect">
            <a:avLst/>
          </a:prstGeom>
          <a:noFill/>
          <a:ln w="12700" cap="flat">
            <a:noFill/>
            <a:round/>
            <a:headEnd/>
            <a:tailEnd/>
          </a:ln>
        </p:spPr>
      </p:pic>
      <p:sp>
        <p:nvSpPr>
          <p:cNvPr id="14338" name="Rectangle 2"/>
          <p:cNvSpPr>
            <a:spLocks/>
          </p:cNvSpPr>
          <p:nvPr/>
        </p:nvSpPr>
        <p:spPr bwMode="auto">
          <a:xfrm>
            <a:off x="4955977" y="6475140"/>
            <a:ext cx="3798474" cy="276999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40638" bIns="0">
            <a:prstTxWarp prst="textNoShape">
              <a:avLst/>
            </a:prstTxWarp>
            <a:spAutoFit/>
          </a:bodyPr>
          <a:lstStyle/>
          <a:p>
            <a:pPr marL="40182"/>
            <a:r>
              <a:rPr lang="en-US" dirty="0">
                <a:solidFill>
                  <a:srgbClr val="FFFFFF"/>
                </a:solidFill>
                <a:latin typeface="Times New Roman" pitchFamily="-108" charset="0"/>
                <a:ea typeface="Times New Roman" pitchFamily="-108" charset="0"/>
                <a:cs typeface="Times New Roman" pitchFamily="-108" charset="0"/>
                <a:sym typeface="Times New Roman" pitchFamily="-108" charset="0"/>
              </a:rPr>
              <a:t>AT LOUISIANA STATE UNIVERSITY</a:t>
            </a:r>
          </a:p>
        </p:txBody>
      </p:sp>
      <p:pic>
        <p:nvPicPr>
          <p:cNvPr id="14339" name="Picture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927" y="5125641"/>
            <a:ext cx="1902023" cy="1372939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14340" name="Rectangle 4"/>
          <p:cNvSpPr>
            <a:spLocks/>
          </p:cNvSpPr>
          <p:nvPr/>
        </p:nvSpPr>
        <p:spPr bwMode="auto">
          <a:xfrm>
            <a:off x="0" y="6570017"/>
            <a:ext cx="9144000" cy="294680"/>
          </a:xfrm>
          <a:prstGeom prst="rect">
            <a:avLst/>
          </a:prstGeom>
          <a:solidFill>
            <a:srgbClr val="46008F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8" bIns="0">
            <a:prstTxWarp prst="textNoShape">
              <a:avLst/>
            </a:prstTxWarp>
          </a:bodyPr>
          <a:lstStyle/>
          <a:p>
            <a:pPr marL="40182" algn="ctr">
              <a:lnSpc>
                <a:spcPct val="80000"/>
              </a:lnSpc>
            </a:pPr>
            <a:r>
              <a:rPr lang="en-US" sz="1500" dirty="0">
                <a:solidFill>
                  <a:srgbClr val="FFFFFF"/>
                </a:solidFill>
                <a:ea typeface="Arial" pitchFamily="-108" charset="0"/>
                <a:cs typeface="Arial" pitchFamily="-108" charset="0"/>
              </a:rPr>
              <a:t>CCT: Center for Computation &amp; Technology @ LSU</a:t>
            </a:r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title"/>
          </p:nvPr>
        </p:nvSpPr>
        <p:spPr>
          <a:xfrm>
            <a:off x="464344" y="1482328"/>
            <a:ext cx="8233172" cy="2205633"/>
          </a:xfrm>
          <a:ln/>
        </p:spPr>
        <p:txBody>
          <a:bodyPr rIns="116994">
            <a:normAutofit/>
          </a:bodyPr>
          <a:lstStyle/>
          <a:p>
            <a:pPr marL="40182"/>
            <a:r>
              <a:rPr lang="en-US" sz="4000" dirty="0" smtClean="0">
                <a:solidFill>
                  <a:srgbClr val="50147B"/>
                </a:solidFill>
              </a:rPr>
              <a:t>Stork Data Scheduler: Current Status and Future Directions</a:t>
            </a:r>
            <a:endParaRPr lang="en-US" sz="4000" dirty="0">
              <a:solidFill>
                <a:srgbClr val="50147B"/>
              </a:solidFill>
              <a:latin typeface="Copperplate Gothic Light" pitchFamily="-108" charset="0"/>
              <a:ea typeface="ヒラギノ明朝 ProN W3" pitchFamily="-108" charset="-128"/>
              <a:cs typeface="ヒラギノ明朝 ProN W3" pitchFamily="-108" charset="-128"/>
              <a:sym typeface="Copperplate Gothic Light" pitchFamily="-108" charset="0"/>
            </a:endParaRP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958950" y="3687960"/>
            <a:ext cx="6402586" cy="3170039"/>
          </a:xfrm>
          <a:ln/>
        </p:spPr>
        <p:txBody>
          <a:bodyPr rIns="116994"/>
          <a:lstStyle/>
          <a:p>
            <a:pPr marL="40182">
              <a:lnSpc>
                <a:spcPct val="80000"/>
              </a:lnSpc>
              <a:buNone/>
            </a:pPr>
            <a:r>
              <a:rPr lang="en-US" sz="2700" dirty="0" smtClean="0"/>
              <a:t>			</a:t>
            </a:r>
            <a:r>
              <a:rPr lang="en-US" sz="2700" dirty="0" smtClean="0">
                <a:solidFill>
                  <a:srgbClr val="FF0000"/>
                </a:solidFill>
              </a:rPr>
              <a:t>Sivakumar Kulasekaran</a:t>
            </a:r>
          </a:p>
          <a:p>
            <a:pPr marL="40182">
              <a:lnSpc>
                <a:spcPct val="80000"/>
              </a:lnSpc>
              <a:buNone/>
            </a:pPr>
            <a:endParaRPr lang="en-US" sz="2000" dirty="0" smtClean="0"/>
          </a:p>
          <a:p>
            <a:pPr marL="40182">
              <a:lnSpc>
                <a:spcPct val="80000"/>
              </a:lnSpc>
              <a:buNone/>
            </a:pPr>
            <a:r>
              <a:rPr lang="en-US" sz="2000" dirty="0" smtClean="0"/>
              <a:t>		Center </a:t>
            </a:r>
            <a:r>
              <a:rPr lang="en-US" sz="2000" dirty="0"/>
              <a:t>for Computation &amp; </a:t>
            </a:r>
            <a:r>
              <a:rPr lang="en-US" sz="2000" dirty="0" smtClean="0"/>
              <a:t>Technology</a:t>
            </a:r>
          </a:p>
          <a:p>
            <a:pPr marL="40182">
              <a:lnSpc>
                <a:spcPct val="80000"/>
              </a:lnSpc>
              <a:buNone/>
            </a:pPr>
            <a:r>
              <a:rPr lang="en-US" sz="2000" dirty="0" smtClean="0"/>
              <a:t>			   Louisiana </a:t>
            </a:r>
            <a:r>
              <a:rPr lang="en-US" sz="2000" dirty="0"/>
              <a:t>State University</a:t>
            </a:r>
            <a:endParaRPr lang="en-US" sz="2000" dirty="0" smtClean="0"/>
          </a:p>
          <a:p>
            <a:pPr marL="40182">
              <a:lnSpc>
                <a:spcPct val="80000"/>
              </a:lnSpc>
              <a:buNone/>
            </a:pPr>
            <a:endParaRPr lang="en-US" sz="1500" dirty="0" smtClean="0"/>
          </a:p>
          <a:p>
            <a:pPr marL="40182">
              <a:lnSpc>
                <a:spcPct val="80000"/>
              </a:lnSpc>
              <a:buNone/>
            </a:pPr>
            <a:r>
              <a:rPr lang="en-US" sz="1500" dirty="0" smtClean="0"/>
              <a:t>				      April 15, 2010</a:t>
            </a:r>
            <a:endParaRPr lang="en-US" sz="15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11641" y="5089922"/>
            <a:ext cx="1607344" cy="1482328"/>
          </a:xfrm>
          <a:prstGeom prst="rect">
            <a:avLst/>
          </a:prstGeom>
          <a:noFill/>
          <a:ln w="12700" cap="flat">
            <a:noFill/>
            <a:round/>
            <a:headEnd/>
            <a:tailEnd/>
          </a:ln>
        </p:spPr>
      </p:pic>
      <p:sp>
        <p:nvSpPr>
          <p:cNvPr id="14338" name="Rectangle 2"/>
          <p:cNvSpPr>
            <a:spLocks/>
          </p:cNvSpPr>
          <p:nvPr/>
        </p:nvSpPr>
        <p:spPr bwMode="auto">
          <a:xfrm>
            <a:off x="4955977" y="6475140"/>
            <a:ext cx="3798474" cy="276999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40638" bIns="0">
            <a:prstTxWarp prst="textNoShape">
              <a:avLst/>
            </a:prstTxWarp>
            <a:spAutoFit/>
          </a:bodyPr>
          <a:lstStyle/>
          <a:p>
            <a:pPr marL="40182"/>
            <a:r>
              <a:rPr lang="en-US" dirty="0">
                <a:solidFill>
                  <a:srgbClr val="FFFFFF"/>
                </a:solidFill>
                <a:latin typeface="Times New Roman" pitchFamily="-108" charset="0"/>
                <a:ea typeface="Times New Roman" pitchFamily="-108" charset="0"/>
                <a:cs typeface="Times New Roman" pitchFamily="-108" charset="0"/>
                <a:sym typeface="Times New Roman" pitchFamily="-108" charset="0"/>
              </a:rPr>
              <a:t>AT LOUISIANA STATE UNIVERSITY</a:t>
            </a:r>
          </a:p>
        </p:txBody>
      </p:sp>
      <p:pic>
        <p:nvPicPr>
          <p:cNvPr id="14339" name="Picture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927" y="5125641"/>
            <a:ext cx="1902023" cy="1372939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14340" name="Rectangle 4"/>
          <p:cNvSpPr>
            <a:spLocks/>
          </p:cNvSpPr>
          <p:nvPr/>
        </p:nvSpPr>
        <p:spPr bwMode="auto">
          <a:xfrm>
            <a:off x="0" y="6570017"/>
            <a:ext cx="9144000" cy="294680"/>
          </a:xfrm>
          <a:prstGeom prst="rect">
            <a:avLst/>
          </a:prstGeom>
          <a:solidFill>
            <a:srgbClr val="46008F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8" bIns="0">
            <a:prstTxWarp prst="textNoShape">
              <a:avLst/>
            </a:prstTxWarp>
          </a:bodyPr>
          <a:lstStyle/>
          <a:p>
            <a:pPr marL="40182" algn="ctr">
              <a:lnSpc>
                <a:spcPct val="80000"/>
              </a:lnSpc>
            </a:pPr>
            <a:r>
              <a:rPr lang="en-US" sz="1500" dirty="0">
                <a:solidFill>
                  <a:srgbClr val="FFFFFF"/>
                </a:solidFill>
                <a:ea typeface="Arial" pitchFamily="-108" charset="0"/>
                <a:cs typeface="Arial" pitchFamily="-108" charset="0"/>
              </a:rPr>
              <a:t>CCT: Center for Computation &amp; Technology @ LSU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50147B"/>
                </a:solidFill>
              </a:rPr>
              <a:t>Optimization Service</a:t>
            </a:r>
            <a:endParaRPr lang="en-US" dirty="0">
              <a:solidFill>
                <a:srgbClr val="50147B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728815"/>
          </a:xfrm>
        </p:spPr>
        <p:txBody>
          <a:bodyPr>
            <a:normAutofit/>
          </a:bodyPr>
          <a:lstStyle/>
          <a:p>
            <a:pPr lvl="2">
              <a:buClr>
                <a:srgbClr val="FF860A"/>
              </a:buClr>
              <a:buFont typeface="Wingdings" charset="2"/>
              <a:buChar char="²"/>
            </a:pPr>
            <a:r>
              <a:rPr lang="en-US" dirty="0" smtClean="0"/>
              <a:t> To increase wide area throughput by using multiple  	parallel streams</a:t>
            </a:r>
          </a:p>
          <a:p>
            <a:pPr lvl="2">
              <a:buClr>
                <a:srgbClr val="FF860A"/>
              </a:buClr>
              <a:buFont typeface="Wingdings" charset="2"/>
              <a:buChar char="²"/>
            </a:pPr>
            <a:r>
              <a:rPr lang="en-US" dirty="0" smtClean="0"/>
              <a:t> Opening too many streams results in bottleneck</a:t>
            </a:r>
          </a:p>
          <a:p>
            <a:pPr lvl="2">
              <a:buClr>
                <a:srgbClr val="FF860A"/>
              </a:buClr>
              <a:buFont typeface="Wingdings" charset="2"/>
              <a:buChar char="²"/>
            </a:pPr>
            <a:r>
              <a:rPr lang="en-US" dirty="0" smtClean="0"/>
              <a:t> Important to decide on the optimal number of streams</a:t>
            </a:r>
          </a:p>
          <a:p>
            <a:pPr lvl="2">
              <a:buClr>
                <a:srgbClr val="FF860A"/>
              </a:buClr>
              <a:buFont typeface="Wingdings" charset="2"/>
              <a:buChar char="²"/>
            </a:pPr>
            <a:r>
              <a:rPr lang="en-US" dirty="0" smtClean="0"/>
              <a:t> Predicting optimal number of streams is not easy</a:t>
            </a:r>
          </a:p>
          <a:p>
            <a:pPr lvl="2">
              <a:buClr>
                <a:srgbClr val="FF860A"/>
              </a:buClr>
              <a:buFont typeface="Wingdings" charset="2"/>
              <a:buChar char="²"/>
            </a:pPr>
            <a:r>
              <a:rPr lang="en-US" dirty="0" smtClean="0"/>
              <a:t> Next release of Stork will include optimization features    	provided by </a:t>
            </a:r>
            <a:r>
              <a:rPr lang="en-US" dirty="0" err="1" smtClean="0"/>
              <a:t>Yildirim</a:t>
            </a:r>
            <a:r>
              <a:rPr lang="en-US" dirty="0" smtClean="0"/>
              <a:t> et al</a:t>
            </a:r>
            <a:r>
              <a:rPr lang="en-US" baseline="30000" dirty="0" smtClean="0"/>
              <a:t>1</a:t>
            </a:r>
            <a:endParaRPr lang="en-US" dirty="0" smtClean="0"/>
          </a:p>
          <a:p>
            <a:pPr lvl="2">
              <a:buClr>
                <a:srgbClr val="FF860A"/>
              </a:buClr>
              <a:buFont typeface="Wingdings" charset="2"/>
              <a:buChar char="²"/>
            </a:pPr>
            <a:endParaRPr lang="en-US" dirty="0"/>
          </a:p>
          <a:p>
            <a:pPr lvl="2">
              <a:buClr>
                <a:srgbClr val="FF860A"/>
              </a:buClr>
              <a:buFont typeface="Wingdings" charset="2"/>
              <a:buChar char="²"/>
            </a:pPr>
            <a:endParaRPr lang="en-US" dirty="0" smtClean="0"/>
          </a:p>
          <a:p>
            <a:pPr lvl="2">
              <a:buClr>
                <a:srgbClr val="FF860A"/>
              </a:buClr>
              <a:buFont typeface="Wingdings" charset="2"/>
              <a:buChar char="²"/>
            </a:pPr>
            <a:endParaRPr lang="en-US" dirty="0"/>
          </a:p>
          <a:p>
            <a:pPr lvl="2">
              <a:buClr>
                <a:srgbClr val="FF860A"/>
              </a:buClr>
              <a:buNone/>
            </a:pP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 rot="10800000" flipV="1">
            <a:off x="2571267" y="5399954"/>
            <a:ext cx="4840373" cy="766202"/>
          </a:xfrm>
        </p:spPr>
        <p:txBody>
          <a:bodyPr/>
          <a:lstStyle/>
          <a:p>
            <a:r>
              <a:rPr lang="en-US" sz="1400" dirty="0" smtClean="0">
                <a:solidFill>
                  <a:srgbClr val="FF0000"/>
                </a:solidFill>
              </a:rPr>
              <a:t>1. E. </a:t>
            </a:r>
            <a:r>
              <a:rPr lang="en-US" sz="1400" dirty="0" err="1" smtClean="0">
                <a:solidFill>
                  <a:srgbClr val="FF0000"/>
                </a:solidFill>
              </a:rPr>
              <a:t>Yildirim</a:t>
            </a:r>
            <a:r>
              <a:rPr lang="en-US" sz="1400" dirty="0" smtClean="0">
                <a:solidFill>
                  <a:srgbClr val="FF0000"/>
                </a:solidFill>
              </a:rPr>
              <a:t>, </a:t>
            </a:r>
            <a:r>
              <a:rPr lang="en-US" sz="1400" dirty="0" err="1" smtClean="0">
                <a:solidFill>
                  <a:srgbClr val="FF0000"/>
                </a:solidFill>
              </a:rPr>
              <a:t>D.Yin</a:t>
            </a:r>
            <a:r>
              <a:rPr lang="en-US" sz="1400" dirty="0" smtClean="0">
                <a:solidFill>
                  <a:srgbClr val="FF0000"/>
                </a:solidFill>
              </a:rPr>
              <a:t>, T. </a:t>
            </a:r>
            <a:r>
              <a:rPr lang="en-US" sz="1400" dirty="0" err="1" smtClean="0">
                <a:solidFill>
                  <a:srgbClr val="FF0000"/>
                </a:solidFill>
              </a:rPr>
              <a:t>kosar</a:t>
            </a:r>
            <a:r>
              <a:rPr lang="en-US" sz="1400" dirty="0" smtClean="0">
                <a:solidFill>
                  <a:srgbClr val="FF0000"/>
                </a:solidFill>
              </a:rPr>
              <a:t> ,"Prediction of Optimal Parallelism Level in Wide Area Data Transfers,” IEEE </a:t>
            </a:r>
            <a:r>
              <a:rPr lang="en-US" sz="1400" dirty="0" err="1" smtClean="0">
                <a:solidFill>
                  <a:srgbClr val="FF0000"/>
                </a:solidFill>
              </a:rPr>
              <a:t>Transcations</a:t>
            </a:r>
            <a:r>
              <a:rPr lang="en-US" sz="1400" dirty="0" smtClean="0">
                <a:solidFill>
                  <a:srgbClr val="FF0000"/>
                </a:solidFill>
              </a:rPr>
              <a:t> on Parallel and Distributed </a:t>
            </a:r>
            <a:r>
              <a:rPr lang="en-US" sz="1400" dirty="0" smtClean="0">
                <a:solidFill>
                  <a:srgbClr val="FF0000"/>
                </a:solidFill>
              </a:rPr>
              <a:t>Systems,2010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Optimization Service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228600" y="1295400"/>
            <a:ext cx="8686800" cy="5419725"/>
            <a:chOff x="228600" y="1295400"/>
            <a:chExt cx="8686800" cy="5419725"/>
          </a:xfrm>
        </p:grpSpPr>
        <p:pic>
          <p:nvPicPr>
            <p:cNvPr id="15365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676400" y="6286500"/>
              <a:ext cx="5743575" cy="428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9" name="Straight Connector 8"/>
            <p:cNvCxnSpPr/>
            <p:nvPr/>
          </p:nvCxnSpPr>
          <p:spPr bwMode="auto">
            <a:xfrm>
              <a:off x="228600" y="1295400"/>
              <a:ext cx="8686800" cy="1588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364" name="Content Placeholder 13" descr="sketch_gb.pdf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990600" y="1371600"/>
            <a:ext cx="7024688" cy="5486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End-to-end Problem</a:t>
            </a: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2263" y="1042988"/>
            <a:ext cx="8169275" cy="3178175"/>
          </a:xfrm>
        </p:spPr>
        <p:txBody>
          <a:bodyPr lIns="26788" tIns="26788" rIns="26788" bIns="26788"/>
          <a:lstStyle/>
          <a:p>
            <a:pPr marL="238125" indent="-50800"/>
            <a:r>
              <a:rPr lang="en-US" sz="2100"/>
              <a:t>In a typical system, the end-to-end throughput depends on the following factors:</a:t>
            </a:r>
          </a:p>
        </p:txBody>
      </p:sp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2038" y="1938338"/>
            <a:ext cx="6583362" cy="4035425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End-to-end Optimization</a:t>
            </a: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12800" y="1898650"/>
            <a:ext cx="7653338" cy="919163"/>
          </a:xfrm>
        </p:spPr>
        <p:txBody>
          <a:bodyPr lIns="26788" tIns="26788" rIns="26788" bIns="26788"/>
          <a:lstStyle/>
          <a:p>
            <a:pPr marL="238125" indent="-50800"/>
            <a:r>
              <a:rPr lang="en-US" sz="2100" dirty="0"/>
              <a:t>To optimize the total throughput </a:t>
            </a:r>
            <a:r>
              <a:rPr lang="en-US" sz="2100" dirty="0" err="1">
                <a:solidFill>
                  <a:srgbClr val="39639D"/>
                </a:solidFill>
              </a:rPr>
              <a:t>T</a:t>
            </a:r>
            <a:r>
              <a:rPr lang="en-US" sz="2100" baseline="-23000" dirty="0" err="1">
                <a:solidFill>
                  <a:srgbClr val="39639D"/>
                </a:solidFill>
              </a:rPr>
              <a:t>opt</a:t>
            </a:r>
            <a:r>
              <a:rPr lang="en-US" sz="2100" dirty="0"/>
              <a:t>, each term must be optimized</a:t>
            </a:r>
          </a:p>
        </p:txBody>
      </p:sp>
      <p:pic>
        <p:nvPicPr>
          <p:cNvPr id="20484" name="Picture 3"/>
          <p:cNvPicPr>
            <a:picLocks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/>
              <a:stretch>
                <a:fillRect/>
              </a:stretch>
            </p:blipFill>
          </mc:Choice>
          <mc:Fallback>
            <p:blipFill>
              <a:blip r:embed="rId3"/>
              <a:srcRect/>
              <a:stretch>
                <a:fillRect/>
              </a:stretch>
            </p:blipFill>
          </mc:Fallback>
        </mc:AlternateContent>
        <p:spPr bwMode="auto">
          <a:xfrm>
            <a:off x="812800" y="3125788"/>
            <a:ext cx="7340600" cy="5984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 Flow Parallelism</a:t>
            </a:r>
          </a:p>
        </p:txBody>
      </p:sp>
      <p:sp>
        <p:nvSpPr>
          <p:cNvPr id="21507" name="Rectangle 2"/>
          <p:cNvSpPr>
            <a:spLocks/>
          </p:cNvSpPr>
          <p:nvPr/>
        </p:nvSpPr>
        <p:spPr bwMode="auto">
          <a:xfrm>
            <a:off x="285750" y="2238375"/>
            <a:ext cx="2490788" cy="1214438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  <p:txBody>
          <a:bodyPr lIns="26788" tIns="26788" rIns="26788" bIns="26788">
            <a:prstTxWarp prst="textNoShape">
              <a:avLst/>
            </a:prstTxWarp>
          </a:bodyPr>
          <a:lstStyle/>
          <a:p>
            <a:r>
              <a:rPr lang="en-US" sz="1400">
                <a:latin typeface="Palatino" pitchFamily="-108" charset="0"/>
                <a:ea typeface="Palatino" pitchFamily="-108" charset="0"/>
                <a:cs typeface="Palatino" pitchFamily="-108" charset="0"/>
                <a:sym typeface="Palatino" pitchFamily="-108" charset="0"/>
              </a:rPr>
              <a:t> Parameters to be optimized</a:t>
            </a:r>
          </a:p>
          <a:p>
            <a:pPr>
              <a:buClr>
                <a:srgbClr val="000000"/>
              </a:buClr>
              <a:buSzPct val="100000"/>
              <a:buFont typeface="Arial" pitchFamily="-108" charset="0"/>
              <a:buChar char="•"/>
            </a:pPr>
            <a:r>
              <a:rPr lang="en-US" sz="1400">
                <a:latin typeface="Palatino" pitchFamily="-108" charset="0"/>
                <a:ea typeface="Palatino" pitchFamily="-108" charset="0"/>
                <a:cs typeface="Palatino" pitchFamily="-108" charset="0"/>
                <a:sym typeface="Palatino" pitchFamily="-108" charset="0"/>
              </a:rPr>
              <a:t> # of disk stripes</a:t>
            </a:r>
          </a:p>
          <a:p>
            <a:pPr>
              <a:buClr>
                <a:srgbClr val="000000"/>
              </a:buClr>
              <a:buSzPct val="100000"/>
              <a:buFont typeface="Arial" pitchFamily="-108" charset="0"/>
              <a:buChar char="•"/>
            </a:pPr>
            <a:r>
              <a:rPr lang="en-US" sz="1400">
                <a:latin typeface="Palatino" pitchFamily="-108" charset="0"/>
                <a:ea typeface="Palatino" pitchFamily="-108" charset="0"/>
                <a:cs typeface="Palatino" pitchFamily="-108" charset="0"/>
                <a:sym typeface="Palatino" pitchFamily="-108" charset="0"/>
              </a:rPr>
              <a:t> # of CPUs/nodes</a:t>
            </a:r>
          </a:p>
          <a:p>
            <a:pPr>
              <a:buClr>
                <a:srgbClr val="000000"/>
              </a:buClr>
              <a:buSzPct val="100000"/>
              <a:buFont typeface="Arial" pitchFamily="-108" charset="0"/>
              <a:buChar char="•"/>
            </a:pPr>
            <a:r>
              <a:rPr lang="en-US" sz="1400">
                <a:latin typeface="Palatino" pitchFamily="-108" charset="0"/>
                <a:ea typeface="Palatino" pitchFamily="-108" charset="0"/>
                <a:cs typeface="Palatino" pitchFamily="-108" charset="0"/>
                <a:sym typeface="Palatino" pitchFamily="-108" charset="0"/>
              </a:rPr>
              <a:t> # of streams</a:t>
            </a:r>
          </a:p>
          <a:p>
            <a:pPr>
              <a:buClr>
                <a:srgbClr val="000000"/>
              </a:buClr>
              <a:buSzPct val="100000"/>
              <a:buFont typeface="Arial" pitchFamily="-108" charset="0"/>
              <a:buChar char="•"/>
            </a:pPr>
            <a:r>
              <a:rPr lang="en-US" sz="1400">
                <a:latin typeface="Palatino" pitchFamily="-108" charset="0"/>
                <a:ea typeface="Palatino" pitchFamily="-108" charset="0"/>
                <a:cs typeface="Palatino" pitchFamily="-108" charset="0"/>
                <a:sym typeface="Palatino" pitchFamily="-108" charset="0"/>
              </a:rPr>
              <a:t> buffer size per stream</a:t>
            </a:r>
          </a:p>
        </p:txBody>
      </p:sp>
      <p:pic>
        <p:nvPicPr>
          <p:cNvPr id="2150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21013" y="1300163"/>
            <a:ext cx="5608637" cy="4357687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Grp="1" noChangeArrowheads="1"/>
          </p:cNvSpPr>
          <p:nvPr>
            <p:ph type="title"/>
          </p:nvPr>
        </p:nvSpPr>
        <p:spPr/>
        <p:txBody>
          <a:bodyPr rIns="116994"/>
          <a:lstStyle/>
          <a:p>
            <a:pPr marL="39688"/>
            <a:r>
              <a:rPr lang="en-US"/>
              <a:t>Application Areas</a:t>
            </a:r>
          </a:p>
        </p:txBody>
      </p:sp>
      <p:sp>
        <p:nvSpPr>
          <p:cNvPr id="17411" name="Rectangle 2"/>
          <p:cNvSpPr>
            <a:spLocks/>
          </p:cNvSpPr>
          <p:nvPr/>
        </p:nvSpPr>
        <p:spPr bwMode="auto">
          <a:xfrm>
            <a:off x="750888" y="1392238"/>
            <a:ext cx="5026025" cy="33670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28573" bIns="0">
            <a:prstTxWarp prst="textNoShape">
              <a:avLst/>
            </a:prstTxWarp>
          </a:bodyPr>
          <a:lstStyle/>
          <a:p>
            <a:pPr marL="588963" lvl="1" indent="-239713">
              <a:spcBef>
                <a:spcPts val="525"/>
              </a:spcBef>
              <a:buClr>
                <a:srgbClr val="430467"/>
              </a:buClr>
              <a:buSzPct val="100000"/>
              <a:buFont typeface="Times" pitchFamily="-108" charset="0"/>
              <a:buChar char="•"/>
            </a:pPr>
            <a:r>
              <a:rPr lang="en-US" sz="2200">
                <a:latin typeface="Calibri" pitchFamily="-108" charset="0"/>
                <a:ea typeface="Arial" pitchFamily="-108" charset="0"/>
                <a:cs typeface="Arial" pitchFamily="-108" charset="0"/>
              </a:rPr>
              <a:t>Coastal &amp; Environment Modeling (SCOOP)</a:t>
            </a:r>
          </a:p>
          <a:p>
            <a:pPr marL="588963" lvl="1" indent="-239713">
              <a:spcBef>
                <a:spcPts val="525"/>
              </a:spcBef>
              <a:buClr>
                <a:srgbClr val="430467"/>
              </a:buClr>
              <a:buSzPct val="100000"/>
              <a:buFont typeface="Times" pitchFamily="-108" charset="0"/>
              <a:buChar char="•"/>
            </a:pPr>
            <a:r>
              <a:rPr lang="en-US" sz="2200">
                <a:latin typeface="Calibri" pitchFamily="-108" charset="0"/>
                <a:ea typeface="Arial" pitchFamily="-108" charset="0"/>
                <a:cs typeface="Arial" pitchFamily="-108" charset="0"/>
              </a:rPr>
              <a:t>Reservoir Uncertainty Analysis (UCoMS)</a:t>
            </a:r>
          </a:p>
          <a:p>
            <a:pPr marL="588963" lvl="1" indent="-239713">
              <a:spcBef>
                <a:spcPts val="525"/>
              </a:spcBef>
              <a:buClr>
                <a:srgbClr val="430467"/>
              </a:buClr>
              <a:buSzPct val="100000"/>
              <a:buFont typeface="Times" pitchFamily="-108" charset="0"/>
              <a:buChar char="•"/>
            </a:pPr>
            <a:r>
              <a:rPr lang="en-US" sz="2200">
                <a:latin typeface="Calibri" pitchFamily="-108" charset="0"/>
                <a:ea typeface="Arial" pitchFamily="-108" charset="0"/>
                <a:cs typeface="Arial" pitchFamily="-108" charset="0"/>
              </a:rPr>
              <a:t>Computational Fluid Dynamics (CFD)</a:t>
            </a:r>
          </a:p>
          <a:p>
            <a:pPr marL="588963" lvl="1" indent="-239713">
              <a:spcBef>
                <a:spcPts val="525"/>
              </a:spcBef>
              <a:buClr>
                <a:srgbClr val="430467"/>
              </a:buClr>
              <a:buSzPct val="100000"/>
              <a:buFont typeface="Times" pitchFamily="-108" charset="0"/>
              <a:buChar char="•"/>
            </a:pPr>
            <a:r>
              <a:rPr lang="en-US" sz="2200">
                <a:latin typeface="Calibri" pitchFamily="-108" charset="0"/>
                <a:ea typeface="Arial" pitchFamily="-108" charset="0"/>
                <a:cs typeface="Arial" pitchFamily="-108" charset="0"/>
              </a:rPr>
              <a:t>Bioinformatics</a:t>
            </a:r>
          </a:p>
          <a:p>
            <a:pPr>
              <a:spcBef>
                <a:spcPts val="525"/>
              </a:spcBef>
            </a:pPr>
            <a:r>
              <a:rPr lang="en-US" sz="2200">
                <a:latin typeface="Calibri" pitchFamily="-108" charset="0"/>
                <a:ea typeface="Arial" pitchFamily="-108" charset="0"/>
                <a:cs typeface="Arial" pitchFamily="-108" charset="0"/>
              </a:rPr>
              <a:t>       (ANSC)</a:t>
            </a:r>
          </a:p>
          <a:p>
            <a:pPr>
              <a:spcBef>
                <a:spcPts val="525"/>
              </a:spcBef>
            </a:pPr>
            <a:endParaRPr lang="en-US" sz="2200">
              <a:latin typeface="Calibri" pitchFamily="-108" charset="0"/>
              <a:ea typeface="Arial" pitchFamily="-108" charset="0"/>
              <a:cs typeface="Arial" pitchFamily="-108" charset="0"/>
            </a:endParaRPr>
          </a:p>
        </p:txBody>
      </p:sp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51263" y="4660900"/>
            <a:ext cx="2239962" cy="2055813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</p:pic>
      <p:pic>
        <p:nvPicPr>
          <p:cNvPr id="17413" name="Picture 4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43363" y="3571875"/>
            <a:ext cx="1662112" cy="1223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7414" name="Picture 5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63" y="1196975"/>
            <a:ext cx="2732087" cy="38036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7415" name="Picture 6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19188" y="4881563"/>
            <a:ext cx="2125662" cy="1778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7416" name="Rectangle 7"/>
          <p:cNvSpPr>
            <a:spLocks/>
          </p:cNvSpPr>
          <p:nvPr/>
        </p:nvSpPr>
        <p:spPr bwMode="auto">
          <a:xfrm>
            <a:off x="4821238" y="3106738"/>
            <a:ext cx="325437" cy="123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321457" bIns="0">
            <a:prstTxWarp prst="textNoShape">
              <a:avLst/>
            </a:prstTxWarp>
            <a:spAutoFit/>
          </a:bodyPr>
          <a:lstStyle/>
          <a:p>
            <a:endParaRPr lang="en-US" sz="800">
              <a:latin typeface="Calibri" pitchFamily="-108" charset="0"/>
              <a:ea typeface="Arial" pitchFamily="-108" charset="0"/>
              <a:cs typeface="Arial" pitchFamily="-108" charset="0"/>
            </a:endParaRPr>
          </a:p>
          <a:p>
            <a:endParaRPr lang="en-US">
              <a:latin typeface="Calibri" pitchFamily="-108" charset="0"/>
              <a:ea typeface="Arial" pitchFamily="-108" charset="0"/>
              <a:cs typeface="Arial" pitchFamily="-10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11641" y="5089922"/>
            <a:ext cx="1607344" cy="1482328"/>
          </a:xfrm>
          <a:prstGeom prst="rect">
            <a:avLst/>
          </a:prstGeom>
          <a:noFill/>
          <a:ln w="12700" cap="flat">
            <a:noFill/>
            <a:round/>
            <a:headEnd/>
            <a:tailEnd/>
          </a:ln>
        </p:spPr>
      </p:pic>
      <p:sp>
        <p:nvSpPr>
          <p:cNvPr id="14338" name="Rectangle 2"/>
          <p:cNvSpPr>
            <a:spLocks/>
          </p:cNvSpPr>
          <p:nvPr/>
        </p:nvSpPr>
        <p:spPr bwMode="auto">
          <a:xfrm>
            <a:off x="4955977" y="6475140"/>
            <a:ext cx="3798474" cy="276999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40638" bIns="0">
            <a:prstTxWarp prst="textNoShape">
              <a:avLst/>
            </a:prstTxWarp>
            <a:spAutoFit/>
          </a:bodyPr>
          <a:lstStyle/>
          <a:p>
            <a:pPr marL="40182"/>
            <a:r>
              <a:rPr lang="en-US" dirty="0">
                <a:solidFill>
                  <a:srgbClr val="FFFFFF"/>
                </a:solidFill>
                <a:latin typeface="Times New Roman" pitchFamily="-108" charset="0"/>
                <a:ea typeface="Times New Roman" pitchFamily="-108" charset="0"/>
                <a:cs typeface="Times New Roman" pitchFamily="-108" charset="0"/>
                <a:sym typeface="Times New Roman" pitchFamily="-108" charset="0"/>
              </a:rPr>
              <a:t>AT LOUISIANA STATE UNIVERSITY</a:t>
            </a:r>
          </a:p>
        </p:txBody>
      </p:sp>
      <p:pic>
        <p:nvPicPr>
          <p:cNvPr id="14339" name="Picture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927" y="5125641"/>
            <a:ext cx="1902023" cy="1372939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14340" name="Rectangle 4"/>
          <p:cNvSpPr>
            <a:spLocks/>
          </p:cNvSpPr>
          <p:nvPr/>
        </p:nvSpPr>
        <p:spPr bwMode="auto">
          <a:xfrm>
            <a:off x="0" y="6570017"/>
            <a:ext cx="9144000" cy="294680"/>
          </a:xfrm>
          <a:prstGeom prst="rect">
            <a:avLst/>
          </a:prstGeom>
          <a:solidFill>
            <a:srgbClr val="46008F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8" bIns="0">
            <a:prstTxWarp prst="textNoShape">
              <a:avLst/>
            </a:prstTxWarp>
          </a:bodyPr>
          <a:lstStyle/>
          <a:p>
            <a:pPr marL="40182" algn="ctr">
              <a:lnSpc>
                <a:spcPct val="80000"/>
              </a:lnSpc>
            </a:pPr>
            <a:r>
              <a:rPr lang="en-US" sz="1500" dirty="0">
                <a:solidFill>
                  <a:srgbClr val="FFFFFF"/>
                </a:solidFill>
                <a:ea typeface="Arial" pitchFamily="-108" charset="0"/>
                <a:cs typeface="Arial" pitchFamily="-108" charset="0"/>
              </a:rPr>
              <a:t>CCT: Center for Computation &amp; Technology @ LSU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Groups</a:t>
            </a:r>
            <a:endParaRPr lang="en-US" dirty="0">
              <a:solidFill>
                <a:srgbClr val="50147B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525441"/>
          </a:xfrm>
        </p:spPr>
        <p:txBody>
          <a:bodyPr>
            <a:normAutofit fontScale="85000" lnSpcReduction="20000"/>
          </a:bodyPr>
          <a:lstStyle/>
          <a:p>
            <a:pPr marL="588963" lvl="1" indent="-239713">
              <a:spcBef>
                <a:spcPts val="525"/>
              </a:spcBef>
              <a:buClr>
                <a:srgbClr val="430467"/>
              </a:buClr>
              <a:buSzPct val="100000"/>
              <a:buFont typeface="Times" pitchFamily="-108" charset="0"/>
              <a:buChar char="•"/>
            </a:pPr>
            <a:r>
              <a:rPr lang="en-US" sz="2200" dirty="0" err="1" smtClean="0">
                <a:latin typeface="Calibri" pitchFamily="-108" charset="0"/>
                <a:ea typeface="Arial" pitchFamily="-108" charset="0"/>
                <a:cs typeface="Arial" pitchFamily="-108" charset="0"/>
              </a:rPr>
              <a:t>CyberTools</a:t>
            </a:r>
            <a:endParaRPr lang="en-US" sz="2200" dirty="0" smtClean="0">
              <a:latin typeface="Calibri" pitchFamily="-108" charset="0"/>
              <a:ea typeface="Arial" pitchFamily="-108" charset="0"/>
              <a:cs typeface="Arial" pitchFamily="-108" charset="0"/>
            </a:endParaRPr>
          </a:p>
          <a:p>
            <a:pPr marL="588963" lvl="1" indent="-239713">
              <a:spcBef>
                <a:spcPts val="525"/>
              </a:spcBef>
              <a:buClr>
                <a:srgbClr val="430467"/>
              </a:buClr>
              <a:buSzPct val="100000"/>
              <a:buFont typeface="Times" pitchFamily="-108" charset="0"/>
              <a:buChar char="•"/>
            </a:pPr>
            <a:endParaRPr lang="en-US" sz="2200" dirty="0" smtClean="0">
              <a:latin typeface="Calibri" pitchFamily="-108" charset="0"/>
              <a:ea typeface="Arial" pitchFamily="-108" charset="0"/>
              <a:cs typeface="Arial" pitchFamily="-108" charset="0"/>
            </a:endParaRPr>
          </a:p>
          <a:p>
            <a:pPr marL="588963" lvl="1" indent="-239713">
              <a:spcBef>
                <a:spcPts val="525"/>
              </a:spcBef>
              <a:buClr>
                <a:srgbClr val="430467"/>
              </a:buClr>
              <a:buSzPct val="100000"/>
              <a:buFont typeface="Times" pitchFamily="-108" charset="0"/>
              <a:buChar char="•"/>
            </a:pPr>
            <a:r>
              <a:rPr lang="en-US" sz="2200" dirty="0" smtClean="0">
                <a:latin typeface="Calibri" pitchFamily="-108" charset="0"/>
                <a:ea typeface="Arial" pitchFamily="-108" charset="0"/>
                <a:cs typeface="Arial" pitchFamily="-108" charset="0"/>
              </a:rPr>
              <a:t>LONI Institute</a:t>
            </a:r>
          </a:p>
          <a:p>
            <a:pPr marL="588963" lvl="1" indent="-239713">
              <a:spcBef>
                <a:spcPts val="525"/>
              </a:spcBef>
              <a:buClr>
                <a:srgbClr val="430467"/>
              </a:buClr>
              <a:buSzPct val="100000"/>
              <a:buFont typeface="Times" pitchFamily="-108" charset="0"/>
              <a:buChar char="•"/>
            </a:pPr>
            <a:endParaRPr lang="en-US" sz="2200" dirty="0" smtClean="0">
              <a:latin typeface="Calibri" pitchFamily="-108" charset="0"/>
              <a:ea typeface="Arial" pitchFamily="-108" charset="0"/>
              <a:cs typeface="Arial" pitchFamily="-108" charset="0"/>
            </a:endParaRPr>
          </a:p>
          <a:p>
            <a:pPr marL="588963" lvl="1" indent="-239713">
              <a:spcBef>
                <a:spcPts val="525"/>
              </a:spcBef>
              <a:buClr>
                <a:srgbClr val="430467"/>
              </a:buClr>
              <a:buSzPct val="100000"/>
              <a:buFont typeface="Times" pitchFamily="-108" charset="0"/>
              <a:buChar char="•"/>
            </a:pPr>
            <a:r>
              <a:rPr lang="en-US" sz="2200" dirty="0" smtClean="0">
                <a:latin typeface="Calibri" pitchFamily="-108" charset="0"/>
                <a:ea typeface="Arial" pitchFamily="-108" charset="0"/>
                <a:cs typeface="Arial" pitchFamily="-108" charset="0"/>
              </a:rPr>
              <a:t>MIT</a:t>
            </a:r>
          </a:p>
          <a:p>
            <a:pPr marL="588963" lvl="1" indent="-239713">
              <a:spcBef>
                <a:spcPts val="525"/>
              </a:spcBef>
              <a:buClr>
                <a:srgbClr val="430467"/>
              </a:buClr>
              <a:buSzPct val="100000"/>
              <a:buFont typeface="Times" pitchFamily="-108" charset="0"/>
              <a:buChar char="•"/>
            </a:pPr>
            <a:endParaRPr lang="en-US" sz="2200" dirty="0" smtClean="0">
              <a:latin typeface="Calibri" pitchFamily="-108" charset="0"/>
              <a:ea typeface="Arial" pitchFamily="-108" charset="0"/>
              <a:cs typeface="Arial" pitchFamily="-108" charset="0"/>
            </a:endParaRPr>
          </a:p>
          <a:p>
            <a:pPr marL="588963" lvl="1" indent="-239713">
              <a:spcBef>
                <a:spcPts val="525"/>
              </a:spcBef>
              <a:buClr>
                <a:srgbClr val="430467"/>
              </a:buClr>
              <a:buSzPct val="100000"/>
              <a:buFont typeface="Times" pitchFamily="-108" charset="0"/>
              <a:buChar char="•"/>
            </a:pPr>
            <a:r>
              <a:rPr lang="en-US" sz="2200" dirty="0" smtClean="0">
                <a:latin typeface="Calibri" pitchFamily="-108" charset="0"/>
                <a:ea typeface="Arial" pitchFamily="-108" charset="0"/>
                <a:cs typeface="Arial" pitchFamily="-108" charset="0"/>
              </a:rPr>
              <a:t>University of Calgary, Canada</a:t>
            </a:r>
          </a:p>
          <a:p>
            <a:pPr marL="588963" lvl="1" indent="-239713">
              <a:spcBef>
                <a:spcPts val="525"/>
              </a:spcBef>
              <a:buClr>
                <a:srgbClr val="430467"/>
              </a:buClr>
              <a:buSzPct val="100000"/>
              <a:buFont typeface="Times" pitchFamily="-108" charset="0"/>
              <a:buChar char="•"/>
            </a:pPr>
            <a:endParaRPr lang="en-US" sz="2200" dirty="0" smtClean="0">
              <a:latin typeface="Calibri" pitchFamily="-108" charset="0"/>
              <a:ea typeface="Arial" pitchFamily="-108" charset="0"/>
              <a:cs typeface="Arial" pitchFamily="-108" charset="0"/>
            </a:endParaRPr>
          </a:p>
          <a:p>
            <a:pPr marL="588963" lvl="1" indent="-239713">
              <a:spcBef>
                <a:spcPts val="525"/>
              </a:spcBef>
              <a:buClr>
                <a:srgbClr val="430467"/>
              </a:buClr>
              <a:buSzPct val="100000"/>
              <a:buFont typeface="Times" pitchFamily="-108" charset="0"/>
              <a:buChar char="•"/>
            </a:pPr>
            <a:r>
              <a:rPr lang="en-US" sz="2200" dirty="0" err="1" smtClean="0">
                <a:latin typeface="Calibri" pitchFamily="-108" charset="0"/>
                <a:ea typeface="Arial" pitchFamily="-108" charset="0"/>
                <a:cs typeface="Arial" pitchFamily="-108" charset="0"/>
              </a:rPr>
              <a:t>Offis</a:t>
            </a:r>
            <a:r>
              <a:rPr lang="en-US" sz="2200" dirty="0" smtClean="0">
                <a:latin typeface="Calibri" pitchFamily="-108" charset="0"/>
                <a:ea typeface="Arial" pitchFamily="-108" charset="0"/>
                <a:cs typeface="Arial" pitchFamily="-108" charset="0"/>
              </a:rPr>
              <a:t> Institute for Informatics, Germany</a:t>
            </a:r>
          </a:p>
          <a:p>
            <a:pPr marL="588963" lvl="1" indent="-239713">
              <a:spcBef>
                <a:spcPts val="525"/>
              </a:spcBef>
              <a:buClr>
                <a:srgbClr val="430467"/>
              </a:buClr>
              <a:buSzPct val="100000"/>
              <a:buFont typeface="Times" pitchFamily="-108" charset="0"/>
              <a:buChar char="•"/>
            </a:pPr>
            <a:endParaRPr lang="en-US" sz="2200" dirty="0" smtClean="0">
              <a:latin typeface="Calibri" pitchFamily="-108" charset="0"/>
              <a:ea typeface="Arial" pitchFamily="-108" charset="0"/>
              <a:cs typeface="Arial" pitchFamily="-108" charset="0"/>
            </a:endParaRPr>
          </a:p>
          <a:p>
            <a:pPr marL="588963" lvl="1" indent="-239713">
              <a:spcBef>
                <a:spcPts val="525"/>
              </a:spcBef>
              <a:buClr>
                <a:srgbClr val="430467"/>
              </a:buClr>
              <a:buSzPct val="100000"/>
              <a:buFont typeface="Times" pitchFamily="-108" charset="0"/>
              <a:buChar char="•"/>
            </a:pPr>
            <a:r>
              <a:rPr lang="en-US" sz="2200" dirty="0" smtClean="0">
                <a:latin typeface="Calibri" pitchFamily="-108" charset="0"/>
                <a:ea typeface="Arial" pitchFamily="-108" charset="0"/>
                <a:cs typeface="Arial" pitchFamily="-108" charset="0"/>
              </a:rPr>
              <a:t>Illuminate Labs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11641" y="5089922"/>
            <a:ext cx="1607344" cy="1482328"/>
          </a:xfrm>
          <a:prstGeom prst="rect">
            <a:avLst/>
          </a:prstGeom>
          <a:noFill/>
          <a:ln w="12700" cap="flat">
            <a:noFill/>
            <a:round/>
            <a:headEnd/>
            <a:tailEnd/>
          </a:ln>
        </p:spPr>
      </p:pic>
      <p:sp>
        <p:nvSpPr>
          <p:cNvPr id="14338" name="Rectangle 2"/>
          <p:cNvSpPr>
            <a:spLocks/>
          </p:cNvSpPr>
          <p:nvPr/>
        </p:nvSpPr>
        <p:spPr bwMode="auto">
          <a:xfrm>
            <a:off x="4955977" y="6475140"/>
            <a:ext cx="3798474" cy="276999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40638" bIns="0">
            <a:prstTxWarp prst="textNoShape">
              <a:avLst/>
            </a:prstTxWarp>
            <a:spAutoFit/>
          </a:bodyPr>
          <a:lstStyle/>
          <a:p>
            <a:pPr marL="40182"/>
            <a:r>
              <a:rPr lang="en-US" dirty="0">
                <a:solidFill>
                  <a:srgbClr val="FFFFFF"/>
                </a:solidFill>
                <a:latin typeface="Times New Roman" pitchFamily="-108" charset="0"/>
                <a:ea typeface="Times New Roman" pitchFamily="-108" charset="0"/>
                <a:cs typeface="Times New Roman" pitchFamily="-108" charset="0"/>
                <a:sym typeface="Times New Roman" pitchFamily="-108" charset="0"/>
              </a:rPr>
              <a:t>AT LOUISIANA STATE UNIVERSITY</a:t>
            </a:r>
          </a:p>
        </p:txBody>
      </p:sp>
      <p:pic>
        <p:nvPicPr>
          <p:cNvPr id="14339" name="Picture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927" y="5125641"/>
            <a:ext cx="1902023" cy="1372939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14340" name="Rectangle 4"/>
          <p:cNvSpPr>
            <a:spLocks/>
          </p:cNvSpPr>
          <p:nvPr/>
        </p:nvSpPr>
        <p:spPr bwMode="auto">
          <a:xfrm>
            <a:off x="0" y="6570017"/>
            <a:ext cx="9144000" cy="294680"/>
          </a:xfrm>
          <a:prstGeom prst="rect">
            <a:avLst/>
          </a:prstGeom>
          <a:solidFill>
            <a:srgbClr val="46008F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8" bIns="0">
            <a:prstTxWarp prst="textNoShape">
              <a:avLst/>
            </a:prstTxWarp>
          </a:bodyPr>
          <a:lstStyle/>
          <a:p>
            <a:pPr marL="40182" algn="ctr">
              <a:lnSpc>
                <a:spcPct val="80000"/>
              </a:lnSpc>
            </a:pPr>
            <a:r>
              <a:rPr lang="en-US" sz="1500" dirty="0">
                <a:solidFill>
                  <a:srgbClr val="FFFFFF"/>
                </a:solidFill>
                <a:ea typeface="Arial" pitchFamily="-108" charset="0"/>
                <a:cs typeface="Arial" pitchFamily="-108" charset="0"/>
              </a:rPr>
              <a:t>CCT: Center for Computation &amp; Technology @ LSU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50147B"/>
                </a:solidFill>
              </a:rPr>
              <a:t>Future Directions</a:t>
            </a:r>
            <a:endParaRPr lang="en-US" dirty="0">
              <a:solidFill>
                <a:srgbClr val="50147B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969499"/>
          </a:xfrm>
        </p:spPr>
        <p:txBody>
          <a:bodyPr>
            <a:normAutofit lnSpcReduction="10000"/>
          </a:bodyPr>
          <a:lstStyle/>
          <a:p>
            <a:pPr marL="1371600" lvl="2" indent="-457200">
              <a:buClr>
                <a:srgbClr val="FF860A"/>
              </a:buClr>
              <a:buFont typeface="+mj-lt"/>
              <a:buAutoNum type="arabicPeriod"/>
            </a:pPr>
            <a:r>
              <a:rPr lang="en-US" dirty="0" smtClean="0"/>
              <a:t>Windows Portability</a:t>
            </a:r>
          </a:p>
          <a:p>
            <a:pPr marL="1371600" lvl="2" indent="-457200">
              <a:buClr>
                <a:srgbClr val="FF860A"/>
              </a:buClr>
              <a:buFont typeface="+mj-lt"/>
              <a:buAutoNum type="arabicPeriod"/>
            </a:pPr>
            <a:endParaRPr lang="en-US" dirty="0" smtClean="0">
              <a:latin typeface="Calibri" charset="0"/>
            </a:endParaRPr>
          </a:p>
          <a:p>
            <a:pPr marL="1371600" lvl="2" indent="-457200">
              <a:buClr>
                <a:srgbClr val="FF860A"/>
              </a:buClr>
              <a:buFont typeface="+mj-lt"/>
              <a:buAutoNum type="arabicPeriod"/>
            </a:pPr>
            <a:r>
              <a:rPr lang="en-US" dirty="0" smtClean="0">
                <a:latin typeface="Calibri" charset="0"/>
              </a:rPr>
              <a:t>Distributed Data Scheduling</a:t>
            </a:r>
          </a:p>
          <a:p>
            <a:pPr lvl="2">
              <a:buClr>
                <a:srgbClr val="FF860A"/>
              </a:buClr>
              <a:buNone/>
            </a:pPr>
            <a:endParaRPr lang="en-US" dirty="0" smtClean="0">
              <a:latin typeface="Calibri" charset="0"/>
            </a:endParaRPr>
          </a:p>
          <a:p>
            <a:pPr lvl="3">
              <a:lnSpc>
                <a:spcPct val="80000"/>
              </a:lnSpc>
            </a:pPr>
            <a:r>
              <a:rPr lang="en-US" dirty="0" smtClean="0"/>
              <a:t>Interaction between data scheduler</a:t>
            </a:r>
          </a:p>
          <a:p>
            <a:pPr lvl="3">
              <a:lnSpc>
                <a:spcPct val="80000"/>
              </a:lnSpc>
            </a:pPr>
            <a:r>
              <a:rPr lang="en-US" dirty="0" smtClean="0"/>
              <a:t>Better parameter tuning and reordering of data placement jobs</a:t>
            </a:r>
          </a:p>
          <a:p>
            <a:pPr lvl="3">
              <a:lnSpc>
                <a:spcPct val="80000"/>
              </a:lnSpc>
            </a:pPr>
            <a:r>
              <a:rPr lang="en-US" dirty="0" smtClean="0"/>
              <a:t>Job Delegation </a:t>
            </a:r>
          </a:p>
          <a:p>
            <a:pPr lvl="3">
              <a:lnSpc>
                <a:spcPct val="80000"/>
              </a:lnSpc>
            </a:pPr>
            <a:r>
              <a:rPr lang="en-US" dirty="0" smtClean="0"/>
              <a:t>peer-to-peer data movement </a:t>
            </a:r>
          </a:p>
          <a:p>
            <a:pPr lvl="2">
              <a:buClr>
                <a:srgbClr val="FF860A"/>
              </a:buClr>
              <a:buNone/>
            </a:pPr>
            <a:endParaRPr lang="en-US" dirty="0" smtClean="0"/>
          </a:p>
          <a:p>
            <a:pPr lvl="2">
              <a:buClr>
                <a:srgbClr val="FF860A"/>
              </a:buClr>
              <a:buNone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11641" y="5089922"/>
            <a:ext cx="1607344" cy="1482328"/>
          </a:xfrm>
          <a:prstGeom prst="rect">
            <a:avLst/>
          </a:prstGeom>
          <a:noFill/>
          <a:ln w="12700" cap="flat">
            <a:noFill/>
            <a:round/>
            <a:headEnd/>
            <a:tailEnd/>
          </a:ln>
        </p:spPr>
      </p:pic>
      <p:sp>
        <p:nvSpPr>
          <p:cNvPr id="14338" name="Rectangle 2"/>
          <p:cNvSpPr>
            <a:spLocks/>
          </p:cNvSpPr>
          <p:nvPr/>
        </p:nvSpPr>
        <p:spPr bwMode="auto">
          <a:xfrm>
            <a:off x="4955977" y="6475140"/>
            <a:ext cx="3798474" cy="276999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40638" bIns="0">
            <a:prstTxWarp prst="textNoShape">
              <a:avLst/>
            </a:prstTxWarp>
            <a:spAutoFit/>
          </a:bodyPr>
          <a:lstStyle/>
          <a:p>
            <a:pPr marL="40182"/>
            <a:r>
              <a:rPr lang="en-US" dirty="0">
                <a:solidFill>
                  <a:srgbClr val="FFFFFF"/>
                </a:solidFill>
                <a:latin typeface="Times New Roman" pitchFamily="-108" charset="0"/>
                <a:ea typeface="Times New Roman" pitchFamily="-108" charset="0"/>
                <a:cs typeface="Times New Roman" pitchFamily="-108" charset="0"/>
                <a:sym typeface="Times New Roman" pitchFamily="-108" charset="0"/>
              </a:rPr>
              <a:t>AT LOUISIANA STATE UNIVERSITY</a:t>
            </a:r>
          </a:p>
        </p:txBody>
      </p:sp>
      <p:pic>
        <p:nvPicPr>
          <p:cNvPr id="14339" name="Picture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927" y="5125641"/>
            <a:ext cx="1902023" cy="1372939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14340" name="Rectangle 4"/>
          <p:cNvSpPr>
            <a:spLocks/>
          </p:cNvSpPr>
          <p:nvPr/>
        </p:nvSpPr>
        <p:spPr bwMode="auto">
          <a:xfrm>
            <a:off x="0" y="6570017"/>
            <a:ext cx="9144000" cy="294680"/>
          </a:xfrm>
          <a:prstGeom prst="rect">
            <a:avLst/>
          </a:prstGeom>
          <a:solidFill>
            <a:srgbClr val="46008F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8" bIns="0">
            <a:prstTxWarp prst="textNoShape">
              <a:avLst/>
            </a:prstTxWarp>
          </a:bodyPr>
          <a:lstStyle/>
          <a:p>
            <a:pPr marL="40182" algn="ctr">
              <a:lnSpc>
                <a:spcPct val="80000"/>
              </a:lnSpc>
            </a:pPr>
            <a:r>
              <a:rPr lang="en-US" sz="1500" dirty="0">
                <a:solidFill>
                  <a:srgbClr val="FFFFFF"/>
                </a:solidFill>
                <a:ea typeface="Arial" pitchFamily="-108" charset="0"/>
                <a:cs typeface="Arial" pitchFamily="-108" charset="0"/>
              </a:rPr>
              <a:t>CCT: Center for Computation &amp; Technology @ LSU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50147B"/>
                </a:solidFill>
              </a:rPr>
              <a:t>Questions</a:t>
            </a:r>
            <a:endParaRPr lang="en-US" dirty="0">
              <a:solidFill>
                <a:srgbClr val="50147B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969499"/>
          </a:xfrm>
        </p:spPr>
        <p:txBody>
          <a:bodyPr>
            <a:normAutofit fontScale="92500" lnSpcReduction="20000"/>
          </a:bodyPr>
          <a:lstStyle/>
          <a:p>
            <a:pPr lvl="2">
              <a:buClr>
                <a:srgbClr val="FF860A"/>
              </a:buClr>
              <a:buNone/>
            </a:pPr>
            <a:r>
              <a:rPr lang="en-US" dirty="0" smtClean="0"/>
              <a:t>Team</a:t>
            </a:r>
          </a:p>
          <a:p>
            <a:pPr lvl="2">
              <a:buClr>
                <a:srgbClr val="FF860A"/>
              </a:buClr>
              <a:buNone/>
            </a:pPr>
            <a:endParaRPr lang="en-US" dirty="0" smtClean="0"/>
          </a:p>
          <a:p>
            <a:pPr lvl="2">
              <a:buClr>
                <a:srgbClr val="FF860A"/>
              </a:buClr>
              <a:buNone/>
            </a:pPr>
            <a:r>
              <a:rPr lang="en-US" dirty="0" err="1" smtClean="0"/>
              <a:t>Tevfik</a:t>
            </a:r>
            <a:r>
              <a:rPr lang="en-US" dirty="0" smtClean="0"/>
              <a:t> </a:t>
            </a:r>
            <a:r>
              <a:rPr lang="en-US" dirty="0" err="1" smtClean="0"/>
              <a:t>Kosar</a:t>
            </a:r>
            <a:r>
              <a:rPr lang="en-US" dirty="0" smtClean="0"/>
              <a:t>                     </a:t>
            </a:r>
            <a:r>
              <a:rPr lang="en-US" dirty="0" smtClean="0">
                <a:hlinkClick r:id="rId4"/>
              </a:rPr>
              <a:t>kosar@cct.lsu.edu</a:t>
            </a:r>
            <a:endParaRPr lang="en-US" dirty="0" smtClean="0"/>
          </a:p>
          <a:p>
            <a:pPr lvl="2">
              <a:buClr>
                <a:srgbClr val="FF860A"/>
              </a:buClr>
              <a:buNone/>
            </a:pPr>
            <a:r>
              <a:rPr lang="en-US" dirty="0" smtClean="0"/>
              <a:t>Sivakumar Kulasekaran </a:t>
            </a:r>
            <a:r>
              <a:rPr lang="en-US" dirty="0" smtClean="0">
                <a:hlinkClick r:id="rId5"/>
              </a:rPr>
              <a:t>sivakumar@cct.lsu.edu</a:t>
            </a:r>
            <a:endParaRPr lang="en-US" dirty="0" smtClean="0"/>
          </a:p>
          <a:p>
            <a:pPr lvl="2">
              <a:buClr>
                <a:srgbClr val="FF860A"/>
              </a:buClr>
              <a:buNone/>
            </a:pPr>
            <a:r>
              <a:rPr lang="en-US" dirty="0" smtClean="0"/>
              <a:t>Brandon Ross                  </a:t>
            </a:r>
            <a:r>
              <a:rPr lang="en-US" dirty="0" smtClean="0">
                <a:hlinkClick r:id="rId6"/>
              </a:rPr>
              <a:t>bross@cct.lsu.edu</a:t>
            </a:r>
            <a:endParaRPr lang="en-US" dirty="0" smtClean="0"/>
          </a:p>
          <a:p>
            <a:pPr lvl="2">
              <a:buClr>
                <a:srgbClr val="FF860A"/>
              </a:buClr>
              <a:buNone/>
            </a:pPr>
            <a:r>
              <a:rPr lang="en-US" dirty="0" err="1" smtClean="0"/>
              <a:t>Dengpan</a:t>
            </a:r>
            <a:r>
              <a:rPr lang="en-US" dirty="0" smtClean="0"/>
              <a:t> Yin                    </a:t>
            </a:r>
            <a:r>
              <a:rPr lang="en-US" dirty="0" smtClean="0">
                <a:hlinkClick r:id="rId7"/>
              </a:rPr>
              <a:t>dyin@cct.lsu.edu</a:t>
            </a:r>
            <a:endParaRPr lang="en-US" dirty="0" smtClean="0"/>
          </a:p>
          <a:p>
            <a:pPr lvl="2">
              <a:buClr>
                <a:srgbClr val="FF860A"/>
              </a:buClr>
              <a:buNone/>
            </a:pPr>
            <a:endParaRPr lang="en-US" sz="3027" dirty="0" smtClean="0">
              <a:solidFill>
                <a:srgbClr val="FF0000"/>
              </a:solidFill>
            </a:endParaRPr>
          </a:p>
          <a:p>
            <a:pPr lvl="2">
              <a:buClr>
                <a:srgbClr val="FF860A"/>
              </a:buClr>
              <a:buNone/>
            </a:pPr>
            <a:r>
              <a:rPr lang="en-US" sz="3027" dirty="0" smtClean="0">
                <a:solidFill>
                  <a:srgbClr val="FF0000"/>
                </a:solidFill>
              </a:rPr>
              <a:t>WWW.STORKPROJECT.ORG</a:t>
            </a:r>
          </a:p>
          <a:p>
            <a:pPr lvl="2">
              <a:buClr>
                <a:srgbClr val="FF860A"/>
              </a:buClr>
              <a:buNone/>
            </a:pPr>
            <a:endParaRPr lang="en-US" dirty="0" smtClean="0"/>
          </a:p>
          <a:p>
            <a:pPr lvl="2">
              <a:buClr>
                <a:srgbClr val="FF860A"/>
              </a:buClr>
              <a:buNone/>
            </a:pPr>
            <a:endParaRPr lang="en-US" dirty="0" smtClean="0"/>
          </a:p>
          <a:p>
            <a:pPr lvl="2">
              <a:buClr>
                <a:srgbClr val="FF860A"/>
              </a:buClr>
              <a:buNone/>
            </a:pPr>
            <a:endParaRPr lang="en-US" dirty="0" smtClean="0"/>
          </a:p>
          <a:p>
            <a:pPr lvl="2">
              <a:buClr>
                <a:srgbClr val="FF860A"/>
              </a:buClr>
              <a:buNone/>
            </a:pPr>
            <a:endParaRPr lang="en-US" dirty="0"/>
          </a:p>
        </p:txBody>
      </p:sp>
      <p:pic>
        <p:nvPicPr>
          <p:cNvPr id="8" name="Picture 3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19400" y="5264150"/>
            <a:ext cx="1381125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267991" y="5125641"/>
            <a:ext cx="1163637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11641" y="5089922"/>
            <a:ext cx="1607344" cy="1482328"/>
          </a:xfrm>
          <a:prstGeom prst="rect">
            <a:avLst/>
          </a:prstGeom>
          <a:noFill/>
          <a:ln w="12700" cap="flat">
            <a:noFill/>
            <a:round/>
            <a:headEnd/>
            <a:tailEnd/>
          </a:ln>
        </p:spPr>
      </p:pic>
      <p:sp>
        <p:nvSpPr>
          <p:cNvPr id="14338" name="Rectangle 2"/>
          <p:cNvSpPr>
            <a:spLocks/>
          </p:cNvSpPr>
          <p:nvPr/>
        </p:nvSpPr>
        <p:spPr bwMode="auto">
          <a:xfrm>
            <a:off x="4955977" y="6475140"/>
            <a:ext cx="3798474" cy="276999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40638" bIns="0">
            <a:prstTxWarp prst="textNoShape">
              <a:avLst/>
            </a:prstTxWarp>
            <a:spAutoFit/>
          </a:bodyPr>
          <a:lstStyle/>
          <a:p>
            <a:pPr marL="40182"/>
            <a:r>
              <a:rPr lang="en-US" dirty="0">
                <a:solidFill>
                  <a:srgbClr val="FFFFFF"/>
                </a:solidFill>
                <a:latin typeface="Times New Roman" pitchFamily="-108" charset="0"/>
                <a:ea typeface="Times New Roman" pitchFamily="-108" charset="0"/>
                <a:cs typeface="Times New Roman" pitchFamily="-108" charset="0"/>
                <a:sym typeface="Times New Roman" pitchFamily="-108" charset="0"/>
              </a:rPr>
              <a:t>AT LOUISIANA STATE UNIVERSITY</a:t>
            </a:r>
          </a:p>
        </p:txBody>
      </p:sp>
      <p:pic>
        <p:nvPicPr>
          <p:cNvPr id="14339" name="Picture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927" y="5125641"/>
            <a:ext cx="1902023" cy="1372939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14340" name="Rectangle 4"/>
          <p:cNvSpPr>
            <a:spLocks/>
          </p:cNvSpPr>
          <p:nvPr/>
        </p:nvSpPr>
        <p:spPr bwMode="auto">
          <a:xfrm>
            <a:off x="0" y="6570017"/>
            <a:ext cx="9144000" cy="294680"/>
          </a:xfrm>
          <a:prstGeom prst="rect">
            <a:avLst/>
          </a:prstGeom>
          <a:solidFill>
            <a:srgbClr val="46008F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8" bIns="0">
            <a:prstTxWarp prst="textNoShape">
              <a:avLst/>
            </a:prstTxWarp>
          </a:bodyPr>
          <a:lstStyle/>
          <a:p>
            <a:pPr marL="40182" algn="ctr">
              <a:lnSpc>
                <a:spcPct val="80000"/>
              </a:lnSpc>
            </a:pPr>
            <a:r>
              <a:rPr lang="en-US" sz="1500" dirty="0">
                <a:solidFill>
                  <a:srgbClr val="FFFFFF"/>
                </a:solidFill>
                <a:ea typeface="Arial" pitchFamily="-108" charset="0"/>
                <a:cs typeface="Arial" pitchFamily="-108" charset="0"/>
              </a:rPr>
              <a:t>CCT: Center for Computation &amp; Technology @ LSU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50147B"/>
                </a:solidFill>
              </a:rPr>
              <a:t>Roadmap</a:t>
            </a:r>
            <a:endParaRPr lang="en-US" dirty="0">
              <a:solidFill>
                <a:srgbClr val="50147B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860A"/>
              </a:buClr>
              <a:buFont typeface="Wingdings" charset="2"/>
              <a:buChar char="²"/>
            </a:pPr>
            <a:r>
              <a:rPr lang="en-US" dirty="0" smtClean="0"/>
              <a:t> Stork – Data aware Scheduler</a:t>
            </a:r>
          </a:p>
          <a:p>
            <a:pPr>
              <a:buClr>
                <a:srgbClr val="FF860A"/>
              </a:buClr>
              <a:buFont typeface="Wingdings" charset="2"/>
              <a:buChar char="²"/>
            </a:pPr>
            <a:r>
              <a:rPr lang="en-US" dirty="0" smtClean="0"/>
              <a:t> Current Status and Features</a:t>
            </a:r>
          </a:p>
          <a:p>
            <a:pPr>
              <a:buClr>
                <a:srgbClr val="FF860A"/>
              </a:buClr>
              <a:buFont typeface="Wingdings" charset="2"/>
              <a:buChar char="²"/>
            </a:pPr>
            <a:r>
              <a:rPr lang="en-US" dirty="0" smtClean="0"/>
              <a:t> Future Plans</a:t>
            </a:r>
          </a:p>
          <a:p>
            <a:pPr>
              <a:buClr>
                <a:srgbClr val="FF860A"/>
              </a:buClr>
              <a:buFont typeface="Wingdings" charset="2"/>
              <a:buChar char="²"/>
            </a:pPr>
            <a:r>
              <a:rPr lang="en-US" dirty="0" smtClean="0"/>
              <a:t> Application Areas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11641" y="5089922"/>
            <a:ext cx="1607344" cy="1482328"/>
          </a:xfrm>
          <a:prstGeom prst="rect">
            <a:avLst/>
          </a:prstGeom>
          <a:noFill/>
          <a:ln w="12700" cap="flat">
            <a:noFill/>
            <a:round/>
            <a:headEnd/>
            <a:tailEnd/>
          </a:ln>
        </p:spPr>
      </p:pic>
      <p:sp>
        <p:nvSpPr>
          <p:cNvPr id="14338" name="Rectangle 2"/>
          <p:cNvSpPr>
            <a:spLocks/>
          </p:cNvSpPr>
          <p:nvPr/>
        </p:nvSpPr>
        <p:spPr bwMode="auto">
          <a:xfrm>
            <a:off x="4955977" y="6475140"/>
            <a:ext cx="3798474" cy="276999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40638" bIns="0">
            <a:prstTxWarp prst="textNoShape">
              <a:avLst/>
            </a:prstTxWarp>
            <a:spAutoFit/>
          </a:bodyPr>
          <a:lstStyle/>
          <a:p>
            <a:pPr marL="40182"/>
            <a:r>
              <a:rPr lang="en-US" dirty="0">
                <a:solidFill>
                  <a:srgbClr val="FFFFFF"/>
                </a:solidFill>
                <a:latin typeface="Times New Roman" pitchFamily="-108" charset="0"/>
                <a:ea typeface="Times New Roman" pitchFamily="-108" charset="0"/>
                <a:cs typeface="Times New Roman" pitchFamily="-108" charset="0"/>
                <a:sym typeface="Times New Roman" pitchFamily="-108" charset="0"/>
              </a:rPr>
              <a:t>AT LOUISIANA STATE UNIVERSITY</a:t>
            </a:r>
          </a:p>
        </p:txBody>
      </p:sp>
      <p:pic>
        <p:nvPicPr>
          <p:cNvPr id="14339" name="Picture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927" y="5125641"/>
            <a:ext cx="1902023" cy="1372939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14340" name="Rectangle 4"/>
          <p:cNvSpPr>
            <a:spLocks/>
          </p:cNvSpPr>
          <p:nvPr/>
        </p:nvSpPr>
        <p:spPr bwMode="auto">
          <a:xfrm>
            <a:off x="0" y="6570017"/>
            <a:ext cx="9144000" cy="294680"/>
          </a:xfrm>
          <a:prstGeom prst="rect">
            <a:avLst/>
          </a:prstGeom>
          <a:solidFill>
            <a:srgbClr val="46008F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8" bIns="0">
            <a:prstTxWarp prst="textNoShape">
              <a:avLst/>
            </a:prstTxWarp>
          </a:bodyPr>
          <a:lstStyle/>
          <a:p>
            <a:pPr marL="40182" algn="ctr">
              <a:lnSpc>
                <a:spcPct val="80000"/>
              </a:lnSpc>
            </a:pPr>
            <a:r>
              <a:rPr lang="en-US" sz="1500" dirty="0">
                <a:solidFill>
                  <a:srgbClr val="FFFFFF"/>
                </a:solidFill>
                <a:ea typeface="Arial" pitchFamily="-108" charset="0"/>
                <a:cs typeface="Arial" pitchFamily="-108" charset="0"/>
              </a:rPr>
              <a:t>CCT: Center for Computation &amp; Technology @ LSU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>
              <a:solidFill>
                <a:srgbClr val="50147B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179388">
              <a:lnSpc>
                <a:spcPct val="90000"/>
              </a:lnSpc>
              <a:spcBef>
                <a:spcPct val="0"/>
              </a:spcBef>
              <a:buClr>
                <a:srgbClr val="2DA2BF"/>
              </a:buClr>
              <a:buSzPct val="68000"/>
              <a:buFont typeface="Wingdings 3" pitchFamily="-108" charset="2"/>
              <a:buChar char="}"/>
            </a:pPr>
            <a:r>
              <a:rPr lang="en-US" sz="2400" dirty="0" smtClean="0">
                <a:latin typeface="Lucida Sans Unicode" pitchFamily="-108" charset="-52"/>
                <a:ea typeface="Lucida Sans Unicode" pitchFamily="-108" charset="-52"/>
                <a:cs typeface="Lucida Sans Unicode" pitchFamily="-108" charset="-52"/>
                <a:sym typeface="Lucida Sans Unicode" pitchFamily="-108" charset="-52"/>
              </a:rPr>
              <a:t>In a widely distributed computing environment:</a:t>
            </a:r>
            <a:endParaRPr lang="en-US" sz="2400" dirty="0" smtClean="0">
              <a:latin typeface="Lucida Sans Unicode" pitchFamily="-108" charset="-52"/>
              <a:sym typeface="Lucida Sans Unicode" pitchFamily="-108" charset="-52"/>
            </a:endParaRPr>
          </a:p>
          <a:p>
            <a:pPr marL="427038" lvl="1" indent="-179388">
              <a:lnSpc>
                <a:spcPct val="90000"/>
              </a:lnSpc>
              <a:spcBef>
                <a:spcPts val="425"/>
              </a:spcBef>
              <a:buClr>
                <a:srgbClr val="2DA2BF"/>
              </a:buClr>
              <a:buSzPct val="68000"/>
              <a:buFont typeface="Wingdings 3" pitchFamily="-108" charset="2"/>
              <a:buChar char="}"/>
            </a:pPr>
            <a:r>
              <a:rPr lang="en-US" sz="2400" dirty="0" smtClean="0">
                <a:latin typeface="Lucida Sans Unicode" pitchFamily="-108" charset="-52"/>
                <a:ea typeface="Lucida Sans Unicode" pitchFamily="-108" charset="-52"/>
                <a:cs typeface="Lucida Sans Unicode" pitchFamily="-108" charset="-52"/>
                <a:sym typeface="Lucida Sans Unicode" pitchFamily="-108" charset="-52"/>
              </a:rPr>
              <a:t>data transfer performance between nodes may be a </a:t>
            </a:r>
            <a:r>
              <a:rPr lang="en-US" sz="2400" dirty="0" smtClean="0">
                <a:solidFill>
                  <a:srgbClr val="FF0000"/>
                </a:solidFill>
                <a:latin typeface="Lucida Sans Unicode" pitchFamily="-108" charset="-52"/>
                <a:ea typeface="Lucida Sans Unicode" pitchFamily="-108" charset="-52"/>
                <a:cs typeface="Lucida Sans Unicode" pitchFamily="-108" charset="-52"/>
                <a:sym typeface="Lucida Sans Unicode" pitchFamily="-108" charset="-52"/>
              </a:rPr>
              <a:t>major performance bottleneck</a:t>
            </a:r>
            <a:endParaRPr lang="en-US" sz="2400" dirty="0" smtClean="0">
              <a:latin typeface="Lucida Sans Unicode" pitchFamily="-108" charset="-52"/>
              <a:sym typeface="Lucida Sans Unicode" pitchFamily="-108" charset="-52"/>
            </a:endParaRPr>
          </a:p>
          <a:p>
            <a:pPr marL="228600" indent="-179388">
              <a:lnSpc>
                <a:spcPct val="90000"/>
              </a:lnSpc>
              <a:spcBef>
                <a:spcPts val="425"/>
              </a:spcBef>
              <a:buClr>
                <a:srgbClr val="2DA2BF"/>
              </a:buClr>
              <a:buSzPct val="68000"/>
              <a:buFont typeface="Wingdings 3" pitchFamily="-108" charset="2"/>
              <a:buChar char="}"/>
            </a:pPr>
            <a:endParaRPr lang="en-US" sz="2400" dirty="0" smtClean="0">
              <a:latin typeface="Lucida Sans Unicode" pitchFamily="-108" charset="-52"/>
              <a:sym typeface="Lucida Sans Unicode" pitchFamily="-108" charset="-52"/>
            </a:endParaRPr>
          </a:p>
          <a:p>
            <a:pPr marL="228600" indent="-179388">
              <a:lnSpc>
                <a:spcPct val="90000"/>
              </a:lnSpc>
              <a:spcBef>
                <a:spcPts val="425"/>
              </a:spcBef>
              <a:buClr>
                <a:srgbClr val="2DA2BF"/>
              </a:buClr>
              <a:buSzPct val="68000"/>
              <a:buFont typeface="Wingdings 3" pitchFamily="-108" charset="2"/>
              <a:buChar char="}"/>
            </a:pPr>
            <a:r>
              <a:rPr lang="en-US" sz="2400" dirty="0" smtClean="0">
                <a:latin typeface="Lucida Sans Unicode" pitchFamily="-108" charset="-52"/>
                <a:ea typeface="Lucida Sans Unicode" pitchFamily="-108" charset="-52"/>
                <a:cs typeface="Lucida Sans Unicode" pitchFamily="-108" charset="-52"/>
                <a:sym typeface="Lucida Sans Unicode" pitchFamily="-108" charset="-52"/>
              </a:rPr>
              <a:t>High-speed networks are available, but users may only get a fraction of theoretical speeds due to: </a:t>
            </a:r>
            <a:endParaRPr lang="en-US" sz="2400" dirty="0" smtClean="0">
              <a:latin typeface="Lucida Sans Unicode" pitchFamily="-108" charset="-52"/>
              <a:sym typeface="Lucida Sans Unicode" pitchFamily="-108" charset="-52"/>
            </a:endParaRPr>
          </a:p>
          <a:p>
            <a:pPr marL="595313" lvl="2" indent="-179388">
              <a:lnSpc>
                <a:spcPct val="90000"/>
              </a:lnSpc>
              <a:spcBef>
                <a:spcPts val="425"/>
              </a:spcBef>
              <a:buClr>
                <a:srgbClr val="2DA2BF"/>
              </a:buClr>
              <a:buSzPct val="68000"/>
              <a:buFont typeface="Wingdings 3" pitchFamily="-108" charset="2"/>
              <a:buChar char="}"/>
            </a:pPr>
            <a:r>
              <a:rPr lang="en-US" dirty="0" smtClean="0">
                <a:solidFill>
                  <a:srgbClr val="FF0000"/>
                </a:solidFill>
                <a:latin typeface="Lucida Sans Unicode" pitchFamily="-108" charset="-52"/>
                <a:ea typeface="Lucida Sans Unicode" pitchFamily="-108" charset="-52"/>
                <a:cs typeface="Lucida Sans Unicode" pitchFamily="-108" charset="-52"/>
                <a:sym typeface="Lucida Sans Unicode" pitchFamily="-108" charset="-52"/>
              </a:rPr>
              <a:t>unscheduled transfer tasks</a:t>
            </a:r>
            <a:endParaRPr lang="en-US" dirty="0" smtClean="0">
              <a:latin typeface="Lucida Sans Unicode" pitchFamily="-108" charset="-52"/>
              <a:sym typeface="Lucida Sans Unicode" pitchFamily="-108" charset="-52"/>
            </a:endParaRPr>
          </a:p>
          <a:p>
            <a:pPr marL="595313" lvl="2" indent="-179388">
              <a:lnSpc>
                <a:spcPct val="90000"/>
              </a:lnSpc>
              <a:spcBef>
                <a:spcPts val="425"/>
              </a:spcBef>
              <a:buClr>
                <a:srgbClr val="2DA2BF"/>
              </a:buClr>
              <a:buSzPct val="68000"/>
              <a:buFont typeface="Wingdings 3" pitchFamily="-108" charset="2"/>
              <a:buChar char="}"/>
            </a:pPr>
            <a:r>
              <a:rPr lang="en-US" dirty="0" smtClean="0">
                <a:solidFill>
                  <a:srgbClr val="FF0000"/>
                </a:solidFill>
                <a:latin typeface="Lucida Sans Unicode" pitchFamily="-108" charset="-52"/>
                <a:ea typeface="Lucida Sans Unicode" pitchFamily="-108" charset="-52"/>
                <a:cs typeface="Lucida Sans Unicode" pitchFamily="-108" charset="-52"/>
                <a:sym typeface="Lucida Sans Unicode" pitchFamily="-108" charset="-52"/>
              </a:rPr>
              <a:t>suboptimal protocol tuning</a:t>
            </a:r>
            <a:endParaRPr lang="en-US" dirty="0" smtClean="0">
              <a:solidFill>
                <a:srgbClr val="FF0000"/>
              </a:solidFill>
              <a:latin typeface="Lucida Sans Unicode" pitchFamily="-108" charset="-52"/>
              <a:sym typeface="Lucida Sans Unicode" pitchFamily="-108" charset="-52"/>
            </a:endParaRPr>
          </a:p>
          <a:p>
            <a:pPr marL="595313" lvl="2" indent="-179388">
              <a:lnSpc>
                <a:spcPct val="90000"/>
              </a:lnSpc>
              <a:spcBef>
                <a:spcPts val="425"/>
              </a:spcBef>
              <a:buClr>
                <a:srgbClr val="2DA2BF"/>
              </a:buClr>
              <a:buSzPct val="68000"/>
              <a:buFont typeface="Wingdings 3" pitchFamily="-108" charset="2"/>
              <a:buChar char="}"/>
            </a:pPr>
            <a:r>
              <a:rPr lang="en-US" dirty="0" smtClean="0">
                <a:solidFill>
                  <a:srgbClr val="FF0000"/>
                </a:solidFill>
                <a:latin typeface="Lucida Sans Unicode" pitchFamily="-108" charset="-52"/>
                <a:ea typeface="Lucida Sans Unicode" pitchFamily="-108" charset="-52"/>
                <a:cs typeface="Lucida Sans Unicode" pitchFamily="-108" charset="-52"/>
                <a:sym typeface="Lucida Sans Unicode" pitchFamily="-108" charset="-52"/>
              </a:rPr>
              <a:t>mismanaged storage resources</a:t>
            </a:r>
            <a:endParaRPr lang="en-US" dirty="0">
              <a:solidFill>
                <a:srgbClr val="FF0000"/>
              </a:solidFill>
              <a:latin typeface="Lucida Sans Unicode" pitchFamily="-108" charset="-52"/>
              <a:sym typeface="Lucida Sans Unicode" pitchFamily="-108" charset="-5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11641" y="5089922"/>
            <a:ext cx="1607344" cy="1482328"/>
          </a:xfrm>
          <a:prstGeom prst="rect">
            <a:avLst/>
          </a:prstGeom>
          <a:noFill/>
          <a:ln w="12700" cap="flat">
            <a:noFill/>
            <a:round/>
            <a:headEnd/>
            <a:tailEnd/>
          </a:ln>
        </p:spPr>
      </p:pic>
      <p:sp>
        <p:nvSpPr>
          <p:cNvPr id="14338" name="Rectangle 2"/>
          <p:cNvSpPr>
            <a:spLocks/>
          </p:cNvSpPr>
          <p:nvPr/>
        </p:nvSpPr>
        <p:spPr bwMode="auto">
          <a:xfrm>
            <a:off x="4955977" y="6475140"/>
            <a:ext cx="3798474" cy="276999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40638" bIns="0">
            <a:prstTxWarp prst="textNoShape">
              <a:avLst/>
            </a:prstTxWarp>
            <a:spAutoFit/>
          </a:bodyPr>
          <a:lstStyle/>
          <a:p>
            <a:pPr marL="40182"/>
            <a:r>
              <a:rPr lang="en-US" dirty="0">
                <a:solidFill>
                  <a:srgbClr val="FFFFFF"/>
                </a:solidFill>
                <a:latin typeface="Times New Roman" pitchFamily="-108" charset="0"/>
                <a:ea typeface="Times New Roman" pitchFamily="-108" charset="0"/>
                <a:cs typeface="Times New Roman" pitchFamily="-108" charset="0"/>
                <a:sym typeface="Times New Roman" pitchFamily="-108" charset="0"/>
              </a:rPr>
              <a:t>AT LOUISIANA STATE UNIVERSITY</a:t>
            </a:r>
          </a:p>
        </p:txBody>
      </p:sp>
      <p:pic>
        <p:nvPicPr>
          <p:cNvPr id="14339" name="Picture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927" y="5605129"/>
            <a:ext cx="1902023" cy="893451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14340" name="Rectangle 4"/>
          <p:cNvSpPr>
            <a:spLocks/>
          </p:cNvSpPr>
          <p:nvPr/>
        </p:nvSpPr>
        <p:spPr bwMode="auto">
          <a:xfrm>
            <a:off x="0" y="6570017"/>
            <a:ext cx="9144000" cy="294680"/>
          </a:xfrm>
          <a:prstGeom prst="rect">
            <a:avLst/>
          </a:prstGeom>
          <a:solidFill>
            <a:srgbClr val="46008F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8" bIns="0">
            <a:prstTxWarp prst="textNoShape">
              <a:avLst/>
            </a:prstTxWarp>
          </a:bodyPr>
          <a:lstStyle/>
          <a:p>
            <a:pPr marL="40182" algn="ctr">
              <a:lnSpc>
                <a:spcPct val="80000"/>
              </a:lnSpc>
            </a:pPr>
            <a:r>
              <a:rPr lang="en-US" sz="1500" dirty="0">
                <a:solidFill>
                  <a:srgbClr val="FFFFFF"/>
                </a:solidFill>
                <a:ea typeface="Arial" pitchFamily="-108" charset="0"/>
                <a:cs typeface="Arial" pitchFamily="-108" charset="0"/>
              </a:rPr>
              <a:t>CCT: Center for Computation &amp; Technology @ LSU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5044"/>
          </a:xfrm>
        </p:spPr>
        <p:txBody>
          <a:bodyPr/>
          <a:lstStyle/>
          <a:p>
            <a:r>
              <a:rPr lang="en-US" dirty="0" smtClean="0">
                <a:solidFill>
                  <a:srgbClr val="50147B"/>
                </a:solidFill>
              </a:rPr>
              <a:t>Data-Aware Schedulers Stork</a:t>
            </a:r>
            <a:endParaRPr lang="en-US" dirty="0">
              <a:solidFill>
                <a:srgbClr val="50147B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3994211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Clr>
                <a:srgbClr val="FF860A"/>
              </a:buClr>
              <a:buFont typeface="Wingdings" charset="2"/>
              <a:buChar char="²"/>
            </a:pPr>
            <a:r>
              <a:rPr lang="en-US" sz="2000" dirty="0" smtClean="0"/>
              <a:t>Type of a job?</a:t>
            </a:r>
          </a:p>
          <a:p>
            <a:pPr marL="884238" lvl="1">
              <a:lnSpc>
                <a:spcPct val="90000"/>
              </a:lnSpc>
              <a:buClr>
                <a:srgbClr val="FF860A"/>
              </a:buClr>
              <a:buFont typeface="Wingdings" charset="2"/>
              <a:buChar char="²"/>
            </a:pPr>
            <a:r>
              <a:rPr lang="en-US" sz="2000" dirty="0"/>
              <a:t>transfer, allocate, release, locate..</a:t>
            </a:r>
          </a:p>
          <a:p>
            <a:pPr>
              <a:lnSpc>
                <a:spcPct val="90000"/>
              </a:lnSpc>
              <a:buClr>
                <a:srgbClr val="FF860A"/>
              </a:buClr>
              <a:buFont typeface="Wingdings" charset="2"/>
              <a:buChar char="²"/>
            </a:pPr>
            <a:r>
              <a:rPr lang="en-US" sz="2000" dirty="0" smtClean="0"/>
              <a:t>Priority, order?</a:t>
            </a:r>
          </a:p>
          <a:p>
            <a:pPr>
              <a:lnSpc>
                <a:spcPct val="90000"/>
              </a:lnSpc>
              <a:buClr>
                <a:srgbClr val="FF860A"/>
              </a:buClr>
              <a:buFont typeface="Wingdings" charset="2"/>
              <a:buChar char="²"/>
            </a:pPr>
            <a:r>
              <a:rPr lang="en-US" sz="2000" dirty="0" smtClean="0"/>
              <a:t>Protocol to use?</a:t>
            </a:r>
          </a:p>
          <a:p>
            <a:pPr>
              <a:lnSpc>
                <a:spcPct val="90000"/>
              </a:lnSpc>
              <a:buClr>
                <a:srgbClr val="FF860A"/>
              </a:buClr>
              <a:buFont typeface="Wingdings" charset="2"/>
              <a:buChar char="²"/>
            </a:pPr>
            <a:r>
              <a:rPr lang="en-US" sz="2000" dirty="0" smtClean="0"/>
              <a:t>Available storage space?</a:t>
            </a:r>
          </a:p>
          <a:p>
            <a:pPr>
              <a:lnSpc>
                <a:spcPct val="90000"/>
              </a:lnSpc>
              <a:buClr>
                <a:srgbClr val="FF860A"/>
              </a:buClr>
              <a:buFont typeface="Wingdings" charset="2"/>
              <a:buChar char="²"/>
            </a:pPr>
            <a:r>
              <a:rPr lang="en-US" sz="2000" dirty="0" smtClean="0"/>
              <a:t>Best concurrency level?</a:t>
            </a:r>
          </a:p>
          <a:p>
            <a:pPr>
              <a:lnSpc>
                <a:spcPct val="90000"/>
              </a:lnSpc>
              <a:buClr>
                <a:srgbClr val="FF860A"/>
              </a:buClr>
              <a:buFont typeface="Wingdings" charset="2"/>
              <a:buChar char="²"/>
            </a:pPr>
            <a:r>
              <a:rPr lang="en-US" sz="2000" dirty="0" smtClean="0"/>
              <a:t>Reasons for failure?</a:t>
            </a:r>
          </a:p>
          <a:p>
            <a:pPr>
              <a:lnSpc>
                <a:spcPct val="90000"/>
              </a:lnSpc>
              <a:buClr>
                <a:srgbClr val="FF860A"/>
              </a:buClr>
              <a:buFont typeface="Wingdings" charset="2"/>
              <a:buChar char="²"/>
            </a:pPr>
            <a:r>
              <a:rPr lang="en-US" sz="2000" dirty="0" smtClean="0"/>
              <a:t>Best network parameters?</a:t>
            </a:r>
          </a:p>
          <a:p>
            <a:pPr marL="884238" lvl="1">
              <a:lnSpc>
                <a:spcPct val="90000"/>
              </a:lnSpc>
              <a:buClr>
                <a:srgbClr val="FF860A"/>
              </a:buClr>
              <a:buFont typeface="Wingdings" charset="2"/>
              <a:buChar char=""/>
            </a:pPr>
            <a:r>
              <a:rPr lang="en-US" sz="2000" dirty="0" err="1"/>
              <a:t>tcp</a:t>
            </a:r>
            <a:r>
              <a:rPr lang="en-US" sz="2000" dirty="0"/>
              <a:t> buffer size</a:t>
            </a:r>
          </a:p>
          <a:p>
            <a:pPr marL="884238" lvl="1">
              <a:lnSpc>
                <a:spcPct val="90000"/>
              </a:lnSpc>
              <a:buClr>
                <a:srgbClr val="FF860A"/>
              </a:buClr>
              <a:buFont typeface="Wingdings" charset="2"/>
              <a:buChar char=""/>
            </a:pPr>
            <a:r>
              <a:rPr lang="en-US" sz="2000" dirty="0"/>
              <a:t>I/O block size</a:t>
            </a:r>
          </a:p>
          <a:p>
            <a:pPr marL="884238" lvl="1">
              <a:lnSpc>
                <a:spcPct val="90000"/>
              </a:lnSpc>
              <a:buClr>
                <a:srgbClr val="FF860A"/>
              </a:buClr>
              <a:buFont typeface="Wingdings" charset="2"/>
              <a:buChar char=""/>
            </a:pPr>
            <a:r>
              <a:rPr lang="en-US" sz="2000" dirty="0"/>
              <a:t># of parallel streams</a:t>
            </a:r>
          </a:p>
          <a:p>
            <a:pPr>
              <a:buClr>
                <a:srgbClr val="FF860A"/>
              </a:buClr>
              <a:buFont typeface="Wingdings" charset="2"/>
              <a:buChar char="²"/>
            </a:pPr>
            <a:endParaRPr lang="en-US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Grp="1" noChangeArrowheads="1"/>
          </p:cNvSpPr>
          <p:nvPr>
            <p:ph type="title"/>
          </p:nvPr>
        </p:nvSpPr>
        <p:spPr/>
        <p:txBody>
          <a:bodyPr rIns="116994"/>
          <a:lstStyle/>
          <a:p>
            <a:pPr marL="39688"/>
            <a:r>
              <a:rPr lang="en-US" sz="5300"/>
              <a:t>Data-aware Scheduling</a:t>
            </a: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19100" y="4429125"/>
            <a:ext cx="8305800" cy="2330450"/>
          </a:xfrm>
        </p:spPr>
        <p:txBody>
          <a:bodyPr rIns="116994"/>
          <a:lstStyle/>
          <a:p>
            <a:pPr marL="0" indent="0"/>
            <a:r>
              <a:rPr lang="en-US" sz="1700">
                <a:solidFill>
                  <a:srgbClr val="002D99"/>
                </a:solidFill>
              </a:rPr>
              <a:t>Transfer </a:t>
            </a:r>
            <a:r>
              <a:rPr lang="en-US" sz="1700" i="1">
                <a:solidFill>
                  <a:srgbClr val="6E0500"/>
                </a:solidFill>
              </a:rPr>
              <a:t>k</a:t>
            </a:r>
            <a:r>
              <a:rPr lang="en-US" sz="1700">
                <a:solidFill>
                  <a:srgbClr val="002D99"/>
                </a:solidFill>
              </a:rPr>
              <a:t> files between </a:t>
            </a:r>
            <a:r>
              <a:rPr lang="en-US" sz="1700" i="1">
                <a:solidFill>
                  <a:srgbClr val="6E0500"/>
                </a:solidFill>
              </a:rPr>
              <a:t>m</a:t>
            </a:r>
            <a:r>
              <a:rPr lang="en-US" sz="1700">
                <a:solidFill>
                  <a:srgbClr val="002D99"/>
                </a:solidFill>
              </a:rPr>
              <a:t> sources and </a:t>
            </a:r>
            <a:r>
              <a:rPr lang="en-US" sz="1700" i="1">
                <a:solidFill>
                  <a:srgbClr val="6E0500"/>
                </a:solidFill>
              </a:rPr>
              <a:t>n</a:t>
            </a:r>
            <a:r>
              <a:rPr lang="en-US" sz="1700">
                <a:solidFill>
                  <a:srgbClr val="002D99"/>
                </a:solidFill>
              </a:rPr>
              <a:t> destinations, optimize by: </a:t>
            </a:r>
          </a:p>
          <a:p>
            <a:pPr marL="0" indent="0">
              <a:buFont typeface="Arial" pitchFamily="-108" charset="0"/>
              <a:buBlip>
                <a:blip r:embed="rId3"/>
              </a:buBlip>
            </a:pPr>
            <a:r>
              <a:rPr lang="en-US" sz="1700"/>
              <a:t>Choosing the best transfer protocol; translations between protocols</a:t>
            </a:r>
          </a:p>
          <a:p>
            <a:pPr marL="0" indent="0">
              <a:buFont typeface="Arial" pitchFamily="-108" charset="0"/>
              <a:buBlip>
                <a:blip r:embed="rId3"/>
              </a:buBlip>
            </a:pPr>
            <a:r>
              <a:rPr lang="en-US" sz="1700"/>
              <a:t>Tuning protocol transfer parameters (considering current network conditions)</a:t>
            </a:r>
          </a:p>
          <a:p>
            <a:pPr marL="0" indent="0">
              <a:buFont typeface="Arial" pitchFamily="-108" charset="0"/>
              <a:buBlip>
                <a:blip r:embed="rId3"/>
              </a:buBlip>
            </a:pPr>
            <a:r>
              <a:rPr lang="en-US" sz="1700"/>
              <a:t>Ordering requests (considering priority, file size, disk size etc.)</a:t>
            </a:r>
          </a:p>
          <a:p>
            <a:pPr marL="0" indent="0">
              <a:buFont typeface="Arial" pitchFamily="-108" charset="0"/>
              <a:buBlip>
                <a:blip r:embed="rId3"/>
              </a:buBlip>
            </a:pPr>
            <a:r>
              <a:rPr lang="en-US" sz="1700"/>
              <a:t>Throttling - deciding number of concurrent transfers (considering server performance, network capacity, storage space, etc.)</a:t>
            </a:r>
          </a:p>
          <a:p>
            <a:pPr marL="0" indent="0">
              <a:buFont typeface="Arial" pitchFamily="-108" charset="0"/>
              <a:buBlip>
                <a:blip r:embed="rId3"/>
              </a:buBlip>
            </a:pPr>
            <a:r>
              <a:rPr lang="en-US" sz="1700"/>
              <a:t>Connection &amp; data aggregation</a:t>
            </a:r>
          </a:p>
        </p:txBody>
      </p:sp>
      <p:sp>
        <p:nvSpPr>
          <p:cNvPr id="40963" name="Oval 3"/>
          <p:cNvSpPr>
            <a:spLocks/>
          </p:cNvSpPr>
          <p:nvPr/>
        </p:nvSpPr>
        <p:spPr bwMode="auto">
          <a:xfrm>
            <a:off x="2017713" y="1081088"/>
            <a:ext cx="517525" cy="490537"/>
          </a:xfrm>
          <a:prstGeom prst="ellipse">
            <a:avLst/>
          </a:prstGeom>
          <a:gradFill rotWithShape="0">
            <a:gsLst>
              <a:gs pos="0">
                <a:srgbClr val="339966"/>
              </a:gs>
              <a:gs pos="100000">
                <a:srgbClr val="17462F"/>
              </a:gs>
            </a:gsLst>
            <a:lin ang="5400000" scaled="1"/>
          </a:gra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101600" dir="2700000" algn="ctr" rotWithShape="0">
              <a:schemeClr val="bg2">
                <a:alpha val="74998"/>
              </a:schemeClr>
            </a:outerShdw>
          </a:effectLst>
        </p:spPr>
        <p:txBody>
          <a:bodyPr lIns="0" tIns="0" rIns="40638" bIns="0" anchor="ctr">
            <a:prstTxWarp prst="textNoShape">
              <a:avLst/>
            </a:prstTxWarp>
          </a:bodyPr>
          <a:lstStyle/>
          <a:p>
            <a:pPr marL="39688"/>
            <a:r>
              <a:rPr lang="en-US" sz="1700" b="1">
                <a:solidFill>
                  <a:srgbClr val="FFFF00"/>
                </a:solidFill>
                <a:latin typeface="Calibri" pitchFamily="-108" charset="0"/>
                <a:ea typeface="Arial" pitchFamily="-108" charset="0"/>
                <a:cs typeface="Arial" pitchFamily="-108" charset="0"/>
              </a:rPr>
              <a:t>S</a:t>
            </a:r>
            <a:r>
              <a:rPr lang="en-US" sz="1100" b="1">
                <a:solidFill>
                  <a:srgbClr val="FFFF00"/>
                </a:solidFill>
                <a:latin typeface="Calibri" pitchFamily="-108" charset="0"/>
                <a:ea typeface="Arial" pitchFamily="-108" charset="0"/>
                <a:cs typeface="Arial" pitchFamily="-108" charset="0"/>
              </a:rPr>
              <a:t>1</a:t>
            </a:r>
          </a:p>
        </p:txBody>
      </p:sp>
      <p:sp>
        <p:nvSpPr>
          <p:cNvPr id="40964" name="Line 4"/>
          <p:cNvSpPr>
            <a:spLocks noChangeShapeType="1"/>
          </p:cNvSpPr>
          <p:nvPr/>
        </p:nvSpPr>
        <p:spPr bwMode="auto">
          <a:xfrm flipH="1">
            <a:off x="2697163" y="1298575"/>
            <a:ext cx="3514725" cy="1905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ffectLst>
            <a:outerShdw blurRad="63500" dist="101600" dir="2700000" algn="ctr" rotWithShape="0">
              <a:schemeClr val="bg2">
                <a:alpha val="74998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40965" name="Oval 5"/>
          <p:cNvSpPr>
            <a:spLocks/>
          </p:cNvSpPr>
          <p:nvPr/>
        </p:nvSpPr>
        <p:spPr bwMode="auto">
          <a:xfrm>
            <a:off x="2017713" y="1847850"/>
            <a:ext cx="517525" cy="492125"/>
          </a:xfrm>
          <a:prstGeom prst="ellipse">
            <a:avLst/>
          </a:prstGeom>
          <a:gradFill rotWithShape="0">
            <a:gsLst>
              <a:gs pos="0">
                <a:srgbClr val="339966"/>
              </a:gs>
              <a:gs pos="100000">
                <a:srgbClr val="17462F"/>
              </a:gs>
            </a:gsLst>
            <a:lin ang="5400000" scaled="1"/>
          </a:gra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101600" dir="2700000" algn="ctr" rotWithShape="0">
              <a:schemeClr val="bg2">
                <a:alpha val="74998"/>
              </a:schemeClr>
            </a:outerShdw>
          </a:effectLst>
        </p:spPr>
        <p:txBody>
          <a:bodyPr lIns="0" tIns="0" rIns="40638" bIns="0" anchor="ctr">
            <a:prstTxWarp prst="textNoShape">
              <a:avLst/>
            </a:prstTxWarp>
          </a:bodyPr>
          <a:lstStyle/>
          <a:p>
            <a:pPr marL="39688"/>
            <a:r>
              <a:rPr lang="en-US" sz="1700" b="1">
                <a:solidFill>
                  <a:srgbClr val="FFFF00"/>
                </a:solidFill>
                <a:latin typeface="Calibri" pitchFamily="-108" charset="0"/>
                <a:ea typeface="Arial" pitchFamily="-108" charset="0"/>
                <a:cs typeface="Arial" pitchFamily="-108" charset="0"/>
              </a:rPr>
              <a:t>S</a:t>
            </a:r>
            <a:r>
              <a:rPr lang="en-US" sz="1100" b="1">
                <a:solidFill>
                  <a:srgbClr val="FFFF00"/>
                </a:solidFill>
                <a:latin typeface="Calibri" pitchFamily="-108" charset="0"/>
                <a:ea typeface="Arial" pitchFamily="-108" charset="0"/>
                <a:cs typeface="Arial" pitchFamily="-108" charset="0"/>
              </a:rPr>
              <a:t>2</a:t>
            </a:r>
          </a:p>
        </p:txBody>
      </p:sp>
      <p:sp>
        <p:nvSpPr>
          <p:cNvPr id="40966" name="Oval 6"/>
          <p:cNvSpPr>
            <a:spLocks/>
          </p:cNvSpPr>
          <p:nvPr/>
        </p:nvSpPr>
        <p:spPr bwMode="auto">
          <a:xfrm>
            <a:off x="2017713" y="2625725"/>
            <a:ext cx="517525" cy="490538"/>
          </a:xfrm>
          <a:prstGeom prst="ellipse">
            <a:avLst/>
          </a:prstGeom>
          <a:gradFill rotWithShape="0">
            <a:gsLst>
              <a:gs pos="0">
                <a:srgbClr val="339966"/>
              </a:gs>
              <a:gs pos="100000">
                <a:srgbClr val="17462F"/>
              </a:gs>
            </a:gsLst>
            <a:lin ang="5400000" scaled="1"/>
          </a:gra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101600" dir="2700000" algn="ctr" rotWithShape="0">
              <a:schemeClr val="bg2">
                <a:alpha val="74998"/>
              </a:schemeClr>
            </a:outerShdw>
          </a:effectLst>
        </p:spPr>
        <p:txBody>
          <a:bodyPr lIns="0" tIns="0" rIns="40638" bIns="0" anchor="ctr">
            <a:prstTxWarp prst="textNoShape">
              <a:avLst/>
            </a:prstTxWarp>
          </a:bodyPr>
          <a:lstStyle/>
          <a:p>
            <a:pPr marL="39688"/>
            <a:r>
              <a:rPr lang="en-US" sz="1700" b="1">
                <a:solidFill>
                  <a:srgbClr val="FFFF00"/>
                </a:solidFill>
                <a:latin typeface="Calibri" pitchFamily="-108" charset="0"/>
                <a:ea typeface="Arial" pitchFamily="-108" charset="0"/>
                <a:cs typeface="Arial" pitchFamily="-108" charset="0"/>
              </a:rPr>
              <a:t>S</a:t>
            </a:r>
            <a:r>
              <a:rPr lang="en-US" sz="1100" b="1">
                <a:solidFill>
                  <a:srgbClr val="FFFF00"/>
                </a:solidFill>
                <a:latin typeface="Calibri" pitchFamily="-108" charset="0"/>
                <a:ea typeface="Arial" pitchFamily="-108" charset="0"/>
                <a:cs typeface="Arial" pitchFamily="-108" charset="0"/>
              </a:rPr>
              <a:t>3</a:t>
            </a:r>
          </a:p>
        </p:txBody>
      </p:sp>
      <p:sp>
        <p:nvSpPr>
          <p:cNvPr id="40967" name="Oval 7"/>
          <p:cNvSpPr>
            <a:spLocks/>
          </p:cNvSpPr>
          <p:nvPr/>
        </p:nvSpPr>
        <p:spPr bwMode="auto">
          <a:xfrm>
            <a:off x="2009775" y="3867150"/>
            <a:ext cx="544513" cy="490538"/>
          </a:xfrm>
          <a:prstGeom prst="ellipse">
            <a:avLst/>
          </a:prstGeom>
          <a:gradFill rotWithShape="0">
            <a:gsLst>
              <a:gs pos="0">
                <a:srgbClr val="339966"/>
              </a:gs>
              <a:gs pos="100000">
                <a:srgbClr val="17462F"/>
              </a:gs>
            </a:gsLst>
            <a:lin ang="5400000" scaled="1"/>
          </a:gra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101600" dir="2700000" algn="ctr" rotWithShape="0">
              <a:schemeClr val="bg2">
                <a:alpha val="74998"/>
              </a:schemeClr>
            </a:outerShdw>
          </a:effectLst>
        </p:spPr>
        <p:txBody>
          <a:bodyPr lIns="0" tIns="0" rIns="40638" bIns="0" anchor="ctr">
            <a:prstTxWarp prst="textNoShape">
              <a:avLst/>
            </a:prstTxWarp>
          </a:bodyPr>
          <a:lstStyle/>
          <a:p>
            <a:pPr marL="39688"/>
            <a:r>
              <a:rPr lang="en-US" sz="1700" b="1">
                <a:solidFill>
                  <a:srgbClr val="FFFF00"/>
                </a:solidFill>
                <a:latin typeface="Calibri" pitchFamily="-108" charset="0"/>
                <a:ea typeface="Arial" pitchFamily="-108" charset="0"/>
                <a:cs typeface="Arial" pitchFamily="-108" charset="0"/>
              </a:rPr>
              <a:t>S</a:t>
            </a:r>
            <a:r>
              <a:rPr lang="en-US" sz="1100" b="1">
                <a:solidFill>
                  <a:srgbClr val="FFFF00"/>
                </a:solidFill>
                <a:latin typeface="Calibri" pitchFamily="-108" charset="0"/>
                <a:ea typeface="Arial" pitchFamily="-108" charset="0"/>
                <a:cs typeface="Arial" pitchFamily="-108" charset="0"/>
              </a:rPr>
              <a:t>m</a:t>
            </a:r>
          </a:p>
        </p:txBody>
      </p:sp>
      <p:sp>
        <p:nvSpPr>
          <p:cNvPr id="40968" name="Oval 8"/>
          <p:cNvSpPr>
            <a:spLocks/>
          </p:cNvSpPr>
          <p:nvPr/>
        </p:nvSpPr>
        <p:spPr bwMode="auto">
          <a:xfrm>
            <a:off x="2224088" y="3465513"/>
            <a:ext cx="98425" cy="123825"/>
          </a:xfrm>
          <a:prstGeom prst="ellipse">
            <a:avLst/>
          </a:prstGeom>
          <a:gradFill rotWithShape="0">
            <a:gsLst>
              <a:gs pos="0">
                <a:srgbClr val="339966"/>
              </a:gs>
              <a:gs pos="100000">
                <a:srgbClr val="17462F"/>
              </a:gs>
            </a:gsLst>
            <a:lin ang="5400000" scaled="1"/>
          </a:gra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101600" dir="2700000" algn="ctr" rotWithShape="0">
              <a:schemeClr val="bg2">
                <a:alpha val="74998"/>
              </a:schemeClr>
            </a:outerShdw>
          </a:effectLst>
        </p:spPr>
        <p:txBody>
          <a:bodyPr lIns="0" tIns="0" rIns="40638" bIns="0" anchor="ctr">
            <a:prstTxWarp prst="textNoShape">
              <a:avLst/>
            </a:prstTxWarp>
          </a:bodyPr>
          <a:lstStyle/>
          <a:p>
            <a:pPr marL="39688"/>
            <a:r>
              <a:rPr lang="en-US" sz="1700" b="1">
                <a:solidFill>
                  <a:srgbClr val="FFFF00"/>
                </a:solidFill>
                <a:latin typeface="Calibri" pitchFamily="-108" charset="0"/>
                <a:ea typeface="Arial" pitchFamily="-108" charset="0"/>
                <a:cs typeface="Arial" pitchFamily="-108" charset="0"/>
              </a:rPr>
              <a:t>S</a:t>
            </a:r>
            <a:r>
              <a:rPr lang="en-US" sz="1100" b="1">
                <a:solidFill>
                  <a:srgbClr val="FFFF00"/>
                </a:solidFill>
                <a:latin typeface="Calibri" pitchFamily="-108" charset="0"/>
                <a:ea typeface="Arial" pitchFamily="-108" charset="0"/>
                <a:cs typeface="Arial" pitchFamily="-108" charset="0"/>
              </a:rPr>
              <a:t>m</a:t>
            </a:r>
          </a:p>
        </p:txBody>
      </p:sp>
      <p:sp>
        <p:nvSpPr>
          <p:cNvPr id="40969" name="Oval 9"/>
          <p:cNvSpPr>
            <a:spLocks/>
          </p:cNvSpPr>
          <p:nvPr/>
        </p:nvSpPr>
        <p:spPr bwMode="auto">
          <a:xfrm>
            <a:off x="2224088" y="3276600"/>
            <a:ext cx="98425" cy="125413"/>
          </a:xfrm>
          <a:prstGeom prst="ellipse">
            <a:avLst/>
          </a:prstGeom>
          <a:gradFill rotWithShape="0">
            <a:gsLst>
              <a:gs pos="0">
                <a:srgbClr val="339966"/>
              </a:gs>
              <a:gs pos="100000">
                <a:srgbClr val="17462F"/>
              </a:gs>
            </a:gsLst>
            <a:lin ang="5400000" scaled="1"/>
          </a:gra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101600" dir="2700000" algn="ctr" rotWithShape="0">
              <a:schemeClr val="bg2">
                <a:alpha val="74998"/>
              </a:schemeClr>
            </a:outerShdw>
          </a:effectLst>
        </p:spPr>
        <p:txBody>
          <a:bodyPr lIns="0" tIns="0" rIns="40638" bIns="0" anchor="ctr">
            <a:prstTxWarp prst="textNoShape">
              <a:avLst/>
            </a:prstTxWarp>
          </a:bodyPr>
          <a:lstStyle/>
          <a:p>
            <a:pPr marL="39688"/>
            <a:r>
              <a:rPr lang="en-US" sz="1700" b="1">
                <a:solidFill>
                  <a:srgbClr val="FFFF00"/>
                </a:solidFill>
                <a:latin typeface="Calibri" pitchFamily="-108" charset="0"/>
                <a:ea typeface="Arial" pitchFamily="-108" charset="0"/>
                <a:cs typeface="Arial" pitchFamily="-108" charset="0"/>
              </a:rPr>
              <a:t>S</a:t>
            </a:r>
            <a:r>
              <a:rPr lang="en-US" sz="1100" b="1">
                <a:solidFill>
                  <a:srgbClr val="FFFF00"/>
                </a:solidFill>
                <a:latin typeface="Calibri" pitchFamily="-108" charset="0"/>
                <a:ea typeface="Arial" pitchFamily="-108" charset="0"/>
                <a:cs typeface="Arial" pitchFamily="-108" charset="0"/>
              </a:rPr>
              <a:t>m</a:t>
            </a:r>
          </a:p>
        </p:txBody>
      </p:sp>
      <p:sp>
        <p:nvSpPr>
          <p:cNvPr id="40970" name="Oval 10"/>
          <p:cNvSpPr>
            <a:spLocks/>
          </p:cNvSpPr>
          <p:nvPr/>
        </p:nvSpPr>
        <p:spPr bwMode="auto">
          <a:xfrm>
            <a:off x="2224088" y="3643313"/>
            <a:ext cx="98425" cy="125412"/>
          </a:xfrm>
          <a:prstGeom prst="ellipse">
            <a:avLst/>
          </a:prstGeom>
          <a:gradFill rotWithShape="0">
            <a:gsLst>
              <a:gs pos="0">
                <a:srgbClr val="339966"/>
              </a:gs>
              <a:gs pos="100000">
                <a:srgbClr val="17462F"/>
              </a:gs>
            </a:gsLst>
            <a:lin ang="5400000" scaled="1"/>
          </a:gra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101600" dir="2700000" algn="ctr" rotWithShape="0">
              <a:schemeClr val="bg2">
                <a:alpha val="74998"/>
              </a:schemeClr>
            </a:outerShdw>
          </a:effectLst>
        </p:spPr>
        <p:txBody>
          <a:bodyPr lIns="0" tIns="0" rIns="40638" bIns="0" anchor="ctr">
            <a:prstTxWarp prst="textNoShape">
              <a:avLst/>
            </a:prstTxWarp>
          </a:bodyPr>
          <a:lstStyle/>
          <a:p>
            <a:pPr marL="39688"/>
            <a:r>
              <a:rPr lang="en-US" sz="1700" b="1">
                <a:solidFill>
                  <a:srgbClr val="FFFF00"/>
                </a:solidFill>
                <a:latin typeface="Calibri" pitchFamily="-108" charset="0"/>
                <a:ea typeface="Arial" pitchFamily="-108" charset="0"/>
                <a:cs typeface="Arial" pitchFamily="-108" charset="0"/>
              </a:rPr>
              <a:t>S</a:t>
            </a:r>
            <a:r>
              <a:rPr lang="en-US" sz="1100" b="1">
                <a:solidFill>
                  <a:srgbClr val="FFFF00"/>
                </a:solidFill>
                <a:latin typeface="Calibri" pitchFamily="-108" charset="0"/>
                <a:ea typeface="Arial" pitchFamily="-108" charset="0"/>
                <a:cs typeface="Arial" pitchFamily="-108" charset="0"/>
              </a:rPr>
              <a:t>m</a:t>
            </a:r>
          </a:p>
        </p:txBody>
      </p:sp>
      <p:sp>
        <p:nvSpPr>
          <p:cNvPr id="40971" name="Oval 11"/>
          <p:cNvSpPr>
            <a:spLocks/>
          </p:cNvSpPr>
          <p:nvPr/>
        </p:nvSpPr>
        <p:spPr bwMode="auto">
          <a:xfrm>
            <a:off x="6323013" y="1054100"/>
            <a:ext cx="517525" cy="490538"/>
          </a:xfrm>
          <a:prstGeom prst="ellipse">
            <a:avLst/>
          </a:prstGeom>
          <a:gradFill rotWithShape="0">
            <a:gsLst>
              <a:gs pos="0">
                <a:srgbClr val="339966"/>
              </a:gs>
              <a:gs pos="100000">
                <a:srgbClr val="17462F"/>
              </a:gs>
            </a:gsLst>
            <a:lin ang="5400000" scaled="1"/>
          </a:gra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101600" dir="2700000" algn="ctr" rotWithShape="0">
              <a:schemeClr val="bg2">
                <a:alpha val="74998"/>
              </a:schemeClr>
            </a:outerShdw>
          </a:effectLst>
        </p:spPr>
        <p:txBody>
          <a:bodyPr lIns="0" tIns="0" rIns="40638" bIns="0" anchor="ctr">
            <a:prstTxWarp prst="textNoShape">
              <a:avLst/>
            </a:prstTxWarp>
          </a:bodyPr>
          <a:lstStyle/>
          <a:p>
            <a:pPr marL="39688"/>
            <a:r>
              <a:rPr lang="en-US" sz="1700" b="1">
                <a:solidFill>
                  <a:srgbClr val="FFFF00"/>
                </a:solidFill>
                <a:latin typeface="Calibri" pitchFamily="-108" charset="0"/>
                <a:ea typeface="Arial" pitchFamily="-108" charset="0"/>
                <a:cs typeface="Arial" pitchFamily="-108" charset="0"/>
              </a:rPr>
              <a:t>D</a:t>
            </a:r>
            <a:r>
              <a:rPr lang="en-US" sz="1100" b="1">
                <a:solidFill>
                  <a:srgbClr val="FFFF00"/>
                </a:solidFill>
                <a:latin typeface="Calibri" pitchFamily="-108" charset="0"/>
                <a:ea typeface="Arial" pitchFamily="-108" charset="0"/>
                <a:cs typeface="Arial" pitchFamily="-108" charset="0"/>
              </a:rPr>
              <a:t>1</a:t>
            </a:r>
          </a:p>
        </p:txBody>
      </p:sp>
      <p:sp>
        <p:nvSpPr>
          <p:cNvPr id="40972" name="Oval 12"/>
          <p:cNvSpPr>
            <a:spLocks/>
          </p:cNvSpPr>
          <p:nvPr/>
        </p:nvSpPr>
        <p:spPr bwMode="auto">
          <a:xfrm>
            <a:off x="6323013" y="1820863"/>
            <a:ext cx="517525" cy="492125"/>
          </a:xfrm>
          <a:prstGeom prst="ellipse">
            <a:avLst/>
          </a:prstGeom>
          <a:gradFill rotWithShape="0">
            <a:gsLst>
              <a:gs pos="0">
                <a:srgbClr val="339966"/>
              </a:gs>
              <a:gs pos="100000">
                <a:srgbClr val="17462F"/>
              </a:gs>
            </a:gsLst>
            <a:lin ang="5400000" scaled="1"/>
          </a:gra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101600" dir="2700000" algn="ctr" rotWithShape="0">
              <a:schemeClr val="bg2">
                <a:alpha val="74998"/>
              </a:schemeClr>
            </a:outerShdw>
          </a:effectLst>
        </p:spPr>
        <p:txBody>
          <a:bodyPr lIns="0" tIns="0" rIns="40638" bIns="0" anchor="ctr">
            <a:prstTxWarp prst="textNoShape">
              <a:avLst/>
            </a:prstTxWarp>
          </a:bodyPr>
          <a:lstStyle/>
          <a:p>
            <a:pPr marL="39688"/>
            <a:r>
              <a:rPr lang="en-US" sz="1700" b="1">
                <a:solidFill>
                  <a:srgbClr val="FFFF00"/>
                </a:solidFill>
                <a:latin typeface="Calibri" pitchFamily="-108" charset="0"/>
                <a:ea typeface="Arial" pitchFamily="-108" charset="0"/>
                <a:cs typeface="Arial" pitchFamily="-108" charset="0"/>
              </a:rPr>
              <a:t>D</a:t>
            </a:r>
            <a:r>
              <a:rPr lang="en-US" sz="1100" b="1">
                <a:solidFill>
                  <a:srgbClr val="FFFF00"/>
                </a:solidFill>
                <a:latin typeface="Calibri" pitchFamily="-108" charset="0"/>
                <a:ea typeface="Arial" pitchFamily="-108" charset="0"/>
                <a:cs typeface="Arial" pitchFamily="-108" charset="0"/>
              </a:rPr>
              <a:t>2</a:t>
            </a:r>
          </a:p>
        </p:txBody>
      </p:sp>
      <p:sp>
        <p:nvSpPr>
          <p:cNvPr id="40973" name="Oval 13"/>
          <p:cNvSpPr>
            <a:spLocks/>
          </p:cNvSpPr>
          <p:nvPr/>
        </p:nvSpPr>
        <p:spPr bwMode="auto">
          <a:xfrm>
            <a:off x="6323013" y="2598738"/>
            <a:ext cx="517525" cy="490537"/>
          </a:xfrm>
          <a:prstGeom prst="ellipse">
            <a:avLst/>
          </a:prstGeom>
          <a:gradFill rotWithShape="0">
            <a:gsLst>
              <a:gs pos="0">
                <a:srgbClr val="339966"/>
              </a:gs>
              <a:gs pos="100000">
                <a:srgbClr val="17462F"/>
              </a:gs>
            </a:gsLst>
            <a:lin ang="5400000" scaled="1"/>
          </a:gra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101600" dir="2700000" algn="ctr" rotWithShape="0">
              <a:schemeClr val="bg2">
                <a:alpha val="74998"/>
              </a:schemeClr>
            </a:outerShdw>
          </a:effectLst>
        </p:spPr>
        <p:txBody>
          <a:bodyPr lIns="0" tIns="0" rIns="40638" bIns="0" anchor="ctr">
            <a:prstTxWarp prst="textNoShape">
              <a:avLst/>
            </a:prstTxWarp>
          </a:bodyPr>
          <a:lstStyle/>
          <a:p>
            <a:pPr marL="39688"/>
            <a:r>
              <a:rPr lang="en-US" sz="1700" b="1">
                <a:solidFill>
                  <a:srgbClr val="FFFF00"/>
                </a:solidFill>
                <a:latin typeface="Calibri" pitchFamily="-108" charset="0"/>
                <a:ea typeface="Arial" pitchFamily="-108" charset="0"/>
                <a:cs typeface="Arial" pitchFamily="-108" charset="0"/>
              </a:rPr>
              <a:t>D</a:t>
            </a:r>
            <a:r>
              <a:rPr lang="en-US" sz="1100" b="1">
                <a:solidFill>
                  <a:srgbClr val="FFFF00"/>
                </a:solidFill>
                <a:latin typeface="Calibri" pitchFamily="-108" charset="0"/>
                <a:ea typeface="Arial" pitchFamily="-108" charset="0"/>
                <a:cs typeface="Arial" pitchFamily="-108" charset="0"/>
              </a:rPr>
              <a:t>3</a:t>
            </a:r>
          </a:p>
        </p:txBody>
      </p:sp>
      <p:sp>
        <p:nvSpPr>
          <p:cNvPr id="40974" name="Oval 14"/>
          <p:cNvSpPr>
            <a:spLocks/>
          </p:cNvSpPr>
          <p:nvPr/>
        </p:nvSpPr>
        <p:spPr bwMode="auto">
          <a:xfrm>
            <a:off x="6313488" y="3848100"/>
            <a:ext cx="544512" cy="492125"/>
          </a:xfrm>
          <a:prstGeom prst="ellipse">
            <a:avLst/>
          </a:prstGeom>
          <a:gradFill rotWithShape="0">
            <a:gsLst>
              <a:gs pos="0">
                <a:srgbClr val="339966"/>
              </a:gs>
              <a:gs pos="100000">
                <a:srgbClr val="17462F"/>
              </a:gs>
            </a:gsLst>
            <a:lin ang="5400000" scaled="1"/>
          </a:gra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101600" dir="2700000" algn="ctr" rotWithShape="0">
              <a:schemeClr val="bg2">
                <a:alpha val="74998"/>
              </a:schemeClr>
            </a:outerShdw>
          </a:effectLst>
        </p:spPr>
        <p:txBody>
          <a:bodyPr lIns="0" tIns="0" rIns="40638" bIns="0" anchor="ctr">
            <a:prstTxWarp prst="textNoShape">
              <a:avLst/>
            </a:prstTxWarp>
          </a:bodyPr>
          <a:lstStyle/>
          <a:p>
            <a:pPr marL="39688"/>
            <a:r>
              <a:rPr lang="en-US" sz="1700" b="1">
                <a:solidFill>
                  <a:srgbClr val="FFFF00"/>
                </a:solidFill>
                <a:latin typeface="Calibri" pitchFamily="-108" charset="0"/>
                <a:ea typeface="Arial" pitchFamily="-108" charset="0"/>
                <a:cs typeface="Arial" pitchFamily="-108" charset="0"/>
              </a:rPr>
              <a:t>D</a:t>
            </a:r>
            <a:r>
              <a:rPr lang="en-US" sz="1100" b="1">
                <a:solidFill>
                  <a:srgbClr val="FFFF00"/>
                </a:solidFill>
                <a:latin typeface="Calibri" pitchFamily="-108" charset="0"/>
                <a:ea typeface="Arial" pitchFamily="-108" charset="0"/>
                <a:cs typeface="Arial" pitchFamily="-108" charset="0"/>
              </a:rPr>
              <a:t>n</a:t>
            </a:r>
          </a:p>
        </p:txBody>
      </p:sp>
      <p:sp>
        <p:nvSpPr>
          <p:cNvPr id="40975" name="Oval 15"/>
          <p:cNvSpPr>
            <a:spLocks/>
          </p:cNvSpPr>
          <p:nvPr/>
        </p:nvSpPr>
        <p:spPr bwMode="auto">
          <a:xfrm>
            <a:off x="6527800" y="3438525"/>
            <a:ext cx="98425" cy="123825"/>
          </a:xfrm>
          <a:prstGeom prst="ellipse">
            <a:avLst/>
          </a:prstGeom>
          <a:gradFill rotWithShape="0">
            <a:gsLst>
              <a:gs pos="0">
                <a:srgbClr val="339966"/>
              </a:gs>
              <a:gs pos="100000">
                <a:srgbClr val="17462F"/>
              </a:gs>
            </a:gsLst>
            <a:lin ang="5400000" scaled="1"/>
          </a:gra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101600" dir="2700000" algn="ctr" rotWithShape="0">
              <a:schemeClr val="bg2">
                <a:alpha val="74998"/>
              </a:schemeClr>
            </a:outerShdw>
          </a:effectLst>
        </p:spPr>
        <p:txBody>
          <a:bodyPr lIns="0" tIns="0" rIns="40638" bIns="0" anchor="ctr">
            <a:prstTxWarp prst="textNoShape">
              <a:avLst/>
            </a:prstTxWarp>
          </a:bodyPr>
          <a:lstStyle/>
          <a:p>
            <a:pPr marL="39688"/>
            <a:r>
              <a:rPr lang="en-US" sz="1700" b="1">
                <a:solidFill>
                  <a:srgbClr val="FFFF00"/>
                </a:solidFill>
                <a:latin typeface="Calibri" pitchFamily="-108" charset="0"/>
                <a:ea typeface="Arial" pitchFamily="-108" charset="0"/>
                <a:cs typeface="Arial" pitchFamily="-108" charset="0"/>
              </a:rPr>
              <a:t>S</a:t>
            </a:r>
            <a:r>
              <a:rPr lang="en-US" sz="1100" b="1">
                <a:solidFill>
                  <a:srgbClr val="FFFF00"/>
                </a:solidFill>
                <a:latin typeface="Calibri" pitchFamily="-108" charset="0"/>
                <a:ea typeface="Arial" pitchFamily="-108" charset="0"/>
                <a:cs typeface="Arial" pitchFamily="-108" charset="0"/>
              </a:rPr>
              <a:t>m</a:t>
            </a:r>
          </a:p>
        </p:txBody>
      </p:sp>
      <p:sp>
        <p:nvSpPr>
          <p:cNvPr id="40976" name="Oval 16"/>
          <p:cNvSpPr>
            <a:spLocks/>
          </p:cNvSpPr>
          <p:nvPr/>
        </p:nvSpPr>
        <p:spPr bwMode="auto">
          <a:xfrm>
            <a:off x="6527800" y="3249613"/>
            <a:ext cx="98425" cy="125412"/>
          </a:xfrm>
          <a:prstGeom prst="ellipse">
            <a:avLst/>
          </a:prstGeom>
          <a:gradFill rotWithShape="0">
            <a:gsLst>
              <a:gs pos="0">
                <a:srgbClr val="339966"/>
              </a:gs>
              <a:gs pos="100000">
                <a:srgbClr val="17462F"/>
              </a:gs>
            </a:gsLst>
            <a:lin ang="5400000" scaled="1"/>
          </a:gra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101600" dir="2700000" algn="ctr" rotWithShape="0">
              <a:schemeClr val="bg2">
                <a:alpha val="74998"/>
              </a:schemeClr>
            </a:outerShdw>
          </a:effectLst>
        </p:spPr>
        <p:txBody>
          <a:bodyPr lIns="0" tIns="0" rIns="40638" bIns="0" anchor="ctr">
            <a:prstTxWarp prst="textNoShape">
              <a:avLst/>
            </a:prstTxWarp>
          </a:bodyPr>
          <a:lstStyle/>
          <a:p>
            <a:pPr marL="39688"/>
            <a:r>
              <a:rPr lang="en-US" sz="1700" b="1">
                <a:solidFill>
                  <a:srgbClr val="FFFF00"/>
                </a:solidFill>
                <a:latin typeface="Calibri" pitchFamily="-108" charset="0"/>
                <a:ea typeface="Arial" pitchFamily="-108" charset="0"/>
                <a:cs typeface="Arial" pitchFamily="-108" charset="0"/>
              </a:rPr>
              <a:t>S</a:t>
            </a:r>
            <a:r>
              <a:rPr lang="en-US" sz="1100" b="1">
                <a:solidFill>
                  <a:srgbClr val="FFFF00"/>
                </a:solidFill>
                <a:latin typeface="Calibri" pitchFamily="-108" charset="0"/>
                <a:ea typeface="Arial" pitchFamily="-108" charset="0"/>
                <a:cs typeface="Arial" pitchFamily="-108" charset="0"/>
              </a:rPr>
              <a:t>m</a:t>
            </a:r>
          </a:p>
        </p:txBody>
      </p:sp>
      <p:sp>
        <p:nvSpPr>
          <p:cNvPr id="40977" name="Oval 17"/>
          <p:cNvSpPr>
            <a:spLocks/>
          </p:cNvSpPr>
          <p:nvPr/>
        </p:nvSpPr>
        <p:spPr bwMode="auto">
          <a:xfrm>
            <a:off x="6527800" y="3616325"/>
            <a:ext cx="98425" cy="125413"/>
          </a:xfrm>
          <a:prstGeom prst="ellipse">
            <a:avLst/>
          </a:prstGeom>
          <a:gradFill rotWithShape="0">
            <a:gsLst>
              <a:gs pos="0">
                <a:srgbClr val="339966"/>
              </a:gs>
              <a:gs pos="100000">
                <a:srgbClr val="17462F"/>
              </a:gs>
            </a:gsLst>
            <a:lin ang="5400000" scaled="1"/>
          </a:gra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101600" dir="2700000" algn="ctr" rotWithShape="0">
              <a:schemeClr val="bg2">
                <a:alpha val="74998"/>
              </a:schemeClr>
            </a:outerShdw>
          </a:effectLst>
        </p:spPr>
        <p:txBody>
          <a:bodyPr lIns="0" tIns="0" rIns="40638" bIns="0" anchor="ctr">
            <a:prstTxWarp prst="textNoShape">
              <a:avLst/>
            </a:prstTxWarp>
          </a:bodyPr>
          <a:lstStyle/>
          <a:p>
            <a:pPr marL="39688"/>
            <a:r>
              <a:rPr lang="en-US" sz="1700" b="1">
                <a:solidFill>
                  <a:srgbClr val="FFFF00"/>
                </a:solidFill>
                <a:latin typeface="Calibri" pitchFamily="-108" charset="0"/>
                <a:ea typeface="Arial" pitchFamily="-108" charset="0"/>
                <a:cs typeface="Arial" pitchFamily="-108" charset="0"/>
              </a:rPr>
              <a:t>S</a:t>
            </a:r>
            <a:r>
              <a:rPr lang="en-US" sz="1100" b="1">
                <a:solidFill>
                  <a:srgbClr val="FFFF00"/>
                </a:solidFill>
                <a:latin typeface="Calibri" pitchFamily="-108" charset="0"/>
                <a:ea typeface="Arial" pitchFamily="-108" charset="0"/>
                <a:cs typeface="Arial" pitchFamily="-108" charset="0"/>
              </a:rPr>
              <a:t>m</a:t>
            </a:r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 flipH="1">
            <a:off x="2697163" y="2073275"/>
            <a:ext cx="3514725" cy="1905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ffectLst>
            <a:outerShdw blurRad="63500" dist="101600" dir="2700000" algn="ctr" rotWithShape="0">
              <a:schemeClr val="bg2">
                <a:alpha val="74998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40979" name="Line 19"/>
          <p:cNvSpPr>
            <a:spLocks noChangeShapeType="1"/>
          </p:cNvSpPr>
          <p:nvPr/>
        </p:nvSpPr>
        <p:spPr bwMode="auto">
          <a:xfrm flipH="1">
            <a:off x="2697163" y="2847975"/>
            <a:ext cx="3514725" cy="1905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ffectLst>
            <a:outerShdw blurRad="63500" dist="101600" dir="2700000" algn="ctr" rotWithShape="0">
              <a:schemeClr val="bg2">
                <a:alpha val="74998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40980" name="Line 20"/>
          <p:cNvSpPr>
            <a:spLocks noChangeShapeType="1"/>
          </p:cNvSpPr>
          <p:nvPr/>
        </p:nvSpPr>
        <p:spPr bwMode="auto">
          <a:xfrm flipH="1">
            <a:off x="2697163" y="4092575"/>
            <a:ext cx="3514725" cy="1905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ffectLst>
            <a:outerShdw blurRad="63500" dist="101600" dir="2700000" algn="ctr" rotWithShape="0">
              <a:schemeClr val="bg2">
                <a:alpha val="74998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40981" name="Line 21"/>
          <p:cNvSpPr>
            <a:spLocks noChangeShapeType="1"/>
          </p:cNvSpPr>
          <p:nvPr/>
        </p:nvSpPr>
        <p:spPr bwMode="auto">
          <a:xfrm flipH="1">
            <a:off x="2697163" y="2995613"/>
            <a:ext cx="3595687" cy="1014412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ffectLst>
            <a:outerShdw blurRad="63500" dist="101600" dir="2700000" algn="ctr" rotWithShape="0">
              <a:schemeClr val="bg2">
                <a:alpha val="74998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40982" name="Line 22"/>
          <p:cNvSpPr>
            <a:spLocks noChangeShapeType="1"/>
          </p:cNvSpPr>
          <p:nvPr/>
        </p:nvSpPr>
        <p:spPr bwMode="auto">
          <a:xfrm flipH="1">
            <a:off x="2697163" y="2163763"/>
            <a:ext cx="3535362" cy="1770062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ffectLst>
            <a:outerShdw blurRad="63500" dist="101600" dir="2700000" algn="ctr" rotWithShape="0">
              <a:schemeClr val="bg2">
                <a:alpha val="74998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40983" name="Line 23"/>
          <p:cNvSpPr>
            <a:spLocks noChangeShapeType="1"/>
          </p:cNvSpPr>
          <p:nvPr/>
        </p:nvSpPr>
        <p:spPr bwMode="auto">
          <a:xfrm flipH="1">
            <a:off x="2697163" y="1384300"/>
            <a:ext cx="3544887" cy="2474913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ffectLst>
            <a:outerShdw blurRad="63500" dist="101600" dir="2700000" algn="ctr" rotWithShape="0">
              <a:schemeClr val="bg2">
                <a:alpha val="74998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40984" name="Line 24"/>
          <p:cNvSpPr>
            <a:spLocks noChangeShapeType="1"/>
          </p:cNvSpPr>
          <p:nvPr/>
        </p:nvSpPr>
        <p:spPr bwMode="auto">
          <a:xfrm rot="10800000">
            <a:off x="2697163" y="2224088"/>
            <a:ext cx="3575050" cy="511175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ffectLst>
            <a:outerShdw blurRad="63500" dist="101600" dir="2700000" algn="ctr" rotWithShape="0">
              <a:schemeClr val="bg2">
                <a:alpha val="74998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40985" name="Line 25"/>
          <p:cNvSpPr>
            <a:spLocks noChangeShapeType="1"/>
          </p:cNvSpPr>
          <p:nvPr/>
        </p:nvSpPr>
        <p:spPr bwMode="auto">
          <a:xfrm flipH="1">
            <a:off x="2697163" y="1482725"/>
            <a:ext cx="3595687" cy="50800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ffectLst>
            <a:outerShdw blurRad="63500" dist="101600" dir="2700000" algn="ctr" rotWithShape="0">
              <a:schemeClr val="bg2">
                <a:alpha val="74998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40986" name="Line 26"/>
          <p:cNvSpPr>
            <a:spLocks noChangeShapeType="1"/>
          </p:cNvSpPr>
          <p:nvPr/>
        </p:nvSpPr>
        <p:spPr bwMode="auto">
          <a:xfrm rot="10800000">
            <a:off x="2705100" y="2963863"/>
            <a:ext cx="3502025" cy="1023937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ffectLst>
            <a:outerShdw blurRad="63500" dist="101600" dir="2700000" algn="ctr" rotWithShape="0">
              <a:schemeClr val="bg2">
                <a:alpha val="74998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12693" y="339040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11641" y="5089922"/>
            <a:ext cx="1607344" cy="1482328"/>
          </a:xfrm>
          <a:prstGeom prst="rect">
            <a:avLst/>
          </a:prstGeom>
          <a:noFill/>
          <a:ln w="12700" cap="flat">
            <a:noFill/>
            <a:round/>
            <a:headEnd/>
            <a:tailEnd/>
          </a:ln>
        </p:spPr>
      </p:pic>
      <p:sp>
        <p:nvSpPr>
          <p:cNvPr id="14338" name="Rectangle 2"/>
          <p:cNvSpPr>
            <a:spLocks/>
          </p:cNvSpPr>
          <p:nvPr/>
        </p:nvSpPr>
        <p:spPr bwMode="auto">
          <a:xfrm>
            <a:off x="4955977" y="6475140"/>
            <a:ext cx="3798474" cy="276999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40638" bIns="0">
            <a:prstTxWarp prst="textNoShape">
              <a:avLst/>
            </a:prstTxWarp>
            <a:spAutoFit/>
          </a:bodyPr>
          <a:lstStyle/>
          <a:p>
            <a:pPr marL="40182"/>
            <a:r>
              <a:rPr lang="en-US" dirty="0">
                <a:solidFill>
                  <a:srgbClr val="FFFFFF"/>
                </a:solidFill>
                <a:latin typeface="Times New Roman" pitchFamily="-108" charset="0"/>
                <a:ea typeface="Times New Roman" pitchFamily="-108" charset="0"/>
                <a:cs typeface="Times New Roman" pitchFamily="-108" charset="0"/>
                <a:sym typeface="Times New Roman" pitchFamily="-108" charset="0"/>
              </a:rPr>
              <a:t>AT LOUISIANA STATE UNIVERSITY</a:t>
            </a:r>
          </a:p>
        </p:txBody>
      </p:sp>
      <p:pic>
        <p:nvPicPr>
          <p:cNvPr id="14339" name="Picture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927" y="5881245"/>
            <a:ext cx="1902023" cy="617335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14340" name="Rectangle 4"/>
          <p:cNvSpPr>
            <a:spLocks/>
          </p:cNvSpPr>
          <p:nvPr/>
        </p:nvSpPr>
        <p:spPr bwMode="auto">
          <a:xfrm>
            <a:off x="0" y="6570017"/>
            <a:ext cx="9144000" cy="294680"/>
          </a:xfrm>
          <a:prstGeom prst="rect">
            <a:avLst/>
          </a:prstGeom>
          <a:solidFill>
            <a:srgbClr val="46008F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8" bIns="0">
            <a:prstTxWarp prst="textNoShape">
              <a:avLst/>
            </a:prstTxWarp>
          </a:bodyPr>
          <a:lstStyle/>
          <a:p>
            <a:pPr marL="40182" algn="ctr">
              <a:lnSpc>
                <a:spcPct val="80000"/>
              </a:lnSpc>
            </a:pPr>
            <a:r>
              <a:rPr lang="en-US" sz="1500" dirty="0">
                <a:solidFill>
                  <a:srgbClr val="FFFFFF"/>
                </a:solidFill>
                <a:ea typeface="Arial" pitchFamily="-108" charset="0"/>
                <a:cs typeface="Arial" pitchFamily="-108" charset="0"/>
              </a:rPr>
              <a:t>CCT: Center for Computation &amp; Technology @ LSU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50147B"/>
                </a:solidFill>
              </a:rPr>
              <a:t>More Stork features</a:t>
            </a:r>
            <a:endParaRPr lang="en-US" dirty="0">
              <a:solidFill>
                <a:srgbClr val="50147B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417639"/>
            <a:ext cx="8229600" cy="4463606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FF860A"/>
              </a:buClr>
              <a:buFont typeface="Wingdings" charset="2"/>
              <a:buChar char=""/>
            </a:pPr>
            <a:r>
              <a:rPr lang="en-US" dirty="0" smtClean="0"/>
              <a:t>Queuing, scheduling and optimization of transfers</a:t>
            </a:r>
          </a:p>
          <a:p>
            <a:pPr>
              <a:buClr>
                <a:srgbClr val="FF860A"/>
              </a:buClr>
              <a:buFont typeface="Wingdings" charset="2"/>
              <a:buChar char=""/>
            </a:pPr>
            <a:r>
              <a:rPr lang="en-US" dirty="0" smtClean="0"/>
              <a:t> Plug-in support for any transfer protocol</a:t>
            </a:r>
          </a:p>
          <a:p>
            <a:pPr>
              <a:buClr>
                <a:srgbClr val="FF860A"/>
              </a:buClr>
              <a:buFont typeface="Wingdings" charset="2"/>
              <a:buChar char=""/>
            </a:pPr>
            <a:r>
              <a:rPr lang="en-US" dirty="0" smtClean="0"/>
              <a:t> Recursive directory transfers</a:t>
            </a:r>
          </a:p>
          <a:p>
            <a:pPr>
              <a:buClr>
                <a:srgbClr val="FF860A"/>
              </a:buClr>
              <a:buFont typeface="Wingdings" charset="2"/>
              <a:buChar char=""/>
            </a:pPr>
            <a:r>
              <a:rPr lang="en-US" dirty="0" smtClean="0"/>
              <a:t> Support for wildcards</a:t>
            </a:r>
          </a:p>
          <a:p>
            <a:pPr>
              <a:buClr>
                <a:srgbClr val="FF860A"/>
              </a:buClr>
              <a:buFont typeface="Wingdings" charset="2"/>
              <a:buChar char=""/>
            </a:pPr>
            <a:r>
              <a:rPr lang="en-US" dirty="0" smtClean="0"/>
              <a:t> </a:t>
            </a:r>
            <a:r>
              <a:rPr lang="en-US" dirty="0" err="1" smtClean="0"/>
              <a:t>Checkpointing</a:t>
            </a:r>
            <a:r>
              <a:rPr lang="en-US" dirty="0" smtClean="0"/>
              <a:t> transfers</a:t>
            </a:r>
          </a:p>
          <a:p>
            <a:pPr>
              <a:buClr>
                <a:srgbClr val="FF860A"/>
              </a:buClr>
              <a:buFont typeface="Wingdings" charset="2"/>
              <a:buChar char=""/>
            </a:pPr>
            <a:r>
              <a:rPr lang="en-US" dirty="0" smtClean="0"/>
              <a:t> Check-sum calculation</a:t>
            </a:r>
          </a:p>
          <a:p>
            <a:pPr>
              <a:buClr>
                <a:srgbClr val="FF860A"/>
              </a:buClr>
              <a:buFont typeface="Wingdings" charset="2"/>
              <a:buChar char=""/>
            </a:pPr>
            <a:r>
              <a:rPr lang="en-US" dirty="0" smtClean="0"/>
              <a:t> Throttling</a:t>
            </a:r>
          </a:p>
          <a:p>
            <a:pPr>
              <a:buClr>
                <a:srgbClr val="FF860A"/>
              </a:buClr>
              <a:buFont typeface="Wingdings" charset="2"/>
              <a:buChar char=""/>
            </a:pPr>
            <a:r>
              <a:rPr lang="en-US" dirty="0" smtClean="0"/>
              <a:t> Interaction with workflow managers and high    level planners</a:t>
            </a:r>
          </a:p>
          <a:p>
            <a:pPr>
              <a:buClr>
                <a:srgbClr val="FF860A"/>
              </a:buClr>
              <a:buNone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11641" y="5089922"/>
            <a:ext cx="1607344" cy="1482328"/>
          </a:xfrm>
          <a:prstGeom prst="rect">
            <a:avLst/>
          </a:prstGeom>
          <a:noFill/>
          <a:ln w="12700" cap="flat">
            <a:noFill/>
            <a:round/>
            <a:headEnd/>
            <a:tailEnd/>
          </a:ln>
        </p:spPr>
      </p:pic>
      <p:sp>
        <p:nvSpPr>
          <p:cNvPr id="14338" name="Rectangle 2"/>
          <p:cNvSpPr>
            <a:spLocks/>
          </p:cNvSpPr>
          <p:nvPr/>
        </p:nvSpPr>
        <p:spPr bwMode="auto">
          <a:xfrm>
            <a:off x="4955977" y="6475140"/>
            <a:ext cx="3798474" cy="276999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40638" bIns="0">
            <a:prstTxWarp prst="textNoShape">
              <a:avLst/>
            </a:prstTxWarp>
            <a:spAutoFit/>
          </a:bodyPr>
          <a:lstStyle/>
          <a:p>
            <a:pPr marL="40182"/>
            <a:r>
              <a:rPr lang="en-US" dirty="0">
                <a:solidFill>
                  <a:srgbClr val="FFFFFF"/>
                </a:solidFill>
                <a:latin typeface="Times New Roman" pitchFamily="-108" charset="0"/>
                <a:ea typeface="Times New Roman" pitchFamily="-108" charset="0"/>
                <a:cs typeface="Times New Roman" pitchFamily="-108" charset="0"/>
                <a:sym typeface="Times New Roman" pitchFamily="-108" charset="0"/>
              </a:rPr>
              <a:t>AT LOUISIANA STATE UNIVERSITY</a:t>
            </a:r>
          </a:p>
        </p:txBody>
      </p:sp>
      <p:pic>
        <p:nvPicPr>
          <p:cNvPr id="14339" name="Picture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927" y="5125641"/>
            <a:ext cx="1902023" cy="1372939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14340" name="Rectangle 4"/>
          <p:cNvSpPr>
            <a:spLocks/>
          </p:cNvSpPr>
          <p:nvPr/>
        </p:nvSpPr>
        <p:spPr bwMode="auto">
          <a:xfrm>
            <a:off x="0" y="6570017"/>
            <a:ext cx="9144000" cy="294680"/>
          </a:xfrm>
          <a:prstGeom prst="rect">
            <a:avLst/>
          </a:prstGeom>
          <a:solidFill>
            <a:srgbClr val="46008F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8" bIns="0">
            <a:prstTxWarp prst="textNoShape">
              <a:avLst/>
            </a:prstTxWarp>
          </a:bodyPr>
          <a:lstStyle/>
          <a:p>
            <a:pPr marL="40182" algn="ctr">
              <a:lnSpc>
                <a:spcPct val="80000"/>
              </a:lnSpc>
            </a:pPr>
            <a:r>
              <a:rPr lang="en-US" sz="1500" dirty="0">
                <a:solidFill>
                  <a:srgbClr val="FFFFFF"/>
                </a:solidFill>
                <a:ea typeface="Arial" pitchFamily="-108" charset="0"/>
                <a:cs typeface="Arial" pitchFamily="-108" charset="0"/>
              </a:rPr>
              <a:t>CCT: Center for Computation &amp; Technology @ LSU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50147B"/>
                </a:solidFill>
              </a:rPr>
              <a:t>Features of Stork 1.2</a:t>
            </a:r>
            <a:endParaRPr lang="en-US" dirty="0">
              <a:solidFill>
                <a:srgbClr val="50147B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860A"/>
              </a:buClr>
              <a:buFont typeface="Wingdings" charset="2"/>
              <a:buChar char="²"/>
            </a:pPr>
            <a:r>
              <a:rPr lang="en-US" dirty="0" smtClean="0"/>
              <a:t> </a:t>
            </a:r>
            <a:r>
              <a:rPr lang="en-US" dirty="0" smtClean="0"/>
              <a:t>Current release</a:t>
            </a:r>
            <a:r>
              <a:rPr lang="en-US" dirty="0" smtClean="0"/>
              <a:t> </a:t>
            </a:r>
            <a:r>
              <a:rPr lang="en-US" dirty="0" smtClean="0"/>
              <a:t>Stork Version 1.2 </a:t>
            </a:r>
          </a:p>
          <a:p>
            <a:pPr>
              <a:buClr>
                <a:srgbClr val="FF860A"/>
              </a:buClr>
              <a:buFont typeface="Wingdings" charset="2"/>
              <a:buChar char="²"/>
            </a:pPr>
            <a:r>
              <a:rPr lang="en-US" dirty="0" smtClean="0"/>
              <a:t> Almost available in 17 different platforms</a:t>
            </a:r>
          </a:p>
          <a:p>
            <a:pPr>
              <a:buClr>
                <a:srgbClr val="FF860A"/>
              </a:buClr>
              <a:buFont typeface="Wingdings" charset="2"/>
              <a:buChar char="²"/>
            </a:pPr>
            <a:r>
              <a:rPr lang="en-US" dirty="0" smtClean="0"/>
              <a:t> Source code and binary forms of release</a:t>
            </a:r>
          </a:p>
          <a:p>
            <a:pPr>
              <a:buClr>
                <a:srgbClr val="FF860A"/>
              </a:buClr>
              <a:buFont typeface="Wingdings" charset="2"/>
              <a:buChar char="²"/>
            </a:pPr>
            <a:r>
              <a:rPr lang="en-US" dirty="0" smtClean="0"/>
              <a:t> Two types of release</a:t>
            </a:r>
          </a:p>
          <a:p>
            <a:pPr lvl="2">
              <a:buClr>
                <a:srgbClr val="FF860A"/>
              </a:buClr>
              <a:buFont typeface="Wingdings" charset="2"/>
              <a:buChar char="²"/>
            </a:pPr>
            <a:r>
              <a:rPr lang="en-US" dirty="0" smtClean="0"/>
              <a:t> Core Stork modules</a:t>
            </a:r>
          </a:p>
          <a:p>
            <a:pPr lvl="2">
              <a:buClr>
                <a:srgbClr val="FF860A"/>
              </a:buClr>
              <a:buFont typeface="Wingdings" charset="2"/>
              <a:buChar char="²"/>
            </a:pPr>
            <a:r>
              <a:rPr lang="en-US" dirty="0" smtClean="0"/>
              <a:t> Stork with all external modules</a:t>
            </a:r>
          </a:p>
          <a:p>
            <a:pPr lvl="2">
              <a:buClr>
                <a:srgbClr val="FF860A"/>
              </a:buClr>
              <a:buFont typeface="Wingdings" charset="2"/>
              <a:buChar char="²"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11641" y="5089922"/>
            <a:ext cx="1607344" cy="1482328"/>
          </a:xfrm>
          <a:prstGeom prst="rect">
            <a:avLst/>
          </a:prstGeom>
          <a:noFill/>
          <a:ln w="12700" cap="flat">
            <a:noFill/>
            <a:round/>
            <a:headEnd/>
            <a:tailEnd/>
          </a:ln>
        </p:spPr>
      </p:pic>
      <p:sp>
        <p:nvSpPr>
          <p:cNvPr id="14338" name="Rectangle 2"/>
          <p:cNvSpPr>
            <a:spLocks/>
          </p:cNvSpPr>
          <p:nvPr/>
        </p:nvSpPr>
        <p:spPr bwMode="auto">
          <a:xfrm>
            <a:off x="4955977" y="6475140"/>
            <a:ext cx="3798474" cy="276999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40638" bIns="0">
            <a:prstTxWarp prst="textNoShape">
              <a:avLst/>
            </a:prstTxWarp>
            <a:spAutoFit/>
          </a:bodyPr>
          <a:lstStyle/>
          <a:p>
            <a:pPr marL="40182"/>
            <a:r>
              <a:rPr lang="en-US" dirty="0">
                <a:solidFill>
                  <a:srgbClr val="FFFFFF"/>
                </a:solidFill>
                <a:latin typeface="Times New Roman" pitchFamily="-108" charset="0"/>
                <a:ea typeface="Times New Roman" pitchFamily="-108" charset="0"/>
                <a:cs typeface="Times New Roman" pitchFamily="-108" charset="0"/>
                <a:sym typeface="Times New Roman" pitchFamily="-108" charset="0"/>
              </a:rPr>
              <a:t>AT LOUISIANA STATE UNIVERSITY</a:t>
            </a:r>
          </a:p>
        </p:txBody>
      </p:sp>
      <p:pic>
        <p:nvPicPr>
          <p:cNvPr id="14339" name="Picture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927" y="5618935"/>
            <a:ext cx="1902023" cy="879645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14340" name="Rectangle 4"/>
          <p:cNvSpPr>
            <a:spLocks/>
          </p:cNvSpPr>
          <p:nvPr/>
        </p:nvSpPr>
        <p:spPr bwMode="auto">
          <a:xfrm>
            <a:off x="0" y="6570017"/>
            <a:ext cx="9144000" cy="294680"/>
          </a:xfrm>
          <a:prstGeom prst="rect">
            <a:avLst/>
          </a:prstGeom>
          <a:solidFill>
            <a:srgbClr val="46008F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8" bIns="0">
            <a:prstTxWarp prst="textNoShape">
              <a:avLst/>
            </a:prstTxWarp>
          </a:bodyPr>
          <a:lstStyle/>
          <a:p>
            <a:pPr marL="40182" algn="ctr">
              <a:lnSpc>
                <a:spcPct val="80000"/>
              </a:lnSpc>
            </a:pPr>
            <a:r>
              <a:rPr lang="en-US" sz="1500" dirty="0">
                <a:solidFill>
                  <a:srgbClr val="FFFFFF"/>
                </a:solidFill>
                <a:ea typeface="Arial" pitchFamily="-108" charset="0"/>
                <a:cs typeface="Arial" pitchFamily="-108" charset="0"/>
              </a:rPr>
              <a:t>CCT: Center for Computation &amp; Technology @ LSU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50147B"/>
                </a:solidFill>
              </a:rPr>
              <a:t>Features of Stork 1.2</a:t>
            </a:r>
            <a:endParaRPr lang="en-US" dirty="0">
              <a:solidFill>
                <a:srgbClr val="50147B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Clr>
                <a:srgbClr val="FF860A"/>
              </a:buClr>
              <a:buFont typeface="Wingdings" charset="2"/>
              <a:buChar char="²"/>
            </a:pPr>
            <a:r>
              <a:rPr lang="en-US" dirty="0" smtClean="0"/>
              <a:t> First </a:t>
            </a:r>
            <a:r>
              <a:rPr lang="en-US" dirty="0" smtClean="0"/>
              <a:t>Stand alone</a:t>
            </a:r>
            <a:r>
              <a:rPr lang="en-US" dirty="0" smtClean="0"/>
              <a:t> </a:t>
            </a:r>
            <a:r>
              <a:rPr lang="en-US" dirty="0" smtClean="0"/>
              <a:t>v</a:t>
            </a:r>
            <a:r>
              <a:rPr lang="en-US" dirty="0" smtClean="0"/>
              <a:t>ersion of Stork</a:t>
            </a:r>
          </a:p>
          <a:p>
            <a:pPr>
              <a:buClr>
                <a:srgbClr val="FF860A"/>
              </a:buClr>
              <a:buFont typeface="Wingdings" charset="2"/>
              <a:buChar char="²"/>
            </a:pPr>
            <a:r>
              <a:rPr lang="en-US" dirty="0" smtClean="0"/>
              <a:t> Easy installation steps than previous versions</a:t>
            </a:r>
          </a:p>
          <a:p>
            <a:pPr>
              <a:buClr>
                <a:srgbClr val="FF860A"/>
              </a:buClr>
              <a:buFont typeface="Wingdings" charset="2"/>
              <a:buChar char="²"/>
            </a:pPr>
            <a:r>
              <a:rPr lang="en-US" dirty="0" smtClean="0"/>
              <a:t> Support team to answer all your questions and to provide required help on Stork </a:t>
            </a:r>
          </a:p>
          <a:p>
            <a:pPr>
              <a:buClr>
                <a:srgbClr val="FF860A"/>
              </a:buClr>
              <a:buFont typeface="Wingdings" charset="2"/>
              <a:buChar char="²"/>
            </a:pPr>
            <a:r>
              <a:rPr lang="en-US" dirty="0" smtClean="0"/>
              <a:t> Flexibility for users to customize stork and implement new features</a:t>
            </a:r>
          </a:p>
          <a:p>
            <a:pPr>
              <a:buClr>
                <a:srgbClr val="FF860A"/>
              </a:buClr>
              <a:buFont typeface="Wingdings" charset="2"/>
              <a:buChar char="²"/>
            </a:pPr>
            <a:r>
              <a:rPr lang="en-US" dirty="0" smtClean="0"/>
              <a:t> Test suites to test the functionality of Stork</a:t>
            </a:r>
          </a:p>
          <a:p>
            <a:pPr>
              <a:buClr>
                <a:srgbClr val="FF860A"/>
              </a:buClr>
              <a:buFont typeface="Wingdings" charset="2"/>
              <a:buChar char="²"/>
            </a:pPr>
            <a:r>
              <a:rPr lang="en-US" dirty="0" smtClean="0"/>
              <a:t> Newly updated user friendly Stork user manual </a:t>
            </a:r>
          </a:p>
          <a:p>
            <a:pPr>
              <a:buClr>
                <a:srgbClr val="FF860A"/>
              </a:buClr>
              <a:buFont typeface="Wingdings" charset="2"/>
              <a:buChar char="²"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11641" y="5089922"/>
            <a:ext cx="1607344" cy="1482328"/>
          </a:xfrm>
          <a:prstGeom prst="rect">
            <a:avLst/>
          </a:prstGeom>
          <a:noFill/>
          <a:ln w="12700" cap="flat">
            <a:noFill/>
            <a:round/>
            <a:headEnd/>
            <a:tailEnd/>
          </a:ln>
        </p:spPr>
      </p:pic>
      <p:sp>
        <p:nvSpPr>
          <p:cNvPr id="14338" name="Rectangle 2"/>
          <p:cNvSpPr>
            <a:spLocks/>
          </p:cNvSpPr>
          <p:nvPr/>
        </p:nvSpPr>
        <p:spPr bwMode="auto">
          <a:xfrm>
            <a:off x="4955977" y="6475140"/>
            <a:ext cx="3798474" cy="276999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40638" bIns="0">
            <a:prstTxWarp prst="textNoShape">
              <a:avLst/>
            </a:prstTxWarp>
            <a:spAutoFit/>
          </a:bodyPr>
          <a:lstStyle/>
          <a:p>
            <a:pPr marL="40182"/>
            <a:r>
              <a:rPr lang="en-US" dirty="0">
                <a:solidFill>
                  <a:srgbClr val="FFFFFF"/>
                </a:solidFill>
                <a:latin typeface="Times New Roman" pitchFamily="-108" charset="0"/>
                <a:ea typeface="Times New Roman" pitchFamily="-108" charset="0"/>
                <a:cs typeface="Times New Roman" pitchFamily="-108" charset="0"/>
                <a:sym typeface="Times New Roman" pitchFamily="-108" charset="0"/>
              </a:rPr>
              <a:t>AT LOUISIANA STATE UNIVERSITY</a:t>
            </a:r>
          </a:p>
        </p:txBody>
      </p:sp>
      <p:pic>
        <p:nvPicPr>
          <p:cNvPr id="14339" name="Picture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927" y="5125641"/>
            <a:ext cx="1902023" cy="1372939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14340" name="Rectangle 4"/>
          <p:cNvSpPr>
            <a:spLocks/>
          </p:cNvSpPr>
          <p:nvPr/>
        </p:nvSpPr>
        <p:spPr bwMode="auto">
          <a:xfrm>
            <a:off x="0" y="6570017"/>
            <a:ext cx="9144000" cy="294680"/>
          </a:xfrm>
          <a:prstGeom prst="rect">
            <a:avLst/>
          </a:prstGeom>
          <a:solidFill>
            <a:srgbClr val="46008F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8" bIns="0">
            <a:prstTxWarp prst="textNoShape">
              <a:avLst/>
            </a:prstTxWarp>
          </a:bodyPr>
          <a:lstStyle/>
          <a:p>
            <a:pPr marL="40182" algn="ctr">
              <a:lnSpc>
                <a:spcPct val="80000"/>
              </a:lnSpc>
            </a:pPr>
            <a:r>
              <a:rPr lang="en-US" sz="1500" dirty="0">
                <a:solidFill>
                  <a:srgbClr val="FFFFFF"/>
                </a:solidFill>
                <a:ea typeface="Arial" pitchFamily="-108" charset="0"/>
                <a:cs typeface="Arial" pitchFamily="-108" charset="0"/>
              </a:rPr>
              <a:t>CCT: Center for Computation &amp; Technology @ LSU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50147B"/>
                </a:solidFill>
              </a:rPr>
              <a:t>Externals Supported By Stork</a:t>
            </a:r>
            <a:endParaRPr lang="en-US" dirty="0">
              <a:solidFill>
                <a:srgbClr val="50147B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969499"/>
          </a:xfrm>
        </p:spPr>
        <p:txBody>
          <a:bodyPr/>
          <a:lstStyle/>
          <a:p>
            <a:pPr lvl="2">
              <a:buClr>
                <a:srgbClr val="FF860A"/>
              </a:buClr>
              <a:buFont typeface="Wingdings" charset="2"/>
              <a:buChar char="²"/>
            </a:pPr>
            <a:r>
              <a:rPr lang="en-US" dirty="0" smtClean="0"/>
              <a:t>GLOBUS</a:t>
            </a:r>
          </a:p>
          <a:p>
            <a:pPr lvl="2">
              <a:buClr>
                <a:srgbClr val="FF860A"/>
              </a:buClr>
              <a:buFont typeface="Wingdings" charset="2"/>
              <a:buChar char="²"/>
            </a:pPr>
            <a:r>
              <a:rPr lang="en-US" dirty="0" err="1" smtClean="0"/>
              <a:t>OpenSSL</a:t>
            </a:r>
            <a:endParaRPr lang="en-US" dirty="0" smtClean="0"/>
          </a:p>
          <a:p>
            <a:pPr lvl="2">
              <a:buClr>
                <a:srgbClr val="FF860A"/>
              </a:buClr>
              <a:buFont typeface="Wingdings" charset="2"/>
              <a:buChar char="²"/>
            </a:pPr>
            <a:r>
              <a:rPr lang="en-US" dirty="0" smtClean="0"/>
              <a:t>SRB</a:t>
            </a:r>
          </a:p>
          <a:p>
            <a:pPr lvl="2">
              <a:buClr>
                <a:srgbClr val="FF860A"/>
              </a:buClr>
              <a:buFont typeface="Wingdings" charset="2"/>
              <a:buChar char="²"/>
            </a:pPr>
            <a:r>
              <a:rPr lang="en-US" dirty="0" err="1" smtClean="0"/>
              <a:t>iRods</a:t>
            </a:r>
            <a:endParaRPr lang="en-US" dirty="0" smtClean="0"/>
          </a:p>
          <a:p>
            <a:pPr lvl="2">
              <a:buClr>
                <a:srgbClr val="FF860A"/>
              </a:buClr>
              <a:buFont typeface="Wingdings" charset="2"/>
              <a:buChar char="²"/>
            </a:pPr>
            <a:r>
              <a:rPr lang="en-US" dirty="0" err="1" smtClean="0"/>
              <a:t>Petashare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1966</TotalTime>
  <Words>936</Words>
  <Application>Microsoft Macintosh PowerPoint</Application>
  <PresentationFormat>On-screen Show (4:3)</PresentationFormat>
  <Paragraphs>166</Paragraphs>
  <Slides>18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Stork Data Scheduler: Current Status and Future Directions</vt:lpstr>
      <vt:lpstr>Roadmap</vt:lpstr>
      <vt:lpstr>Motivation</vt:lpstr>
      <vt:lpstr>Data-Aware Schedulers Stork</vt:lpstr>
      <vt:lpstr>Data-aware Scheduling</vt:lpstr>
      <vt:lpstr>More Stork features</vt:lpstr>
      <vt:lpstr>Features of Stork 1.2</vt:lpstr>
      <vt:lpstr>Features of Stork 1.2</vt:lpstr>
      <vt:lpstr>Externals Supported By Stork</vt:lpstr>
      <vt:lpstr>Optimization Service</vt:lpstr>
      <vt:lpstr>Optimization Service</vt:lpstr>
      <vt:lpstr>End-to-end Problem</vt:lpstr>
      <vt:lpstr>End-to-end Optimization</vt:lpstr>
      <vt:lpstr>Data Flow Parallelism</vt:lpstr>
      <vt:lpstr>Application Areas</vt:lpstr>
      <vt:lpstr>Other Groups</vt:lpstr>
      <vt:lpstr>Future Directions</vt:lpstr>
      <vt:lpstr>Questions</vt:lpstr>
    </vt:vector>
  </TitlesOfParts>
  <Company>LSU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Grid Data Scheduling with Stork </dc:title>
  <dc:creator>Sivakumar Kulasekaran</dc:creator>
  <cp:lastModifiedBy>Sivakumar Kulasekaran</cp:lastModifiedBy>
  <cp:revision>27</cp:revision>
  <dcterms:created xsi:type="dcterms:W3CDTF">2010-04-15T13:53:17Z</dcterms:created>
  <dcterms:modified xsi:type="dcterms:W3CDTF">2010-04-15T14:37:05Z</dcterms:modified>
</cp:coreProperties>
</file>