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Default Extension="jpeg" ContentType="image/jpeg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Default Extension="tiff" ContentType="image/tiff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58" r:id="rId1"/>
  </p:sldMasterIdLst>
  <p:notesMasterIdLst>
    <p:notesMasterId r:id="rId24"/>
  </p:notesMasterIdLst>
  <p:handoutMasterIdLst>
    <p:handoutMasterId r:id="rId25"/>
  </p:handoutMasterIdLst>
  <p:sldIdLst>
    <p:sldId id="256" r:id="rId2"/>
    <p:sldId id="545" r:id="rId3"/>
    <p:sldId id="546" r:id="rId4"/>
    <p:sldId id="447" r:id="rId5"/>
    <p:sldId id="448" r:id="rId6"/>
    <p:sldId id="449" r:id="rId7"/>
    <p:sldId id="531" r:id="rId8"/>
    <p:sldId id="541" r:id="rId9"/>
    <p:sldId id="504" r:id="rId10"/>
    <p:sldId id="517" r:id="rId11"/>
    <p:sldId id="516" r:id="rId12"/>
    <p:sldId id="526" r:id="rId13"/>
    <p:sldId id="542" r:id="rId14"/>
    <p:sldId id="507" r:id="rId15"/>
    <p:sldId id="529" r:id="rId16"/>
    <p:sldId id="543" r:id="rId17"/>
    <p:sldId id="475" r:id="rId18"/>
    <p:sldId id="534" r:id="rId19"/>
    <p:sldId id="528" r:id="rId20"/>
    <p:sldId id="535" r:id="rId21"/>
    <p:sldId id="537" r:id="rId22"/>
    <p:sldId id="544" r:id="rId23"/>
  </p:sldIdLst>
  <p:sldSz cx="9144000" cy="6858000" type="letter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Verdana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FABF7"/>
    <a:srgbClr val="BEDAFA"/>
    <a:srgbClr val="B9BDDE"/>
    <a:srgbClr val="77C489"/>
    <a:srgbClr val="79BC8D"/>
    <a:srgbClr val="D2B74F"/>
    <a:srgbClr val="D8B23A"/>
    <a:srgbClr val="C54E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53" autoAdjust="0"/>
    <p:restoredTop sz="94628" autoAdjust="0"/>
  </p:normalViewPr>
  <p:slideViewPr>
    <p:cSldViewPr>
      <p:cViewPr>
        <p:scale>
          <a:sx n="75" d="100"/>
          <a:sy n="75" d="100"/>
        </p:scale>
        <p:origin x="-1160" y="-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88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E490BC3-39D1-8B4B-AE49-D69EF8AED8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ED2AFAC-549C-144C-B99F-9AEDD22C5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18F64F-246A-2948-B8C4-AA8FF0B7EECD}" type="slidenum">
              <a:rPr lang="en-US"/>
              <a:pPr/>
              <a:t>1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DC9B9-5FFC-1046-BA51-4EDF31371076}" type="slidenum">
              <a:rPr lang="en-US"/>
              <a:pPr/>
              <a:t>10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CC10FF-8D7F-B24B-B76A-6179549BF64C}" type="slidenum">
              <a:rPr lang="en-US"/>
              <a:pPr/>
              <a:t>11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705FF5-618D-C345-B12C-90AA411893FB}" type="slidenum">
              <a:rPr lang="en-US"/>
              <a:pPr/>
              <a:t>12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952C1D-FA8E-4344-B9AE-AD2AD46A4BCD}" type="slidenum">
              <a:rPr lang="en-US"/>
              <a:pPr/>
              <a:t>13</a:t>
            </a:fld>
            <a:endParaRPr lang="en-US"/>
          </a:p>
        </p:txBody>
      </p:sp>
      <p:sp>
        <p:nvSpPr>
          <p:cNvPr id="5427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9A5508-7A80-6E49-87AE-D97C4FA2FDBD}" type="slidenum">
              <a:rPr lang="en-US"/>
              <a:pPr/>
              <a:t>14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457200"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2A3BDD-8EDB-A04D-B98A-E1D66446BC32}" type="slidenum">
              <a:rPr lang="en-US"/>
              <a:pPr/>
              <a:t>16</a:t>
            </a:fld>
            <a:endParaRPr lang="en-US"/>
          </a:p>
        </p:txBody>
      </p:sp>
      <p:sp>
        <p:nvSpPr>
          <p:cNvPr id="62467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7A39A-13D3-BC4F-9A63-B6232C25B55C}" type="slidenum">
              <a:rPr lang="en-US"/>
              <a:pPr/>
              <a:t>17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BAED2B-A799-C349-9E4C-4AEE11B3F248}" type="slidenum">
              <a:rPr lang="en-US"/>
              <a:pPr/>
              <a:t>19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9903A8-ACEB-F848-B53A-71D12C04B4A2}" type="slidenum">
              <a:rPr lang="en-US"/>
              <a:pPr/>
              <a:t>21</a:t>
            </a:fld>
            <a:endParaRPr lang="en-US"/>
          </a:p>
        </p:txBody>
      </p:sp>
      <p:sp>
        <p:nvSpPr>
          <p:cNvPr id="37891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5C2FF6-2384-D343-B7A1-0A38804BEEC3}" type="slidenum">
              <a:rPr lang="en-US"/>
              <a:pPr/>
              <a:t>2</a:t>
            </a:fld>
            <a:endParaRPr lang="en-US"/>
          </a:p>
        </p:txBody>
      </p:sp>
      <p:sp>
        <p:nvSpPr>
          <p:cNvPr id="21507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1F8EB7-FBF8-A642-9FD6-571E3845C4FF}" type="slidenum">
              <a:rPr lang="en-US"/>
              <a:pPr/>
              <a:t>3</a:t>
            </a:fld>
            <a:endParaRPr lang="en-US"/>
          </a:p>
        </p:txBody>
      </p:sp>
      <p:sp>
        <p:nvSpPr>
          <p:cNvPr id="2355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26EFE2-F97D-5D41-9E27-B5E6C1A026EE}" type="slidenum">
              <a:rPr lang="en-US"/>
              <a:pPr/>
              <a:t>4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2CADC-6F17-C948-AB9F-4744C80C6AD6}" type="slidenum">
              <a:rPr lang="en-US"/>
              <a:pPr/>
              <a:t>5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B79EA8-9DDB-0849-A236-4FB366483429}" type="slidenum">
              <a:rPr lang="en-US"/>
              <a:pPr/>
              <a:t>6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06B9E1-2898-E64B-9ADF-35F26A191736}" type="slidenum">
              <a:rPr lang="en-US"/>
              <a:pPr/>
              <a:t>7</a:t>
            </a:fld>
            <a:endParaRPr lang="en-US"/>
          </a:p>
        </p:txBody>
      </p:sp>
      <p:sp>
        <p:nvSpPr>
          <p:cNvPr id="786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F524D7-D1DD-1C42-9898-B5B6423255EE}" type="slidenum">
              <a:rPr lang="en-US"/>
              <a:pPr/>
              <a:t>8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1C7625-DDCC-AA46-90EF-75B221FD2811}" type="slidenum">
              <a:rPr lang="en-US"/>
              <a:pPr/>
              <a:t>9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457200"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9F8B60-FF92-CE4C-B7BB-F336DB07549B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0CA7F2-C104-5B46-87FD-A5E013E72F91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620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600200"/>
            <a:ext cx="3810000" cy="4343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5F8A79-8D41-B14D-A4A9-1DA1CFB6E3C0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620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CD954B-B709-AC43-B54B-8C8BADF7F34C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620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3810000" cy="4343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687E61-5FC6-0D40-BF1A-B9116D32D3CB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D34934C-BAE9-CD43-8F3F-0674106D18F2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7DA9FD-DD84-624E-A0FE-3052FB87D82D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B89E53-F67B-D248-AC1E-8C6330F82C3F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D32FA3-0ADC-1D4F-BF71-9DE17C95A71A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843A8E3-66BA-C243-98DD-8142516F1BBA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C43138-7EB7-3A47-B022-8370E34A7853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B9AFEC-21FD-FB4B-867B-F4C2A54E2C05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992EA7-5157-7448-95AD-A18F48F32F8A}" type="slidenum">
              <a:rPr lang="en-US"/>
              <a:pPr>
                <a:defRPr/>
              </a:pPr>
              <a:t>‹#›</a:t>
            </a:fld>
            <a:endParaRPr lang="en-US" sz="1400">
              <a:latin typeface="+mn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3600">
                <a:latin typeface="Brush Script MT" pitchFamily="16" charset="0"/>
              </a:defRPr>
            </a:lvl1pPr>
          </a:lstStyle>
          <a:p>
            <a:pPr>
              <a:defRPr/>
            </a:pPr>
            <a:fld id="{D1A30833-347A-E446-95A2-368BAC6CDC33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981200" y="6553199"/>
            <a:ext cx="533400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www.nimbusproject.org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70000"/>
        <a:buFont typeface="Monotype Sorts" charset="2"/>
        <a:buChar char="l"/>
        <a:defRPr sz="26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3399"/>
        </a:buClr>
        <a:buSzPct val="65000"/>
        <a:buFont typeface="Monotype Sorts" charset="2"/>
        <a:buChar char="u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tx2"/>
        </a:buClr>
        <a:buSzPct val="70000"/>
        <a:buFont typeface="Monotype Sorts" charset="2"/>
        <a:buChar char="l"/>
        <a:defRPr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charset="2"/>
        <a:buChar char="u"/>
        <a:defRPr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keahey@mcs.anl.go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gtw.org/?pid=1001735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hyperlink" Target="http://www.nimbusproject.org/about/people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057400"/>
            <a:ext cx="7772400" cy="1143000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Cloud Computing with Nimbus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743200"/>
            <a:ext cx="7696200" cy="1752600"/>
          </a:xfrm>
        </p:spPr>
        <p:txBody>
          <a:bodyPr/>
          <a:lstStyle/>
          <a:p>
            <a:r>
              <a:rPr lang="en-US" sz="1800" dirty="0" smtClean="0"/>
              <a:t>April</a:t>
            </a:r>
            <a:r>
              <a:rPr lang="en-US" sz="1800" dirty="0" smtClean="0"/>
              <a:t> </a:t>
            </a:r>
            <a:r>
              <a:rPr lang="en-US" sz="1800" dirty="0" smtClean="0"/>
              <a:t>2010</a:t>
            </a:r>
            <a:endParaRPr lang="en-US" sz="1800" dirty="0" smtClean="0"/>
          </a:p>
          <a:p>
            <a:r>
              <a:rPr lang="en-US" sz="1800" b="1" dirty="0" smtClean="0"/>
              <a:t>Condor Week</a:t>
            </a:r>
            <a:endParaRPr lang="en-US" sz="1800" dirty="0" smtClean="0"/>
          </a:p>
          <a:p>
            <a:r>
              <a:rPr lang="en-US" dirty="0" smtClean="0"/>
              <a:t>Kate </a:t>
            </a:r>
            <a:r>
              <a:rPr lang="en-US" dirty="0" smtClean="0"/>
              <a:t>Keahey </a:t>
            </a:r>
          </a:p>
          <a:p>
            <a:r>
              <a:rPr lang="en-US" i="1" dirty="0" smtClean="0">
                <a:hlinkClick r:id="rId3"/>
              </a:rPr>
              <a:t>keahey@mcs.anl.gov</a:t>
            </a:r>
            <a:endParaRPr lang="en-US" i="1" dirty="0" smtClean="0"/>
          </a:p>
          <a:p>
            <a:r>
              <a:rPr lang="en-US" sz="1800" i="1" dirty="0" smtClean="0"/>
              <a:t>Nimbus Project</a:t>
            </a:r>
          </a:p>
          <a:p>
            <a:r>
              <a:rPr lang="en-US" sz="1800" dirty="0" smtClean="0"/>
              <a:t>University of Chicago</a:t>
            </a:r>
          </a:p>
          <a:p>
            <a:r>
              <a:rPr lang="en-US" sz="1800" dirty="0" smtClean="0"/>
              <a:t>Argonne National Laboratory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STAR Virtual Clusters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343400"/>
          </a:xfrm>
        </p:spPr>
        <p:txBody>
          <a:bodyPr/>
          <a:lstStyle/>
          <a:p>
            <a:pPr eaLnBrk="1" hangingPunct="1"/>
            <a:r>
              <a:rPr lang="en-US" sz="2000"/>
              <a:t>Virtual resources</a:t>
            </a:r>
          </a:p>
          <a:p>
            <a:pPr lvl="1" eaLnBrk="1" hangingPunct="1"/>
            <a:r>
              <a:rPr lang="en-US" sz="1800"/>
              <a:t>A virtual OSG STAR cluster: OSG headnode (gridmapfiles, host certificates, NFS, Torque), worker nodes: SL4 + STAR</a:t>
            </a:r>
          </a:p>
          <a:p>
            <a:pPr lvl="1" eaLnBrk="1" hangingPunct="1"/>
            <a:r>
              <a:rPr lang="en-US" sz="1800"/>
              <a:t>One-click virtual cluster deployment via Nimbus Context Broker</a:t>
            </a:r>
          </a:p>
          <a:p>
            <a:pPr eaLnBrk="1" hangingPunct="1"/>
            <a:r>
              <a:rPr lang="en-US" sz="2000"/>
              <a:t>From Science Clouds to EC2 runs</a:t>
            </a:r>
          </a:p>
          <a:p>
            <a:pPr eaLnBrk="1" hangingPunct="1"/>
            <a:r>
              <a:rPr lang="en-US" sz="2000"/>
              <a:t>Running production codes since 2007</a:t>
            </a:r>
          </a:p>
          <a:p>
            <a:pPr eaLnBrk="1" hangingPunct="1"/>
            <a:r>
              <a:rPr lang="en-US" sz="2000"/>
              <a:t>The Quark Matter run: producing just-in-time results for a conference: </a:t>
            </a:r>
            <a:r>
              <a:rPr lang="en-US" sz="2000">
                <a:hlinkClick r:id="rId3"/>
              </a:rPr>
              <a:t>http://www.isgtw.org/?pid=1001735</a:t>
            </a:r>
            <a:endParaRPr lang="en-US" sz="2000"/>
          </a:p>
          <a:p>
            <a:endParaRPr lang="en-US" sz="2200"/>
          </a:p>
        </p:txBody>
      </p:sp>
      <p:pic>
        <p:nvPicPr>
          <p:cNvPr id="45061" name="Picture 6" descr="tit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5181600"/>
            <a:ext cx="51943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7" descr="new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4876800"/>
            <a:ext cx="1905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Priceless?</a:t>
            </a:r>
          </a:p>
        </p:txBody>
      </p:sp>
      <p:sp>
        <p:nvSpPr>
          <p:cNvPr id="947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343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200" u="sng"/>
              <a:t>Compute costs: $ 5,630.30</a:t>
            </a:r>
            <a:endParaRPr lang="en-US" sz="2200"/>
          </a:p>
          <a:p>
            <a:pPr lvl="1">
              <a:lnSpc>
                <a:spcPct val="100000"/>
              </a:lnSpc>
            </a:pPr>
            <a:r>
              <a:rPr lang="en-US" sz="2000"/>
              <a:t>300+ nodes over ~10 days, </a:t>
            </a:r>
          </a:p>
          <a:p>
            <a:pPr lvl="1">
              <a:lnSpc>
                <a:spcPct val="100000"/>
              </a:lnSpc>
            </a:pPr>
            <a:r>
              <a:rPr lang="en-US" sz="2000"/>
              <a:t>Instances, 32-bit, 1.7 GB memory:</a:t>
            </a:r>
          </a:p>
          <a:p>
            <a:pPr lvl="2">
              <a:lnSpc>
                <a:spcPct val="100000"/>
              </a:lnSpc>
            </a:pPr>
            <a:r>
              <a:rPr lang="en-US" sz="1600"/>
              <a:t>EC2 default: 1 EC2 CPU unit</a:t>
            </a:r>
          </a:p>
          <a:p>
            <a:pPr lvl="2">
              <a:lnSpc>
                <a:spcPct val="100000"/>
              </a:lnSpc>
            </a:pPr>
            <a:r>
              <a:rPr lang="en-US" sz="1600"/>
              <a:t>High-CPU Medium Instances: 5 EC2 CPU units (2 cores)</a:t>
            </a:r>
          </a:p>
          <a:p>
            <a:pPr lvl="1">
              <a:lnSpc>
                <a:spcPct val="100000"/>
              </a:lnSpc>
            </a:pPr>
            <a:r>
              <a:rPr lang="en-US" sz="2000"/>
              <a:t>~36,000 compute hours total</a:t>
            </a:r>
          </a:p>
          <a:p>
            <a:pPr>
              <a:lnSpc>
                <a:spcPct val="100000"/>
              </a:lnSpc>
            </a:pPr>
            <a:r>
              <a:rPr lang="en-US" sz="2200" u="sng"/>
              <a:t>Data transfer costs: $ 136.38</a:t>
            </a:r>
            <a:endParaRPr lang="en-US" sz="2200"/>
          </a:p>
          <a:p>
            <a:pPr lvl="1">
              <a:lnSpc>
                <a:spcPct val="100000"/>
              </a:lnSpc>
            </a:pPr>
            <a:r>
              <a:rPr lang="en-US" sz="2000"/>
              <a:t>Small I/O needs : moved &lt;1TB of data over duration</a:t>
            </a:r>
          </a:p>
          <a:p>
            <a:pPr>
              <a:lnSpc>
                <a:spcPct val="100000"/>
              </a:lnSpc>
            </a:pPr>
            <a:r>
              <a:rPr lang="en-US" sz="2200" u="sng"/>
              <a:t>Storage costs: $ 4.69</a:t>
            </a:r>
            <a:endParaRPr lang="en-US" sz="2200"/>
          </a:p>
          <a:p>
            <a:pPr lvl="1">
              <a:lnSpc>
                <a:spcPct val="100000"/>
              </a:lnSpc>
            </a:pPr>
            <a:r>
              <a:rPr lang="en-US" sz="2000"/>
              <a:t>Images only, all data transferred at run-time</a:t>
            </a:r>
          </a:p>
          <a:p>
            <a:pPr>
              <a:lnSpc>
                <a:spcPct val="100000"/>
              </a:lnSpc>
            </a:pPr>
            <a:r>
              <a:rPr lang="en-US" sz="2200"/>
              <a:t>Producing the result before the deadline…</a:t>
            </a:r>
          </a:p>
          <a:p>
            <a:pPr lvl="2">
              <a:lnSpc>
                <a:spcPct val="100000"/>
              </a:lnSpc>
              <a:buFont typeface="Monotype Sorts" charset="2"/>
              <a:buNone/>
            </a:pPr>
            <a:endParaRPr lang="en-US" sz="1600"/>
          </a:p>
          <a:p>
            <a:pPr lvl="1">
              <a:lnSpc>
                <a:spcPct val="100000"/>
              </a:lnSpc>
              <a:buFont typeface="Monotype Sorts" charset="2"/>
              <a:buNone/>
            </a:pPr>
            <a:endParaRPr lang="en-US" sz="2000"/>
          </a:p>
          <a:p>
            <a:pPr lvl="1">
              <a:lnSpc>
                <a:spcPct val="100000"/>
              </a:lnSpc>
            </a:pPr>
            <a:endParaRPr lang="en-US" sz="2000"/>
          </a:p>
        </p:txBody>
      </p:sp>
      <p:sp>
        <p:nvSpPr>
          <p:cNvPr id="947204" name="Text Box 4"/>
          <p:cNvSpPr txBox="1">
            <a:spLocks noChangeArrowheads="1"/>
          </p:cNvSpPr>
          <p:nvPr/>
        </p:nvSpPr>
        <p:spPr bwMode="auto">
          <a:xfrm>
            <a:off x="6553200" y="5486400"/>
            <a:ext cx="1957388" cy="4270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accent2"/>
                </a:solidFill>
              </a:rPr>
              <a:t>…$ 5,771.37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4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4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4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4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4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47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47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47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47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47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47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94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3" grpId="0" build="p" autoUpdateAnimBg="0"/>
      <p:bldP spid="9472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20000" cy="762000"/>
          </a:xfrm>
        </p:spPr>
        <p:txBody>
          <a:bodyPr/>
          <a:lstStyle/>
          <a:p>
            <a:r>
              <a:rPr lang="en-US"/>
              <a:t>Modeling the Progression of Epidemics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3962400" cy="4343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/>
              <a:t>Can we use clouds to acquire on-demand resources for modeling the progression of epidemics?</a:t>
            </a:r>
          </a:p>
          <a:p>
            <a:pPr>
              <a:lnSpc>
                <a:spcPct val="100000"/>
              </a:lnSpc>
            </a:pPr>
            <a:r>
              <a:rPr lang="en-US" sz="2000"/>
              <a:t>What is the efficiency of simulations in the cloud?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Compare execution on:</a:t>
            </a:r>
          </a:p>
          <a:p>
            <a:pPr lvl="2">
              <a:lnSpc>
                <a:spcPct val="100000"/>
              </a:lnSpc>
            </a:pPr>
            <a:r>
              <a:rPr lang="en-US" sz="1400"/>
              <a:t>a physical machine </a:t>
            </a:r>
          </a:p>
          <a:p>
            <a:pPr lvl="2">
              <a:lnSpc>
                <a:spcPct val="100000"/>
              </a:lnSpc>
            </a:pPr>
            <a:r>
              <a:rPr lang="en-US" sz="1400"/>
              <a:t>10 VMs on the cloud</a:t>
            </a:r>
          </a:p>
          <a:p>
            <a:pPr lvl="2">
              <a:lnSpc>
                <a:spcPct val="100000"/>
              </a:lnSpc>
            </a:pPr>
            <a:r>
              <a:rPr lang="en-US" sz="1400"/>
              <a:t>The Nimbus cloud only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2.5 hrs versus 17 minutes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Speedup = 8.81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9 times faster</a:t>
            </a:r>
          </a:p>
          <a:p>
            <a:pPr>
              <a:lnSpc>
                <a:spcPct val="100000"/>
              </a:lnSpc>
              <a:buFont typeface="Monotype Sorts" charset="2"/>
              <a:buNone/>
            </a:pPr>
            <a:endParaRPr lang="en-US" sz="2000"/>
          </a:p>
          <a:p>
            <a:pPr>
              <a:lnSpc>
                <a:spcPct val="100000"/>
              </a:lnSpc>
            </a:pPr>
            <a:endParaRPr lang="en-US" sz="2000"/>
          </a:p>
        </p:txBody>
      </p:sp>
      <p:pic>
        <p:nvPicPr>
          <p:cNvPr id="51205" name="Picture 6" descr="epidemics"/>
          <p:cNvPicPr>
            <a:picLocks noChangeAspect="1" noChangeArrowheads="1"/>
          </p:cNvPicPr>
          <p:nvPr/>
        </p:nvPicPr>
        <p:blipFill>
          <a:blip r:embed="rId3"/>
          <a:srcRect b="11856"/>
          <a:stretch>
            <a:fillRect/>
          </a:stretch>
        </p:blipFill>
        <p:spPr bwMode="auto">
          <a:xfrm>
            <a:off x="4419600" y="1752600"/>
            <a:ext cx="43815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Text Box 7"/>
          <p:cNvSpPr txBox="1">
            <a:spLocks noChangeArrowheads="1"/>
          </p:cNvSpPr>
          <p:nvPr/>
        </p:nvSpPr>
        <p:spPr bwMode="auto">
          <a:xfrm>
            <a:off x="533400" y="1295400"/>
            <a:ext cx="83820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Work by Ron Price and others, Public Health Informatics, University of Utah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6781800" cy="762000"/>
          </a:xfrm>
        </p:spPr>
        <p:txBody>
          <a:bodyPr/>
          <a:lstStyle/>
          <a:p>
            <a:r>
              <a:rPr lang="en-US"/>
              <a:t>A Large Ion Collider Experiment (ALICE)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81200"/>
            <a:ext cx="4114800" cy="4343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/>
              <a:t>Heavy ion simulations at CERN</a:t>
            </a:r>
          </a:p>
          <a:p>
            <a:pPr>
              <a:lnSpc>
                <a:spcPct val="100000"/>
              </a:lnSpc>
            </a:pPr>
            <a:r>
              <a:rPr lang="en-US" sz="2400"/>
              <a:t>Problem: integrate elastic computing into current infrastructure</a:t>
            </a:r>
          </a:p>
          <a:p>
            <a:pPr>
              <a:lnSpc>
                <a:spcPct val="100000"/>
              </a:lnSpc>
            </a:pPr>
            <a:r>
              <a:rPr lang="en-US" sz="2400"/>
              <a:t>Collaboration with CernVM project</a:t>
            </a:r>
          </a:p>
          <a:p>
            <a:pPr>
              <a:lnSpc>
                <a:spcPct val="100000"/>
              </a:lnSpc>
            </a:pPr>
            <a:r>
              <a:rPr lang="en-US" sz="2400"/>
              <a:t>Elastically extend the ALICE testbed to accommodate more computing</a:t>
            </a:r>
            <a:endParaRPr lang="en-US" sz="2400">
              <a:latin typeface="Calibri" charset="0"/>
            </a:endParaRPr>
          </a:p>
        </p:txBody>
      </p:sp>
      <p:pic>
        <p:nvPicPr>
          <p:cNvPr id="53253" name="Picture 4" descr="Alice_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981200"/>
            <a:ext cx="3429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5" descr="ALICE-CERN-Logo"/>
          <p:cNvPicPr>
            <a:picLocks noChangeAspect="1" noChangeArrowheads="1"/>
          </p:cNvPicPr>
          <p:nvPr/>
        </p:nvPicPr>
        <p:blipFill>
          <a:blip r:embed="rId4"/>
          <a:srcRect r="81638"/>
          <a:stretch>
            <a:fillRect/>
          </a:stretch>
        </p:blipFill>
        <p:spPr bwMode="auto">
          <a:xfrm>
            <a:off x="7315200" y="381000"/>
            <a:ext cx="11430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5" name="Text Box 6"/>
          <p:cNvSpPr txBox="1">
            <a:spLocks noChangeArrowheads="1"/>
          </p:cNvSpPr>
          <p:nvPr/>
        </p:nvSpPr>
        <p:spPr bwMode="auto">
          <a:xfrm>
            <a:off x="990600" y="1371600"/>
            <a:ext cx="74676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i="1"/>
              <a:t>Work by Artem Harutyunyan and Predrag Buncic, CERN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/>
          </p:cNvSpPr>
          <p:nvPr>
            <p:ph idx="4294967295"/>
          </p:nvPr>
        </p:nvSpPr>
        <p:spPr>
          <a:xfrm>
            <a:off x="304800" y="5638800"/>
            <a:ext cx="9144000" cy="457200"/>
          </a:xfrm>
        </p:spPr>
        <p:txBody>
          <a:bodyPr/>
          <a:lstStyle/>
          <a:p>
            <a:pPr eaLnBrk="1" hangingPunct="1"/>
            <a:r>
              <a:rPr lang="en-US" sz="2000" i="1" dirty="0" smtClean="0"/>
              <a:t>CHEP 2009 </a:t>
            </a:r>
            <a:r>
              <a:rPr lang="en-US" sz="2000" i="1" dirty="0"/>
              <a:t>paper, </a:t>
            </a:r>
            <a:r>
              <a:rPr lang="en-US" sz="2000" i="1" dirty="0" err="1"/>
              <a:t>Harutyunyan</a:t>
            </a:r>
            <a:r>
              <a:rPr lang="en-US" sz="2000" i="1" dirty="0"/>
              <a:t> et </a:t>
            </a:r>
            <a:r>
              <a:rPr lang="en-US" sz="2000" i="1" dirty="0" smtClean="0"/>
              <a:t>al., </a:t>
            </a:r>
            <a:r>
              <a:rPr lang="en-US" sz="2000" i="1" dirty="0" err="1" smtClean="0"/>
              <a:t>Collab</a:t>
            </a:r>
            <a:r>
              <a:rPr lang="en-US" sz="2000" i="1" dirty="0" smtClean="0"/>
              <a:t>. with </a:t>
            </a:r>
            <a:r>
              <a:rPr lang="en-US" sz="2000" i="1" dirty="0" err="1" smtClean="0"/>
              <a:t>CernVM</a:t>
            </a:r>
            <a:endParaRPr lang="en-US" sz="2000" i="1" dirty="0" smtClean="0"/>
          </a:p>
          <a:p>
            <a:pPr eaLnBrk="1" hangingPunct="1"/>
            <a:r>
              <a:rPr lang="en-US" sz="2000" i="1" dirty="0" err="1" smtClean="0"/>
              <a:t>CCGrid</a:t>
            </a:r>
            <a:r>
              <a:rPr lang="en-US" sz="2000" i="1" dirty="0" smtClean="0"/>
              <a:t> 2010 paper, Marshall et al., “Elastic Sites”</a:t>
            </a:r>
            <a:endParaRPr lang="en-US" sz="2000" i="1" dirty="0"/>
          </a:p>
        </p:txBody>
      </p:sp>
      <p:pic>
        <p:nvPicPr>
          <p:cNvPr id="57348" name="Picture 4" descr="AliEn-on-Nimbus-Cloud-zoomed-ou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90600"/>
            <a:ext cx="7848600" cy="472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Rectangle 2"/>
          <p:cNvSpPr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400">
                <a:solidFill>
                  <a:schemeClr val="tx2"/>
                </a:solidFill>
              </a:rPr>
              <a:t>Elastically Provisioned Resources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495800" y="990600"/>
            <a:ext cx="3887033" cy="3910282"/>
            <a:chOff x="4590997" y="3057105"/>
            <a:chExt cx="3887033" cy="3910282"/>
          </a:xfrm>
        </p:grpSpPr>
        <p:pic>
          <p:nvPicPr>
            <p:cNvPr id="7" name="Picture 6" descr="paul.tif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4397" y="5114505"/>
              <a:ext cx="3353633" cy="1852882"/>
            </a:xfrm>
            <a:prstGeom prst="rect">
              <a:avLst/>
            </a:prstGeom>
          </p:spPr>
        </p:pic>
        <p:sp>
          <p:nvSpPr>
            <p:cNvPr id="8" name="Rectangle 3"/>
            <p:cNvSpPr txBox="1">
              <a:spLocks noChangeArrowheads="1"/>
            </p:cNvSpPr>
            <p:nvPr/>
          </p:nvSpPr>
          <p:spPr bwMode="auto">
            <a:xfrm>
              <a:off x="4590997" y="3057105"/>
              <a:ext cx="3785949" cy="1429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lvl="0" indent="-342900" defTabSz="914400" eaLnBrk="0" hangingPunct="0">
                <a:spcBef>
                  <a:spcPct val="20000"/>
                </a:spcBef>
                <a:buSzPct val="70000"/>
              </a:pPr>
              <a:endParaRPr lang="en-US" sz="2000" kern="0" dirty="0" smtClean="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r>
              <a:rPr lang="en-US" dirty="0" smtClean="0"/>
              <a:t>Ocean Observatory </a:t>
            </a:r>
            <a:r>
              <a:rPr lang="en-US" dirty="0" smtClean="0"/>
              <a:t>Initiative (OOI)</a:t>
            </a:r>
            <a:endParaRPr lang="en-US" dirty="0" smtClean="0"/>
          </a:p>
        </p:txBody>
      </p:sp>
      <p:pic>
        <p:nvPicPr>
          <p:cNvPr id="66563" name="Content Placeholder 5" descr="katrina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9097" r="-9097"/>
          <a:stretch>
            <a:fillRect/>
          </a:stretch>
        </p:blipFill>
        <p:spPr>
          <a:xfrm>
            <a:off x="609600" y="1066800"/>
            <a:ext cx="8229600" cy="4983163"/>
          </a:xfrm>
        </p:spPr>
      </p:pic>
      <p:sp>
        <p:nvSpPr>
          <p:cNvPr id="66564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152400" y="6553200"/>
            <a:ext cx="7543800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sz="1400" i="1" smtClean="0">
                <a:solidFill>
                  <a:schemeClr val="bg2"/>
                </a:solidFill>
              </a:rPr>
              <a:t>www.nimbusproject.org</a:t>
            </a:r>
            <a:endParaRPr lang="en-US" sz="1400" i="1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828800" y="1447800"/>
            <a:ext cx="55022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en-US" sz="3200" i="1" dirty="0">
                <a:solidFill>
                  <a:schemeClr val="bg1"/>
                </a:solidFill>
              </a:rPr>
              <a:t> Highly Available Services</a:t>
            </a:r>
          </a:p>
          <a:p>
            <a:pPr>
              <a:buFontTx/>
              <a:buChar char="-"/>
            </a:pPr>
            <a:r>
              <a:rPr lang="en-US" sz="3200" i="1" dirty="0">
                <a:solidFill>
                  <a:schemeClr val="bg1"/>
                </a:solidFill>
              </a:rPr>
              <a:t> Rapidly provision resources</a:t>
            </a:r>
          </a:p>
          <a:p>
            <a:r>
              <a:rPr lang="en-US" sz="3200" i="1" dirty="0">
                <a:solidFill>
                  <a:schemeClr val="bg1"/>
                </a:solidFill>
              </a:rPr>
              <a:t>- Scale to demand</a:t>
            </a:r>
          </a:p>
        </p:txBody>
      </p:sp>
      <p:pic>
        <p:nvPicPr>
          <p:cNvPr id="12" name="Picture 5" descr="cpe_sched_overview.t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505200"/>
            <a:ext cx="4191000" cy="1754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“Sky Computing” </a:t>
            </a:r>
            <a:r>
              <a:rPr lang="en-US" dirty="0"/>
              <a:t>Environment</a:t>
            </a:r>
          </a:p>
        </p:txBody>
      </p:sp>
      <p:sp>
        <p:nvSpPr>
          <p:cNvPr id="61444" name="AutoShape 3"/>
          <p:cNvSpPr>
            <a:spLocks noChangeArrowheads="1"/>
          </p:cNvSpPr>
          <p:nvPr/>
        </p:nvSpPr>
        <p:spPr bwMode="auto">
          <a:xfrm>
            <a:off x="762000" y="1295400"/>
            <a:ext cx="3352800" cy="2133600"/>
          </a:xfrm>
          <a:prstGeom prst="cloudCallout">
            <a:avLst>
              <a:gd name="adj1" fmla="val -16097"/>
              <a:gd name="adj2" fmla="val -4389"/>
            </a:avLst>
          </a:prstGeom>
          <a:solidFill>
            <a:srgbClr val="7E95AB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61445" name="AutoShape 4"/>
          <p:cNvSpPr>
            <a:spLocks noChangeArrowheads="1"/>
          </p:cNvSpPr>
          <p:nvPr/>
        </p:nvSpPr>
        <p:spPr bwMode="auto">
          <a:xfrm>
            <a:off x="4724400" y="1219200"/>
            <a:ext cx="3352800" cy="2133600"/>
          </a:xfrm>
          <a:prstGeom prst="cloudCallout">
            <a:avLst>
              <a:gd name="adj1" fmla="val -129736"/>
              <a:gd name="adj2" fmla="val 6324"/>
            </a:avLst>
          </a:prstGeom>
          <a:solidFill>
            <a:srgbClr val="7E95AB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61446" name="Text Box 5"/>
          <p:cNvSpPr txBox="1">
            <a:spLocks noChangeArrowheads="1"/>
          </p:cNvSpPr>
          <p:nvPr/>
        </p:nvSpPr>
        <p:spPr bwMode="auto">
          <a:xfrm>
            <a:off x="5656263" y="1447800"/>
            <a:ext cx="1497012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U of Florida</a:t>
            </a:r>
            <a:endParaRPr lang="en-US">
              <a:latin typeface="Arial" charset="0"/>
            </a:endParaRPr>
          </a:p>
        </p:txBody>
      </p:sp>
      <p:sp>
        <p:nvSpPr>
          <p:cNvPr id="61447" name="Text Box 6"/>
          <p:cNvSpPr txBox="1">
            <a:spLocks noChangeArrowheads="1"/>
          </p:cNvSpPr>
          <p:nvPr/>
        </p:nvSpPr>
        <p:spPr bwMode="auto">
          <a:xfrm>
            <a:off x="1608138" y="1524000"/>
            <a:ext cx="1652587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U of Chicago</a:t>
            </a:r>
            <a:endParaRPr lang="en-US">
              <a:latin typeface="Arial" charset="0"/>
            </a:endParaRPr>
          </a:p>
        </p:txBody>
      </p:sp>
      <p:sp>
        <p:nvSpPr>
          <p:cNvPr id="887815" name="Oval 7"/>
          <p:cNvSpPr>
            <a:spLocks noChangeArrowheads="1"/>
          </p:cNvSpPr>
          <p:nvPr/>
        </p:nvSpPr>
        <p:spPr bwMode="auto">
          <a:xfrm>
            <a:off x="3352800" y="2209800"/>
            <a:ext cx="304800" cy="3048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7816" name="Oval 8"/>
          <p:cNvSpPr>
            <a:spLocks noChangeArrowheads="1"/>
          </p:cNvSpPr>
          <p:nvPr/>
        </p:nvSpPr>
        <p:spPr bwMode="auto">
          <a:xfrm>
            <a:off x="5029200" y="2209800"/>
            <a:ext cx="304800" cy="3048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0" name="Oval 9"/>
          <p:cNvSpPr>
            <a:spLocks noChangeArrowheads="1"/>
          </p:cNvSpPr>
          <p:nvPr/>
        </p:nvSpPr>
        <p:spPr bwMode="auto">
          <a:xfrm>
            <a:off x="6705600" y="19050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1" name="Oval 10"/>
          <p:cNvSpPr>
            <a:spLocks noChangeArrowheads="1"/>
          </p:cNvSpPr>
          <p:nvPr/>
        </p:nvSpPr>
        <p:spPr bwMode="auto">
          <a:xfrm>
            <a:off x="5867400" y="25908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2" name="Oval 11"/>
          <p:cNvSpPr>
            <a:spLocks noChangeArrowheads="1"/>
          </p:cNvSpPr>
          <p:nvPr/>
        </p:nvSpPr>
        <p:spPr bwMode="auto">
          <a:xfrm>
            <a:off x="3276600" y="14478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3" name="Oval 12"/>
          <p:cNvSpPr>
            <a:spLocks noChangeArrowheads="1"/>
          </p:cNvSpPr>
          <p:nvPr/>
        </p:nvSpPr>
        <p:spPr bwMode="auto">
          <a:xfrm>
            <a:off x="2590800" y="25908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4" name="Oval 13"/>
          <p:cNvSpPr>
            <a:spLocks noChangeArrowheads="1"/>
          </p:cNvSpPr>
          <p:nvPr/>
        </p:nvSpPr>
        <p:spPr bwMode="auto">
          <a:xfrm>
            <a:off x="1524000" y="22860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887822" name="AutoShape 14"/>
          <p:cNvCxnSpPr>
            <a:cxnSpLocks noChangeShapeType="1"/>
            <a:stCxn id="61454" idx="6"/>
            <a:endCxn id="887815" idx="2"/>
          </p:cNvCxnSpPr>
          <p:nvPr/>
        </p:nvCxnSpPr>
        <p:spPr bwMode="auto">
          <a:xfrm flipV="1">
            <a:off x="1752600" y="2362200"/>
            <a:ext cx="1600200" cy="381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23" name="AutoShape 15"/>
          <p:cNvCxnSpPr>
            <a:cxnSpLocks noChangeShapeType="1"/>
            <a:stCxn id="61452" idx="4"/>
            <a:endCxn id="887815" idx="0"/>
          </p:cNvCxnSpPr>
          <p:nvPr/>
        </p:nvCxnSpPr>
        <p:spPr bwMode="auto">
          <a:xfrm>
            <a:off x="3390900" y="1676400"/>
            <a:ext cx="114300" cy="5334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24" name="AutoShape 16"/>
          <p:cNvCxnSpPr>
            <a:cxnSpLocks noChangeShapeType="1"/>
            <a:stCxn id="61453" idx="6"/>
            <a:endCxn id="887815" idx="3"/>
          </p:cNvCxnSpPr>
          <p:nvPr/>
        </p:nvCxnSpPr>
        <p:spPr bwMode="auto">
          <a:xfrm flipV="1">
            <a:off x="2819400" y="2470150"/>
            <a:ext cx="577850" cy="2349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25" name="AutoShape 17"/>
          <p:cNvCxnSpPr>
            <a:cxnSpLocks noChangeShapeType="1"/>
            <a:stCxn id="61450" idx="2"/>
            <a:endCxn id="887816" idx="6"/>
          </p:cNvCxnSpPr>
          <p:nvPr/>
        </p:nvCxnSpPr>
        <p:spPr bwMode="auto">
          <a:xfrm flipH="1">
            <a:off x="5334000" y="2019300"/>
            <a:ext cx="1371600" cy="3429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26" name="AutoShape 18"/>
          <p:cNvCxnSpPr>
            <a:cxnSpLocks noChangeShapeType="1"/>
            <a:stCxn id="61451" idx="1"/>
            <a:endCxn id="887816" idx="5"/>
          </p:cNvCxnSpPr>
          <p:nvPr/>
        </p:nvCxnSpPr>
        <p:spPr bwMode="auto">
          <a:xfrm flipH="1" flipV="1">
            <a:off x="5289550" y="2470150"/>
            <a:ext cx="611188" cy="1539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27" name="AutoShape 19"/>
          <p:cNvCxnSpPr>
            <a:cxnSpLocks noChangeShapeType="1"/>
            <a:stCxn id="887815" idx="6"/>
            <a:endCxn id="887816" idx="2"/>
          </p:cNvCxnSpPr>
          <p:nvPr/>
        </p:nvCxnSpPr>
        <p:spPr bwMode="auto">
          <a:xfrm>
            <a:off x="3657600" y="2362200"/>
            <a:ext cx="13716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sp>
        <p:nvSpPr>
          <p:cNvPr id="887828" name="Text Box 20"/>
          <p:cNvSpPr txBox="1">
            <a:spLocks noChangeArrowheads="1"/>
          </p:cNvSpPr>
          <p:nvPr/>
        </p:nvSpPr>
        <p:spPr bwMode="auto">
          <a:xfrm>
            <a:off x="3200400" y="2590800"/>
            <a:ext cx="649288" cy="517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latin typeface="Arial" charset="0"/>
              </a:rPr>
              <a:t>ViNE</a:t>
            </a:r>
          </a:p>
          <a:p>
            <a:pPr algn="ctr"/>
            <a:r>
              <a:rPr lang="en-US" sz="1400">
                <a:latin typeface="Arial" charset="0"/>
              </a:rPr>
              <a:t>router</a:t>
            </a:r>
          </a:p>
        </p:txBody>
      </p:sp>
      <p:sp>
        <p:nvSpPr>
          <p:cNvPr id="887829" name="Text Box 21"/>
          <p:cNvSpPr txBox="1">
            <a:spLocks noChangeArrowheads="1"/>
          </p:cNvSpPr>
          <p:nvPr/>
        </p:nvSpPr>
        <p:spPr bwMode="auto">
          <a:xfrm>
            <a:off x="4876800" y="2590800"/>
            <a:ext cx="649288" cy="517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latin typeface="Arial" charset="0"/>
              </a:rPr>
              <a:t>ViNE</a:t>
            </a:r>
          </a:p>
          <a:p>
            <a:pPr algn="ctr"/>
            <a:r>
              <a:rPr lang="en-US" sz="1400">
                <a:latin typeface="Arial" charset="0"/>
              </a:rPr>
              <a:t>router</a:t>
            </a:r>
          </a:p>
        </p:txBody>
      </p:sp>
      <p:sp>
        <p:nvSpPr>
          <p:cNvPr id="61463" name="AutoShape 22"/>
          <p:cNvSpPr>
            <a:spLocks noChangeArrowheads="1"/>
          </p:cNvSpPr>
          <p:nvPr/>
        </p:nvSpPr>
        <p:spPr bwMode="auto">
          <a:xfrm>
            <a:off x="2590800" y="3810000"/>
            <a:ext cx="3352800" cy="2133600"/>
          </a:xfrm>
          <a:prstGeom prst="cloudCallout">
            <a:avLst>
              <a:gd name="adj1" fmla="val -190"/>
              <a:gd name="adj2" fmla="val -3796"/>
            </a:avLst>
          </a:prstGeom>
          <a:solidFill>
            <a:srgbClr val="7E95AB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887831" name="Oval 23"/>
          <p:cNvSpPr>
            <a:spLocks noChangeArrowheads="1"/>
          </p:cNvSpPr>
          <p:nvPr/>
        </p:nvSpPr>
        <p:spPr bwMode="auto">
          <a:xfrm>
            <a:off x="4114800" y="4114800"/>
            <a:ext cx="304800" cy="3048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65" name="Oval 24"/>
          <p:cNvSpPr>
            <a:spLocks noChangeArrowheads="1"/>
          </p:cNvSpPr>
          <p:nvPr/>
        </p:nvSpPr>
        <p:spPr bwMode="auto">
          <a:xfrm>
            <a:off x="5105400" y="42672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887833" name="AutoShape 25"/>
          <p:cNvCxnSpPr>
            <a:cxnSpLocks noChangeShapeType="1"/>
            <a:stCxn id="61465" idx="1"/>
            <a:endCxn id="887831" idx="6"/>
          </p:cNvCxnSpPr>
          <p:nvPr/>
        </p:nvCxnSpPr>
        <p:spPr bwMode="auto">
          <a:xfrm flipH="1" flipV="1">
            <a:off x="4419600" y="4267200"/>
            <a:ext cx="719138" cy="3333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sp>
        <p:nvSpPr>
          <p:cNvPr id="887834" name="Text Box 26"/>
          <p:cNvSpPr txBox="1">
            <a:spLocks noChangeArrowheads="1"/>
          </p:cNvSpPr>
          <p:nvPr/>
        </p:nvSpPr>
        <p:spPr bwMode="auto">
          <a:xfrm>
            <a:off x="3962400" y="3505200"/>
            <a:ext cx="649288" cy="517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latin typeface="Arial" charset="0"/>
              </a:rPr>
              <a:t>ViNE</a:t>
            </a:r>
          </a:p>
          <a:p>
            <a:pPr algn="ctr"/>
            <a:r>
              <a:rPr lang="en-US" sz="1400">
                <a:latin typeface="Arial" charset="0"/>
              </a:rPr>
              <a:t>router</a:t>
            </a:r>
          </a:p>
        </p:txBody>
      </p:sp>
      <p:sp>
        <p:nvSpPr>
          <p:cNvPr id="61468" name="Oval 27"/>
          <p:cNvSpPr>
            <a:spLocks noChangeArrowheads="1"/>
          </p:cNvSpPr>
          <p:nvPr/>
        </p:nvSpPr>
        <p:spPr bwMode="auto">
          <a:xfrm>
            <a:off x="3276600" y="44196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887836" name="AutoShape 28"/>
          <p:cNvCxnSpPr>
            <a:cxnSpLocks noChangeShapeType="1"/>
            <a:stCxn id="61468" idx="7"/>
          </p:cNvCxnSpPr>
          <p:nvPr/>
        </p:nvCxnSpPr>
        <p:spPr bwMode="auto">
          <a:xfrm flipV="1">
            <a:off x="3471863" y="4298950"/>
            <a:ext cx="611187" cy="1539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sp>
        <p:nvSpPr>
          <p:cNvPr id="61470" name="Oval 29"/>
          <p:cNvSpPr>
            <a:spLocks noChangeArrowheads="1"/>
          </p:cNvSpPr>
          <p:nvPr/>
        </p:nvSpPr>
        <p:spPr bwMode="auto">
          <a:xfrm>
            <a:off x="4572000" y="48006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71" name="Oval 30"/>
          <p:cNvSpPr>
            <a:spLocks noChangeArrowheads="1"/>
          </p:cNvSpPr>
          <p:nvPr/>
        </p:nvSpPr>
        <p:spPr bwMode="auto">
          <a:xfrm>
            <a:off x="3810000" y="5105400"/>
            <a:ext cx="228600" cy="228600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887839" name="AutoShape 31"/>
          <p:cNvCxnSpPr>
            <a:cxnSpLocks noChangeShapeType="1"/>
            <a:stCxn id="887831" idx="5"/>
            <a:endCxn id="61470" idx="1"/>
          </p:cNvCxnSpPr>
          <p:nvPr/>
        </p:nvCxnSpPr>
        <p:spPr bwMode="auto">
          <a:xfrm>
            <a:off x="4375150" y="4375150"/>
            <a:ext cx="230188" cy="4587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40" name="AutoShape 32"/>
          <p:cNvCxnSpPr>
            <a:cxnSpLocks noChangeShapeType="1"/>
          </p:cNvCxnSpPr>
          <p:nvPr/>
        </p:nvCxnSpPr>
        <p:spPr bwMode="auto">
          <a:xfrm flipH="1">
            <a:off x="3886200" y="4419600"/>
            <a:ext cx="315913" cy="763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41" name="AutoShape 33"/>
          <p:cNvCxnSpPr>
            <a:cxnSpLocks noChangeShapeType="1"/>
            <a:stCxn id="887815" idx="4"/>
            <a:endCxn id="887831" idx="1"/>
          </p:cNvCxnSpPr>
          <p:nvPr/>
        </p:nvCxnSpPr>
        <p:spPr bwMode="auto">
          <a:xfrm>
            <a:off x="3505200" y="2514600"/>
            <a:ext cx="654050" cy="16446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cxnSp>
        <p:nvCxnSpPr>
          <p:cNvPr id="887842" name="AutoShape 34"/>
          <p:cNvCxnSpPr>
            <a:cxnSpLocks noChangeShapeType="1"/>
            <a:stCxn id="887816" idx="4"/>
            <a:endCxn id="887831" idx="0"/>
          </p:cNvCxnSpPr>
          <p:nvPr/>
        </p:nvCxnSpPr>
        <p:spPr bwMode="auto">
          <a:xfrm flipH="1">
            <a:off x="4267200" y="2514600"/>
            <a:ext cx="914400" cy="1600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sp>
        <p:nvSpPr>
          <p:cNvPr id="61476" name="Text Box 35"/>
          <p:cNvSpPr txBox="1">
            <a:spLocks noChangeArrowheads="1"/>
          </p:cNvSpPr>
          <p:nvPr/>
        </p:nvSpPr>
        <p:spPr bwMode="auto">
          <a:xfrm>
            <a:off x="3838575" y="5334000"/>
            <a:ext cx="10033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Purdue</a:t>
            </a:r>
            <a:endParaRPr lang="en-US">
              <a:latin typeface="Arial" charset="0"/>
            </a:endParaRPr>
          </a:p>
        </p:txBody>
      </p:sp>
      <p:sp>
        <p:nvSpPr>
          <p:cNvPr id="61477" name="Text Box 37"/>
          <p:cNvSpPr txBox="1">
            <a:spLocks noChangeArrowheads="1"/>
          </p:cNvSpPr>
          <p:nvPr/>
        </p:nvSpPr>
        <p:spPr bwMode="auto">
          <a:xfrm>
            <a:off x="1371600" y="762000"/>
            <a:ext cx="6400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Work by A. Matsunaga, M. Tsugawa, University of Florida</a:t>
            </a:r>
          </a:p>
        </p:txBody>
      </p:sp>
      <p:sp>
        <p:nvSpPr>
          <p:cNvPr id="61478" name="Text Box 38"/>
          <p:cNvSpPr txBox="1">
            <a:spLocks noChangeArrowheads="1"/>
          </p:cNvSpPr>
          <p:nvPr/>
        </p:nvSpPr>
        <p:spPr bwMode="auto">
          <a:xfrm>
            <a:off x="1600200" y="6019800"/>
            <a:ext cx="6400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</a:rPr>
              <a:t>Creating a seamless environment in a distributed domain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7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87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87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87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8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8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8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8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8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8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8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8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8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8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8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87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887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88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5" grpId="0" animBg="1"/>
      <p:bldP spid="887816" grpId="0" animBg="1"/>
      <p:bldP spid="887828" grpId="0"/>
      <p:bldP spid="887829" grpId="0"/>
      <p:bldP spid="887831" grpId="0" animBg="1"/>
      <p:bldP spid="8878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33" name="Picture 21" descr="skyp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7800" y="4406900"/>
            <a:ext cx="2616200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010400" cy="762000"/>
          </a:xfrm>
        </p:spPr>
        <p:txBody>
          <a:bodyPr/>
          <a:lstStyle/>
          <a:p>
            <a:r>
              <a:rPr lang="en-US" dirty="0" err="1"/>
              <a:t>Hadoop</a:t>
            </a:r>
            <a:r>
              <a:rPr lang="en-US" dirty="0"/>
              <a:t> in the Science Clouds</a:t>
            </a:r>
          </a:p>
        </p:txBody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191000"/>
            <a:ext cx="8001000" cy="304800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i="1" dirty="0">
                <a:solidFill>
                  <a:schemeClr val="tx1"/>
                </a:solidFill>
              </a:rPr>
              <a:t>Papers: </a:t>
            </a:r>
            <a:endParaRPr lang="en-US" sz="1800" i="1" dirty="0"/>
          </a:p>
          <a:p>
            <a:pPr lvl="1">
              <a:lnSpc>
                <a:spcPct val="100000"/>
              </a:lnSpc>
            </a:pPr>
            <a:r>
              <a:rPr lang="en-US" sz="1700" i="1" dirty="0"/>
              <a:t>“</a:t>
            </a:r>
            <a:r>
              <a:rPr lang="en-US" sz="1700" i="1" dirty="0" err="1"/>
              <a:t>CloudBLAST</a:t>
            </a:r>
            <a:r>
              <a:rPr lang="en-US" sz="1700" i="1" dirty="0"/>
              <a:t>: Combining </a:t>
            </a:r>
            <a:r>
              <a:rPr lang="en-US" sz="1700" i="1" dirty="0" err="1"/>
              <a:t>MapReduce</a:t>
            </a:r>
            <a:r>
              <a:rPr lang="en-US" sz="1700" i="1" dirty="0"/>
              <a:t> and Virtualization on Distributed Resources for Bioinformatics Applications” by A. </a:t>
            </a:r>
            <a:r>
              <a:rPr lang="en-US" sz="1700" i="1" dirty="0" err="1"/>
              <a:t>Matsunaga</a:t>
            </a:r>
            <a:r>
              <a:rPr lang="en-US" sz="1700" i="1" dirty="0"/>
              <a:t>, M. </a:t>
            </a:r>
            <a:r>
              <a:rPr lang="en-US" sz="1700" i="1" dirty="0" err="1"/>
              <a:t>Tsugawa</a:t>
            </a:r>
            <a:r>
              <a:rPr lang="en-US" sz="1700" i="1" dirty="0"/>
              <a:t> and J. Fortes. </a:t>
            </a:r>
            <a:r>
              <a:rPr lang="en-US" sz="1700" i="1" dirty="0" err="1"/>
              <a:t>eScience</a:t>
            </a:r>
            <a:r>
              <a:rPr lang="en-US" sz="1700" i="1" dirty="0"/>
              <a:t> 2008.</a:t>
            </a:r>
          </a:p>
          <a:p>
            <a:pPr lvl="1">
              <a:lnSpc>
                <a:spcPct val="100000"/>
              </a:lnSpc>
            </a:pPr>
            <a:r>
              <a:rPr lang="en-US" sz="1700" i="1" dirty="0">
                <a:solidFill>
                  <a:srgbClr val="C54E46"/>
                </a:solidFill>
              </a:rPr>
              <a:t>“Sky Computing”, by K. Keahey, A. </a:t>
            </a:r>
            <a:r>
              <a:rPr lang="en-US" sz="1700" i="1" dirty="0" err="1">
                <a:solidFill>
                  <a:srgbClr val="C54E46"/>
                </a:solidFill>
              </a:rPr>
              <a:t>Matsunaga</a:t>
            </a:r>
            <a:r>
              <a:rPr lang="en-US" sz="1700" i="1" dirty="0">
                <a:solidFill>
                  <a:srgbClr val="C54E46"/>
                </a:solidFill>
              </a:rPr>
              <a:t>, M. </a:t>
            </a:r>
            <a:r>
              <a:rPr lang="en-US" sz="1700" i="1" dirty="0" err="1">
                <a:solidFill>
                  <a:srgbClr val="C54E46"/>
                </a:solidFill>
              </a:rPr>
              <a:t>Tsugawa</a:t>
            </a:r>
            <a:r>
              <a:rPr lang="en-US" sz="1700" i="1" dirty="0">
                <a:solidFill>
                  <a:srgbClr val="C54E46"/>
                </a:solidFill>
              </a:rPr>
              <a:t>, J. Fortes, to appear in IEEE Internet Computing, September </a:t>
            </a:r>
            <a:r>
              <a:rPr lang="en-US" sz="1700" i="1" dirty="0" smtClean="0">
                <a:solidFill>
                  <a:srgbClr val="C54E46"/>
                </a:solidFill>
              </a:rPr>
              <a:t>2009</a:t>
            </a:r>
          </a:p>
          <a:p>
            <a:pPr>
              <a:lnSpc>
                <a:spcPct val="100000"/>
              </a:lnSpc>
            </a:pPr>
            <a:r>
              <a:rPr lang="en-US" sz="1900" i="1" dirty="0" smtClean="0">
                <a:solidFill>
                  <a:schemeClr val="tx1"/>
                </a:solidFill>
              </a:rPr>
              <a:t>Large Scale Deployment Challenge on Grid5K, Pierre </a:t>
            </a:r>
            <a:r>
              <a:rPr lang="en-US" sz="1900" i="1" dirty="0" err="1" smtClean="0">
                <a:solidFill>
                  <a:schemeClr val="tx1"/>
                </a:solidFill>
              </a:rPr>
              <a:t>Riteau</a:t>
            </a:r>
            <a:endParaRPr lang="en-US" sz="1900" i="1" dirty="0">
              <a:solidFill>
                <a:schemeClr val="tx1"/>
              </a:solidFill>
            </a:endParaRPr>
          </a:p>
        </p:txBody>
      </p:sp>
      <p:sp>
        <p:nvSpPr>
          <p:cNvPr id="61446" name="AutoShape 4"/>
          <p:cNvSpPr>
            <a:spLocks noChangeArrowheads="1"/>
          </p:cNvSpPr>
          <p:nvPr/>
        </p:nvSpPr>
        <p:spPr bwMode="auto">
          <a:xfrm>
            <a:off x="914400" y="990600"/>
            <a:ext cx="2895600" cy="1828800"/>
          </a:xfrm>
          <a:prstGeom prst="cloudCallout">
            <a:avLst>
              <a:gd name="adj1" fmla="val -10745"/>
              <a:gd name="adj2" fmla="val 7380"/>
            </a:avLst>
          </a:prstGeom>
          <a:solidFill>
            <a:srgbClr val="7E95AB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61447" name="AutoShape 5"/>
          <p:cNvSpPr>
            <a:spLocks noChangeArrowheads="1"/>
          </p:cNvSpPr>
          <p:nvPr/>
        </p:nvSpPr>
        <p:spPr bwMode="auto">
          <a:xfrm>
            <a:off x="4724400" y="990600"/>
            <a:ext cx="2895600" cy="1752600"/>
          </a:xfrm>
          <a:prstGeom prst="cloudCallout">
            <a:avLst>
              <a:gd name="adj1" fmla="val -173463"/>
              <a:gd name="adj2" fmla="val -7519"/>
            </a:avLst>
          </a:prstGeom>
          <a:solidFill>
            <a:srgbClr val="7E95AB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61448" name="Text Box 6"/>
          <p:cNvSpPr txBox="1">
            <a:spLocks noChangeArrowheads="1"/>
          </p:cNvSpPr>
          <p:nvPr/>
        </p:nvSpPr>
        <p:spPr bwMode="auto">
          <a:xfrm>
            <a:off x="5656263" y="990600"/>
            <a:ext cx="1497012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U of Florida</a:t>
            </a:r>
            <a:endParaRPr lang="en-US">
              <a:latin typeface="Arial" charset="0"/>
            </a:endParaRPr>
          </a:p>
        </p:txBody>
      </p:sp>
      <p:sp>
        <p:nvSpPr>
          <p:cNvPr id="61449" name="Text Box 7"/>
          <p:cNvSpPr txBox="1">
            <a:spLocks noChangeArrowheads="1"/>
          </p:cNvSpPr>
          <p:nvPr/>
        </p:nvSpPr>
        <p:spPr bwMode="auto">
          <a:xfrm>
            <a:off x="1608138" y="990600"/>
            <a:ext cx="1652587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U of Chicago</a:t>
            </a:r>
            <a:endParaRPr lang="en-US">
              <a:latin typeface="Arial" charset="0"/>
            </a:endParaRPr>
          </a:p>
        </p:txBody>
      </p:sp>
      <p:sp>
        <p:nvSpPr>
          <p:cNvPr id="61450" name="Oval 10"/>
          <p:cNvSpPr>
            <a:spLocks noChangeArrowheads="1"/>
          </p:cNvSpPr>
          <p:nvPr/>
        </p:nvSpPr>
        <p:spPr bwMode="auto">
          <a:xfrm>
            <a:off x="6324600" y="16002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1" name="Oval 11"/>
          <p:cNvSpPr>
            <a:spLocks noChangeArrowheads="1"/>
          </p:cNvSpPr>
          <p:nvPr/>
        </p:nvSpPr>
        <p:spPr bwMode="auto">
          <a:xfrm>
            <a:off x="5638800" y="18288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2" name="Oval 12"/>
          <p:cNvSpPr>
            <a:spLocks noChangeArrowheads="1"/>
          </p:cNvSpPr>
          <p:nvPr/>
        </p:nvSpPr>
        <p:spPr bwMode="auto">
          <a:xfrm>
            <a:off x="2286000" y="20574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3" name="Oval 13"/>
          <p:cNvSpPr>
            <a:spLocks noChangeArrowheads="1"/>
          </p:cNvSpPr>
          <p:nvPr/>
        </p:nvSpPr>
        <p:spPr bwMode="auto">
          <a:xfrm>
            <a:off x="3048000" y="17526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4" name="Oval 14"/>
          <p:cNvSpPr>
            <a:spLocks noChangeArrowheads="1"/>
          </p:cNvSpPr>
          <p:nvPr/>
        </p:nvSpPr>
        <p:spPr bwMode="auto">
          <a:xfrm>
            <a:off x="2057400" y="16764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5" name="AutoShape 23"/>
          <p:cNvSpPr>
            <a:spLocks noChangeArrowheads="1"/>
          </p:cNvSpPr>
          <p:nvPr/>
        </p:nvSpPr>
        <p:spPr bwMode="auto">
          <a:xfrm>
            <a:off x="2590800" y="2743200"/>
            <a:ext cx="2819400" cy="1752600"/>
          </a:xfrm>
          <a:prstGeom prst="cloudCallout">
            <a:avLst>
              <a:gd name="adj1" fmla="val 9236"/>
              <a:gd name="adj2" fmla="val 10597"/>
            </a:avLst>
          </a:prstGeom>
          <a:solidFill>
            <a:srgbClr val="7E95AB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61456" name="Oval 25"/>
          <p:cNvSpPr>
            <a:spLocks noChangeArrowheads="1"/>
          </p:cNvSpPr>
          <p:nvPr/>
        </p:nvSpPr>
        <p:spPr bwMode="auto">
          <a:xfrm>
            <a:off x="4572000" y="31242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7" name="Oval 27"/>
          <p:cNvSpPr>
            <a:spLocks noChangeArrowheads="1"/>
          </p:cNvSpPr>
          <p:nvPr/>
        </p:nvSpPr>
        <p:spPr bwMode="auto">
          <a:xfrm>
            <a:off x="3581400" y="30480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8" name="Oval 29"/>
          <p:cNvSpPr>
            <a:spLocks noChangeArrowheads="1"/>
          </p:cNvSpPr>
          <p:nvPr/>
        </p:nvSpPr>
        <p:spPr bwMode="auto">
          <a:xfrm>
            <a:off x="3962400" y="30480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59" name="Oval 30"/>
          <p:cNvSpPr>
            <a:spLocks noChangeArrowheads="1"/>
          </p:cNvSpPr>
          <p:nvPr/>
        </p:nvSpPr>
        <p:spPr bwMode="auto">
          <a:xfrm>
            <a:off x="4114800" y="3429000"/>
            <a:ext cx="228600" cy="228600"/>
          </a:xfrm>
          <a:prstGeom prst="ellipse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60" name="Text Box 33"/>
          <p:cNvSpPr txBox="1">
            <a:spLocks noChangeArrowheads="1"/>
          </p:cNvSpPr>
          <p:nvPr/>
        </p:nvSpPr>
        <p:spPr bwMode="auto">
          <a:xfrm>
            <a:off x="3505200" y="3946525"/>
            <a:ext cx="10033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Purdue</a:t>
            </a:r>
            <a:endParaRPr lang="en-US">
              <a:latin typeface="Arial" charset="0"/>
            </a:endParaRPr>
          </a:p>
        </p:txBody>
      </p:sp>
      <p:sp>
        <p:nvSpPr>
          <p:cNvPr id="820258" name="AutoShape 34"/>
          <p:cNvSpPr>
            <a:spLocks noChangeArrowheads="1"/>
          </p:cNvSpPr>
          <p:nvPr/>
        </p:nvSpPr>
        <p:spPr bwMode="auto">
          <a:xfrm flipV="1">
            <a:off x="1295400" y="1524000"/>
            <a:ext cx="5791200" cy="2514600"/>
          </a:xfrm>
          <a:prstGeom prst="triangle">
            <a:avLst>
              <a:gd name="adj" fmla="val 50269"/>
            </a:avLst>
          </a:prstGeom>
          <a:solidFill>
            <a:srgbClr val="CCD0FA">
              <a:alpha val="50195"/>
            </a:srgb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0259" name="Text Box 35"/>
          <p:cNvSpPr txBox="1">
            <a:spLocks noChangeArrowheads="1"/>
          </p:cNvSpPr>
          <p:nvPr/>
        </p:nvSpPr>
        <p:spPr bwMode="auto">
          <a:xfrm>
            <a:off x="3505200" y="2041525"/>
            <a:ext cx="1751013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Hadoop cloud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/>
          </p:cNvSpPr>
          <p:nvPr>
            <p:ph type="body" idx="4294967295"/>
          </p:nvPr>
        </p:nvSpPr>
        <p:spPr>
          <a:xfrm>
            <a:off x="685800" y="1295400"/>
            <a:ext cx="77724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err="1" smtClean="0">
                <a:latin typeface="Calibri" pitchFamily="-123" charset="0"/>
              </a:rPr>
              <a:t>FutureGrid</a:t>
            </a:r>
            <a:r>
              <a:rPr lang="en-US" sz="2800" dirty="0" smtClean="0">
                <a:latin typeface="Calibri" pitchFamily="-123" charset="0"/>
              </a:rPr>
              <a:t>: experimental </a:t>
            </a:r>
            <a:r>
              <a:rPr lang="en-US" sz="2800" dirty="0" err="1" smtClean="0">
                <a:latin typeface="Calibri" pitchFamily="-123" charset="0"/>
              </a:rPr>
              <a:t>testbed</a:t>
            </a:r>
            <a:endParaRPr lang="en-US" sz="2800" dirty="0" smtClean="0">
              <a:latin typeface="Calibri" pitchFamily="-123" charset="0"/>
            </a:endParaRP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Calibri" pitchFamily="-123" charset="0"/>
              </a:rPr>
              <a:t>Infrastructure-as-a-Service for </a:t>
            </a:r>
            <a:r>
              <a:rPr lang="en-US" dirty="0" err="1" smtClean="0">
                <a:latin typeface="Calibri" pitchFamily="-123" charset="0"/>
              </a:rPr>
              <a:t>FutureGrid</a:t>
            </a:r>
            <a:endParaRPr lang="en-US" dirty="0" smtClean="0">
              <a:latin typeface="Calibri" pitchFamily="-123" charset="0"/>
            </a:endParaRPr>
          </a:p>
          <a:p>
            <a:pPr lvl="1">
              <a:lnSpc>
                <a:spcPct val="90000"/>
              </a:lnSpc>
            </a:pPr>
            <a:r>
              <a:rPr lang="en-US" dirty="0" err="1" smtClean="0">
                <a:latin typeface="Calibri" pitchFamily="-123" charset="0"/>
              </a:rPr>
              <a:t>IaaS</a:t>
            </a:r>
            <a:r>
              <a:rPr lang="en-US" dirty="0" smtClean="0">
                <a:latin typeface="Calibri" pitchFamily="-123" charset="0"/>
              </a:rPr>
              <a:t> </a:t>
            </a:r>
            <a:r>
              <a:rPr lang="en-US" dirty="0">
                <a:latin typeface="Calibri" pitchFamily="-123" charset="0"/>
              </a:rPr>
              <a:t>cycles for science</a:t>
            </a:r>
            <a:endParaRPr lang="en-US" dirty="0" smtClean="0">
              <a:latin typeface="Calibri" pitchFamily="-123" charset="0"/>
            </a:endParaRP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Calibri" pitchFamily="-123" charset="0"/>
              </a:rPr>
              <a:t>N</a:t>
            </a:r>
            <a:r>
              <a:rPr lang="en-US" dirty="0" smtClean="0">
                <a:latin typeface="Calibri" pitchFamily="-123" charset="0"/>
              </a:rPr>
              <a:t>ew capabilities: “sky computing” scenarios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 pitchFamily="-123" charset="0"/>
              </a:rPr>
              <a:t>Ocean Observatory </a:t>
            </a:r>
            <a:r>
              <a:rPr lang="en-US" sz="2800" dirty="0" smtClean="0">
                <a:latin typeface="Calibri" pitchFamily="-123" charset="0"/>
              </a:rPr>
              <a:t>Infrastructure (OOI)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Calibri" pitchFamily="-123" charset="0"/>
              </a:rPr>
              <a:t>Highly available services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Calibri" pitchFamily="-123" charset="0"/>
              </a:rPr>
              <a:t>Elastic provisioning </a:t>
            </a:r>
            <a:endParaRPr lang="en-US" dirty="0" smtClean="0">
              <a:latin typeface="Calibri" pitchFamily="-123" charset="0"/>
            </a:endParaRPr>
          </a:p>
          <a:p>
            <a:pPr lvl="1">
              <a:lnSpc>
                <a:spcPct val="90000"/>
              </a:lnSpc>
            </a:pPr>
            <a:endParaRPr lang="en-US" sz="2400" dirty="0">
              <a:latin typeface="Calibri" pitchFamily="-123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762000"/>
          </a:xfrm>
        </p:spPr>
        <p:txBody>
          <a:bodyPr/>
          <a:lstStyle/>
          <a:p>
            <a:r>
              <a:rPr lang="en-US" dirty="0" smtClean="0"/>
              <a:t>New &amp; Noteworthy…</a:t>
            </a:r>
            <a:endParaRPr lang="en-US" dirty="0"/>
          </a:p>
        </p:txBody>
      </p:sp>
      <p:pic>
        <p:nvPicPr>
          <p:cNvPr id="5" name="Picture 4" descr="pixture_reloaded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1371600"/>
            <a:ext cx="1752600" cy="1242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pact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2998"/>
            <a:ext cx="9144000" cy="4412004"/>
          </a:xfrm>
          <a:prstGeom prst="rect">
            <a:avLst/>
          </a:prstGeom>
        </p:spPr>
      </p:pic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620000" cy="762000"/>
          </a:xfrm>
        </p:spPr>
        <p:txBody>
          <a:bodyPr/>
          <a:lstStyle/>
          <a:p>
            <a:r>
              <a:rPr lang="en-US"/>
              <a:t>Nimbus: Friends and Family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2590800"/>
            <a:ext cx="6324600" cy="29718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200" dirty="0"/>
              <a:t>Nimbus core team: 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UC/ANL: Kate Keahey, Tim Freeman, David </a:t>
            </a:r>
            <a:r>
              <a:rPr lang="en-US" sz="2000" dirty="0" err="1" smtClean="0"/>
              <a:t>LaBissoniere</a:t>
            </a:r>
            <a:r>
              <a:rPr lang="en-US" sz="2000" dirty="0" smtClean="0"/>
              <a:t>, John </a:t>
            </a:r>
            <a:r>
              <a:rPr lang="en-US" sz="2000" dirty="0" err="1" smtClean="0"/>
              <a:t>Bresnahan</a:t>
            </a:r>
            <a:endParaRPr lang="en-US" sz="2000" dirty="0" smtClean="0"/>
          </a:p>
          <a:p>
            <a:pPr lvl="1">
              <a:lnSpc>
                <a:spcPct val="100000"/>
              </a:lnSpc>
            </a:pPr>
            <a:r>
              <a:rPr lang="en-US" sz="2000" dirty="0"/>
              <a:t>UVIC: Ian Gable &amp; </a:t>
            </a:r>
            <a:r>
              <a:rPr lang="en-US" sz="2000" dirty="0" smtClean="0"/>
              <a:t>team</a:t>
            </a:r>
          </a:p>
          <a:p>
            <a:pPr lvl="2">
              <a:lnSpc>
                <a:spcPct val="100000"/>
              </a:lnSpc>
            </a:pPr>
            <a:r>
              <a:rPr lang="en-US" sz="1400" dirty="0" smtClean="0"/>
              <a:t>Patrick Armstrong, Adam Bishop, Mike Paterson, Duncan </a:t>
            </a:r>
            <a:r>
              <a:rPr lang="en-US" sz="1400" dirty="0" err="1" smtClean="0"/>
              <a:t>Penfold</a:t>
            </a:r>
            <a:r>
              <a:rPr lang="en-US" sz="1400" dirty="0" smtClean="0"/>
              <a:t>-Brown </a:t>
            </a:r>
            <a:endParaRPr lang="en-US" sz="1400" dirty="0"/>
          </a:p>
          <a:p>
            <a:pPr lvl="1">
              <a:lnSpc>
                <a:spcPct val="100000"/>
              </a:lnSpc>
            </a:pPr>
            <a:r>
              <a:rPr lang="en-US" sz="2000" dirty="0"/>
              <a:t>UCSD: Alex </a:t>
            </a:r>
            <a:r>
              <a:rPr lang="en-US" sz="2000" dirty="0" err="1" smtClean="0"/>
              <a:t>Clemesha</a:t>
            </a:r>
            <a:endParaRPr lang="en-US" sz="2000" dirty="0" smtClean="0"/>
          </a:p>
          <a:p>
            <a:pPr>
              <a:lnSpc>
                <a:spcPct val="100000"/>
              </a:lnSpc>
            </a:pPr>
            <a:r>
              <a:rPr lang="en-US" sz="2200" dirty="0" smtClean="0"/>
              <a:t>Contributors:</a:t>
            </a:r>
          </a:p>
          <a:p>
            <a:pPr lvl="1">
              <a:lnSpc>
                <a:spcPct val="100000"/>
              </a:lnSpc>
            </a:pPr>
            <a:r>
              <a:rPr lang="en-US" sz="1800" dirty="0" smtClean="0">
                <a:hlinkClick r:id="rId4"/>
              </a:rPr>
              <a:t>http://www.nimbusproject.org/about/people/</a:t>
            </a:r>
            <a:endParaRPr lang="en-US" sz="1800" dirty="0" smtClean="0"/>
          </a:p>
          <a:p>
            <a:pPr lvl="1">
              <a:lnSpc>
                <a:spcPct val="100000"/>
              </a:lnSpc>
            </a:pPr>
            <a:endParaRPr lang="en-US" sz="2000" dirty="0" smtClean="0"/>
          </a:p>
          <a:p>
            <a:pPr>
              <a:lnSpc>
                <a:spcPct val="100000"/>
              </a:lnSpc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3E631C5-CB86-CE42-B97A-D702F613FAF1}" type="datetime1">
              <a:rPr lang="en-US" smtClean="0"/>
              <a:pPr/>
              <a:t>4/14/10</a:t>
            </a:fld>
            <a:r>
              <a:rPr lang="en-US" smtClean="0"/>
              <a:t>                  The Nimbus Toolkit: http//workspace.globus.org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917575" y="228600"/>
            <a:ext cx="7308850" cy="762000"/>
          </a:xfrm>
        </p:spPr>
        <p:txBody>
          <a:bodyPr/>
          <a:lstStyle/>
          <a:p>
            <a:r>
              <a:rPr lang="en-US"/>
              <a:t>Cloud Computing for Science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486400" y="2971800"/>
            <a:ext cx="3810000" cy="2209800"/>
          </a:xfrm>
        </p:spPr>
        <p:txBody>
          <a:bodyPr/>
          <a:lstStyle/>
          <a:p>
            <a:r>
              <a:rPr lang="en-US" sz="2400"/>
              <a:t>Environment</a:t>
            </a:r>
          </a:p>
          <a:p>
            <a:pPr lvl="1"/>
            <a:r>
              <a:rPr lang="en-US" sz="2000"/>
              <a:t>Complexity</a:t>
            </a:r>
          </a:p>
          <a:p>
            <a:pPr lvl="1"/>
            <a:r>
              <a:rPr lang="en-US" sz="2000"/>
              <a:t>Consistency</a:t>
            </a:r>
          </a:p>
          <a:p>
            <a:r>
              <a:rPr lang="en-US" sz="2400"/>
              <a:t>Availability</a:t>
            </a:r>
          </a:p>
        </p:txBody>
      </p:sp>
      <p:pic>
        <p:nvPicPr>
          <p:cNvPr id="20485" name="Picture 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2400" y="1371600"/>
            <a:ext cx="48768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Nimbus and 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Nimbus projects using Condor starting this summer</a:t>
            </a:r>
          </a:p>
          <a:p>
            <a:pPr lvl="1"/>
            <a:r>
              <a:rPr lang="en-US" dirty="0" smtClean="0"/>
              <a:t>Using Condor as scheduler for </a:t>
            </a:r>
            <a:r>
              <a:rPr lang="en-US" dirty="0" err="1" smtClean="0"/>
              <a:t>VMs</a:t>
            </a:r>
            <a:endParaRPr lang="en-US" dirty="0" smtClean="0"/>
          </a:p>
          <a:p>
            <a:pPr lvl="1"/>
            <a:r>
              <a:rPr lang="en-US" dirty="0" smtClean="0"/>
              <a:t>Using HTC to backfill cloud computing jobs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Line 12"/>
          <p:cNvSpPr>
            <a:spLocks noChangeShapeType="1"/>
          </p:cNvSpPr>
          <p:nvPr/>
        </p:nvSpPr>
        <p:spPr bwMode="auto">
          <a:xfrm flipV="1">
            <a:off x="2436812" y="2440206"/>
            <a:ext cx="1588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762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6868" name="Text Box 3"/>
          <p:cNvSpPr txBox="1">
            <a:spLocks noChangeArrowheads="1"/>
          </p:cNvSpPr>
          <p:nvPr/>
        </p:nvSpPr>
        <p:spPr bwMode="auto">
          <a:xfrm>
            <a:off x="6400800" y="1981200"/>
            <a:ext cx="1285875" cy="65087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Arial" charset="0"/>
                <a:ea typeface="ＭＳ Ｐゴシック" charset="-128"/>
                <a:cs typeface="ＭＳ Ｐゴシック" charset="-128"/>
              </a:rPr>
              <a:t>workspace</a:t>
            </a:r>
          </a:p>
          <a:p>
            <a:pPr algn="ctr"/>
            <a:r>
              <a:rPr lang="en-US" sz="1800" dirty="0">
                <a:latin typeface="Arial" charset="0"/>
                <a:ea typeface="ＭＳ Ｐゴシック" charset="-128"/>
                <a:cs typeface="ＭＳ Ｐゴシック" charset="-128"/>
              </a:rPr>
              <a:t>control</a:t>
            </a:r>
          </a:p>
        </p:txBody>
      </p:sp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4107328" y="1184275"/>
            <a:ext cx="1300819" cy="646331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Arial" charset="0"/>
                <a:ea typeface="ＭＳ Ｐゴシック" charset="-128"/>
                <a:cs typeface="ＭＳ Ｐゴシック" charset="-128"/>
              </a:rPr>
              <a:t>workspace</a:t>
            </a:r>
            <a:endParaRPr lang="en-US" sz="1800" dirty="0" smtClean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algn="ctr"/>
            <a:r>
              <a:rPr lang="en-US" sz="1800" dirty="0" smtClean="0">
                <a:latin typeface="Arial" charset="0"/>
                <a:ea typeface="ＭＳ Ｐゴシック" charset="-128"/>
                <a:cs typeface="ＭＳ Ｐゴシック" charset="-128"/>
              </a:rPr>
              <a:t>RM</a:t>
            </a:r>
          </a:p>
        </p:txBody>
      </p:sp>
      <p:sp>
        <p:nvSpPr>
          <p:cNvPr id="1001477" name="Text Box 5"/>
          <p:cNvSpPr txBox="1">
            <a:spLocks noChangeArrowheads="1"/>
          </p:cNvSpPr>
          <p:nvPr/>
        </p:nvSpPr>
        <p:spPr bwMode="auto">
          <a:xfrm>
            <a:off x="4114800" y="1983006"/>
            <a:ext cx="1285875" cy="650875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latin typeface="Arial" charset="0"/>
                <a:ea typeface="ＭＳ Ｐゴシック" charset="-128"/>
                <a:cs typeface="ＭＳ Ｐゴシック" charset="-128"/>
              </a:rPr>
              <a:t>workspace</a:t>
            </a:r>
          </a:p>
          <a:p>
            <a:pPr algn="ctr"/>
            <a:r>
              <a:rPr lang="en-US" sz="1800">
                <a:latin typeface="Arial" charset="0"/>
                <a:ea typeface="ＭＳ Ｐゴシック" charset="-128"/>
                <a:cs typeface="ＭＳ Ｐゴシック" charset="-128"/>
              </a:rPr>
              <a:t>pilot</a:t>
            </a:r>
          </a:p>
        </p:txBody>
      </p:sp>
      <p:cxnSp>
        <p:nvCxnSpPr>
          <p:cNvPr id="36871" name="AutoShape 6"/>
          <p:cNvCxnSpPr>
            <a:cxnSpLocks noChangeShapeType="1"/>
            <a:stCxn id="36869" idx="3"/>
            <a:endCxn id="36868" idx="1"/>
          </p:cNvCxnSpPr>
          <p:nvPr/>
        </p:nvCxnSpPr>
        <p:spPr bwMode="auto">
          <a:xfrm>
            <a:off x="5408147" y="1507441"/>
            <a:ext cx="992653" cy="7991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001479" name="AutoShape 7"/>
          <p:cNvCxnSpPr>
            <a:cxnSpLocks noChangeShapeType="1"/>
            <a:stCxn id="1001477" idx="3"/>
            <a:endCxn id="36868" idx="1"/>
          </p:cNvCxnSpPr>
          <p:nvPr/>
        </p:nvCxnSpPr>
        <p:spPr bwMode="auto">
          <a:xfrm flipV="1">
            <a:off x="5400675" y="2306638"/>
            <a:ext cx="1000125" cy="180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6873" name="AutoShape 9"/>
          <p:cNvSpPr>
            <a:spLocks noChangeArrowheads="1"/>
          </p:cNvSpPr>
          <p:nvPr/>
        </p:nvSpPr>
        <p:spPr bwMode="auto">
          <a:xfrm>
            <a:off x="3733800" y="1809969"/>
            <a:ext cx="304800" cy="2286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6874" name="AutoShape 10"/>
          <p:cNvCxnSpPr>
            <a:cxnSpLocks noChangeShapeType="1"/>
            <a:endCxn id="36873" idx="1"/>
          </p:cNvCxnSpPr>
          <p:nvPr/>
        </p:nvCxnSpPr>
        <p:spPr bwMode="auto">
          <a:xfrm flipV="1">
            <a:off x="3276600" y="1924269"/>
            <a:ext cx="457200" cy="47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1821328" y="2897406"/>
            <a:ext cx="1300819" cy="646331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 anchorCtr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Arial" charset="0"/>
                <a:ea typeface="ＭＳ Ｐゴシック" charset="-128"/>
                <a:cs typeface="ＭＳ Ｐゴシック" charset="-128"/>
              </a:rPr>
              <a:t>workspace</a:t>
            </a:r>
          </a:p>
          <a:p>
            <a:pPr algn="ctr"/>
            <a:r>
              <a:rPr lang="en-US" sz="1800" dirty="0">
                <a:latin typeface="Arial" charset="0"/>
                <a:ea typeface="ＭＳ Ｐゴシック" charset="-128"/>
                <a:cs typeface="ＭＳ Ｐゴシック" charset="-128"/>
              </a:rPr>
              <a:t>client</a:t>
            </a:r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1752600" y="1297206"/>
            <a:ext cx="1524000" cy="1143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2000250" y="1525806"/>
            <a:ext cx="1276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latin typeface="Arial" charset="0"/>
                <a:ea typeface="ＭＳ Ｐゴシック" charset="-128"/>
                <a:cs typeface="ＭＳ Ｐゴシック" charset="-128"/>
              </a:rPr>
              <a:t>workspace</a:t>
            </a:r>
          </a:p>
          <a:p>
            <a:pPr algn="ctr"/>
            <a:r>
              <a:rPr lang="en-US" sz="1800">
                <a:latin typeface="Arial" charset="0"/>
                <a:ea typeface="ＭＳ Ｐゴシック" charset="-128"/>
                <a:cs typeface="ＭＳ Ｐゴシック" charset="-128"/>
              </a:rPr>
              <a:t>service</a:t>
            </a: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 rot="-5400000">
            <a:off x="1647825" y="2036982"/>
            <a:ext cx="490537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>
                <a:latin typeface="Arial" charset="0"/>
                <a:ea typeface="ＭＳ Ｐゴシック" charset="-128"/>
                <a:cs typeface="ＭＳ Ｐゴシック" charset="-128"/>
              </a:rPr>
              <a:t>EC2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 rot="-5400000">
            <a:off x="1573213" y="1476593"/>
            <a:ext cx="642938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>
                <a:latin typeface="Arial" charset="0"/>
                <a:ea typeface="ＭＳ Ｐゴシック" charset="-128"/>
                <a:cs typeface="ＭＳ Ｐゴシック" charset="-128"/>
              </a:rPr>
              <a:t>WSRF</a:t>
            </a:r>
          </a:p>
        </p:txBody>
      </p:sp>
      <p:cxnSp>
        <p:nvCxnSpPr>
          <p:cNvPr id="1001490" name="AutoShape 18"/>
          <p:cNvCxnSpPr>
            <a:cxnSpLocks noChangeShapeType="1"/>
            <a:stCxn id="36873" idx="2"/>
            <a:endCxn id="24" idx="1"/>
          </p:cNvCxnSpPr>
          <p:nvPr/>
        </p:nvCxnSpPr>
        <p:spPr bwMode="auto">
          <a:xfrm rot="16200000" flipH="1">
            <a:off x="3436144" y="2488625"/>
            <a:ext cx="1128712" cy="228600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triangle" w="med" len="lg"/>
          </a:ln>
        </p:spPr>
      </p:cxnSp>
      <p:cxnSp>
        <p:nvCxnSpPr>
          <p:cNvPr id="36885" name="AutoShape 25"/>
          <p:cNvCxnSpPr>
            <a:cxnSpLocks noChangeShapeType="1"/>
            <a:stCxn id="36873" idx="0"/>
            <a:endCxn id="36869" idx="1"/>
          </p:cNvCxnSpPr>
          <p:nvPr/>
        </p:nvCxnSpPr>
        <p:spPr bwMode="auto">
          <a:xfrm rot="5400000" flipH="1" flipV="1">
            <a:off x="3845500" y="1548141"/>
            <a:ext cx="302528" cy="221128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triangle" w="med" len="lg"/>
          </a:ln>
        </p:spPr>
      </p:cxnSp>
      <p:cxnSp>
        <p:nvCxnSpPr>
          <p:cNvPr id="1001499" name="AutoShape 27"/>
          <p:cNvCxnSpPr>
            <a:cxnSpLocks noChangeShapeType="1"/>
            <a:stCxn id="36873" idx="2"/>
            <a:endCxn id="1001477" idx="1"/>
          </p:cNvCxnSpPr>
          <p:nvPr/>
        </p:nvCxnSpPr>
        <p:spPr bwMode="auto">
          <a:xfrm rot="16200000" flipH="1">
            <a:off x="3865562" y="2059207"/>
            <a:ext cx="269875" cy="228600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triangle" w="med" len="lg"/>
          </a:ln>
        </p:spPr>
      </p:cxnSp>
      <p:sp>
        <p:nvSpPr>
          <p:cNvPr id="24" name="Rectangle 23"/>
          <p:cNvSpPr/>
          <p:nvPr/>
        </p:nvSpPr>
        <p:spPr bwMode="auto">
          <a:xfrm>
            <a:off x="4114800" y="2786281"/>
            <a:ext cx="1295400" cy="762000"/>
          </a:xfrm>
          <a:prstGeom prst="rect">
            <a:avLst/>
          </a:prstGeom>
          <a:solidFill>
            <a:srgbClr val="CFABF7"/>
          </a:solidFill>
          <a:ln w="12700" cap="flat" cmpd="sng" algn="ctr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charset="0"/>
                <a:ea typeface="Arial" charset="0"/>
                <a:cs typeface="Arial" charset="0"/>
              </a:rPr>
              <a:t>Condor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charset="0"/>
              <a:ea typeface="Arial" charset="0"/>
              <a:cs typeface="Arial" charset="0"/>
            </a:endParaRPr>
          </a:p>
        </p:txBody>
      </p:sp>
      <p:cxnSp>
        <p:nvCxnSpPr>
          <p:cNvPr id="29" name="Straight Arrow Connector 28"/>
          <p:cNvCxnSpPr>
            <a:stCxn id="24" idx="3"/>
            <a:endCxn id="36868" idx="1"/>
          </p:cNvCxnSpPr>
          <p:nvPr/>
        </p:nvCxnSpPr>
        <p:spPr bwMode="auto">
          <a:xfrm flipV="1">
            <a:off x="5410200" y="2306638"/>
            <a:ext cx="990600" cy="86064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sm" len="sm"/>
            <a:tailEnd type="arrow"/>
          </a:ln>
          <a:effectLst/>
        </p:spPr>
      </p:cxnSp>
      <p:sp>
        <p:nvSpPr>
          <p:cNvPr id="31" name="Content Placeholder 2"/>
          <p:cNvSpPr txBox="1">
            <a:spLocks/>
          </p:cNvSpPr>
          <p:nvPr/>
        </p:nvSpPr>
        <p:spPr bwMode="auto">
          <a:xfrm>
            <a:off x="4267200" y="2895600"/>
            <a:ext cx="4191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Pct val="70000"/>
              <a:buFont typeface="Monotype Sorts" charset="2"/>
              <a:buChar char="l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</a:endParaRPr>
          </a:p>
        </p:txBody>
      </p:sp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533400" y="3733800"/>
            <a:ext cx="7924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Pct val="70000"/>
              <a:buFont typeface="Monotype Sorts" charset="2"/>
              <a:buChar char="l"/>
              <a:tabLst/>
              <a:defRPr/>
            </a:pPr>
            <a:r>
              <a:rPr lang="en-US" sz="2600" kern="0" noProof="0" dirty="0" smtClean="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rPr>
              <a:t>Leverage Condor capabilities for RM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Pct val="70000"/>
              <a:buFont typeface="Monotype Sorts" charset="2"/>
              <a:buChar char="l"/>
              <a:tabLst/>
              <a:defRPr/>
            </a:pPr>
            <a:r>
              <a:rPr lang="en-US" sz="2600" kern="0" noProof="0" dirty="0" smtClean="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rPr>
              <a:t>Workspace control for VM management</a:t>
            </a: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5000"/>
              <a:buFont typeface="Monotype Sorts" charset="2"/>
              <a:buChar char="u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</a:rPr>
              <a:t>Wrapper for a collection of modules/libraries</a:t>
            </a:r>
          </a:p>
          <a:p>
            <a:pPr marL="742950" lvl="1" indent="-285750">
              <a:lnSpc>
                <a:spcPct val="110000"/>
              </a:lnSpc>
              <a:spcBef>
                <a:spcPct val="20000"/>
              </a:spcBef>
              <a:buClr>
                <a:srgbClr val="003399"/>
              </a:buClr>
              <a:buSzPct val="65000"/>
              <a:buFont typeface="Monotype Sorts" charset="2"/>
              <a:buChar char="u"/>
            </a:pPr>
            <a:r>
              <a:rPr lang="en-US" sz="2400" kern="0" dirty="0" smtClean="0">
                <a:latin typeface="+mn-lt"/>
                <a:ea typeface="ＭＳ Ｐゴシック" charset="-128"/>
              </a:rPr>
              <a:t>VM image management and construction, VM control (via </a:t>
            </a:r>
            <a:r>
              <a:rPr lang="en-US" sz="2400" kern="0" dirty="0" err="1" smtClean="0">
                <a:latin typeface="+mn-lt"/>
                <a:ea typeface="ＭＳ Ｐゴシック" charset="-128"/>
              </a:rPr>
              <a:t>libvirt</a:t>
            </a:r>
            <a:r>
              <a:rPr lang="en-US" sz="2400" kern="0" dirty="0" smtClean="0">
                <a:latin typeface="+mn-lt"/>
                <a:ea typeface="ＭＳ Ｐゴシック" charset="-128"/>
              </a:rPr>
              <a:t>), VM networking, contextualization, </a:t>
            </a:r>
            <a:r>
              <a:rPr lang="en-US" sz="2400" kern="0" dirty="0" err="1" smtClean="0">
                <a:latin typeface="+mn-lt"/>
                <a:ea typeface="ＭＳ Ｐゴシック" charset="-128"/>
              </a:rPr>
              <a:t>ssh</a:t>
            </a:r>
            <a:r>
              <a:rPr lang="en-US" sz="2400" kern="0" dirty="0" smtClean="0">
                <a:latin typeface="+mn-lt"/>
                <a:ea typeface="ＭＳ Ｐゴシック" charset="-128"/>
              </a:rPr>
              <a:t>-based notifications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 bwMode="auto">
          <a:xfrm>
            <a:off x="762000" y="2286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Nimbus and Condor</a:t>
            </a:r>
            <a:endParaRPr kumimoji="0" lang="en-US" sz="3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0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0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0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477" grpId="0" animBg="1"/>
      <p:bldP spid="24" grpId="0" animBg="1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Parting Thoughts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Infrastructure-as-a-Service for science</a:t>
            </a:r>
          </a:p>
          <a:p>
            <a:pPr lvl="1"/>
            <a:r>
              <a:rPr lang="en-US" dirty="0" smtClean="0"/>
              <a:t>Easy access to the “right configuration”</a:t>
            </a:r>
          </a:p>
          <a:p>
            <a:pPr lvl="1"/>
            <a:r>
              <a:rPr lang="en-US" dirty="0" smtClean="0"/>
              <a:t>Makes resource sharing more efficient</a:t>
            </a:r>
          </a:p>
          <a:p>
            <a:pPr>
              <a:lnSpc>
                <a:spcPct val="100000"/>
              </a:lnSpc>
            </a:pPr>
            <a:r>
              <a:rPr lang="en-US" sz="2200" dirty="0" smtClean="0"/>
              <a:t>Understanding how to leverage these capabilities for science</a:t>
            </a:r>
          </a:p>
          <a:p>
            <a:pPr lvl="1">
              <a:lnSpc>
                <a:spcPct val="100000"/>
              </a:lnSpc>
            </a:pPr>
            <a:r>
              <a:rPr lang="en-US" sz="2000" dirty="0" smtClean="0"/>
              <a:t>Challenges </a:t>
            </a:r>
            <a:r>
              <a:rPr lang="en-US" sz="2000" dirty="0" smtClean="0"/>
              <a:t>in building ecosystem, security, usage, price-performance,</a:t>
            </a:r>
            <a:r>
              <a:rPr lang="en-US" sz="2000" dirty="0" smtClean="0"/>
              <a:t> use of existing tools, etc</a:t>
            </a:r>
            <a:r>
              <a:rPr lang="en-US" sz="2000" dirty="0" smtClean="0"/>
              <a:t>.</a:t>
            </a:r>
            <a:r>
              <a:rPr lang="en-US" sz="2000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en-US" sz="2200" dirty="0" smtClean="0"/>
              <a:t>Working on it! ;-)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152400" y="6553200"/>
            <a:ext cx="7543800" cy="304800"/>
          </a:xfrm>
          <a:prstGeom prst="rect">
            <a:avLst/>
          </a:prstGeom>
          <a:noFill/>
        </p:spPr>
        <p:txBody>
          <a:bodyPr/>
          <a:lstStyle/>
          <a:p>
            <a:fld id="{37484EC2-38B3-9746-B650-AEF11C60C98E}" type="datetime1">
              <a:rPr lang="en-US" smtClean="0"/>
              <a:pPr/>
              <a:t>4/14/10</a:t>
            </a:fld>
            <a:r>
              <a:rPr lang="en-US" smtClean="0"/>
              <a:t>                  The Nimbus Toolkit: www.nimbusproject.org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“Workspaces”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Dynamically provisioned environments</a:t>
            </a:r>
          </a:p>
          <a:p>
            <a:pPr lvl="1"/>
            <a:r>
              <a:rPr lang="en-US"/>
              <a:t>Environment control</a:t>
            </a:r>
          </a:p>
          <a:p>
            <a:pPr lvl="1"/>
            <a:r>
              <a:rPr lang="en-US"/>
              <a:t>Resource control</a:t>
            </a:r>
          </a:p>
          <a:p>
            <a:r>
              <a:rPr lang="en-US"/>
              <a:t>Implementations</a:t>
            </a:r>
          </a:p>
          <a:p>
            <a:pPr lvl="1"/>
            <a:r>
              <a:rPr lang="en-US"/>
              <a:t>Via leasing hardware platforms: reimaging, configuration management, dynamic accounts…</a:t>
            </a:r>
          </a:p>
          <a:p>
            <a:pPr lvl="1"/>
            <a:r>
              <a:rPr lang="en-US"/>
              <a:t> Via virtualization: VM deployment</a:t>
            </a:r>
          </a:p>
        </p:txBody>
      </p:sp>
      <p:sp>
        <p:nvSpPr>
          <p:cNvPr id="1010692" name="Oval 4"/>
          <p:cNvSpPr>
            <a:spLocks noChangeArrowheads="1"/>
          </p:cNvSpPr>
          <p:nvPr/>
        </p:nvSpPr>
        <p:spPr bwMode="auto">
          <a:xfrm>
            <a:off x="2209800" y="3581400"/>
            <a:ext cx="4343400" cy="1828800"/>
          </a:xfrm>
          <a:prstGeom prst="ellipse">
            <a:avLst/>
          </a:prstGeom>
          <a:solidFill>
            <a:srgbClr val="75FBD2"/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>
                <a:latin typeface="Arial" charset="0"/>
              </a:rPr>
              <a:t>Isolation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069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001000" cy="762000"/>
          </a:xfrm>
        </p:spPr>
        <p:txBody>
          <a:bodyPr/>
          <a:lstStyle/>
          <a:p>
            <a:r>
              <a:rPr lang="en-US" dirty="0"/>
              <a:t>Nimbus: Cloud </a:t>
            </a:r>
            <a:r>
              <a:rPr lang="en-US" dirty="0" smtClean="0"/>
              <a:t>Computing for Science</a:t>
            </a:r>
            <a:endParaRPr lang="en-US" dirty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001000" cy="4343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Allow providers to build clouds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Workspace Service: a service providing EC2-like functionality</a:t>
            </a:r>
          </a:p>
          <a:p>
            <a:pPr lvl="1">
              <a:lnSpc>
                <a:spcPct val="100000"/>
              </a:lnSpc>
            </a:pPr>
            <a:r>
              <a:rPr lang="en-US" sz="1800" dirty="0" smtClean="0"/>
              <a:t>WSRF-style </a:t>
            </a:r>
            <a:r>
              <a:rPr lang="en-US" sz="1800" dirty="0"/>
              <a:t>and</a:t>
            </a:r>
            <a:r>
              <a:rPr lang="en-US" sz="1800" dirty="0" smtClean="0"/>
              <a:t> EC2-style (both</a:t>
            </a:r>
            <a:r>
              <a:rPr lang="en-US" sz="1800" dirty="0" smtClean="0"/>
              <a:t> </a:t>
            </a:r>
            <a:r>
              <a:rPr lang="en-US" sz="1800" dirty="0" smtClean="0"/>
              <a:t>SOAP</a:t>
            </a:r>
            <a:r>
              <a:rPr lang="en-US" sz="1800" dirty="0" smtClean="0"/>
              <a:t> </a:t>
            </a:r>
            <a:r>
              <a:rPr lang="en-US" sz="1800" dirty="0" smtClean="0"/>
              <a:t>and REST) interfaces</a:t>
            </a:r>
          </a:p>
          <a:p>
            <a:pPr lvl="1">
              <a:lnSpc>
                <a:spcPct val="100000"/>
              </a:lnSpc>
            </a:pPr>
            <a:r>
              <a:rPr lang="en-US" sz="1800" dirty="0" smtClean="0"/>
              <a:t>Support for </a:t>
            </a:r>
            <a:r>
              <a:rPr lang="en-US" sz="1800" dirty="0" err="1" smtClean="0"/>
              <a:t>Xen</a:t>
            </a:r>
            <a:r>
              <a:rPr lang="en-US" sz="1800" dirty="0" smtClean="0"/>
              <a:t> and KVM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Allow users to use cloud computing</a:t>
            </a:r>
          </a:p>
          <a:p>
            <a:pPr lvl="1">
              <a:lnSpc>
                <a:spcPct val="100000"/>
              </a:lnSpc>
            </a:pPr>
            <a:r>
              <a:rPr lang="en-US" sz="1900" dirty="0"/>
              <a:t>Do whatever it takes to enable scientists to use </a:t>
            </a:r>
            <a:r>
              <a:rPr lang="en-US" sz="1900" dirty="0" err="1"/>
              <a:t>IaaS</a:t>
            </a:r>
            <a:endParaRPr lang="en-US" sz="1900" dirty="0"/>
          </a:p>
          <a:p>
            <a:pPr lvl="1">
              <a:lnSpc>
                <a:spcPct val="100000"/>
              </a:lnSpc>
            </a:pPr>
            <a:r>
              <a:rPr lang="en-US" sz="1800" dirty="0"/>
              <a:t>Context Broker: turnkey virtual </a:t>
            </a:r>
            <a:r>
              <a:rPr lang="en-US" sz="1800" dirty="0" smtClean="0"/>
              <a:t>clusters </a:t>
            </a:r>
          </a:p>
          <a:p>
            <a:pPr lvl="1">
              <a:lnSpc>
                <a:spcPct val="100000"/>
              </a:lnSpc>
            </a:pPr>
            <a:r>
              <a:rPr lang="en-US" sz="1800" dirty="0" smtClean="0"/>
              <a:t>Currently investigating scaling </a:t>
            </a:r>
            <a:r>
              <a:rPr lang="en-US" sz="1800" dirty="0"/>
              <a:t>tools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Allow developers to experiment with Nimbus</a:t>
            </a:r>
          </a:p>
          <a:p>
            <a:pPr lvl="1">
              <a:lnSpc>
                <a:spcPct val="100000"/>
              </a:lnSpc>
            </a:pPr>
            <a:r>
              <a:rPr lang="en-US" sz="1900" dirty="0"/>
              <a:t>For research or usability/performance improvements </a:t>
            </a:r>
          </a:p>
          <a:p>
            <a:pPr lvl="1">
              <a:lnSpc>
                <a:spcPct val="100000"/>
              </a:lnSpc>
            </a:pPr>
            <a:r>
              <a:rPr lang="en-US" sz="1900" dirty="0"/>
              <a:t>Open source, extensible software</a:t>
            </a:r>
          </a:p>
          <a:p>
            <a:pPr lvl="1">
              <a:lnSpc>
                <a:spcPct val="100000"/>
              </a:lnSpc>
            </a:pPr>
            <a:r>
              <a:rPr lang="en-US" sz="1900" dirty="0"/>
              <a:t>Community extensions and contributions: </a:t>
            </a:r>
            <a:r>
              <a:rPr lang="en-US" sz="1900" dirty="0">
                <a:solidFill>
                  <a:srgbClr val="C54E46"/>
                </a:solidFill>
              </a:rPr>
              <a:t>UVIC (monitoring),</a:t>
            </a:r>
            <a:r>
              <a:rPr lang="en-US" sz="1900" dirty="0"/>
              <a:t> IU (EBS, research), Technical University of Vienna (privacy, research</a:t>
            </a:r>
            <a:r>
              <a:rPr lang="en-US" sz="1900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en-US" sz="2100" dirty="0" smtClean="0"/>
              <a:t>Last release is 2.4: </a:t>
            </a:r>
            <a:r>
              <a:rPr lang="en-US" sz="2100" dirty="0" err="1" smtClean="0"/>
              <a:t>www.nimbusproject.org</a:t>
            </a:r>
            <a:endParaRPr lang="en-US" sz="2100" dirty="0" smtClean="0"/>
          </a:p>
          <a:p>
            <a:pPr>
              <a:lnSpc>
                <a:spcPct val="100000"/>
              </a:lnSpc>
              <a:buNone/>
            </a:pP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AutoShape 2"/>
          <p:cNvSpPr>
            <a:spLocks noChangeArrowheads="1"/>
          </p:cNvSpPr>
          <p:nvPr/>
        </p:nvSpPr>
        <p:spPr bwMode="auto">
          <a:xfrm>
            <a:off x="4676775" y="1647825"/>
            <a:ext cx="4070350" cy="3803650"/>
          </a:xfrm>
          <a:prstGeom prst="roundRect">
            <a:avLst>
              <a:gd name="adj" fmla="val 9255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4800600" y="2362200"/>
            <a:ext cx="869950" cy="1066800"/>
          </a:xfrm>
          <a:prstGeom prst="rect">
            <a:avLst/>
          </a:prstGeom>
          <a:solidFill>
            <a:srgbClr val="23B8D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500">
              <a:solidFill>
                <a:srgbClr val="000000"/>
              </a:solidFill>
              <a:ea typeface="DejaVu Sans" charset="0"/>
              <a:cs typeface="DejaVu Sans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79688" y="2870200"/>
            <a:ext cx="484187" cy="517525"/>
            <a:chOff x="1008" y="1175"/>
            <a:chExt cx="305" cy="326"/>
          </a:xfrm>
        </p:grpSpPr>
        <p:sp>
          <p:nvSpPr>
            <p:cNvPr id="30774" name="Freeform 5"/>
            <p:cNvSpPr>
              <a:spLocks noChangeArrowheads="1"/>
            </p:cNvSpPr>
            <p:nvPr/>
          </p:nvSpPr>
          <p:spPr bwMode="auto">
            <a:xfrm>
              <a:off x="1008" y="1175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FF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775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54" y="1195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30726" name="Rectangle 7"/>
          <p:cNvSpPr>
            <a:spLocks noChangeArrowheads="1"/>
          </p:cNvSpPr>
          <p:nvPr/>
        </p:nvSpPr>
        <p:spPr bwMode="auto">
          <a:xfrm>
            <a:off x="6083300" y="1979613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pic>
        <p:nvPicPr>
          <p:cNvPr id="30727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1713" y="5145088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28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9650" y="4652963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29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1650" y="5168900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30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9588" y="4676775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31" name="Rectangle 12"/>
          <p:cNvSpPr>
            <a:spLocks noChangeArrowheads="1"/>
          </p:cNvSpPr>
          <p:nvPr/>
        </p:nvSpPr>
        <p:spPr bwMode="auto">
          <a:xfrm>
            <a:off x="6080125" y="2433638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2" name="Rectangle 13"/>
          <p:cNvSpPr>
            <a:spLocks noChangeArrowheads="1"/>
          </p:cNvSpPr>
          <p:nvPr/>
        </p:nvSpPr>
        <p:spPr bwMode="auto">
          <a:xfrm>
            <a:off x="6911975" y="1979613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33" name="Rectangle 14"/>
          <p:cNvSpPr>
            <a:spLocks noChangeArrowheads="1"/>
          </p:cNvSpPr>
          <p:nvPr/>
        </p:nvSpPr>
        <p:spPr bwMode="auto">
          <a:xfrm>
            <a:off x="6908800" y="2433638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4" name="Rectangle 15"/>
          <p:cNvSpPr>
            <a:spLocks noChangeArrowheads="1"/>
          </p:cNvSpPr>
          <p:nvPr/>
        </p:nvSpPr>
        <p:spPr bwMode="auto">
          <a:xfrm>
            <a:off x="7740650" y="1979613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35" name="Rectangle 16"/>
          <p:cNvSpPr>
            <a:spLocks noChangeArrowheads="1"/>
          </p:cNvSpPr>
          <p:nvPr/>
        </p:nvSpPr>
        <p:spPr bwMode="auto">
          <a:xfrm>
            <a:off x="7737475" y="2433638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6" name="Rectangle 17"/>
          <p:cNvSpPr>
            <a:spLocks noChangeArrowheads="1"/>
          </p:cNvSpPr>
          <p:nvPr/>
        </p:nvSpPr>
        <p:spPr bwMode="auto">
          <a:xfrm>
            <a:off x="6083300" y="2806700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37" name="Rectangle 18"/>
          <p:cNvSpPr>
            <a:spLocks noChangeArrowheads="1"/>
          </p:cNvSpPr>
          <p:nvPr/>
        </p:nvSpPr>
        <p:spPr bwMode="auto">
          <a:xfrm>
            <a:off x="6080125" y="3260725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8" name="Rectangle 19"/>
          <p:cNvSpPr>
            <a:spLocks noChangeArrowheads="1"/>
          </p:cNvSpPr>
          <p:nvPr/>
        </p:nvSpPr>
        <p:spPr bwMode="auto">
          <a:xfrm>
            <a:off x="6911975" y="2806700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39" name="Rectangle 20"/>
          <p:cNvSpPr>
            <a:spLocks noChangeArrowheads="1"/>
          </p:cNvSpPr>
          <p:nvPr/>
        </p:nvSpPr>
        <p:spPr bwMode="auto">
          <a:xfrm>
            <a:off x="6908800" y="3262313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0" name="Rectangle 21"/>
          <p:cNvSpPr>
            <a:spLocks noChangeArrowheads="1"/>
          </p:cNvSpPr>
          <p:nvPr/>
        </p:nvSpPr>
        <p:spPr bwMode="auto">
          <a:xfrm>
            <a:off x="7740650" y="2806700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41" name="Rectangle 22"/>
          <p:cNvSpPr>
            <a:spLocks noChangeArrowheads="1"/>
          </p:cNvSpPr>
          <p:nvPr/>
        </p:nvSpPr>
        <p:spPr bwMode="auto">
          <a:xfrm>
            <a:off x="7737475" y="3262313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2" name="Rectangle 23"/>
          <p:cNvSpPr>
            <a:spLocks noChangeArrowheads="1"/>
          </p:cNvSpPr>
          <p:nvPr/>
        </p:nvSpPr>
        <p:spPr bwMode="auto">
          <a:xfrm>
            <a:off x="6083300" y="36353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43" name="Rectangle 24"/>
          <p:cNvSpPr>
            <a:spLocks noChangeArrowheads="1"/>
          </p:cNvSpPr>
          <p:nvPr/>
        </p:nvSpPr>
        <p:spPr bwMode="auto">
          <a:xfrm>
            <a:off x="6080125" y="40894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4" name="Rectangle 25"/>
          <p:cNvSpPr>
            <a:spLocks noChangeArrowheads="1"/>
          </p:cNvSpPr>
          <p:nvPr/>
        </p:nvSpPr>
        <p:spPr bwMode="auto">
          <a:xfrm>
            <a:off x="6911975" y="36353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45" name="Rectangle 26"/>
          <p:cNvSpPr>
            <a:spLocks noChangeArrowheads="1"/>
          </p:cNvSpPr>
          <p:nvPr/>
        </p:nvSpPr>
        <p:spPr bwMode="auto">
          <a:xfrm>
            <a:off x="6908800" y="40894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6" name="Rectangle 27"/>
          <p:cNvSpPr>
            <a:spLocks noChangeArrowheads="1"/>
          </p:cNvSpPr>
          <p:nvPr/>
        </p:nvSpPr>
        <p:spPr bwMode="auto">
          <a:xfrm>
            <a:off x="7740650" y="36353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47" name="Rectangle 28"/>
          <p:cNvSpPr>
            <a:spLocks noChangeArrowheads="1"/>
          </p:cNvSpPr>
          <p:nvPr/>
        </p:nvSpPr>
        <p:spPr bwMode="auto">
          <a:xfrm>
            <a:off x="7737475" y="40894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48" name="Rectangle 29"/>
          <p:cNvSpPr>
            <a:spLocks noChangeArrowheads="1"/>
          </p:cNvSpPr>
          <p:nvPr/>
        </p:nvSpPr>
        <p:spPr bwMode="auto">
          <a:xfrm>
            <a:off x="6083300" y="44989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49" name="Rectangle 30"/>
          <p:cNvSpPr>
            <a:spLocks noChangeArrowheads="1"/>
          </p:cNvSpPr>
          <p:nvPr/>
        </p:nvSpPr>
        <p:spPr bwMode="auto">
          <a:xfrm>
            <a:off x="6080125" y="49530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50" name="Rectangle 31"/>
          <p:cNvSpPr>
            <a:spLocks noChangeArrowheads="1"/>
          </p:cNvSpPr>
          <p:nvPr/>
        </p:nvSpPr>
        <p:spPr bwMode="auto">
          <a:xfrm>
            <a:off x="6911975" y="44989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51" name="Rectangle 32"/>
          <p:cNvSpPr>
            <a:spLocks noChangeArrowheads="1"/>
          </p:cNvSpPr>
          <p:nvPr/>
        </p:nvSpPr>
        <p:spPr bwMode="auto">
          <a:xfrm>
            <a:off x="6908800" y="49530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52" name="Rectangle 33"/>
          <p:cNvSpPr>
            <a:spLocks noChangeArrowheads="1"/>
          </p:cNvSpPr>
          <p:nvPr/>
        </p:nvSpPr>
        <p:spPr bwMode="auto">
          <a:xfrm>
            <a:off x="7740650" y="44989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0753" name="Rectangle 34"/>
          <p:cNvSpPr>
            <a:spLocks noChangeArrowheads="1"/>
          </p:cNvSpPr>
          <p:nvPr/>
        </p:nvSpPr>
        <p:spPr bwMode="auto">
          <a:xfrm>
            <a:off x="7737475" y="49530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54" name="AutoShape 35"/>
          <p:cNvSpPr>
            <a:spLocks noChangeArrowheads="1"/>
          </p:cNvSpPr>
          <p:nvPr/>
        </p:nvSpPr>
        <p:spPr bwMode="auto">
          <a:xfrm>
            <a:off x="5835650" y="1828800"/>
            <a:ext cx="2743200" cy="3514725"/>
          </a:xfrm>
          <a:prstGeom prst="roundRect">
            <a:avLst>
              <a:gd name="adj" fmla="val 9255"/>
            </a:avLst>
          </a:prstGeom>
          <a:noFill/>
          <a:ln w="1836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2003425" y="2870200"/>
            <a:ext cx="484188" cy="517525"/>
            <a:chOff x="645" y="1175"/>
            <a:chExt cx="305" cy="326"/>
          </a:xfrm>
        </p:grpSpPr>
        <p:sp>
          <p:nvSpPr>
            <p:cNvPr id="30772" name="Freeform 37"/>
            <p:cNvSpPr>
              <a:spLocks noChangeArrowheads="1"/>
            </p:cNvSpPr>
            <p:nvPr/>
          </p:nvSpPr>
          <p:spPr bwMode="auto">
            <a:xfrm>
              <a:off x="645" y="1175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23FF2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773" name="Picture 3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91" y="1195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1427163" y="2870200"/>
            <a:ext cx="484187" cy="517525"/>
            <a:chOff x="282" y="1175"/>
            <a:chExt cx="305" cy="326"/>
          </a:xfrm>
        </p:grpSpPr>
        <p:sp>
          <p:nvSpPr>
            <p:cNvPr id="30770" name="Freeform 40"/>
            <p:cNvSpPr>
              <a:spLocks noChangeArrowheads="1"/>
            </p:cNvSpPr>
            <p:nvPr/>
          </p:nvSpPr>
          <p:spPr bwMode="auto">
            <a:xfrm>
              <a:off x="282" y="1175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9966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771" name="Picture 4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9" y="1195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6194425" y="2006600"/>
            <a:ext cx="484188" cy="517525"/>
            <a:chOff x="3902" y="1264"/>
            <a:chExt cx="305" cy="326"/>
          </a:xfrm>
        </p:grpSpPr>
        <p:sp>
          <p:nvSpPr>
            <p:cNvPr id="30768" name="Freeform 43"/>
            <p:cNvSpPr>
              <a:spLocks noChangeArrowheads="1"/>
            </p:cNvSpPr>
            <p:nvPr/>
          </p:nvSpPr>
          <p:spPr bwMode="auto">
            <a:xfrm>
              <a:off x="3902" y="1264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FF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769" name="Picture 4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48" y="1284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7854950" y="2820988"/>
            <a:ext cx="484188" cy="517525"/>
            <a:chOff x="4948" y="1777"/>
            <a:chExt cx="305" cy="326"/>
          </a:xfrm>
        </p:grpSpPr>
        <p:sp>
          <p:nvSpPr>
            <p:cNvPr id="30766" name="Freeform 46"/>
            <p:cNvSpPr>
              <a:spLocks noChangeArrowheads="1"/>
            </p:cNvSpPr>
            <p:nvPr/>
          </p:nvSpPr>
          <p:spPr bwMode="auto">
            <a:xfrm>
              <a:off x="4948" y="1777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23FF2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767" name="Picture 4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95" y="1797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6186488" y="4524375"/>
            <a:ext cx="484187" cy="517525"/>
            <a:chOff x="3897" y="2850"/>
            <a:chExt cx="305" cy="326"/>
          </a:xfrm>
        </p:grpSpPr>
        <p:sp>
          <p:nvSpPr>
            <p:cNvPr id="30764" name="Freeform 49"/>
            <p:cNvSpPr>
              <a:spLocks noChangeArrowheads="1"/>
            </p:cNvSpPr>
            <p:nvPr/>
          </p:nvSpPr>
          <p:spPr bwMode="auto">
            <a:xfrm>
              <a:off x="3897" y="2850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9966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765" name="Picture 5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43" y="2870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cxnSp>
        <p:nvCxnSpPr>
          <p:cNvPr id="764979" name="AutoShape 51"/>
          <p:cNvCxnSpPr>
            <a:cxnSpLocks noChangeShapeType="1"/>
            <a:endCxn id="30761" idx="1"/>
          </p:cNvCxnSpPr>
          <p:nvPr/>
        </p:nvCxnSpPr>
        <p:spPr bwMode="auto">
          <a:xfrm flipV="1">
            <a:off x="3200400" y="2663825"/>
            <a:ext cx="1676400" cy="3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lg"/>
          </a:ln>
        </p:spPr>
      </p:cxnSp>
      <p:sp>
        <p:nvSpPr>
          <p:cNvPr id="30761" name="Rectangle 52"/>
          <p:cNvSpPr>
            <a:spLocks noChangeArrowheads="1"/>
          </p:cNvSpPr>
          <p:nvPr/>
        </p:nvSpPr>
        <p:spPr bwMode="auto">
          <a:xfrm>
            <a:off x="4876800" y="2438400"/>
            <a:ext cx="722313" cy="45085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>
            <a:prstTxWarp prst="textNoShape">
              <a:avLst/>
            </a:prstTxWarp>
          </a:bodyPr>
          <a:lstStyle/>
          <a:p>
            <a:pPr algn="ctr" defTabSz="457200">
              <a:lnSpc>
                <a:spcPct val="98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Bitstream Vera Sans" charset="0"/>
                <a:ea typeface="DejaVu Sans" charset="0"/>
                <a:cs typeface="DejaVu Sans" charset="0"/>
              </a:rPr>
              <a:t>VWS</a:t>
            </a:r>
          </a:p>
          <a:p>
            <a:pPr algn="ctr" defTabSz="457200">
              <a:lnSpc>
                <a:spcPct val="97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Bitstream Vera Sans" charset="0"/>
                <a:ea typeface="DejaVu Sans" charset="0"/>
                <a:cs typeface="DejaVu Sans" charset="0"/>
              </a:rPr>
              <a:t>Service</a:t>
            </a:r>
          </a:p>
        </p:txBody>
      </p:sp>
      <p:pic>
        <p:nvPicPr>
          <p:cNvPr id="30762" name="Picture 53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1981200" y="2057400"/>
            <a:ext cx="590550" cy="83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0763" name="Rectangle 54"/>
          <p:cNvSpPr>
            <a:spLocks noChangeArrowheads="1"/>
          </p:cNvSpPr>
          <p:nvPr/>
        </p:nvSpPr>
        <p:spPr bwMode="auto">
          <a:xfrm>
            <a:off x="2057400" y="152400"/>
            <a:ext cx="5410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3400">
                <a:solidFill>
                  <a:schemeClr val="tx2"/>
                </a:solidFill>
              </a:rPr>
              <a:t>The Workspace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AutoShape 2"/>
          <p:cNvSpPr>
            <a:spLocks noChangeArrowheads="1"/>
          </p:cNvSpPr>
          <p:nvPr/>
        </p:nvSpPr>
        <p:spPr bwMode="auto">
          <a:xfrm>
            <a:off x="4676775" y="1647825"/>
            <a:ext cx="4070350" cy="3803650"/>
          </a:xfrm>
          <a:prstGeom prst="roundRect">
            <a:avLst>
              <a:gd name="adj" fmla="val 9255"/>
            </a:avLst>
          </a:prstGeom>
          <a:solidFill>
            <a:srgbClr val="E6E6E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4800600" y="2362200"/>
            <a:ext cx="869950" cy="1066800"/>
          </a:xfrm>
          <a:prstGeom prst="rect">
            <a:avLst/>
          </a:prstGeom>
          <a:solidFill>
            <a:srgbClr val="23B8D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500">
              <a:solidFill>
                <a:srgbClr val="000000"/>
              </a:solidFill>
              <a:ea typeface="DejaVu Sans" charset="0"/>
              <a:cs typeface="DejaVu Sans" charset="0"/>
            </a:endParaRPr>
          </a:p>
        </p:txBody>
      </p:sp>
      <p:sp>
        <p:nvSpPr>
          <p:cNvPr id="32773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5410200" cy="762000"/>
          </a:xfrm>
        </p:spPr>
        <p:txBody>
          <a:bodyPr/>
          <a:lstStyle/>
          <a:p>
            <a:r>
              <a:rPr lang="en-US"/>
              <a:t>The Workspace Service</a:t>
            </a: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6083300" y="1979613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pic>
        <p:nvPicPr>
          <p:cNvPr id="3277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1713" y="5145088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277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9650" y="4652963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277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1650" y="5168900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2778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9588" y="4676775"/>
            <a:ext cx="889000" cy="88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6080125" y="2433638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6911975" y="1979613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6908800" y="2433638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7740650" y="1979613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7737475" y="2433638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6083300" y="2806700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6080125" y="3260725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6911975" y="2806700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6908800" y="3262313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7740650" y="2806700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7737475" y="3262313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6083300" y="36353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6080125" y="40894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6911975" y="36353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93" name="Rectangle 25"/>
          <p:cNvSpPr>
            <a:spLocks noChangeArrowheads="1"/>
          </p:cNvSpPr>
          <p:nvPr/>
        </p:nvSpPr>
        <p:spPr bwMode="auto">
          <a:xfrm>
            <a:off x="6908800" y="40894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7740650" y="36353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95" name="Rectangle 27"/>
          <p:cNvSpPr>
            <a:spLocks noChangeArrowheads="1"/>
          </p:cNvSpPr>
          <p:nvPr/>
        </p:nvSpPr>
        <p:spPr bwMode="auto">
          <a:xfrm>
            <a:off x="7737475" y="40894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96" name="Rectangle 28"/>
          <p:cNvSpPr>
            <a:spLocks noChangeArrowheads="1"/>
          </p:cNvSpPr>
          <p:nvPr/>
        </p:nvSpPr>
        <p:spPr bwMode="auto">
          <a:xfrm>
            <a:off x="6083300" y="44989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97" name="Rectangle 29"/>
          <p:cNvSpPr>
            <a:spLocks noChangeArrowheads="1"/>
          </p:cNvSpPr>
          <p:nvPr/>
        </p:nvSpPr>
        <p:spPr bwMode="auto">
          <a:xfrm>
            <a:off x="6080125" y="49530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6911975" y="44989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799" name="Rectangle 31"/>
          <p:cNvSpPr>
            <a:spLocks noChangeArrowheads="1"/>
          </p:cNvSpPr>
          <p:nvPr/>
        </p:nvSpPr>
        <p:spPr bwMode="auto">
          <a:xfrm>
            <a:off x="6908800" y="49530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7740650" y="4498975"/>
            <a:ext cx="685800" cy="685800"/>
          </a:xfrm>
          <a:prstGeom prst="rect">
            <a:avLst/>
          </a:prstGeom>
          <a:solidFill>
            <a:srgbClr val="B3B3B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Pool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>
                <a:solidFill>
                  <a:srgbClr val="000000"/>
                </a:solidFill>
                <a:ea typeface="DejaVu Sans" charset="0"/>
                <a:cs typeface="DejaVu Sans" charset="0"/>
              </a:rPr>
              <a:t>node</a:t>
            </a:r>
          </a:p>
        </p:txBody>
      </p:sp>
      <p:sp>
        <p:nvSpPr>
          <p:cNvPr id="32801" name="Rectangle 33"/>
          <p:cNvSpPr>
            <a:spLocks noChangeArrowheads="1"/>
          </p:cNvSpPr>
          <p:nvPr/>
        </p:nvSpPr>
        <p:spPr bwMode="auto">
          <a:xfrm>
            <a:off x="7737475" y="4953000"/>
            <a:ext cx="228600" cy="2286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02" name="AutoShape 34"/>
          <p:cNvSpPr>
            <a:spLocks noChangeArrowheads="1"/>
          </p:cNvSpPr>
          <p:nvPr/>
        </p:nvSpPr>
        <p:spPr bwMode="auto">
          <a:xfrm>
            <a:off x="5835650" y="1828800"/>
            <a:ext cx="2743200" cy="3514725"/>
          </a:xfrm>
          <a:prstGeom prst="roundRect">
            <a:avLst>
              <a:gd name="adj" fmla="val 9255"/>
            </a:avLst>
          </a:prstGeom>
          <a:noFill/>
          <a:ln w="1836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2803" name="Group 35"/>
          <p:cNvGrpSpPr>
            <a:grpSpLocks/>
          </p:cNvGrpSpPr>
          <p:nvPr/>
        </p:nvGrpSpPr>
        <p:grpSpPr bwMode="auto">
          <a:xfrm>
            <a:off x="6194425" y="2006600"/>
            <a:ext cx="484188" cy="517525"/>
            <a:chOff x="3902" y="1264"/>
            <a:chExt cx="305" cy="326"/>
          </a:xfrm>
        </p:grpSpPr>
        <p:sp>
          <p:nvSpPr>
            <p:cNvPr id="32828" name="Freeform 36"/>
            <p:cNvSpPr>
              <a:spLocks noChangeArrowheads="1"/>
            </p:cNvSpPr>
            <p:nvPr/>
          </p:nvSpPr>
          <p:spPr bwMode="auto">
            <a:xfrm>
              <a:off x="3902" y="1264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FF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2829" name="Picture 3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48" y="1284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32804" name="Group 38"/>
          <p:cNvGrpSpPr>
            <a:grpSpLocks/>
          </p:cNvGrpSpPr>
          <p:nvPr/>
        </p:nvGrpSpPr>
        <p:grpSpPr bwMode="auto">
          <a:xfrm>
            <a:off x="7854950" y="2820988"/>
            <a:ext cx="484188" cy="517525"/>
            <a:chOff x="4948" y="1777"/>
            <a:chExt cx="305" cy="326"/>
          </a:xfrm>
        </p:grpSpPr>
        <p:sp>
          <p:nvSpPr>
            <p:cNvPr id="32826" name="Freeform 39"/>
            <p:cNvSpPr>
              <a:spLocks noChangeArrowheads="1"/>
            </p:cNvSpPr>
            <p:nvPr/>
          </p:nvSpPr>
          <p:spPr bwMode="auto">
            <a:xfrm>
              <a:off x="4948" y="1777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23FF2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2827" name="Picture 4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995" y="1797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32805" name="Group 41"/>
          <p:cNvGrpSpPr>
            <a:grpSpLocks/>
          </p:cNvGrpSpPr>
          <p:nvPr/>
        </p:nvGrpSpPr>
        <p:grpSpPr bwMode="auto">
          <a:xfrm>
            <a:off x="6186488" y="4524375"/>
            <a:ext cx="484187" cy="517525"/>
            <a:chOff x="3897" y="2850"/>
            <a:chExt cx="305" cy="326"/>
          </a:xfrm>
        </p:grpSpPr>
        <p:sp>
          <p:nvSpPr>
            <p:cNvPr id="32824" name="Freeform 42"/>
            <p:cNvSpPr>
              <a:spLocks noChangeArrowheads="1"/>
            </p:cNvSpPr>
            <p:nvPr/>
          </p:nvSpPr>
          <p:spPr bwMode="auto">
            <a:xfrm>
              <a:off x="3897" y="2850"/>
              <a:ext cx="306" cy="307"/>
            </a:xfrm>
            <a:custGeom>
              <a:avLst/>
              <a:gdLst>
                <a:gd name="T0" fmla="*/ 800 w 884"/>
                <a:gd name="T1" fmla="*/ 349 h 526"/>
                <a:gd name="T2" fmla="*/ 812 w 884"/>
                <a:gd name="T3" fmla="*/ 373 h 526"/>
                <a:gd name="T4" fmla="*/ 800 w 884"/>
                <a:gd name="T5" fmla="*/ 426 h 526"/>
                <a:gd name="T6" fmla="*/ 740 w 884"/>
                <a:gd name="T7" fmla="*/ 485 h 526"/>
                <a:gd name="T8" fmla="*/ 639 w 884"/>
                <a:gd name="T9" fmla="*/ 509 h 526"/>
                <a:gd name="T10" fmla="*/ 579 w 884"/>
                <a:gd name="T11" fmla="*/ 503 h 526"/>
                <a:gd name="T12" fmla="*/ 531 w 884"/>
                <a:gd name="T13" fmla="*/ 485 h 526"/>
                <a:gd name="T14" fmla="*/ 501 w 884"/>
                <a:gd name="T15" fmla="*/ 515 h 526"/>
                <a:gd name="T16" fmla="*/ 460 w 884"/>
                <a:gd name="T17" fmla="*/ 526 h 526"/>
                <a:gd name="T18" fmla="*/ 418 w 884"/>
                <a:gd name="T19" fmla="*/ 515 h 526"/>
                <a:gd name="T20" fmla="*/ 394 w 884"/>
                <a:gd name="T21" fmla="*/ 485 h 526"/>
                <a:gd name="T22" fmla="*/ 352 w 884"/>
                <a:gd name="T23" fmla="*/ 497 h 526"/>
                <a:gd name="T24" fmla="*/ 310 w 884"/>
                <a:gd name="T25" fmla="*/ 503 h 526"/>
                <a:gd name="T26" fmla="*/ 221 w 884"/>
                <a:gd name="T27" fmla="*/ 485 h 526"/>
                <a:gd name="T28" fmla="*/ 161 w 884"/>
                <a:gd name="T29" fmla="*/ 444 h 526"/>
                <a:gd name="T30" fmla="*/ 137 w 884"/>
                <a:gd name="T31" fmla="*/ 414 h 526"/>
                <a:gd name="T32" fmla="*/ 137 w 884"/>
                <a:gd name="T33" fmla="*/ 414 h 526"/>
                <a:gd name="T34" fmla="*/ 90 w 884"/>
                <a:gd name="T35" fmla="*/ 408 h 526"/>
                <a:gd name="T36" fmla="*/ 24 w 884"/>
                <a:gd name="T37" fmla="*/ 373 h 526"/>
                <a:gd name="T38" fmla="*/ 0 w 884"/>
                <a:gd name="T39" fmla="*/ 308 h 526"/>
                <a:gd name="T40" fmla="*/ 30 w 884"/>
                <a:gd name="T41" fmla="*/ 242 h 526"/>
                <a:gd name="T42" fmla="*/ 101 w 884"/>
                <a:gd name="T43" fmla="*/ 201 h 526"/>
                <a:gd name="T44" fmla="*/ 101 w 884"/>
                <a:gd name="T45" fmla="*/ 201 h 526"/>
                <a:gd name="T46" fmla="*/ 95 w 884"/>
                <a:gd name="T47" fmla="*/ 189 h 526"/>
                <a:gd name="T48" fmla="*/ 78 w 884"/>
                <a:gd name="T49" fmla="*/ 160 h 526"/>
                <a:gd name="T50" fmla="*/ 84 w 884"/>
                <a:gd name="T51" fmla="*/ 100 h 526"/>
                <a:gd name="T52" fmla="*/ 149 w 884"/>
                <a:gd name="T53" fmla="*/ 47 h 526"/>
                <a:gd name="T54" fmla="*/ 227 w 884"/>
                <a:gd name="T55" fmla="*/ 41 h 526"/>
                <a:gd name="T56" fmla="*/ 275 w 884"/>
                <a:gd name="T57" fmla="*/ 59 h 526"/>
                <a:gd name="T58" fmla="*/ 298 w 884"/>
                <a:gd name="T59" fmla="*/ 77 h 526"/>
                <a:gd name="T60" fmla="*/ 304 w 884"/>
                <a:gd name="T61" fmla="*/ 77 h 526"/>
                <a:gd name="T62" fmla="*/ 304 w 884"/>
                <a:gd name="T63" fmla="*/ 77 h 526"/>
                <a:gd name="T64" fmla="*/ 310 w 884"/>
                <a:gd name="T65" fmla="*/ 77 h 526"/>
                <a:gd name="T66" fmla="*/ 340 w 884"/>
                <a:gd name="T67" fmla="*/ 53 h 526"/>
                <a:gd name="T68" fmla="*/ 382 w 884"/>
                <a:gd name="T69" fmla="*/ 41 h 526"/>
                <a:gd name="T70" fmla="*/ 406 w 884"/>
                <a:gd name="T71" fmla="*/ 47 h 526"/>
                <a:gd name="T72" fmla="*/ 430 w 884"/>
                <a:gd name="T73" fmla="*/ 53 h 526"/>
                <a:gd name="T74" fmla="*/ 436 w 884"/>
                <a:gd name="T75" fmla="*/ 53 h 526"/>
                <a:gd name="T76" fmla="*/ 436 w 884"/>
                <a:gd name="T77" fmla="*/ 47 h 526"/>
                <a:gd name="T78" fmla="*/ 496 w 884"/>
                <a:gd name="T79" fmla="*/ 12 h 526"/>
                <a:gd name="T80" fmla="*/ 573 w 884"/>
                <a:gd name="T81" fmla="*/ 0 h 526"/>
                <a:gd name="T82" fmla="*/ 669 w 884"/>
                <a:gd name="T83" fmla="*/ 24 h 526"/>
                <a:gd name="T84" fmla="*/ 722 w 884"/>
                <a:gd name="T85" fmla="*/ 77 h 526"/>
                <a:gd name="T86" fmla="*/ 728 w 884"/>
                <a:gd name="T87" fmla="*/ 118 h 526"/>
                <a:gd name="T88" fmla="*/ 728 w 884"/>
                <a:gd name="T89" fmla="*/ 124 h 526"/>
                <a:gd name="T90" fmla="*/ 734 w 884"/>
                <a:gd name="T91" fmla="*/ 130 h 526"/>
                <a:gd name="T92" fmla="*/ 746 w 884"/>
                <a:gd name="T93" fmla="*/ 130 h 526"/>
                <a:gd name="T94" fmla="*/ 794 w 884"/>
                <a:gd name="T95" fmla="*/ 136 h 526"/>
                <a:gd name="T96" fmla="*/ 860 w 884"/>
                <a:gd name="T97" fmla="*/ 171 h 526"/>
                <a:gd name="T98" fmla="*/ 884 w 884"/>
                <a:gd name="T99" fmla="*/ 237 h 526"/>
                <a:gd name="T100" fmla="*/ 860 w 884"/>
                <a:gd name="T101" fmla="*/ 296 h 526"/>
                <a:gd name="T102" fmla="*/ 794 w 884"/>
                <a:gd name="T103" fmla="*/ 337 h 5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84"/>
                <a:gd name="T157" fmla="*/ 0 h 526"/>
                <a:gd name="T158" fmla="*/ 884 w 884"/>
                <a:gd name="T159" fmla="*/ 526 h 5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84" h="526">
                  <a:moveTo>
                    <a:pt x="794" y="337"/>
                  </a:moveTo>
                  <a:lnTo>
                    <a:pt x="800" y="349"/>
                  </a:lnTo>
                  <a:lnTo>
                    <a:pt x="806" y="361"/>
                  </a:lnTo>
                  <a:lnTo>
                    <a:pt x="812" y="373"/>
                  </a:lnTo>
                  <a:lnTo>
                    <a:pt x="812" y="390"/>
                  </a:lnTo>
                  <a:lnTo>
                    <a:pt x="800" y="426"/>
                  </a:lnTo>
                  <a:lnTo>
                    <a:pt x="776" y="461"/>
                  </a:lnTo>
                  <a:lnTo>
                    <a:pt x="740" y="485"/>
                  </a:lnTo>
                  <a:lnTo>
                    <a:pt x="693" y="503"/>
                  </a:lnTo>
                  <a:lnTo>
                    <a:pt x="639" y="509"/>
                  </a:lnTo>
                  <a:lnTo>
                    <a:pt x="609" y="503"/>
                  </a:lnTo>
                  <a:lnTo>
                    <a:pt x="579" y="503"/>
                  </a:lnTo>
                  <a:lnTo>
                    <a:pt x="555" y="497"/>
                  </a:lnTo>
                  <a:lnTo>
                    <a:pt x="531" y="485"/>
                  </a:lnTo>
                  <a:lnTo>
                    <a:pt x="519" y="503"/>
                  </a:lnTo>
                  <a:lnTo>
                    <a:pt x="501" y="515"/>
                  </a:lnTo>
                  <a:lnTo>
                    <a:pt x="484" y="521"/>
                  </a:lnTo>
                  <a:lnTo>
                    <a:pt x="460" y="526"/>
                  </a:lnTo>
                  <a:lnTo>
                    <a:pt x="442" y="521"/>
                  </a:lnTo>
                  <a:lnTo>
                    <a:pt x="418" y="515"/>
                  </a:lnTo>
                  <a:lnTo>
                    <a:pt x="406" y="503"/>
                  </a:lnTo>
                  <a:lnTo>
                    <a:pt x="394" y="485"/>
                  </a:lnTo>
                  <a:lnTo>
                    <a:pt x="376" y="491"/>
                  </a:lnTo>
                  <a:lnTo>
                    <a:pt x="352" y="497"/>
                  </a:lnTo>
                  <a:lnTo>
                    <a:pt x="334" y="497"/>
                  </a:lnTo>
                  <a:lnTo>
                    <a:pt x="310" y="503"/>
                  </a:lnTo>
                  <a:lnTo>
                    <a:pt x="263" y="497"/>
                  </a:lnTo>
                  <a:lnTo>
                    <a:pt x="221" y="485"/>
                  </a:lnTo>
                  <a:lnTo>
                    <a:pt x="185" y="467"/>
                  </a:lnTo>
                  <a:lnTo>
                    <a:pt x="161" y="444"/>
                  </a:lnTo>
                  <a:lnTo>
                    <a:pt x="143" y="414"/>
                  </a:lnTo>
                  <a:lnTo>
                    <a:pt x="137" y="414"/>
                  </a:lnTo>
                  <a:lnTo>
                    <a:pt x="131" y="414"/>
                  </a:lnTo>
                  <a:lnTo>
                    <a:pt x="90" y="408"/>
                  </a:lnTo>
                  <a:lnTo>
                    <a:pt x="54" y="390"/>
                  </a:lnTo>
                  <a:lnTo>
                    <a:pt x="24" y="373"/>
                  </a:lnTo>
                  <a:lnTo>
                    <a:pt x="6" y="343"/>
                  </a:lnTo>
                  <a:lnTo>
                    <a:pt x="0" y="308"/>
                  </a:lnTo>
                  <a:lnTo>
                    <a:pt x="6" y="272"/>
                  </a:lnTo>
                  <a:lnTo>
                    <a:pt x="30" y="242"/>
                  </a:lnTo>
                  <a:lnTo>
                    <a:pt x="60" y="219"/>
                  </a:lnTo>
                  <a:lnTo>
                    <a:pt x="101" y="201"/>
                  </a:lnTo>
                  <a:lnTo>
                    <a:pt x="107" y="201"/>
                  </a:lnTo>
                  <a:lnTo>
                    <a:pt x="95" y="189"/>
                  </a:lnTo>
                  <a:lnTo>
                    <a:pt x="84" y="177"/>
                  </a:lnTo>
                  <a:lnTo>
                    <a:pt x="78" y="160"/>
                  </a:lnTo>
                  <a:lnTo>
                    <a:pt x="78" y="142"/>
                  </a:lnTo>
                  <a:lnTo>
                    <a:pt x="84" y="100"/>
                  </a:lnTo>
                  <a:lnTo>
                    <a:pt x="113" y="71"/>
                  </a:lnTo>
                  <a:lnTo>
                    <a:pt x="149" y="47"/>
                  </a:lnTo>
                  <a:lnTo>
                    <a:pt x="197" y="35"/>
                  </a:lnTo>
                  <a:lnTo>
                    <a:pt x="227" y="41"/>
                  </a:lnTo>
                  <a:lnTo>
                    <a:pt x="251" y="47"/>
                  </a:lnTo>
                  <a:lnTo>
                    <a:pt x="275" y="59"/>
                  </a:lnTo>
                  <a:lnTo>
                    <a:pt x="293" y="77"/>
                  </a:lnTo>
                  <a:lnTo>
                    <a:pt x="298" y="77"/>
                  </a:lnTo>
                  <a:lnTo>
                    <a:pt x="304" y="77"/>
                  </a:lnTo>
                  <a:lnTo>
                    <a:pt x="310" y="77"/>
                  </a:lnTo>
                  <a:lnTo>
                    <a:pt x="322" y="59"/>
                  </a:lnTo>
                  <a:lnTo>
                    <a:pt x="340" y="53"/>
                  </a:lnTo>
                  <a:lnTo>
                    <a:pt x="358" y="47"/>
                  </a:lnTo>
                  <a:lnTo>
                    <a:pt x="382" y="41"/>
                  </a:lnTo>
                  <a:lnTo>
                    <a:pt x="394" y="41"/>
                  </a:lnTo>
                  <a:lnTo>
                    <a:pt x="406" y="47"/>
                  </a:lnTo>
                  <a:lnTo>
                    <a:pt x="418" y="53"/>
                  </a:lnTo>
                  <a:lnTo>
                    <a:pt x="430" y="53"/>
                  </a:lnTo>
                  <a:lnTo>
                    <a:pt x="436" y="53"/>
                  </a:lnTo>
                  <a:lnTo>
                    <a:pt x="436" y="47"/>
                  </a:lnTo>
                  <a:lnTo>
                    <a:pt x="466" y="29"/>
                  </a:lnTo>
                  <a:lnTo>
                    <a:pt x="496" y="12"/>
                  </a:lnTo>
                  <a:lnTo>
                    <a:pt x="531" y="6"/>
                  </a:lnTo>
                  <a:lnTo>
                    <a:pt x="573" y="0"/>
                  </a:lnTo>
                  <a:lnTo>
                    <a:pt x="621" y="6"/>
                  </a:lnTo>
                  <a:lnTo>
                    <a:pt x="669" y="24"/>
                  </a:lnTo>
                  <a:lnTo>
                    <a:pt x="699" y="47"/>
                  </a:lnTo>
                  <a:lnTo>
                    <a:pt x="722" y="77"/>
                  </a:lnTo>
                  <a:lnTo>
                    <a:pt x="728" y="112"/>
                  </a:lnTo>
                  <a:lnTo>
                    <a:pt x="728" y="118"/>
                  </a:lnTo>
                  <a:lnTo>
                    <a:pt x="728" y="124"/>
                  </a:lnTo>
                  <a:lnTo>
                    <a:pt x="728" y="130"/>
                  </a:lnTo>
                  <a:lnTo>
                    <a:pt x="734" y="130"/>
                  </a:lnTo>
                  <a:lnTo>
                    <a:pt x="740" y="130"/>
                  </a:lnTo>
                  <a:lnTo>
                    <a:pt x="746" y="130"/>
                  </a:lnTo>
                  <a:lnTo>
                    <a:pt x="794" y="136"/>
                  </a:lnTo>
                  <a:lnTo>
                    <a:pt x="830" y="148"/>
                  </a:lnTo>
                  <a:lnTo>
                    <a:pt x="860" y="171"/>
                  </a:lnTo>
                  <a:lnTo>
                    <a:pt x="878" y="201"/>
                  </a:lnTo>
                  <a:lnTo>
                    <a:pt x="884" y="237"/>
                  </a:lnTo>
                  <a:lnTo>
                    <a:pt x="878" y="272"/>
                  </a:lnTo>
                  <a:lnTo>
                    <a:pt x="860" y="296"/>
                  </a:lnTo>
                  <a:lnTo>
                    <a:pt x="830" y="319"/>
                  </a:lnTo>
                  <a:lnTo>
                    <a:pt x="794" y="337"/>
                  </a:lnTo>
                </a:path>
              </a:pathLst>
            </a:custGeom>
            <a:solidFill>
              <a:srgbClr val="9966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2825" name="Picture 4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43" y="2870"/>
              <a:ext cx="217" cy="3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767020" name="AutoShape 44"/>
          <p:cNvSpPr>
            <a:spLocks noChangeArrowheads="1"/>
          </p:cNvSpPr>
          <p:nvPr/>
        </p:nvSpPr>
        <p:spPr bwMode="auto">
          <a:xfrm>
            <a:off x="2947988" y="2566988"/>
            <a:ext cx="914400" cy="228600"/>
          </a:xfrm>
          <a:prstGeom prst="roundRect">
            <a:avLst>
              <a:gd name="adj" fmla="val 694"/>
            </a:avLst>
          </a:prstGeom>
          <a:solidFill>
            <a:srgbClr val="23FF2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7021" name="AutoShape 45"/>
          <p:cNvSpPr>
            <a:spLocks noChangeArrowheads="1"/>
          </p:cNvSpPr>
          <p:nvPr/>
        </p:nvSpPr>
        <p:spPr bwMode="auto">
          <a:xfrm>
            <a:off x="2947988" y="3024188"/>
            <a:ext cx="914400" cy="228600"/>
          </a:xfrm>
          <a:prstGeom prst="roundRect">
            <a:avLst>
              <a:gd name="adj" fmla="val 694"/>
            </a:avLst>
          </a:prstGeom>
          <a:solidFill>
            <a:srgbClr val="9966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7022" name="AutoShape 46"/>
          <p:cNvSpPr>
            <a:spLocks noChangeArrowheads="1"/>
          </p:cNvSpPr>
          <p:nvPr/>
        </p:nvSpPr>
        <p:spPr bwMode="auto">
          <a:xfrm>
            <a:off x="2947988" y="3455988"/>
            <a:ext cx="914400" cy="228600"/>
          </a:xfrm>
          <a:prstGeom prst="roundRect">
            <a:avLst>
              <a:gd name="adj" fmla="val 694"/>
            </a:avLst>
          </a:prstGeom>
          <a:solidFill>
            <a:srgbClr val="FF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67023" name="AutoShape 47"/>
          <p:cNvCxnSpPr>
            <a:cxnSpLocks noChangeShapeType="1"/>
            <a:stCxn id="32823" idx="1"/>
            <a:endCxn id="767022" idx="3"/>
          </p:cNvCxnSpPr>
          <p:nvPr/>
        </p:nvCxnSpPr>
        <p:spPr bwMode="auto">
          <a:xfrm flipH="1">
            <a:off x="3862388" y="2663825"/>
            <a:ext cx="1014412" cy="9064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767024" name="AutoShape 48"/>
          <p:cNvCxnSpPr>
            <a:cxnSpLocks noChangeShapeType="1"/>
            <a:stCxn id="32823" idx="1"/>
            <a:endCxn id="767021" idx="3"/>
          </p:cNvCxnSpPr>
          <p:nvPr/>
        </p:nvCxnSpPr>
        <p:spPr bwMode="auto">
          <a:xfrm flipH="1">
            <a:off x="3862388" y="2663825"/>
            <a:ext cx="1014412" cy="4746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767025" name="AutoShape 49"/>
          <p:cNvCxnSpPr>
            <a:cxnSpLocks noChangeShapeType="1"/>
            <a:stCxn id="32823" idx="1"/>
            <a:endCxn id="767020" idx="3"/>
          </p:cNvCxnSpPr>
          <p:nvPr/>
        </p:nvCxnSpPr>
        <p:spPr bwMode="auto">
          <a:xfrm flipH="1">
            <a:off x="3862388" y="2663825"/>
            <a:ext cx="1014412" cy="174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767026" name="Text Box 50"/>
          <p:cNvSpPr txBox="1">
            <a:spLocks noChangeArrowheads="1"/>
          </p:cNvSpPr>
          <p:nvPr/>
        </p:nvSpPr>
        <p:spPr bwMode="auto">
          <a:xfrm>
            <a:off x="381000" y="1676400"/>
            <a:ext cx="3484563" cy="555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>
                <a:solidFill>
                  <a:srgbClr val="000000"/>
                </a:solidFill>
                <a:ea typeface="DejaVu Sans" charset="0"/>
                <a:cs typeface="DejaVu Sans" charset="0"/>
              </a:rPr>
              <a:t>The workspace service publishes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>
                <a:solidFill>
                  <a:srgbClr val="000000"/>
                </a:solidFill>
                <a:ea typeface="DejaVu Sans" charset="0"/>
                <a:cs typeface="DejaVu Sans" charset="0"/>
              </a:rPr>
              <a:t>information about each workspace</a:t>
            </a:r>
          </a:p>
        </p:txBody>
      </p:sp>
      <p:pic>
        <p:nvPicPr>
          <p:cNvPr id="767027" name="Picture 51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3429000" y="4346575"/>
            <a:ext cx="590550" cy="83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67028" name="Picture 52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2743200" y="4117975"/>
            <a:ext cx="590550" cy="83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67029" name="Picture 53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2743200" y="4956175"/>
            <a:ext cx="590550" cy="83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67030" name="Line 54"/>
          <p:cNvSpPr>
            <a:spLocks noChangeShapeType="1"/>
          </p:cNvSpPr>
          <p:nvPr/>
        </p:nvSpPr>
        <p:spPr bwMode="auto">
          <a:xfrm>
            <a:off x="2322513" y="2397125"/>
            <a:ext cx="4572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7031" name="Text Box 55"/>
          <p:cNvSpPr txBox="1">
            <a:spLocks noChangeArrowheads="1"/>
          </p:cNvSpPr>
          <p:nvPr/>
        </p:nvSpPr>
        <p:spPr bwMode="auto">
          <a:xfrm>
            <a:off x="84138" y="3240088"/>
            <a:ext cx="2514600" cy="1255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>
                <a:solidFill>
                  <a:srgbClr val="000000"/>
                </a:solidFill>
                <a:ea typeface="DejaVu Sans" charset="0"/>
                <a:cs typeface="DejaVu Sans" charset="0"/>
              </a:rPr>
              <a:t>Users can find out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>
                <a:solidFill>
                  <a:srgbClr val="000000"/>
                </a:solidFill>
                <a:ea typeface="DejaVu Sans" charset="0"/>
                <a:cs typeface="DejaVu Sans" charset="0"/>
              </a:rPr>
              <a:t>information about their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>
                <a:solidFill>
                  <a:srgbClr val="000000"/>
                </a:solidFill>
                <a:ea typeface="DejaVu Sans" charset="0"/>
                <a:cs typeface="DejaVu Sans" charset="0"/>
              </a:rPr>
              <a:t>workspace (e.g. what IP</a:t>
            </a:r>
          </a:p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>
                <a:solidFill>
                  <a:srgbClr val="000000"/>
                </a:solidFill>
                <a:ea typeface="DejaVu Sans" charset="0"/>
                <a:cs typeface="DejaVu Sans" charset="0"/>
              </a:rPr>
              <a:t>the workspace was bound to)</a:t>
            </a:r>
          </a:p>
        </p:txBody>
      </p:sp>
      <p:sp>
        <p:nvSpPr>
          <p:cNvPr id="767032" name="Text Box 56"/>
          <p:cNvSpPr txBox="1">
            <a:spLocks noChangeArrowheads="1"/>
          </p:cNvSpPr>
          <p:nvPr/>
        </p:nvSpPr>
        <p:spPr bwMode="auto">
          <a:xfrm>
            <a:off x="157163" y="5076825"/>
            <a:ext cx="2514600" cy="1255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500">
                <a:solidFill>
                  <a:srgbClr val="000000"/>
                </a:solidFill>
                <a:ea typeface="DejaVu Sans" charset="0"/>
                <a:cs typeface="DejaVu Sans" charset="0"/>
              </a:rPr>
              <a:t>Users can interact directly with their workspaces the same way the would with a physical machine.</a:t>
            </a:r>
          </a:p>
        </p:txBody>
      </p:sp>
      <p:sp>
        <p:nvSpPr>
          <p:cNvPr id="767033" name="Line 57"/>
          <p:cNvSpPr>
            <a:spLocks noChangeShapeType="1"/>
          </p:cNvSpPr>
          <p:nvPr/>
        </p:nvSpPr>
        <p:spPr bwMode="auto">
          <a:xfrm flipV="1">
            <a:off x="3429000" y="3779838"/>
            <a:ext cx="1588" cy="460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67034" name="AutoShape 58"/>
          <p:cNvCxnSpPr>
            <a:cxnSpLocks noChangeShapeType="1"/>
          </p:cNvCxnSpPr>
          <p:nvPr/>
        </p:nvCxnSpPr>
        <p:spPr bwMode="auto">
          <a:xfrm flipV="1">
            <a:off x="4019550" y="3079750"/>
            <a:ext cx="3836988" cy="1684338"/>
          </a:xfrm>
          <a:prstGeom prst="straightConnector1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767035" name="AutoShape 59"/>
          <p:cNvCxnSpPr>
            <a:cxnSpLocks noChangeShapeType="1"/>
          </p:cNvCxnSpPr>
          <p:nvPr/>
        </p:nvCxnSpPr>
        <p:spPr bwMode="auto">
          <a:xfrm flipV="1">
            <a:off x="3333750" y="2265363"/>
            <a:ext cx="2862263" cy="2270125"/>
          </a:xfrm>
          <a:prstGeom prst="straightConnector1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767036" name="AutoShape 60"/>
          <p:cNvCxnSpPr>
            <a:cxnSpLocks noChangeShapeType="1"/>
          </p:cNvCxnSpPr>
          <p:nvPr/>
        </p:nvCxnSpPr>
        <p:spPr bwMode="auto">
          <a:xfrm flipV="1">
            <a:off x="3333750" y="4783138"/>
            <a:ext cx="2851150" cy="590550"/>
          </a:xfrm>
          <a:prstGeom prst="straightConnector1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2823" name="Rectangle 61"/>
          <p:cNvSpPr>
            <a:spLocks noChangeArrowheads="1"/>
          </p:cNvSpPr>
          <p:nvPr/>
        </p:nvSpPr>
        <p:spPr bwMode="auto">
          <a:xfrm>
            <a:off x="4876800" y="2438400"/>
            <a:ext cx="722313" cy="45085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="ctr">
            <a:prstTxWarp prst="textNoShape">
              <a:avLst/>
            </a:prstTxWarp>
          </a:bodyPr>
          <a:lstStyle/>
          <a:p>
            <a:pPr algn="ctr" defTabSz="457200">
              <a:lnSpc>
                <a:spcPct val="98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Bitstream Vera Sans" charset="0"/>
                <a:ea typeface="DejaVu Sans" charset="0"/>
                <a:cs typeface="DejaVu Sans" charset="0"/>
              </a:rPr>
              <a:t>VWS</a:t>
            </a:r>
          </a:p>
          <a:p>
            <a:pPr algn="ctr" defTabSz="457200">
              <a:lnSpc>
                <a:spcPct val="97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>
                <a:solidFill>
                  <a:srgbClr val="000000"/>
                </a:solidFill>
                <a:latin typeface="Bitstream Vera Sans" charset="0"/>
                <a:ea typeface="DejaVu Sans" charset="0"/>
                <a:cs typeface="DejaVu Sans" charset="0"/>
              </a:rPr>
              <a:t>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7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67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67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67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67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67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67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67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67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6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6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67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67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67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67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67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67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7020" grpId="0" animBg="1"/>
      <p:bldP spid="767021" grpId="0" animBg="1"/>
      <p:bldP spid="767022" grpId="0" animBg="1"/>
      <p:bldP spid="767030" grpId="0" animBg="1"/>
      <p:bldP spid="7670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58" name="Rectangle 50"/>
          <p:cNvSpPr>
            <a:spLocks/>
          </p:cNvSpPr>
          <p:nvPr/>
        </p:nvSpPr>
        <p:spPr bwMode="auto">
          <a:xfrm>
            <a:off x="3746500" y="1397000"/>
            <a:ext cx="1854200" cy="1358900"/>
          </a:xfrm>
          <a:prstGeom prst="rect">
            <a:avLst/>
          </a:prstGeom>
          <a:solidFill>
            <a:srgbClr val="B9BDDE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" dist="38099" dir="2279962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5425" name="Rectangle 17"/>
          <p:cNvSpPr>
            <a:spLocks/>
          </p:cNvSpPr>
          <p:nvPr/>
        </p:nvSpPr>
        <p:spPr bwMode="auto">
          <a:xfrm>
            <a:off x="1054100" y="1371600"/>
            <a:ext cx="1854200" cy="1358900"/>
          </a:xfrm>
          <a:prstGeom prst="rect">
            <a:avLst/>
          </a:prstGeom>
          <a:solidFill>
            <a:srgbClr val="B9BDDE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" dist="38099" dir="2279962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5467" name="Rectangle 59"/>
          <p:cNvSpPr>
            <a:spLocks/>
          </p:cNvSpPr>
          <p:nvPr/>
        </p:nvSpPr>
        <p:spPr bwMode="auto">
          <a:xfrm>
            <a:off x="6388100" y="1371600"/>
            <a:ext cx="1854200" cy="1358900"/>
          </a:xfrm>
          <a:prstGeom prst="rect">
            <a:avLst/>
          </a:prstGeom>
          <a:solidFill>
            <a:srgbClr val="B9BDDE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38100" dist="38099" dir="2279962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5419" name="Rectangle 11"/>
          <p:cNvSpPr>
            <a:spLocks/>
          </p:cNvSpPr>
          <p:nvPr/>
        </p:nvSpPr>
        <p:spPr bwMode="auto">
          <a:xfrm>
            <a:off x="1435100" y="1752600"/>
            <a:ext cx="6489700" cy="787400"/>
          </a:xfrm>
          <a:prstGeom prst="rect">
            <a:avLst/>
          </a:prstGeom>
          <a:solidFill>
            <a:srgbClr val="75FBD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Gill Sans" charset="0"/>
                <a:ea typeface="Gill Sans" charset="0"/>
                <a:cs typeface="Gill Sans" charset="0"/>
                <a:sym typeface="Gill Sans" charset="0"/>
              </a:rPr>
              <a:t>MPI</a:t>
            </a:r>
            <a:endParaRPr 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85420" name="Rectangle 12"/>
          <p:cNvSpPr>
            <a:spLocks/>
          </p:cNvSpPr>
          <p:nvPr/>
        </p:nvSpPr>
        <p:spPr bwMode="auto">
          <a:xfrm>
            <a:off x="4686300" y="1524000"/>
            <a:ext cx="0" cy="6397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endParaRPr lang="en-US" sz="4200"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85421" name="Rectangle 13"/>
          <p:cNvSpPr>
            <a:spLocks noGrp="1" noChangeArrowheads="1"/>
          </p:cNvSpPr>
          <p:nvPr>
            <p:ph type="title"/>
          </p:nvPr>
        </p:nvSpPr>
        <p:spPr>
          <a:xfrm>
            <a:off x="1905000" y="152400"/>
            <a:ext cx="5791200" cy="762000"/>
          </a:xfrm>
        </p:spPr>
        <p:txBody>
          <a:bodyPr/>
          <a:lstStyle/>
          <a:p>
            <a:r>
              <a:rPr lang="en-US"/>
              <a:t>Turnkey Virtual Clusters</a:t>
            </a:r>
          </a:p>
        </p:txBody>
      </p:sp>
      <p:sp>
        <p:nvSpPr>
          <p:cNvPr id="785422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609600" y="2971800"/>
            <a:ext cx="7772400" cy="3200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/>
              <a:t>Turnkey, tightly-coupled cluster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Shared trust/security context 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Shared configuration/context information</a:t>
            </a:r>
          </a:p>
          <a:p>
            <a:pPr>
              <a:lnSpc>
                <a:spcPct val="100000"/>
              </a:lnSpc>
            </a:pPr>
            <a:r>
              <a:rPr lang="en-US" sz="2000"/>
              <a:t>Context Broker goals</a:t>
            </a:r>
            <a:endParaRPr lang="en-US" sz="2200"/>
          </a:p>
          <a:p>
            <a:pPr lvl="1">
              <a:lnSpc>
                <a:spcPct val="100000"/>
              </a:lnSpc>
            </a:pPr>
            <a:r>
              <a:rPr lang="en-US" sz="1800"/>
              <a:t>Every appliance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Every cloud provider</a:t>
            </a:r>
          </a:p>
          <a:p>
            <a:pPr lvl="1">
              <a:lnSpc>
                <a:spcPct val="100000"/>
              </a:lnSpc>
            </a:pPr>
            <a:r>
              <a:rPr lang="en-US" sz="1800"/>
              <a:t>Multiple distributed cloud providers</a:t>
            </a:r>
            <a:r>
              <a:rPr lang="en-US" sz="2000"/>
              <a:t> </a:t>
            </a:r>
          </a:p>
          <a:p>
            <a:pPr>
              <a:lnSpc>
                <a:spcPct val="100000"/>
              </a:lnSpc>
            </a:pPr>
            <a:r>
              <a:rPr lang="en-US" sz="1800"/>
              <a:t>Used to contextualize 100s of virtual nodes for EC2 HEP STAR runs, Hadoop nodes, HEP Alice nodes…</a:t>
            </a:r>
          </a:p>
          <a:p>
            <a:pPr>
              <a:lnSpc>
                <a:spcPct val="100000"/>
              </a:lnSpc>
            </a:pPr>
            <a:r>
              <a:rPr lang="en-US" sz="1800"/>
              <a:t>Working with rPath on developing appliances, standardization</a:t>
            </a:r>
            <a:endParaRPr lang="en-US" sz="2000"/>
          </a:p>
          <a:p>
            <a:pPr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</a:pPr>
            <a:endParaRPr lang="en-US" sz="2000"/>
          </a:p>
          <a:p>
            <a:pPr lvl="1">
              <a:lnSpc>
                <a:spcPct val="100000"/>
              </a:lnSpc>
            </a:pPr>
            <a:endParaRPr lang="en-US" sz="1800"/>
          </a:p>
          <a:p>
            <a:pPr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  <a:buFont typeface="Monotype Sorts" charset="2"/>
              <a:buNone/>
            </a:pPr>
            <a:endParaRPr lang="en-US" sz="2000"/>
          </a:p>
        </p:txBody>
      </p:sp>
      <p:sp>
        <p:nvSpPr>
          <p:cNvPr id="785426" name="Rectangle 18"/>
          <p:cNvSpPr>
            <a:spLocks/>
          </p:cNvSpPr>
          <p:nvPr/>
        </p:nvSpPr>
        <p:spPr bwMode="auto">
          <a:xfrm>
            <a:off x="1435100" y="1219200"/>
            <a:ext cx="508000" cy="3429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1400">
                <a:effectLst>
                  <a:outerShdw blurRad="38100" dist="38100" dir="2700000" algn="tl">
                    <a:srgbClr val="FFFFFF"/>
                  </a:outerShdw>
                </a:effectLst>
                <a:latin typeface="Gill Sans" charset="0"/>
                <a:ea typeface="Gill Sans" charset="0"/>
                <a:cs typeface="Gill Sans" charset="0"/>
              </a:rPr>
              <a:t>IP1</a:t>
            </a:r>
          </a:p>
        </p:txBody>
      </p:sp>
      <p:sp>
        <p:nvSpPr>
          <p:cNvPr id="785427" name="Rectangle 19"/>
          <p:cNvSpPr>
            <a:spLocks/>
          </p:cNvSpPr>
          <p:nvPr/>
        </p:nvSpPr>
        <p:spPr bwMode="auto">
          <a:xfrm>
            <a:off x="1955800" y="1219200"/>
            <a:ext cx="508000" cy="3429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1400">
                <a:effectLst>
                  <a:outerShdw blurRad="38100" dist="38100" dir="2700000" algn="tl">
                    <a:srgbClr val="FFFFFF"/>
                  </a:outerShdw>
                </a:effectLst>
                <a:latin typeface="Gill Sans" charset="0"/>
                <a:ea typeface="Gill Sans" charset="0"/>
                <a:cs typeface="Gill Sans" charset="0"/>
              </a:rPr>
              <a:t>HK1</a:t>
            </a:r>
          </a:p>
        </p:txBody>
      </p:sp>
      <p:sp>
        <p:nvSpPr>
          <p:cNvPr id="785459" name="Rectangle 51"/>
          <p:cNvSpPr>
            <a:spLocks/>
          </p:cNvSpPr>
          <p:nvPr/>
        </p:nvSpPr>
        <p:spPr bwMode="auto">
          <a:xfrm>
            <a:off x="4127500" y="1219200"/>
            <a:ext cx="508000" cy="3429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1400">
                <a:effectLst>
                  <a:outerShdw blurRad="38100" dist="38100" dir="2700000" algn="tl">
                    <a:srgbClr val="FFFFFF"/>
                  </a:outerShdw>
                </a:effectLst>
                <a:latin typeface="Gill Sans" charset="0"/>
                <a:ea typeface="Gill Sans" charset="0"/>
                <a:cs typeface="Gill Sans" charset="0"/>
              </a:rPr>
              <a:t>IP2</a:t>
            </a:r>
          </a:p>
        </p:txBody>
      </p:sp>
      <p:sp>
        <p:nvSpPr>
          <p:cNvPr id="785460" name="Rectangle 52"/>
          <p:cNvSpPr>
            <a:spLocks/>
          </p:cNvSpPr>
          <p:nvPr/>
        </p:nvSpPr>
        <p:spPr bwMode="auto">
          <a:xfrm>
            <a:off x="4648200" y="1219200"/>
            <a:ext cx="508000" cy="3429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1400">
                <a:effectLst>
                  <a:outerShdw blurRad="38100" dist="38100" dir="2700000" algn="tl">
                    <a:srgbClr val="FFFFFF"/>
                  </a:outerShdw>
                </a:effectLst>
                <a:latin typeface="Gill Sans" charset="0"/>
                <a:ea typeface="Gill Sans" charset="0"/>
                <a:cs typeface="Gill Sans" charset="0"/>
              </a:rPr>
              <a:t>HK2</a:t>
            </a:r>
          </a:p>
        </p:txBody>
      </p:sp>
      <p:sp>
        <p:nvSpPr>
          <p:cNvPr id="785468" name="Rectangle 60"/>
          <p:cNvSpPr>
            <a:spLocks/>
          </p:cNvSpPr>
          <p:nvPr/>
        </p:nvSpPr>
        <p:spPr bwMode="auto">
          <a:xfrm>
            <a:off x="6781800" y="1219200"/>
            <a:ext cx="508000" cy="3429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1400">
                <a:effectLst>
                  <a:outerShdw blurRad="38100" dist="38100" dir="2700000" algn="tl">
                    <a:srgbClr val="FFFFFF"/>
                  </a:outerShdw>
                </a:effectLst>
                <a:latin typeface="Gill Sans" charset="0"/>
                <a:ea typeface="Gill Sans" charset="0"/>
                <a:cs typeface="Gill Sans" charset="0"/>
              </a:rPr>
              <a:t>IP3</a:t>
            </a:r>
          </a:p>
        </p:txBody>
      </p:sp>
      <p:sp>
        <p:nvSpPr>
          <p:cNvPr id="785469" name="Rectangle 61"/>
          <p:cNvSpPr>
            <a:spLocks/>
          </p:cNvSpPr>
          <p:nvPr/>
        </p:nvSpPr>
        <p:spPr bwMode="auto">
          <a:xfrm>
            <a:off x="7302500" y="1219200"/>
            <a:ext cx="508000" cy="342900"/>
          </a:xfrm>
          <a:prstGeom prst="rect">
            <a:avLst/>
          </a:prstGeom>
          <a:solidFill>
            <a:srgbClr val="FF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1400">
                <a:effectLst>
                  <a:outerShdw blurRad="38100" dist="38100" dir="2700000" algn="tl">
                    <a:srgbClr val="FFFFFF"/>
                  </a:outerShdw>
                </a:effectLst>
                <a:latin typeface="Gill Sans" charset="0"/>
                <a:ea typeface="Gill Sans" charset="0"/>
                <a:cs typeface="Gill Sans" charset="0"/>
              </a:rPr>
              <a:t>HK3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1143000"/>
          </a:xfrm>
        </p:spPr>
        <p:txBody>
          <a:bodyPr anchor="ctr"/>
          <a:lstStyle/>
          <a:p>
            <a:pPr eaLnBrk="1" hangingPunct="1"/>
            <a:r>
              <a:rPr lang="en-US" smtClean="0"/>
              <a:t>Science Clouds</a:t>
            </a:r>
          </a:p>
        </p:txBody>
      </p:sp>
      <p:sp>
        <p:nvSpPr>
          <p:cNvPr id="40964" name="Rectangle 3"/>
          <p:cNvSpPr>
            <a:spLocks noGrp="1"/>
          </p:cNvSpPr>
          <p:nvPr>
            <p:ph idx="4294967295"/>
          </p:nvPr>
        </p:nvSpPr>
        <p:spPr>
          <a:xfrm>
            <a:off x="228600" y="1112838"/>
            <a:ext cx="8763000" cy="4525962"/>
          </a:xfrm>
        </p:spPr>
        <p:txBody>
          <a:bodyPr/>
          <a:lstStyle/>
          <a:p>
            <a:pPr defTabSz="457200" eaLnBrk="1" hangingPunct="1"/>
            <a:r>
              <a:rPr lang="en-US" sz="2200" dirty="0" smtClean="0"/>
              <a:t>Participants</a:t>
            </a:r>
            <a:endParaRPr lang="en-US" sz="2200" dirty="0" smtClean="0"/>
          </a:p>
          <a:p>
            <a:pPr lvl="1" defTabSz="457200" eaLnBrk="1" hangingPunct="1"/>
            <a:r>
              <a:rPr lang="en-US" sz="2000" dirty="0" smtClean="0"/>
              <a:t>University of Chicago (since 03/08), University of Florida (05/08, access via VPN), Wispy @ Purdue (09/</a:t>
            </a:r>
            <a:r>
              <a:rPr lang="en-US" sz="2000" smtClean="0"/>
              <a:t>08</a:t>
            </a:r>
            <a:r>
              <a:rPr lang="en-US" sz="2000" smtClean="0"/>
              <a:t>)</a:t>
            </a:r>
          </a:p>
          <a:p>
            <a:pPr lvl="1" defTabSz="457200" eaLnBrk="1" hangingPunct="1"/>
            <a:r>
              <a:rPr lang="en-US" sz="2000" dirty="0" smtClean="0"/>
              <a:t>International </a:t>
            </a:r>
            <a:r>
              <a:rPr lang="en-US" sz="2000" dirty="0" smtClean="0"/>
              <a:t>collaborators</a:t>
            </a:r>
          </a:p>
          <a:p>
            <a:pPr lvl="2" defTabSz="457200" eaLnBrk="1" hangingPunct="1"/>
            <a:r>
              <a:rPr lang="en-US" sz="1400" i="1" dirty="0" smtClean="0">
                <a:solidFill>
                  <a:srgbClr val="FF0000"/>
                </a:solidFill>
              </a:rPr>
              <a:t>Congratulations to Pierre </a:t>
            </a:r>
            <a:r>
              <a:rPr lang="en-US" sz="1400" i="1" dirty="0" err="1" smtClean="0">
                <a:solidFill>
                  <a:srgbClr val="FF0000"/>
                </a:solidFill>
              </a:rPr>
              <a:t>Riteau</a:t>
            </a:r>
            <a:r>
              <a:rPr lang="en-US" sz="1400" i="1" dirty="0" smtClean="0">
                <a:solidFill>
                  <a:srgbClr val="FF0000"/>
                </a:solidFill>
              </a:rPr>
              <a:t> for winning the Large </a:t>
            </a:r>
            <a:r>
              <a:rPr lang="en-US" sz="1400" i="1" dirty="0" smtClean="0">
                <a:solidFill>
                  <a:srgbClr val="FF0000"/>
                </a:solidFill>
              </a:rPr>
              <a:t>Scale Deployment Challenge on </a:t>
            </a:r>
            <a:r>
              <a:rPr lang="en-US" sz="1400" i="1" dirty="0" smtClean="0">
                <a:solidFill>
                  <a:srgbClr val="FF0000"/>
                </a:solidFill>
              </a:rPr>
              <a:t>Grid5K!</a:t>
            </a:r>
            <a:endParaRPr lang="en-US" sz="1400" dirty="0" smtClean="0"/>
          </a:p>
          <a:p>
            <a:pPr lvl="1" defTabSz="457200" eaLnBrk="1" hangingPunct="1"/>
            <a:r>
              <a:rPr lang="en-US" sz="2000" dirty="0" smtClean="0"/>
              <a:t>Using EC2 for large runs</a:t>
            </a:r>
          </a:p>
          <a:p>
            <a:pPr defTabSz="457200" eaLnBrk="1" hangingPunct="1"/>
            <a:r>
              <a:rPr lang="en-US" sz="2200" dirty="0" smtClean="0"/>
              <a:t>Science Clouds Marketplace: OSG cluster, </a:t>
            </a:r>
            <a:r>
              <a:rPr lang="en-US" sz="2200" dirty="0" err="1" smtClean="0"/>
              <a:t>Hadoop</a:t>
            </a:r>
            <a:r>
              <a:rPr lang="en-US" sz="2200" dirty="0" smtClean="0"/>
              <a:t>, etc.</a:t>
            </a:r>
          </a:p>
          <a:p>
            <a:pPr defTabSz="457200" eaLnBrk="1" hangingPunct="1"/>
            <a:r>
              <a:rPr lang="en-US" sz="2200" dirty="0" smtClean="0"/>
              <a:t>100s of users, many diverse projects ranging across science, CS research, </a:t>
            </a:r>
            <a:r>
              <a:rPr lang="en-US" sz="2200" dirty="0" err="1" smtClean="0"/>
              <a:t>build&amp;test</a:t>
            </a:r>
            <a:r>
              <a:rPr lang="en-US" sz="2200" dirty="0" smtClean="0"/>
              <a:t>, education, etc.</a:t>
            </a:r>
          </a:p>
          <a:p>
            <a:pPr defTabSz="457200" eaLnBrk="1" hangingPunct="1"/>
            <a:r>
              <a:rPr lang="en-US" sz="2200" dirty="0" smtClean="0"/>
              <a:t>Come and run: </a:t>
            </a:r>
            <a:r>
              <a:rPr lang="en-US" sz="2200" b="1" dirty="0" err="1" smtClean="0"/>
              <a:t>www.scienceclouds.org</a:t>
            </a:r>
            <a:endParaRPr lang="en-US" sz="2200" dirty="0" smtClean="0"/>
          </a:p>
          <a:p>
            <a:pPr defTabSz="457200" eaLnBrk="1" hangingPunct="1">
              <a:buFont typeface="Monotype Sorts" charset="2"/>
              <a:buNone/>
            </a:pPr>
            <a:endParaRPr lang="en-US" sz="2200" dirty="0" smtClean="0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 rot="1034750">
            <a:off x="6577594" y="2568713"/>
            <a:ext cx="2057400" cy="9906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Now also  FutureGrid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/>
          </p:cNvSpPr>
          <p:nvPr>
            <p:ph type="title" idx="4294967295"/>
          </p:nvPr>
        </p:nvSpPr>
        <p:spPr>
          <a:xfrm>
            <a:off x="990600" y="152400"/>
            <a:ext cx="6477000" cy="1143000"/>
          </a:xfrm>
        </p:spPr>
        <p:txBody>
          <a:bodyPr anchor="ctr"/>
          <a:lstStyle/>
          <a:p>
            <a:pPr algn="l" eaLnBrk="1" hangingPunct="1"/>
            <a:r>
              <a:rPr lang="en-US" smtClean="0"/>
              <a:t>STAR experiment  </a:t>
            </a:r>
          </a:p>
        </p:txBody>
      </p:sp>
      <p:sp>
        <p:nvSpPr>
          <p:cNvPr id="43012" name="Rectangle 3"/>
          <p:cNvSpPr>
            <a:spLocks noGrp="1"/>
          </p:cNvSpPr>
          <p:nvPr>
            <p:ph idx="4294967295"/>
          </p:nvPr>
        </p:nvSpPr>
        <p:spPr>
          <a:xfrm>
            <a:off x="381000" y="2027238"/>
            <a:ext cx="4343400" cy="4525962"/>
          </a:xfrm>
        </p:spPr>
        <p:txBody>
          <a:bodyPr/>
          <a:lstStyle/>
          <a:p>
            <a:pPr defTabSz="457200" eaLnBrk="1" hangingPunct="1"/>
            <a:r>
              <a:rPr lang="en-US" sz="2200" smtClean="0"/>
              <a:t>STAR: a nuclear physics experiment at Brookhaven National Laboratory</a:t>
            </a:r>
          </a:p>
          <a:p>
            <a:pPr defTabSz="457200" eaLnBrk="1" hangingPunct="1"/>
            <a:r>
              <a:rPr lang="en-US" sz="2200" smtClean="0"/>
              <a:t>Studies fundamental properties of nuclear matter</a:t>
            </a:r>
          </a:p>
          <a:p>
            <a:pPr defTabSz="457200" eaLnBrk="1" hangingPunct="1"/>
            <a:r>
              <a:rPr lang="en-US" sz="2200" smtClean="0"/>
              <a:t>Problems: </a:t>
            </a:r>
          </a:p>
          <a:p>
            <a:pPr lvl="1" defTabSz="457200" eaLnBrk="1" hangingPunct="1"/>
            <a:r>
              <a:rPr lang="en-US" sz="2000" smtClean="0"/>
              <a:t>Complexity</a:t>
            </a:r>
          </a:p>
          <a:p>
            <a:pPr lvl="1" defTabSz="457200" eaLnBrk="1" hangingPunct="1"/>
            <a:r>
              <a:rPr lang="en-US" sz="2000" smtClean="0"/>
              <a:t>Consistency</a:t>
            </a:r>
          </a:p>
          <a:p>
            <a:pPr lvl="1" defTabSz="457200" eaLnBrk="1" hangingPunct="1"/>
            <a:r>
              <a:rPr lang="en-US" sz="2000" smtClean="0"/>
              <a:t>Availability</a:t>
            </a:r>
          </a:p>
          <a:p>
            <a:pPr defTabSz="457200" eaLnBrk="1" hangingPunct="1"/>
            <a:endParaRPr lang="en-US" sz="2200" smtClean="0"/>
          </a:p>
        </p:txBody>
      </p:sp>
      <p:pic>
        <p:nvPicPr>
          <p:cNvPr id="43013" name="Picture 4" descr="star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157163"/>
            <a:ext cx="3429000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 descr="800px-CMB_Timeline3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362200"/>
            <a:ext cx="39624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Text Box 6"/>
          <p:cNvSpPr txBox="1">
            <a:spLocks noChangeArrowheads="1"/>
          </p:cNvSpPr>
          <p:nvPr/>
        </p:nvSpPr>
        <p:spPr bwMode="auto">
          <a:xfrm>
            <a:off x="609600" y="1385888"/>
            <a:ext cx="8137525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457200"/>
            <a:r>
              <a:rPr lang="en-US" sz="1800" i="1">
                <a:latin typeface="Arial" charset="0"/>
              </a:rPr>
              <a:t>Work by Jerome Lauret, Leve Hajdu, Lidia Didenko (BNL), Doug Olson (LBNL)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2">
      <a:dk1>
        <a:srgbClr val="000000"/>
      </a:dk1>
      <a:lt1>
        <a:srgbClr val="FFFFFF"/>
      </a:lt1>
      <a:dk2>
        <a:srgbClr val="FF6633"/>
      </a:dk2>
      <a:lt2>
        <a:srgbClr val="666666"/>
      </a:lt2>
      <a:accent1>
        <a:srgbClr val="4B88BD"/>
      </a:accent1>
      <a:accent2>
        <a:srgbClr val="0C479D"/>
      </a:accent2>
      <a:accent3>
        <a:srgbClr val="FFFFFF"/>
      </a:accent3>
      <a:accent4>
        <a:srgbClr val="000000"/>
      </a:accent4>
      <a:accent5>
        <a:srgbClr val="B1C3DB"/>
      </a:accent5>
      <a:accent6>
        <a:srgbClr val="0A3F8E"/>
      </a:accent6>
      <a:hlink>
        <a:srgbClr val="CCCCFF"/>
      </a:hlink>
      <a:folHlink>
        <a:srgbClr val="B2B2B2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FF6633"/>
        </a:dk2>
        <a:lt2>
          <a:srgbClr val="666666"/>
        </a:lt2>
        <a:accent1>
          <a:srgbClr val="4B88BD"/>
        </a:accent1>
        <a:accent2>
          <a:srgbClr val="0C479D"/>
        </a:accent2>
        <a:accent3>
          <a:srgbClr val="FFFFFF"/>
        </a:accent3>
        <a:accent4>
          <a:srgbClr val="000000"/>
        </a:accent4>
        <a:accent5>
          <a:srgbClr val="B1C3DB"/>
        </a:accent5>
        <a:accent6>
          <a:srgbClr val="0A3F8E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62315</TotalTime>
  <Words>1222</Words>
  <Application>Microsoft Macintosh PowerPoint</Application>
  <PresentationFormat>Letter Paper (8.5x11 in)</PresentationFormat>
  <Paragraphs>271</Paragraphs>
  <Slides>22</Slides>
  <Notes>18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Blank Presentation</vt:lpstr>
      <vt:lpstr>   Cloud Computing with Nimbus  </vt:lpstr>
      <vt:lpstr>Cloud Computing for Science</vt:lpstr>
      <vt:lpstr>“Workspaces”</vt:lpstr>
      <vt:lpstr>Nimbus: Cloud Computing for Science</vt:lpstr>
      <vt:lpstr>Slide 5</vt:lpstr>
      <vt:lpstr>The Workspace Service</vt:lpstr>
      <vt:lpstr>Turnkey Virtual Clusters</vt:lpstr>
      <vt:lpstr>Science Clouds</vt:lpstr>
      <vt:lpstr>STAR experiment  </vt:lpstr>
      <vt:lpstr>STAR Virtual Clusters</vt:lpstr>
      <vt:lpstr>Priceless?</vt:lpstr>
      <vt:lpstr>Modeling the Progression of Epidemics</vt:lpstr>
      <vt:lpstr>A Large Ion Collider Experiment (ALICE)</vt:lpstr>
      <vt:lpstr>Slide 14</vt:lpstr>
      <vt:lpstr>Ocean Observatory Initiative (OOI)</vt:lpstr>
      <vt:lpstr>“Sky Computing” Environment</vt:lpstr>
      <vt:lpstr>Hadoop in the Science Clouds</vt:lpstr>
      <vt:lpstr>New &amp; Noteworthy…</vt:lpstr>
      <vt:lpstr>Nimbus: Friends and Family</vt:lpstr>
      <vt:lpstr>Nimbus and Condor</vt:lpstr>
      <vt:lpstr> </vt:lpstr>
      <vt:lpstr>Parting Thoughts</vt:lpstr>
    </vt:vector>
  </TitlesOfParts>
  <Company>Office 2004 Test Drive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Globus Virtual Workspaces </dc:title>
  <dc:creator>Office 2004 Test Drive User</dc:creator>
  <dc:description>Template Version 1</dc:description>
  <cp:lastModifiedBy>Kate Keahey</cp:lastModifiedBy>
  <cp:revision>269</cp:revision>
  <cp:lastPrinted>2009-10-14T11:44:13Z</cp:lastPrinted>
  <dcterms:created xsi:type="dcterms:W3CDTF">2010-04-14T17:07:12Z</dcterms:created>
  <dcterms:modified xsi:type="dcterms:W3CDTF">2010-04-14T19:43:29Z</dcterms:modified>
</cp:coreProperties>
</file>