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54" r:id="rId1"/>
  </p:sldMasterIdLst>
  <p:notesMasterIdLst>
    <p:notesMasterId r:id="rId19"/>
  </p:notesMasterIdLst>
  <p:sldIdLst>
    <p:sldId id="256" r:id="rId2"/>
    <p:sldId id="867" r:id="rId3"/>
    <p:sldId id="891" r:id="rId4"/>
    <p:sldId id="895" r:id="rId5"/>
    <p:sldId id="858" r:id="rId6"/>
    <p:sldId id="894" r:id="rId7"/>
    <p:sldId id="866" r:id="rId8"/>
    <p:sldId id="874" r:id="rId9"/>
    <p:sldId id="896" r:id="rId10"/>
    <p:sldId id="897" r:id="rId11"/>
    <p:sldId id="883" r:id="rId12"/>
    <p:sldId id="898" r:id="rId13"/>
    <p:sldId id="900" r:id="rId14"/>
    <p:sldId id="902" r:id="rId15"/>
    <p:sldId id="903" r:id="rId16"/>
    <p:sldId id="869" r:id="rId17"/>
    <p:sldId id="899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9933"/>
    <a:srgbClr val="FF0000"/>
    <a:srgbClr val="8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25971" autoAdjust="0"/>
    <p:restoredTop sz="40284" autoAdjust="0"/>
  </p:normalViewPr>
  <p:slideViewPr>
    <p:cSldViewPr snapToGrid="0">
      <p:cViewPr varScale="1">
        <p:scale>
          <a:sx n="42" d="100"/>
          <a:sy n="42" d="100"/>
        </p:scale>
        <p:origin x="-2248" y="-112"/>
      </p:cViewPr>
      <p:guideLst>
        <p:guide orient="horz" pos="2160"/>
        <p:guide pos="2880"/>
      </p:guideLst>
    </p:cSldViewPr>
  </p:slid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2B41D1-1F85-4C75-B81B-85822DF32FC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B41D1-1F85-4C75-B81B-85822DF32FC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2438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" y="6172200"/>
            <a:ext cx="6019800" cy="457200"/>
          </a:xfrm>
        </p:spPr>
        <p:txBody>
          <a:bodyPr/>
          <a:lstStyle>
            <a:lvl1pPr algn="ctr">
              <a:defRPr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86404" name="Text Box 4"/>
          <p:cNvSpPr txBox="1">
            <a:spLocks noChangeArrowheads="1"/>
          </p:cNvSpPr>
          <p:nvPr/>
        </p:nvSpPr>
        <p:spPr bwMode="auto">
          <a:xfrm>
            <a:off x="4098925" y="3851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/>
          </a:p>
        </p:txBody>
      </p:sp>
      <p:sp>
        <p:nvSpPr>
          <p:cNvPr id="486405" name="Text Box 5"/>
          <p:cNvSpPr txBox="1">
            <a:spLocks noChangeArrowheads="1"/>
          </p:cNvSpPr>
          <p:nvPr/>
        </p:nvSpPr>
        <p:spPr bwMode="auto">
          <a:xfrm>
            <a:off x="2098675" y="4095750"/>
            <a:ext cx="48545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Condor Project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Computer Sciences Department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University of Wisconsin-Madison</a:t>
            </a:r>
          </a:p>
        </p:txBody>
      </p:sp>
      <p:grpSp>
        <p:nvGrpSpPr>
          <p:cNvPr id="486406" name="Group 6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6407" name="Group 7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6408" name="Picture 8" descr="new-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6409" name="Rectangle 9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C6600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86410" name="Picture 10" descr="UW_tiny_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3D56CB-F8E8-4A88-9EB5-44CBA1B140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D2274E-97C0-4D7B-9D91-5967E52689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B78B57-B492-437A-9D0E-46B8D6961B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4556E6-3095-496F-A844-F8025B6E40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1CB826-6A98-4EFF-B004-0023F5B2FA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E39A9F-7F45-42F0-BF08-39C8ED72C1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781254-8D29-48BA-9F2E-DFCAEBDF01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392CB1-BD8C-4CA5-8C54-408671E3B7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D436A-020B-491B-967C-5B624E15F7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254A30-3613-4BDD-A2F8-7B40384A5F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0238"/>
            <a:ext cx="7772400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5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1722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853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6730075-FE2A-4279-BF12-CC5911F565C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85382" name="Text Box 6"/>
          <p:cNvSpPr txBox="1">
            <a:spLocks noChangeArrowheads="1"/>
          </p:cNvSpPr>
          <p:nvPr/>
        </p:nvSpPr>
        <p:spPr bwMode="auto">
          <a:xfrm>
            <a:off x="4724400" y="6324600"/>
            <a:ext cx="2282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mic Sans MS" pitchFamily="66" charset="0"/>
              </a:rPr>
              <a:t>www.cs.wisc.edu/Condor</a:t>
            </a:r>
          </a:p>
        </p:txBody>
      </p:sp>
      <p:grpSp>
        <p:nvGrpSpPr>
          <p:cNvPr id="485383" name="Group 7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5384" name="Group 8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5385" name="Picture 9" descr="new-logo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5386" name="Rectangle 10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C6600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85387" name="Picture 11" descr="UW_tiny_logo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8000"/>
        </a:buClr>
        <a:buSzPct val="120000"/>
        <a:buChar char="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90000"/>
        <a:buFont typeface="Marlett" pitchFamily="2" charset="2"/>
        <a:buChar char="h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5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3213100"/>
          </a:xfrm>
        </p:spPr>
        <p:txBody>
          <a:bodyPr/>
          <a:lstStyle/>
          <a:p>
            <a:r>
              <a:rPr lang="en-US" dirty="0" smtClean="0"/>
              <a:t>IPv6 in Condor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MinJae Hwang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in Porting Applications to IPv6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Using Old BSD Socket Interface</a:t>
            </a:r>
          </a:p>
          <a:p>
            <a:pPr lvl="1"/>
            <a:r>
              <a:rPr lang="en-US" dirty="0" err="1" smtClean="0"/>
              <a:t>gethostbyname</a:t>
            </a:r>
            <a:r>
              <a:rPr lang="en-US" dirty="0" smtClean="0"/>
              <a:t>(), </a:t>
            </a:r>
            <a:r>
              <a:rPr lang="en-US" dirty="0" err="1" smtClean="0"/>
              <a:t>inet_addr</a:t>
            </a:r>
            <a:r>
              <a:rPr lang="en-US" dirty="0" smtClean="0"/>
              <a:t>(), …</a:t>
            </a:r>
          </a:p>
          <a:p>
            <a:r>
              <a:rPr lang="en-US" dirty="0" smtClean="0"/>
              <a:t>Address Parsing/Printing</a:t>
            </a:r>
          </a:p>
          <a:p>
            <a:pPr lvl="1"/>
            <a:r>
              <a:rPr lang="en-US" dirty="0" err="1" smtClean="0"/>
              <a:t>printf</a:t>
            </a:r>
            <a:r>
              <a:rPr lang="en-US" dirty="0" smtClean="0"/>
              <a:t>(“%u %u %u %u”, </a:t>
            </a:r>
            <a:r>
              <a:rPr lang="en-US" dirty="0" err="1" smtClean="0"/>
              <a:t>addr</a:t>
            </a:r>
            <a:r>
              <a:rPr lang="en-US" dirty="0" smtClean="0"/>
              <a:t> &gt;&gt; 24, …)</a:t>
            </a:r>
          </a:p>
          <a:p>
            <a:r>
              <a:rPr lang="en-US" dirty="0" smtClean="0"/>
              <a:t>Storing Address in Integers</a:t>
            </a:r>
          </a:p>
          <a:p>
            <a:pPr lvl="1"/>
            <a:r>
              <a:rPr lang="en-US" dirty="0" smtClean="0"/>
              <a:t>unsigned </a:t>
            </a:r>
            <a:r>
              <a:rPr lang="en-US" dirty="0" err="1" smtClean="0"/>
              <a:t>int</a:t>
            </a:r>
            <a:r>
              <a:rPr lang="en-US" dirty="0" smtClean="0"/>
              <a:t> IP = …</a:t>
            </a:r>
          </a:p>
          <a:p>
            <a:r>
              <a:rPr lang="en-US" dirty="0" smtClean="0"/>
              <a:t>IP address binding</a:t>
            </a:r>
          </a:p>
          <a:p>
            <a:pPr lvl="1"/>
            <a:r>
              <a:rPr lang="en-US" dirty="0" smtClean="0"/>
              <a:t>127.0.0.1,    255.255.255.255.0</a:t>
            </a:r>
          </a:p>
          <a:p>
            <a:r>
              <a:rPr lang="en-US" dirty="0" smtClean="0"/>
              <a:t>Buffer Allocation/Data Structure</a:t>
            </a:r>
          </a:p>
          <a:p>
            <a:pPr lvl="1"/>
            <a:r>
              <a:rPr lang="en-US" dirty="0" smtClean="0"/>
              <a:t>char </a:t>
            </a:r>
            <a:r>
              <a:rPr lang="en-US" dirty="0" err="1" smtClean="0"/>
              <a:t>IPADDR</a:t>
            </a: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16</a:t>
            </a:r>
            <a:r>
              <a:rPr lang="en-US" dirty="0" smtClean="0"/>
              <a:t>] &lt;- </a:t>
            </a:r>
            <a:r>
              <a:rPr lang="en-US" dirty="0" smtClean="0">
                <a:solidFill>
                  <a:srgbClr val="FF0000"/>
                </a:solidFill>
              </a:rPr>
              <a:t>FALSE!</a:t>
            </a:r>
            <a:r>
              <a:rPr lang="en-US" dirty="0" smtClean="0"/>
              <a:t> IP address is now </a:t>
            </a:r>
            <a:r>
              <a:rPr lang="en-US" dirty="0" smtClean="0">
                <a:solidFill>
                  <a:srgbClr val="FF0000"/>
                </a:solidFill>
              </a:rPr>
              <a:t>46</a:t>
            </a:r>
            <a:r>
              <a:rPr lang="en-US" dirty="0" smtClean="0"/>
              <a:t> letters long!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Porting Condor to IPv6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Large Codebase</a:t>
            </a:r>
          </a:p>
          <a:p>
            <a:pPr lvl="1"/>
            <a:r>
              <a:rPr lang="en-US" dirty="0" smtClean="0"/>
              <a:t>680,000 LOC</a:t>
            </a:r>
          </a:p>
          <a:p>
            <a:r>
              <a:rPr lang="en-US" dirty="0" smtClean="0"/>
              <a:t>Scattered Source Code</a:t>
            </a:r>
          </a:p>
          <a:p>
            <a:pPr lvl="1"/>
            <a:r>
              <a:rPr lang="en-US" dirty="0" smtClean="0"/>
              <a:t>Every daemon has networking code</a:t>
            </a:r>
          </a:p>
          <a:p>
            <a:r>
              <a:rPr lang="en-US" dirty="0" smtClean="0"/>
              <a:t>Implicit Use of IP Address</a:t>
            </a:r>
          </a:p>
          <a:p>
            <a:pPr lvl="1"/>
            <a:r>
              <a:rPr lang="en-US" dirty="0" smtClean="0"/>
              <a:t>Non-networking code handles IP address</a:t>
            </a:r>
          </a:p>
          <a:p>
            <a:pPr lvl="1"/>
            <a:r>
              <a:rPr lang="en-US" dirty="0" smtClean="0"/>
              <a:t>LOG( “%s: error ..”, </a:t>
            </a:r>
            <a:r>
              <a:rPr lang="en-US" dirty="0" err="1" smtClean="0">
                <a:solidFill>
                  <a:srgbClr val="FF0000"/>
                </a:solidFill>
              </a:rPr>
              <a:t>local_ip_buffer</a:t>
            </a:r>
            <a:r>
              <a:rPr lang="en-US" dirty="0" smtClean="0"/>
              <a:t> ), </a:t>
            </a:r>
          </a:p>
          <a:p>
            <a:pPr lvl="2"/>
            <a:r>
              <a:rPr lang="en-US" dirty="0" err="1" smtClean="0">
                <a:solidFill>
                  <a:srgbClr val="FF0000"/>
                </a:solidFill>
              </a:rPr>
              <a:t>local_ip_buffer</a:t>
            </a:r>
            <a:r>
              <a:rPr lang="en-US" dirty="0" smtClean="0"/>
              <a:t> may not have enough buffer</a:t>
            </a:r>
          </a:p>
          <a:p>
            <a:r>
              <a:rPr lang="en-US" dirty="0" smtClean="0"/>
              <a:t>Various </a:t>
            </a:r>
            <a:r>
              <a:rPr lang="en-US" dirty="0" err="1" smtClean="0"/>
              <a:t>OSes</a:t>
            </a:r>
            <a:r>
              <a:rPr lang="en-US" dirty="0" smtClean="0"/>
              <a:t>, various architectures</a:t>
            </a:r>
          </a:p>
          <a:p>
            <a:pPr lvl="1"/>
            <a:r>
              <a:rPr lang="en-US" dirty="0" smtClean="0"/>
              <a:t>Condor supports more than 20+ OS, 6+ Architectures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deployment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Backward-compatibility is our top priority</a:t>
            </a:r>
          </a:p>
          <a:p>
            <a:r>
              <a:rPr lang="en-US" dirty="0" smtClean="0"/>
              <a:t>Supporting IPv6 in incremental way</a:t>
            </a:r>
          </a:p>
          <a:p>
            <a:pPr lvl="1"/>
            <a:r>
              <a:rPr lang="en-US" dirty="0" smtClean="0"/>
              <a:t>Old system continues to use IPv4-only binary </a:t>
            </a:r>
          </a:p>
          <a:p>
            <a:pPr lvl="1"/>
            <a:r>
              <a:rPr lang="en-US" dirty="0" smtClean="0"/>
              <a:t>New system can use IPv6-enabled binary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 for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User: does not need to know whether it is IPv4 or IPv6</a:t>
            </a:r>
          </a:p>
          <a:p>
            <a:r>
              <a:rPr lang="en-US" dirty="0" smtClean="0"/>
              <a:t>Admin: minimal change to </a:t>
            </a:r>
            <a:r>
              <a:rPr lang="en-US" dirty="0" err="1" smtClean="0"/>
              <a:t>config</a:t>
            </a:r>
            <a:r>
              <a:rPr lang="en-US" dirty="0" smtClean="0"/>
              <a:t> file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15998" y="3661832"/>
          <a:ext cx="7260168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33502"/>
                <a:gridCol w="2413000"/>
                <a:gridCol w="3513666"/>
              </a:tblGrid>
              <a:tr h="3175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</a:t>
                      </a:r>
                      <a:endParaRPr lang="en-US" dirty="0"/>
                    </a:p>
                  </a:txBody>
                  <a:tcPr/>
                </a:tc>
              </a:tr>
              <a:tr h="783037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http://192.168.0.1/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http://[2002:1ab0:ab20:1000:2000:3000:4000]</a:t>
                      </a:r>
                      <a:endParaRPr lang="en-US" dirty="0"/>
                    </a:p>
                  </a:txBody>
                  <a:tcPr/>
                </a:tc>
              </a:tr>
              <a:tr h="317565">
                <a:tc>
                  <a:txBody>
                    <a:bodyPr/>
                    <a:lstStyle/>
                    <a:p>
                      <a:r>
                        <a:rPr lang="en-US" dirty="0" smtClean="0"/>
                        <a:t>Condor</a:t>
                      </a:r>
                    </a:p>
                    <a:p>
                      <a:r>
                        <a:rPr lang="en-US" dirty="0" smtClean="0"/>
                        <a:t>(Sinful</a:t>
                      </a:r>
                      <a:r>
                        <a:rPr lang="en-US" baseline="0" dirty="0" smtClean="0"/>
                        <a:t> String)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&lt;192.168.0.1:4900&gt;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&lt;[2002:1ab0:ab20:1000:2000:3000:4000]:4900&gt;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experiences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Initially, tried to find a ‘automatic’ conversion</a:t>
            </a:r>
          </a:p>
          <a:p>
            <a:pPr lvl="1"/>
            <a:r>
              <a:rPr lang="en-US" dirty="0" smtClean="0"/>
              <a:t>A set of classes that deals with networking and IP address</a:t>
            </a:r>
          </a:p>
          <a:p>
            <a:pPr lvl="1"/>
            <a:r>
              <a:rPr lang="en-US" dirty="0" smtClean="0"/>
              <a:t>Use compiler tricks to detect ‘incompatible’ spots</a:t>
            </a:r>
          </a:p>
          <a:p>
            <a:r>
              <a:rPr lang="en-US" dirty="0" smtClean="0"/>
              <a:t>No automatic way</a:t>
            </a:r>
          </a:p>
          <a:p>
            <a:pPr lvl="1"/>
            <a:r>
              <a:rPr lang="en-US" dirty="0" smtClean="0"/>
              <a:t>Implicit use of IP prevents automatic detection</a:t>
            </a:r>
          </a:p>
          <a:p>
            <a:pPr lvl="1"/>
            <a:r>
              <a:rPr lang="en-US" dirty="0" smtClean="0"/>
              <a:t>No incremental progress</a:t>
            </a:r>
          </a:p>
          <a:p>
            <a:pPr lvl="1"/>
            <a:r>
              <a:rPr lang="en-US" dirty="0" smtClean="0"/>
              <a:t>Hard to ensure backward-compatibility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Development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Work on small milestone and do extensive test on each milestone</a:t>
            </a:r>
          </a:p>
          <a:p>
            <a:r>
              <a:rPr lang="en-US" dirty="0" smtClean="0"/>
              <a:t>Ensuring compatibility across OS, arch is still a problem</a:t>
            </a:r>
          </a:p>
          <a:p>
            <a:pPr lvl="1"/>
            <a:r>
              <a:rPr lang="en-US" dirty="0" smtClean="0"/>
              <a:t>More than 20 operating systems, 6 architectures</a:t>
            </a:r>
          </a:p>
          <a:p>
            <a:pPr lvl="1"/>
            <a:r>
              <a:rPr lang="en-US" dirty="0" smtClean="0"/>
              <a:t>Subtle difference in Socket API on each OS</a:t>
            </a:r>
          </a:p>
          <a:p>
            <a:r>
              <a:rPr lang="en-US" dirty="0" smtClean="0"/>
              <a:t>How to deal with heterogeneous network?</a:t>
            </a:r>
          </a:p>
          <a:p>
            <a:pPr lvl="1"/>
            <a:r>
              <a:rPr lang="en-US" dirty="0" smtClean="0"/>
              <a:t>IPv4 clients, IPv6 servers?</a:t>
            </a:r>
          </a:p>
          <a:p>
            <a:pPr lvl="1"/>
            <a:r>
              <a:rPr lang="en-US" dirty="0" smtClean="0"/>
              <a:t>IPv6 clients, IPv4 servers?</a:t>
            </a:r>
          </a:p>
          <a:p>
            <a:pPr lvl="1"/>
            <a:r>
              <a:rPr lang="en-US" dirty="0" smtClean="0"/>
              <a:t>IPv4-to-IPv6 tunnel? Dual-stack?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Special thanks to </a:t>
            </a:r>
            <a:r>
              <a:rPr lang="en-US" sz="2400" dirty="0" err="1" smtClean="0"/>
              <a:t>Beihang</a:t>
            </a:r>
            <a:r>
              <a:rPr lang="en-US" sz="2400" dirty="0" smtClean="0"/>
              <a:t> Univ. in P. R. China</a:t>
            </a:r>
          </a:p>
          <a:p>
            <a:pPr lvl="1"/>
            <a:r>
              <a:rPr lang="en-US" sz="2400" dirty="0" smtClean="0"/>
              <a:t>for providing IPv6 test-bed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IPv4-to-IPv6 convertor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662" y="4586288"/>
            <a:ext cx="7772400" cy="1357312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Cheap-and-easy!</a:t>
            </a:r>
            <a:r>
              <a:rPr lang="en-US" dirty="0" smtClean="0"/>
              <a:t> </a:t>
            </a:r>
            <a:r>
              <a:rPr lang="en-US" i="1" dirty="0" smtClean="0"/>
              <a:t>IPv4-to-IPv6 hardware convertor</a:t>
            </a:r>
            <a:r>
              <a:rPr lang="en-US" dirty="0" smtClean="0"/>
              <a:t> (possibly using tunneling) by </a:t>
            </a:r>
            <a:r>
              <a:rPr lang="en-US" dirty="0" err="1" smtClean="0"/>
              <a:t>silex</a:t>
            </a:r>
            <a:r>
              <a:rPr lang="en-US" dirty="0" smtClean="0"/>
              <a:t> technology</a:t>
            </a:r>
            <a:endParaRPr lang="en-US" dirty="0"/>
          </a:p>
        </p:txBody>
      </p:sp>
      <p:pic>
        <p:nvPicPr>
          <p:cNvPr id="36866" name="Picture 2" descr="http://www.silexeurope.com/media/images/products/SX-2600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8712" y="1455737"/>
            <a:ext cx="4344988" cy="2893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IPv6?</a:t>
            </a:r>
          </a:p>
          <a:p>
            <a:r>
              <a:rPr lang="en-US" dirty="0" smtClean="0"/>
              <a:t>2. What are required to run Condor in IPv6?</a:t>
            </a:r>
          </a:p>
          <a:p>
            <a:r>
              <a:rPr lang="en-US" dirty="0" smtClean="0"/>
              <a:t>3. Issues in Porting Condor to IPv6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1.          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6757" y="1700216"/>
            <a:ext cx="7417978" cy="109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8" descr="http://www.trainsignaltraining.com/wpnew/wp-content/uploads/2010/02/Why-IPv6-Figur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911" y="2894216"/>
            <a:ext cx="3583858" cy="2529349"/>
          </a:xfrm>
          <a:prstGeom prst="rect">
            <a:avLst/>
          </a:prstGeom>
          <a:noFill/>
        </p:spPr>
      </p:pic>
      <p:pic>
        <p:nvPicPr>
          <p:cNvPr id="38922" name="Picture 10" descr="http://www.itu.int/net/ITU-T/ipv6/images/ipv6-v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5775" y="200026"/>
            <a:ext cx="2187575" cy="1504829"/>
          </a:xfrm>
          <a:prstGeom prst="rect">
            <a:avLst/>
          </a:prstGeom>
          <a:noFill/>
        </p:spPr>
      </p:pic>
      <p:pic>
        <p:nvPicPr>
          <p:cNvPr id="38924" name="Picture 12" descr="SoftLayer Data center by wirenine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25433" y="3620627"/>
            <a:ext cx="2872453" cy="2028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IPv6?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Internet Protocol 6 by </a:t>
            </a:r>
            <a:r>
              <a:rPr lang="en-US" dirty="0" err="1" smtClean="0"/>
              <a:t>IETF</a:t>
            </a:r>
            <a:endParaRPr lang="en-US" dirty="0" smtClean="0"/>
          </a:p>
          <a:p>
            <a:r>
              <a:rPr lang="en-US" dirty="0" smtClean="0"/>
              <a:t>Simply, extension of address space</a:t>
            </a:r>
          </a:p>
          <a:p>
            <a:endParaRPr lang="en-US" dirty="0" smtClean="0"/>
          </a:p>
        </p:txBody>
      </p:sp>
      <p:pic>
        <p:nvPicPr>
          <p:cNvPr id="44034" name="Picture 2" descr="http://www.siloamchurch.com/xe/files/attach/images/156/638/009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" y="3514725"/>
            <a:ext cx="3371850" cy="2247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43376" y="4214812"/>
            <a:ext cx="4614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800" dirty="0" smtClean="0"/>
              <a:t>You can even assign IP address to pebbles</a:t>
            </a:r>
          </a:p>
          <a:p>
            <a:pPr marL="0" lvl="1"/>
            <a:r>
              <a:rPr lang="en-US" sz="1800" dirty="0" smtClean="0"/>
              <a:t>6.67∙10</a:t>
            </a:r>
            <a:r>
              <a:rPr lang="en-US" sz="1800" baseline="30000" dirty="0" smtClean="0"/>
              <a:t>27</a:t>
            </a:r>
            <a:r>
              <a:rPr lang="en-US" sz="1800" dirty="0" smtClean="0"/>
              <a:t> IPv6 addresses/m</a:t>
            </a:r>
            <a:r>
              <a:rPr lang="en-US" sz="1800" baseline="30000" dirty="0" smtClean="0"/>
              <a:t>2 </a:t>
            </a:r>
            <a:r>
              <a:rPr lang="en-US" sz="1800" dirty="0" smtClean="0"/>
              <a:t>on earth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IPv6?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IPv4 addresses are expected to fully assigned by the end of 2011</a:t>
            </a:r>
          </a:p>
          <a:p>
            <a:r>
              <a:rPr lang="en-US" dirty="0" smtClean="0"/>
              <a:t>Large scale grid deployment especially non-US countries will suffer from IP address shortage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 smtClean="0"/>
              <a:t>2. What are required to use Condor in        ?</a:t>
            </a:r>
            <a:endParaRPr lang="en-US" sz="4000" dirty="0"/>
          </a:p>
        </p:txBody>
      </p:sp>
      <p:pic>
        <p:nvPicPr>
          <p:cNvPr id="41986" name="Picture 2" descr="http://lh6.ggpht.com/_5WtbU3zolGY/SUfZtxJL6mI/AAAAAAAAGYc/iDTI1UFo0pY/s800/ATT0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2157415"/>
            <a:ext cx="2414588" cy="3018234"/>
          </a:xfrm>
          <a:prstGeom prst="rect">
            <a:avLst/>
          </a:prstGeom>
          <a:noFill/>
        </p:spPr>
      </p:pic>
      <p:pic>
        <p:nvPicPr>
          <p:cNvPr id="5" name="Picture 10" descr="http://www.itu.int/net/ITU-T/ipv6/images/ipv6-v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5657" y="997742"/>
            <a:ext cx="1269206" cy="873085"/>
          </a:xfrm>
          <a:prstGeom prst="rect">
            <a:avLst/>
          </a:prstGeom>
          <a:noFill/>
        </p:spPr>
      </p:pic>
      <p:pic>
        <p:nvPicPr>
          <p:cNvPr id="41988" name="Picture 4" descr="http://adminpick.com/wp-content/uploads/2006/10/WindowsLiveWriter/BlingBlingMouseTheShinniestMouseInTheWor_24F1/bling-mouse%5B3%5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6313" y="2509839"/>
            <a:ext cx="2535649" cy="1890712"/>
          </a:xfrm>
          <a:prstGeom prst="rect">
            <a:avLst/>
          </a:prstGeom>
          <a:noFill/>
        </p:spPr>
      </p:pic>
      <p:pic>
        <p:nvPicPr>
          <p:cNvPr id="41990" name="Picture 6" descr="http://www.geek.com/wp-content/uploads/2008/08/gold-keyboard-440-x-1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0288" y="4624037"/>
            <a:ext cx="3887788" cy="1705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Requirement for IPv6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Every software and hardware stack should be rebuilt and tested</a:t>
            </a:r>
          </a:p>
          <a:p>
            <a:pPr lvl="1"/>
            <a:r>
              <a:rPr lang="en-US" dirty="0" smtClean="0"/>
              <a:t>IPv6 has no ‘protocol-level’ compatibility to IPv4</a:t>
            </a:r>
          </a:p>
          <a:p>
            <a:r>
              <a:rPr lang="en-US" dirty="0" smtClean="0"/>
              <a:t>Most of current operating systems, switches, routers fully support IPv6</a:t>
            </a:r>
          </a:p>
          <a:p>
            <a:pPr lvl="1"/>
            <a:r>
              <a:rPr lang="en-US" altLang="ko-KR" dirty="0" smtClean="0"/>
              <a:t>(</a:t>
            </a:r>
            <a:r>
              <a:rPr lang="en-US" dirty="0" smtClean="0"/>
              <a:t>Almost</a:t>
            </a:r>
            <a:r>
              <a:rPr lang="en-US" altLang="ko-KR" dirty="0" smtClean="0"/>
              <a:t>)</a:t>
            </a:r>
            <a:r>
              <a:rPr lang="en-US" dirty="0" smtClean="0"/>
              <a:t> Every OS that Condor supports provides IPv6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Condor Requirement for IPv6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of external libraries that Condor use are IPv6 supported</a:t>
            </a:r>
          </a:p>
          <a:p>
            <a:pPr lvl="1"/>
            <a:r>
              <a:rPr lang="en-US" dirty="0" smtClean="0"/>
              <a:t>Exception: Storage Resource Broker from </a:t>
            </a:r>
            <a:r>
              <a:rPr lang="en-US" dirty="0" err="1" smtClean="0"/>
              <a:t>SDSC</a:t>
            </a:r>
            <a:r>
              <a:rPr lang="en-US" dirty="0" smtClean="0"/>
              <a:t> (for Stork)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3. Porting Condor to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http://blogs.sun.com/geertjan/resource/moving-porting-zeb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6945" y="1694375"/>
            <a:ext cx="2875218" cy="3887296"/>
          </a:xfrm>
          <a:prstGeom prst="rect">
            <a:avLst/>
          </a:prstGeom>
          <a:noFill/>
        </p:spPr>
      </p:pic>
      <p:pic>
        <p:nvPicPr>
          <p:cNvPr id="5" name="Picture 10" descr="http://www.itu.int/net/ITU-T/ipv6/images/ipv6-v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9156" y="602761"/>
            <a:ext cx="1269206" cy="87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dorProject">
  <a:themeElements>
    <a:clrScheme name="3_CondorN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CondorNew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Condor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dorN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CondorProject</Template>
  <TotalTime>1333</TotalTime>
  <Words>627</Words>
  <Application>Microsoft Macintosh PowerPoint</Application>
  <PresentationFormat>On-screen Show (4:3)</PresentationFormat>
  <Paragraphs>102</Paragraphs>
  <Slides>17</Slides>
  <Notes>17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CondorProject</vt:lpstr>
      <vt:lpstr>IPv6 in Condor  MinJae Hwang</vt:lpstr>
      <vt:lpstr>Overview</vt:lpstr>
      <vt:lpstr> 1.           ?</vt:lpstr>
      <vt:lpstr>What is IPv6?</vt:lpstr>
      <vt:lpstr>Why IPv6?</vt:lpstr>
      <vt:lpstr>2. What are required to use Condor in        ?</vt:lpstr>
      <vt:lpstr>Requirement for IPv6</vt:lpstr>
      <vt:lpstr>Condor Requirement for IPv6</vt:lpstr>
      <vt:lpstr>3. Porting Condor to </vt:lpstr>
      <vt:lpstr>Issues in Porting Applications to IPv6</vt:lpstr>
      <vt:lpstr>Issues in Porting Condor to IPv6</vt:lpstr>
      <vt:lpstr>Goals for deployment</vt:lpstr>
      <vt:lpstr>Goals for users</vt:lpstr>
      <vt:lpstr>My experiences</vt:lpstr>
      <vt:lpstr>Current Development Status</vt:lpstr>
      <vt:lpstr>Thank you</vt:lpstr>
      <vt:lpstr>IPv4-to-IPv6 convertor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IPv6 in Condor</dc:title>
  <dc:creator>minjae</dc:creator>
  <cp:lastModifiedBy>MinJae Hwang</cp:lastModifiedBy>
  <cp:revision>556</cp:revision>
  <dcterms:created xsi:type="dcterms:W3CDTF">2010-04-14T19:57:07Z</dcterms:created>
  <dcterms:modified xsi:type="dcterms:W3CDTF">2010-04-14T20:52:36Z</dcterms:modified>
</cp:coreProperties>
</file>