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notesSlides/notesSlide9.xml" ContentType="application/vnd.openxmlformats-officedocument.presentationml.notes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Layouts/slideLayout5.xml" ContentType="application/vnd.openxmlformats-officedocument.presentationml.slideLayout+xml"/>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Override PartName="/ppt/slides/slide22.xml" ContentType="application/vnd.openxmlformats-officedocument.presentationml.slide+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20.xml" ContentType="application/vnd.openxmlformats-officedocument.presentationml.slide+xml"/>
  <Override PartName="/ppt/notesSlides/notesSlide7.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8.xml" ContentType="application/vnd.openxmlformats-officedocument.presentationml.notesSlide+xml"/>
  <Override PartName="/ppt/slideLayouts/slideLayout4.xml" ContentType="application/vnd.openxmlformats-officedocument.presentationml.slideLayout+xml"/>
  <Override PartName="/ppt/slides/slide25.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29"/>
  </p:notesMasterIdLst>
  <p:sldIdLst>
    <p:sldId id="256" r:id="rId2"/>
    <p:sldId id="276" r:id="rId3"/>
    <p:sldId id="284" r:id="rId4"/>
    <p:sldId id="260" r:id="rId5"/>
    <p:sldId id="282" r:id="rId6"/>
    <p:sldId id="258" r:id="rId7"/>
    <p:sldId id="280" r:id="rId8"/>
    <p:sldId id="283" r:id="rId9"/>
    <p:sldId id="263" r:id="rId10"/>
    <p:sldId id="266" r:id="rId11"/>
    <p:sldId id="268" r:id="rId12"/>
    <p:sldId id="259" r:id="rId13"/>
    <p:sldId id="265" r:id="rId14"/>
    <p:sldId id="269" r:id="rId15"/>
    <p:sldId id="270" r:id="rId16"/>
    <p:sldId id="261" r:id="rId17"/>
    <p:sldId id="262" r:id="rId18"/>
    <p:sldId id="279" r:id="rId19"/>
    <p:sldId id="278" r:id="rId20"/>
    <p:sldId id="277" r:id="rId21"/>
    <p:sldId id="272" r:id="rId22"/>
    <p:sldId id="285" r:id="rId23"/>
    <p:sldId id="273" r:id="rId24"/>
    <p:sldId id="274" r:id="rId25"/>
    <p:sldId id="281" r:id="rId26"/>
    <p:sldId id="264" r:id="rId27"/>
    <p:sldId id="271"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EEE3FF"/>
    <a:srgbClr val="E5D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85698" autoAdjust="0"/>
  </p:normalViewPr>
  <p:slideViewPr>
    <p:cSldViewPr snapToGrid="0" snapToObjects="1">
      <p:cViewPr varScale="1">
        <p:scale>
          <a:sx n="101" d="100"/>
          <a:sy n="101" d="100"/>
        </p:scale>
        <p:origin x="-560" y="-11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1D1EB8-DECB-284E-A3D3-58365CF66916}" type="datetimeFigureOut">
              <a:rPr lang="en-US" smtClean="0"/>
              <a:pPr/>
              <a:t>4/14/10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237853-E97B-4A46-BBCB-1D645FE0A12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237853-E97B-4A46-BBCB-1D645FE0A12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237853-E97B-4A46-BBCB-1D645FE0A12F}" type="slidenum">
              <a:rPr lang="en-US" smtClean="0"/>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237853-E97B-4A46-BBCB-1D645FE0A12F}"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237853-E97B-4A46-BBCB-1D645FE0A12F}"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237853-E97B-4A46-BBCB-1D645FE0A12F}"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237853-E97B-4A46-BBCB-1D645FE0A12F}"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Blackboard DB and Content system are tied together to a point</a:t>
            </a:r>
            <a:r>
              <a:rPr lang="en-US" baseline="0" dirty="0" smtClean="0"/>
              <a:t> in time. Public and Private Networks. NFS, DB, and Condor all use the Private network.</a:t>
            </a:r>
            <a:endParaRPr lang="en-US" dirty="0"/>
          </a:p>
        </p:txBody>
      </p:sp>
      <p:sp>
        <p:nvSpPr>
          <p:cNvPr id="4" name="Slide Number Placeholder 3"/>
          <p:cNvSpPr>
            <a:spLocks noGrp="1"/>
          </p:cNvSpPr>
          <p:nvPr>
            <p:ph type="sldNum" sz="quarter" idx="10"/>
          </p:nvPr>
        </p:nvSpPr>
        <p:spPr/>
        <p:txBody>
          <a:bodyPr/>
          <a:lstStyle/>
          <a:p>
            <a:fld id="{08237853-E97B-4A46-BBCB-1D645FE0A12F}"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237853-E97B-4A46-BBCB-1D645FE0A12F}"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237853-E97B-4A46-BBCB-1D645FE0A12F}"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Condor uses</a:t>
            </a:r>
            <a:r>
              <a:rPr lang="en-US" baseline="0" dirty="0" smtClean="0"/>
              <a:t> load average to utilize CPUs, so a CPU with low load will be used.</a:t>
            </a:r>
            <a:endParaRPr lang="en-US" dirty="0"/>
          </a:p>
        </p:txBody>
      </p:sp>
      <p:sp>
        <p:nvSpPr>
          <p:cNvPr id="4" name="Slide Number Placeholder 3"/>
          <p:cNvSpPr>
            <a:spLocks noGrp="1"/>
          </p:cNvSpPr>
          <p:nvPr>
            <p:ph type="sldNum" sz="quarter" idx="10"/>
          </p:nvPr>
        </p:nvSpPr>
        <p:spPr/>
        <p:txBody>
          <a:bodyPr/>
          <a:lstStyle/>
          <a:p>
            <a:fld id="{08237853-E97B-4A46-BBCB-1D645FE0A12F}"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165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7723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2631956-996A-954C-8CBF-1F9DC059D1C9}" type="datetimeFigureOut">
              <a:rPr lang="en-US" smtClean="0"/>
              <a:pPr/>
              <a:t>4/14/10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4CA5D0A-7B39-CE43-9456-240221CA905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776522"/>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86740"/>
            <a:ext cx="8229600" cy="4739424"/>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2631956-996A-954C-8CBF-1F9DC059D1C9}" type="datetimeFigureOut">
              <a:rPr lang="en-US" smtClean="0"/>
              <a:pPr/>
              <a:t>4/14/10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4CA5D0A-7B39-CE43-9456-240221CA905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2631956-996A-954C-8CBF-1F9DC059D1C9}" type="datetimeFigureOut">
              <a:rPr lang="en-US" smtClean="0"/>
              <a:pPr/>
              <a:t>4/14/10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4CA5D0A-7B39-CE43-9456-240221CA905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682150"/>
          </a:xfrm>
          <a:prstGeom prst="rect">
            <a:avLst/>
          </a:prstGeom>
        </p:spPr>
        <p:txBody>
          <a:bodyPr>
            <a:normAutofit/>
          </a:bodyPr>
          <a:lstStyle>
            <a:lvl1pPr>
              <a:defRPr sz="4000"/>
            </a:lvl1pPr>
          </a:lstStyle>
          <a:p>
            <a:r>
              <a:rPr lang="en-US" smtClean="0"/>
              <a:t>Click to edit Master title style</a:t>
            </a:r>
            <a:endParaRPr lang="en-US" dirty="0"/>
          </a:p>
        </p:txBody>
      </p:sp>
      <p:sp>
        <p:nvSpPr>
          <p:cNvPr id="3" name="Content Placeholder 2"/>
          <p:cNvSpPr>
            <a:spLocks noGrp="1"/>
          </p:cNvSpPr>
          <p:nvPr>
            <p:ph idx="1"/>
          </p:nvPr>
        </p:nvSpPr>
        <p:spPr>
          <a:xfrm>
            <a:off x="457200" y="1386740"/>
            <a:ext cx="8229600" cy="4739424"/>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2631956-996A-954C-8CBF-1F9DC059D1C9}" type="datetimeFigureOut">
              <a:rPr lang="en-US" smtClean="0"/>
              <a:pPr/>
              <a:t>4/14/10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4CA5D0A-7B39-CE43-9456-240221CA905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2631956-996A-954C-8CBF-1F9DC059D1C9}" type="datetimeFigureOut">
              <a:rPr lang="en-US" smtClean="0"/>
              <a:pPr/>
              <a:t>4/14/10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4CA5D0A-7B39-CE43-9456-240221CA905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776522"/>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52631956-996A-954C-8CBF-1F9DC059D1C9}" type="datetimeFigureOut">
              <a:rPr lang="en-US" smtClean="0"/>
              <a:pPr/>
              <a:t>4/14/10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14CA5D0A-7B39-CE43-9456-240221CA905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776522"/>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52631956-996A-954C-8CBF-1F9DC059D1C9}" type="datetimeFigureOut">
              <a:rPr lang="en-US" smtClean="0"/>
              <a:pPr/>
              <a:t>4/14/10</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14CA5D0A-7B39-CE43-9456-240221CA905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776522"/>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52631956-996A-954C-8CBF-1F9DC059D1C9}" type="datetimeFigureOut">
              <a:rPr lang="en-US" smtClean="0"/>
              <a:pPr/>
              <a:t>4/14/10</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14CA5D0A-7B39-CE43-9456-240221CA905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52631956-996A-954C-8CBF-1F9DC059D1C9}" type="datetimeFigureOut">
              <a:rPr lang="en-US" smtClean="0"/>
              <a:pPr/>
              <a:t>4/14/10</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14CA5D0A-7B39-CE43-9456-240221CA905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52631956-996A-954C-8CBF-1F9DC059D1C9}" type="datetimeFigureOut">
              <a:rPr lang="en-US" smtClean="0"/>
              <a:pPr/>
              <a:t>4/14/10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14CA5D0A-7B39-CE43-9456-240221CA905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52631956-996A-954C-8CBF-1F9DC059D1C9}" type="datetimeFigureOut">
              <a:rPr lang="en-US" smtClean="0"/>
              <a:pPr/>
              <a:t>4/14/10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14CA5D0A-7B39-CE43-9456-240221CA905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0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hoover@clemson.edu" TargetMode="External"/><Relationship Id="rId4" Type="http://schemas.openxmlformats.org/officeDocument/2006/relationships/image" Target="../media/image1.png"/><Relationship Id="rId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6551" y="1909379"/>
            <a:ext cx="8434551" cy="1862921"/>
          </a:xfrm>
        </p:spPr>
        <p:txBody>
          <a:bodyPr>
            <a:normAutofit fontScale="90000"/>
          </a:bodyPr>
          <a:lstStyle/>
          <a:p>
            <a:pPr lvl="0"/>
            <a:r>
              <a:rPr lang="en-US" dirty="0" smtClean="0"/>
              <a:t>Utilizing Condor and HTC to address archiving online courses at Clemson on a weekly basis</a:t>
            </a:r>
            <a:br>
              <a:rPr lang="en-US" dirty="0" smtClean="0"/>
            </a:br>
            <a:endParaRPr lang="en-US" dirty="0"/>
          </a:p>
        </p:txBody>
      </p:sp>
      <p:sp>
        <p:nvSpPr>
          <p:cNvPr id="3" name="Subtitle 2"/>
          <p:cNvSpPr>
            <a:spLocks noGrp="1"/>
          </p:cNvSpPr>
          <p:nvPr>
            <p:ph type="subTitle" idx="1"/>
          </p:nvPr>
        </p:nvSpPr>
        <p:spPr/>
        <p:txBody>
          <a:bodyPr>
            <a:normAutofit/>
          </a:bodyPr>
          <a:lstStyle/>
          <a:p>
            <a:r>
              <a:rPr lang="en-US" dirty="0" smtClean="0"/>
              <a:t>Sam Hoover</a:t>
            </a:r>
          </a:p>
          <a:p>
            <a:r>
              <a:rPr lang="en-US" dirty="0" smtClean="0">
                <a:hlinkClick r:id="rId3"/>
              </a:rPr>
              <a:t>shoover@clemson.edu</a:t>
            </a:r>
            <a:endParaRPr lang="en-US" dirty="0" smtClean="0"/>
          </a:p>
        </p:txBody>
      </p:sp>
      <p:sp>
        <p:nvSpPr>
          <p:cNvPr id="11" name="Rectangle 6"/>
          <p:cNvSpPr>
            <a:spLocks noGrp="1" noChangeArrowheads="1"/>
          </p:cNvSpPr>
          <p:nvPr>
            <p:ph type="sldNum" sz="quarter" idx="12"/>
          </p:nvPr>
        </p:nvSpPr>
        <p:spPr bwMode="auto">
          <a:xfrm>
            <a:off x="4572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E942AE90-29A2-3945-AD5B-864AF8A2A6A8}" type="slidenum">
              <a:rPr lang="en-US"/>
              <a:pPr/>
              <a:t>1</a:t>
            </a:fld>
            <a:endParaRPr lang="en-US"/>
          </a:p>
        </p:txBody>
      </p:sp>
      <p:sp>
        <p:nvSpPr>
          <p:cNvPr id="6"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7"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8"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10" name="Rectangle 2"/>
          <p:cNvSpPr txBox="1">
            <a:spLocks noChangeArrowheads="1"/>
          </p:cNvSpPr>
          <p:nvPr/>
        </p:nvSpPr>
        <p:spPr bwMode="auto">
          <a:xfrm>
            <a:off x="0" y="0"/>
            <a:ext cx="64008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Project Blackbird</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12"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pic>
        <p:nvPicPr>
          <p:cNvPr id="13" name="Picture 28" descr="CUwordmark2"/>
          <p:cNvPicPr>
            <a:picLocks noChangeAspect="1" noChangeArrowheads="1"/>
          </p:cNvPicPr>
          <p:nvPr/>
        </p:nvPicPr>
        <p:blipFill>
          <a:blip r:embed="rId4"/>
          <a:srcRect/>
          <a:stretch>
            <a:fillRect/>
          </a:stretch>
        </p:blipFill>
        <p:spPr bwMode="auto">
          <a:xfrm>
            <a:off x="6477000" y="80963"/>
            <a:ext cx="2514600" cy="604837"/>
          </a:xfrm>
          <a:prstGeom prst="rect">
            <a:avLst/>
          </a:prstGeom>
          <a:noFill/>
        </p:spPr>
      </p:pic>
      <p:sp>
        <p:nvSpPr>
          <p:cNvPr id="14"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sp>
        <p:nvSpPr>
          <p:cNvPr id="15"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6"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7"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8"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grpSp>
        <p:nvGrpSpPr>
          <p:cNvPr id="19" name="Group 58"/>
          <p:cNvGrpSpPr>
            <a:grpSpLocks noChangeAspect="1"/>
          </p:cNvGrpSpPr>
          <p:nvPr/>
        </p:nvGrpSpPr>
        <p:grpSpPr bwMode="auto">
          <a:xfrm>
            <a:off x="152400" y="5791200"/>
            <a:ext cx="977900" cy="977900"/>
            <a:chOff x="96" y="3360"/>
            <a:chExt cx="912" cy="912"/>
          </a:xfrm>
        </p:grpSpPr>
        <p:sp>
          <p:nvSpPr>
            <p:cNvPr id="20" name="Oval 49"/>
            <p:cNvSpPr>
              <a:spLocks noChangeAspect="1" noChangeArrowheads="1"/>
            </p:cNvSpPr>
            <p:nvPr/>
          </p:nvSpPr>
          <p:spPr bwMode="auto">
            <a:xfrm>
              <a:off x="96" y="3360"/>
              <a:ext cx="912" cy="912"/>
            </a:xfrm>
            <a:prstGeom prst="ellipse">
              <a:avLst/>
            </a:prstGeom>
            <a:solidFill>
              <a:schemeClr val="bg1"/>
            </a:solidFill>
            <a:ln w="9525">
              <a:solidFill>
                <a:schemeClr val="bg1"/>
              </a:solidFill>
              <a:round/>
              <a:headEnd/>
              <a:tailEnd/>
            </a:ln>
            <a:effectLst/>
          </p:spPr>
          <p:txBody>
            <a:bodyPr wrap="none" anchor="ctr">
              <a:prstTxWarp prst="textNoShape">
                <a:avLst/>
              </a:prstTxWarp>
            </a:bodyPr>
            <a:lstStyle/>
            <a:p>
              <a:endParaRPr lang="en-US"/>
            </a:p>
          </p:txBody>
        </p:sp>
        <p:pic>
          <p:nvPicPr>
            <p:cNvPr id="21" name="Picture 47" descr="CUseal"/>
            <p:cNvPicPr>
              <a:picLocks noChangeAspect="1" noChangeArrowheads="1"/>
            </p:cNvPicPr>
            <p:nvPr/>
          </p:nvPicPr>
          <p:blipFill>
            <a:blip r:embed="rId5"/>
            <a:srcRect/>
            <a:stretch>
              <a:fillRect/>
            </a:stretch>
          </p:blipFill>
          <p:spPr bwMode="auto">
            <a:xfrm>
              <a:off x="96" y="3360"/>
              <a:ext cx="912" cy="912"/>
            </a:xfrm>
            <a:prstGeom prst="rect">
              <a:avLst/>
            </a:prstGeom>
            <a:noFill/>
          </p:spPr>
        </p:pic>
      </p:grpSp>
      <p:sp>
        <p:nvSpPr>
          <p:cNvPr id="22"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3"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sp>
        <p:nvSpPr>
          <p:cNvPr id="6"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7"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8"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10" name="Rectangle 2"/>
          <p:cNvSpPr txBox="1">
            <a:spLocks noChangeArrowheads="1"/>
          </p:cNvSpPr>
          <p:nvPr/>
        </p:nvSpPr>
        <p:spPr bwMode="auto">
          <a:xfrm>
            <a:off x="0" y="0"/>
            <a:ext cx="64008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Project Blackbird</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11" name="Rectangle 6"/>
          <p:cNvSpPr>
            <a:spLocks noGrp="1" noChangeArrowheads="1"/>
          </p:cNvSpPr>
          <p:nvPr>
            <p:ph type="sldNum" sz="quarter" idx="12"/>
          </p:nvPr>
        </p:nvSpPr>
        <p:spPr bwMode="auto">
          <a:xfrm>
            <a:off x="4572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E942AE90-29A2-3945-AD5B-864AF8A2A6A8}" type="slidenum">
              <a:rPr lang="en-US"/>
              <a:pPr/>
              <a:t>10</a:t>
            </a:fld>
            <a:endParaRPr lang="en-US"/>
          </a:p>
        </p:txBody>
      </p:sp>
      <p:sp>
        <p:nvSpPr>
          <p:cNvPr id="12"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pic>
        <p:nvPicPr>
          <p:cNvPr id="13" name="Picture 28" descr="CUwordmark2"/>
          <p:cNvPicPr>
            <a:picLocks noChangeAspect="1" noChangeArrowheads="1"/>
          </p:cNvPicPr>
          <p:nvPr/>
        </p:nvPicPr>
        <p:blipFill>
          <a:blip r:embed="rId2"/>
          <a:srcRect/>
          <a:stretch>
            <a:fillRect/>
          </a:stretch>
        </p:blipFill>
        <p:spPr bwMode="auto">
          <a:xfrm>
            <a:off x="6477000" y="80963"/>
            <a:ext cx="2514600" cy="604837"/>
          </a:xfrm>
          <a:prstGeom prst="rect">
            <a:avLst/>
          </a:prstGeom>
          <a:noFill/>
        </p:spPr>
      </p:pic>
      <p:sp>
        <p:nvSpPr>
          <p:cNvPr id="14"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sp>
        <p:nvSpPr>
          <p:cNvPr id="15"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6"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7"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8"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grpSp>
        <p:nvGrpSpPr>
          <p:cNvPr id="2" name="Group 58"/>
          <p:cNvGrpSpPr>
            <a:grpSpLocks noChangeAspect="1"/>
          </p:cNvGrpSpPr>
          <p:nvPr/>
        </p:nvGrpSpPr>
        <p:grpSpPr bwMode="auto">
          <a:xfrm>
            <a:off x="152400" y="5791200"/>
            <a:ext cx="977900" cy="977900"/>
            <a:chOff x="96" y="3360"/>
            <a:chExt cx="912" cy="912"/>
          </a:xfrm>
        </p:grpSpPr>
        <p:sp>
          <p:nvSpPr>
            <p:cNvPr id="20" name="Oval 49"/>
            <p:cNvSpPr>
              <a:spLocks noChangeAspect="1" noChangeArrowheads="1"/>
            </p:cNvSpPr>
            <p:nvPr/>
          </p:nvSpPr>
          <p:spPr bwMode="auto">
            <a:xfrm>
              <a:off x="96" y="3360"/>
              <a:ext cx="912" cy="912"/>
            </a:xfrm>
            <a:prstGeom prst="ellipse">
              <a:avLst/>
            </a:prstGeom>
            <a:solidFill>
              <a:schemeClr val="bg1"/>
            </a:solidFill>
            <a:ln w="9525">
              <a:solidFill>
                <a:schemeClr val="bg1"/>
              </a:solidFill>
              <a:round/>
              <a:headEnd/>
              <a:tailEnd/>
            </a:ln>
            <a:effectLst/>
          </p:spPr>
          <p:txBody>
            <a:bodyPr wrap="none" anchor="ctr">
              <a:prstTxWarp prst="textNoShape">
                <a:avLst/>
              </a:prstTxWarp>
            </a:bodyPr>
            <a:lstStyle/>
            <a:p>
              <a:endParaRPr lang="en-US"/>
            </a:p>
          </p:txBody>
        </p:sp>
        <p:pic>
          <p:nvPicPr>
            <p:cNvPr id="21" name="Picture 47" descr="CUseal"/>
            <p:cNvPicPr>
              <a:picLocks noChangeAspect="1" noChangeArrowheads="1"/>
            </p:cNvPicPr>
            <p:nvPr/>
          </p:nvPicPr>
          <p:blipFill>
            <a:blip r:embed="rId3"/>
            <a:srcRect/>
            <a:stretch>
              <a:fillRect/>
            </a:stretch>
          </p:blipFill>
          <p:spPr bwMode="auto">
            <a:xfrm>
              <a:off x="96" y="3360"/>
              <a:ext cx="912" cy="912"/>
            </a:xfrm>
            <a:prstGeom prst="rect">
              <a:avLst/>
            </a:prstGeom>
            <a:noFill/>
          </p:spPr>
        </p:pic>
      </p:grpSp>
      <p:sp>
        <p:nvSpPr>
          <p:cNvPr id="22"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3"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pic>
        <p:nvPicPr>
          <p:cNvPr id="24" name="Picture 23" descr="BBTotalArchiveTime.png"/>
          <p:cNvPicPr>
            <a:picLocks noChangeAspect="1"/>
          </p:cNvPicPr>
          <p:nvPr/>
        </p:nvPicPr>
        <p:blipFill>
          <a:blip r:embed="rId4"/>
          <a:stretch>
            <a:fillRect/>
          </a:stretch>
        </p:blipFill>
        <p:spPr>
          <a:xfrm>
            <a:off x="152401" y="1264945"/>
            <a:ext cx="8839200" cy="4466831"/>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sp>
        <p:nvSpPr>
          <p:cNvPr id="6"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7"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8"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10" name="Rectangle 2"/>
          <p:cNvSpPr txBox="1">
            <a:spLocks noChangeArrowheads="1"/>
          </p:cNvSpPr>
          <p:nvPr/>
        </p:nvSpPr>
        <p:spPr bwMode="auto">
          <a:xfrm>
            <a:off x="0" y="0"/>
            <a:ext cx="64008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Project Blackbird</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11" name="Rectangle 6"/>
          <p:cNvSpPr>
            <a:spLocks noGrp="1" noChangeArrowheads="1"/>
          </p:cNvSpPr>
          <p:nvPr>
            <p:ph type="sldNum" sz="quarter" idx="12"/>
          </p:nvPr>
        </p:nvSpPr>
        <p:spPr bwMode="auto">
          <a:xfrm>
            <a:off x="4572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E942AE90-29A2-3945-AD5B-864AF8A2A6A8}" type="slidenum">
              <a:rPr lang="en-US"/>
              <a:pPr/>
              <a:t>11</a:t>
            </a:fld>
            <a:endParaRPr lang="en-US"/>
          </a:p>
        </p:txBody>
      </p:sp>
      <p:sp>
        <p:nvSpPr>
          <p:cNvPr id="12"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pic>
        <p:nvPicPr>
          <p:cNvPr id="13" name="Picture 28" descr="CUwordmark2"/>
          <p:cNvPicPr>
            <a:picLocks noChangeAspect="1" noChangeArrowheads="1"/>
          </p:cNvPicPr>
          <p:nvPr/>
        </p:nvPicPr>
        <p:blipFill>
          <a:blip r:embed="rId2"/>
          <a:srcRect/>
          <a:stretch>
            <a:fillRect/>
          </a:stretch>
        </p:blipFill>
        <p:spPr bwMode="auto">
          <a:xfrm>
            <a:off x="6477000" y="80963"/>
            <a:ext cx="2514600" cy="604837"/>
          </a:xfrm>
          <a:prstGeom prst="rect">
            <a:avLst/>
          </a:prstGeom>
          <a:noFill/>
        </p:spPr>
      </p:pic>
      <p:sp>
        <p:nvSpPr>
          <p:cNvPr id="14"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sp>
        <p:nvSpPr>
          <p:cNvPr id="15"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6"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7"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8"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grpSp>
        <p:nvGrpSpPr>
          <p:cNvPr id="25" name="Group 24"/>
          <p:cNvGrpSpPr/>
          <p:nvPr/>
        </p:nvGrpSpPr>
        <p:grpSpPr>
          <a:xfrm>
            <a:off x="152400" y="5791200"/>
            <a:ext cx="977900" cy="977900"/>
            <a:chOff x="152400" y="5791200"/>
            <a:chExt cx="977900" cy="977900"/>
          </a:xfrm>
        </p:grpSpPr>
        <p:sp>
          <p:nvSpPr>
            <p:cNvPr id="20" name="Oval 49"/>
            <p:cNvSpPr>
              <a:spLocks noChangeAspect="1" noChangeArrowheads="1"/>
            </p:cNvSpPr>
            <p:nvPr/>
          </p:nvSpPr>
          <p:spPr bwMode="auto">
            <a:xfrm>
              <a:off x="152400" y="5791200"/>
              <a:ext cx="977900" cy="977900"/>
            </a:xfrm>
            <a:prstGeom prst="ellipse">
              <a:avLst/>
            </a:prstGeom>
            <a:solidFill>
              <a:schemeClr val="bg1"/>
            </a:solidFill>
            <a:ln w="9525">
              <a:solidFill>
                <a:schemeClr val="bg1"/>
              </a:solidFill>
              <a:round/>
              <a:headEnd/>
              <a:tailEnd/>
            </a:ln>
            <a:effectLst/>
          </p:spPr>
          <p:txBody>
            <a:bodyPr wrap="none" anchor="ctr">
              <a:prstTxWarp prst="textNoShape">
                <a:avLst/>
              </a:prstTxWarp>
            </a:bodyPr>
            <a:lstStyle/>
            <a:p>
              <a:endParaRPr lang="en-US"/>
            </a:p>
          </p:txBody>
        </p:sp>
        <p:pic>
          <p:nvPicPr>
            <p:cNvPr id="21" name="Picture 47" descr="CUseal"/>
            <p:cNvPicPr>
              <a:picLocks noChangeAspect="1" noChangeArrowheads="1"/>
            </p:cNvPicPr>
            <p:nvPr/>
          </p:nvPicPr>
          <p:blipFill>
            <a:blip r:embed="rId3"/>
            <a:srcRect/>
            <a:stretch>
              <a:fillRect/>
            </a:stretch>
          </p:blipFill>
          <p:spPr bwMode="auto">
            <a:xfrm>
              <a:off x="152400" y="5791200"/>
              <a:ext cx="977900" cy="977900"/>
            </a:xfrm>
            <a:prstGeom prst="rect">
              <a:avLst/>
            </a:prstGeom>
            <a:noFill/>
          </p:spPr>
        </p:pic>
      </p:grpSp>
      <p:sp>
        <p:nvSpPr>
          <p:cNvPr id="22"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3"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pic>
        <p:nvPicPr>
          <p:cNvPr id="24" name="Picture 23" descr="BBTotalArchiveTime.png"/>
          <p:cNvPicPr>
            <a:picLocks noChangeAspect="1"/>
          </p:cNvPicPr>
          <p:nvPr/>
        </p:nvPicPr>
        <p:blipFill>
          <a:blip r:embed="rId4"/>
          <a:stretch>
            <a:fillRect/>
          </a:stretch>
        </p:blipFill>
        <p:spPr>
          <a:xfrm>
            <a:off x="782462" y="1402252"/>
            <a:ext cx="7615861" cy="4192216"/>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22998" y="232250"/>
            <a:ext cx="7143504" cy="682150"/>
          </a:xfrm>
        </p:spPr>
        <p:txBody>
          <a:bodyPr>
            <a:normAutofit/>
          </a:bodyPr>
          <a:lstStyle/>
          <a:p>
            <a:pPr algn="l"/>
            <a:r>
              <a:rPr lang="en-US" sz="3200" dirty="0" smtClean="0"/>
              <a:t>Multiple servers, but 3 cores idle </a:t>
            </a:r>
            <a:endParaRPr lang="en-US" sz="3200" dirty="0"/>
          </a:p>
        </p:txBody>
      </p:sp>
      <p:pic>
        <p:nvPicPr>
          <p:cNvPr id="4" name="Content Placeholder 3" descr="BlackboardArchive - Figure 2.png"/>
          <p:cNvPicPr>
            <a:picLocks noGrp="1" noChangeAspect="1"/>
          </p:cNvPicPr>
          <p:nvPr>
            <p:ph idx="1"/>
          </p:nvPr>
        </p:nvPicPr>
        <p:blipFill>
          <a:blip r:embed="rId2"/>
          <a:srcRect l="-21568" r="-21568"/>
          <a:stretch>
            <a:fillRect/>
          </a:stretch>
        </p:blipFill>
        <p:spPr/>
      </p:pic>
      <p:sp>
        <p:nvSpPr>
          <p:cNvPr id="5"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6"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sp>
        <p:nvSpPr>
          <p:cNvPr id="7"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pic>
        <p:nvPicPr>
          <p:cNvPr id="8" name="Picture 28" descr="CUwordmark2"/>
          <p:cNvPicPr>
            <a:picLocks noChangeAspect="1" noChangeArrowheads="1"/>
          </p:cNvPicPr>
          <p:nvPr/>
        </p:nvPicPr>
        <p:blipFill>
          <a:blip r:embed="rId3"/>
          <a:srcRect/>
          <a:stretch>
            <a:fillRect/>
          </a:stretch>
        </p:blipFill>
        <p:spPr bwMode="auto">
          <a:xfrm>
            <a:off x="6477000" y="80963"/>
            <a:ext cx="2514600" cy="604837"/>
          </a:xfrm>
          <a:prstGeom prst="rect">
            <a:avLst/>
          </a:prstGeom>
          <a:noFill/>
        </p:spPr>
      </p:pic>
      <p:sp>
        <p:nvSpPr>
          <p:cNvPr id="9"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0"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1" name="Rectangle 6"/>
          <p:cNvSpPr>
            <a:spLocks noGrp="1" noChangeArrowheads="1"/>
          </p:cNvSpPr>
          <p:nvPr>
            <p:ph type="sldNum" sz="quarter" idx="12"/>
          </p:nvPr>
        </p:nvSpPr>
        <p:spPr bwMode="auto">
          <a:xfrm>
            <a:off x="4572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E942AE90-29A2-3945-AD5B-864AF8A2A6A8}" type="slidenum">
              <a:rPr lang="en-US"/>
              <a:pPr/>
              <a:t>12</a:t>
            </a:fld>
            <a:endParaRPr lang="en-US"/>
          </a:p>
        </p:txBody>
      </p:sp>
      <p:sp>
        <p:nvSpPr>
          <p:cNvPr id="12"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3"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4"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5"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grpSp>
        <p:nvGrpSpPr>
          <p:cNvPr id="16" name="Group 58"/>
          <p:cNvGrpSpPr>
            <a:grpSpLocks noChangeAspect="1"/>
          </p:cNvGrpSpPr>
          <p:nvPr/>
        </p:nvGrpSpPr>
        <p:grpSpPr bwMode="auto">
          <a:xfrm>
            <a:off x="152400" y="5791200"/>
            <a:ext cx="977900" cy="977900"/>
            <a:chOff x="96" y="3360"/>
            <a:chExt cx="912" cy="912"/>
          </a:xfrm>
        </p:grpSpPr>
        <p:sp>
          <p:nvSpPr>
            <p:cNvPr id="17" name="Oval 49"/>
            <p:cNvSpPr>
              <a:spLocks noChangeAspect="1" noChangeArrowheads="1"/>
            </p:cNvSpPr>
            <p:nvPr/>
          </p:nvSpPr>
          <p:spPr bwMode="auto">
            <a:xfrm>
              <a:off x="96" y="3360"/>
              <a:ext cx="912" cy="912"/>
            </a:xfrm>
            <a:prstGeom prst="ellipse">
              <a:avLst/>
            </a:prstGeom>
            <a:solidFill>
              <a:schemeClr val="bg1"/>
            </a:solidFill>
            <a:ln w="9525">
              <a:solidFill>
                <a:schemeClr val="bg1"/>
              </a:solidFill>
              <a:round/>
              <a:headEnd/>
              <a:tailEnd/>
            </a:ln>
            <a:effectLst/>
          </p:spPr>
          <p:txBody>
            <a:bodyPr wrap="none" anchor="ctr">
              <a:prstTxWarp prst="textNoShape">
                <a:avLst/>
              </a:prstTxWarp>
            </a:bodyPr>
            <a:lstStyle/>
            <a:p>
              <a:endParaRPr lang="en-US"/>
            </a:p>
          </p:txBody>
        </p:sp>
        <p:pic>
          <p:nvPicPr>
            <p:cNvPr id="18" name="Picture 47" descr="CUseal"/>
            <p:cNvPicPr>
              <a:picLocks noChangeAspect="1" noChangeArrowheads="1"/>
            </p:cNvPicPr>
            <p:nvPr/>
          </p:nvPicPr>
          <p:blipFill>
            <a:blip r:embed="rId4"/>
            <a:srcRect/>
            <a:stretch>
              <a:fillRect/>
            </a:stretch>
          </p:blipFill>
          <p:spPr bwMode="auto">
            <a:xfrm>
              <a:off x="96" y="3360"/>
              <a:ext cx="912" cy="912"/>
            </a:xfrm>
            <a:prstGeom prst="rect">
              <a:avLst/>
            </a:prstGeom>
            <a:noFill/>
          </p:spPr>
        </p:pic>
      </p:grpSp>
      <p:sp>
        <p:nvSpPr>
          <p:cNvPr id="19"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0"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72919" y="232249"/>
            <a:ext cx="6054961" cy="682150"/>
          </a:xfrm>
        </p:spPr>
        <p:txBody>
          <a:bodyPr>
            <a:normAutofit/>
          </a:bodyPr>
          <a:lstStyle/>
          <a:p>
            <a:pPr algn="l"/>
            <a:r>
              <a:rPr lang="en-US" sz="3200" dirty="0" smtClean="0"/>
              <a:t>Multiple servers, all cores in use</a:t>
            </a:r>
            <a:endParaRPr lang="en-US" sz="3200" dirty="0"/>
          </a:p>
        </p:txBody>
      </p:sp>
      <p:pic>
        <p:nvPicPr>
          <p:cNvPr id="6" name="Content Placeholder 5" descr="BlackbirdArchive - Figure 3.png"/>
          <p:cNvPicPr>
            <a:picLocks noGrp="1" noChangeAspect="1"/>
          </p:cNvPicPr>
          <p:nvPr>
            <p:ph idx="1"/>
          </p:nvPr>
        </p:nvPicPr>
        <p:blipFill>
          <a:blip r:embed="rId3"/>
          <a:srcRect l="-21253" r="-21253"/>
          <a:stretch>
            <a:fillRect/>
          </a:stretch>
        </p:blipFill>
        <p:spPr/>
      </p:pic>
      <p:sp>
        <p:nvSpPr>
          <p:cNvPr id="12"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13"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sp>
        <p:nvSpPr>
          <p:cNvPr id="14"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sp>
        <p:nvSpPr>
          <p:cNvPr id="15"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6"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7" name="Rectangle 6"/>
          <p:cNvSpPr>
            <a:spLocks noGrp="1" noChangeArrowheads="1"/>
          </p:cNvSpPr>
          <p:nvPr>
            <p:ph type="sldNum" sz="quarter" idx="12"/>
          </p:nvPr>
        </p:nvSpPr>
        <p:spPr bwMode="auto">
          <a:xfrm>
            <a:off x="4572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E942AE90-29A2-3945-AD5B-864AF8A2A6A8}" type="slidenum">
              <a:rPr lang="en-US"/>
              <a:pPr/>
              <a:t>13</a:t>
            </a:fld>
            <a:endParaRPr lang="en-US"/>
          </a:p>
        </p:txBody>
      </p:sp>
      <p:sp>
        <p:nvSpPr>
          <p:cNvPr id="18"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9"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20"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21"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grpSp>
        <p:nvGrpSpPr>
          <p:cNvPr id="22" name="Group 58"/>
          <p:cNvGrpSpPr>
            <a:grpSpLocks noChangeAspect="1"/>
          </p:cNvGrpSpPr>
          <p:nvPr/>
        </p:nvGrpSpPr>
        <p:grpSpPr bwMode="auto">
          <a:xfrm>
            <a:off x="152400" y="5791200"/>
            <a:ext cx="977900" cy="977900"/>
            <a:chOff x="96" y="3360"/>
            <a:chExt cx="912" cy="912"/>
          </a:xfrm>
        </p:grpSpPr>
        <p:sp>
          <p:nvSpPr>
            <p:cNvPr id="23" name="Oval 49"/>
            <p:cNvSpPr>
              <a:spLocks noChangeAspect="1" noChangeArrowheads="1"/>
            </p:cNvSpPr>
            <p:nvPr/>
          </p:nvSpPr>
          <p:spPr bwMode="auto">
            <a:xfrm>
              <a:off x="96" y="3360"/>
              <a:ext cx="912" cy="912"/>
            </a:xfrm>
            <a:prstGeom prst="ellipse">
              <a:avLst/>
            </a:prstGeom>
            <a:solidFill>
              <a:schemeClr val="bg1"/>
            </a:solidFill>
            <a:ln w="9525">
              <a:solidFill>
                <a:schemeClr val="bg1"/>
              </a:solidFill>
              <a:round/>
              <a:headEnd/>
              <a:tailEnd/>
            </a:ln>
            <a:effectLst/>
          </p:spPr>
          <p:txBody>
            <a:bodyPr wrap="none" anchor="ctr">
              <a:prstTxWarp prst="textNoShape">
                <a:avLst/>
              </a:prstTxWarp>
            </a:bodyPr>
            <a:lstStyle/>
            <a:p>
              <a:endParaRPr lang="en-US"/>
            </a:p>
          </p:txBody>
        </p:sp>
        <p:pic>
          <p:nvPicPr>
            <p:cNvPr id="24" name="Picture 47" descr="CUseal"/>
            <p:cNvPicPr>
              <a:picLocks noChangeAspect="1" noChangeArrowheads="1"/>
            </p:cNvPicPr>
            <p:nvPr/>
          </p:nvPicPr>
          <p:blipFill>
            <a:blip r:embed="rId4"/>
            <a:srcRect/>
            <a:stretch>
              <a:fillRect/>
            </a:stretch>
          </p:blipFill>
          <p:spPr bwMode="auto">
            <a:xfrm>
              <a:off x="96" y="3360"/>
              <a:ext cx="912" cy="912"/>
            </a:xfrm>
            <a:prstGeom prst="rect">
              <a:avLst/>
            </a:prstGeom>
            <a:noFill/>
          </p:spPr>
        </p:pic>
      </p:grpSp>
      <p:sp>
        <p:nvSpPr>
          <p:cNvPr id="25"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6"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pic>
        <p:nvPicPr>
          <p:cNvPr id="27" name="Picture 28" descr="CUwordmark2"/>
          <p:cNvPicPr>
            <a:picLocks noChangeAspect="1" noChangeArrowheads="1"/>
          </p:cNvPicPr>
          <p:nvPr/>
        </p:nvPicPr>
        <p:blipFill>
          <a:blip r:embed="rId5"/>
          <a:srcRect/>
          <a:stretch>
            <a:fillRect/>
          </a:stretch>
        </p:blipFill>
        <p:spPr bwMode="auto">
          <a:xfrm>
            <a:off x="6477000" y="71415"/>
            <a:ext cx="2514600" cy="604837"/>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sp>
        <p:nvSpPr>
          <p:cNvPr id="6"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7"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8"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10" name="Rectangle 2"/>
          <p:cNvSpPr txBox="1">
            <a:spLocks noChangeArrowheads="1"/>
          </p:cNvSpPr>
          <p:nvPr/>
        </p:nvSpPr>
        <p:spPr bwMode="auto">
          <a:xfrm>
            <a:off x="0" y="0"/>
            <a:ext cx="64008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Project Blackbird</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11" name="Rectangle 6"/>
          <p:cNvSpPr>
            <a:spLocks noGrp="1" noChangeArrowheads="1"/>
          </p:cNvSpPr>
          <p:nvPr>
            <p:ph type="sldNum" sz="quarter" idx="12"/>
          </p:nvPr>
        </p:nvSpPr>
        <p:spPr bwMode="auto">
          <a:xfrm>
            <a:off x="4572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E942AE90-29A2-3945-AD5B-864AF8A2A6A8}" type="slidenum">
              <a:rPr lang="en-US"/>
              <a:pPr/>
              <a:t>14</a:t>
            </a:fld>
            <a:endParaRPr lang="en-US"/>
          </a:p>
        </p:txBody>
      </p:sp>
      <p:sp>
        <p:nvSpPr>
          <p:cNvPr id="12"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pic>
        <p:nvPicPr>
          <p:cNvPr id="13" name="Picture 28" descr="CUwordmark2"/>
          <p:cNvPicPr>
            <a:picLocks noChangeAspect="1" noChangeArrowheads="1"/>
          </p:cNvPicPr>
          <p:nvPr/>
        </p:nvPicPr>
        <p:blipFill>
          <a:blip r:embed="rId2"/>
          <a:srcRect/>
          <a:stretch>
            <a:fillRect/>
          </a:stretch>
        </p:blipFill>
        <p:spPr bwMode="auto">
          <a:xfrm>
            <a:off x="6477000" y="80963"/>
            <a:ext cx="2514600" cy="604837"/>
          </a:xfrm>
          <a:prstGeom prst="rect">
            <a:avLst/>
          </a:prstGeom>
          <a:noFill/>
        </p:spPr>
      </p:pic>
      <p:sp>
        <p:nvSpPr>
          <p:cNvPr id="14"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sp>
        <p:nvSpPr>
          <p:cNvPr id="15"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6"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7"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8"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grpSp>
        <p:nvGrpSpPr>
          <p:cNvPr id="2" name="Group 58"/>
          <p:cNvGrpSpPr>
            <a:grpSpLocks noChangeAspect="1"/>
          </p:cNvGrpSpPr>
          <p:nvPr/>
        </p:nvGrpSpPr>
        <p:grpSpPr bwMode="auto">
          <a:xfrm>
            <a:off x="152400" y="5791200"/>
            <a:ext cx="977900" cy="977900"/>
            <a:chOff x="96" y="3360"/>
            <a:chExt cx="912" cy="912"/>
          </a:xfrm>
        </p:grpSpPr>
        <p:sp>
          <p:nvSpPr>
            <p:cNvPr id="20" name="Oval 49"/>
            <p:cNvSpPr>
              <a:spLocks noChangeAspect="1" noChangeArrowheads="1"/>
            </p:cNvSpPr>
            <p:nvPr/>
          </p:nvSpPr>
          <p:spPr bwMode="auto">
            <a:xfrm>
              <a:off x="96" y="3360"/>
              <a:ext cx="912" cy="912"/>
            </a:xfrm>
            <a:prstGeom prst="ellipse">
              <a:avLst/>
            </a:prstGeom>
            <a:solidFill>
              <a:schemeClr val="bg1"/>
            </a:solidFill>
            <a:ln w="9525">
              <a:solidFill>
                <a:schemeClr val="bg1"/>
              </a:solidFill>
              <a:round/>
              <a:headEnd/>
              <a:tailEnd/>
            </a:ln>
            <a:effectLst/>
          </p:spPr>
          <p:txBody>
            <a:bodyPr wrap="none" anchor="ctr">
              <a:prstTxWarp prst="textNoShape">
                <a:avLst/>
              </a:prstTxWarp>
            </a:bodyPr>
            <a:lstStyle/>
            <a:p>
              <a:endParaRPr lang="en-US"/>
            </a:p>
          </p:txBody>
        </p:sp>
        <p:pic>
          <p:nvPicPr>
            <p:cNvPr id="21" name="Picture 47" descr="CUseal"/>
            <p:cNvPicPr>
              <a:picLocks noChangeAspect="1" noChangeArrowheads="1"/>
            </p:cNvPicPr>
            <p:nvPr/>
          </p:nvPicPr>
          <p:blipFill>
            <a:blip r:embed="rId3"/>
            <a:srcRect/>
            <a:stretch>
              <a:fillRect/>
            </a:stretch>
          </p:blipFill>
          <p:spPr bwMode="auto">
            <a:xfrm>
              <a:off x="96" y="3360"/>
              <a:ext cx="912" cy="912"/>
            </a:xfrm>
            <a:prstGeom prst="rect">
              <a:avLst/>
            </a:prstGeom>
            <a:noFill/>
          </p:spPr>
        </p:pic>
      </p:grpSp>
      <p:sp>
        <p:nvSpPr>
          <p:cNvPr id="22"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3"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pic>
        <p:nvPicPr>
          <p:cNvPr id="24" name="Picture 23" descr="BBTotalArchiveTime.png"/>
          <p:cNvPicPr>
            <a:picLocks noChangeAspect="1"/>
          </p:cNvPicPr>
          <p:nvPr/>
        </p:nvPicPr>
        <p:blipFill>
          <a:blip r:embed="rId4"/>
          <a:stretch>
            <a:fillRect/>
          </a:stretch>
        </p:blipFill>
        <p:spPr>
          <a:xfrm>
            <a:off x="924200" y="1593790"/>
            <a:ext cx="7332385" cy="380914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sp>
        <p:nvSpPr>
          <p:cNvPr id="6"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7"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8"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10" name="Rectangle 2"/>
          <p:cNvSpPr txBox="1">
            <a:spLocks noChangeArrowheads="1"/>
          </p:cNvSpPr>
          <p:nvPr/>
        </p:nvSpPr>
        <p:spPr bwMode="auto">
          <a:xfrm>
            <a:off x="0" y="0"/>
            <a:ext cx="64008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Project Blackbird</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11" name="Rectangle 6"/>
          <p:cNvSpPr>
            <a:spLocks noGrp="1" noChangeArrowheads="1"/>
          </p:cNvSpPr>
          <p:nvPr>
            <p:ph type="sldNum" sz="quarter" idx="12"/>
          </p:nvPr>
        </p:nvSpPr>
        <p:spPr bwMode="auto">
          <a:xfrm>
            <a:off x="4572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E942AE90-29A2-3945-AD5B-864AF8A2A6A8}" type="slidenum">
              <a:rPr lang="en-US"/>
              <a:pPr/>
              <a:t>15</a:t>
            </a:fld>
            <a:endParaRPr lang="en-US"/>
          </a:p>
        </p:txBody>
      </p:sp>
      <p:sp>
        <p:nvSpPr>
          <p:cNvPr id="12"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pic>
        <p:nvPicPr>
          <p:cNvPr id="13" name="Picture 28" descr="CUwordmark2"/>
          <p:cNvPicPr>
            <a:picLocks noChangeAspect="1" noChangeArrowheads="1"/>
          </p:cNvPicPr>
          <p:nvPr/>
        </p:nvPicPr>
        <p:blipFill>
          <a:blip r:embed="rId2"/>
          <a:srcRect/>
          <a:stretch>
            <a:fillRect/>
          </a:stretch>
        </p:blipFill>
        <p:spPr bwMode="auto">
          <a:xfrm>
            <a:off x="6477000" y="80963"/>
            <a:ext cx="2514600" cy="604837"/>
          </a:xfrm>
          <a:prstGeom prst="rect">
            <a:avLst/>
          </a:prstGeom>
          <a:noFill/>
        </p:spPr>
      </p:pic>
      <p:sp>
        <p:nvSpPr>
          <p:cNvPr id="14"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sp>
        <p:nvSpPr>
          <p:cNvPr id="15"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6"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7"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8"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grpSp>
        <p:nvGrpSpPr>
          <p:cNvPr id="2" name="Group 58"/>
          <p:cNvGrpSpPr>
            <a:grpSpLocks noChangeAspect="1"/>
          </p:cNvGrpSpPr>
          <p:nvPr/>
        </p:nvGrpSpPr>
        <p:grpSpPr bwMode="auto">
          <a:xfrm>
            <a:off x="152400" y="5791200"/>
            <a:ext cx="977900" cy="977900"/>
            <a:chOff x="96" y="3360"/>
            <a:chExt cx="912" cy="912"/>
          </a:xfrm>
        </p:grpSpPr>
        <p:sp>
          <p:nvSpPr>
            <p:cNvPr id="20" name="Oval 49"/>
            <p:cNvSpPr>
              <a:spLocks noChangeAspect="1" noChangeArrowheads="1"/>
            </p:cNvSpPr>
            <p:nvPr/>
          </p:nvSpPr>
          <p:spPr bwMode="auto">
            <a:xfrm>
              <a:off x="96" y="3360"/>
              <a:ext cx="912" cy="912"/>
            </a:xfrm>
            <a:prstGeom prst="ellipse">
              <a:avLst/>
            </a:prstGeom>
            <a:solidFill>
              <a:schemeClr val="bg1"/>
            </a:solidFill>
            <a:ln w="9525">
              <a:solidFill>
                <a:schemeClr val="bg1"/>
              </a:solidFill>
              <a:round/>
              <a:headEnd/>
              <a:tailEnd/>
            </a:ln>
            <a:effectLst/>
          </p:spPr>
          <p:txBody>
            <a:bodyPr wrap="none" anchor="ctr">
              <a:prstTxWarp prst="textNoShape">
                <a:avLst/>
              </a:prstTxWarp>
            </a:bodyPr>
            <a:lstStyle/>
            <a:p>
              <a:endParaRPr lang="en-US"/>
            </a:p>
          </p:txBody>
        </p:sp>
        <p:pic>
          <p:nvPicPr>
            <p:cNvPr id="21" name="Picture 47" descr="CUseal"/>
            <p:cNvPicPr>
              <a:picLocks noChangeAspect="1" noChangeArrowheads="1"/>
            </p:cNvPicPr>
            <p:nvPr/>
          </p:nvPicPr>
          <p:blipFill>
            <a:blip r:embed="rId3"/>
            <a:srcRect/>
            <a:stretch>
              <a:fillRect/>
            </a:stretch>
          </p:blipFill>
          <p:spPr bwMode="auto">
            <a:xfrm>
              <a:off x="96" y="3360"/>
              <a:ext cx="912" cy="912"/>
            </a:xfrm>
            <a:prstGeom prst="rect">
              <a:avLst/>
            </a:prstGeom>
            <a:noFill/>
          </p:spPr>
        </p:pic>
      </p:grpSp>
      <p:sp>
        <p:nvSpPr>
          <p:cNvPr id="22"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3"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pic>
        <p:nvPicPr>
          <p:cNvPr id="24" name="Picture 23" descr="BBTotalArchiveTime.png"/>
          <p:cNvPicPr>
            <a:picLocks noChangeAspect="1"/>
          </p:cNvPicPr>
          <p:nvPr/>
        </p:nvPicPr>
        <p:blipFill>
          <a:blip r:embed="rId4"/>
          <a:stretch>
            <a:fillRect/>
          </a:stretch>
        </p:blipFill>
        <p:spPr>
          <a:xfrm>
            <a:off x="924200" y="1480273"/>
            <a:ext cx="7332385" cy="4036175"/>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sp>
        <p:nvSpPr>
          <p:cNvPr id="6"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7"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8"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10" name="Rectangle 2"/>
          <p:cNvSpPr txBox="1">
            <a:spLocks noChangeArrowheads="1"/>
          </p:cNvSpPr>
          <p:nvPr/>
        </p:nvSpPr>
        <p:spPr bwMode="auto">
          <a:xfrm>
            <a:off x="0" y="0"/>
            <a:ext cx="64008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Project Blackbird</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11" name="Rectangle 6"/>
          <p:cNvSpPr>
            <a:spLocks noGrp="1" noChangeArrowheads="1"/>
          </p:cNvSpPr>
          <p:nvPr>
            <p:ph type="sldNum" sz="quarter" idx="12"/>
          </p:nvPr>
        </p:nvSpPr>
        <p:spPr bwMode="auto">
          <a:xfrm>
            <a:off x="4572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E942AE90-29A2-3945-AD5B-864AF8A2A6A8}" type="slidenum">
              <a:rPr lang="en-US"/>
              <a:pPr/>
              <a:t>16</a:t>
            </a:fld>
            <a:endParaRPr lang="en-US" dirty="0"/>
          </a:p>
        </p:txBody>
      </p:sp>
      <p:sp>
        <p:nvSpPr>
          <p:cNvPr id="12"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pic>
        <p:nvPicPr>
          <p:cNvPr id="13" name="Picture 28" descr="CUwordmark2"/>
          <p:cNvPicPr>
            <a:picLocks noChangeAspect="1" noChangeArrowheads="1"/>
          </p:cNvPicPr>
          <p:nvPr/>
        </p:nvPicPr>
        <p:blipFill>
          <a:blip r:embed="rId2"/>
          <a:srcRect/>
          <a:stretch>
            <a:fillRect/>
          </a:stretch>
        </p:blipFill>
        <p:spPr bwMode="auto">
          <a:xfrm>
            <a:off x="6477000" y="80963"/>
            <a:ext cx="2514600" cy="604837"/>
          </a:xfrm>
          <a:prstGeom prst="rect">
            <a:avLst/>
          </a:prstGeom>
          <a:noFill/>
        </p:spPr>
      </p:pic>
      <p:sp>
        <p:nvSpPr>
          <p:cNvPr id="14"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sp>
        <p:nvSpPr>
          <p:cNvPr id="15"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6"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7"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8"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grpSp>
        <p:nvGrpSpPr>
          <p:cNvPr id="2" name="Group 58"/>
          <p:cNvGrpSpPr>
            <a:grpSpLocks noChangeAspect="1"/>
          </p:cNvGrpSpPr>
          <p:nvPr/>
        </p:nvGrpSpPr>
        <p:grpSpPr bwMode="auto">
          <a:xfrm>
            <a:off x="152400" y="5791200"/>
            <a:ext cx="977900" cy="977900"/>
            <a:chOff x="96" y="3360"/>
            <a:chExt cx="912" cy="912"/>
          </a:xfrm>
        </p:grpSpPr>
        <p:sp>
          <p:nvSpPr>
            <p:cNvPr id="20" name="Oval 49"/>
            <p:cNvSpPr>
              <a:spLocks noChangeAspect="1" noChangeArrowheads="1"/>
            </p:cNvSpPr>
            <p:nvPr/>
          </p:nvSpPr>
          <p:spPr bwMode="auto">
            <a:xfrm>
              <a:off x="96" y="3360"/>
              <a:ext cx="912" cy="912"/>
            </a:xfrm>
            <a:prstGeom prst="ellipse">
              <a:avLst/>
            </a:prstGeom>
            <a:solidFill>
              <a:schemeClr val="bg1"/>
            </a:solidFill>
            <a:ln w="9525">
              <a:solidFill>
                <a:schemeClr val="bg1"/>
              </a:solidFill>
              <a:round/>
              <a:headEnd/>
              <a:tailEnd/>
            </a:ln>
            <a:effectLst/>
          </p:spPr>
          <p:txBody>
            <a:bodyPr wrap="none" anchor="ctr">
              <a:prstTxWarp prst="textNoShape">
                <a:avLst/>
              </a:prstTxWarp>
            </a:bodyPr>
            <a:lstStyle/>
            <a:p>
              <a:endParaRPr lang="en-US"/>
            </a:p>
          </p:txBody>
        </p:sp>
        <p:pic>
          <p:nvPicPr>
            <p:cNvPr id="21" name="Picture 47" descr="CUseal"/>
            <p:cNvPicPr>
              <a:picLocks noChangeAspect="1" noChangeArrowheads="1"/>
            </p:cNvPicPr>
            <p:nvPr/>
          </p:nvPicPr>
          <p:blipFill>
            <a:blip r:embed="rId3"/>
            <a:srcRect/>
            <a:stretch>
              <a:fillRect/>
            </a:stretch>
          </p:blipFill>
          <p:spPr bwMode="auto">
            <a:xfrm>
              <a:off x="96" y="3360"/>
              <a:ext cx="912" cy="912"/>
            </a:xfrm>
            <a:prstGeom prst="rect">
              <a:avLst/>
            </a:prstGeom>
            <a:noFill/>
          </p:spPr>
        </p:pic>
      </p:grpSp>
      <p:sp>
        <p:nvSpPr>
          <p:cNvPr id="22"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3"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sp>
        <p:nvSpPr>
          <p:cNvPr id="19" name="TextBox 18"/>
          <p:cNvSpPr txBox="1"/>
          <p:nvPr/>
        </p:nvSpPr>
        <p:spPr>
          <a:xfrm>
            <a:off x="152400" y="2312276"/>
            <a:ext cx="8839200" cy="3108544"/>
          </a:xfrm>
          <a:prstGeom prst="rect">
            <a:avLst/>
          </a:prstGeom>
          <a:noFill/>
        </p:spPr>
        <p:txBody>
          <a:bodyPr wrap="square" rtlCol="0">
            <a:spAutoFit/>
          </a:bodyPr>
          <a:lstStyle/>
          <a:p>
            <a:pPr>
              <a:buFont typeface="Arial"/>
              <a:buChar char="•"/>
            </a:pPr>
            <a:r>
              <a:rPr lang="en-US" sz="2800" dirty="0" smtClean="0"/>
              <a:t> Determine what to archive (active courses, orgs)</a:t>
            </a:r>
          </a:p>
          <a:p>
            <a:pPr>
              <a:buFont typeface="Arial"/>
              <a:buChar char="•"/>
            </a:pPr>
            <a:r>
              <a:rPr lang="en-US" sz="2800" dirty="0" smtClean="0"/>
              <a:t> Build a course list</a:t>
            </a:r>
          </a:p>
          <a:p>
            <a:pPr>
              <a:buFont typeface="Arial"/>
              <a:buChar char="•"/>
            </a:pPr>
            <a:r>
              <a:rPr lang="en-US" sz="2800" dirty="0" smtClean="0"/>
              <a:t> Create Blackbird submit files</a:t>
            </a:r>
          </a:p>
          <a:p>
            <a:pPr>
              <a:buFont typeface="Arial"/>
              <a:buChar char="•"/>
            </a:pPr>
            <a:r>
              <a:rPr lang="en-US" sz="2800" dirty="0" smtClean="0"/>
              <a:t> Submit </a:t>
            </a:r>
            <a:r>
              <a:rPr lang="en-US" sz="2800" dirty="0" err="1" smtClean="0"/>
              <a:t>DAGMan</a:t>
            </a:r>
            <a:r>
              <a:rPr lang="en-US" sz="2800" dirty="0" smtClean="0"/>
              <a:t> job to Condor</a:t>
            </a:r>
          </a:p>
          <a:p>
            <a:pPr>
              <a:buFont typeface="Arial"/>
              <a:buChar char="•"/>
            </a:pPr>
            <a:r>
              <a:rPr lang="en-US" sz="2800" dirty="0" smtClean="0"/>
              <a:t> Monitor Condor queue</a:t>
            </a:r>
          </a:p>
          <a:p>
            <a:pPr>
              <a:buFont typeface="Arial"/>
              <a:buChar char="•"/>
            </a:pPr>
            <a:r>
              <a:rPr lang="en-US" sz="2800" dirty="0" smtClean="0"/>
              <a:t> Receive email notification when all courses have been archived</a:t>
            </a:r>
            <a:endParaRPr lang="en-US" sz="2800" dirty="0"/>
          </a:p>
        </p:txBody>
      </p:sp>
      <p:sp>
        <p:nvSpPr>
          <p:cNvPr id="24" name="TextBox 23"/>
          <p:cNvSpPr txBox="1"/>
          <p:nvPr/>
        </p:nvSpPr>
        <p:spPr>
          <a:xfrm>
            <a:off x="683243" y="1219201"/>
            <a:ext cx="7523514" cy="646331"/>
          </a:xfrm>
          <a:prstGeom prst="rect">
            <a:avLst/>
          </a:prstGeom>
          <a:noFill/>
        </p:spPr>
        <p:txBody>
          <a:bodyPr wrap="none" rtlCol="0">
            <a:spAutoFit/>
          </a:bodyPr>
          <a:lstStyle/>
          <a:p>
            <a:r>
              <a:rPr lang="en-US" sz="3600" dirty="0" smtClean="0"/>
              <a:t>Steps in the weekly archive process</a:t>
            </a:r>
            <a:endParaRPr lang="en-US" sz="3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sp>
        <p:nvSpPr>
          <p:cNvPr id="6"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7"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8"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10" name="Rectangle 2"/>
          <p:cNvSpPr txBox="1">
            <a:spLocks noChangeArrowheads="1"/>
          </p:cNvSpPr>
          <p:nvPr/>
        </p:nvSpPr>
        <p:spPr bwMode="auto">
          <a:xfrm>
            <a:off x="0" y="0"/>
            <a:ext cx="64008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Project Blackbird</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11" name="Rectangle 6"/>
          <p:cNvSpPr>
            <a:spLocks noGrp="1" noChangeArrowheads="1"/>
          </p:cNvSpPr>
          <p:nvPr>
            <p:ph type="sldNum" sz="quarter" idx="12"/>
          </p:nvPr>
        </p:nvSpPr>
        <p:spPr bwMode="auto">
          <a:xfrm>
            <a:off x="4572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E942AE90-29A2-3945-AD5B-864AF8A2A6A8}" type="slidenum">
              <a:rPr lang="en-US"/>
              <a:pPr/>
              <a:t>17</a:t>
            </a:fld>
            <a:endParaRPr lang="en-US" dirty="0"/>
          </a:p>
        </p:txBody>
      </p:sp>
      <p:sp>
        <p:nvSpPr>
          <p:cNvPr id="12"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pic>
        <p:nvPicPr>
          <p:cNvPr id="13" name="Picture 28" descr="CUwordmark2"/>
          <p:cNvPicPr>
            <a:picLocks noChangeAspect="1" noChangeArrowheads="1"/>
          </p:cNvPicPr>
          <p:nvPr/>
        </p:nvPicPr>
        <p:blipFill>
          <a:blip r:embed="rId2"/>
          <a:srcRect/>
          <a:stretch>
            <a:fillRect/>
          </a:stretch>
        </p:blipFill>
        <p:spPr bwMode="auto">
          <a:xfrm>
            <a:off x="6477000" y="80963"/>
            <a:ext cx="2514600" cy="604837"/>
          </a:xfrm>
          <a:prstGeom prst="rect">
            <a:avLst/>
          </a:prstGeom>
          <a:noFill/>
        </p:spPr>
      </p:pic>
      <p:sp>
        <p:nvSpPr>
          <p:cNvPr id="14"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sp>
        <p:nvSpPr>
          <p:cNvPr id="15"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6"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7"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8"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grpSp>
        <p:nvGrpSpPr>
          <p:cNvPr id="2" name="Group 58"/>
          <p:cNvGrpSpPr>
            <a:grpSpLocks noChangeAspect="1"/>
          </p:cNvGrpSpPr>
          <p:nvPr/>
        </p:nvGrpSpPr>
        <p:grpSpPr bwMode="auto">
          <a:xfrm>
            <a:off x="152400" y="5791200"/>
            <a:ext cx="977900" cy="977900"/>
            <a:chOff x="96" y="3360"/>
            <a:chExt cx="912" cy="912"/>
          </a:xfrm>
        </p:grpSpPr>
        <p:sp>
          <p:nvSpPr>
            <p:cNvPr id="20" name="Oval 49"/>
            <p:cNvSpPr>
              <a:spLocks noChangeAspect="1" noChangeArrowheads="1"/>
            </p:cNvSpPr>
            <p:nvPr/>
          </p:nvSpPr>
          <p:spPr bwMode="auto">
            <a:xfrm>
              <a:off x="96" y="3360"/>
              <a:ext cx="912" cy="912"/>
            </a:xfrm>
            <a:prstGeom prst="ellipse">
              <a:avLst/>
            </a:prstGeom>
            <a:solidFill>
              <a:schemeClr val="bg1"/>
            </a:solidFill>
            <a:ln w="9525">
              <a:solidFill>
                <a:schemeClr val="bg1"/>
              </a:solidFill>
              <a:round/>
              <a:headEnd/>
              <a:tailEnd/>
            </a:ln>
            <a:effectLst/>
          </p:spPr>
          <p:txBody>
            <a:bodyPr wrap="none" anchor="ctr">
              <a:prstTxWarp prst="textNoShape">
                <a:avLst/>
              </a:prstTxWarp>
            </a:bodyPr>
            <a:lstStyle/>
            <a:p>
              <a:endParaRPr lang="en-US"/>
            </a:p>
          </p:txBody>
        </p:sp>
        <p:pic>
          <p:nvPicPr>
            <p:cNvPr id="21" name="Picture 47" descr="CUseal"/>
            <p:cNvPicPr>
              <a:picLocks noChangeAspect="1" noChangeArrowheads="1"/>
            </p:cNvPicPr>
            <p:nvPr/>
          </p:nvPicPr>
          <p:blipFill>
            <a:blip r:embed="rId3"/>
            <a:srcRect/>
            <a:stretch>
              <a:fillRect/>
            </a:stretch>
          </p:blipFill>
          <p:spPr bwMode="auto">
            <a:xfrm>
              <a:off x="96" y="3360"/>
              <a:ext cx="912" cy="912"/>
            </a:xfrm>
            <a:prstGeom prst="rect">
              <a:avLst/>
            </a:prstGeom>
            <a:noFill/>
          </p:spPr>
        </p:pic>
      </p:grpSp>
      <p:sp>
        <p:nvSpPr>
          <p:cNvPr id="22"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3"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sp>
        <p:nvSpPr>
          <p:cNvPr id="24" name="TextBox 23"/>
          <p:cNvSpPr txBox="1"/>
          <p:nvPr/>
        </p:nvSpPr>
        <p:spPr>
          <a:xfrm>
            <a:off x="1247813" y="1251075"/>
            <a:ext cx="6394374" cy="646331"/>
          </a:xfrm>
          <a:prstGeom prst="rect">
            <a:avLst/>
          </a:prstGeom>
          <a:noFill/>
        </p:spPr>
        <p:txBody>
          <a:bodyPr wrap="none" rtlCol="0">
            <a:spAutoFit/>
          </a:bodyPr>
          <a:lstStyle/>
          <a:p>
            <a:r>
              <a:rPr lang="en-US" sz="3600" dirty="0" smtClean="0"/>
              <a:t>What did it take to implement?</a:t>
            </a:r>
            <a:endParaRPr lang="en-US" sz="3600" dirty="0"/>
          </a:p>
        </p:txBody>
      </p:sp>
      <p:sp>
        <p:nvSpPr>
          <p:cNvPr id="25" name="TextBox 24"/>
          <p:cNvSpPr txBox="1"/>
          <p:nvPr/>
        </p:nvSpPr>
        <p:spPr>
          <a:xfrm>
            <a:off x="152401" y="2182396"/>
            <a:ext cx="8839200" cy="3539431"/>
          </a:xfrm>
          <a:prstGeom prst="rect">
            <a:avLst/>
          </a:prstGeom>
          <a:noFill/>
        </p:spPr>
        <p:txBody>
          <a:bodyPr wrap="square" rtlCol="0">
            <a:spAutoFit/>
          </a:bodyPr>
          <a:lstStyle/>
          <a:p>
            <a:pPr>
              <a:buFont typeface="Arial"/>
              <a:buChar char="•"/>
            </a:pPr>
            <a:r>
              <a:rPr lang="en-US" sz="2800" dirty="0" smtClean="0"/>
              <a:t> Have one or more multi-core machines</a:t>
            </a:r>
          </a:p>
          <a:p>
            <a:pPr>
              <a:buFont typeface="Arial"/>
              <a:buChar char="•"/>
            </a:pPr>
            <a:r>
              <a:rPr lang="en-US" sz="2800" dirty="0" smtClean="0"/>
              <a:t> Choose one machine as your Central Manager</a:t>
            </a:r>
          </a:p>
          <a:p>
            <a:pPr>
              <a:buFont typeface="Arial"/>
              <a:buChar char="•"/>
            </a:pPr>
            <a:r>
              <a:rPr lang="en-US" sz="2800" dirty="0" smtClean="0"/>
              <a:t> Install and configure Condor on each machine</a:t>
            </a:r>
          </a:p>
          <a:p>
            <a:pPr>
              <a:buFont typeface="Arial"/>
              <a:buChar char="•"/>
            </a:pPr>
            <a:r>
              <a:rPr lang="en-US" sz="2800" dirty="0" smtClean="0"/>
              <a:t> Automate course list creation (Query DB or Directory)</a:t>
            </a:r>
          </a:p>
          <a:p>
            <a:pPr>
              <a:buFont typeface="Arial"/>
              <a:buChar char="•"/>
            </a:pPr>
            <a:r>
              <a:rPr lang="en-US" sz="2800" dirty="0" smtClean="0"/>
              <a:t> Automate Condor submit files and Condor </a:t>
            </a:r>
            <a:r>
              <a:rPr lang="en-US" sz="2800" dirty="0" err="1" smtClean="0"/>
              <a:t>DAGMan</a:t>
            </a:r>
            <a:r>
              <a:rPr lang="en-US" sz="2800" dirty="0" smtClean="0"/>
              <a:t> file creation</a:t>
            </a:r>
          </a:p>
          <a:p>
            <a:pPr>
              <a:buFont typeface="Arial"/>
              <a:buChar char="•"/>
            </a:pPr>
            <a:r>
              <a:rPr lang="en-US" sz="2800" dirty="0" smtClean="0"/>
              <a:t> Automate the whole thing with cron</a:t>
            </a:r>
          </a:p>
          <a:p>
            <a:pPr>
              <a:buFont typeface="Arial"/>
              <a:buChar char="•"/>
            </a:pPr>
            <a:r>
              <a:rPr lang="en-US" sz="2800" dirty="0" smtClean="0"/>
              <a:t> Check log files for errors upon archive completion</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sp>
        <p:nvSpPr>
          <p:cNvPr id="6"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7"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8"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10" name="Rectangle 2"/>
          <p:cNvSpPr txBox="1">
            <a:spLocks noChangeArrowheads="1"/>
          </p:cNvSpPr>
          <p:nvPr/>
        </p:nvSpPr>
        <p:spPr bwMode="auto">
          <a:xfrm>
            <a:off x="0" y="0"/>
            <a:ext cx="64008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Project Blackbird</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11" name="Rectangle 6"/>
          <p:cNvSpPr>
            <a:spLocks noGrp="1" noChangeArrowheads="1"/>
          </p:cNvSpPr>
          <p:nvPr>
            <p:ph type="sldNum" sz="quarter" idx="12"/>
          </p:nvPr>
        </p:nvSpPr>
        <p:spPr bwMode="auto">
          <a:xfrm>
            <a:off x="4572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E942AE90-29A2-3945-AD5B-864AF8A2A6A8}" type="slidenum">
              <a:rPr lang="en-US"/>
              <a:pPr/>
              <a:t>18</a:t>
            </a:fld>
            <a:endParaRPr lang="en-US"/>
          </a:p>
        </p:txBody>
      </p:sp>
      <p:sp>
        <p:nvSpPr>
          <p:cNvPr id="12"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pic>
        <p:nvPicPr>
          <p:cNvPr id="13" name="Picture 28" descr="CUwordmark2"/>
          <p:cNvPicPr>
            <a:picLocks noChangeAspect="1" noChangeArrowheads="1"/>
          </p:cNvPicPr>
          <p:nvPr/>
        </p:nvPicPr>
        <p:blipFill>
          <a:blip r:embed="rId2"/>
          <a:srcRect/>
          <a:stretch>
            <a:fillRect/>
          </a:stretch>
        </p:blipFill>
        <p:spPr bwMode="auto">
          <a:xfrm>
            <a:off x="6477000" y="80963"/>
            <a:ext cx="2514600" cy="604837"/>
          </a:xfrm>
          <a:prstGeom prst="rect">
            <a:avLst/>
          </a:prstGeom>
          <a:noFill/>
        </p:spPr>
      </p:pic>
      <p:sp>
        <p:nvSpPr>
          <p:cNvPr id="14"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sp>
        <p:nvSpPr>
          <p:cNvPr id="15"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6"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7"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8"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grpSp>
        <p:nvGrpSpPr>
          <p:cNvPr id="2" name="Group 58"/>
          <p:cNvGrpSpPr>
            <a:grpSpLocks noChangeAspect="1"/>
          </p:cNvGrpSpPr>
          <p:nvPr/>
        </p:nvGrpSpPr>
        <p:grpSpPr bwMode="auto">
          <a:xfrm>
            <a:off x="152400" y="5791200"/>
            <a:ext cx="977900" cy="977900"/>
            <a:chOff x="96" y="3360"/>
            <a:chExt cx="912" cy="912"/>
          </a:xfrm>
        </p:grpSpPr>
        <p:sp>
          <p:nvSpPr>
            <p:cNvPr id="20" name="Oval 49"/>
            <p:cNvSpPr>
              <a:spLocks noChangeAspect="1" noChangeArrowheads="1"/>
            </p:cNvSpPr>
            <p:nvPr/>
          </p:nvSpPr>
          <p:spPr bwMode="auto">
            <a:xfrm>
              <a:off x="96" y="3360"/>
              <a:ext cx="912" cy="912"/>
            </a:xfrm>
            <a:prstGeom prst="ellipse">
              <a:avLst/>
            </a:prstGeom>
            <a:solidFill>
              <a:schemeClr val="bg1"/>
            </a:solidFill>
            <a:ln w="9525">
              <a:solidFill>
                <a:schemeClr val="bg1"/>
              </a:solidFill>
              <a:round/>
              <a:headEnd/>
              <a:tailEnd/>
            </a:ln>
            <a:effectLst/>
          </p:spPr>
          <p:txBody>
            <a:bodyPr wrap="none" anchor="ctr">
              <a:prstTxWarp prst="textNoShape">
                <a:avLst/>
              </a:prstTxWarp>
            </a:bodyPr>
            <a:lstStyle/>
            <a:p>
              <a:endParaRPr lang="en-US"/>
            </a:p>
          </p:txBody>
        </p:sp>
        <p:pic>
          <p:nvPicPr>
            <p:cNvPr id="21" name="Picture 47" descr="CUseal"/>
            <p:cNvPicPr>
              <a:picLocks noChangeAspect="1" noChangeArrowheads="1"/>
            </p:cNvPicPr>
            <p:nvPr/>
          </p:nvPicPr>
          <p:blipFill>
            <a:blip r:embed="rId3"/>
            <a:srcRect/>
            <a:stretch>
              <a:fillRect/>
            </a:stretch>
          </p:blipFill>
          <p:spPr bwMode="auto">
            <a:xfrm>
              <a:off x="96" y="3360"/>
              <a:ext cx="912" cy="912"/>
            </a:xfrm>
            <a:prstGeom prst="rect">
              <a:avLst/>
            </a:prstGeom>
            <a:noFill/>
          </p:spPr>
        </p:pic>
      </p:grpSp>
      <p:sp>
        <p:nvSpPr>
          <p:cNvPr id="22"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3"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sp>
        <p:nvSpPr>
          <p:cNvPr id="24" name="TextBox 23"/>
          <p:cNvSpPr txBox="1"/>
          <p:nvPr/>
        </p:nvSpPr>
        <p:spPr>
          <a:xfrm>
            <a:off x="1321373" y="1251075"/>
            <a:ext cx="6292032" cy="646331"/>
          </a:xfrm>
          <a:prstGeom prst="rect">
            <a:avLst/>
          </a:prstGeom>
          <a:noFill/>
        </p:spPr>
        <p:txBody>
          <a:bodyPr wrap="none" rtlCol="0">
            <a:spAutoFit/>
          </a:bodyPr>
          <a:lstStyle/>
          <a:p>
            <a:r>
              <a:rPr lang="en-US" sz="3600" dirty="0" smtClean="0"/>
              <a:t>Custom Condor Configuration</a:t>
            </a:r>
            <a:endParaRPr lang="en-US" sz="3600" dirty="0"/>
          </a:p>
        </p:txBody>
      </p:sp>
      <p:sp>
        <p:nvSpPr>
          <p:cNvPr id="25" name="TextBox 24"/>
          <p:cNvSpPr txBox="1"/>
          <p:nvPr/>
        </p:nvSpPr>
        <p:spPr>
          <a:xfrm>
            <a:off x="152401" y="2182396"/>
            <a:ext cx="8839200" cy="1815882"/>
          </a:xfrm>
          <a:prstGeom prst="rect">
            <a:avLst/>
          </a:prstGeom>
          <a:noFill/>
        </p:spPr>
        <p:txBody>
          <a:bodyPr wrap="square" rtlCol="0">
            <a:spAutoFit/>
          </a:bodyPr>
          <a:lstStyle/>
          <a:p>
            <a:r>
              <a:rPr lang="en-US" sz="2800" dirty="0" smtClean="0"/>
              <a:t>DAGMAN_MAX_JOBS_IDLE = 25</a:t>
            </a:r>
          </a:p>
          <a:p>
            <a:r>
              <a:rPr lang="en-US" sz="2800" dirty="0" smtClean="0"/>
              <a:t>DAGMAN_MAX_JOBS_SUBMITTED = 50</a:t>
            </a:r>
          </a:p>
          <a:p>
            <a:r>
              <a:rPr lang="en-US" sz="2800" dirty="0" smtClean="0"/>
              <a:t>## Force Condor to use Blackboard Private Network</a:t>
            </a:r>
          </a:p>
          <a:p>
            <a:r>
              <a:rPr lang="en-US" sz="2800" dirty="0" smtClean="0"/>
              <a:t>NETWORK_INTERFACE = Private Blackboard Net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sp>
        <p:nvSpPr>
          <p:cNvPr id="6"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7"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8"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10" name="Rectangle 2"/>
          <p:cNvSpPr txBox="1">
            <a:spLocks noChangeArrowheads="1"/>
          </p:cNvSpPr>
          <p:nvPr/>
        </p:nvSpPr>
        <p:spPr bwMode="auto">
          <a:xfrm>
            <a:off x="0" y="0"/>
            <a:ext cx="64008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err="1" smtClean="0">
                <a:ln>
                  <a:noFill/>
                </a:ln>
                <a:solidFill>
                  <a:schemeClr val="tx1"/>
                </a:solidFill>
                <a:effectLst/>
                <a:uLnTx/>
                <a:uFillTx/>
                <a:latin typeface="+mj-lt"/>
                <a:ea typeface="+mj-ea"/>
                <a:cs typeface="+mj-cs"/>
              </a:rPr>
              <a:t>DAGMan</a:t>
            </a:r>
            <a:r>
              <a:rPr kumimoji="0" lang="en-US" sz="4400" b="0" i="0" u="none" strike="noStrike" kern="1200" cap="none" spc="0" normalizeH="0" baseline="0" noProof="0" dirty="0" smtClean="0">
                <a:ln>
                  <a:noFill/>
                </a:ln>
                <a:solidFill>
                  <a:schemeClr val="tx1"/>
                </a:solidFill>
                <a:effectLst/>
                <a:uLnTx/>
                <a:uFillTx/>
                <a:latin typeface="+mj-lt"/>
                <a:ea typeface="+mj-ea"/>
                <a:cs typeface="+mj-cs"/>
              </a:rPr>
              <a:t> example</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12"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pic>
        <p:nvPicPr>
          <p:cNvPr id="13" name="Picture 28" descr="CUwordmark2"/>
          <p:cNvPicPr>
            <a:picLocks noChangeAspect="1" noChangeArrowheads="1"/>
          </p:cNvPicPr>
          <p:nvPr/>
        </p:nvPicPr>
        <p:blipFill>
          <a:blip r:embed="rId2"/>
          <a:srcRect/>
          <a:stretch>
            <a:fillRect/>
          </a:stretch>
        </p:blipFill>
        <p:spPr bwMode="auto">
          <a:xfrm>
            <a:off x="6477000" y="80963"/>
            <a:ext cx="2514600" cy="604837"/>
          </a:xfrm>
          <a:prstGeom prst="rect">
            <a:avLst/>
          </a:prstGeom>
          <a:noFill/>
        </p:spPr>
      </p:pic>
      <p:sp>
        <p:nvSpPr>
          <p:cNvPr id="14"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sp>
        <p:nvSpPr>
          <p:cNvPr id="15"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6"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7"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8"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22"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3"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sp>
        <p:nvSpPr>
          <p:cNvPr id="25" name="TextBox 24"/>
          <p:cNvSpPr txBox="1"/>
          <p:nvPr/>
        </p:nvSpPr>
        <p:spPr>
          <a:xfrm>
            <a:off x="129149" y="1143867"/>
            <a:ext cx="8862452" cy="5047535"/>
          </a:xfrm>
          <a:prstGeom prst="rect">
            <a:avLst/>
          </a:prstGeom>
          <a:noFill/>
        </p:spPr>
        <p:txBody>
          <a:bodyPr wrap="square" rtlCol="0">
            <a:spAutoFit/>
          </a:bodyPr>
          <a:lstStyle/>
          <a:p>
            <a:r>
              <a:rPr lang="en-US" sz="1400" dirty="0" smtClean="0"/>
              <a:t># Filename: /usr/local/CMSIntegration/files/Blackbird20091008.condor.sub</a:t>
            </a:r>
          </a:p>
          <a:p>
            <a:r>
              <a:rPr lang="en-US" sz="1400" dirty="0" smtClean="0"/>
              <a:t># Generated by </a:t>
            </a:r>
            <a:r>
              <a:rPr lang="en-US" sz="1400" dirty="0" err="1" smtClean="0"/>
              <a:t>condor_submit_dag</a:t>
            </a:r>
            <a:r>
              <a:rPr lang="en-US" sz="1400" dirty="0" smtClean="0"/>
              <a:t> /usr/local/CMSIntegration/files/Blackbird20091008 </a:t>
            </a:r>
          </a:p>
          <a:p>
            <a:r>
              <a:rPr lang="en-US" sz="1400" dirty="0" smtClean="0"/>
              <a:t>universe        = scheduler</a:t>
            </a:r>
          </a:p>
          <a:p>
            <a:r>
              <a:rPr lang="en-US" sz="1400" dirty="0" smtClean="0"/>
              <a:t>executable      = /</a:t>
            </a:r>
            <a:r>
              <a:rPr lang="en-US" sz="1400" dirty="0" err="1" smtClean="0"/>
              <a:t>usr/local/condor/bin/condor_dagman</a:t>
            </a:r>
            <a:endParaRPr lang="en-US" sz="1400" dirty="0" smtClean="0"/>
          </a:p>
          <a:p>
            <a:r>
              <a:rPr lang="en-US" sz="1400" dirty="0" err="1" smtClean="0"/>
              <a:t>getenv</a:t>
            </a:r>
            <a:r>
              <a:rPr lang="en-US" sz="1400" dirty="0" smtClean="0"/>
              <a:t>          = True</a:t>
            </a:r>
          </a:p>
          <a:p>
            <a:r>
              <a:rPr lang="en-US" sz="1400" dirty="0" smtClean="0"/>
              <a:t>output          = /usr/local/CMSIntegration/files/Blackbird20091008.lib.out</a:t>
            </a:r>
          </a:p>
          <a:p>
            <a:r>
              <a:rPr lang="en-US" sz="1400" dirty="0" smtClean="0"/>
              <a:t>error           = /usr/local/CMSIntegration/files/Blackbird20091008.lib.err</a:t>
            </a:r>
          </a:p>
          <a:p>
            <a:r>
              <a:rPr lang="en-US" sz="1400" dirty="0" smtClean="0"/>
              <a:t>log             = /usr/local/CMSIntegration/files/Blackbird20091008.dagman.log</a:t>
            </a:r>
          </a:p>
          <a:p>
            <a:r>
              <a:rPr lang="en-US" sz="1400" dirty="0" err="1" smtClean="0"/>
              <a:t>remove_kill_sig</a:t>
            </a:r>
            <a:r>
              <a:rPr lang="en-US" sz="1400" dirty="0" smtClean="0"/>
              <a:t> = SIGUSR1</a:t>
            </a:r>
          </a:p>
          <a:p>
            <a:r>
              <a:rPr lang="en-US" sz="1400" dirty="0" smtClean="0"/>
              <a:t># Note: default </a:t>
            </a:r>
            <a:r>
              <a:rPr lang="en-US" sz="1400" dirty="0" err="1" smtClean="0"/>
              <a:t>on_exit_remove</a:t>
            </a:r>
            <a:r>
              <a:rPr lang="en-US" sz="1400" dirty="0" smtClean="0"/>
              <a:t> expression:</a:t>
            </a:r>
          </a:p>
          <a:p>
            <a:r>
              <a:rPr lang="en-US" sz="1400" dirty="0" smtClean="0"/>
              <a:t># ( </a:t>
            </a:r>
            <a:r>
              <a:rPr lang="en-US" sz="1400" dirty="0" err="1" smtClean="0"/>
              <a:t>ExitSignal</a:t>
            </a:r>
            <a:r>
              <a:rPr lang="en-US" sz="1400" dirty="0" smtClean="0"/>
              <a:t> =?= 11 || (</a:t>
            </a:r>
            <a:r>
              <a:rPr lang="en-US" sz="1400" dirty="0" err="1" smtClean="0"/>
              <a:t>ExitCode</a:t>
            </a:r>
            <a:r>
              <a:rPr lang="en-US" sz="1400" dirty="0" smtClean="0"/>
              <a:t> =!= UNDEFINED &amp;&amp; </a:t>
            </a:r>
            <a:r>
              <a:rPr lang="en-US" sz="1400" dirty="0" err="1" smtClean="0"/>
              <a:t>ExitCode</a:t>
            </a:r>
            <a:r>
              <a:rPr lang="en-US" sz="1400" dirty="0" smtClean="0"/>
              <a:t> &gt;=0 &amp;&amp; </a:t>
            </a:r>
            <a:r>
              <a:rPr lang="en-US" sz="1400" dirty="0" err="1" smtClean="0"/>
              <a:t>ExitCode</a:t>
            </a:r>
            <a:r>
              <a:rPr lang="en-US" sz="1400" dirty="0" smtClean="0"/>
              <a:t> &lt;= 2))</a:t>
            </a:r>
          </a:p>
          <a:p>
            <a:r>
              <a:rPr lang="en-US" sz="1400" dirty="0" smtClean="0"/>
              <a:t># attempts to ensure that </a:t>
            </a:r>
            <a:r>
              <a:rPr lang="en-US" sz="1400" dirty="0" err="1" smtClean="0"/>
              <a:t>DAGMan</a:t>
            </a:r>
            <a:r>
              <a:rPr lang="en-US" sz="1400" dirty="0" smtClean="0"/>
              <a:t> is automatically</a:t>
            </a:r>
          </a:p>
          <a:p>
            <a:r>
              <a:rPr lang="en-US" sz="1400" dirty="0" smtClean="0"/>
              <a:t># </a:t>
            </a:r>
            <a:r>
              <a:rPr lang="en-US" sz="1400" dirty="0" err="1" smtClean="0"/>
              <a:t>requeued</a:t>
            </a:r>
            <a:r>
              <a:rPr lang="en-US" sz="1400" dirty="0" smtClean="0"/>
              <a:t> by the </a:t>
            </a:r>
            <a:r>
              <a:rPr lang="en-US" sz="1400" dirty="0" err="1" smtClean="0"/>
              <a:t>schedd</a:t>
            </a:r>
            <a:r>
              <a:rPr lang="en-US" sz="1400" dirty="0" smtClean="0"/>
              <a:t> if it exits abnormally or</a:t>
            </a:r>
          </a:p>
          <a:p>
            <a:r>
              <a:rPr lang="en-US" sz="1400" dirty="0" smtClean="0"/>
              <a:t># is killed (e.g., during a reboot).</a:t>
            </a:r>
          </a:p>
          <a:p>
            <a:r>
              <a:rPr lang="en-US" sz="1400" dirty="0" err="1" smtClean="0"/>
              <a:t>on_exit_remove</a:t>
            </a:r>
            <a:r>
              <a:rPr lang="en-US" sz="1400" dirty="0" smtClean="0"/>
              <a:t>  = ( </a:t>
            </a:r>
            <a:r>
              <a:rPr lang="en-US" sz="1400" dirty="0" err="1" smtClean="0"/>
              <a:t>ExitSignal</a:t>
            </a:r>
            <a:r>
              <a:rPr lang="en-US" sz="1400" dirty="0" smtClean="0"/>
              <a:t> =?= 11 || (</a:t>
            </a:r>
            <a:r>
              <a:rPr lang="en-US" sz="1400" dirty="0" err="1" smtClean="0"/>
              <a:t>ExitCode</a:t>
            </a:r>
            <a:r>
              <a:rPr lang="en-US" sz="1400" dirty="0" smtClean="0"/>
              <a:t> =!= UNDEFINED &amp;&amp; </a:t>
            </a:r>
            <a:r>
              <a:rPr lang="en-US" sz="1400" dirty="0" err="1" smtClean="0"/>
              <a:t>ExitCode</a:t>
            </a:r>
            <a:r>
              <a:rPr lang="en-US" sz="1400" dirty="0" smtClean="0"/>
              <a:t> &gt;=0 &amp;&amp; </a:t>
            </a:r>
            <a:r>
              <a:rPr lang="en-US" sz="1400" dirty="0" err="1" smtClean="0"/>
              <a:t>ExitCode</a:t>
            </a:r>
            <a:r>
              <a:rPr lang="en-US" sz="1400" dirty="0" smtClean="0"/>
              <a:t> &lt;= 2))</a:t>
            </a:r>
          </a:p>
          <a:p>
            <a:r>
              <a:rPr lang="en-US" sz="1400" dirty="0" err="1" smtClean="0"/>
              <a:t>copy_to_spool</a:t>
            </a:r>
            <a:r>
              <a:rPr lang="en-US" sz="1400" dirty="0" smtClean="0"/>
              <a:t>   = False</a:t>
            </a:r>
          </a:p>
          <a:p>
            <a:r>
              <a:rPr lang="en-US" sz="1400" dirty="0" smtClean="0"/>
              <a:t>arguments       = "-</a:t>
            </a:r>
            <a:r>
              <a:rPr lang="en-US" sz="1400" dirty="0" err="1" smtClean="0"/>
              <a:t>f</a:t>
            </a:r>
            <a:r>
              <a:rPr lang="en-US" sz="1400" dirty="0" smtClean="0"/>
              <a:t> -</a:t>
            </a:r>
            <a:r>
              <a:rPr lang="en-US" sz="1400" dirty="0" err="1" smtClean="0"/>
              <a:t>l</a:t>
            </a:r>
            <a:r>
              <a:rPr lang="en-US" sz="1400" dirty="0" smtClean="0"/>
              <a:t> . -Debug 3 -</a:t>
            </a:r>
            <a:r>
              <a:rPr lang="en-US" sz="1400" dirty="0" err="1" smtClean="0"/>
              <a:t>Lockfile</a:t>
            </a:r>
            <a:r>
              <a:rPr lang="en-US" sz="1400" dirty="0" smtClean="0"/>
              <a:t> /usr/local/CMSIntegration/files/Blackbird20091008.lock -</a:t>
            </a:r>
            <a:r>
              <a:rPr lang="en-US" sz="1400" dirty="0" err="1" smtClean="0"/>
              <a:t>AutoRescue</a:t>
            </a:r>
            <a:r>
              <a:rPr lang="en-US" sz="1400" dirty="0" smtClean="0"/>
              <a:t> 1 -</a:t>
            </a:r>
            <a:r>
              <a:rPr lang="en-US" sz="1400" dirty="0" err="1" smtClean="0"/>
              <a:t>DoRescueFrom</a:t>
            </a:r>
            <a:r>
              <a:rPr lang="en-US" sz="1400" dirty="0" smtClean="0"/>
              <a:t> 0 -Dag /usr/local/CMSIntegration/files/Blackbird20091008 -</a:t>
            </a:r>
            <a:r>
              <a:rPr lang="en-US" sz="1400" dirty="0" err="1" smtClean="0"/>
              <a:t>CsdVersion</a:t>
            </a:r>
            <a:r>
              <a:rPr lang="en-US" sz="1400" dirty="0" smtClean="0"/>
              <a:t> $</a:t>
            </a:r>
            <a:r>
              <a:rPr lang="en-US" sz="1400" dirty="0" err="1" smtClean="0"/>
              <a:t>CondorVersion</a:t>
            </a:r>
            <a:r>
              <a:rPr lang="en-US" sz="1400" dirty="0" smtClean="0"/>
              <a:t>:' '7.2.4' 'Jun' '15' '2009' '</a:t>
            </a:r>
            <a:r>
              <a:rPr lang="en-US" sz="1400" dirty="0" err="1" smtClean="0"/>
              <a:t>BuildID</a:t>
            </a:r>
            <a:r>
              <a:rPr lang="en-US" sz="1400" dirty="0" smtClean="0"/>
              <a:t>:' '159529' '$"</a:t>
            </a:r>
          </a:p>
          <a:p>
            <a:r>
              <a:rPr lang="en-US" sz="1400" dirty="0" smtClean="0"/>
              <a:t>environment     = _CONDOR_DAGMAN_LOG=/usr/local/CMSIntegration/files/Blackbird20091008.dagman.out;_CONDOR_MAX_DAGMAN_LOG=0</a:t>
            </a:r>
          </a:p>
          <a:p>
            <a:r>
              <a:rPr lang="en-US" sz="1400" dirty="0" smtClean="0"/>
              <a:t>notification    = Complete</a:t>
            </a:r>
          </a:p>
          <a:p>
            <a:r>
              <a:rPr lang="en-US" sz="1400" dirty="0" smtClean="0"/>
              <a:t>queue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pic>
        <p:nvPicPr>
          <p:cNvPr id="28" name="Picture 27" descr="jhatch_sr71_blackbird.jpe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sp>
        <p:nvSpPr>
          <p:cNvPr id="6"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7"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8"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10" name="Rectangle 2"/>
          <p:cNvSpPr txBox="1">
            <a:spLocks noChangeArrowheads="1"/>
          </p:cNvSpPr>
          <p:nvPr/>
        </p:nvSpPr>
        <p:spPr bwMode="auto">
          <a:xfrm>
            <a:off x="0" y="0"/>
            <a:ext cx="64008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Condor Submit</a:t>
            </a:r>
            <a:r>
              <a:rPr kumimoji="0" lang="en-US" sz="4400" b="0" i="0" u="none" strike="noStrike" kern="1200" cap="none" spc="0" normalizeH="0" noProof="0" dirty="0" smtClean="0">
                <a:ln>
                  <a:noFill/>
                </a:ln>
                <a:solidFill>
                  <a:schemeClr val="tx1"/>
                </a:solidFill>
                <a:effectLst/>
                <a:uLnTx/>
                <a:uFillTx/>
                <a:latin typeface="+mj-lt"/>
                <a:ea typeface="+mj-ea"/>
                <a:cs typeface="+mj-cs"/>
              </a:rPr>
              <a:t> example</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11" name="Rectangle 6"/>
          <p:cNvSpPr>
            <a:spLocks noGrp="1" noChangeArrowheads="1"/>
          </p:cNvSpPr>
          <p:nvPr>
            <p:ph type="sldNum" sz="quarter" idx="12"/>
          </p:nvPr>
        </p:nvSpPr>
        <p:spPr bwMode="auto">
          <a:xfrm>
            <a:off x="4572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E942AE90-29A2-3945-AD5B-864AF8A2A6A8}" type="slidenum">
              <a:rPr lang="en-US"/>
              <a:pPr/>
              <a:t>20</a:t>
            </a:fld>
            <a:endParaRPr lang="en-US" dirty="0"/>
          </a:p>
        </p:txBody>
      </p:sp>
      <p:sp>
        <p:nvSpPr>
          <p:cNvPr id="12"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pic>
        <p:nvPicPr>
          <p:cNvPr id="13" name="Picture 28" descr="CUwordmark2"/>
          <p:cNvPicPr>
            <a:picLocks noChangeAspect="1" noChangeArrowheads="1"/>
          </p:cNvPicPr>
          <p:nvPr/>
        </p:nvPicPr>
        <p:blipFill>
          <a:blip r:embed="rId2"/>
          <a:srcRect/>
          <a:stretch>
            <a:fillRect/>
          </a:stretch>
        </p:blipFill>
        <p:spPr bwMode="auto">
          <a:xfrm>
            <a:off x="6477000" y="80963"/>
            <a:ext cx="2514600" cy="604837"/>
          </a:xfrm>
          <a:prstGeom prst="rect">
            <a:avLst/>
          </a:prstGeom>
          <a:noFill/>
        </p:spPr>
      </p:pic>
      <p:sp>
        <p:nvSpPr>
          <p:cNvPr id="14"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sp>
        <p:nvSpPr>
          <p:cNvPr id="15"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6"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7"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8"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grpSp>
        <p:nvGrpSpPr>
          <p:cNvPr id="2" name="Group 58"/>
          <p:cNvGrpSpPr>
            <a:grpSpLocks noChangeAspect="1"/>
          </p:cNvGrpSpPr>
          <p:nvPr/>
        </p:nvGrpSpPr>
        <p:grpSpPr bwMode="auto">
          <a:xfrm>
            <a:off x="152400" y="5791200"/>
            <a:ext cx="977900" cy="977900"/>
            <a:chOff x="96" y="3360"/>
            <a:chExt cx="912" cy="912"/>
          </a:xfrm>
        </p:grpSpPr>
        <p:sp>
          <p:nvSpPr>
            <p:cNvPr id="20" name="Oval 49"/>
            <p:cNvSpPr>
              <a:spLocks noChangeAspect="1" noChangeArrowheads="1"/>
            </p:cNvSpPr>
            <p:nvPr/>
          </p:nvSpPr>
          <p:spPr bwMode="auto">
            <a:xfrm>
              <a:off x="96" y="3360"/>
              <a:ext cx="912" cy="912"/>
            </a:xfrm>
            <a:prstGeom prst="ellipse">
              <a:avLst/>
            </a:prstGeom>
            <a:solidFill>
              <a:schemeClr val="bg1"/>
            </a:solidFill>
            <a:ln w="9525">
              <a:solidFill>
                <a:schemeClr val="bg1"/>
              </a:solidFill>
              <a:round/>
              <a:headEnd/>
              <a:tailEnd/>
            </a:ln>
            <a:effectLst/>
          </p:spPr>
          <p:txBody>
            <a:bodyPr wrap="none" anchor="ctr">
              <a:prstTxWarp prst="textNoShape">
                <a:avLst/>
              </a:prstTxWarp>
            </a:bodyPr>
            <a:lstStyle/>
            <a:p>
              <a:endParaRPr lang="en-US"/>
            </a:p>
          </p:txBody>
        </p:sp>
        <p:pic>
          <p:nvPicPr>
            <p:cNvPr id="21" name="Picture 47" descr="CUseal"/>
            <p:cNvPicPr>
              <a:picLocks noChangeAspect="1" noChangeArrowheads="1"/>
            </p:cNvPicPr>
            <p:nvPr/>
          </p:nvPicPr>
          <p:blipFill>
            <a:blip r:embed="rId3"/>
            <a:srcRect/>
            <a:stretch>
              <a:fillRect/>
            </a:stretch>
          </p:blipFill>
          <p:spPr bwMode="auto">
            <a:xfrm>
              <a:off x="96" y="3360"/>
              <a:ext cx="912" cy="912"/>
            </a:xfrm>
            <a:prstGeom prst="rect">
              <a:avLst/>
            </a:prstGeom>
            <a:noFill/>
          </p:spPr>
        </p:pic>
      </p:grpSp>
      <p:sp>
        <p:nvSpPr>
          <p:cNvPr id="22"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3"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sp>
        <p:nvSpPr>
          <p:cNvPr id="25" name="TextBox 24"/>
          <p:cNvSpPr txBox="1"/>
          <p:nvPr/>
        </p:nvSpPr>
        <p:spPr>
          <a:xfrm>
            <a:off x="152400" y="1219201"/>
            <a:ext cx="8991600" cy="4493537"/>
          </a:xfrm>
          <a:prstGeom prst="rect">
            <a:avLst/>
          </a:prstGeom>
          <a:noFill/>
        </p:spPr>
        <p:txBody>
          <a:bodyPr wrap="square" rtlCol="0">
            <a:spAutoFit/>
          </a:bodyPr>
          <a:lstStyle/>
          <a:p>
            <a:r>
              <a:rPr lang="en-US" sz="2200" dirty="0" smtClean="0"/>
              <a:t>universe = vanilla</a:t>
            </a:r>
          </a:p>
          <a:p>
            <a:r>
              <a:rPr lang="en-US" sz="2200" dirty="0" smtClean="0"/>
              <a:t>requirements = (</a:t>
            </a:r>
            <a:r>
              <a:rPr lang="en-US" sz="2200" dirty="0" err="1" smtClean="0"/>
              <a:t>OpSys</a:t>
            </a:r>
            <a:r>
              <a:rPr lang="en-US" sz="2200" dirty="0" smtClean="0"/>
              <a:t>=="LINUX") &amp;&amp; (Memory &gt; 100) &amp;&amp; ((Arch=="INTEL") || (Arch=="X86_64"))</a:t>
            </a:r>
          </a:p>
          <a:p>
            <a:r>
              <a:rPr lang="en-US" sz="2200" dirty="0" smtClean="0"/>
              <a:t>executable = /</a:t>
            </a:r>
            <a:r>
              <a:rPr lang="en-US" sz="2200" dirty="0" err="1" smtClean="0"/>
              <a:t>usr/local/bin/condorSubmitArchive.pl</a:t>
            </a:r>
            <a:endParaRPr lang="en-US" sz="2200" dirty="0" smtClean="0"/>
          </a:p>
          <a:p>
            <a:r>
              <a:rPr lang="en-US" sz="2200" dirty="0" smtClean="0"/>
              <a:t>arguments = shoover-S0000BKBRD_401001,/san/weeklyArchives/20091008/</a:t>
            </a:r>
          </a:p>
          <a:p>
            <a:r>
              <a:rPr lang="en-US" sz="2200" dirty="0" err="1" smtClean="0"/>
              <a:t>getenv</a:t>
            </a:r>
            <a:r>
              <a:rPr lang="en-US" sz="2200" dirty="0" smtClean="0"/>
              <a:t> = True</a:t>
            </a:r>
          </a:p>
          <a:p>
            <a:r>
              <a:rPr lang="en-US" sz="2200" dirty="0" smtClean="0"/>
              <a:t>log = /usr/local/logs/bbCondorLogs/archive20091008.log</a:t>
            </a:r>
          </a:p>
          <a:p>
            <a:r>
              <a:rPr lang="en-US" sz="2200" dirty="0" smtClean="0"/>
              <a:t>notification = Error</a:t>
            </a:r>
          </a:p>
          <a:p>
            <a:r>
              <a:rPr lang="en-US" sz="2200" dirty="0" err="1" smtClean="0"/>
              <a:t>notify_user</a:t>
            </a:r>
            <a:r>
              <a:rPr lang="en-US" sz="2200" dirty="0" smtClean="0"/>
              <a:t> = DCIT2803_BB_ON_CALL-L@clemson.edu</a:t>
            </a:r>
          </a:p>
          <a:p>
            <a:r>
              <a:rPr lang="en-US" sz="2200" dirty="0" err="1" smtClean="0"/>
              <a:t>transfer_executable</a:t>
            </a:r>
            <a:r>
              <a:rPr lang="en-US" sz="2200" dirty="0" smtClean="0"/>
              <a:t> = False</a:t>
            </a:r>
          </a:p>
          <a:p>
            <a:r>
              <a:rPr lang="en-US" sz="2200" dirty="0" err="1" smtClean="0"/>
              <a:t>when_to_transfer_output</a:t>
            </a:r>
            <a:r>
              <a:rPr lang="en-US" sz="2200" dirty="0" smtClean="0"/>
              <a:t> = ON_EXIT</a:t>
            </a:r>
          </a:p>
          <a:p>
            <a:r>
              <a:rPr lang="en-US" sz="2200" dirty="0" smtClean="0"/>
              <a:t>queue 1</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dirty="0"/>
          </a:p>
        </p:txBody>
      </p:sp>
      <p:sp>
        <p:nvSpPr>
          <p:cNvPr id="4" name="Content Placeholder 3"/>
          <p:cNvSpPr>
            <a:spLocks noGrp="1"/>
          </p:cNvSpPr>
          <p:nvPr>
            <p:ph idx="1"/>
          </p:nvPr>
        </p:nvSpPr>
        <p:spPr/>
        <p:txBody>
          <a:bodyPr/>
          <a:lstStyle/>
          <a:p>
            <a:endParaRPr lang="en-US"/>
          </a:p>
        </p:txBody>
      </p:sp>
      <p:pic>
        <p:nvPicPr>
          <p:cNvPr id="5" name="Picture 4" descr="Screen shot 2009-10-07 at 2.11.36 PM.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dirty="0"/>
          </a:p>
        </p:txBody>
      </p:sp>
      <p:sp>
        <p:nvSpPr>
          <p:cNvPr id="4" name="Content Placeholder 3"/>
          <p:cNvSpPr>
            <a:spLocks noGrp="1"/>
          </p:cNvSpPr>
          <p:nvPr>
            <p:ph idx="1"/>
          </p:nvPr>
        </p:nvSpPr>
        <p:spPr/>
        <p:txBody>
          <a:bodyPr/>
          <a:lstStyle/>
          <a:p>
            <a:endParaRPr lang="en-US"/>
          </a:p>
        </p:txBody>
      </p:sp>
      <p:pic>
        <p:nvPicPr>
          <p:cNvPr id="5" name="Picture 4" descr="Screen shot 2009-10-07 at 2.11.36 PM.pn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dirty="0"/>
          </a:p>
        </p:txBody>
      </p:sp>
      <p:sp>
        <p:nvSpPr>
          <p:cNvPr id="4" name="Content Placeholder 3"/>
          <p:cNvSpPr>
            <a:spLocks noGrp="1"/>
          </p:cNvSpPr>
          <p:nvPr>
            <p:ph idx="1"/>
          </p:nvPr>
        </p:nvSpPr>
        <p:spPr/>
        <p:txBody>
          <a:bodyPr/>
          <a:lstStyle/>
          <a:p>
            <a:endParaRPr lang="en-US"/>
          </a:p>
        </p:txBody>
      </p:sp>
      <p:pic>
        <p:nvPicPr>
          <p:cNvPr id="5" name="Picture 4" descr="Screen shot 2009-10-07 at 2.11.36 PM.pn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dirty="0"/>
          </a:p>
        </p:txBody>
      </p:sp>
      <p:sp>
        <p:nvSpPr>
          <p:cNvPr id="4" name="Content Placeholder 3"/>
          <p:cNvSpPr>
            <a:spLocks noGrp="1"/>
          </p:cNvSpPr>
          <p:nvPr>
            <p:ph idx="1"/>
          </p:nvPr>
        </p:nvSpPr>
        <p:spPr/>
        <p:txBody>
          <a:bodyPr/>
          <a:lstStyle/>
          <a:p>
            <a:endParaRPr lang="en-US"/>
          </a:p>
        </p:txBody>
      </p:sp>
      <p:pic>
        <p:nvPicPr>
          <p:cNvPr id="5" name="Picture 4" descr="Screen shot 2009-10-07 at 2.11.36 PM.png"/>
          <p:cNvPicPr>
            <a:picLocks noChangeAspect="1"/>
          </p:cNvPicPr>
          <p:nvPr/>
        </p:nvPicPr>
        <p:blipFill>
          <a:blip r:embed="rId2"/>
          <a:stretch>
            <a:fillRect/>
          </a:stretch>
        </p:blipFill>
        <p:spPr>
          <a:xfrm>
            <a:off x="1" y="0"/>
            <a:ext cx="9144000" cy="685800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sp>
        <p:nvSpPr>
          <p:cNvPr id="6"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7"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8"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10" name="Rectangle 2"/>
          <p:cNvSpPr txBox="1">
            <a:spLocks noChangeArrowheads="1"/>
          </p:cNvSpPr>
          <p:nvPr/>
        </p:nvSpPr>
        <p:spPr bwMode="auto">
          <a:xfrm>
            <a:off x="0" y="0"/>
            <a:ext cx="64008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Blackbird Benefits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11" name="Rectangle 6"/>
          <p:cNvSpPr>
            <a:spLocks noGrp="1" noChangeArrowheads="1"/>
          </p:cNvSpPr>
          <p:nvPr>
            <p:ph type="sldNum" sz="quarter" idx="12"/>
          </p:nvPr>
        </p:nvSpPr>
        <p:spPr bwMode="auto">
          <a:xfrm>
            <a:off x="4572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E942AE90-29A2-3945-AD5B-864AF8A2A6A8}" type="slidenum">
              <a:rPr lang="en-US"/>
              <a:pPr/>
              <a:t>25</a:t>
            </a:fld>
            <a:endParaRPr lang="en-US"/>
          </a:p>
        </p:txBody>
      </p:sp>
      <p:sp>
        <p:nvSpPr>
          <p:cNvPr id="12"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pic>
        <p:nvPicPr>
          <p:cNvPr id="13" name="Picture 28" descr="CUwordmark2"/>
          <p:cNvPicPr>
            <a:picLocks noChangeAspect="1" noChangeArrowheads="1"/>
          </p:cNvPicPr>
          <p:nvPr/>
        </p:nvPicPr>
        <p:blipFill>
          <a:blip r:embed="rId2"/>
          <a:srcRect/>
          <a:stretch>
            <a:fillRect/>
          </a:stretch>
        </p:blipFill>
        <p:spPr bwMode="auto">
          <a:xfrm>
            <a:off x="6477000" y="80963"/>
            <a:ext cx="2514600" cy="604837"/>
          </a:xfrm>
          <a:prstGeom prst="rect">
            <a:avLst/>
          </a:prstGeom>
          <a:noFill/>
        </p:spPr>
      </p:pic>
      <p:sp>
        <p:nvSpPr>
          <p:cNvPr id="14"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sp>
        <p:nvSpPr>
          <p:cNvPr id="15"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6"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7"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8"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grpSp>
        <p:nvGrpSpPr>
          <p:cNvPr id="2" name="Group 58"/>
          <p:cNvGrpSpPr>
            <a:grpSpLocks noChangeAspect="1"/>
          </p:cNvGrpSpPr>
          <p:nvPr/>
        </p:nvGrpSpPr>
        <p:grpSpPr bwMode="auto">
          <a:xfrm>
            <a:off x="152400" y="5791200"/>
            <a:ext cx="977900" cy="977900"/>
            <a:chOff x="96" y="3360"/>
            <a:chExt cx="912" cy="912"/>
          </a:xfrm>
        </p:grpSpPr>
        <p:sp>
          <p:nvSpPr>
            <p:cNvPr id="20" name="Oval 49"/>
            <p:cNvSpPr>
              <a:spLocks noChangeAspect="1" noChangeArrowheads="1"/>
            </p:cNvSpPr>
            <p:nvPr/>
          </p:nvSpPr>
          <p:spPr bwMode="auto">
            <a:xfrm>
              <a:off x="96" y="3360"/>
              <a:ext cx="912" cy="912"/>
            </a:xfrm>
            <a:prstGeom prst="ellipse">
              <a:avLst/>
            </a:prstGeom>
            <a:solidFill>
              <a:schemeClr val="bg1"/>
            </a:solidFill>
            <a:ln w="9525">
              <a:solidFill>
                <a:schemeClr val="bg1"/>
              </a:solidFill>
              <a:round/>
              <a:headEnd/>
              <a:tailEnd/>
            </a:ln>
            <a:effectLst/>
          </p:spPr>
          <p:txBody>
            <a:bodyPr wrap="none" anchor="ctr">
              <a:prstTxWarp prst="textNoShape">
                <a:avLst/>
              </a:prstTxWarp>
            </a:bodyPr>
            <a:lstStyle/>
            <a:p>
              <a:endParaRPr lang="en-US"/>
            </a:p>
          </p:txBody>
        </p:sp>
        <p:pic>
          <p:nvPicPr>
            <p:cNvPr id="21" name="Picture 47" descr="CUseal"/>
            <p:cNvPicPr>
              <a:picLocks noChangeAspect="1" noChangeArrowheads="1"/>
            </p:cNvPicPr>
            <p:nvPr/>
          </p:nvPicPr>
          <p:blipFill>
            <a:blip r:embed="rId3"/>
            <a:srcRect/>
            <a:stretch>
              <a:fillRect/>
            </a:stretch>
          </p:blipFill>
          <p:spPr bwMode="auto">
            <a:xfrm>
              <a:off x="96" y="3360"/>
              <a:ext cx="912" cy="912"/>
            </a:xfrm>
            <a:prstGeom prst="rect">
              <a:avLst/>
            </a:prstGeom>
            <a:noFill/>
          </p:spPr>
        </p:pic>
      </p:grpSp>
      <p:sp>
        <p:nvSpPr>
          <p:cNvPr id="22"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3"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sp>
        <p:nvSpPr>
          <p:cNvPr id="25" name="TextBox 24"/>
          <p:cNvSpPr txBox="1"/>
          <p:nvPr/>
        </p:nvSpPr>
        <p:spPr>
          <a:xfrm>
            <a:off x="152400" y="1210194"/>
            <a:ext cx="8839200" cy="4524315"/>
          </a:xfrm>
          <a:prstGeom prst="rect">
            <a:avLst/>
          </a:prstGeom>
          <a:noFill/>
        </p:spPr>
        <p:txBody>
          <a:bodyPr wrap="square" rtlCol="0">
            <a:spAutoFit/>
          </a:bodyPr>
          <a:lstStyle/>
          <a:p>
            <a:pPr>
              <a:buFont typeface="Arial"/>
              <a:buChar char="•"/>
            </a:pPr>
            <a:r>
              <a:rPr lang="en-US" sz="2400" dirty="0" smtClean="0"/>
              <a:t> Reduced total archive time from &gt; 85 hrs to &lt; 24 hrs</a:t>
            </a:r>
          </a:p>
          <a:p>
            <a:pPr>
              <a:buFont typeface="Arial"/>
              <a:buChar char="•"/>
            </a:pPr>
            <a:r>
              <a:rPr lang="en-US" sz="2400" dirty="0" smtClean="0"/>
              <a:t> Job scheduling – all servers finish at the same time</a:t>
            </a:r>
          </a:p>
          <a:p>
            <a:pPr>
              <a:buFont typeface="Arial"/>
              <a:buChar char="•"/>
            </a:pPr>
            <a:r>
              <a:rPr lang="en-US" sz="2400" dirty="0" smtClean="0"/>
              <a:t> Zero impact to Blackboard Performance</a:t>
            </a:r>
          </a:p>
          <a:p>
            <a:pPr>
              <a:buFont typeface="Arial"/>
              <a:buChar char="•"/>
            </a:pPr>
            <a:r>
              <a:rPr lang="en-US" sz="2400" dirty="0" smtClean="0"/>
              <a:t> Automatic suspension/resumption of archives if Load reaches threshold on any core</a:t>
            </a:r>
          </a:p>
          <a:p>
            <a:pPr>
              <a:buFont typeface="Arial"/>
              <a:buChar char="•"/>
            </a:pPr>
            <a:r>
              <a:rPr lang="en-US" sz="2400" dirty="0" smtClean="0"/>
              <a:t> Email notification upon completion of all archives</a:t>
            </a:r>
          </a:p>
          <a:p>
            <a:pPr>
              <a:buFont typeface="Arial"/>
              <a:buChar char="•"/>
            </a:pPr>
            <a:r>
              <a:rPr lang="en-US" sz="2400" dirty="0" smtClean="0"/>
              <a:t> Load balancing – archive jobs are distributed as cores become available</a:t>
            </a:r>
          </a:p>
          <a:p>
            <a:pPr>
              <a:buFont typeface="Arial"/>
              <a:buChar char="•"/>
            </a:pPr>
            <a:r>
              <a:rPr lang="en-US" sz="2400" dirty="0" smtClean="0"/>
              <a:t> Takes advantage of all available CPU cores instead of just one core per server</a:t>
            </a:r>
          </a:p>
          <a:p>
            <a:pPr>
              <a:buFont typeface="Arial"/>
              <a:buChar char="•"/>
            </a:pPr>
            <a:r>
              <a:rPr lang="en-US" sz="2400" dirty="0" smtClean="0"/>
              <a:t> Use </a:t>
            </a:r>
            <a:r>
              <a:rPr lang="en-US" sz="2400" dirty="0" err="1" smtClean="0"/>
              <a:t>ClassAds</a:t>
            </a:r>
            <a:r>
              <a:rPr lang="en-US" sz="2400" dirty="0" smtClean="0"/>
              <a:t> to specify architecture and memory requirements for large archive jobs</a:t>
            </a:r>
            <a:endParaRPr lang="en-US"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sp>
        <p:nvSpPr>
          <p:cNvPr id="6"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7"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8"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10" name="Rectangle 2"/>
          <p:cNvSpPr txBox="1">
            <a:spLocks noChangeArrowheads="1"/>
          </p:cNvSpPr>
          <p:nvPr/>
        </p:nvSpPr>
        <p:spPr bwMode="auto">
          <a:xfrm>
            <a:off x="0" y="0"/>
            <a:ext cx="64008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Project Blackbird</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11" name="Rectangle 6"/>
          <p:cNvSpPr>
            <a:spLocks noGrp="1" noChangeArrowheads="1"/>
          </p:cNvSpPr>
          <p:nvPr>
            <p:ph type="sldNum" sz="quarter" idx="12"/>
          </p:nvPr>
        </p:nvSpPr>
        <p:spPr bwMode="auto">
          <a:xfrm>
            <a:off x="4572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E942AE90-29A2-3945-AD5B-864AF8A2A6A8}" type="slidenum">
              <a:rPr lang="en-US"/>
              <a:pPr/>
              <a:t>26</a:t>
            </a:fld>
            <a:endParaRPr lang="en-US"/>
          </a:p>
        </p:txBody>
      </p:sp>
      <p:sp>
        <p:nvSpPr>
          <p:cNvPr id="12"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pic>
        <p:nvPicPr>
          <p:cNvPr id="13" name="Picture 28" descr="CUwordmark2"/>
          <p:cNvPicPr>
            <a:picLocks noChangeAspect="1" noChangeArrowheads="1"/>
          </p:cNvPicPr>
          <p:nvPr/>
        </p:nvPicPr>
        <p:blipFill>
          <a:blip r:embed="rId2"/>
          <a:srcRect/>
          <a:stretch>
            <a:fillRect/>
          </a:stretch>
        </p:blipFill>
        <p:spPr bwMode="auto">
          <a:xfrm>
            <a:off x="6477000" y="80963"/>
            <a:ext cx="2514600" cy="604837"/>
          </a:xfrm>
          <a:prstGeom prst="rect">
            <a:avLst/>
          </a:prstGeom>
          <a:noFill/>
        </p:spPr>
      </p:pic>
      <p:sp>
        <p:nvSpPr>
          <p:cNvPr id="14"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sp>
        <p:nvSpPr>
          <p:cNvPr id="15"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6"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7"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8"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grpSp>
        <p:nvGrpSpPr>
          <p:cNvPr id="2" name="Group 58"/>
          <p:cNvGrpSpPr>
            <a:grpSpLocks noChangeAspect="1"/>
          </p:cNvGrpSpPr>
          <p:nvPr/>
        </p:nvGrpSpPr>
        <p:grpSpPr bwMode="auto">
          <a:xfrm>
            <a:off x="152400" y="5791200"/>
            <a:ext cx="977900" cy="977900"/>
            <a:chOff x="96" y="3360"/>
            <a:chExt cx="912" cy="912"/>
          </a:xfrm>
        </p:grpSpPr>
        <p:sp>
          <p:nvSpPr>
            <p:cNvPr id="20" name="Oval 49"/>
            <p:cNvSpPr>
              <a:spLocks noChangeAspect="1" noChangeArrowheads="1"/>
            </p:cNvSpPr>
            <p:nvPr/>
          </p:nvSpPr>
          <p:spPr bwMode="auto">
            <a:xfrm>
              <a:off x="96" y="3360"/>
              <a:ext cx="912" cy="912"/>
            </a:xfrm>
            <a:prstGeom prst="ellipse">
              <a:avLst/>
            </a:prstGeom>
            <a:solidFill>
              <a:schemeClr val="bg1"/>
            </a:solidFill>
            <a:ln w="9525">
              <a:solidFill>
                <a:schemeClr val="bg1"/>
              </a:solidFill>
              <a:round/>
              <a:headEnd/>
              <a:tailEnd/>
            </a:ln>
            <a:effectLst/>
          </p:spPr>
          <p:txBody>
            <a:bodyPr wrap="none" anchor="ctr">
              <a:prstTxWarp prst="textNoShape">
                <a:avLst/>
              </a:prstTxWarp>
            </a:bodyPr>
            <a:lstStyle/>
            <a:p>
              <a:endParaRPr lang="en-US"/>
            </a:p>
          </p:txBody>
        </p:sp>
        <p:pic>
          <p:nvPicPr>
            <p:cNvPr id="21" name="Picture 47" descr="CUseal"/>
            <p:cNvPicPr>
              <a:picLocks noChangeAspect="1" noChangeArrowheads="1"/>
            </p:cNvPicPr>
            <p:nvPr/>
          </p:nvPicPr>
          <p:blipFill>
            <a:blip r:embed="rId3"/>
            <a:srcRect/>
            <a:stretch>
              <a:fillRect/>
            </a:stretch>
          </p:blipFill>
          <p:spPr bwMode="auto">
            <a:xfrm>
              <a:off x="96" y="3360"/>
              <a:ext cx="912" cy="912"/>
            </a:xfrm>
            <a:prstGeom prst="rect">
              <a:avLst/>
            </a:prstGeom>
            <a:noFill/>
          </p:spPr>
        </p:pic>
      </p:grpSp>
      <p:sp>
        <p:nvSpPr>
          <p:cNvPr id="22"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3"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sp>
        <p:nvSpPr>
          <p:cNvPr id="24" name="TextBox 23"/>
          <p:cNvSpPr txBox="1"/>
          <p:nvPr/>
        </p:nvSpPr>
        <p:spPr>
          <a:xfrm>
            <a:off x="2697390" y="1219201"/>
            <a:ext cx="3495218" cy="646331"/>
          </a:xfrm>
          <a:prstGeom prst="rect">
            <a:avLst/>
          </a:prstGeom>
          <a:noFill/>
        </p:spPr>
        <p:txBody>
          <a:bodyPr wrap="none" rtlCol="0">
            <a:spAutoFit/>
          </a:bodyPr>
          <a:lstStyle/>
          <a:p>
            <a:pPr algn="dist"/>
            <a:r>
              <a:rPr lang="en-US" sz="3600" dirty="0" smtClean="0"/>
              <a:t>Recent Updates</a:t>
            </a:r>
            <a:endParaRPr lang="en-US" sz="3600" dirty="0"/>
          </a:p>
        </p:txBody>
      </p:sp>
      <p:sp>
        <p:nvSpPr>
          <p:cNvPr id="25" name="TextBox 24"/>
          <p:cNvSpPr txBox="1"/>
          <p:nvPr/>
        </p:nvSpPr>
        <p:spPr>
          <a:xfrm>
            <a:off x="152400" y="2242207"/>
            <a:ext cx="8839199" cy="3539431"/>
          </a:xfrm>
          <a:prstGeom prst="rect">
            <a:avLst/>
          </a:prstGeom>
          <a:noFill/>
        </p:spPr>
        <p:txBody>
          <a:bodyPr wrap="square" rtlCol="0">
            <a:spAutoFit/>
          </a:bodyPr>
          <a:lstStyle/>
          <a:p>
            <a:pPr>
              <a:buFont typeface="Arial"/>
              <a:buChar char="•"/>
            </a:pPr>
            <a:r>
              <a:rPr lang="en-US" sz="2800" dirty="0" smtClean="0"/>
              <a:t> 64 Bit Red Hat 5.4 OS and JVM 1.6</a:t>
            </a:r>
          </a:p>
          <a:p>
            <a:pPr>
              <a:buFont typeface="Arial"/>
              <a:buChar char="•"/>
            </a:pPr>
            <a:r>
              <a:rPr lang="en-US" sz="2800" dirty="0" smtClean="0"/>
              <a:t> Maximum (affordable) RAM per machine – 32 GB</a:t>
            </a:r>
          </a:p>
          <a:p>
            <a:pPr>
              <a:buFont typeface="Arial"/>
              <a:buChar char="•"/>
            </a:pPr>
            <a:r>
              <a:rPr lang="en-US" sz="2800" dirty="0" smtClean="0"/>
              <a:t> Web page to view queue and status</a:t>
            </a:r>
          </a:p>
          <a:p>
            <a:pPr algn="ctr"/>
            <a:r>
              <a:rPr lang="en-US" sz="2800" b="1" dirty="0" smtClean="0"/>
              <a:t>What’s next?</a:t>
            </a:r>
          </a:p>
          <a:p>
            <a:pPr>
              <a:buFont typeface="Arial"/>
              <a:buChar char="•"/>
            </a:pPr>
            <a:r>
              <a:rPr lang="en-US" sz="2800" dirty="0" smtClean="0"/>
              <a:t> Add out of warranty machines to the Blackboard Condor Pool (keep users off of them) </a:t>
            </a:r>
          </a:p>
          <a:p>
            <a:pPr>
              <a:buFont typeface="Arial"/>
              <a:buChar char="•"/>
            </a:pPr>
            <a:r>
              <a:rPr lang="en-US" sz="2800" dirty="0" smtClean="0"/>
              <a:t> Monitoring of queue</a:t>
            </a:r>
          </a:p>
          <a:p>
            <a:pPr>
              <a:buFont typeface="Arial"/>
              <a:buChar char="•"/>
            </a:pPr>
            <a:r>
              <a:rPr lang="en-US" sz="2800" dirty="0" smtClean="0"/>
              <a:t> Automate installation and configuration</a:t>
            </a:r>
            <a:endParaRPr lang="en-US" sz="28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sp>
        <p:nvSpPr>
          <p:cNvPr id="6"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7"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8"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10" name="Rectangle 2"/>
          <p:cNvSpPr txBox="1">
            <a:spLocks noChangeArrowheads="1"/>
          </p:cNvSpPr>
          <p:nvPr/>
        </p:nvSpPr>
        <p:spPr bwMode="auto">
          <a:xfrm>
            <a:off x="0" y="0"/>
            <a:ext cx="64008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Project Blackbird</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11" name="Rectangle 6"/>
          <p:cNvSpPr>
            <a:spLocks noGrp="1" noChangeArrowheads="1"/>
          </p:cNvSpPr>
          <p:nvPr>
            <p:ph type="sldNum" sz="quarter" idx="12"/>
          </p:nvPr>
        </p:nvSpPr>
        <p:spPr bwMode="auto">
          <a:xfrm>
            <a:off x="4572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E942AE90-29A2-3945-AD5B-864AF8A2A6A8}" type="slidenum">
              <a:rPr lang="en-US"/>
              <a:pPr/>
              <a:t>27</a:t>
            </a:fld>
            <a:endParaRPr lang="en-US"/>
          </a:p>
        </p:txBody>
      </p:sp>
      <p:sp>
        <p:nvSpPr>
          <p:cNvPr id="12"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pic>
        <p:nvPicPr>
          <p:cNvPr id="13" name="Picture 28" descr="CUwordmark2"/>
          <p:cNvPicPr>
            <a:picLocks noChangeAspect="1" noChangeArrowheads="1"/>
          </p:cNvPicPr>
          <p:nvPr/>
        </p:nvPicPr>
        <p:blipFill>
          <a:blip r:embed="rId2"/>
          <a:srcRect/>
          <a:stretch>
            <a:fillRect/>
          </a:stretch>
        </p:blipFill>
        <p:spPr bwMode="auto">
          <a:xfrm>
            <a:off x="6477000" y="80963"/>
            <a:ext cx="2514600" cy="604837"/>
          </a:xfrm>
          <a:prstGeom prst="rect">
            <a:avLst/>
          </a:prstGeom>
          <a:noFill/>
        </p:spPr>
      </p:pic>
      <p:sp>
        <p:nvSpPr>
          <p:cNvPr id="14"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sp>
        <p:nvSpPr>
          <p:cNvPr id="15"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6"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7"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8"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grpSp>
        <p:nvGrpSpPr>
          <p:cNvPr id="2" name="Group 58"/>
          <p:cNvGrpSpPr>
            <a:grpSpLocks noChangeAspect="1"/>
          </p:cNvGrpSpPr>
          <p:nvPr/>
        </p:nvGrpSpPr>
        <p:grpSpPr bwMode="auto">
          <a:xfrm>
            <a:off x="152400" y="5791200"/>
            <a:ext cx="977900" cy="977900"/>
            <a:chOff x="96" y="3360"/>
            <a:chExt cx="912" cy="912"/>
          </a:xfrm>
        </p:grpSpPr>
        <p:sp>
          <p:nvSpPr>
            <p:cNvPr id="20" name="Oval 49"/>
            <p:cNvSpPr>
              <a:spLocks noChangeAspect="1" noChangeArrowheads="1"/>
            </p:cNvSpPr>
            <p:nvPr/>
          </p:nvSpPr>
          <p:spPr bwMode="auto">
            <a:xfrm>
              <a:off x="96" y="3360"/>
              <a:ext cx="912" cy="912"/>
            </a:xfrm>
            <a:prstGeom prst="ellipse">
              <a:avLst/>
            </a:prstGeom>
            <a:solidFill>
              <a:schemeClr val="bg1"/>
            </a:solidFill>
            <a:ln w="9525">
              <a:solidFill>
                <a:schemeClr val="bg1"/>
              </a:solidFill>
              <a:round/>
              <a:headEnd/>
              <a:tailEnd/>
            </a:ln>
            <a:effectLst/>
          </p:spPr>
          <p:txBody>
            <a:bodyPr wrap="none" anchor="ctr">
              <a:prstTxWarp prst="textNoShape">
                <a:avLst/>
              </a:prstTxWarp>
            </a:bodyPr>
            <a:lstStyle/>
            <a:p>
              <a:endParaRPr lang="en-US"/>
            </a:p>
          </p:txBody>
        </p:sp>
        <p:pic>
          <p:nvPicPr>
            <p:cNvPr id="21" name="Picture 47" descr="CUseal"/>
            <p:cNvPicPr>
              <a:picLocks noChangeAspect="1" noChangeArrowheads="1"/>
            </p:cNvPicPr>
            <p:nvPr/>
          </p:nvPicPr>
          <p:blipFill>
            <a:blip r:embed="rId3"/>
            <a:srcRect/>
            <a:stretch>
              <a:fillRect/>
            </a:stretch>
          </p:blipFill>
          <p:spPr bwMode="auto">
            <a:xfrm>
              <a:off x="96" y="3360"/>
              <a:ext cx="912" cy="912"/>
            </a:xfrm>
            <a:prstGeom prst="rect">
              <a:avLst/>
            </a:prstGeom>
            <a:noFill/>
          </p:spPr>
        </p:pic>
      </p:grpSp>
      <p:sp>
        <p:nvSpPr>
          <p:cNvPr id="22"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3"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sp>
        <p:nvSpPr>
          <p:cNvPr id="19" name="TextBox 18"/>
          <p:cNvSpPr txBox="1"/>
          <p:nvPr/>
        </p:nvSpPr>
        <p:spPr>
          <a:xfrm>
            <a:off x="3184979" y="1629103"/>
            <a:ext cx="2520041" cy="646331"/>
          </a:xfrm>
          <a:prstGeom prst="rect">
            <a:avLst/>
          </a:prstGeom>
          <a:noFill/>
        </p:spPr>
        <p:txBody>
          <a:bodyPr wrap="none" rtlCol="0">
            <a:spAutoFit/>
          </a:bodyPr>
          <a:lstStyle/>
          <a:p>
            <a:r>
              <a:rPr lang="en-US" sz="3600" dirty="0" smtClean="0"/>
              <a:t>Questions?</a:t>
            </a:r>
            <a:endParaRPr lang="en-US" sz="3600" dirty="0"/>
          </a:p>
        </p:txBody>
      </p:sp>
      <p:sp>
        <p:nvSpPr>
          <p:cNvPr id="24" name="TextBox 23"/>
          <p:cNvSpPr txBox="1"/>
          <p:nvPr/>
        </p:nvSpPr>
        <p:spPr>
          <a:xfrm>
            <a:off x="2513734" y="2934138"/>
            <a:ext cx="3862531" cy="1384995"/>
          </a:xfrm>
          <a:prstGeom prst="rect">
            <a:avLst/>
          </a:prstGeom>
          <a:noFill/>
        </p:spPr>
        <p:txBody>
          <a:bodyPr wrap="none" rtlCol="0">
            <a:spAutoFit/>
          </a:bodyPr>
          <a:lstStyle/>
          <a:p>
            <a:pPr algn="ctr"/>
            <a:r>
              <a:rPr lang="en-US" sz="2800" dirty="0" smtClean="0"/>
              <a:t>Sam Hoover</a:t>
            </a:r>
          </a:p>
          <a:p>
            <a:pPr algn="ctr"/>
            <a:r>
              <a:rPr lang="en-US" sz="2800" dirty="0" err="1" smtClean="0"/>
              <a:t>shoover@clemson.edu</a:t>
            </a:r>
            <a:endParaRPr lang="en-US" sz="2800" dirty="0" smtClean="0"/>
          </a:p>
          <a:p>
            <a:pPr algn="ctr"/>
            <a:endParaRPr lang="en-US"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sp>
        <p:nvSpPr>
          <p:cNvPr id="6"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7"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8"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10" name="Rectangle 2"/>
          <p:cNvSpPr txBox="1">
            <a:spLocks noChangeArrowheads="1"/>
          </p:cNvSpPr>
          <p:nvPr/>
        </p:nvSpPr>
        <p:spPr bwMode="auto">
          <a:xfrm>
            <a:off x="0" y="0"/>
            <a:ext cx="64008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Project Blackbird</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11" name="Rectangle 6"/>
          <p:cNvSpPr>
            <a:spLocks noGrp="1" noChangeArrowheads="1"/>
          </p:cNvSpPr>
          <p:nvPr>
            <p:ph type="sldNum" sz="quarter" idx="12"/>
          </p:nvPr>
        </p:nvSpPr>
        <p:spPr bwMode="auto">
          <a:xfrm>
            <a:off x="4572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E942AE90-29A2-3945-AD5B-864AF8A2A6A8}" type="slidenum">
              <a:rPr lang="en-US"/>
              <a:pPr/>
              <a:t>3</a:t>
            </a:fld>
            <a:endParaRPr lang="en-US" dirty="0"/>
          </a:p>
        </p:txBody>
      </p:sp>
      <p:sp>
        <p:nvSpPr>
          <p:cNvPr id="12"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pic>
        <p:nvPicPr>
          <p:cNvPr id="13" name="Picture 28" descr="CUwordmark2"/>
          <p:cNvPicPr>
            <a:picLocks noChangeAspect="1" noChangeArrowheads="1"/>
          </p:cNvPicPr>
          <p:nvPr/>
        </p:nvPicPr>
        <p:blipFill>
          <a:blip r:embed="rId3"/>
          <a:srcRect/>
          <a:stretch>
            <a:fillRect/>
          </a:stretch>
        </p:blipFill>
        <p:spPr bwMode="auto">
          <a:xfrm>
            <a:off x="6477000" y="80963"/>
            <a:ext cx="2514600" cy="604837"/>
          </a:xfrm>
          <a:prstGeom prst="rect">
            <a:avLst/>
          </a:prstGeom>
          <a:noFill/>
        </p:spPr>
      </p:pic>
      <p:sp>
        <p:nvSpPr>
          <p:cNvPr id="14"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sp>
        <p:nvSpPr>
          <p:cNvPr id="15"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6"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7"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8"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grpSp>
        <p:nvGrpSpPr>
          <p:cNvPr id="2" name="Group 58"/>
          <p:cNvGrpSpPr>
            <a:grpSpLocks noChangeAspect="1"/>
          </p:cNvGrpSpPr>
          <p:nvPr/>
        </p:nvGrpSpPr>
        <p:grpSpPr bwMode="auto">
          <a:xfrm>
            <a:off x="152400" y="5791200"/>
            <a:ext cx="977900" cy="977900"/>
            <a:chOff x="96" y="3360"/>
            <a:chExt cx="912" cy="912"/>
          </a:xfrm>
        </p:grpSpPr>
        <p:sp>
          <p:nvSpPr>
            <p:cNvPr id="20" name="Oval 49"/>
            <p:cNvSpPr>
              <a:spLocks noChangeAspect="1" noChangeArrowheads="1"/>
            </p:cNvSpPr>
            <p:nvPr/>
          </p:nvSpPr>
          <p:spPr bwMode="auto">
            <a:xfrm>
              <a:off x="96" y="3360"/>
              <a:ext cx="912" cy="912"/>
            </a:xfrm>
            <a:prstGeom prst="ellipse">
              <a:avLst/>
            </a:prstGeom>
            <a:solidFill>
              <a:schemeClr val="bg1"/>
            </a:solidFill>
            <a:ln w="9525">
              <a:solidFill>
                <a:schemeClr val="bg1"/>
              </a:solidFill>
              <a:round/>
              <a:headEnd/>
              <a:tailEnd/>
            </a:ln>
            <a:effectLst/>
          </p:spPr>
          <p:txBody>
            <a:bodyPr wrap="none" anchor="ctr">
              <a:prstTxWarp prst="textNoShape">
                <a:avLst/>
              </a:prstTxWarp>
            </a:bodyPr>
            <a:lstStyle/>
            <a:p>
              <a:endParaRPr lang="en-US"/>
            </a:p>
          </p:txBody>
        </p:sp>
        <p:pic>
          <p:nvPicPr>
            <p:cNvPr id="21" name="Picture 47" descr="CUseal"/>
            <p:cNvPicPr>
              <a:picLocks noChangeAspect="1" noChangeArrowheads="1"/>
            </p:cNvPicPr>
            <p:nvPr/>
          </p:nvPicPr>
          <p:blipFill>
            <a:blip r:embed="rId4"/>
            <a:srcRect/>
            <a:stretch>
              <a:fillRect/>
            </a:stretch>
          </p:blipFill>
          <p:spPr bwMode="auto">
            <a:xfrm>
              <a:off x="96" y="3360"/>
              <a:ext cx="912" cy="912"/>
            </a:xfrm>
            <a:prstGeom prst="rect">
              <a:avLst/>
            </a:prstGeom>
            <a:noFill/>
          </p:spPr>
        </p:pic>
      </p:grpSp>
      <p:sp>
        <p:nvSpPr>
          <p:cNvPr id="22"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3"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sp>
        <p:nvSpPr>
          <p:cNvPr id="24" name="TextBox 23"/>
          <p:cNvSpPr txBox="1"/>
          <p:nvPr/>
        </p:nvSpPr>
        <p:spPr>
          <a:xfrm>
            <a:off x="152400" y="2137105"/>
            <a:ext cx="8839200" cy="3539431"/>
          </a:xfrm>
          <a:prstGeom prst="rect">
            <a:avLst/>
          </a:prstGeom>
          <a:noFill/>
        </p:spPr>
        <p:txBody>
          <a:bodyPr vert="horz" wrap="square" rtlCol="0">
            <a:spAutoFit/>
          </a:bodyPr>
          <a:lstStyle/>
          <a:p>
            <a:pPr>
              <a:buFont typeface="Arial"/>
              <a:buChar char="•"/>
            </a:pPr>
            <a:r>
              <a:rPr lang="en-US" sz="2800" dirty="0" smtClean="0">
                <a:latin typeface="Calibri (Body)"/>
                <a:cs typeface="Calibri (Body)"/>
              </a:rPr>
              <a:t>  End of Semester archives of all online courses in Blackboard since implementation in 2004</a:t>
            </a:r>
          </a:p>
          <a:p>
            <a:pPr>
              <a:buFont typeface="Arial"/>
              <a:buChar char="•"/>
            </a:pPr>
            <a:r>
              <a:rPr lang="en-US" sz="2800" dirty="0" smtClean="0">
                <a:latin typeface="Calibri (Body)"/>
                <a:cs typeface="Calibri (Body)"/>
              </a:rPr>
              <a:t> 77 GB Oracle 10.2.0.4 DB tied to a 1.2 TB Content system with over 13 million files</a:t>
            </a:r>
          </a:p>
          <a:p>
            <a:pPr>
              <a:buFont typeface="Arial"/>
              <a:buChar char="•"/>
            </a:pPr>
            <a:r>
              <a:rPr lang="en-US" sz="2800" dirty="0" smtClean="0">
                <a:latin typeface="Calibri (Body)"/>
                <a:cs typeface="Calibri (Body)"/>
              </a:rPr>
              <a:t> Spring 2010: </a:t>
            </a:r>
            <a:r>
              <a:rPr lang="en-US" sz="2800" dirty="0" smtClean="0"/>
              <a:t>4610 </a:t>
            </a:r>
            <a:r>
              <a:rPr lang="en-US" sz="2800" dirty="0" smtClean="0">
                <a:latin typeface="Calibri (Body)"/>
                <a:cs typeface="Calibri (Body)"/>
              </a:rPr>
              <a:t>active Blackboard courses, 31,372 total courses in Blackboard</a:t>
            </a:r>
          </a:p>
          <a:p>
            <a:pPr>
              <a:buFont typeface="Arial"/>
              <a:buChar char="•"/>
            </a:pPr>
            <a:r>
              <a:rPr lang="en-US" sz="2800" dirty="0" smtClean="0">
                <a:latin typeface="Calibri (Body)"/>
                <a:cs typeface="Calibri (Body)"/>
              </a:rPr>
              <a:t> Full system backups once a week, nightly incremental backups of entire system</a:t>
            </a:r>
          </a:p>
        </p:txBody>
      </p:sp>
      <p:sp>
        <p:nvSpPr>
          <p:cNvPr id="26" name="TextBox 25"/>
          <p:cNvSpPr txBox="1"/>
          <p:nvPr/>
        </p:nvSpPr>
        <p:spPr>
          <a:xfrm>
            <a:off x="1966234" y="1219201"/>
            <a:ext cx="4957532" cy="646331"/>
          </a:xfrm>
          <a:prstGeom prst="rect">
            <a:avLst/>
          </a:prstGeom>
          <a:noFill/>
        </p:spPr>
        <p:txBody>
          <a:bodyPr wrap="none" rtlCol="0">
            <a:spAutoFit/>
          </a:bodyPr>
          <a:lstStyle/>
          <a:p>
            <a:r>
              <a:rPr lang="en-US" sz="3600" dirty="0" smtClean="0">
                <a:latin typeface="Calibri (Body)"/>
                <a:cs typeface="Calibri (Body)"/>
              </a:rPr>
              <a:t>Blackboard at Clemson</a:t>
            </a:r>
            <a:endParaRPr lang="en-US" sz="3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sp>
        <p:nvSpPr>
          <p:cNvPr id="6"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7"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8"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10" name="Rectangle 2"/>
          <p:cNvSpPr txBox="1">
            <a:spLocks noChangeArrowheads="1"/>
          </p:cNvSpPr>
          <p:nvPr/>
        </p:nvSpPr>
        <p:spPr bwMode="auto">
          <a:xfrm>
            <a:off x="0" y="0"/>
            <a:ext cx="64008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sz="4400" dirty="0" smtClean="0">
                <a:latin typeface="Calibri (Body)"/>
                <a:cs typeface="Calibri (Body)"/>
              </a:rPr>
              <a:t>Condor at Clemson</a:t>
            </a:r>
            <a:endParaRPr lang="en-US" sz="4400" dirty="0"/>
          </a:p>
        </p:txBody>
      </p:sp>
      <p:sp>
        <p:nvSpPr>
          <p:cNvPr id="11" name="Rectangle 6"/>
          <p:cNvSpPr>
            <a:spLocks noGrp="1" noChangeArrowheads="1"/>
          </p:cNvSpPr>
          <p:nvPr>
            <p:ph type="sldNum" sz="quarter" idx="12"/>
          </p:nvPr>
        </p:nvSpPr>
        <p:spPr bwMode="auto">
          <a:xfrm>
            <a:off x="4572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E942AE90-29A2-3945-AD5B-864AF8A2A6A8}" type="slidenum">
              <a:rPr lang="en-US"/>
              <a:pPr/>
              <a:t>4</a:t>
            </a:fld>
            <a:endParaRPr lang="en-US" dirty="0"/>
          </a:p>
        </p:txBody>
      </p:sp>
      <p:sp>
        <p:nvSpPr>
          <p:cNvPr id="12"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pic>
        <p:nvPicPr>
          <p:cNvPr id="13" name="Picture 28" descr="CUwordmark2"/>
          <p:cNvPicPr>
            <a:picLocks noChangeAspect="1" noChangeArrowheads="1"/>
          </p:cNvPicPr>
          <p:nvPr/>
        </p:nvPicPr>
        <p:blipFill>
          <a:blip r:embed="rId3"/>
          <a:srcRect/>
          <a:stretch>
            <a:fillRect/>
          </a:stretch>
        </p:blipFill>
        <p:spPr bwMode="auto">
          <a:xfrm>
            <a:off x="6477000" y="80963"/>
            <a:ext cx="2514600" cy="604837"/>
          </a:xfrm>
          <a:prstGeom prst="rect">
            <a:avLst/>
          </a:prstGeom>
          <a:noFill/>
        </p:spPr>
      </p:pic>
      <p:sp>
        <p:nvSpPr>
          <p:cNvPr id="14"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sp>
        <p:nvSpPr>
          <p:cNvPr id="15"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6"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7"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8"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grpSp>
        <p:nvGrpSpPr>
          <p:cNvPr id="2" name="Group 58"/>
          <p:cNvGrpSpPr>
            <a:grpSpLocks noChangeAspect="1"/>
          </p:cNvGrpSpPr>
          <p:nvPr/>
        </p:nvGrpSpPr>
        <p:grpSpPr bwMode="auto">
          <a:xfrm>
            <a:off x="152400" y="5791200"/>
            <a:ext cx="977900" cy="977900"/>
            <a:chOff x="96" y="3360"/>
            <a:chExt cx="912" cy="912"/>
          </a:xfrm>
        </p:grpSpPr>
        <p:sp>
          <p:nvSpPr>
            <p:cNvPr id="20" name="Oval 49"/>
            <p:cNvSpPr>
              <a:spLocks noChangeAspect="1" noChangeArrowheads="1"/>
            </p:cNvSpPr>
            <p:nvPr/>
          </p:nvSpPr>
          <p:spPr bwMode="auto">
            <a:xfrm>
              <a:off x="96" y="3360"/>
              <a:ext cx="912" cy="912"/>
            </a:xfrm>
            <a:prstGeom prst="ellipse">
              <a:avLst/>
            </a:prstGeom>
            <a:solidFill>
              <a:schemeClr val="bg1"/>
            </a:solidFill>
            <a:ln w="9525">
              <a:solidFill>
                <a:schemeClr val="bg1"/>
              </a:solidFill>
              <a:round/>
              <a:headEnd/>
              <a:tailEnd/>
            </a:ln>
            <a:effectLst/>
          </p:spPr>
          <p:txBody>
            <a:bodyPr wrap="none" anchor="ctr">
              <a:prstTxWarp prst="textNoShape">
                <a:avLst/>
              </a:prstTxWarp>
            </a:bodyPr>
            <a:lstStyle/>
            <a:p>
              <a:endParaRPr lang="en-US"/>
            </a:p>
          </p:txBody>
        </p:sp>
        <p:pic>
          <p:nvPicPr>
            <p:cNvPr id="21" name="Picture 47" descr="CUseal"/>
            <p:cNvPicPr>
              <a:picLocks noChangeAspect="1" noChangeArrowheads="1"/>
            </p:cNvPicPr>
            <p:nvPr/>
          </p:nvPicPr>
          <p:blipFill>
            <a:blip r:embed="rId4"/>
            <a:srcRect/>
            <a:stretch>
              <a:fillRect/>
            </a:stretch>
          </p:blipFill>
          <p:spPr bwMode="auto">
            <a:xfrm>
              <a:off x="96" y="3360"/>
              <a:ext cx="912" cy="912"/>
            </a:xfrm>
            <a:prstGeom prst="rect">
              <a:avLst/>
            </a:prstGeom>
            <a:noFill/>
          </p:spPr>
        </p:pic>
      </p:grpSp>
      <p:sp>
        <p:nvSpPr>
          <p:cNvPr id="22"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3"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sp>
        <p:nvSpPr>
          <p:cNvPr id="24" name="TextBox 23"/>
          <p:cNvSpPr txBox="1"/>
          <p:nvPr/>
        </p:nvSpPr>
        <p:spPr>
          <a:xfrm>
            <a:off x="152400" y="1062439"/>
            <a:ext cx="8839200" cy="3970318"/>
          </a:xfrm>
          <a:prstGeom prst="rect">
            <a:avLst/>
          </a:prstGeom>
          <a:noFill/>
        </p:spPr>
        <p:txBody>
          <a:bodyPr vert="horz" wrap="square" rtlCol="0">
            <a:spAutoFit/>
          </a:bodyPr>
          <a:lstStyle/>
          <a:p>
            <a:pPr>
              <a:buFont typeface="Arial"/>
              <a:buChar char="•"/>
            </a:pPr>
            <a:r>
              <a:rPr lang="en-US" sz="2800" dirty="0" smtClean="0"/>
              <a:t> Clemson has deployed a Condor pool consisting of Windows Vista machines in the public computer labs and several other groups of machines (Linux, Solaris, etc.). These machines are available to Clemson faculty, students, and staff with high-throughput computing needs. Users can create their own Condor submit machines by downloading the appropriate software, and can even contribute their own idle cycles to the pool.</a:t>
            </a:r>
            <a:endParaRPr lang="en-US" sz="2800" dirty="0" smtClean="0">
              <a:latin typeface="Calibri (Body)"/>
              <a:cs typeface="Calibri (Body)"/>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sp>
        <p:nvSpPr>
          <p:cNvPr id="6"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7"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8"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10" name="Rectangle 2"/>
          <p:cNvSpPr txBox="1">
            <a:spLocks noChangeArrowheads="1"/>
          </p:cNvSpPr>
          <p:nvPr/>
        </p:nvSpPr>
        <p:spPr bwMode="auto">
          <a:xfrm>
            <a:off x="0" y="0"/>
            <a:ext cx="64008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r>
              <a:rPr lang="en-US" sz="4400" dirty="0" smtClean="0">
                <a:latin typeface="Calibri (Body)"/>
                <a:cs typeface="Calibri (Body)"/>
              </a:rPr>
              <a:t>Condor at Clemson</a:t>
            </a:r>
            <a:endParaRPr lang="en-US" sz="4400" dirty="0"/>
          </a:p>
        </p:txBody>
      </p:sp>
      <p:sp>
        <p:nvSpPr>
          <p:cNvPr id="11" name="Rectangle 6"/>
          <p:cNvSpPr>
            <a:spLocks noGrp="1" noChangeArrowheads="1"/>
          </p:cNvSpPr>
          <p:nvPr>
            <p:ph type="sldNum" sz="quarter" idx="12"/>
          </p:nvPr>
        </p:nvSpPr>
        <p:spPr bwMode="auto">
          <a:xfrm>
            <a:off x="4572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E942AE90-29A2-3945-AD5B-864AF8A2A6A8}" type="slidenum">
              <a:rPr lang="en-US"/>
              <a:pPr/>
              <a:t>5</a:t>
            </a:fld>
            <a:endParaRPr lang="en-US" dirty="0"/>
          </a:p>
        </p:txBody>
      </p:sp>
      <p:sp>
        <p:nvSpPr>
          <p:cNvPr id="12"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pic>
        <p:nvPicPr>
          <p:cNvPr id="13" name="Picture 28" descr="CUwordmark2"/>
          <p:cNvPicPr>
            <a:picLocks noChangeAspect="1" noChangeArrowheads="1"/>
          </p:cNvPicPr>
          <p:nvPr/>
        </p:nvPicPr>
        <p:blipFill>
          <a:blip r:embed="rId3"/>
          <a:srcRect/>
          <a:stretch>
            <a:fillRect/>
          </a:stretch>
        </p:blipFill>
        <p:spPr bwMode="auto">
          <a:xfrm>
            <a:off x="6477000" y="80963"/>
            <a:ext cx="2514600" cy="604837"/>
          </a:xfrm>
          <a:prstGeom prst="rect">
            <a:avLst/>
          </a:prstGeom>
          <a:noFill/>
        </p:spPr>
      </p:pic>
      <p:sp>
        <p:nvSpPr>
          <p:cNvPr id="14"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sp>
        <p:nvSpPr>
          <p:cNvPr id="15"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6"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7"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8"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grpSp>
        <p:nvGrpSpPr>
          <p:cNvPr id="2" name="Group 58"/>
          <p:cNvGrpSpPr>
            <a:grpSpLocks noChangeAspect="1"/>
          </p:cNvGrpSpPr>
          <p:nvPr/>
        </p:nvGrpSpPr>
        <p:grpSpPr bwMode="auto">
          <a:xfrm>
            <a:off x="152400" y="5791200"/>
            <a:ext cx="977900" cy="977900"/>
            <a:chOff x="96" y="3360"/>
            <a:chExt cx="912" cy="912"/>
          </a:xfrm>
        </p:grpSpPr>
        <p:sp>
          <p:nvSpPr>
            <p:cNvPr id="20" name="Oval 49"/>
            <p:cNvSpPr>
              <a:spLocks noChangeAspect="1" noChangeArrowheads="1"/>
            </p:cNvSpPr>
            <p:nvPr/>
          </p:nvSpPr>
          <p:spPr bwMode="auto">
            <a:xfrm>
              <a:off x="96" y="3360"/>
              <a:ext cx="912" cy="912"/>
            </a:xfrm>
            <a:prstGeom prst="ellipse">
              <a:avLst/>
            </a:prstGeom>
            <a:solidFill>
              <a:schemeClr val="bg1"/>
            </a:solidFill>
            <a:ln w="9525">
              <a:solidFill>
                <a:schemeClr val="bg1"/>
              </a:solidFill>
              <a:round/>
              <a:headEnd/>
              <a:tailEnd/>
            </a:ln>
            <a:effectLst/>
          </p:spPr>
          <p:txBody>
            <a:bodyPr wrap="none" anchor="ctr">
              <a:prstTxWarp prst="textNoShape">
                <a:avLst/>
              </a:prstTxWarp>
            </a:bodyPr>
            <a:lstStyle/>
            <a:p>
              <a:endParaRPr lang="en-US"/>
            </a:p>
          </p:txBody>
        </p:sp>
        <p:pic>
          <p:nvPicPr>
            <p:cNvPr id="21" name="Picture 47" descr="CUseal"/>
            <p:cNvPicPr>
              <a:picLocks noChangeAspect="1" noChangeArrowheads="1"/>
            </p:cNvPicPr>
            <p:nvPr/>
          </p:nvPicPr>
          <p:blipFill>
            <a:blip r:embed="rId4"/>
            <a:srcRect/>
            <a:stretch>
              <a:fillRect/>
            </a:stretch>
          </p:blipFill>
          <p:spPr bwMode="auto">
            <a:xfrm>
              <a:off x="96" y="3360"/>
              <a:ext cx="912" cy="912"/>
            </a:xfrm>
            <a:prstGeom prst="rect">
              <a:avLst/>
            </a:prstGeom>
            <a:noFill/>
          </p:spPr>
        </p:pic>
      </p:grpSp>
      <p:sp>
        <p:nvSpPr>
          <p:cNvPr id="22"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3"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sp>
        <p:nvSpPr>
          <p:cNvPr id="24" name="TextBox 23"/>
          <p:cNvSpPr txBox="1"/>
          <p:nvPr/>
        </p:nvSpPr>
        <p:spPr>
          <a:xfrm>
            <a:off x="152400" y="1062439"/>
            <a:ext cx="8839200" cy="4401205"/>
          </a:xfrm>
          <a:prstGeom prst="rect">
            <a:avLst/>
          </a:prstGeom>
          <a:noFill/>
        </p:spPr>
        <p:txBody>
          <a:bodyPr vert="horz" wrap="square" rtlCol="0">
            <a:spAutoFit/>
          </a:bodyPr>
          <a:lstStyle/>
          <a:p>
            <a:pPr>
              <a:buFont typeface="Arial"/>
              <a:buChar char="•"/>
            </a:pPr>
            <a:r>
              <a:rPr lang="en-US" sz="2800" dirty="0" smtClean="0"/>
              <a:t> The Palmetto Cluster is a dedicated Linux cluster of 1111 nodes. Each node has 8 cores and 12-16 GB of RAM. </a:t>
            </a:r>
          </a:p>
          <a:p>
            <a:pPr>
              <a:buFont typeface="Arial"/>
              <a:buChar char="•"/>
            </a:pPr>
            <a:r>
              <a:rPr lang="en-US" sz="2800" dirty="0" smtClean="0"/>
              <a:t> Nodes are sold as “Condos” so that the owner gets a guaranteed slice of time based on the number of nodes that they own each week. </a:t>
            </a:r>
          </a:p>
          <a:p>
            <a:pPr>
              <a:buFont typeface="Arial"/>
              <a:buChar char="•"/>
            </a:pPr>
            <a:r>
              <a:rPr lang="en-US" sz="2800" dirty="0" smtClean="0">
                <a:latin typeface="Calibri (Body)"/>
                <a:cs typeface="Calibri (Body)"/>
              </a:rPr>
              <a:t> Clemson Condor users get time on the system if it is not in use by a Condo owner.</a:t>
            </a:r>
          </a:p>
          <a:p>
            <a:pPr>
              <a:buFont typeface="Arial"/>
              <a:buChar char="•"/>
            </a:pPr>
            <a:r>
              <a:rPr lang="en-US" sz="2800" dirty="0" smtClean="0">
                <a:latin typeface="Calibri (Body)"/>
                <a:cs typeface="Calibri (Body)"/>
              </a:rPr>
              <a:t> We also share cycles via OSG, as the lowest priority user on the system.</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BBCondor.png"/>
          <p:cNvPicPr>
            <a:picLocks noChangeAspect="1"/>
          </p:cNvPicPr>
          <p:nvPr/>
        </p:nvPicPr>
        <p:blipFill>
          <a:blip r:embed="rId3"/>
          <a:stretch>
            <a:fillRect/>
          </a:stretch>
        </p:blipFill>
        <p:spPr>
          <a:xfrm>
            <a:off x="0" y="89601"/>
            <a:ext cx="9144000" cy="6678798"/>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sp>
        <p:nvSpPr>
          <p:cNvPr id="6"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7"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8"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10" name="Rectangle 2"/>
          <p:cNvSpPr txBox="1">
            <a:spLocks noChangeArrowheads="1"/>
          </p:cNvSpPr>
          <p:nvPr/>
        </p:nvSpPr>
        <p:spPr bwMode="auto">
          <a:xfrm>
            <a:off x="0" y="0"/>
            <a:ext cx="64008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Blackbird Archive</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11" name="Rectangle 6"/>
          <p:cNvSpPr>
            <a:spLocks noGrp="1" noChangeArrowheads="1"/>
          </p:cNvSpPr>
          <p:nvPr>
            <p:ph type="sldNum" sz="quarter" idx="12"/>
          </p:nvPr>
        </p:nvSpPr>
        <p:spPr bwMode="auto">
          <a:xfrm>
            <a:off x="4572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E942AE90-29A2-3945-AD5B-864AF8A2A6A8}" type="slidenum">
              <a:rPr lang="en-US"/>
              <a:pPr/>
              <a:t>7</a:t>
            </a:fld>
            <a:endParaRPr lang="en-US" dirty="0"/>
          </a:p>
        </p:txBody>
      </p:sp>
      <p:sp>
        <p:nvSpPr>
          <p:cNvPr id="12"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pic>
        <p:nvPicPr>
          <p:cNvPr id="13" name="Picture 28" descr="CUwordmark2"/>
          <p:cNvPicPr>
            <a:picLocks noChangeAspect="1" noChangeArrowheads="1"/>
          </p:cNvPicPr>
          <p:nvPr/>
        </p:nvPicPr>
        <p:blipFill>
          <a:blip r:embed="rId3"/>
          <a:srcRect/>
          <a:stretch>
            <a:fillRect/>
          </a:stretch>
        </p:blipFill>
        <p:spPr bwMode="auto">
          <a:xfrm>
            <a:off x="6477000" y="80963"/>
            <a:ext cx="2514600" cy="604837"/>
          </a:xfrm>
          <a:prstGeom prst="rect">
            <a:avLst/>
          </a:prstGeom>
          <a:noFill/>
        </p:spPr>
      </p:pic>
      <p:sp>
        <p:nvSpPr>
          <p:cNvPr id="14"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sp>
        <p:nvSpPr>
          <p:cNvPr id="15"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6"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7"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8"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grpSp>
        <p:nvGrpSpPr>
          <p:cNvPr id="2" name="Group 58"/>
          <p:cNvGrpSpPr>
            <a:grpSpLocks noChangeAspect="1"/>
          </p:cNvGrpSpPr>
          <p:nvPr/>
        </p:nvGrpSpPr>
        <p:grpSpPr bwMode="auto">
          <a:xfrm>
            <a:off x="152400" y="5791200"/>
            <a:ext cx="977900" cy="977900"/>
            <a:chOff x="96" y="3360"/>
            <a:chExt cx="912" cy="912"/>
          </a:xfrm>
        </p:grpSpPr>
        <p:sp>
          <p:nvSpPr>
            <p:cNvPr id="20" name="Oval 49"/>
            <p:cNvSpPr>
              <a:spLocks noChangeAspect="1" noChangeArrowheads="1"/>
            </p:cNvSpPr>
            <p:nvPr/>
          </p:nvSpPr>
          <p:spPr bwMode="auto">
            <a:xfrm>
              <a:off x="96" y="3360"/>
              <a:ext cx="912" cy="912"/>
            </a:xfrm>
            <a:prstGeom prst="ellipse">
              <a:avLst/>
            </a:prstGeom>
            <a:solidFill>
              <a:schemeClr val="bg1"/>
            </a:solidFill>
            <a:ln w="9525">
              <a:solidFill>
                <a:schemeClr val="bg1"/>
              </a:solidFill>
              <a:round/>
              <a:headEnd/>
              <a:tailEnd/>
            </a:ln>
            <a:effectLst/>
          </p:spPr>
          <p:txBody>
            <a:bodyPr wrap="none" anchor="ctr">
              <a:prstTxWarp prst="textNoShape">
                <a:avLst/>
              </a:prstTxWarp>
            </a:bodyPr>
            <a:lstStyle/>
            <a:p>
              <a:endParaRPr lang="en-US"/>
            </a:p>
          </p:txBody>
        </p:sp>
        <p:pic>
          <p:nvPicPr>
            <p:cNvPr id="21" name="Picture 47" descr="CUseal"/>
            <p:cNvPicPr>
              <a:picLocks noChangeAspect="1" noChangeArrowheads="1"/>
            </p:cNvPicPr>
            <p:nvPr/>
          </p:nvPicPr>
          <p:blipFill>
            <a:blip r:embed="rId4"/>
            <a:srcRect/>
            <a:stretch>
              <a:fillRect/>
            </a:stretch>
          </p:blipFill>
          <p:spPr bwMode="auto">
            <a:xfrm>
              <a:off x="96" y="3360"/>
              <a:ext cx="912" cy="912"/>
            </a:xfrm>
            <a:prstGeom prst="rect">
              <a:avLst/>
            </a:prstGeom>
            <a:noFill/>
          </p:spPr>
        </p:pic>
      </p:grpSp>
      <p:sp>
        <p:nvSpPr>
          <p:cNvPr id="22"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3"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sp>
        <p:nvSpPr>
          <p:cNvPr id="24" name="TextBox 23"/>
          <p:cNvSpPr txBox="1"/>
          <p:nvPr/>
        </p:nvSpPr>
        <p:spPr>
          <a:xfrm>
            <a:off x="152400" y="1219201"/>
            <a:ext cx="8839200" cy="4401205"/>
          </a:xfrm>
          <a:prstGeom prst="rect">
            <a:avLst/>
          </a:prstGeom>
          <a:noFill/>
        </p:spPr>
        <p:txBody>
          <a:bodyPr vert="horz" wrap="square" rtlCol="0">
            <a:spAutoFit/>
          </a:bodyPr>
          <a:lstStyle/>
          <a:p>
            <a:pPr>
              <a:buFont typeface="Arial"/>
              <a:buChar char="•"/>
            </a:pPr>
            <a:r>
              <a:rPr lang="en-US" sz="2800" dirty="0" smtClean="0">
                <a:latin typeface="Calibri (Body)"/>
                <a:cs typeface="Calibri (Body)"/>
              </a:rPr>
              <a:t> Blackboard provides a script for executing batch archives given a list of courses as input.</a:t>
            </a:r>
          </a:p>
          <a:p>
            <a:pPr>
              <a:buFont typeface="Arial"/>
              <a:buChar char="•"/>
            </a:pPr>
            <a:r>
              <a:rPr lang="en-US" sz="2800" dirty="0" smtClean="0">
                <a:latin typeface="Calibri (Body)"/>
                <a:cs typeface="Calibri (Body)"/>
              </a:rPr>
              <a:t> Weekly archive process at Clemson began in Fall 2006 after an accidental deletion of many courses.</a:t>
            </a:r>
          </a:p>
          <a:p>
            <a:pPr>
              <a:buFont typeface="Arial"/>
              <a:buChar char="•"/>
            </a:pPr>
            <a:r>
              <a:rPr lang="en-US" sz="2800" dirty="0" smtClean="0">
                <a:latin typeface="Calibri (Body)"/>
                <a:cs typeface="Calibri (Body)"/>
              </a:rPr>
              <a:t> Started out splitting the course list into four equal chunks and giving each server ¼ of the total course list. All four servers usually finished within 2 hours of each other, total time for the batch was &lt; 24 hours.</a:t>
            </a:r>
          </a:p>
          <a:p>
            <a:pPr>
              <a:buFont typeface="Arial"/>
              <a:buChar char="•"/>
            </a:pPr>
            <a:r>
              <a:rPr lang="en-US" sz="2800" dirty="0" smtClean="0">
                <a:latin typeface="Calibri (Body)"/>
                <a:cs typeface="Calibri (Body)"/>
              </a:rPr>
              <a:t> </a:t>
            </a:r>
            <a:r>
              <a:rPr lang="en-US" sz="2800" dirty="0" smtClean="0"/>
              <a:t>By Fall 2008, archiving the active courses took 85.5 hours, and the servers finished at widely varying times.</a:t>
            </a:r>
            <a:endParaRPr lang="en-US" sz="2800" dirty="0" smtClean="0">
              <a:latin typeface="Calibri (Body)"/>
              <a:cs typeface="Calibri (Body)"/>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sp>
        <p:nvSpPr>
          <p:cNvPr id="6"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7"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8"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10" name="Rectangle 2"/>
          <p:cNvSpPr txBox="1">
            <a:spLocks noChangeArrowheads="1"/>
          </p:cNvSpPr>
          <p:nvPr/>
        </p:nvSpPr>
        <p:spPr bwMode="auto">
          <a:xfrm>
            <a:off x="0" y="0"/>
            <a:ext cx="64008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Blackbird Archive</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11" name="Rectangle 6"/>
          <p:cNvSpPr>
            <a:spLocks noGrp="1" noChangeArrowheads="1"/>
          </p:cNvSpPr>
          <p:nvPr>
            <p:ph type="sldNum" sz="quarter" idx="12"/>
          </p:nvPr>
        </p:nvSpPr>
        <p:spPr bwMode="auto">
          <a:xfrm>
            <a:off x="4572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E942AE90-29A2-3945-AD5B-864AF8A2A6A8}" type="slidenum">
              <a:rPr lang="en-US"/>
              <a:pPr/>
              <a:t>8</a:t>
            </a:fld>
            <a:endParaRPr lang="en-US" dirty="0"/>
          </a:p>
        </p:txBody>
      </p:sp>
      <p:sp>
        <p:nvSpPr>
          <p:cNvPr id="12"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pic>
        <p:nvPicPr>
          <p:cNvPr id="13" name="Picture 28" descr="CUwordmark2"/>
          <p:cNvPicPr>
            <a:picLocks noChangeAspect="1" noChangeArrowheads="1"/>
          </p:cNvPicPr>
          <p:nvPr/>
        </p:nvPicPr>
        <p:blipFill>
          <a:blip r:embed="rId3"/>
          <a:srcRect/>
          <a:stretch>
            <a:fillRect/>
          </a:stretch>
        </p:blipFill>
        <p:spPr bwMode="auto">
          <a:xfrm>
            <a:off x="6477000" y="80963"/>
            <a:ext cx="2514600" cy="604837"/>
          </a:xfrm>
          <a:prstGeom prst="rect">
            <a:avLst/>
          </a:prstGeom>
          <a:noFill/>
        </p:spPr>
      </p:pic>
      <p:sp>
        <p:nvSpPr>
          <p:cNvPr id="14"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sp>
        <p:nvSpPr>
          <p:cNvPr id="15"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6"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7"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8"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grpSp>
        <p:nvGrpSpPr>
          <p:cNvPr id="2" name="Group 58"/>
          <p:cNvGrpSpPr>
            <a:grpSpLocks noChangeAspect="1"/>
          </p:cNvGrpSpPr>
          <p:nvPr/>
        </p:nvGrpSpPr>
        <p:grpSpPr bwMode="auto">
          <a:xfrm>
            <a:off x="152400" y="5791200"/>
            <a:ext cx="977900" cy="977900"/>
            <a:chOff x="96" y="3360"/>
            <a:chExt cx="912" cy="912"/>
          </a:xfrm>
        </p:grpSpPr>
        <p:sp>
          <p:nvSpPr>
            <p:cNvPr id="20" name="Oval 49"/>
            <p:cNvSpPr>
              <a:spLocks noChangeAspect="1" noChangeArrowheads="1"/>
            </p:cNvSpPr>
            <p:nvPr/>
          </p:nvSpPr>
          <p:spPr bwMode="auto">
            <a:xfrm>
              <a:off x="96" y="3360"/>
              <a:ext cx="912" cy="912"/>
            </a:xfrm>
            <a:prstGeom prst="ellipse">
              <a:avLst/>
            </a:prstGeom>
            <a:solidFill>
              <a:schemeClr val="bg1"/>
            </a:solidFill>
            <a:ln w="9525">
              <a:solidFill>
                <a:schemeClr val="bg1"/>
              </a:solidFill>
              <a:round/>
              <a:headEnd/>
              <a:tailEnd/>
            </a:ln>
            <a:effectLst/>
          </p:spPr>
          <p:txBody>
            <a:bodyPr wrap="none" anchor="ctr">
              <a:prstTxWarp prst="textNoShape">
                <a:avLst/>
              </a:prstTxWarp>
            </a:bodyPr>
            <a:lstStyle/>
            <a:p>
              <a:endParaRPr lang="en-US"/>
            </a:p>
          </p:txBody>
        </p:sp>
        <p:pic>
          <p:nvPicPr>
            <p:cNvPr id="21" name="Picture 47" descr="CUseal"/>
            <p:cNvPicPr>
              <a:picLocks noChangeAspect="1" noChangeArrowheads="1"/>
            </p:cNvPicPr>
            <p:nvPr/>
          </p:nvPicPr>
          <p:blipFill>
            <a:blip r:embed="rId4"/>
            <a:srcRect/>
            <a:stretch>
              <a:fillRect/>
            </a:stretch>
          </p:blipFill>
          <p:spPr bwMode="auto">
            <a:xfrm>
              <a:off x="96" y="3360"/>
              <a:ext cx="912" cy="912"/>
            </a:xfrm>
            <a:prstGeom prst="rect">
              <a:avLst/>
            </a:prstGeom>
            <a:noFill/>
          </p:spPr>
        </p:pic>
      </p:grpSp>
      <p:sp>
        <p:nvSpPr>
          <p:cNvPr id="22"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3"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sp>
        <p:nvSpPr>
          <p:cNvPr id="24" name="TextBox 23"/>
          <p:cNvSpPr txBox="1"/>
          <p:nvPr/>
        </p:nvSpPr>
        <p:spPr>
          <a:xfrm>
            <a:off x="152400" y="1219201"/>
            <a:ext cx="8839200" cy="4401205"/>
          </a:xfrm>
          <a:prstGeom prst="rect">
            <a:avLst/>
          </a:prstGeom>
          <a:noFill/>
        </p:spPr>
        <p:txBody>
          <a:bodyPr vert="horz" wrap="square" rtlCol="0">
            <a:spAutoFit/>
          </a:bodyPr>
          <a:lstStyle/>
          <a:p>
            <a:pPr>
              <a:buFont typeface="Arial"/>
              <a:buChar char="•"/>
            </a:pPr>
            <a:r>
              <a:rPr lang="en-US" sz="2800" dirty="0" smtClean="0">
                <a:latin typeface="Calibri (Body)"/>
                <a:cs typeface="Calibri (Body)"/>
              </a:rPr>
              <a:t> /</a:t>
            </a:r>
            <a:r>
              <a:rPr lang="en-US" sz="2800" dirty="0" err="1" smtClean="0">
                <a:latin typeface="Calibri (Body)"/>
                <a:cs typeface="Calibri (Body)"/>
              </a:rPr>
              <a:t>usr/local/blackboard/apps/content-exchange/bin/batch_ImportExport.sh</a:t>
            </a:r>
            <a:endParaRPr lang="en-US" sz="2800" dirty="0" smtClean="0">
              <a:latin typeface="Calibri (Body)"/>
              <a:cs typeface="Calibri (Body)"/>
            </a:endParaRPr>
          </a:p>
          <a:p>
            <a:pPr>
              <a:buFont typeface="Arial"/>
              <a:buChar char="•"/>
            </a:pPr>
            <a:r>
              <a:rPr lang="en-US" sz="2800" b="1" dirty="0" smtClean="0"/>
              <a:t> </a:t>
            </a:r>
            <a:r>
              <a:rPr lang="en-US" sz="2800" dirty="0" smtClean="0"/>
              <a:t>Archive/Restore: The Archive Course function creates a record of the Course including User interactions. It is most useful for recalling Student performance or interactions at later time. The archive package is saved as a .ZIP file that can be restored to the Blackboard system at another time. In effect, Archive/Restore acts as a backup tool at the individual</a:t>
            </a:r>
          </a:p>
          <a:p>
            <a:r>
              <a:rPr lang="en-US" sz="2800" dirty="0" smtClean="0"/>
              <a:t>course level.</a:t>
            </a:r>
            <a:endParaRPr lang="en-US" sz="2800" dirty="0" smtClean="0">
              <a:latin typeface="Calibri (Body)"/>
              <a:cs typeface="Calibri (Body)"/>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EEE3FF"/>
        </a:solidFill>
        <a:effectLst/>
      </p:bgPr>
    </p:bg>
    <p:spTree>
      <p:nvGrpSpPr>
        <p:cNvPr id="1" name=""/>
        <p:cNvGrpSpPr/>
        <p:nvPr/>
      </p:nvGrpSpPr>
      <p:grpSpPr>
        <a:xfrm>
          <a:off x="0" y="0"/>
          <a:ext cx="0" cy="0"/>
          <a:chOff x="0" y="0"/>
          <a:chExt cx="0" cy="0"/>
        </a:xfrm>
      </p:grpSpPr>
      <p:sp>
        <p:nvSpPr>
          <p:cNvPr id="6" name="Rectangle 54"/>
          <p:cNvSpPr>
            <a:spLocks noChangeArrowheads="1"/>
          </p:cNvSpPr>
          <p:nvPr/>
        </p:nvSpPr>
        <p:spPr bwMode="auto">
          <a:xfrm>
            <a:off x="2971800" y="6400800"/>
            <a:ext cx="6172200" cy="3810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7" name="Rectangle 53"/>
          <p:cNvSpPr>
            <a:spLocks noChangeAspect="1" noChangeArrowheads="1"/>
          </p:cNvSpPr>
          <p:nvPr/>
        </p:nvSpPr>
        <p:spPr bwMode="auto">
          <a:xfrm>
            <a:off x="0" y="6629400"/>
            <a:ext cx="9144000" cy="228600"/>
          </a:xfrm>
          <a:prstGeom prst="rect">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8" name="Rectangle 23"/>
          <p:cNvSpPr>
            <a:spLocks noChangeAspect="1" noChangeArrowheads="1"/>
          </p:cNvSpPr>
          <p:nvPr/>
        </p:nvSpPr>
        <p:spPr bwMode="auto">
          <a:xfrm rot="10800000">
            <a:off x="0" y="914400"/>
            <a:ext cx="9144000" cy="304800"/>
          </a:xfrm>
          <a:prstGeom prst="rect">
            <a:avLst/>
          </a:prstGeom>
          <a:gradFill rotWithShape="1">
            <a:gsLst>
              <a:gs pos="0">
                <a:srgbClr val="CCCCCC">
                  <a:alpha val="0"/>
                </a:srgbClr>
              </a:gs>
              <a:gs pos="100000">
                <a:srgbClr val="FF9900"/>
              </a:gs>
            </a:gsLst>
            <a:lin ang="5400000" scaled="1"/>
          </a:gradFill>
          <a:ln w="9525">
            <a:noFill/>
            <a:miter lim="800000"/>
            <a:headEnd/>
            <a:tailEnd/>
          </a:ln>
          <a:effectLst/>
        </p:spPr>
        <p:txBody>
          <a:bodyPr wrap="none" anchor="ctr">
            <a:prstTxWarp prst="textNoShape">
              <a:avLst/>
            </a:prstTxWarp>
          </a:bodyPr>
          <a:lstStyle/>
          <a:p>
            <a:endParaRPr lang="en-US"/>
          </a:p>
        </p:txBody>
      </p:sp>
      <p:sp>
        <p:nvSpPr>
          <p:cNvPr id="10" name="Rectangle 2"/>
          <p:cNvSpPr txBox="1">
            <a:spLocks noChangeArrowheads="1"/>
          </p:cNvSpPr>
          <p:nvPr/>
        </p:nvSpPr>
        <p:spPr bwMode="auto">
          <a:xfrm>
            <a:off x="0" y="0"/>
            <a:ext cx="64008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Project Blackbird</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11" name="Rectangle 6"/>
          <p:cNvSpPr>
            <a:spLocks noGrp="1" noChangeArrowheads="1"/>
          </p:cNvSpPr>
          <p:nvPr>
            <p:ph type="sldNum" sz="quarter" idx="12"/>
          </p:nvPr>
        </p:nvSpPr>
        <p:spPr bwMode="auto">
          <a:xfrm>
            <a:off x="4572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E942AE90-29A2-3945-AD5B-864AF8A2A6A8}" type="slidenum">
              <a:rPr lang="en-US"/>
              <a:pPr/>
              <a:t>9</a:t>
            </a:fld>
            <a:endParaRPr lang="en-US"/>
          </a:p>
        </p:txBody>
      </p:sp>
      <p:sp>
        <p:nvSpPr>
          <p:cNvPr id="12" name="Line 22"/>
          <p:cNvSpPr>
            <a:spLocks noChangeShapeType="1"/>
          </p:cNvSpPr>
          <p:nvPr/>
        </p:nvSpPr>
        <p:spPr bwMode="auto">
          <a:xfrm>
            <a:off x="0" y="914400"/>
            <a:ext cx="9144000" cy="0"/>
          </a:xfrm>
          <a:prstGeom prst="line">
            <a:avLst/>
          </a:prstGeom>
          <a:noFill/>
          <a:ln w="76200">
            <a:solidFill>
              <a:srgbClr val="666698"/>
            </a:solidFill>
            <a:round/>
            <a:headEnd/>
            <a:tailEnd/>
          </a:ln>
          <a:effectLst/>
        </p:spPr>
        <p:txBody>
          <a:bodyPr>
            <a:prstTxWarp prst="textNoShape">
              <a:avLst/>
            </a:prstTxWarp>
          </a:bodyPr>
          <a:lstStyle/>
          <a:p>
            <a:endParaRPr lang="en-US"/>
          </a:p>
        </p:txBody>
      </p:sp>
      <p:pic>
        <p:nvPicPr>
          <p:cNvPr id="13" name="Picture 28" descr="CUwordmark2"/>
          <p:cNvPicPr>
            <a:picLocks noChangeAspect="1" noChangeArrowheads="1"/>
          </p:cNvPicPr>
          <p:nvPr/>
        </p:nvPicPr>
        <p:blipFill>
          <a:blip r:embed="rId2"/>
          <a:srcRect/>
          <a:stretch>
            <a:fillRect/>
          </a:stretch>
        </p:blipFill>
        <p:spPr bwMode="auto">
          <a:xfrm>
            <a:off x="6477000" y="80963"/>
            <a:ext cx="2514600" cy="604837"/>
          </a:xfrm>
          <a:prstGeom prst="rect">
            <a:avLst/>
          </a:prstGeom>
          <a:noFill/>
        </p:spPr>
      </p:pic>
      <p:sp>
        <p:nvSpPr>
          <p:cNvPr id="14" name="Line 33"/>
          <p:cNvSpPr>
            <a:spLocks noChangeShapeType="1"/>
          </p:cNvSpPr>
          <p:nvPr/>
        </p:nvSpPr>
        <p:spPr bwMode="auto">
          <a:xfrm>
            <a:off x="0" y="990600"/>
            <a:ext cx="9144000" cy="0"/>
          </a:xfrm>
          <a:prstGeom prst="line">
            <a:avLst/>
          </a:prstGeom>
          <a:noFill/>
          <a:ln w="38100" cmpd="dbl">
            <a:solidFill>
              <a:srgbClr val="666698"/>
            </a:solidFill>
            <a:round/>
            <a:headEnd/>
            <a:tailEnd/>
          </a:ln>
          <a:effectLst/>
        </p:spPr>
        <p:txBody>
          <a:bodyPr>
            <a:prstTxWarp prst="textNoShape">
              <a:avLst/>
            </a:prstTxWarp>
          </a:bodyPr>
          <a:lstStyle/>
          <a:p>
            <a:endParaRPr lang="en-US"/>
          </a:p>
        </p:txBody>
      </p:sp>
      <p:sp>
        <p:nvSpPr>
          <p:cNvPr id="15" name="AutoShape 52"/>
          <p:cNvSpPr>
            <a:spLocks noChangeArrowheads="1"/>
          </p:cNvSpPr>
          <p:nvPr/>
        </p:nvSpPr>
        <p:spPr bwMode="auto">
          <a:xfrm rot="10800000">
            <a:off x="2286000" y="6400800"/>
            <a:ext cx="685800" cy="457200"/>
          </a:xfrm>
          <a:prstGeom prst="rtTriangle">
            <a:avLst/>
          </a:prstGeom>
          <a:solidFill>
            <a:srgbClr val="FF9900"/>
          </a:solidFill>
          <a:ln w="9525">
            <a:noFill/>
            <a:miter lim="800000"/>
            <a:headEnd/>
            <a:tailEnd/>
          </a:ln>
          <a:effectLst/>
        </p:spPr>
        <p:txBody>
          <a:bodyPr wrap="none" anchor="ctr">
            <a:prstTxWarp prst="textNoShape">
              <a:avLst/>
            </a:prstTxWarp>
          </a:bodyPr>
          <a:lstStyle/>
          <a:p>
            <a:endParaRPr lang="en-US"/>
          </a:p>
        </p:txBody>
      </p:sp>
      <p:sp>
        <p:nvSpPr>
          <p:cNvPr id="16" name="Line 55"/>
          <p:cNvSpPr>
            <a:spLocks noChangeShapeType="1"/>
          </p:cNvSpPr>
          <p:nvPr/>
        </p:nvSpPr>
        <p:spPr bwMode="auto">
          <a:xfrm>
            <a:off x="2403475" y="6477000"/>
            <a:ext cx="674052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7" name="Line 56"/>
          <p:cNvSpPr>
            <a:spLocks noChangeShapeType="1"/>
          </p:cNvSpPr>
          <p:nvPr/>
        </p:nvSpPr>
        <p:spPr bwMode="auto">
          <a:xfrm>
            <a:off x="2524125" y="6553200"/>
            <a:ext cx="6619875" cy="0"/>
          </a:xfrm>
          <a:prstGeom prst="line">
            <a:avLst/>
          </a:prstGeom>
          <a:noFill/>
          <a:ln w="9525">
            <a:solidFill>
              <a:srgbClr val="FA6500"/>
            </a:solidFill>
            <a:round/>
            <a:headEnd/>
            <a:tailEnd/>
          </a:ln>
          <a:effectLst/>
        </p:spPr>
        <p:txBody>
          <a:bodyPr>
            <a:prstTxWarp prst="textNoShape">
              <a:avLst/>
            </a:prstTxWarp>
          </a:bodyPr>
          <a:lstStyle/>
          <a:p>
            <a:endParaRPr lang="en-US"/>
          </a:p>
        </p:txBody>
      </p:sp>
      <p:sp>
        <p:nvSpPr>
          <p:cNvPr id="18" name="Line 57"/>
          <p:cNvSpPr>
            <a:spLocks noChangeShapeType="1"/>
          </p:cNvSpPr>
          <p:nvPr/>
        </p:nvSpPr>
        <p:spPr bwMode="auto">
          <a:xfrm>
            <a:off x="0" y="6629400"/>
            <a:ext cx="9144000" cy="0"/>
          </a:xfrm>
          <a:prstGeom prst="line">
            <a:avLst/>
          </a:prstGeom>
          <a:noFill/>
          <a:ln w="9525">
            <a:solidFill>
              <a:srgbClr val="FA6500"/>
            </a:solidFill>
            <a:round/>
            <a:headEnd/>
            <a:tailEnd/>
          </a:ln>
          <a:effectLst/>
        </p:spPr>
        <p:txBody>
          <a:bodyPr>
            <a:prstTxWarp prst="textNoShape">
              <a:avLst/>
            </a:prstTxWarp>
          </a:bodyPr>
          <a:lstStyle/>
          <a:p>
            <a:endParaRPr lang="en-US"/>
          </a:p>
        </p:txBody>
      </p:sp>
      <p:grpSp>
        <p:nvGrpSpPr>
          <p:cNvPr id="2" name="Group 58"/>
          <p:cNvGrpSpPr>
            <a:grpSpLocks noChangeAspect="1"/>
          </p:cNvGrpSpPr>
          <p:nvPr/>
        </p:nvGrpSpPr>
        <p:grpSpPr bwMode="auto">
          <a:xfrm>
            <a:off x="152400" y="5791200"/>
            <a:ext cx="977900" cy="977900"/>
            <a:chOff x="96" y="3360"/>
            <a:chExt cx="912" cy="912"/>
          </a:xfrm>
        </p:grpSpPr>
        <p:sp>
          <p:nvSpPr>
            <p:cNvPr id="20" name="Oval 49"/>
            <p:cNvSpPr>
              <a:spLocks noChangeAspect="1" noChangeArrowheads="1"/>
            </p:cNvSpPr>
            <p:nvPr/>
          </p:nvSpPr>
          <p:spPr bwMode="auto">
            <a:xfrm>
              <a:off x="96" y="3360"/>
              <a:ext cx="912" cy="912"/>
            </a:xfrm>
            <a:prstGeom prst="ellipse">
              <a:avLst/>
            </a:prstGeom>
            <a:solidFill>
              <a:schemeClr val="bg1"/>
            </a:solidFill>
            <a:ln w="9525">
              <a:solidFill>
                <a:schemeClr val="bg1"/>
              </a:solidFill>
              <a:round/>
              <a:headEnd/>
              <a:tailEnd/>
            </a:ln>
            <a:effectLst/>
          </p:spPr>
          <p:txBody>
            <a:bodyPr wrap="none" anchor="ctr">
              <a:prstTxWarp prst="textNoShape">
                <a:avLst/>
              </a:prstTxWarp>
            </a:bodyPr>
            <a:lstStyle/>
            <a:p>
              <a:endParaRPr lang="en-US"/>
            </a:p>
          </p:txBody>
        </p:sp>
        <p:pic>
          <p:nvPicPr>
            <p:cNvPr id="21" name="Picture 47" descr="CUseal"/>
            <p:cNvPicPr>
              <a:picLocks noChangeAspect="1" noChangeArrowheads="1"/>
            </p:cNvPicPr>
            <p:nvPr/>
          </p:nvPicPr>
          <p:blipFill>
            <a:blip r:embed="rId3"/>
            <a:srcRect/>
            <a:stretch>
              <a:fillRect/>
            </a:stretch>
          </p:blipFill>
          <p:spPr bwMode="auto">
            <a:xfrm>
              <a:off x="96" y="3360"/>
              <a:ext cx="912" cy="912"/>
            </a:xfrm>
            <a:prstGeom prst="rect">
              <a:avLst/>
            </a:prstGeom>
            <a:noFill/>
          </p:spPr>
        </p:pic>
      </p:grpSp>
      <p:sp>
        <p:nvSpPr>
          <p:cNvPr id="22" name="Text Box 40"/>
          <p:cNvSpPr txBox="1">
            <a:spLocks noChangeArrowheads="1"/>
          </p:cNvSpPr>
          <p:nvPr/>
        </p:nvSpPr>
        <p:spPr bwMode="auto">
          <a:xfrm>
            <a:off x="4445000" y="6465888"/>
            <a:ext cx="3168405"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Computing, Systems, and Operations</a:t>
            </a:r>
            <a:endParaRPr lang="en-US" sz="1400" dirty="0"/>
          </a:p>
        </p:txBody>
      </p:sp>
      <p:sp>
        <p:nvSpPr>
          <p:cNvPr id="23" name="Text Box 59"/>
          <p:cNvSpPr txBox="1">
            <a:spLocks noChangeArrowheads="1"/>
          </p:cNvSpPr>
          <p:nvPr/>
        </p:nvSpPr>
        <p:spPr bwMode="auto">
          <a:xfrm>
            <a:off x="3200400" y="6045200"/>
            <a:ext cx="5149850" cy="366713"/>
          </a:xfrm>
          <a:prstGeom prst="rect">
            <a:avLst/>
          </a:prstGeom>
          <a:noFill/>
          <a:ln w="9525">
            <a:noFill/>
            <a:miter lim="800000"/>
            <a:headEnd/>
            <a:tailEnd/>
          </a:ln>
          <a:effectLst/>
        </p:spPr>
        <p:txBody>
          <a:bodyPr wrap="none">
            <a:prstTxWarp prst="textNoShape">
              <a:avLst/>
            </a:prstTxWarp>
            <a:spAutoFit/>
          </a:bodyPr>
          <a:lstStyle/>
          <a:p>
            <a:r>
              <a:rPr lang="en-US"/>
              <a:t>Clemson Computing and Information Technology</a:t>
            </a:r>
          </a:p>
        </p:txBody>
      </p:sp>
      <p:pic>
        <p:nvPicPr>
          <p:cNvPr id="24" name="Picture 23" descr="ArchiveSize.png"/>
          <p:cNvPicPr>
            <a:picLocks noChangeAspect="1"/>
          </p:cNvPicPr>
          <p:nvPr/>
        </p:nvPicPr>
        <p:blipFill>
          <a:blip r:embed="rId4"/>
          <a:stretch>
            <a:fillRect/>
          </a:stretch>
        </p:blipFill>
        <p:spPr>
          <a:xfrm>
            <a:off x="152400" y="1188990"/>
            <a:ext cx="8839200" cy="4419188"/>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ClemsonTemplat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PalmettoBUG.pptx</Template>
  <TotalTime>1397</TotalTime>
  <Words>1495</Words>
  <Application>Microsoft Macintosh PowerPoint</Application>
  <PresentationFormat>On-screen Show (4:3)</PresentationFormat>
  <Paragraphs>185</Paragraphs>
  <Slides>27</Slides>
  <Notes>10</Notes>
  <HiddenSlides>0</HiddenSlides>
  <MMClips>0</MMClips>
  <ScaleCrop>false</ScaleCrop>
  <HeadingPairs>
    <vt:vector size="4" baseType="variant">
      <vt:variant>
        <vt:lpstr>Design Template</vt:lpstr>
      </vt:variant>
      <vt:variant>
        <vt:i4>1</vt:i4>
      </vt:variant>
      <vt:variant>
        <vt:lpstr>Slide Titles</vt:lpstr>
      </vt:variant>
      <vt:variant>
        <vt:i4>27</vt:i4>
      </vt:variant>
    </vt:vector>
  </HeadingPairs>
  <TitlesOfParts>
    <vt:vector size="28" baseType="lpstr">
      <vt:lpstr>ClemsonTemplate-1</vt:lpstr>
      <vt:lpstr>Utilizing Condor and HTC to address archiving online courses at Clemson on a weekly basis </vt:lpstr>
      <vt:lpstr>Slide 2</vt:lpstr>
      <vt:lpstr>Slide 3</vt:lpstr>
      <vt:lpstr>Slide 4</vt:lpstr>
      <vt:lpstr>Slide 5</vt:lpstr>
      <vt:lpstr>Slide 6</vt:lpstr>
      <vt:lpstr>Slide 7</vt:lpstr>
      <vt:lpstr>Slide 8</vt:lpstr>
      <vt:lpstr>Slide 9</vt:lpstr>
      <vt:lpstr>Slide 10</vt:lpstr>
      <vt:lpstr>Slide 11</vt:lpstr>
      <vt:lpstr>Multiple servers, but 3 cores idle </vt:lpstr>
      <vt:lpstr>Multiple servers, all cores in use</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Clemson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Utilizing Condor and HTC to address the problem of weekly archiving online courses at Clemson </dc:title>
  <dc:creator>Sam Hoover</dc:creator>
  <cp:lastModifiedBy>Sam Hoover</cp:lastModifiedBy>
  <cp:revision>77</cp:revision>
  <dcterms:created xsi:type="dcterms:W3CDTF">2010-04-14T19:33:18Z</dcterms:created>
  <dcterms:modified xsi:type="dcterms:W3CDTF">2010-04-14T19:46:58Z</dcterms:modified>
</cp:coreProperties>
</file>