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60" r:id="rId3"/>
    <p:sldId id="323" r:id="rId4"/>
    <p:sldId id="263" r:id="rId5"/>
    <p:sldId id="325" r:id="rId6"/>
    <p:sldId id="267" r:id="rId7"/>
    <p:sldId id="268" r:id="rId8"/>
    <p:sldId id="287" r:id="rId9"/>
    <p:sldId id="322" r:id="rId10"/>
    <p:sldId id="290" r:id="rId11"/>
    <p:sldId id="288" r:id="rId12"/>
    <p:sldId id="292" r:id="rId13"/>
    <p:sldId id="293" r:id="rId14"/>
    <p:sldId id="326" r:id="rId15"/>
    <p:sldId id="299" r:id="rId16"/>
    <p:sldId id="324" r:id="rId17"/>
    <p:sldId id="300" r:id="rId18"/>
    <p:sldId id="321" r:id="rId19"/>
    <p:sldId id="317" r:id="rId20"/>
    <p:sldId id="318" r:id="rId21"/>
  </p:sldIdLst>
  <p:sldSz cx="9144000" cy="6858000" type="screen4x3"/>
  <p:notesSz cx="6858000" cy="91170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88" autoAdjust="0"/>
    <p:restoredTop sz="68449" autoAdjust="0"/>
  </p:normalViewPr>
  <p:slideViewPr>
    <p:cSldViewPr>
      <p:cViewPr varScale="1">
        <p:scale>
          <a:sx n="76" d="100"/>
          <a:sy n="76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2286" y="-78"/>
      </p:cViewPr>
      <p:guideLst>
        <p:guide orient="horz" pos="287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84213"/>
            <a:ext cx="4556125" cy="3417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30581"/>
            <a:ext cx="5486400" cy="410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5958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5958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4AAAF4-6C83-4E21-A7DE-477C588824A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D520A-596C-4855-B23D-50E4B51C36A4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B4986-0146-415E-AF9D-B605574FDBBC}" type="slidenum">
              <a:rPr lang="en-US"/>
              <a:pPr/>
              <a:t>10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23BE33-8FDB-4232-99D3-6CEEE1B3D03C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B7B024-BF2A-444F-B0C0-D9D7D1D44E11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baseline="0" dirty="0" smtClean="0"/>
          </a:p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E793F3-C484-406C-AD9F-0AF96116DE8A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C4BA6-8750-4A81-BEC3-26EAED175571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5197DB-3014-4E65-9261-434FFBF90137}" type="slidenum">
              <a:rPr lang="en-US"/>
              <a:pPr/>
              <a:t>2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84D395-0ABA-4710-98F1-B4EF999315F9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5197DB-3014-4E65-9261-434FFBF90137}" type="slidenum">
              <a:rPr lang="en-US"/>
              <a:pPr/>
              <a:t>3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03A839-1440-43EC-B93B-D2710219B81F}" type="slidenum">
              <a:rPr lang="en-US"/>
              <a:pPr/>
              <a:t>4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03A839-1440-43EC-B93B-D2710219B81F}" type="slidenum">
              <a:rPr lang="en-US"/>
              <a:pPr/>
              <a:t>5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C4DC5A-E6F7-4378-83D0-40F606BDA8E2}" type="slidenum">
              <a:rPr lang="en-US"/>
              <a:pPr/>
              <a:t>6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A0606A-DCEB-4566-814B-8CF851D9C773}" type="slidenum">
              <a:rPr lang="en-US"/>
              <a:pPr/>
              <a:t>7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sz="1200" dirty="0" smtClean="0"/>
          </a:p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15D27-83D9-408C-A245-D4E5B2AAB6EA}" type="slidenum">
              <a:rPr lang="en-US"/>
              <a:pPr/>
              <a:t>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AAAF4-6C83-4E21-A7DE-477C588824A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C9F28F-322F-4232-BA4B-AF49D6AF9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5BC53-4001-4931-AE8E-7C3C624EC3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A4E35-FC6A-4EA8-9132-021554E938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C53C282-D04D-4E06-BB06-24203FB6C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5FBBD-38C7-4025-83A7-C716F21409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90965-1FA1-4181-89A4-CBEAA8FF76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086AA-42E9-45AE-9A0A-9BD66CD745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DE966-D70E-430E-9A5D-D3018E13B0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05466-0B59-4E4F-A8CE-8316A61CF4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35518-3F7D-47AA-A065-995543F8AD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23A65-F8C2-4F1A-853D-FDF7396110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F9BF3-E36D-46CE-9528-F0F9822458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1295400"/>
            <a:ext cx="91630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016B6F-BCE4-4AF2-B7A3-9AD7BC851D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wisc.edu/condor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 smtClean="0"/>
              <a:t>A High Throughput Computing Analysis of Rounding in the </a:t>
            </a:r>
            <a:br>
              <a:rPr lang="en-US" sz="3200" b="1" dirty="0" smtClean="0"/>
            </a:br>
            <a:r>
              <a:rPr lang="en-US" sz="3200" b="1" dirty="0" smtClean="0"/>
              <a:t>Beer Distribution Game</a:t>
            </a:r>
            <a:endParaRPr lang="en-US" sz="3200" b="1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57600"/>
            <a:ext cx="6400800" cy="2209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Nathan </a:t>
            </a:r>
            <a:r>
              <a:rPr lang="en-US" sz="2400" dirty="0" smtClean="0"/>
              <a:t>Patterson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Dr. Jeffrey Rhoads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Dr. </a:t>
            </a:r>
            <a:r>
              <a:rPr lang="en-US" sz="2400" dirty="0" err="1" smtClean="0"/>
              <a:t>Sangtae</a:t>
            </a:r>
            <a:r>
              <a:rPr lang="en-US" sz="2400" dirty="0" smtClean="0"/>
              <a:t> Kim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njpatter@purdue.edu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04.22.2009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Variable</a:t>
            </a:r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00050" y="1562100"/>
            <a:ext cx="95440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Floor Function</a:t>
            </a: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9158" name="Picture 6" descr="C:\Documents and Settings\Na\Desktop\Figure_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2400" y="1600201"/>
            <a:ext cx="9504990" cy="5257799"/>
          </a:xfrm>
          <a:prstGeom prst="rect">
            <a:avLst/>
          </a:prstGeom>
          <a:noFill/>
        </p:spPr>
      </p:pic>
      <p:sp>
        <p:nvSpPr>
          <p:cNvPr id="11" name="Oval 10"/>
          <p:cNvSpPr/>
          <p:nvPr/>
        </p:nvSpPr>
        <p:spPr>
          <a:xfrm>
            <a:off x="1828800" y="4114800"/>
            <a:ext cx="2819400" cy="1905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257800" y="2895600"/>
            <a:ext cx="1981200" cy="1905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Nearest Integer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3253" name="Picture 5" descr="C:\Documents and Settings\Na\Desktop\Figure_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1589133"/>
            <a:ext cx="9525000" cy="5268867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981200" y="2743200"/>
            <a:ext cx="2819400" cy="1905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29200" y="2286000"/>
            <a:ext cx="685800" cy="3581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Ceiling Function</a:t>
            </a:r>
            <a:endParaRPr 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4277" name="Picture 5" descr="C:\Documents and Settings\Na\Desktop\Figure_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1589133"/>
            <a:ext cx="9525000" cy="5268867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1981200" y="2971800"/>
            <a:ext cx="2819400" cy="1905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53000" y="2286000"/>
            <a:ext cx="685800" cy="3581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Throughput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Expanded upon previous analysis</a:t>
            </a:r>
          </a:p>
          <a:p>
            <a:pPr lvl="1"/>
            <a:r>
              <a:rPr lang="en-US" dirty="0" smtClean="0"/>
              <a:t>201x201x201 (</a:t>
            </a:r>
            <a:r>
              <a:rPr lang="el-GR" dirty="0" smtClean="0"/>
              <a:t>α</a:t>
            </a:r>
            <a:r>
              <a:rPr lang="en-US" dirty="0" smtClean="0"/>
              <a:t>-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l-GR" dirty="0" smtClean="0"/>
              <a:t>θ</a:t>
            </a:r>
            <a:r>
              <a:rPr lang="en-US" dirty="0" smtClean="0"/>
              <a:t>) variable sets</a:t>
            </a:r>
          </a:p>
          <a:p>
            <a:pPr lvl="1"/>
            <a:r>
              <a:rPr lang="en-US" dirty="0" smtClean="0"/>
              <a:t>Six Q values ranging from 12 to 17</a:t>
            </a:r>
          </a:p>
          <a:p>
            <a:pPr lvl="1"/>
            <a:r>
              <a:rPr lang="en-US" dirty="0" smtClean="0"/>
              <a:t>Four rounding methods</a:t>
            </a:r>
          </a:p>
          <a:p>
            <a:pPr lvl="1"/>
            <a:r>
              <a:rPr lang="en-US" dirty="0" smtClean="0"/>
              <a:t>194,894,424 variable possibilities</a:t>
            </a:r>
          </a:p>
          <a:p>
            <a:pPr lvl="1"/>
            <a:r>
              <a:rPr lang="en-US" dirty="0" smtClean="0"/>
              <a:t>Separated into 40401 jobs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Volumetric Analysis</a:t>
            </a:r>
          </a:p>
        </p:txBody>
      </p:sp>
      <p:graphicFrame>
        <p:nvGraphicFramePr>
          <p:cNvPr id="60763" name="Group 347"/>
          <p:cNvGraphicFramePr>
            <a:graphicFrameLocks noGrp="1"/>
          </p:cNvGraphicFramePr>
          <p:nvPr>
            <p:ph sz="half" idx="1"/>
          </p:nvPr>
        </p:nvGraphicFramePr>
        <p:xfrm>
          <a:off x="0" y="2133600"/>
          <a:ext cx="9144000" cy="3276602"/>
        </p:xfrm>
        <a:graphic>
          <a:graphicData uri="http://schemas.openxmlformats.org/drawingml/2006/table">
            <a:tbl>
              <a:tblPr/>
              <a:tblGrid>
                <a:gridCol w="1897812"/>
                <a:gridCol w="1585104"/>
                <a:gridCol w="1585104"/>
                <a:gridCol w="1585104"/>
                <a:gridCol w="2490876"/>
              </a:tblGrid>
              <a:tr h="7902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 = 17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Constant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Valued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Periodic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Aperiodic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Average Weekly Cost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59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 Rounding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69.49%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6.31%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24.20%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$91.89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59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Floor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61.69%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36.41%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1.90%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$3,130.54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59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Round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66.36%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32.14%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1.50%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$89.67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59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Ceiling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70.46%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28.20%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1.34%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$81.14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Ratio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r>
              <a:rPr lang="en-US" dirty="0" smtClean="0"/>
              <a:t>Holding and backorder costs can vary widely </a:t>
            </a:r>
          </a:p>
          <a:p>
            <a:pPr lvl="1"/>
            <a:r>
              <a:rPr lang="en-US" dirty="0" smtClean="0"/>
              <a:t>Holding cost to backorder cost ratio analysis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Ceiling function is best</a:t>
            </a:r>
          </a:p>
          <a:p>
            <a:pPr lvl="1"/>
            <a:r>
              <a:rPr lang="en-US" dirty="0" smtClean="0"/>
              <a:t>When holding costs &lt; backorder costs</a:t>
            </a:r>
          </a:p>
          <a:p>
            <a:r>
              <a:rPr lang="en-US" dirty="0" smtClean="0"/>
              <a:t>Floor function is best</a:t>
            </a:r>
          </a:p>
          <a:p>
            <a:pPr lvl="1"/>
            <a:r>
              <a:rPr lang="en-US" dirty="0" smtClean="0"/>
              <a:t>When holding costs &gt;&gt; backorder costs</a:t>
            </a:r>
          </a:p>
          <a:p>
            <a:r>
              <a:rPr lang="en-US" dirty="0" smtClean="0"/>
              <a:t>Conventional rounding for intermediate ratios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048000" y="2590800"/>
          <a:ext cx="2678579" cy="901700"/>
        </p:xfrm>
        <a:graphic>
          <a:graphicData uri="http://schemas.openxmlformats.org/presentationml/2006/ole">
            <p:oleObj spid="_x0000_s41986" name="Equation" r:id="rId4" imgW="128268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Rounding Summary</a:t>
            </a:r>
            <a:endParaRPr 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dirty="0" smtClean="0"/>
              <a:t>High throughput numerical simulations allowed for observations of effects of rounding on solution types and </a:t>
            </a:r>
            <a:r>
              <a:rPr lang="en-US" dirty="0" smtClean="0"/>
              <a:t>system cost</a:t>
            </a:r>
            <a:endParaRPr lang="en-US" dirty="0" smtClean="0"/>
          </a:p>
          <a:p>
            <a:r>
              <a:rPr lang="en-US" dirty="0" smtClean="0"/>
              <a:t>Rounding – the value of the Ceiling function</a:t>
            </a:r>
          </a:p>
          <a:p>
            <a:pPr lvl="1"/>
            <a:r>
              <a:rPr lang="en-US" dirty="0" smtClean="0"/>
              <a:t>Largest constant-valued steady state regions</a:t>
            </a:r>
          </a:p>
          <a:p>
            <a:pPr lvl="1"/>
            <a:r>
              <a:rPr lang="en-US" dirty="0" smtClean="0"/>
              <a:t>Lowest average operating </a:t>
            </a:r>
            <a:r>
              <a:rPr lang="en-US" dirty="0"/>
              <a:t>cost</a:t>
            </a:r>
          </a:p>
          <a:p>
            <a:r>
              <a:rPr lang="en-US" dirty="0" smtClean="0"/>
              <a:t>Importance of cost ratio analysis </a:t>
            </a:r>
          </a:p>
          <a:p>
            <a:pPr lvl="1"/>
            <a:r>
              <a:rPr lang="en-US" dirty="0" smtClean="0"/>
              <a:t>Used to determine rounding method if cost is priority</a:t>
            </a:r>
          </a:p>
          <a:p>
            <a:r>
              <a:rPr lang="en-US" dirty="0" smtClean="0"/>
              <a:t>Aggressive ordering is </a:t>
            </a:r>
            <a:r>
              <a:rPr lang="en-US" dirty="0" smtClean="0"/>
              <a:t>better</a:t>
            </a:r>
          </a:p>
          <a:p>
            <a:r>
              <a:rPr lang="en-US" dirty="0" smtClean="0"/>
              <a:t>Don’t need 100k weeks to study CV responses</a:t>
            </a:r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 smtClean="0"/>
              <a:t>Used Condor high-throughput computing platform</a:t>
            </a:r>
          </a:p>
          <a:p>
            <a:pPr lvl="1"/>
            <a:r>
              <a:rPr lang="en-US" dirty="0" smtClean="0"/>
              <a:t>On average used 1000-2000 computers on campus at a time</a:t>
            </a:r>
          </a:p>
          <a:p>
            <a:pPr lvl="1"/>
            <a:r>
              <a:rPr lang="en-US" dirty="0" smtClean="0"/>
              <a:t>Lots of time spent transferring files</a:t>
            </a:r>
            <a:endParaRPr lang="en-US" dirty="0" smtClean="0"/>
          </a:p>
          <a:p>
            <a:pPr lvl="1"/>
            <a:r>
              <a:rPr lang="en-US" dirty="0" smtClean="0"/>
              <a:t>Used </a:t>
            </a:r>
            <a:r>
              <a:rPr lang="en-US" dirty="0" err="1" smtClean="0"/>
              <a:t>csh</a:t>
            </a:r>
            <a:r>
              <a:rPr lang="en-US" dirty="0" smtClean="0"/>
              <a:t> script to submit jobs</a:t>
            </a:r>
          </a:p>
          <a:p>
            <a:r>
              <a:rPr lang="en-US" dirty="0" smtClean="0"/>
              <a:t>Resources used to date</a:t>
            </a:r>
          </a:p>
          <a:p>
            <a:pPr lvl="1"/>
            <a:r>
              <a:rPr lang="en-US" dirty="0" smtClean="0"/>
              <a:t>Over 4.5 million job submissions</a:t>
            </a:r>
          </a:p>
          <a:p>
            <a:pPr lvl="1"/>
            <a:r>
              <a:rPr lang="en-US" dirty="0" smtClean="0"/>
              <a:t>1,350,000+ </a:t>
            </a:r>
            <a:r>
              <a:rPr lang="en-US" dirty="0" smtClean="0"/>
              <a:t>CPU hours </a:t>
            </a:r>
            <a:r>
              <a:rPr lang="en-US" dirty="0" smtClean="0"/>
              <a:t>(&gt;150 CPU </a:t>
            </a:r>
            <a:r>
              <a:rPr lang="en-US" dirty="0" smtClean="0"/>
              <a:t>years used!)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Donald W. Feddersen Endowment</a:t>
            </a:r>
          </a:p>
          <a:p>
            <a:r>
              <a:rPr lang="en-US" dirty="0" smtClean="0"/>
              <a:t>Condor </a:t>
            </a:r>
            <a:r>
              <a:rPr lang="en-US" dirty="0"/>
              <a:t>Project (</a:t>
            </a:r>
            <a:r>
              <a:rPr lang="en-US" dirty="0">
                <a:hlinkClick r:id="rId3"/>
              </a:rPr>
              <a:t>www.cs.wisc.edu/condor</a:t>
            </a:r>
            <a:r>
              <a:rPr lang="en-US" dirty="0" smtClean="0"/>
              <a:t>)</a:t>
            </a:r>
          </a:p>
          <a:p>
            <a:r>
              <a:rPr lang="en-US" dirty="0" smtClean="0"/>
              <a:t>Rosen Center for Advanced </a:t>
            </a:r>
            <a:r>
              <a:rPr lang="en-US" dirty="0" smtClean="0"/>
              <a:t>Computing</a:t>
            </a:r>
          </a:p>
          <a:p>
            <a:pPr lvl="1"/>
            <a:r>
              <a:rPr lang="en-US" dirty="0" smtClean="0"/>
              <a:t>Phil </a:t>
            </a:r>
            <a:r>
              <a:rPr lang="en-US" dirty="0" err="1" smtClean="0"/>
              <a:t>Cheeseman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Beer Distribution Game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3124200"/>
          </a:xfrm>
        </p:spPr>
        <p:txBody>
          <a:bodyPr/>
          <a:lstStyle/>
          <a:p>
            <a:r>
              <a:rPr lang="en-US" dirty="0" smtClean="0"/>
              <a:t>Four players</a:t>
            </a:r>
            <a:endParaRPr lang="en-US" dirty="0"/>
          </a:p>
          <a:p>
            <a:r>
              <a:rPr lang="en-US" dirty="0" smtClean="0"/>
              <a:t>Two week ordering delays</a:t>
            </a:r>
          </a:p>
          <a:p>
            <a:r>
              <a:rPr lang="en-US" dirty="0" smtClean="0"/>
              <a:t>Two week shipping delays</a:t>
            </a:r>
          </a:p>
          <a:p>
            <a:r>
              <a:rPr lang="en-US" dirty="0" smtClean="0"/>
              <a:t>Three week factory production</a:t>
            </a:r>
            <a:endParaRPr lang="en-US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657600"/>
            <a:ext cx="91440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Beer Distribution Game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124200"/>
          </a:xfrm>
        </p:spPr>
        <p:txBody>
          <a:bodyPr/>
          <a:lstStyle/>
          <a:p>
            <a:r>
              <a:rPr lang="en-US" dirty="0" smtClean="0"/>
              <a:t>Exogenous </a:t>
            </a:r>
            <a:r>
              <a:rPr lang="en-US" dirty="0"/>
              <a:t>Customer demand</a:t>
            </a:r>
          </a:p>
          <a:p>
            <a:r>
              <a:rPr lang="en-US" dirty="0"/>
              <a:t>Goal of players is to minimize cost</a:t>
            </a:r>
          </a:p>
          <a:p>
            <a:r>
              <a:rPr lang="en-US" dirty="0" smtClean="0"/>
              <a:t>Illustrates nonlinear supply chain behavior</a:t>
            </a:r>
          </a:p>
          <a:p>
            <a:pPr lvl="1"/>
            <a:r>
              <a:rPr lang="en-US" dirty="0" smtClean="0"/>
              <a:t>Bullwhip effect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33800"/>
            <a:ext cx="91440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Ordering Heuristic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decision variable for each supply chain </a:t>
            </a:r>
            <a:r>
              <a:rPr lang="en-US" dirty="0" smtClean="0"/>
              <a:t>member</a:t>
            </a:r>
            <a:endParaRPr lang="en-US" dirty="0"/>
          </a:p>
          <a:p>
            <a:r>
              <a:rPr lang="en-US" dirty="0" smtClean="0"/>
              <a:t>John </a:t>
            </a:r>
            <a:r>
              <a:rPr lang="en-US" dirty="0" err="1" smtClean="0"/>
              <a:t>Sterman</a:t>
            </a:r>
            <a:r>
              <a:rPr lang="en-US" dirty="0" smtClean="0"/>
              <a:t> (MIT)</a:t>
            </a:r>
            <a:endParaRPr lang="en-US" dirty="0"/>
          </a:p>
          <a:p>
            <a:pPr lvl="1"/>
            <a:r>
              <a:rPr lang="en-US" dirty="0" smtClean="0"/>
              <a:t>Data from 192 </a:t>
            </a:r>
            <a:r>
              <a:rPr lang="en-US" dirty="0"/>
              <a:t>students playing the Beer </a:t>
            </a:r>
            <a:r>
              <a:rPr lang="en-US" dirty="0" smtClean="0"/>
              <a:t>Game </a:t>
            </a:r>
            <a:endParaRPr lang="en-US" dirty="0"/>
          </a:p>
          <a:p>
            <a:r>
              <a:rPr lang="en-US" dirty="0"/>
              <a:t>Developed an Anchoring and Adjustment heuristic to mimic players’ </a:t>
            </a:r>
            <a:r>
              <a:rPr lang="en-US" dirty="0" smtClean="0"/>
              <a:t>behavior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Ordering Heuristic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r>
              <a:rPr lang="en-US" dirty="0" smtClean="0"/>
              <a:t>Four variables</a:t>
            </a:r>
            <a:endParaRPr lang="en-US" dirty="0"/>
          </a:p>
          <a:p>
            <a:pPr lvl="1"/>
            <a:r>
              <a:rPr lang="en-US" dirty="0" smtClean="0"/>
              <a:t>Expected demand updating rate (anchor) – </a:t>
            </a:r>
            <a:r>
              <a:rPr lang="el-GR" dirty="0" smtClean="0"/>
              <a:t>θ</a:t>
            </a:r>
            <a:r>
              <a:rPr lang="en-US" dirty="0" smtClean="0"/>
              <a:t> (0,1)</a:t>
            </a:r>
          </a:p>
          <a:p>
            <a:pPr lvl="1"/>
            <a:r>
              <a:rPr lang="en-US" dirty="0" smtClean="0"/>
              <a:t>Stock discrepancy adjustment – </a:t>
            </a:r>
            <a:r>
              <a:rPr lang="el-GR" dirty="0" smtClean="0"/>
              <a:t>α</a:t>
            </a:r>
            <a:r>
              <a:rPr lang="en-US" dirty="0" smtClean="0"/>
              <a:t> (0,1)</a:t>
            </a:r>
          </a:p>
          <a:p>
            <a:pPr lvl="1"/>
            <a:r>
              <a:rPr lang="en-US" dirty="0" smtClean="0"/>
              <a:t>Supply line discrepancy adjustment – </a:t>
            </a:r>
            <a:r>
              <a:rPr lang="el-GR" dirty="0" smtClean="0"/>
              <a:t>β</a:t>
            </a:r>
            <a:r>
              <a:rPr lang="en-US" dirty="0" smtClean="0"/>
              <a:t> (0,1)</a:t>
            </a:r>
          </a:p>
          <a:p>
            <a:pPr lvl="1"/>
            <a:r>
              <a:rPr lang="en-US" dirty="0" smtClean="0"/>
              <a:t>Desired stock and supply line level – Q (12,17)</a:t>
            </a:r>
          </a:p>
          <a:p>
            <a:r>
              <a:rPr lang="en-US" dirty="0" smtClean="0"/>
              <a:t>Rounding methods</a:t>
            </a:r>
          </a:p>
          <a:p>
            <a:pPr lvl="1"/>
            <a:r>
              <a:rPr lang="en-US" dirty="0" smtClean="0"/>
              <a:t>No rounding, continuous variables</a:t>
            </a:r>
          </a:p>
          <a:p>
            <a:pPr lvl="1"/>
            <a:r>
              <a:rPr lang="en-US" dirty="0" smtClean="0"/>
              <a:t>Ceiling function</a:t>
            </a:r>
          </a:p>
          <a:p>
            <a:pPr lvl="1"/>
            <a:r>
              <a:rPr lang="en-US" dirty="0" smtClean="0"/>
              <a:t>Conventional rounding, nearest integer</a:t>
            </a:r>
          </a:p>
          <a:p>
            <a:pPr lvl="1"/>
            <a:r>
              <a:rPr lang="en-US" dirty="0" smtClean="0"/>
              <a:t>Floor function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Governing Equations</a:t>
            </a:r>
            <a:endParaRPr lang="en-US" dirty="0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3810000" y="1524000"/>
          <a:ext cx="1600200" cy="404813"/>
        </p:xfrm>
        <a:graphic>
          <a:graphicData uri="http://schemas.openxmlformats.org/presentationml/2006/ole">
            <p:oleObj spid="_x0000_s16389" name="Equation" r:id="rId4" imgW="901309" imgH="228501" progId="Equation.3">
              <p:embed/>
            </p:oleObj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2133600" y="1828800"/>
          <a:ext cx="5029200" cy="392906"/>
        </p:xfrm>
        <a:graphic>
          <a:graphicData uri="http://schemas.openxmlformats.org/presentationml/2006/ole">
            <p:oleObj spid="_x0000_s16391" name="Equation" r:id="rId5" imgW="2921000" imgH="228600" progId="Equation.3">
              <p:embed/>
            </p:oleObj>
          </a:graphicData>
        </a:graphic>
      </p:graphicFrame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1905000" y="2209800"/>
          <a:ext cx="5410200" cy="385763"/>
        </p:xfrm>
        <a:graphic>
          <a:graphicData uri="http://schemas.openxmlformats.org/presentationml/2006/ole">
            <p:oleObj spid="_x0000_s16393" name="Equation" r:id="rId6" imgW="3200400" imgH="228600" progId="Equation.3">
              <p:embed/>
            </p:oleObj>
          </a:graphicData>
        </a:graphic>
      </p:graphicFrame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1905000" y="2590800"/>
          <a:ext cx="5334000" cy="390525"/>
        </p:xfrm>
        <a:graphic>
          <a:graphicData uri="http://schemas.openxmlformats.org/presentationml/2006/ole">
            <p:oleObj spid="_x0000_s16395" name="Equation" r:id="rId7" imgW="3136900" imgH="228600" progId="Equation.3">
              <p:embed/>
            </p:oleObj>
          </a:graphicData>
        </a:graphic>
      </p:graphicFrame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3733800" y="2895600"/>
          <a:ext cx="1676400" cy="419100"/>
        </p:xfrm>
        <a:graphic>
          <a:graphicData uri="http://schemas.openxmlformats.org/presentationml/2006/ole">
            <p:oleObj spid="_x0000_s16397" name="Equation" r:id="rId8" imgW="914400" imgH="228600" progId="Equation.3">
              <p:embed/>
            </p:oleObj>
          </a:graphicData>
        </a:graphic>
      </p:graphicFrame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9" name="Object 15"/>
          <p:cNvGraphicFramePr>
            <a:graphicFrameLocks noChangeAspect="1"/>
          </p:cNvGraphicFramePr>
          <p:nvPr/>
        </p:nvGraphicFramePr>
        <p:xfrm>
          <a:off x="2667000" y="3276600"/>
          <a:ext cx="3886200" cy="403225"/>
        </p:xfrm>
        <a:graphic>
          <a:graphicData uri="http://schemas.openxmlformats.org/presentationml/2006/ole">
            <p:oleObj spid="_x0000_s16399" name="Equation" r:id="rId9" imgW="2197100" imgH="228600" progId="Equation.3">
              <p:embed/>
            </p:oleObj>
          </a:graphicData>
        </a:graphic>
      </p:graphicFrame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401" name="Object 17"/>
          <p:cNvGraphicFramePr>
            <a:graphicFrameLocks noChangeAspect="1"/>
          </p:cNvGraphicFramePr>
          <p:nvPr/>
        </p:nvGraphicFramePr>
        <p:xfrm>
          <a:off x="1447800" y="3657600"/>
          <a:ext cx="6400800" cy="819150"/>
        </p:xfrm>
        <a:graphic>
          <a:graphicData uri="http://schemas.openxmlformats.org/presentationml/2006/ole">
            <p:oleObj spid="_x0000_s16401" name="Equation" r:id="rId10" imgW="3035300" imgH="393700" progId="Equation.3">
              <p:embed/>
            </p:oleObj>
          </a:graphicData>
        </a:graphic>
      </p:graphicFrame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403" name="Object 19"/>
          <p:cNvGraphicFramePr>
            <a:graphicFrameLocks noChangeAspect="1"/>
          </p:cNvGraphicFramePr>
          <p:nvPr/>
        </p:nvGraphicFramePr>
        <p:xfrm>
          <a:off x="838200" y="4495800"/>
          <a:ext cx="7467600" cy="390559"/>
        </p:xfrm>
        <a:graphic>
          <a:graphicData uri="http://schemas.openxmlformats.org/presentationml/2006/ole">
            <p:oleObj spid="_x0000_s16403" name="Equation" r:id="rId11" imgW="4241800" imgH="228600" progId="Equation.3">
              <p:embed/>
            </p:oleObj>
          </a:graphicData>
        </a:graphic>
      </p:graphicFrame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4873625"/>
            <a:ext cx="91440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Identification Method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Uses Euclidean distance to determine system </a:t>
            </a:r>
            <a:r>
              <a:rPr lang="en-US" dirty="0" smtClean="0"/>
              <a:t>states</a:t>
            </a:r>
          </a:p>
          <a:p>
            <a:pPr lvl="1"/>
            <a:r>
              <a:rPr lang="en-US" dirty="0" smtClean="0"/>
              <a:t>Constant-Valued</a:t>
            </a:r>
            <a:endParaRPr lang="en-US" dirty="0"/>
          </a:p>
          <a:p>
            <a:pPr lvl="1"/>
            <a:r>
              <a:rPr lang="en-US" dirty="0"/>
              <a:t>Periodic</a:t>
            </a:r>
          </a:p>
          <a:p>
            <a:pPr lvl="1"/>
            <a:r>
              <a:rPr lang="en-US" dirty="0" err="1" smtClean="0"/>
              <a:t>Aperiodic</a:t>
            </a:r>
            <a:endParaRPr lang="en-US" dirty="0" smtClean="0"/>
          </a:p>
          <a:p>
            <a:pPr lvl="1"/>
            <a:r>
              <a:rPr lang="en-US" dirty="0" smtClean="0"/>
              <a:t>Tolerance of 10</a:t>
            </a:r>
            <a:r>
              <a:rPr lang="en-US" baseline="30000" dirty="0" smtClean="0"/>
              <a:t>-8</a:t>
            </a:r>
            <a:r>
              <a:rPr lang="en-US" dirty="0" smtClean="0"/>
              <a:t> was used</a:t>
            </a:r>
            <a:endParaRPr lang="en-US" dirty="0"/>
          </a:p>
          <a:p>
            <a:r>
              <a:rPr lang="en-US" dirty="0" smtClean="0"/>
              <a:t>Allows </a:t>
            </a:r>
            <a:r>
              <a:rPr lang="en-US" dirty="0"/>
              <a:t>code to stop when </a:t>
            </a:r>
            <a:r>
              <a:rPr lang="en-US" dirty="0" smtClean="0"/>
              <a:t>Constant-Valued solution </a:t>
            </a:r>
            <a:r>
              <a:rPr lang="en-US" dirty="0"/>
              <a:t>occurs </a:t>
            </a:r>
            <a:endParaRPr lang="en-US" dirty="0" smtClean="0"/>
          </a:p>
          <a:p>
            <a:r>
              <a:rPr lang="en-US" dirty="0" smtClean="0"/>
              <a:t>Test for periodicity if Constant-Valued solution does not occur within 100,000 weeks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and </a:t>
            </a:r>
            <a:r>
              <a:rPr lang="en-US" dirty="0"/>
              <a:t>Rounding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dirty="0"/>
              <a:t>Discrete- </a:t>
            </a:r>
            <a:r>
              <a:rPr lang="en-US" dirty="0" smtClean="0"/>
              <a:t>vs. </a:t>
            </a:r>
            <a:r>
              <a:rPr lang="en-US" dirty="0"/>
              <a:t>continuous-valued implementations</a:t>
            </a:r>
          </a:p>
          <a:p>
            <a:r>
              <a:rPr lang="en-US" dirty="0" smtClean="0"/>
              <a:t>Metrics </a:t>
            </a:r>
            <a:r>
              <a:rPr lang="en-US" dirty="0"/>
              <a:t>used to analyze different rounding techniques</a:t>
            </a:r>
          </a:p>
          <a:p>
            <a:pPr lvl="1"/>
            <a:r>
              <a:rPr lang="en-US" dirty="0" smtClean="0"/>
              <a:t>Average steady-state operating </a:t>
            </a:r>
            <a:r>
              <a:rPr lang="en-US" dirty="0"/>
              <a:t>cost ($0.50 holding and $2.00 backorder costs)</a:t>
            </a:r>
          </a:p>
          <a:p>
            <a:pPr lvl="1"/>
            <a:r>
              <a:rPr lang="en-US" dirty="0"/>
              <a:t>Percentages of </a:t>
            </a:r>
            <a:r>
              <a:rPr lang="en-US" dirty="0" smtClean="0"/>
              <a:t>Constant-Valued, </a:t>
            </a:r>
            <a:r>
              <a:rPr lang="en-US" dirty="0"/>
              <a:t>Periodic, and Aperiodic system responses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Throughput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Previous work investigated </a:t>
            </a:r>
            <a:r>
              <a:rPr lang="el-GR" dirty="0" smtClean="0"/>
              <a:t>α</a:t>
            </a:r>
            <a:r>
              <a:rPr lang="en-US" dirty="0" smtClean="0"/>
              <a:t>-</a:t>
            </a:r>
            <a:r>
              <a:rPr lang="el-GR" dirty="0" smtClean="0"/>
              <a:t>β</a:t>
            </a:r>
            <a:r>
              <a:rPr lang="en-US" dirty="0" smtClean="0"/>
              <a:t> space for specified </a:t>
            </a:r>
            <a:r>
              <a:rPr lang="el-GR" dirty="0" smtClean="0"/>
              <a:t>θ</a:t>
            </a:r>
            <a:r>
              <a:rPr lang="en-US" dirty="0" smtClean="0"/>
              <a:t> and Q values</a:t>
            </a:r>
          </a:p>
          <a:p>
            <a:r>
              <a:rPr lang="en-US" dirty="0" smtClean="0"/>
              <a:t>Similar observations were made</a:t>
            </a:r>
          </a:p>
          <a:p>
            <a:pPr lvl="1"/>
            <a:r>
              <a:rPr lang="en-US" dirty="0" smtClean="0"/>
              <a:t>1001x1001 (</a:t>
            </a:r>
            <a:r>
              <a:rPr lang="el-GR" dirty="0" smtClean="0"/>
              <a:t>α</a:t>
            </a:r>
            <a:r>
              <a:rPr lang="en-US" dirty="0" smtClean="0"/>
              <a:t>-</a:t>
            </a:r>
            <a:r>
              <a:rPr lang="el-GR" dirty="0" smtClean="0"/>
              <a:t>β</a:t>
            </a:r>
            <a:r>
              <a:rPr lang="en-US" dirty="0" smtClean="0"/>
              <a:t>) variable sets </a:t>
            </a:r>
          </a:p>
          <a:p>
            <a:pPr lvl="1"/>
            <a:r>
              <a:rPr lang="en-US" dirty="0" smtClean="0"/>
              <a:t>4 rounding methods</a:t>
            </a:r>
          </a:p>
          <a:p>
            <a:pPr lvl="1"/>
            <a:r>
              <a:rPr lang="en-US" dirty="0" smtClean="0"/>
              <a:t>Separated into 1001 jobs</a:t>
            </a:r>
          </a:p>
          <a:p>
            <a:pPr lvl="1"/>
            <a:r>
              <a:rPr lang="en-US" dirty="0" smtClean="0"/>
              <a:t>800mb data files ready within a few hours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9305</TotalTime>
  <Words>559</Words>
  <Application>Microsoft Office PowerPoint</Application>
  <PresentationFormat>On-screen Show (4:3)</PresentationFormat>
  <Paragraphs>150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Default Design</vt:lpstr>
      <vt:lpstr>Equation</vt:lpstr>
      <vt:lpstr>A High Throughput Computing Analysis of Rounding in the  Beer Distribution Game</vt:lpstr>
      <vt:lpstr>The Beer Distribution Game</vt:lpstr>
      <vt:lpstr>The Beer Distribution Game</vt:lpstr>
      <vt:lpstr>Ordering Heuristic</vt:lpstr>
      <vt:lpstr>Ordering Heuristic</vt:lpstr>
      <vt:lpstr>Governing Equations</vt:lpstr>
      <vt:lpstr>Response Identification Method</vt:lpstr>
      <vt:lpstr>Performance and Rounding</vt:lpstr>
      <vt:lpstr>High Throughput Analysis</vt:lpstr>
      <vt:lpstr>Continuous Variable</vt:lpstr>
      <vt:lpstr>Floor Function</vt:lpstr>
      <vt:lpstr>Nearest Integer</vt:lpstr>
      <vt:lpstr>Ceiling Function</vt:lpstr>
      <vt:lpstr>High Throughput Analysis</vt:lpstr>
      <vt:lpstr>Volumetric Analysis</vt:lpstr>
      <vt:lpstr>Cost Ratio Analysis</vt:lpstr>
      <vt:lpstr>Rounding Summary</vt:lpstr>
      <vt:lpstr>Resources Used</vt:lpstr>
      <vt:lpstr>Acknowledgements</vt:lpstr>
      <vt:lpstr>Questions?</vt:lpstr>
    </vt:vector>
  </TitlesOfParts>
  <Company>Purdue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Mechanical Engineering</dc:creator>
  <cp:lastModifiedBy>Nathan</cp:lastModifiedBy>
  <cp:revision>306</cp:revision>
  <dcterms:created xsi:type="dcterms:W3CDTF">2008-04-28T01:51:16Z</dcterms:created>
  <dcterms:modified xsi:type="dcterms:W3CDTF">2009-04-22T01:45:22Z</dcterms:modified>
</cp:coreProperties>
</file>